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9" r:id="rId2"/>
    <p:sldId id="310" r:id="rId3"/>
    <p:sldId id="311" r:id="rId4"/>
    <p:sldId id="312" r:id="rId5"/>
    <p:sldId id="313" r:id="rId6"/>
    <p:sldId id="331" r:id="rId7"/>
    <p:sldId id="317" r:id="rId8"/>
    <p:sldId id="318" r:id="rId9"/>
    <p:sldId id="319" r:id="rId10"/>
    <p:sldId id="320" r:id="rId11"/>
    <p:sldId id="321" r:id="rId12"/>
    <p:sldId id="322" r:id="rId13"/>
    <p:sldId id="323" r:id="rId14"/>
    <p:sldId id="324" r:id="rId15"/>
    <p:sldId id="325" r:id="rId16"/>
    <p:sldId id="326" r:id="rId17"/>
    <p:sldId id="327" r:id="rId18"/>
    <p:sldId id="328" r:id="rId19"/>
    <p:sldId id="329" r:id="rId20"/>
    <p:sldId id="330" r:id="rId21"/>
    <p:sldId id="304" r:id="rId22"/>
    <p:sldId id="258" r:id="rId23"/>
    <p:sldId id="259" r:id="rId24"/>
    <p:sldId id="261" r:id="rId25"/>
    <p:sldId id="262" r:id="rId26"/>
    <p:sldId id="263" r:id="rId27"/>
    <p:sldId id="269"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305" r:id="rId42"/>
    <p:sldId id="291" r:id="rId43"/>
    <p:sldId id="294" r:id="rId44"/>
    <p:sldId id="295" r:id="rId45"/>
    <p:sldId id="306" r:id="rId46"/>
    <p:sldId id="296" r:id="rId47"/>
    <p:sldId id="307" r:id="rId48"/>
    <p:sldId id="297" r:id="rId49"/>
    <p:sldId id="308" r:id="rId50"/>
    <p:sldId id="298" r:id="rId51"/>
    <p:sldId id="299" r:id="rId52"/>
    <p:sldId id="300" r:id="rId53"/>
    <p:sldId id="301" r:id="rId54"/>
    <p:sldId id="302" r:id="rId55"/>
    <p:sldId id="303"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39" autoAdjust="0"/>
    <p:restoredTop sz="94660"/>
  </p:normalViewPr>
  <p:slideViewPr>
    <p:cSldViewPr>
      <p:cViewPr varScale="1">
        <p:scale>
          <a:sx n="108" d="100"/>
          <a:sy n="108" d="100"/>
        </p:scale>
        <p:origin x="172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naef\Desktop\since\&#1605;&#1588;&#1585;&#1608;&#1593;1\&#1575;&#1606;&#1578;&#1575;&#1580;.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naef\Desktop\since\&#1605;&#1588;&#1585;&#1608;&#1593;1\exel\&#1605;&#1589;&#1575;&#1583;&#1585;%20&#1603;&#1604;&#1610;%20.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naef\Desktop\since\&#1605;&#1588;&#1585;&#1608;&#1593;1\exel\&#1580;&#1608;&#1583;&#1577;%20&#1602;&#1591;&#1593;.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naef\Desktop\since\&#1605;&#1588;&#1585;&#1608;&#1593;1\&#1578;&#1603;&#1604;&#1601;&#1577;.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Users\naef\Desktop\since\&#1605;&#1588;&#1585;&#1608;&#1593;1\exel\&#1575;&#1587;&#1593;&#1575;&#1585;%20&#1605;&#1603;&#1605;&#1604;&#1577;.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Users\naef\Desktop\since\&#1605;&#1588;&#1585;&#1608;&#1593;1\exel\&#1575;&#1587;&#1593;&#1575;&#1585;%20&#1605;&#1603;&#1605;&#1604;&#1577;.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C:\Users\naef\Desktop\since\&#1605;&#1588;&#1585;&#1608;&#1593;1\exel\&#1578;&#1603;&#1606;&#1604;&#1608;&#1580;&#1610;&#1575;%20&#1605;&#1587;&#1578;&#1582;&#1583;&#1605;&#1577;xlsx.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C:\Users\naef\Desktop\since\&#1605;&#1588;&#1585;&#1608;&#1593;1\exel\&#1581;&#1575;&#1580;&#1577;%20&#1578;&#1603;xlsx.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F:\&#1605;&#1588;&#1585;&#1608;&#1593;1\exel\&#1575;&#1604;&#1608;&#1602;&#1578;.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naef\Desktop\since\&#1605;&#1588;&#1585;&#1608;&#1593;1\exel\&#1587;&#1608;&#1602;%20&#1575;&#1579;&#1575;&#1579;.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naef\Desktop\since\&#1605;&#1588;&#1585;&#1608;&#1593;1\exel\&#1587;&#1608;&#1602;%20&#1575;&#1579;&#1575;&#1579;.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naef\Desktop\since\&#1605;&#1588;&#1585;&#1608;&#1593;1\exel\&#1587;&#1608;&#1602;%20&#1575;&#1579;&#1575;&#1579;.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naef\Desktop\since\&#1605;&#1588;&#1585;&#1608;&#1593;1\exel\&#1587;&#1608;&#1602;%20&#1575;&#1579;&#1575;&#1579;.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naef\Desktop\since\&#1605;&#1588;&#1585;&#1608;&#1593;1\exel\&#1605;&#1589;&#1575;&#1583;&#1585;%20&#1603;&#1604;&#1610;%20.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naef\Desktop\since\&#1605;&#1588;&#1585;&#1608;&#1593;1\exel\&#1605;&#1589;&#1575;&#1583;&#1585;%20&#1603;&#1604;&#1610;%20.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naef\Desktop\since\&#1605;&#1588;&#1585;&#1608;&#1593;1\exel\&#1605;&#1589;&#1575;&#1583;&#1585;%20&#1603;&#1604;&#1610;%20.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naef\Desktop\since\&#1605;&#1588;&#1585;&#1608;&#1593;1\exel\&#1605;&#1589;&#1575;&#1583;&#1585;%20&#1603;&#1604;&#1610;%2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ar-SA"/>
              <a:t>حجم</a:t>
            </a:r>
            <a:r>
              <a:rPr lang="ar-SA" baseline="0"/>
              <a:t> الانتاج الكلي </a:t>
            </a:r>
            <a:endParaRPr lang="en-US"/>
          </a:p>
        </c:rich>
      </c:tx>
      <c:overlay val="0"/>
      <c:spPr>
        <a:noFill/>
        <a:ln>
          <a:noFill/>
        </a:ln>
        <a:effectLst/>
      </c:spPr>
    </c:title>
    <c:autoTitleDeleted val="0"/>
    <c:plotArea>
      <c:layout/>
      <c:barChart>
        <c:barDir val="col"/>
        <c:grouping val="clustered"/>
        <c:varyColors val="0"/>
        <c:ser>
          <c:idx val="0"/>
          <c:order val="0"/>
          <c:spPr>
            <a:solidFill>
              <a:schemeClr val="accent1"/>
            </a:solidFill>
            <a:ln>
              <a:noFill/>
            </a:ln>
            <a:effectLst/>
          </c:spPr>
          <c:invertIfNegative val="0"/>
          <c:cat>
            <c:strRef>
              <c:f>Sheet1!$S$33:$W$33</c:f>
              <c:strCache>
                <c:ptCount val="5"/>
                <c:pt idx="0">
                  <c:v>مطابخ </c:v>
                </c:pt>
                <c:pt idx="1">
                  <c:v>غرف نوم</c:v>
                </c:pt>
                <c:pt idx="2">
                  <c:v>طاولات وسط</c:v>
                </c:pt>
                <c:pt idx="3">
                  <c:v>طاولات سفرة وطربيزات</c:v>
                </c:pt>
                <c:pt idx="4">
                  <c:v>أطقم كنب</c:v>
                </c:pt>
              </c:strCache>
            </c:strRef>
          </c:cat>
          <c:val>
            <c:numRef>
              <c:f>Sheet1!$S$34:$W$34</c:f>
              <c:numCache>
                <c:formatCode>General</c:formatCode>
                <c:ptCount val="5"/>
                <c:pt idx="0">
                  <c:v>64922</c:v>
                </c:pt>
                <c:pt idx="1">
                  <c:v>156684</c:v>
                </c:pt>
                <c:pt idx="2">
                  <c:v>110792</c:v>
                </c:pt>
                <c:pt idx="3">
                  <c:v>123312</c:v>
                </c:pt>
                <c:pt idx="4">
                  <c:v>99012</c:v>
                </c:pt>
              </c:numCache>
            </c:numRef>
          </c:val>
          <c:extLst>
            <c:ext xmlns:c16="http://schemas.microsoft.com/office/drawing/2014/chart" uri="{C3380CC4-5D6E-409C-BE32-E72D297353CC}">
              <c16:uniqueId val="{00000000-B808-423A-9257-3B858A1418C8}"/>
            </c:ext>
          </c:extLst>
        </c:ser>
        <c:dLbls>
          <c:showLegendKey val="0"/>
          <c:showVal val="0"/>
          <c:showCatName val="0"/>
          <c:showSerName val="0"/>
          <c:showPercent val="0"/>
          <c:showBubbleSize val="0"/>
        </c:dLbls>
        <c:gapWidth val="219"/>
        <c:overlap val="-27"/>
        <c:axId val="202104832"/>
        <c:axId val="202449280"/>
      </c:barChart>
      <c:catAx>
        <c:axId val="202104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2449280"/>
        <c:crosses val="autoZero"/>
        <c:auto val="1"/>
        <c:lblAlgn val="ctr"/>
        <c:lblOffset val="100"/>
        <c:noMultiLvlLbl val="0"/>
      </c:catAx>
      <c:valAx>
        <c:axId val="2024492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21048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ar-SA"/>
              <a:t>مصادر اذرع الكنب</a:t>
            </a:r>
            <a:endParaRPr lang="en-US"/>
          </a:p>
        </c:rich>
      </c:tx>
      <c:overlay val="0"/>
      <c:spPr>
        <a:noFill/>
        <a:ln>
          <a:noFill/>
        </a:ln>
        <a:effectLst/>
      </c:spPr>
    </c:title>
    <c:autoTitleDeleted val="0"/>
    <c:plotArea>
      <c:layout/>
      <c:pieChart>
        <c:varyColors val="1"/>
        <c:ser>
          <c:idx val="0"/>
          <c:order val="0"/>
          <c:dPt>
            <c:idx val="0"/>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0D26-46BF-A02D-89CDB2656415}"/>
              </c:ext>
            </c:extLst>
          </c:dPt>
          <c:dPt>
            <c:idx val="1"/>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0D26-46BF-A02D-89CDB2656415}"/>
              </c:ext>
            </c:extLst>
          </c:dPt>
          <c:dLbls>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Sheet1!$L$13:$M$13</c:f>
              <c:strCache>
                <c:ptCount val="2"/>
                <c:pt idx="0">
                  <c:v>مستورد</c:v>
                </c:pt>
                <c:pt idx="1">
                  <c:v>محلي </c:v>
                </c:pt>
              </c:strCache>
            </c:strRef>
          </c:cat>
          <c:val>
            <c:numRef>
              <c:f>Sheet1!$L$14:$M$14</c:f>
              <c:numCache>
                <c:formatCode>General</c:formatCode>
                <c:ptCount val="2"/>
                <c:pt idx="0">
                  <c:v>65.5</c:v>
                </c:pt>
                <c:pt idx="1">
                  <c:v>34.5</c:v>
                </c:pt>
              </c:numCache>
            </c:numRef>
          </c:val>
          <c:extLst>
            <c:ext xmlns:c16="http://schemas.microsoft.com/office/drawing/2014/chart" uri="{C3380CC4-5D6E-409C-BE32-E72D297353CC}">
              <c16:uniqueId val="{00000004-0D26-46BF-A02D-89CDB2656415}"/>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ar-SA" dirty="0"/>
              <a:t>جودة القطع</a:t>
            </a:r>
            <a:endParaRPr lang="en-US" dirty="0"/>
          </a:p>
        </c:rich>
      </c:tx>
      <c:layout>
        <c:manualLayout>
          <c:xMode val="edge"/>
          <c:yMode val="edge"/>
          <c:x val="0.4407667567135663"/>
          <c:y val="3.2954647185956379E-2"/>
        </c:manualLayout>
      </c:layout>
      <c:overlay val="0"/>
      <c:spPr>
        <a:noFill/>
        <a:ln>
          <a:noFill/>
        </a:ln>
        <a:effectLst/>
      </c:spPr>
    </c:title>
    <c:autoTitleDeleted val="0"/>
    <c:plotArea>
      <c:layout/>
      <c:pieChart>
        <c:varyColors val="1"/>
        <c:ser>
          <c:idx val="0"/>
          <c:order val="0"/>
          <c:dPt>
            <c:idx val="0"/>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83BF-4A0E-A5A8-645B80C115EE}"/>
              </c:ext>
            </c:extLst>
          </c:dPt>
          <c:dPt>
            <c:idx val="1"/>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83BF-4A0E-A5A8-645B80C115EE}"/>
              </c:ext>
            </c:extLst>
          </c:dPt>
          <c:dPt>
            <c:idx val="2"/>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83BF-4A0E-A5A8-645B80C115EE}"/>
              </c:ext>
            </c:extLst>
          </c:dPt>
          <c:dLbls>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Sheet1!$Q$15:$S$15</c:f>
              <c:strCache>
                <c:ptCount val="3"/>
                <c:pt idx="0">
                  <c:v>سيئة</c:v>
                </c:pt>
                <c:pt idx="1">
                  <c:v>متوسطة</c:v>
                </c:pt>
                <c:pt idx="2">
                  <c:v>عالية</c:v>
                </c:pt>
              </c:strCache>
            </c:strRef>
          </c:cat>
          <c:val>
            <c:numRef>
              <c:f>Sheet1!$Q$16:$S$16</c:f>
              <c:numCache>
                <c:formatCode>General</c:formatCode>
                <c:ptCount val="3"/>
                <c:pt idx="0">
                  <c:v>7</c:v>
                </c:pt>
                <c:pt idx="1">
                  <c:v>22</c:v>
                </c:pt>
                <c:pt idx="2">
                  <c:v>4</c:v>
                </c:pt>
              </c:numCache>
            </c:numRef>
          </c:val>
          <c:extLst>
            <c:ext xmlns:c16="http://schemas.microsoft.com/office/drawing/2014/chart" uri="{C3380CC4-5D6E-409C-BE32-E72D297353CC}">
              <c16:uniqueId val="{00000006-83BF-4A0E-A5A8-645B80C115EE}"/>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ar-SA"/>
              <a:t>معدل</a:t>
            </a:r>
            <a:r>
              <a:rPr lang="ar-SA" baseline="0"/>
              <a:t> التكلفة </a:t>
            </a:r>
            <a:endParaRPr lang="en-US"/>
          </a:p>
        </c:rich>
      </c:tx>
      <c:overlay val="0"/>
      <c:spPr>
        <a:noFill/>
        <a:ln>
          <a:noFill/>
        </a:ln>
        <a:effectLst/>
      </c:spPr>
    </c:title>
    <c:autoTitleDeleted val="0"/>
    <c:plotArea>
      <c:layout/>
      <c:barChart>
        <c:barDir val="col"/>
        <c:grouping val="clustered"/>
        <c:varyColors val="0"/>
        <c:ser>
          <c:idx val="0"/>
          <c:order val="0"/>
          <c:spPr>
            <a:solidFill>
              <a:schemeClr val="accent1"/>
            </a:solidFill>
            <a:ln>
              <a:noFill/>
            </a:ln>
            <a:effectLst/>
          </c:spPr>
          <c:invertIfNegative val="0"/>
          <c:cat>
            <c:strRef>
              <c:f>Sheet1!$N$12:$R$12</c:f>
              <c:strCache>
                <c:ptCount val="5"/>
                <c:pt idx="0">
                  <c:v>اذرع كراسي</c:v>
                </c:pt>
                <c:pt idx="1">
                  <c:v>اذرع كنب</c:v>
                </c:pt>
                <c:pt idx="2">
                  <c:v>التيجان</c:v>
                </c:pt>
                <c:pt idx="3">
                  <c:v>ارجل طاولات</c:v>
                </c:pt>
                <c:pt idx="4">
                  <c:v>ارجل كنب</c:v>
                </c:pt>
              </c:strCache>
            </c:strRef>
          </c:cat>
          <c:val>
            <c:numRef>
              <c:f>Sheet1!$N$13:$R$13</c:f>
              <c:numCache>
                <c:formatCode>General</c:formatCode>
                <c:ptCount val="5"/>
                <c:pt idx="0">
                  <c:v>49.25</c:v>
                </c:pt>
                <c:pt idx="1">
                  <c:v>51.25</c:v>
                </c:pt>
                <c:pt idx="2">
                  <c:v>106.25</c:v>
                </c:pt>
                <c:pt idx="3">
                  <c:v>38</c:v>
                </c:pt>
                <c:pt idx="4">
                  <c:v>3.75</c:v>
                </c:pt>
              </c:numCache>
            </c:numRef>
          </c:val>
          <c:extLst>
            <c:ext xmlns:c16="http://schemas.microsoft.com/office/drawing/2014/chart" uri="{C3380CC4-5D6E-409C-BE32-E72D297353CC}">
              <c16:uniqueId val="{00000000-4A4C-49D2-AB78-A684D896D9B3}"/>
            </c:ext>
          </c:extLst>
        </c:ser>
        <c:dLbls>
          <c:showLegendKey val="0"/>
          <c:showVal val="0"/>
          <c:showCatName val="0"/>
          <c:showSerName val="0"/>
          <c:showPercent val="0"/>
          <c:showBubbleSize val="0"/>
        </c:dLbls>
        <c:gapWidth val="219"/>
        <c:overlap val="-27"/>
        <c:axId val="221033984"/>
        <c:axId val="221035520"/>
      </c:barChart>
      <c:catAx>
        <c:axId val="2210339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1035520"/>
        <c:crosses val="autoZero"/>
        <c:auto val="1"/>
        <c:lblAlgn val="ctr"/>
        <c:lblOffset val="100"/>
        <c:noMultiLvlLbl val="0"/>
      </c:catAx>
      <c:valAx>
        <c:axId val="221035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10339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ar-SA"/>
              <a:t>معدل الرضى عن الاسعار </a:t>
            </a:r>
            <a:endParaRPr lang="en-US"/>
          </a:p>
        </c:rich>
      </c:tx>
      <c:overlay val="0"/>
      <c:spPr>
        <a:noFill/>
        <a:ln>
          <a:noFill/>
        </a:ln>
        <a:effectLst/>
      </c:sp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BD92-444B-BF7C-8A50AC81EED2}"/>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BD92-444B-BF7C-8A50AC81EED2}"/>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BD92-444B-BF7C-8A50AC81EED2}"/>
              </c:ext>
            </c:extLst>
          </c:dPt>
          <c:dLbls>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Sheet1!$Q$15:$S$15</c:f>
              <c:strCache>
                <c:ptCount val="3"/>
                <c:pt idx="0">
                  <c:v>رخيصة</c:v>
                </c:pt>
                <c:pt idx="1">
                  <c:v>مقبولة</c:v>
                </c:pt>
                <c:pt idx="2">
                  <c:v>مبالغ فيها</c:v>
                </c:pt>
              </c:strCache>
            </c:strRef>
          </c:cat>
          <c:val>
            <c:numRef>
              <c:f>Sheet1!$Q$16:$S$16</c:f>
              <c:numCache>
                <c:formatCode>General</c:formatCode>
                <c:ptCount val="3"/>
                <c:pt idx="0">
                  <c:v>1</c:v>
                </c:pt>
                <c:pt idx="1">
                  <c:v>26</c:v>
                </c:pt>
                <c:pt idx="2">
                  <c:v>7</c:v>
                </c:pt>
              </c:numCache>
            </c:numRef>
          </c:val>
          <c:extLst>
            <c:ext xmlns:c16="http://schemas.microsoft.com/office/drawing/2014/chart" uri="{C3380CC4-5D6E-409C-BE32-E72D297353CC}">
              <c16:uniqueId val="{00000006-BD92-444B-BF7C-8A50AC81EED2}"/>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1800" b="1" i="0" u="none" strike="noStrike" kern="1200" baseline="0">
                <a:solidFill>
                  <a:schemeClr val="dk1">
                    <a:lumMod val="75000"/>
                    <a:lumOff val="25000"/>
                  </a:schemeClr>
                </a:solidFill>
                <a:latin typeface="+mn-lt"/>
                <a:ea typeface="+mn-ea"/>
                <a:cs typeface="+mn-cs"/>
              </a:defRPr>
            </a:pPr>
            <a:r>
              <a:rPr lang="ar-SA"/>
              <a:t>الاحتكار في سوق القطع المكملة</a:t>
            </a:r>
            <a:endParaRPr lang="en-US"/>
          </a:p>
        </c:rich>
      </c:tx>
      <c:overlay val="0"/>
      <c:spPr>
        <a:noFill/>
        <a:ln>
          <a:noFill/>
        </a:ln>
        <a:effectLst/>
      </c:spPr>
    </c:title>
    <c:autoTitleDeleted val="0"/>
    <c:plotArea>
      <c:layout>
        <c:manualLayout>
          <c:layoutTarget val="inner"/>
          <c:xMode val="edge"/>
          <c:yMode val="edge"/>
          <c:x val="0.2414275269699504"/>
          <c:y val="0.25226209223847018"/>
          <c:w val="0.419572373092642"/>
          <c:h val="0.74773790776152982"/>
        </c:manualLayout>
      </c:layout>
      <c:pieChart>
        <c:varyColors val="1"/>
        <c:ser>
          <c:idx val="0"/>
          <c:order val="0"/>
          <c:dPt>
            <c:idx val="0"/>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18C8-4077-84F0-4A24C2FB0DB4}"/>
              </c:ext>
            </c:extLst>
          </c:dPt>
          <c:dPt>
            <c:idx val="1"/>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18C8-4077-84F0-4A24C2FB0DB4}"/>
              </c:ext>
            </c:extLst>
          </c:dPt>
          <c:dLbls>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Sheet1!$P$8:$Q$8</c:f>
              <c:strCache>
                <c:ptCount val="2"/>
                <c:pt idx="0">
                  <c:v>لايوجد احتكار </c:v>
                </c:pt>
                <c:pt idx="1">
                  <c:v>يوجد احتكار</c:v>
                </c:pt>
              </c:strCache>
            </c:strRef>
          </c:cat>
          <c:val>
            <c:numRef>
              <c:f>Sheet1!$P$9:$Q$9</c:f>
              <c:numCache>
                <c:formatCode>General</c:formatCode>
                <c:ptCount val="2"/>
                <c:pt idx="0">
                  <c:v>19</c:v>
                </c:pt>
                <c:pt idx="1">
                  <c:v>81</c:v>
                </c:pt>
              </c:numCache>
            </c:numRef>
          </c:val>
          <c:extLst>
            <c:ext xmlns:c16="http://schemas.microsoft.com/office/drawing/2014/chart" uri="{C3380CC4-5D6E-409C-BE32-E72D297353CC}">
              <c16:uniqueId val="{00000004-18C8-4077-84F0-4A24C2FB0DB4}"/>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ar-SA"/>
              <a:t>مستوى</a:t>
            </a:r>
            <a:r>
              <a:rPr lang="ar-SA" baseline="0"/>
              <a:t> التكنلوجيا المستخدمة</a:t>
            </a:r>
            <a:endParaRPr lang="en-US"/>
          </a:p>
        </c:rich>
      </c:tx>
      <c:overlay val="0"/>
      <c:spPr>
        <a:noFill/>
        <a:ln>
          <a:noFill/>
        </a:ln>
        <a:effectLst/>
      </c:sp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24B2-403F-8160-E11319629AFD}"/>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24B2-403F-8160-E11319629AFD}"/>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24B2-403F-8160-E11319629AFD}"/>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24B2-403F-8160-E11319629AFD}"/>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24B2-403F-8160-E11319629AFD}"/>
              </c:ext>
            </c:extLst>
          </c:dPt>
          <c:dLbls>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Sheet1!$O$18:$S$18</c:f>
              <c:strCache>
                <c:ptCount val="5"/>
                <c:pt idx="0">
                  <c:v>5D CNC</c:v>
                </c:pt>
                <c:pt idx="1">
                  <c:v>4D CNC</c:v>
                </c:pt>
                <c:pt idx="2">
                  <c:v>3D CNC</c:v>
                </c:pt>
                <c:pt idx="3">
                  <c:v>2D CNC</c:v>
                </c:pt>
                <c:pt idx="4">
                  <c:v>ماكنات نسخ</c:v>
                </c:pt>
              </c:strCache>
            </c:strRef>
          </c:cat>
          <c:val>
            <c:numRef>
              <c:f>Sheet1!$O$19:$S$19</c:f>
              <c:numCache>
                <c:formatCode>General</c:formatCode>
                <c:ptCount val="5"/>
                <c:pt idx="0">
                  <c:v>0</c:v>
                </c:pt>
                <c:pt idx="1">
                  <c:v>0</c:v>
                </c:pt>
                <c:pt idx="2">
                  <c:v>1.2</c:v>
                </c:pt>
                <c:pt idx="3">
                  <c:v>9</c:v>
                </c:pt>
                <c:pt idx="4">
                  <c:v>40</c:v>
                </c:pt>
              </c:numCache>
            </c:numRef>
          </c:val>
          <c:extLst>
            <c:ext xmlns:c16="http://schemas.microsoft.com/office/drawing/2014/chart" uri="{C3380CC4-5D6E-409C-BE32-E72D297353CC}">
              <c16:uniqueId val="{0000000A-24B2-403F-8160-E11319629AFD}"/>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ar-SA"/>
              <a:t>الحاجة النسبية</a:t>
            </a:r>
            <a:r>
              <a:rPr lang="ar-SA" baseline="0"/>
              <a:t> للقطع لتكنولوجيا عالية لانتاجها</a:t>
            </a:r>
            <a:endParaRPr lang="en-US"/>
          </a:p>
        </c:rich>
      </c:tx>
      <c:overlay val="0"/>
      <c:spPr>
        <a:noFill/>
        <a:ln>
          <a:noFill/>
        </a:ln>
        <a:effectLst/>
      </c:sp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162B-4D15-9019-62C7C63C30A5}"/>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162B-4D15-9019-62C7C63C30A5}"/>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162B-4D15-9019-62C7C63C30A5}"/>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162B-4D15-9019-62C7C63C30A5}"/>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162B-4D15-9019-62C7C63C30A5}"/>
              </c:ext>
            </c:extLst>
          </c:dPt>
          <c:dLbls>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Sheet1!$K$3:$O$3</c:f>
              <c:strCache>
                <c:ptCount val="5"/>
                <c:pt idx="0">
                  <c:v>اذرع كراسي</c:v>
                </c:pt>
                <c:pt idx="1">
                  <c:v>اذرع كنب</c:v>
                </c:pt>
                <c:pt idx="2">
                  <c:v>التيجان</c:v>
                </c:pt>
                <c:pt idx="3">
                  <c:v>ارجل طاولات </c:v>
                </c:pt>
                <c:pt idx="4">
                  <c:v>ارجل الكنب</c:v>
                </c:pt>
              </c:strCache>
            </c:strRef>
          </c:cat>
          <c:val>
            <c:numRef>
              <c:f>Sheet1!$K$4:$O$4</c:f>
              <c:numCache>
                <c:formatCode>General</c:formatCode>
                <c:ptCount val="5"/>
                <c:pt idx="0">
                  <c:v>18.5</c:v>
                </c:pt>
                <c:pt idx="1">
                  <c:v>23.75</c:v>
                </c:pt>
                <c:pt idx="2">
                  <c:v>79</c:v>
                </c:pt>
                <c:pt idx="3">
                  <c:v>30.8</c:v>
                </c:pt>
                <c:pt idx="4">
                  <c:v>19.329999999999998</c:v>
                </c:pt>
              </c:numCache>
            </c:numRef>
          </c:val>
          <c:extLst>
            <c:ext xmlns:c16="http://schemas.microsoft.com/office/drawing/2014/chart" uri="{C3380CC4-5D6E-409C-BE32-E72D297353CC}">
              <c16:uniqueId val="{0000000A-162B-4D15-9019-62C7C63C30A5}"/>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ar-SA"/>
              <a:t>الوقت اللازم لانتاج القطعة</a:t>
            </a:r>
            <a:endParaRPr lang="en-US"/>
          </a:p>
        </c:rich>
      </c:tx>
      <c:overlay val="0"/>
      <c:spPr>
        <a:noFill/>
        <a:ln>
          <a:noFill/>
        </a:ln>
        <a:effectLst/>
      </c:spPr>
    </c:title>
    <c:autoTitleDeleted val="0"/>
    <c:plotArea>
      <c:layout/>
      <c:barChart>
        <c:barDir val="col"/>
        <c:grouping val="clustered"/>
        <c:varyColors val="0"/>
        <c:ser>
          <c:idx val="0"/>
          <c:order val="0"/>
          <c:spPr>
            <a:solidFill>
              <a:schemeClr val="accent1"/>
            </a:solidFill>
            <a:ln w="19050">
              <a:solidFill>
                <a:schemeClr val="lt1"/>
              </a:solidFill>
            </a:ln>
            <a:effectLst/>
          </c:spPr>
          <c:invertIfNegative val="0"/>
          <c:cat>
            <c:strRef>
              <c:f>Sheet1!$J$3:$N$3</c:f>
              <c:strCache>
                <c:ptCount val="5"/>
                <c:pt idx="0">
                  <c:v>اذرع الكراسي</c:v>
                </c:pt>
                <c:pt idx="1">
                  <c:v>اذرع الكنب</c:v>
                </c:pt>
                <c:pt idx="2">
                  <c:v>التيجان</c:v>
                </c:pt>
                <c:pt idx="3">
                  <c:v>ارجل طاولات</c:v>
                </c:pt>
                <c:pt idx="4">
                  <c:v>ارجل كنب</c:v>
                </c:pt>
              </c:strCache>
            </c:strRef>
          </c:cat>
          <c:val>
            <c:numRef>
              <c:f>Sheet1!$J$4:$N$4</c:f>
              <c:numCache>
                <c:formatCode>General</c:formatCode>
                <c:ptCount val="5"/>
                <c:pt idx="0">
                  <c:v>28.75</c:v>
                </c:pt>
                <c:pt idx="1">
                  <c:v>31.25</c:v>
                </c:pt>
                <c:pt idx="2">
                  <c:v>68.75</c:v>
                </c:pt>
                <c:pt idx="3">
                  <c:v>23.75</c:v>
                </c:pt>
                <c:pt idx="4">
                  <c:v>8.5</c:v>
                </c:pt>
              </c:numCache>
            </c:numRef>
          </c:val>
          <c:extLst>
            <c:ext xmlns:c16="http://schemas.microsoft.com/office/drawing/2014/chart" uri="{C3380CC4-5D6E-409C-BE32-E72D297353CC}">
              <c16:uniqueId val="{00000000-EEC9-4488-85EC-5EB224BF5609}"/>
            </c:ext>
          </c:extLst>
        </c:ser>
        <c:dLbls>
          <c:showLegendKey val="0"/>
          <c:showVal val="0"/>
          <c:showCatName val="0"/>
          <c:showSerName val="0"/>
          <c:showPercent val="0"/>
          <c:showBubbleSize val="0"/>
        </c:dLbls>
        <c:gapWidth val="150"/>
        <c:axId val="221394816"/>
        <c:axId val="221396352"/>
      </c:barChart>
      <c:catAx>
        <c:axId val="2213948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1396352"/>
        <c:crosses val="autoZero"/>
        <c:auto val="1"/>
        <c:lblAlgn val="ctr"/>
        <c:lblOffset val="100"/>
        <c:noMultiLvlLbl val="0"/>
      </c:catAx>
      <c:valAx>
        <c:axId val="2213963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13948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ar-SA"/>
              <a:t>نابلس</a:t>
            </a:r>
            <a:endParaRPr lang="en-US"/>
          </a:p>
        </c:rich>
      </c:tx>
      <c:overlay val="0"/>
      <c:spPr>
        <a:noFill/>
        <a:ln>
          <a:noFill/>
        </a:ln>
        <a:effectLst/>
      </c:spPr>
    </c:title>
    <c:autoTitleDeleted val="0"/>
    <c:plotArea>
      <c:layout/>
      <c:pieChart>
        <c:varyColors val="1"/>
        <c:ser>
          <c:idx val="0"/>
          <c:order val="0"/>
          <c:dPt>
            <c:idx val="0"/>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B267-42AE-97CA-90208906F8AB}"/>
              </c:ext>
            </c:extLst>
          </c:dPt>
          <c:dPt>
            <c:idx val="1"/>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B267-42AE-97CA-90208906F8AB}"/>
              </c:ext>
            </c:extLst>
          </c:dPt>
          <c:dPt>
            <c:idx val="2"/>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B267-42AE-97CA-90208906F8AB}"/>
              </c:ext>
            </c:extLst>
          </c:dPt>
          <c:dLbls>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Sheet1!$N$3:$P$3</c:f>
              <c:strCache>
                <c:ptCount val="3"/>
                <c:pt idx="0">
                  <c:v>خارجي</c:v>
                </c:pt>
                <c:pt idx="1">
                  <c:v>اسرائيل</c:v>
                </c:pt>
                <c:pt idx="2">
                  <c:v>محلي</c:v>
                </c:pt>
              </c:strCache>
            </c:strRef>
          </c:cat>
          <c:val>
            <c:numRef>
              <c:f>Sheet1!$N$4:$P$4</c:f>
              <c:numCache>
                <c:formatCode>General</c:formatCode>
                <c:ptCount val="3"/>
                <c:pt idx="0">
                  <c:v>10</c:v>
                </c:pt>
                <c:pt idx="1">
                  <c:v>40</c:v>
                </c:pt>
                <c:pt idx="2">
                  <c:v>45</c:v>
                </c:pt>
              </c:numCache>
            </c:numRef>
          </c:val>
          <c:extLst>
            <c:ext xmlns:c16="http://schemas.microsoft.com/office/drawing/2014/chart" uri="{C3380CC4-5D6E-409C-BE32-E72D297353CC}">
              <c16:uniqueId val="{00000006-B267-42AE-97CA-90208906F8AB}"/>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ar-SA"/>
              <a:t>سلفيت</a:t>
            </a:r>
            <a:endParaRPr lang="en-US"/>
          </a:p>
        </c:rich>
      </c:tx>
      <c:overlay val="0"/>
      <c:spPr>
        <a:noFill/>
        <a:ln>
          <a:noFill/>
        </a:ln>
        <a:effectLst/>
      </c:spPr>
    </c:title>
    <c:autoTitleDeleted val="0"/>
    <c:plotArea>
      <c:layout/>
      <c:pieChart>
        <c:varyColors val="1"/>
        <c:ser>
          <c:idx val="0"/>
          <c:order val="0"/>
          <c:dPt>
            <c:idx val="0"/>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2817-4AB9-9881-7A6ECEE589C9}"/>
              </c:ext>
            </c:extLst>
          </c:dPt>
          <c:dPt>
            <c:idx val="1"/>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2817-4AB9-9881-7A6ECEE589C9}"/>
              </c:ext>
            </c:extLst>
          </c:dPt>
          <c:dPt>
            <c:idx val="2"/>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2817-4AB9-9881-7A6ECEE589C9}"/>
              </c:ext>
            </c:extLst>
          </c:dPt>
          <c:dLbls>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Sheet1!$N$12:$P$12</c:f>
              <c:strCache>
                <c:ptCount val="3"/>
                <c:pt idx="0">
                  <c:v>خارجي</c:v>
                </c:pt>
                <c:pt idx="1">
                  <c:v>اسرائيل</c:v>
                </c:pt>
                <c:pt idx="2">
                  <c:v>محلي </c:v>
                </c:pt>
              </c:strCache>
            </c:strRef>
          </c:cat>
          <c:val>
            <c:numRef>
              <c:f>Sheet1!$N$13:$P$13</c:f>
              <c:numCache>
                <c:formatCode>General</c:formatCode>
                <c:ptCount val="3"/>
                <c:pt idx="0">
                  <c:v>0</c:v>
                </c:pt>
                <c:pt idx="1">
                  <c:v>58.57</c:v>
                </c:pt>
                <c:pt idx="2">
                  <c:v>41.43</c:v>
                </c:pt>
              </c:numCache>
            </c:numRef>
          </c:val>
          <c:extLst>
            <c:ext xmlns:c16="http://schemas.microsoft.com/office/drawing/2014/chart" uri="{C3380CC4-5D6E-409C-BE32-E72D297353CC}">
              <c16:uniqueId val="{00000006-2817-4AB9-9881-7A6ECEE589C9}"/>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ar-SA"/>
              <a:t>جنين</a:t>
            </a:r>
            <a:endParaRPr lang="en-US"/>
          </a:p>
        </c:rich>
      </c:tx>
      <c:overlay val="0"/>
      <c:spPr>
        <a:noFill/>
        <a:ln>
          <a:noFill/>
        </a:ln>
        <a:effectLst/>
      </c:spPr>
    </c:title>
    <c:autoTitleDeleted val="0"/>
    <c:plotArea>
      <c:layout>
        <c:manualLayout>
          <c:layoutTarget val="inner"/>
          <c:xMode val="edge"/>
          <c:yMode val="edge"/>
          <c:x val="0.10395623929149493"/>
          <c:y val="0.263113507128449"/>
          <c:w val="0.63225469580198601"/>
          <c:h val="0.64396281297623004"/>
        </c:manualLayout>
      </c:layout>
      <c:pieChart>
        <c:varyColors val="1"/>
        <c:ser>
          <c:idx val="0"/>
          <c:order val="0"/>
          <c:dPt>
            <c:idx val="0"/>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E6E3-49AB-98C5-D7AFE591B316}"/>
              </c:ext>
            </c:extLst>
          </c:dPt>
          <c:dPt>
            <c:idx val="1"/>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E6E3-49AB-98C5-D7AFE591B316}"/>
              </c:ext>
            </c:extLst>
          </c:dPt>
          <c:dPt>
            <c:idx val="2"/>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E6E3-49AB-98C5-D7AFE591B316}"/>
              </c:ext>
            </c:extLst>
          </c:dPt>
          <c:dLbls>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Sheet1!$F$12:$H$12</c:f>
              <c:strCache>
                <c:ptCount val="3"/>
                <c:pt idx="0">
                  <c:v>خارجي</c:v>
                </c:pt>
                <c:pt idx="1">
                  <c:v> اسرائيل</c:v>
                </c:pt>
                <c:pt idx="2">
                  <c:v>محلي</c:v>
                </c:pt>
              </c:strCache>
            </c:strRef>
          </c:cat>
          <c:val>
            <c:numRef>
              <c:f>Sheet1!$F$13:$H$13</c:f>
              <c:numCache>
                <c:formatCode>General</c:formatCode>
                <c:ptCount val="3"/>
                <c:pt idx="0">
                  <c:v>0</c:v>
                </c:pt>
                <c:pt idx="1">
                  <c:v>3</c:v>
                </c:pt>
                <c:pt idx="2">
                  <c:v>97</c:v>
                </c:pt>
              </c:numCache>
            </c:numRef>
          </c:val>
          <c:extLst>
            <c:ext xmlns:c16="http://schemas.microsoft.com/office/drawing/2014/chart" uri="{C3380CC4-5D6E-409C-BE32-E72D297353CC}">
              <c16:uniqueId val="{00000006-E6E3-49AB-98C5-D7AFE591B316}"/>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ar-SA"/>
              <a:t>قلقيلية</a:t>
            </a:r>
            <a:endParaRPr lang="en-US"/>
          </a:p>
        </c:rich>
      </c:tx>
      <c:overlay val="0"/>
      <c:spPr>
        <a:noFill/>
        <a:ln>
          <a:noFill/>
        </a:ln>
        <a:effectLst/>
      </c:spPr>
    </c:title>
    <c:autoTitleDeleted val="0"/>
    <c:plotArea>
      <c:layout/>
      <c:pieChart>
        <c:varyColors val="1"/>
        <c:ser>
          <c:idx val="0"/>
          <c:order val="0"/>
          <c:dPt>
            <c:idx val="0"/>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62D8-48E0-AFEF-F4BC73ACAC4A}"/>
              </c:ext>
            </c:extLst>
          </c:dPt>
          <c:dPt>
            <c:idx val="1"/>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62D8-48E0-AFEF-F4BC73ACAC4A}"/>
              </c:ext>
            </c:extLst>
          </c:dPt>
          <c:dPt>
            <c:idx val="2"/>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62D8-48E0-AFEF-F4BC73ACAC4A}"/>
              </c:ext>
            </c:extLst>
          </c:dPt>
          <c:dLbls>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Sheet1!$F$3:$H$3</c:f>
              <c:strCache>
                <c:ptCount val="3"/>
                <c:pt idx="0">
                  <c:v>خارجي</c:v>
                </c:pt>
                <c:pt idx="1">
                  <c:v>اسرائيل</c:v>
                </c:pt>
                <c:pt idx="2">
                  <c:v>محلي</c:v>
                </c:pt>
              </c:strCache>
            </c:strRef>
          </c:cat>
          <c:val>
            <c:numRef>
              <c:f>Sheet1!$F$4:$H$4</c:f>
              <c:numCache>
                <c:formatCode>General</c:formatCode>
                <c:ptCount val="3"/>
                <c:pt idx="0">
                  <c:v>0</c:v>
                </c:pt>
                <c:pt idx="1">
                  <c:v>36.700000000000003</c:v>
                </c:pt>
                <c:pt idx="2">
                  <c:v>63.33</c:v>
                </c:pt>
              </c:numCache>
            </c:numRef>
          </c:val>
          <c:extLst>
            <c:ext xmlns:c16="http://schemas.microsoft.com/office/drawing/2014/chart" uri="{C3380CC4-5D6E-409C-BE32-E72D297353CC}">
              <c16:uniqueId val="{00000006-62D8-48E0-AFEF-F4BC73ACAC4A}"/>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ar-SA"/>
              <a:t>مصادر ارجل الكنب</a:t>
            </a:r>
            <a:endParaRPr lang="en-US"/>
          </a:p>
        </c:rich>
      </c:tx>
      <c:overlay val="0"/>
      <c:spPr>
        <a:noFill/>
        <a:ln>
          <a:noFill/>
        </a:ln>
        <a:effectLst/>
      </c:spPr>
    </c:title>
    <c:autoTitleDeleted val="0"/>
    <c:plotArea>
      <c:layout/>
      <c:pieChart>
        <c:varyColors val="1"/>
        <c:ser>
          <c:idx val="0"/>
          <c:order val="0"/>
          <c:dPt>
            <c:idx val="0"/>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E9A7-4CB5-A149-7A0F37672BBB}"/>
              </c:ext>
            </c:extLst>
          </c:dPt>
          <c:dPt>
            <c:idx val="1"/>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E9A7-4CB5-A149-7A0F37672BBB}"/>
              </c:ext>
            </c:extLst>
          </c:dPt>
          <c:dLbls>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Sheet1!$L$3:$M$3</c:f>
              <c:strCache>
                <c:ptCount val="2"/>
                <c:pt idx="0">
                  <c:v>مستورد</c:v>
                </c:pt>
                <c:pt idx="1">
                  <c:v>محلي</c:v>
                </c:pt>
              </c:strCache>
            </c:strRef>
          </c:cat>
          <c:val>
            <c:numRef>
              <c:f>Sheet1!$L$4:$M$4</c:f>
              <c:numCache>
                <c:formatCode>General</c:formatCode>
                <c:ptCount val="2"/>
                <c:pt idx="0">
                  <c:v>57.5</c:v>
                </c:pt>
                <c:pt idx="1">
                  <c:v>42.5</c:v>
                </c:pt>
              </c:numCache>
            </c:numRef>
          </c:val>
          <c:extLst>
            <c:ext xmlns:c16="http://schemas.microsoft.com/office/drawing/2014/chart" uri="{C3380CC4-5D6E-409C-BE32-E72D297353CC}">
              <c16:uniqueId val="{00000004-E9A7-4CB5-A149-7A0F37672BBB}"/>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ar-SA"/>
              <a:t>مصادر</a:t>
            </a:r>
            <a:r>
              <a:rPr lang="ar-SA" baseline="0"/>
              <a:t> ارجل طاولات الوسط والطربيزات</a:t>
            </a:r>
            <a:endParaRPr lang="en-US"/>
          </a:p>
        </c:rich>
      </c:tx>
      <c:overlay val="0"/>
      <c:spPr>
        <a:noFill/>
        <a:ln>
          <a:noFill/>
        </a:ln>
        <a:effectLst/>
      </c:spPr>
    </c:title>
    <c:autoTitleDeleted val="0"/>
    <c:plotArea>
      <c:layout/>
      <c:pieChart>
        <c:varyColors val="1"/>
        <c:ser>
          <c:idx val="0"/>
          <c:order val="0"/>
          <c:dPt>
            <c:idx val="0"/>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F937-4D6E-B31B-366F901A601B}"/>
              </c:ext>
            </c:extLst>
          </c:dPt>
          <c:dPt>
            <c:idx val="1"/>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F937-4D6E-B31B-366F901A601B}"/>
              </c:ext>
            </c:extLst>
          </c:dPt>
          <c:dLbls>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Sheet1!$L$6:$M$6</c:f>
              <c:strCache>
                <c:ptCount val="2"/>
                <c:pt idx="0">
                  <c:v>مستورد</c:v>
                </c:pt>
                <c:pt idx="1">
                  <c:v>محلي </c:v>
                </c:pt>
              </c:strCache>
            </c:strRef>
          </c:cat>
          <c:val>
            <c:numRef>
              <c:f>Sheet1!$L$7:$M$7</c:f>
              <c:numCache>
                <c:formatCode>General</c:formatCode>
                <c:ptCount val="2"/>
                <c:pt idx="0">
                  <c:v>65.25</c:v>
                </c:pt>
                <c:pt idx="1">
                  <c:v>34.75</c:v>
                </c:pt>
              </c:numCache>
            </c:numRef>
          </c:val>
          <c:extLst>
            <c:ext xmlns:c16="http://schemas.microsoft.com/office/drawing/2014/chart" uri="{C3380CC4-5D6E-409C-BE32-E72D297353CC}">
              <c16:uniqueId val="{00000004-F937-4D6E-B31B-366F901A601B}"/>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ar-SA"/>
              <a:t>مصادر النقوش واجزاء</a:t>
            </a:r>
            <a:r>
              <a:rPr lang="ar-SA" baseline="0"/>
              <a:t> الحفر (التيجان</a:t>
            </a:r>
            <a:r>
              <a:rPr lang="en-US" baseline="0"/>
              <a:t>(</a:t>
            </a:r>
            <a:endParaRPr lang="en-US"/>
          </a:p>
        </c:rich>
      </c:tx>
      <c:overlay val="0"/>
      <c:spPr>
        <a:noFill/>
        <a:ln>
          <a:noFill/>
        </a:ln>
        <a:effectLst/>
      </c:spPr>
    </c:title>
    <c:autoTitleDeleted val="0"/>
    <c:plotArea>
      <c:layout/>
      <c:pieChart>
        <c:varyColors val="1"/>
        <c:ser>
          <c:idx val="0"/>
          <c:order val="0"/>
          <c:dPt>
            <c:idx val="0"/>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A102-449D-8AC0-108CCA723538}"/>
              </c:ext>
            </c:extLst>
          </c:dPt>
          <c:dPt>
            <c:idx val="1"/>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A102-449D-8AC0-108CCA723538}"/>
              </c:ext>
            </c:extLst>
          </c:dPt>
          <c:dLbls>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Sheet1!$L$9:$M$9</c:f>
              <c:strCache>
                <c:ptCount val="2"/>
                <c:pt idx="0">
                  <c:v>مستورد</c:v>
                </c:pt>
                <c:pt idx="1">
                  <c:v>محلي</c:v>
                </c:pt>
              </c:strCache>
            </c:strRef>
          </c:cat>
          <c:val>
            <c:numRef>
              <c:f>Sheet1!$L$10:$M$10</c:f>
              <c:numCache>
                <c:formatCode>General</c:formatCode>
                <c:ptCount val="2"/>
                <c:pt idx="0">
                  <c:v>56.25</c:v>
                </c:pt>
                <c:pt idx="1">
                  <c:v>43.75</c:v>
                </c:pt>
              </c:numCache>
            </c:numRef>
          </c:val>
          <c:extLst>
            <c:ext xmlns:c16="http://schemas.microsoft.com/office/drawing/2014/chart" uri="{C3380CC4-5D6E-409C-BE32-E72D297353CC}">
              <c16:uniqueId val="{00000004-A102-449D-8AC0-108CCA723538}"/>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ar-SA"/>
              <a:t>مصادر اذرع الكراسي</a:t>
            </a:r>
            <a:endParaRPr lang="en-US"/>
          </a:p>
        </c:rich>
      </c:tx>
      <c:overlay val="0"/>
      <c:spPr>
        <a:noFill/>
        <a:ln>
          <a:noFill/>
        </a:ln>
        <a:effectLst/>
      </c:spPr>
    </c:title>
    <c:autoTitleDeleted val="0"/>
    <c:plotArea>
      <c:layout/>
      <c:pieChart>
        <c:varyColors val="1"/>
        <c:ser>
          <c:idx val="0"/>
          <c:order val="0"/>
          <c:dPt>
            <c:idx val="0"/>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8F2C-4C33-A82D-C17E9B598930}"/>
              </c:ext>
            </c:extLst>
          </c:dPt>
          <c:dPt>
            <c:idx val="1"/>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8F2C-4C33-A82D-C17E9B598930}"/>
              </c:ext>
            </c:extLst>
          </c:dPt>
          <c:dLbls>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Sheet1!$L$16:$M$16</c:f>
              <c:strCache>
                <c:ptCount val="2"/>
                <c:pt idx="0">
                  <c:v>مستورد</c:v>
                </c:pt>
                <c:pt idx="1">
                  <c:v>محلي </c:v>
                </c:pt>
              </c:strCache>
            </c:strRef>
          </c:cat>
          <c:val>
            <c:numRef>
              <c:f>Sheet1!$L$17:$M$17</c:f>
              <c:numCache>
                <c:formatCode>General</c:formatCode>
                <c:ptCount val="2"/>
                <c:pt idx="0">
                  <c:v>65.75</c:v>
                </c:pt>
                <c:pt idx="1">
                  <c:v>34.25</c:v>
                </c:pt>
              </c:numCache>
            </c:numRef>
          </c:val>
          <c:extLst>
            <c:ext xmlns:c16="http://schemas.microsoft.com/office/drawing/2014/chart" uri="{C3380CC4-5D6E-409C-BE32-E72D297353CC}">
              <c16:uniqueId val="{00000004-8F2C-4C33-A82D-C17E9B598930}"/>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C637E7-BFC1-4B36-B4A1-F0268B961C4A}" type="doc">
      <dgm:prSet loTypeId="urn:microsoft.com/office/officeart/2005/8/layout/process1" loCatId="process" qsTypeId="urn:microsoft.com/office/officeart/2005/8/quickstyle/simple1" qsCatId="simple" csTypeId="urn:microsoft.com/office/officeart/2005/8/colors/accent1_2" csCatId="accent1" phldr="1"/>
      <dgm:spPr/>
    </dgm:pt>
    <dgm:pt modelId="{2558D2C2-20D5-4C0A-93FC-81CB1190E566}">
      <dgm:prSet phldrT="[Text]"/>
      <dgm:spPr/>
      <dgm:t>
        <a:bodyPr/>
        <a:lstStyle/>
        <a:p>
          <a:pPr algn="ctr"/>
          <a:r>
            <a:rPr lang="en-US"/>
            <a:t>Raw Material </a:t>
          </a:r>
        </a:p>
      </dgm:t>
    </dgm:pt>
    <dgm:pt modelId="{2B6B0EB4-9140-4093-9D53-8DFEAC67AD8F}" type="parTrans" cxnId="{0F4C6353-EEA2-4D17-B194-45740B4028A3}">
      <dgm:prSet/>
      <dgm:spPr/>
      <dgm:t>
        <a:bodyPr/>
        <a:lstStyle/>
        <a:p>
          <a:pPr algn="ctr"/>
          <a:endParaRPr lang="en-US"/>
        </a:p>
      </dgm:t>
    </dgm:pt>
    <dgm:pt modelId="{183170DA-ED5B-460A-936F-C894ACB5B1EB}" type="sibTrans" cxnId="{0F4C6353-EEA2-4D17-B194-45740B4028A3}">
      <dgm:prSet/>
      <dgm:spPr/>
      <dgm:t>
        <a:bodyPr/>
        <a:lstStyle/>
        <a:p>
          <a:pPr algn="ctr"/>
          <a:endParaRPr lang="en-US"/>
        </a:p>
      </dgm:t>
    </dgm:pt>
    <dgm:pt modelId="{8B90E89E-F929-4D1B-BDC9-3EFBBAA0D6D3}">
      <dgm:prSet phldrT="[Text]"/>
      <dgm:spPr/>
      <dgm:t>
        <a:bodyPr/>
        <a:lstStyle/>
        <a:p>
          <a:pPr algn="ctr"/>
          <a:r>
            <a:rPr lang="en-US"/>
            <a:t>Planing </a:t>
          </a:r>
        </a:p>
      </dgm:t>
    </dgm:pt>
    <dgm:pt modelId="{638E6152-DCD5-4852-A9C5-3BCBC2FBF48B}" type="parTrans" cxnId="{C5C2642D-58A9-40CF-9007-BAEB190ED754}">
      <dgm:prSet/>
      <dgm:spPr/>
      <dgm:t>
        <a:bodyPr/>
        <a:lstStyle/>
        <a:p>
          <a:pPr algn="ctr"/>
          <a:endParaRPr lang="en-US"/>
        </a:p>
      </dgm:t>
    </dgm:pt>
    <dgm:pt modelId="{FBBF8B73-A136-41C4-9718-E936E9437551}" type="sibTrans" cxnId="{C5C2642D-58A9-40CF-9007-BAEB190ED754}">
      <dgm:prSet/>
      <dgm:spPr/>
      <dgm:t>
        <a:bodyPr/>
        <a:lstStyle/>
        <a:p>
          <a:pPr algn="ctr"/>
          <a:endParaRPr lang="en-US"/>
        </a:p>
      </dgm:t>
    </dgm:pt>
    <dgm:pt modelId="{46758F48-DD8C-4223-BA6B-D673E9CD00F3}">
      <dgm:prSet phldrT="[Text]"/>
      <dgm:spPr/>
      <dgm:t>
        <a:bodyPr/>
        <a:lstStyle/>
        <a:p>
          <a:pPr algn="ctr"/>
          <a:r>
            <a:rPr lang="en-US"/>
            <a:t>CNC </a:t>
          </a:r>
        </a:p>
      </dgm:t>
    </dgm:pt>
    <dgm:pt modelId="{BF9D8411-133F-422E-BC2B-445E1B0E6EAF}" type="parTrans" cxnId="{9A1784FA-69E5-40F5-95A9-4D203FFD516F}">
      <dgm:prSet/>
      <dgm:spPr/>
      <dgm:t>
        <a:bodyPr/>
        <a:lstStyle/>
        <a:p>
          <a:pPr algn="ctr"/>
          <a:endParaRPr lang="en-US"/>
        </a:p>
      </dgm:t>
    </dgm:pt>
    <dgm:pt modelId="{73818EE7-4ECC-4FA4-8145-2FB68837E549}" type="sibTrans" cxnId="{9A1784FA-69E5-40F5-95A9-4D203FFD516F}">
      <dgm:prSet/>
      <dgm:spPr/>
      <dgm:t>
        <a:bodyPr/>
        <a:lstStyle/>
        <a:p>
          <a:pPr algn="ctr"/>
          <a:endParaRPr lang="en-US"/>
        </a:p>
      </dgm:t>
    </dgm:pt>
    <dgm:pt modelId="{036B9559-5830-41BB-B823-3F3DEF47719A}">
      <dgm:prSet phldrT="[Text]"/>
      <dgm:spPr/>
      <dgm:t>
        <a:bodyPr/>
        <a:lstStyle/>
        <a:p>
          <a:pPr algn="ctr"/>
          <a:r>
            <a:rPr lang="en-US" dirty="0"/>
            <a:t>Sawing</a:t>
          </a:r>
        </a:p>
      </dgm:t>
    </dgm:pt>
    <dgm:pt modelId="{DE771C8D-7A0F-4658-BAF7-20FDBD4F6EAC}" type="parTrans" cxnId="{86222C20-1E7A-449B-8A42-2FFDE1FA6D36}">
      <dgm:prSet/>
      <dgm:spPr/>
      <dgm:t>
        <a:bodyPr/>
        <a:lstStyle/>
        <a:p>
          <a:pPr algn="ctr"/>
          <a:endParaRPr lang="en-US"/>
        </a:p>
      </dgm:t>
    </dgm:pt>
    <dgm:pt modelId="{538B5BD4-EADE-431F-9839-422F7965610E}" type="sibTrans" cxnId="{86222C20-1E7A-449B-8A42-2FFDE1FA6D36}">
      <dgm:prSet/>
      <dgm:spPr/>
      <dgm:t>
        <a:bodyPr/>
        <a:lstStyle/>
        <a:p>
          <a:pPr algn="ctr"/>
          <a:endParaRPr lang="en-US"/>
        </a:p>
      </dgm:t>
    </dgm:pt>
    <dgm:pt modelId="{43932E00-11E2-47BE-B469-D1C178C7ECAA}">
      <dgm:prSet phldrT="[Text]"/>
      <dgm:spPr/>
      <dgm:t>
        <a:bodyPr/>
        <a:lstStyle/>
        <a:p>
          <a:pPr algn="ctr"/>
          <a:r>
            <a:rPr lang="en-US"/>
            <a:t>Finished Product</a:t>
          </a:r>
        </a:p>
      </dgm:t>
    </dgm:pt>
    <dgm:pt modelId="{9419191C-311F-469A-9241-B31851497382}" type="parTrans" cxnId="{55DC5A55-6349-477C-A0A5-5608E10E99A0}">
      <dgm:prSet/>
      <dgm:spPr/>
      <dgm:t>
        <a:bodyPr/>
        <a:lstStyle/>
        <a:p>
          <a:pPr algn="ctr"/>
          <a:endParaRPr lang="en-US"/>
        </a:p>
      </dgm:t>
    </dgm:pt>
    <dgm:pt modelId="{C03519F9-BE40-4F22-B237-FD91C7E9195B}" type="sibTrans" cxnId="{55DC5A55-6349-477C-A0A5-5608E10E99A0}">
      <dgm:prSet/>
      <dgm:spPr/>
      <dgm:t>
        <a:bodyPr/>
        <a:lstStyle/>
        <a:p>
          <a:pPr algn="ctr"/>
          <a:endParaRPr lang="en-US"/>
        </a:p>
      </dgm:t>
    </dgm:pt>
    <dgm:pt modelId="{C605B64D-52FA-47E3-B75B-19F2054DD451}" type="pres">
      <dgm:prSet presAssocID="{74C637E7-BFC1-4B36-B4A1-F0268B961C4A}" presName="Name0" presStyleCnt="0">
        <dgm:presLayoutVars>
          <dgm:dir/>
          <dgm:resizeHandles val="exact"/>
        </dgm:presLayoutVars>
      </dgm:prSet>
      <dgm:spPr/>
    </dgm:pt>
    <dgm:pt modelId="{B0FDCB88-E64F-4F7F-B234-3929A1FD06F9}" type="pres">
      <dgm:prSet presAssocID="{2558D2C2-20D5-4C0A-93FC-81CB1190E566}" presName="node" presStyleLbl="node1" presStyleIdx="0" presStyleCnt="5">
        <dgm:presLayoutVars>
          <dgm:bulletEnabled val="1"/>
        </dgm:presLayoutVars>
      </dgm:prSet>
      <dgm:spPr/>
    </dgm:pt>
    <dgm:pt modelId="{CE637FDB-B63A-410C-B81E-2A8D714DA59C}" type="pres">
      <dgm:prSet presAssocID="{183170DA-ED5B-460A-936F-C894ACB5B1EB}" presName="sibTrans" presStyleLbl="sibTrans2D1" presStyleIdx="0" presStyleCnt="4"/>
      <dgm:spPr/>
    </dgm:pt>
    <dgm:pt modelId="{93EE11F8-5515-4451-8E3D-1326C71268F5}" type="pres">
      <dgm:prSet presAssocID="{183170DA-ED5B-460A-936F-C894ACB5B1EB}" presName="connectorText" presStyleLbl="sibTrans2D1" presStyleIdx="0" presStyleCnt="4"/>
      <dgm:spPr/>
    </dgm:pt>
    <dgm:pt modelId="{CFE7C6BC-B24D-4849-8E47-7B26E060EF80}" type="pres">
      <dgm:prSet presAssocID="{8B90E89E-F929-4D1B-BDC9-3EFBBAA0D6D3}" presName="node" presStyleLbl="node1" presStyleIdx="1" presStyleCnt="5">
        <dgm:presLayoutVars>
          <dgm:bulletEnabled val="1"/>
        </dgm:presLayoutVars>
      </dgm:prSet>
      <dgm:spPr/>
    </dgm:pt>
    <dgm:pt modelId="{8E40E86E-9FE4-433D-A989-6EAC56F6CA42}" type="pres">
      <dgm:prSet presAssocID="{FBBF8B73-A136-41C4-9718-E936E9437551}" presName="sibTrans" presStyleLbl="sibTrans2D1" presStyleIdx="1" presStyleCnt="4"/>
      <dgm:spPr/>
    </dgm:pt>
    <dgm:pt modelId="{92B034BE-CAA9-4488-93D5-0ECAE22C625F}" type="pres">
      <dgm:prSet presAssocID="{FBBF8B73-A136-41C4-9718-E936E9437551}" presName="connectorText" presStyleLbl="sibTrans2D1" presStyleIdx="1" presStyleCnt="4"/>
      <dgm:spPr/>
    </dgm:pt>
    <dgm:pt modelId="{798DEF00-EFEB-4799-B9A6-A71D5BA7371E}" type="pres">
      <dgm:prSet presAssocID="{036B9559-5830-41BB-B823-3F3DEF47719A}" presName="node" presStyleLbl="node1" presStyleIdx="2" presStyleCnt="5">
        <dgm:presLayoutVars>
          <dgm:bulletEnabled val="1"/>
        </dgm:presLayoutVars>
      </dgm:prSet>
      <dgm:spPr/>
    </dgm:pt>
    <dgm:pt modelId="{3DB8D98D-65D8-4D46-8ABC-2E15F4B98DA5}" type="pres">
      <dgm:prSet presAssocID="{538B5BD4-EADE-431F-9839-422F7965610E}" presName="sibTrans" presStyleLbl="sibTrans2D1" presStyleIdx="2" presStyleCnt="4"/>
      <dgm:spPr/>
    </dgm:pt>
    <dgm:pt modelId="{87B16EAE-82F4-4950-B5D9-8C4E692476C8}" type="pres">
      <dgm:prSet presAssocID="{538B5BD4-EADE-431F-9839-422F7965610E}" presName="connectorText" presStyleLbl="sibTrans2D1" presStyleIdx="2" presStyleCnt="4"/>
      <dgm:spPr/>
    </dgm:pt>
    <dgm:pt modelId="{2E8ADBD7-1F68-4637-8FAA-2AF9DF809FA2}" type="pres">
      <dgm:prSet presAssocID="{46758F48-DD8C-4223-BA6B-D673E9CD00F3}" presName="node" presStyleLbl="node1" presStyleIdx="3" presStyleCnt="5">
        <dgm:presLayoutVars>
          <dgm:bulletEnabled val="1"/>
        </dgm:presLayoutVars>
      </dgm:prSet>
      <dgm:spPr/>
    </dgm:pt>
    <dgm:pt modelId="{BA24FA26-9D09-4F41-A336-5E2FF53BCE50}" type="pres">
      <dgm:prSet presAssocID="{73818EE7-4ECC-4FA4-8145-2FB68837E549}" presName="sibTrans" presStyleLbl="sibTrans2D1" presStyleIdx="3" presStyleCnt="4"/>
      <dgm:spPr/>
    </dgm:pt>
    <dgm:pt modelId="{F58C8B6F-5F5A-4389-9D96-586434DEFC96}" type="pres">
      <dgm:prSet presAssocID="{73818EE7-4ECC-4FA4-8145-2FB68837E549}" presName="connectorText" presStyleLbl="sibTrans2D1" presStyleIdx="3" presStyleCnt="4"/>
      <dgm:spPr/>
    </dgm:pt>
    <dgm:pt modelId="{42930201-9809-4676-8E2F-BF3AD2974E30}" type="pres">
      <dgm:prSet presAssocID="{43932E00-11E2-47BE-B469-D1C178C7ECAA}" presName="node" presStyleLbl="node1" presStyleIdx="4" presStyleCnt="5">
        <dgm:presLayoutVars>
          <dgm:bulletEnabled val="1"/>
        </dgm:presLayoutVars>
      </dgm:prSet>
      <dgm:spPr/>
    </dgm:pt>
  </dgm:ptLst>
  <dgm:cxnLst>
    <dgm:cxn modelId="{F6DC4C09-FDDF-4473-ADBD-0E1321DD8B47}" type="presOf" srcId="{2558D2C2-20D5-4C0A-93FC-81CB1190E566}" destId="{B0FDCB88-E64F-4F7F-B234-3929A1FD06F9}" srcOrd="0" destOrd="0" presId="urn:microsoft.com/office/officeart/2005/8/layout/process1"/>
    <dgm:cxn modelId="{D08DC318-7D58-47DB-93B2-BA0066866BEF}" type="presOf" srcId="{8B90E89E-F929-4D1B-BDC9-3EFBBAA0D6D3}" destId="{CFE7C6BC-B24D-4849-8E47-7B26E060EF80}" srcOrd="0" destOrd="0" presId="urn:microsoft.com/office/officeart/2005/8/layout/process1"/>
    <dgm:cxn modelId="{86222C20-1E7A-449B-8A42-2FFDE1FA6D36}" srcId="{74C637E7-BFC1-4B36-B4A1-F0268B961C4A}" destId="{036B9559-5830-41BB-B823-3F3DEF47719A}" srcOrd="2" destOrd="0" parTransId="{DE771C8D-7A0F-4658-BAF7-20FDBD4F6EAC}" sibTransId="{538B5BD4-EADE-431F-9839-422F7965610E}"/>
    <dgm:cxn modelId="{AE3D4E20-D596-4B6F-ADB8-1E120A7AFAC3}" type="presOf" srcId="{FBBF8B73-A136-41C4-9718-E936E9437551}" destId="{92B034BE-CAA9-4488-93D5-0ECAE22C625F}" srcOrd="1" destOrd="0" presId="urn:microsoft.com/office/officeart/2005/8/layout/process1"/>
    <dgm:cxn modelId="{FF00DA25-E6AC-4A3B-9285-C1C967944125}" type="presOf" srcId="{538B5BD4-EADE-431F-9839-422F7965610E}" destId="{3DB8D98D-65D8-4D46-8ABC-2E15F4B98DA5}" srcOrd="0" destOrd="0" presId="urn:microsoft.com/office/officeart/2005/8/layout/process1"/>
    <dgm:cxn modelId="{C5C2642D-58A9-40CF-9007-BAEB190ED754}" srcId="{74C637E7-BFC1-4B36-B4A1-F0268B961C4A}" destId="{8B90E89E-F929-4D1B-BDC9-3EFBBAA0D6D3}" srcOrd="1" destOrd="0" parTransId="{638E6152-DCD5-4852-A9C5-3BCBC2FBF48B}" sibTransId="{FBBF8B73-A136-41C4-9718-E936E9437551}"/>
    <dgm:cxn modelId="{B6D90838-890C-4258-A1D7-72A28470455F}" type="presOf" srcId="{538B5BD4-EADE-431F-9839-422F7965610E}" destId="{87B16EAE-82F4-4950-B5D9-8C4E692476C8}" srcOrd="1" destOrd="0" presId="urn:microsoft.com/office/officeart/2005/8/layout/process1"/>
    <dgm:cxn modelId="{EF6F9240-4118-4407-A338-4C231A2ECBB5}" type="presOf" srcId="{183170DA-ED5B-460A-936F-C894ACB5B1EB}" destId="{93EE11F8-5515-4451-8E3D-1326C71268F5}" srcOrd="1" destOrd="0" presId="urn:microsoft.com/office/officeart/2005/8/layout/process1"/>
    <dgm:cxn modelId="{BADCC06A-2CB5-45CC-A862-658A5CC1C8E9}" type="presOf" srcId="{183170DA-ED5B-460A-936F-C894ACB5B1EB}" destId="{CE637FDB-B63A-410C-B81E-2A8D714DA59C}" srcOrd="0" destOrd="0" presId="urn:microsoft.com/office/officeart/2005/8/layout/process1"/>
    <dgm:cxn modelId="{0F4C6353-EEA2-4D17-B194-45740B4028A3}" srcId="{74C637E7-BFC1-4B36-B4A1-F0268B961C4A}" destId="{2558D2C2-20D5-4C0A-93FC-81CB1190E566}" srcOrd="0" destOrd="0" parTransId="{2B6B0EB4-9140-4093-9D53-8DFEAC67AD8F}" sibTransId="{183170DA-ED5B-460A-936F-C894ACB5B1EB}"/>
    <dgm:cxn modelId="{55DC5A55-6349-477C-A0A5-5608E10E99A0}" srcId="{74C637E7-BFC1-4B36-B4A1-F0268B961C4A}" destId="{43932E00-11E2-47BE-B469-D1C178C7ECAA}" srcOrd="4" destOrd="0" parTransId="{9419191C-311F-469A-9241-B31851497382}" sibTransId="{C03519F9-BE40-4F22-B237-FD91C7E9195B}"/>
    <dgm:cxn modelId="{838ED680-C851-4401-981B-D04675579E9A}" type="presOf" srcId="{036B9559-5830-41BB-B823-3F3DEF47719A}" destId="{798DEF00-EFEB-4799-B9A6-A71D5BA7371E}" srcOrd="0" destOrd="0" presId="urn:microsoft.com/office/officeart/2005/8/layout/process1"/>
    <dgm:cxn modelId="{63335887-3F9B-4B08-B90A-303A72A2DF9A}" type="presOf" srcId="{73818EE7-4ECC-4FA4-8145-2FB68837E549}" destId="{F58C8B6F-5F5A-4389-9D96-586434DEFC96}" srcOrd="1" destOrd="0" presId="urn:microsoft.com/office/officeart/2005/8/layout/process1"/>
    <dgm:cxn modelId="{2B57F6B5-07EB-4AC5-8EEB-B523105ED4A6}" type="presOf" srcId="{46758F48-DD8C-4223-BA6B-D673E9CD00F3}" destId="{2E8ADBD7-1F68-4637-8FAA-2AF9DF809FA2}" srcOrd="0" destOrd="0" presId="urn:microsoft.com/office/officeart/2005/8/layout/process1"/>
    <dgm:cxn modelId="{B0FA3CBA-9DDC-4306-92A6-942A8EB27AFB}" type="presOf" srcId="{74C637E7-BFC1-4B36-B4A1-F0268B961C4A}" destId="{C605B64D-52FA-47E3-B75B-19F2054DD451}" srcOrd="0" destOrd="0" presId="urn:microsoft.com/office/officeart/2005/8/layout/process1"/>
    <dgm:cxn modelId="{CF500FBB-37F3-4DF3-8ACC-BD954E935E5B}" type="presOf" srcId="{43932E00-11E2-47BE-B469-D1C178C7ECAA}" destId="{42930201-9809-4676-8E2F-BF3AD2974E30}" srcOrd="0" destOrd="0" presId="urn:microsoft.com/office/officeart/2005/8/layout/process1"/>
    <dgm:cxn modelId="{5B3A79C9-A585-4D35-A7F5-5C84DE8D2E1E}" type="presOf" srcId="{73818EE7-4ECC-4FA4-8145-2FB68837E549}" destId="{BA24FA26-9D09-4F41-A336-5E2FF53BCE50}" srcOrd="0" destOrd="0" presId="urn:microsoft.com/office/officeart/2005/8/layout/process1"/>
    <dgm:cxn modelId="{932EB7D0-DE6E-4C18-8EF8-85D72E2E6C04}" type="presOf" srcId="{FBBF8B73-A136-41C4-9718-E936E9437551}" destId="{8E40E86E-9FE4-433D-A989-6EAC56F6CA42}" srcOrd="0" destOrd="0" presId="urn:microsoft.com/office/officeart/2005/8/layout/process1"/>
    <dgm:cxn modelId="{9A1784FA-69E5-40F5-95A9-4D203FFD516F}" srcId="{74C637E7-BFC1-4B36-B4A1-F0268B961C4A}" destId="{46758F48-DD8C-4223-BA6B-D673E9CD00F3}" srcOrd="3" destOrd="0" parTransId="{BF9D8411-133F-422E-BC2B-445E1B0E6EAF}" sibTransId="{73818EE7-4ECC-4FA4-8145-2FB68837E549}"/>
    <dgm:cxn modelId="{AF83CBEB-3C14-400E-B0CE-A379B9995CD9}" type="presParOf" srcId="{C605B64D-52FA-47E3-B75B-19F2054DD451}" destId="{B0FDCB88-E64F-4F7F-B234-3929A1FD06F9}" srcOrd="0" destOrd="0" presId="urn:microsoft.com/office/officeart/2005/8/layout/process1"/>
    <dgm:cxn modelId="{8C029F90-CEB0-4153-B39D-0B71DB142A77}" type="presParOf" srcId="{C605B64D-52FA-47E3-B75B-19F2054DD451}" destId="{CE637FDB-B63A-410C-B81E-2A8D714DA59C}" srcOrd="1" destOrd="0" presId="urn:microsoft.com/office/officeart/2005/8/layout/process1"/>
    <dgm:cxn modelId="{EEBAA6DF-6689-4A2D-AE16-D76694283B45}" type="presParOf" srcId="{CE637FDB-B63A-410C-B81E-2A8D714DA59C}" destId="{93EE11F8-5515-4451-8E3D-1326C71268F5}" srcOrd="0" destOrd="0" presId="urn:microsoft.com/office/officeart/2005/8/layout/process1"/>
    <dgm:cxn modelId="{66213D0A-646F-4844-85A9-B96C0EC4E98D}" type="presParOf" srcId="{C605B64D-52FA-47E3-B75B-19F2054DD451}" destId="{CFE7C6BC-B24D-4849-8E47-7B26E060EF80}" srcOrd="2" destOrd="0" presId="urn:microsoft.com/office/officeart/2005/8/layout/process1"/>
    <dgm:cxn modelId="{FAC8C18C-546F-4EEF-B61A-60E275F9FABD}" type="presParOf" srcId="{C605B64D-52FA-47E3-B75B-19F2054DD451}" destId="{8E40E86E-9FE4-433D-A989-6EAC56F6CA42}" srcOrd="3" destOrd="0" presId="urn:microsoft.com/office/officeart/2005/8/layout/process1"/>
    <dgm:cxn modelId="{093C8672-A236-4C0E-8E5D-EA8BB5D87D8E}" type="presParOf" srcId="{8E40E86E-9FE4-433D-A989-6EAC56F6CA42}" destId="{92B034BE-CAA9-4488-93D5-0ECAE22C625F}" srcOrd="0" destOrd="0" presId="urn:microsoft.com/office/officeart/2005/8/layout/process1"/>
    <dgm:cxn modelId="{1BE7CEE0-A42B-42E0-B0BA-4EE8BD8F0687}" type="presParOf" srcId="{C605B64D-52FA-47E3-B75B-19F2054DD451}" destId="{798DEF00-EFEB-4799-B9A6-A71D5BA7371E}" srcOrd="4" destOrd="0" presId="urn:microsoft.com/office/officeart/2005/8/layout/process1"/>
    <dgm:cxn modelId="{61B009D6-8849-43B2-825F-F0DF61AB2F18}" type="presParOf" srcId="{C605B64D-52FA-47E3-B75B-19F2054DD451}" destId="{3DB8D98D-65D8-4D46-8ABC-2E15F4B98DA5}" srcOrd="5" destOrd="0" presId="urn:microsoft.com/office/officeart/2005/8/layout/process1"/>
    <dgm:cxn modelId="{C5AAB7B0-0045-449A-BC8A-7986BE4FE332}" type="presParOf" srcId="{3DB8D98D-65D8-4D46-8ABC-2E15F4B98DA5}" destId="{87B16EAE-82F4-4950-B5D9-8C4E692476C8}" srcOrd="0" destOrd="0" presId="urn:microsoft.com/office/officeart/2005/8/layout/process1"/>
    <dgm:cxn modelId="{9AF44B25-5103-4DF1-ACC3-3A23D620ADAD}" type="presParOf" srcId="{C605B64D-52FA-47E3-B75B-19F2054DD451}" destId="{2E8ADBD7-1F68-4637-8FAA-2AF9DF809FA2}" srcOrd="6" destOrd="0" presId="urn:microsoft.com/office/officeart/2005/8/layout/process1"/>
    <dgm:cxn modelId="{84A250A1-5223-46C1-B2BA-2663593F47AE}" type="presParOf" srcId="{C605B64D-52FA-47E3-B75B-19F2054DD451}" destId="{BA24FA26-9D09-4F41-A336-5E2FF53BCE50}" srcOrd="7" destOrd="0" presId="urn:microsoft.com/office/officeart/2005/8/layout/process1"/>
    <dgm:cxn modelId="{BA45128E-84A9-441B-820B-8895E6D7A927}" type="presParOf" srcId="{BA24FA26-9D09-4F41-A336-5E2FF53BCE50}" destId="{F58C8B6F-5F5A-4389-9D96-586434DEFC96}" srcOrd="0" destOrd="0" presId="urn:microsoft.com/office/officeart/2005/8/layout/process1"/>
    <dgm:cxn modelId="{D4C82760-8319-468E-A9DB-85F83FA9C49D}" type="presParOf" srcId="{C605B64D-52FA-47E3-B75B-19F2054DD451}" destId="{42930201-9809-4676-8E2F-BF3AD2974E30}"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FDCB88-E64F-4F7F-B234-3929A1FD06F9}">
      <dsp:nvSpPr>
        <dsp:cNvPr id="0" name=""/>
        <dsp:cNvSpPr/>
      </dsp:nvSpPr>
      <dsp:spPr>
        <a:xfrm>
          <a:off x="2859" y="140684"/>
          <a:ext cx="886497" cy="55683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Raw Material </a:t>
          </a:r>
        </a:p>
      </dsp:txBody>
      <dsp:txXfrm>
        <a:off x="19168" y="156993"/>
        <a:ext cx="853879" cy="524213"/>
      </dsp:txXfrm>
    </dsp:sp>
    <dsp:sp modelId="{CE637FDB-B63A-410C-B81E-2A8D714DA59C}">
      <dsp:nvSpPr>
        <dsp:cNvPr id="0" name=""/>
        <dsp:cNvSpPr/>
      </dsp:nvSpPr>
      <dsp:spPr>
        <a:xfrm>
          <a:off x="978007" y="309174"/>
          <a:ext cx="187937" cy="219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978007" y="353144"/>
        <a:ext cx="131556" cy="131911"/>
      </dsp:txXfrm>
    </dsp:sp>
    <dsp:sp modelId="{CFE7C6BC-B24D-4849-8E47-7B26E060EF80}">
      <dsp:nvSpPr>
        <dsp:cNvPr id="0" name=""/>
        <dsp:cNvSpPr/>
      </dsp:nvSpPr>
      <dsp:spPr>
        <a:xfrm>
          <a:off x="1243956" y="140684"/>
          <a:ext cx="886497" cy="55683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Planing </a:t>
          </a:r>
        </a:p>
      </dsp:txBody>
      <dsp:txXfrm>
        <a:off x="1260265" y="156993"/>
        <a:ext cx="853879" cy="524213"/>
      </dsp:txXfrm>
    </dsp:sp>
    <dsp:sp modelId="{8E40E86E-9FE4-433D-A989-6EAC56F6CA42}">
      <dsp:nvSpPr>
        <dsp:cNvPr id="0" name=""/>
        <dsp:cNvSpPr/>
      </dsp:nvSpPr>
      <dsp:spPr>
        <a:xfrm>
          <a:off x="2219104" y="309174"/>
          <a:ext cx="187937" cy="219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2219104" y="353144"/>
        <a:ext cx="131556" cy="131911"/>
      </dsp:txXfrm>
    </dsp:sp>
    <dsp:sp modelId="{798DEF00-EFEB-4799-B9A6-A71D5BA7371E}">
      <dsp:nvSpPr>
        <dsp:cNvPr id="0" name=""/>
        <dsp:cNvSpPr/>
      </dsp:nvSpPr>
      <dsp:spPr>
        <a:xfrm>
          <a:off x="2485053" y="140684"/>
          <a:ext cx="886497" cy="55683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Sawing</a:t>
          </a:r>
        </a:p>
      </dsp:txBody>
      <dsp:txXfrm>
        <a:off x="2501362" y="156993"/>
        <a:ext cx="853879" cy="524213"/>
      </dsp:txXfrm>
    </dsp:sp>
    <dsp:sp modelId="{3DB8D98D-65D8-4D46-8ABC-2E15F4B98DA5}">
      <dsp:nvSpPr>
        <dsp:cNvPr id="0" name=""/>
        <dsp:cNvSpPr/>
      </dsp:nvSpPr>
      <dsp:spPr>
        <a:xfrm>
          <a:off x="3460201" y="309174"/>
          <a:ext cx="187937" cy="219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3460201" y="353144"/>
        <a:ext cx="131556" cy="131911"/>
      </dsp:txXfrm>
    </dsp:sp>
    <dsp:sp modelId="{2E8ADBD7-1F68-4637-8FAA-2AF9DF809FA2}">
      <dsp:nvSpPr>
        <dsp:cNvPr id="0" name=""/>
        <dsp:cNvSpPr/>
      </dsp:nvSpPr>
      <dsp:spPr>
        <a:xfrm>
          <a:off x="3726150" y="140684"/>
          <a:ext cx="886497" cy="55683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CNC </a:t>
          </a:r>
        </a:p>
      </dsp:txBody>
      <dsp:txXfrm>
        <a:off x="3742459" y="156993"/>
        <a:ext cx="853879" cy="524213"/>
      </dsp:txXfrm>
    </dsp:sp>
    <dsp:sp modelId="{BA24FA26-9D09-4F41-A336-5E2FF53BCE50}">
      <dsp:nvSpPr>
        <dsp:cNvPr id="0" name=""/>
        <dsp:cNvSpPr/>
      </dsp:nvSpPr>
      <dsp:spPr>
        <a:xfrm>
          <a:off x="4701298" y="309174"/>
          <a:ext cx="187937" cy="219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4701298" y="353144"/>
        <a:ext cx="131556" cy="131911"/>
      </dsp:txXfrm>
    </dsp:sp>
    <dsp:sp modelId="{42930201-9809-4676-8E2F-BF3AD2974E30}">
      <dsp:nvSpPr>
        <dsp:cNvPr id="0" name=""/>
        <dsp:cNvSpPr/>
      </dsp:nvSpPr>
      <dsp:spPr>
        <a:xfrm>
          <a:off x="4967247" y="140684"/>
          <a:ext cx="886497" cy="55683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Finished Product</a:t>
          </a:r>
        </a:p>
      </dsp:txBody>
      <dsp:txXfrm>
        <a:off x="4983556" y="156993"/>
        <a:ext cx="853879" cy="52421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84516D99-F4B1-4A06-8524-C579FD8A72E2}" type="datetimeFigureOut">
              <a:rPr lang="en-US" smtClean="0"/>
              <a:t>7/4/2017</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3692F9F7-CBE2-468A-B3ED-647FD7DB5BB1}"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516D99-F4B1-4A06-8524-C579FD8A72E2}" type="datetimeFigureOut">
              <a:rPr lang="en-US" smtClean="0"/>
              <a:t>7/4/2017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92F9F7-CBE2-468A-B3ED-647FD7DB5BB1}"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516D99-F4B1-4A06-8524-C579FD8A72E2}" type="datetimeFigureOut">
              <a:rPr lang="en-US" smtClean="0"/>
              <a:t>7/4/2017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92F9F7-CBE2-468A-B3ED-647FD7DB5BB1}"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516D99-F4B1-4A06-8524-C579FD8A72E2}" type="datetimeFigureOut">
              <a:rPr lang="en-US" smtClean="0"/>
              <a:t>7/4/2017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92F9F7-CBE2-468A-B3ED-647FD7DB5BB1}" type="slidenum">
              <a:rPr lang="en-US" smtClean="0"/>
              <a:t>‹#›</a:t>
            </a:fld>
            <a:endParaRPr lang="en-US"/>
          </a:p>
        </p:txBody>
      </p:sp>
      <p:sp>
        <p:nvSpPr>
          <p:cNvPr id="11" name="Title 10"/>
          <p:cNvSpPr>
            <a:spLocks noGrp="1"/>
          </p:cNvSpPr>
          <p:nvPr>
            <p:ph type="title"/>
          </p:nvPr>
        </p:nvSpPr>
        <p:spPr/>
        <p:txBody>
          <a:bodyPr/>
          <a:lstStyle/>
          <a:p>
            <a:r>
              <a:rPr lang="en-US"/>
              <a:t>Click to edit Master title style</a:t>
            </a:r>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516D99-F4B1-4A06-8524-C579FD8A72E2}" type="datetimeFigureOut">
              <a:rPr lang="en-US" smtClean="0"/>
              <a:t>7/4/2017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92F9F7-CBE2-468A-B3ED-647FD7DB5BB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4516D99-F4B1-4A06-8524-C579FD8A72E2}" type="datetimeFigureOut">
              <a:rPr lang="en-US" smtClean="0"/>
              <a:t>7/4/2017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92F9F7-CBE2-468A-B3ED-647FD7DB5BB1}"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9"/>
          <p:cNvSpPr>
            <a:spLocks noGrp="1"/>
          </p:cNvSpPr>
          <p:nvPr>
            <p:ph sz="quarter" idx="14"/>
          </p:nvPr>
        </p:nvSpPr>
        <p:spPr>
          <a:xfrm>
            <a:off x="4645151"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516D99-F4B1-4A06-8524-C579FD8A72E2}" type="datetimeFigureOut">
              <a:rPr lang="en-US" smtClean="0"/>
              <a:t>7/4/2017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92F9F7-CBE2-468A-B3ED-647FD7DB5BB1}"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516D99-F4B1-4A06-8524-C579FD8A72E2}" type="datetimeFigureOut">
              <a:rPr lang="en-US" smtClean="0"/>
              <a:t>7/4/2017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92F9F7-CBE2-468A-B3ED-647FD7DB5BB1}"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516D99-F4B1-4A06-8524-C579FD8A72E2}" type="datetimeFigureOut">
              <a:rPr lang="en-US" smtClean="0"/>
              <a:t>7/4/2017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92F9F7-CBE2-468A-B3ED-647FD7DB5BB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a:t>Click to edit Master title style</a:t>
            </a:r>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516D99-F4B1-4A06-8524-C579FD8A72E2}" type="datetimeFigureOut">
              <a:rPr lang="en-US" smtClean="0"/>
              <a:t>7/4/2017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92F9F7-CBE2-468A-B3ED-647FD7DB5BB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a:t>Click to edit Master title style</a:t>
            </a:r>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516D99-F4B1-4A06-8524-C579FD8A72E2}" type="datetimeFigureOut">
              <a:rPr lang="en-US" smtClean="0"/>
              <a:t>7/4/2017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92F9F7-CBE2-468A-B3ED-647FD7DB5BB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84516D99-F4B1-4A06-8524-C579FD8A72E2}" type="datetimeFigureOut">
              <a:rPr lang="en-US" smtClean="0"/>
              <a:t>7/4/2017</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3692F9F7-CBE2-468A-B3ED-647FD7DB5BB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1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6" Type="http://schemas.openxmlformats.org/officeDocument/2006/relationships/chart" Target="../charts/chart10.xml"/><Relationship Id="rId5" Type="http://schemas.openxmlformats.org/officeDocument/2006/relationships/chart" Target="../charts/chart9.xml"/><Relationship Id="rId4" Type="http://schemas.openxmlformats.org/officeDocument/2006/relationships/chart" Target="../charts/chart8.xml"/></Relationships>
</file>

<file path=ppt/slides/_rels/slide13.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400" b="1" dirty="0"/>
              <a:t> Feasibility Study for Establishing an Automatic Facility for Furniture Components</a:t>
            </a:r>
            <a:br>
              <a:rPr lang="en-US" sz="2400" dirty="0"/>
            </a:br>
            <a:endParaRPr lang="en-US" sz="2400" dirty="0"/>
          </a:p>
        </p:txBody>
      </p:sp>
      <p:sp>
        <p:nvSpPr>
          <p:cNvPr id="3" name="Subtitle 2"/>
          <p:cNvSpPr>
            <a:spLocks noGrp="1"/>
          </p:cNvSpPr>
          <p:nvPr>
            <p:ph type="subTitle" idx="1"/>
          </p:nvPr>
        </p:nvSpPr>
        <p:spPr>
          <a:xfrm>
            <a:off x="2019298" y="3515932"/>
            <a:ext cx="5524502" cy="1398074"/>
          </a:xfrm>
        </p:spPr>
        <p:txBody>
          <a:bodyPr>
            <a:noAutofit/>
          </a:bodyPr>
          <a:lstStyle/>
          <a:p>
            <a:pPr algn="l"/>
            <a:r>
              <a:rPr lang="en-US" sz="1600" b="1" dirty="0"/>
              <a:t>Prepared by:                                    Supervised by:</a:t>
            </a:r>
            <a:r>
              <a:rPr lang="en-US" sz="1600" dirty="0"/>
              <a:t> </a:t>
            </a:r>
          </a:p>
          <a:p>
            <a:pPr algn="l"/>
            <a:r>
              <a:rPr lang="en-US" sz="1600" dirty="0" err="1"/>
              <a:t>Izzat</a:t>
            </a:r>
            <a:r>
              <a:rPr lang="en-US" sz="1600" dirty="0"/>
              <a:t> </a:t>
            </a:r>
            <a:r>
              <a:rPr lang="en-US" sz="1600" dirty="0" err="1"/>
              <a:t>Yasin</a:t>
            </a:r>
            <a:r>
              <a:rPr lang="en-US" sz="1600" dirty="0"/>
              <a:t>                                        Dr. Ahmad AL-</a:t>
            </a:r>
            <a:r>
              <a:rPr lang="en-US" sz="1600" dirty="0" err="1"/>
              <a:t>Ramahi</a:t>
            </a:r>
            <a:endParaRPr lang="en-US" sz="1600" dirty="0"/>
          </a:p>
          <a:p>
            <a:pPr algn="l"/>
            <a:r>
              <a:rPr lang="en-US" sz="1600" dirty="0"/>
              <a:t>Mohammad </a:t>
            </a:r>
            <a:r>
              <a:rPr lang="en-US" sz="1600" dirty="0" err="1"/>
              <a:t>Taha</a:t>
            </a:r>
            <a:endParaRPr lang="en-US" sz="1600" dirty="0"/>
          </a:p>
          <a:p>
            <a:pPr algn="l"/>
            <a:r>
              <a:rPr lang="en-US" sz="1600" dirty="0"/>
              <a:t>Naef </a:t>
            </a:r>
            <a:r>
              <a:rPr lang="en-US" sz="1600" dirty="0" err="1"/>
              <a:t>Jomaa</a:t>
            </a:r>
            <a:r>
              <a:rPr lang="en-US" sz="1600" dirty="0"/>
              <a:t>        </a:t>
            </a:r>
          </a:p>
          <a:p>
            <a:pPr algn="l"/>
            <a:r>
              <a:rPr lang="en-US" sz="1600" dirty="0" err="1"/>
              <a:t>Wqqas</a:t>
            </a:r>
            <a:r>
              <a:rPr lang="en-US" sz="1600" dirty="0"/>
              <a:t> Abbas                                                                                                                                                </a:t>
            </a:r>
          </a:p>
          <a:p>
            <a:pPr algn="l"/>
            <a:endParaRPr lang="en-US" sz="1200" dirty="0"/>
          </a:p>
          <a:p>
            <a:endParaRPr lang="en-US" sz="1200" dirty="0"/>
          </a:p>
        </p:txBody>
      </p:sp>
    </p:spTree>
    <p:extLst>
      <p:ext uri="{BB962C8B-B14F-4D97-AF65-F5344CB8AC3E}">
        <p14:creationId xmlns:p14="http://schemas.microsoft.com/office/powerpoint/2010/main" val="873655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51" y="2789769"/>
            <a:ext cx="7200897" cy="1303867"/>
          </a:xfrm>
        </p:spPr>
        <p:txBody>
          <a:bodyPr>
            <a:normAutofit fontScale="90000"/>
          </a:bodyPr>
          <a:lstStyle/>
          <a:p>
            <a:r>
              <a:rPr lang="en-US" b="1" dirty="0"/>
              <a:t>Market study Results</a:t>
            </a:r>
            <a:br>
              <a:rPr lang="en-US" b="1" dirty="0"/>
            </a:br>
            <a:br>
              <a:rPr lang="en-US" b="1" dirty="0"/>
            </a:br>
            <a:br>
              <a:rPr lang="en-US" b="1" dirty="0"/>
            </a:br>
            <a:r>
              <a:rPr lang="en-US" b="1" dirty="0"/>
              <a:t> </a:t>
            </a:r>
            <a:br>
              <a:rPr lang="en-US" b="1" dirty="0"/>
            </a:br>
            <a:br>
              <a:rPr lang="en-US" b="1" dirty="0"/>
            </a:br>
            <a:r>
              <a:rPr lang="en-US" b="1" dirty="0"/>
              <a:t> </a:t>
            </a:r>
            <a:br>
              <a:rPr lang="en-US" b="1" dirty="0"/>
            </a:br>
            <a:endParaRPr lang="en-US" dirty="0"/>
          </a:p>
        </p:txBody>
      </p:sp>
      <p:sp>
        <p:nvSpPr>
          <p:cNvPr id="3" name="Content Placeholder 2"/>
          <p:cNvSpPr>
            <a:spLocks noGrp="1"/>
          </p:cNvSpPr>
          <p:nvPr>
            <p:ph idx="1"/>
          </p:nvPr>
        </p:nvSpPr>
        <p:spPr/>
        <p:txBody>
          <a:bodyPr/>
          <a:lstStyle/>
          <a:p>
            <a:r>
              <a:rPr lang="en-US" dirty="0"/>
              <a:t>Total production volume</a:t>
            </a:r>
          </a:p>
          <a:p>
            <a:endParaRPr lang="en-US" dirty="0"/>
          </a:p>
        </p:txBody>
      </p:sp>
      <p:graphicFrame>
        <p:nvGraphicFramePr>
          <p:cNvPr id="4" name="Chart 3"/>
          <p:cNvGraphicFramePr/>
          <p:nvPr>
            <p:extLst>
              <p:ext uri="{D42A27DB-BD31-4B8C-83A1-F6EECF244321}">
                <p14:modId xmlns:p14="http://schemas.microsoft.com/office/powerpoint/2010/main" val="1551518918"/>
              </p:ext>
            </p:extLst>
          </p:nvPr>
        </p:nvGraphicFramePr>
        <p:xfrm>
          <a:off x="2558891" y="2789768"/>
          <a:ext cx="4300538" cy="30861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77435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51" y="2775893"/>
            <a:ext cx="7200897" cy="1303867"/>
          </a:xfrm>
        </p:spPr>
        <p:txBody>
          <a:bodyPr>
            <a:normAutofit fontScale="90000"/>
          </a:bodyPr>
          <a:lstStyle/>
          <a:p>
            <a:r>
              <a:rPr lang="en-US" b="1" dirty="0"/>
              <a:t>Market study Results</a:t>
            </a:r>
            <a:br>
              <a:rPr lang="en-US" b="1" dirty="0"/>
            </a:br>
            <a:br>
              <a:rPr lang="en-US" b="1" dirty="0"/>
            </a:br>
            <a:br>
              <a:rPr lang="en-US" b="1" dirty="0"/>
            </a:br>
            <a:r>
              <a:rPr lang="en-US" b="1" dirty="0"/>
              <a:t> </a:t>
            </a:r>
            <a:br>
              <a:rPr lang="en-US" b="1" dirty="0"/>
            </a:br>
            <a:br>
              <a:rPr lang="en-US" b="1" dirty="0"/>
            </a:br>
            <a:r>
              <a:rPr lang="en-US" b="1" dirty="0"/>
              <a:t> </a:t>
            </a:r>
            <a:br>
              <a:rPr lang="en-US" b="1" dirty="0"/>
            </a:br>
            <a:endParaRPr lang="en-US" dirty="0"/>
          </a:p>
        </p:txBody>
      </p:sp>
      <p:sp>
        <p:nvSpPr>
          <p:cNvPr id="3" name="Content Placeholder 2"/>
          <p:cNvSpPr>
            <a:spLocks noGrp="1"/>
          </p:cNvSpPr>
          <p:nvPr>
            <p:ph idx="1"/>
          </p:nvPr>
        </p:nvSpPr>
        <p:spPr/>
        <p:txBody>
          <a:bodyPr/>
          <a:lstStyle/>
          <a:p>
            <a:r>
              <a:rPr lang="en-US" dirty="0"/>
              <a:t>Furniture products market </a:t>
            </a:r>
          </a:p>
          <a:p>
            <a:endParaRPr lang="en-US" dirty="0"/>
          </a:p>
        </p:txBody>
      </p:sp>
      <p:graphicFrame>
        <p:nvGraphicFramePr>
          <p:cNvPr id="4" name="Chart 3"/>
          <p:cNvGraphicFramePr/>
          <p:nvPr>
            <p:extLst>
              <p:ext uri="{D42A27DB-BD31-4B8C-83A1-F6EECF244321}">
                <p14:modId xmlns:p14="http://schemas.microsoft.com/office/powerpoint/2010/main" val="2229458172"/>
              </p:ext>
            </p:extLst>
          </p:nvPr>
        </p:nvGraphicFramePr>
        <p:xfrm>
          <a:off x="854612" y="3204046"/>
          <a:ext cx="1603717" cy="22436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val="1874905946"/>
              </p:ext>
            </p:extLst>
          </p:nvPr>
        </p:nvGraphicFramePr>
        <p:xfrm>
          <a:off x="2583291" y="3221501"/>
          <a:ext cx="1615916" cy="225083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extLst>
              <p:ext uri="{D42A27DB-BD31-4B8C-83A1-F6EECF244321}">
                <p14:modId xmlns:p14="http://schemas.microsoft.com/office/powerpoint/2010/main" val="2929320809"/>
              </p:ext>
            </p:extLst>
          </p:nvPr>
        </p:nvGraphicFramePr>
        <p:xfrm>
          <a:off x="4325816" y="3221500"/>
          <a:ext cx="1740877" cy="227896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extLst>
              <p:ext uri="{D42A27DB-BD31-4B8C-83A1-F6EECF244321}">
                <p14:modId xmlns:p14="http://schemas.microsoft.com/office/powerpoint/2010/main" val="1965082798"/>
              </p:ext>
            </p:extLst>
          </p:nvPr>
        </p:nvGraphicFramePr>
        <p:xfrm>
          <a:off x="6330462" y="3235568"/>
          <a:ext cx="1740877" cy="225083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50519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51" y="2736622"/>
            <a:ext cx="7200897" cy="1303867"/>
          </a:xfrm>
        </p:spPr>
        <p:txBody>
          <a:bodyPr>
            <a:normAutofit fontScale="90000"/>
          </a:bodyPr>
          <a:lstStyle/>
          <a:p>
            <a:r>
              <a:rPr lang="en-US" b="1" dirty="0"/>
              <a:t>Market study Results</a:t>
            </a:r>
            <a:br>
              <a:rPr lang="en-US" b="1" dirty="0"/>
            </a:br>
            <a:br>
              <a:rPr lang="en-US" b="1" dirty="0"/>
            </a:br>
            <a:br>
              <a:rPr lang="en-US" b="1" dirty="0"/>
            </a:br>
            <a:r>
              <a:rPr lang="en-US" b="1" dirty="0"/>
              <a:t> </a:t>
            </a:r>
            <a:br>
              <a:rPr lang="en-US" b="1" dirty="0"/>
            </a:br>
            <a:br>
              <a:rPr lang="en-US" b="1" dirty="0"/>
            </a:br>
            <a:r>
              <a:rPr lang="en-US" b="1" dirty="0"/>
              <a:t> </a:t>
            </a:r>
            <a:br>
              <a:rPr lang="en-US" b="1" dirty="0"/>
            </a:br>
            <a:endParaRPr lang="en-US" dirty="0"/>
          </a:p>
        </p:txBody>
      </p:sp>
      <p:sp>
        <p:nvSpPr>
          <p:cNvPr id="3" name="Content Placeholder 2"/>
          <p:cNvSpPr>
            <a:spLocks noGrp="1"/>
          </p:cNvSpPr>
          <p:nvPr>
            <p:ph idx="1"/>
          </p:nvPr>
        </p:nvSpPr>
        <p:spPr/>
        <p:txBody>
          <a:bodyPr/>
          <a:lstStyle/>
          <a:p>
            <a:r>
              <a:rPr lang="en-US" dirty="0"/>
              <a:t>Complementary furniture parts resources </a:t>
            </a:r>
          </a:p>
          <a:p>
            <a:endParaRPr lang="en-US" dirty="0"/>
          </a:p>
        </p:txBody>
      </p:sp>
      <p:graphicFrame>
        <p:nvGraphicFramePr>
          <p:cNvPr id="4" name="Chart 3"/>
          <p:cNvGraphicFramePr/>
          <p:nvPr>
            <p:extLst>
              <p:ext uri="{D42A27DB-BD31-4B8C-83A1-F6EECF244321}">
                <p14:modId xmlns:p14="http://schemas.microsoft.com/office/powerpoint/2010/main" val="1374552376"/>
              </p:ext>
            </p:extLst>
          </p:nvPr>
        </p:nvGraphicFramePr>
        <p:xfrm>
          <a:off x="663363" y="3393219"/>
          <a:ext cx="1341284" cy="229425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val="1377461439"/>
              </p:ext>
            </p:extLst>
          </p:nvPr>
        </p:nvGraphicFramePr>
        <p:xfrm>
          <a:off x="2131256" y="3390314"/>
          <a:ext cx="1350498" cy="230710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extLst>
              <p:ext uri="{D42A27DB-BD31-4B8C-83A1-F6EECF244321}">
                <p14:modId xmlns:p14="http://schemas.microsoft.com/office/powerpoint/2010/main" val="1672066654"/>
              </p:ext>
            </p:extLst>
          </p:nvPr>
        </p:nvGraphicFramePr>
        <p:xfrm>
          <a:off x="3593308" y="3411415"/>
          <a:ext cx="1355003" cy="227193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extLst>
              <p:ext uri="{D42A27DB-BD31-4B8C-83A1-F6EECF244321}">
                <p14:modId xmlns:p14="http://schemas.microsoft.com/office/powerpoint/2010/main" val="4102035049"/>
              </p:ext>
            </p:extLst>
          </p:nvPr>
        </p:nvGraphicFramePr>
        <p:xfrm>
          <a:off x="5074005" y="3403942"/>
          <a:ext cx="1256458" cy="230754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 name="Chart 7"/>
          <p:cNvGraphicFramePr/>
          <p:nvPr>
            <p:extLst>
              <p:ext uri="{D42A27DB-BD31-4B8C-83A1-F6EECF244321}">
                <p14:modId xmlns:p14="http://schemas.microsoft.com/office/powerpoint/2010/main" val="4103106251"/>
              </p:ext>
            </p:extLst>
          </p:nvPr>
        </p:nvGraphicFramePr>
        <p:xfrm>
          <a:off x="6502187" y="3388555"/>
          <a:ext cx="1337036" cy="230886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815804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51" y="2684324"/>
            <a:ext cx="7200897" cy="1303867"/>
          </a:xfrm>
        </p:spPr>
        <p:txBody>
          <a:bodyPr>
            <a:normAutofit fontScale="90000"/>
          </a:bodyPr>
          <a:lstStyle/>
          <a:p>
            <a:r>
              <a:rPr lang="en-US" b="1" dirty="0"/>
              <a:t>Market study Results</a:t>
            </a:r>
            <a:br>
              <a:rPr lang="en-US" b="1" dirty="0"/>
            </a:br>
            <a:br>
              <a:rPr lang="en-US" b="1" dirty="0"/>
            </a:br>
            <a:br>
              <a:rPr lang="en-US" b="1" dirty="0"/>
            </a:br>
            <a:r>
              <a:rPr lang="en-US" b="1" dirty="0"/>
              <a:t> </a:t>
            </a:r>
            <a:br>
              <a:rPr lang="en-US" b="1" dirty="0"/>
            </a:br>
            <a:br>
              <a:rPr lang="en-US" b="1" dirty="0"/>
            </a:br>
            <a:r>
              <a:rPr lang="en-US" b="1" dirty="0"/>
              <a:t> </a:t>
            </a:r>
            <a:br>
              <a:rPr lang="en-US" b="1" dirty="0"/>
            </a:br>
            <a:endParaRPr lang="en-US" dirty="0"/>
          </a:p>
        </p:txBody>
      </p:sp>
      <p:sp>
        <p:nvSpPr>
          <p:cNvPr id="3" name="Content Placeholder 2"/>
          <p:cNvSpPr>
            <a:spLocks noGrp="1"/>
          </p:cNvSpPr>
          <p:nvPr>
            <p:ph idx="1"/>
          </p:nvPr>
        </p:nvSpPr>
        <p:spPr/>
        <p:txBody>
          <a:bodyPr/>
          <a:lstStyle/>
          <a:p>
            <a:r>
              <a:rPr lang="en-US" dirty="0"/>
              <a:t>Quality of existing complementary parts </a:t>
            </a:r>
          </a:p>
        </p:txBody>
      </p:sp>
      <p:graphicFrame>
        <p:nvGraphicFramePr>
          <p:cNvPr id="4" name="Chart 3"/>
          <p:cNvGraphicFramePr/>
          <p:nvPr>
            <p:extLst>
              <p:ext uri="{D42A27DB-BD31-4B8C-83A1-F6EECF244321}">
                <p14:modId xmlns:p14="http://schemas.microsoft.com/office/powerpoint/2010/main" val="3789706262"/>
              </p:ext>
            </p:extLst>
          </p:nvPr>
        </p:nvGraphicFramePr>
        <p:xfrm>
          <a:off x="2560626" y="3066396"/>
          <a:ext cx="4199206" cy="291543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663506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52" y="2486594"/>
            <a:ext cx="7200897" cy="1303867"/>
          </a:xfrm>
        </p:spPr>
        <p:txBody>
          <a:bodyPr>
            <a:normAutofit fontScale="90000"/>
          </a:bodyPr>
          <a:lstStyle/>
          <a:p>
            <a:r>
              <a:rPr lang="en-US" b="1" dirty="0"/>
              <a:t>Market study Results</a:t>
            </a:r>
            <a:br>
              <a:rPr lang="en-US" b="1" dirty="0"/>
            </a:br>
            <a:br>
              <a:rPr lang="en-US" b="1" dirty="0"/>
            </a:br>
            <a:br>
              <a:rPr lang="en-US" b="1" dirty="0"/>
            </a:br>
            <a:r>
              <a:rPr lang="en-US" b="1" dirty="0"/>
              <a:t> </a:t>
            </a:r>
            <a:br>
              <a:rPr lang="en-US" b="1" dirty="0"/>
            </a:br>
            <a:br>
              <a:rPr lang="en-US" b="1" dirty="0"/>
            </a:br>
            <a:r>
              <a:rPr lang="en-US" b="1" dirty="0"/>
              <a:t> </a:t>
            </a:r>
            <a:br>
              <a:rPr lang="en-US" b="1" dirty="0"/>
            </a:br>
            <a:endParaRPr lang="en-US" dirty="0"/>
          </a:p>
        </p:txBody>
      </p:sp>
      <p:sp>
        <p:nvSpPr>
          <p:cNvPr id="3" name="Content Placeholder 2"/>
          <p:cNvSpPr>
            <a:spLocks noGrp="1"/>
          </p:cNvSpPr>
          <p:nvPr>
            <p:ph idx="1"/>
          </p:nvPr>
        </p:nvSpPr>
        <p:spPr>
          <a:xfrm>
            <a:off x="971552" y="2486593"/>
            <a:ext cx="7200897" cy="3318936"/>
          </a:xfrm>
        </p:spPr>
        <p:txBody>
          <a:bodyPr/>
          <a:lstStyle/>
          <a:p>
            <a:r>
              <a:rPr lang="en-US" dirty="0"/>
              <a:t>Cost of complementary parts analysis</a:t>
            </a:r>
          </a:p>
          <a:p>
            <a:endParaRPr lang="en-US" dirty="0"/>
          </a:p>
        </p:txBody>
      </p:sp>
      <p:graphicFrame>
        <p:nvGraphicFramePr>
          <p:cNvPr id="5" name="Chart 4"/>
          <p:cNvGraphicFramePr/>
          <p:nvPr>
            <p:extLst>
              <p:ext uri="{D42A27DB-BD31-4B8C-83A1-F6EECF244321}">
                <p14:modId xmlns:p14="http://schemas.microsoft.com/office/powerpoint/2010/main" val="2247324421"/>
              </p:ext>
            </p:extLst>
          </p:nvPr>
        </p:nvGraphicFramePr>
        <p:xfrm>
          <a:off x="2521744" y="2953980"/>
          <a:ext cx="4100513" cy="26479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46280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5407" y="2912534"/>
            <a:ext cx="7200897" cy="1303867"/>
          </a:xfrm>
        </p:spPr>
        <p:txBody>
          <a:bodyPr>
            <a:normAutofit fontScale="90000"/>
          </a:bodyPr>
          <a:lstStyle/>
          <a:p>
            <a:r>
              <a:rPr lang="en-US" b="1" dirty="0"/>
              <a:t>Market study Results</a:t>
            </a:r>
            <a:br>
              <a:rPr lang="en-US" b="1" dirty="0"/>
            </a:br>
            <a:br>
              <a:rPr lang="en-US" b="1" dirty="0"/>
            </a:br>
            <a:br>
              <a:rPr lang="en-US" b="1" dirty="0"/>
            </a:br>
            <a:r>
              <a:rPr lang="en-US" b="1" dirty="0"/>
              <a:t> </a:t>
            </a:r>
            <a:br>
              <a:rPr lang="en-US" b="1" dirty="0"/>
            </a:br>
            <a:br>
              <a:rPr lang="en-US" b="1" dirty="0"/>
            </a:br>
            <a:r>
              <a:rPr lang="en-US" b="1" dirty="0"/>
              <a:t> </a:t>
            </a:r>
            <a:br>
              <a:rPr lang="en-US" b="1" dirty="0"/>
            </a:br>
            <a:endParaRPr lang="en-US" dirty="0"/>
          </a:p>
        </p:txBody>
      </p:sp>
      <p:sp>
        <p:nvSpPr>
          <p:cNvPr id="3" name="Content Placeholder 2"/>
          <p:cNvSpPr>
            <a:spLocks noGrp="1"/>
          </p:cNvSpPr>
          <p:nvPr>
            <p:ph idx="1"/>
          </p:nvPr>
        </p:nvSpPr>
        <p:spPr/>
        <p:txBody>
          <a:bodyPr/>
          <a:lstStyle/>
          <a:p>
            <a:r>
              <a:rPr lang="en-US" dirty="0"/>
              <a:t>Satisfaction of complementary parts prices</a:t>
            </a:r>
          </a:p>
          <a:p>
            <a:endParaRPr lang="en-US" dirty="0"/>
          </a:p>
        </p:txBody>
      </p:sp>
      <p:graphicFrame>
        <p:nvGraphicFramePr>
          <p:cNvPr id="4" name="Chart 3"/>
          <p:cNvGraphicFramePr/>
          <p:nvPr>
            <p:extLst>
              <p:ext uri="{D42A27DB-BD31-4B8C-83A1-F6EECF244321}">
                <p14:modId xmlns:p14="http://schemas.microsoft.com/office/powerpoint/2010/main" val="973445554"/>
              </p:ext>
            </p:extLst>
          </p:nvPr>
        </p:nvGraphicFramePr>
        <p:xfrm>
          <a:off x="2536030" y="3132668"/>
          <a:ext cx="4071938" cy="274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082564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50" y="2912534"/>
            <a:ext cx="7200897" cy="1303867"/>
          </a:xfrm>
        </p:spPr>
        <p:txBody>
          <a:bodyPr>
            <a:normAutofit fontScale="90000"/>
          </a:bodyPr>
          <a:lstStyle/>
          <a:p>
            <a:r>
              <a:rPr lang="en-US" b="1" dirty="0"/>
              <a:t>Market study Results</a:t>
            </a:r>
            <a:br>
              <a:rPr lang="en-US" b="1" dirty="0"/>
            </a:br>
            <a:br>
              <a:rPr lang="en-US" b="1" dirty="0"/>
            </a:br>
            <a:br>
              <a:rPr lang="en-US" b="1" dirty="0"/>
            </a:br>
            <a:r>
              <a:rPr lang="en-US" b="1" dirty="0"/>
              <a:t> </a:t>
            </a:r>
            <a:br>
              <a:rPr lang="en-US" b="1" dirty="0"/>
            </a:br>
            <a:br>
              <a:rPr lang="en-US" b="1" dirty="0"/>
            </a:br>
            <a:r>
              <a:rPr lang="en-US" b="1" dirty="0"/>
              <a:t> </a:t>
            </a:r>
            <a:br>
              <a:rPr lang="en-US" b="1" dirty="0"/>
            </a:br>
            <a:endParaRPr lang="en-US" dirty="0"/>
          </a:p>
        </p:txBody>
      </p:sp>
      <p:sp>
        <p:nvSpPr>
          <p:cNvPr id="3" name="Content Placeholder 2"/>
          <p:cNvSpPr>
            <a:spLocks noGrp="1"/>
          </p:cNvSpPr>
          <p:nvPr>
            <p:ph idx="1"/>
          </p:nvPr>
        </p:nvSpPr>
        <p:spPr/>
        <p:txBody>
          <a:bodyPr/>
          <a:lstStyle/>
          <a:p>
            <a:r>
              <a:rPr lang="en-US" dirty="0"/>
              <a:t>Monopolization in complementary parts analysis</a:t>
            </a:r>
          </a:p>
          <a:p>
            <a:endParaRPr lang="en-US" dirty="0"/>
          </a:p>
        </p:txBody>
      </p:sp>
      <p:graphicFrame>
        <p:nvGraphicFramePr>
          <p:cNvPr id="4" name="Chart 3"/>
          <p:cNvGraphicFramePr/>
          <p:nvPr>
            <p:extLst>
              <p:ext uri="{D42A27DB-BD31-4B8C-83A1-F6EECF244321}">
                <p14:modId xmlns:p14="http://schemas.microsoft.com/office/powerpoint/2010/main" val="1354029015"/>
              </p:ext>
            </p:extLst>
          </p:nvPr>
        </p:nvGraphicFramePr>
        <p:xfrm>
          <a:off x="2589609" y="3435668"/>
          <a:ext cx="3964781" cy="21812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48588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6044" y="2556933"/>
            <a:ext cx="7200897" cy="1303867"/>
          </a:xfrm>
        </p:spPr>
        <p:txBody>
          <a:bodyPr>
            <a:normAutofit fontScale="90000"/>
          </a:bodyPr>
          <a:lstStyle/>
          <a:p>
            <a:r>
              <a:rPr lang="en-US" b="1" dirty="0"/>
              <a:t>Market study Results</a:t>
            </a:r>
            <a:br>
              <a:rPr lang="en-US" b="1" dirty="0"/>
            </a:br>
            <a:br>
              <a:rPr lang="en-US" b="1" dirty="0"/>
            </a:br>
            <a:br>
              <a:rPr lang="en-US" b="1" dirty="0"/>
            </a:br>
            <a:r>
              <a:rPr lang="en-US" b="1" dirty="0"/>
              <a:t> </a:t>
            </a:r>
            <a:br>
              <a:rPr lang="en-US" b="1" dirty="0"/>
            </a:br>
            <a:br>
              <a:rPr lang="en-US" b="1" dirty="0"/>
            </a:br>
            <a:r>
              <a:rPr lang="en-US" b="1" dirty="0"/>
              <a:t> </a:t>
            </a:r>
            <a:br>
              <a:rPr lang="en-US" b="1" dirty="0"/>
            </a:br>
            <a:endParaRPr lang="en-US" dirty="0"/>
          </a:p>
        </p:txBody>
      </p:sp>
      <p:sp>
        <p:nvSpPr>
          <p:cNvPr id="3" name="Content Placeholder 2"/>
          <p:cNvSpPr>
            <a:spLocks noGrp="1"/>
          </p:cNvSpPr>
          <p:nvPr>
            <p:ph idx="1"/>
          </p:nvPr>
        </p:nvSpPr>
        <p:spPr/>
        <p:txBody>
          <a:bodyPr/>
          <a:lstStyle/>
          <a:p>
            <a:r>
              <a:rPr lang="en-US" dirty="0"/>
              <a:t>Level of technology used in local complementary parts industry analysis</a:t>
            </a:r>
          </a:p>
        </p:txBody>
      </p:sp>
      <p:graphicFrame>
        <p:nvGraphicFramePr>
          <p:cNvPr id="4" name="Chart 3"/>
          <p:cNvGraphicFramePr/>
          <p:nvPr>
            <p:extLst>
              <p:ext uri="{D42A27DB-BD31-4B8C-83A1-F6EECF244321}">
                <p14:modId xmlns:p14="http://schemas.microsoft.com/office/powerpoint/2010/main" val="3860129673"/>
              </p:ext>
            </p:extLst>
          </p:nvPr>
        </p:nvGraphicFramePr>
        <p:xfrm>
          <a:off x="2600324" y="3103264"/>
          <a:ext cx="3943350" cy="29337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330240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51" y="2768730"/>
            <a:ext cx="7200897" cy="1303867"/>
          </a:xfrm>
        </p:spPr>
        <p:txBody>
          <a:bodyPr>
            <a:normAutofit fontScale="90000"/>
          </a:bodyPr>
          <a:lstStyle/>
          <a:p>
            <a:r>
              <a:rPr lang="en-US" b="1" dirty="0"/>
              <a:t>Market study Results</a:t>
            </a:r>
            <a:br>
              <a:rPr lang="en-US" b="1" dirty="0"/>
            </a:br>
            <a:br>
              <a:rPr lang="en-US" b="1" dirty="0"/>
            </a:br>
            <a:br>
              <a:rPr lang="en-US" b="1" dirty="0"/>
            </a:br>
            <a:r>
              <a:rPr lang="en-US" b="1" dirty="0"/>
              <a:t> </a:t>
            </a:r>
            <a:br>
              <a:rPr lang="en-US" b="1" dirty="0"/>
            </a:br>
            <a:br>
              <a:rPr lang="en-US" b="1" dirty="0"/>
            </a:br>
            <a:r>
              <a:rPr lang="en-US" b="1" dirty="0"/>
              <a:t> </a:t>
            </a:r>
            <a:br>
              <a:rPr lang="en-US" b="1" dirty="0"/>
            </a:br>
            <a:endParaRPr lang="en-US" dirty="0"/>
          </a:p>
        </p:txBody>
      </p:sp>
      <p:sp>
        <p:nvSpPr>
          <p:cNvPr id="3" name="Content Placeholder 2"/>
          <p:cNvSpPr>
            <a:spLocks noGrp="1"/>
          </p:cNvSpPr>
          <p:nvPr>
            <p:ph idx="1"/>
          </p:nvPr>
        </p:nvSpPr>
        <p:spPr/>
        <p:txBody>
          <a:bodyPr/>
          <a:lstStyle/>
          <a:p>
            <a:r>
              <a:rPr lang="en-US" dirty="0"/>
              <a:t>Level of technology needed to make each product </a:t>
            </a:r>
          </a:p>
          <a:p>
            <a:endParaRPr lang="en-US" dirty="0"/>
          </a:p>
        </p:txBody>
      </p:sp>
      <p:graphicFrame>
        <p:nvGraphicFramePr>
          <p:cNvPr id="4" name="Chart 3"/>
          <p:cNvGraphicFramePr/>
          <p:nvPr>
            <p:extLst>
              <p:ext uri="{D42A27DB-BD31-4B8C-83A1-F6EECF244321}">
                <p14:modId xmlns:p14="http://schemas.microsoft.com/office/powerpoint/2010/main" val="689248684"/>
              </p:ext>
            </p:extLst>
          </p:nvPr>
        </p:nvGraphicFramePr>
        <p:xfrm>
          <a:off x="2850355" y="3113618"/>
          <a:ext cx="3443288" cy="27622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69324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50" y="2684324"/>
            <a:ext cx="7200897" cy="1303867"/>
          </a:xfrm>
        </p:spPr>
        <p:txBody>
          <a:bodyPr>
            <a:normAutofit fontScale="90000"/>
          </a:bodyPr>
          <a:lstStyle/>
          <a:p>
            <a:r>
              <a:rPr lang="en-US" b="1" dirty="0"/>
              <a:t>Market study Results</a:t>
            </a:r>
            <a:br>
              <a:rPr lang="en-US" b="1" dirty="0"/>
            </a:br>
            <a:br>
              <a:rPr lang="en-US" b="1" dirty="0"/>
            </a:br>
            <a:br>
              <a:rPr lang="en-US" b="1" dirty="0"/>
            </a:br>
            <a:r>
              <a:rPr lang="en-US" b="1" dirty="0"/>
              <a:t> </a:t>
            </a:r>
            <a:br>
              <a:rPr lang="en-US" b="1" dirty="0"/>
            </a:br>
            <a:br>
              <a:rPr lang="en-US" b="1" dirty="0"/>
            </a:br>
            <a:r>
              <a:rPr lang="en-US" b="1" dirty="0"/>
              <a:t> </a:t>
            </a:r>
            <a:br>
              <a:rPr lang="en-US" b="1" dirty="0"/>
            </a:br>
            <a:endParaRPr lang="en-US" dirty="0"/>
          </a:p>
        </p:txBody>
      </p:sp>
      <p:sp>
        <p:nvSpPr>
          <p:cNvPr id="3" name="Content Placeholder 2"/>
          <p:cNvSpPr>
            <a:spLocks noGrp="1"/>
          </p:cNvSpPr>
          <p:nvPr>
            <p:ph idx="1"/>
          </p:nvPr>
        </p:nvSpPr>
        <p:spPr/>
        <p:txBody>
          <a:bodyPr/>
          <a:lstStyle/>
          <a:p>
            <a:r>
              <a:rPr lang="en-US" dirty="0"/>
              <a:t>Average time to produce complementary part analysis</a:t>
            </a:r>
          </a:p>
          <a:p>
            <a:endParaRPr lang="en-US" dirty="0"/>
          </a:p>
        </p:txBody>
      </p:sp>
      <p:graphicFrame>
        <p:nvGraphicFramePr>
          <p:cNvPr id="4" name="Chart 3">
            <a:extLst>
              <a:ext uri="{FF2B5EF4-FFF2-40B4-BE49-F238E27FC236}">
                <a16:creationId xmlns:a16="http://schemas.microsoft.com/office/drawing/2014/main" id="{00000000-0008-0000-0000-000002000000}"/>
              </a:ext>
            </a:extLst>
          </p:cNvPr>
          <p:cNvGraphicFramePr/>
          <p:nvPr>
            <p:extLst>
              <p:ext uri="{D42A27DB-BD31-4B8C-83A1-F6EECF244321}">
                <p14:modId xmlns:p14="http://schemas.microsoft.com/office/powerpoint/2010/main" val="1942876423"/>
              </p:ext>
            </p:extLst>
          </p:nvPr>
        </p:nvGraphicFramePr>
        <p:xfrm>
          <a:off x="2555795" y="3151083"/>
          <a:ext cx="4032409" cy="272478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43142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a:t>
            </a:r>
            <a:endParaRPr lang="en-US" dirty="0"/>
          </a:p>
        </p:txBody>
      </p:sp>
      <p:sp>
        <p:nvSpPr>
          <p:cNvPr id="3" name="Content Placeholder 2"/>
          <p:cNvSpPr>
            <a:spLocks noGrp="1"/>
          </p:cNvSpPr>
          <p:nvPr>
            <p:ph idx="1"/>
          </p:nvPr>
        </p:nvSpPr>
        <p:spPr/>
        <p:txBody>
          <a:bodyPr/>
          <a:lstStyle/>
          <a:p>
            <a:r>
              <a:rPr lang="en-US" dirty="0"/>
              <a:t>Problem statement</a:t>
            </a:r>
          </a:p>
          <a:p>
            <a:r>
              <a:rPr lang="en-US" dirty="0"/>
              <a:t>Furniture parts sources.</a:t>
            </a:r>
          </a:p>
          <a:p>
            <a:r>
              <a:rPr lang="en-US" dirty="0"/>
              <a:t>The need for project idea. </a:t>
            </a:r>
          </a:p>
          <a:p>
            <a:endParaRPr lang="en-US" dirty="0"/>
          </a:p>
          <a:p>
            <a:endParaRPr lang="en-US" b="1" dirty="0"/>
          </a:p>
          <a:p>
            <a:endParaRPr lang="en-US" b="1" dirty="0"/>
          </a:p>
          <a:p>
            <a:endParaRPr lang="en-US" dirty="0"/>
          </a:p>
        </p:txBody>
      </p:sp>
    </p:spTree>
    <p:extLst>
      <p:ext uri="{BB962C8B-B14F-4D97-AF65-F5344CB8AC3E}">
        <p14:creationId xmlns:p14="http://schemas.microsoft.com/office/powerpoint/2010/main" val="3798151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841" y="2912534"/>
            <a:ext cx="7200897" cy="1303867"/>
          </a:xfrm>
        </p:spPr>
        <p:txBody>
          <a:bodyPr>
            <a:normAutofit fontScale="90000"/>
          </a:bodyPr>
          <a:lstStyle/>
          <a:p>
            <a:r>
              <a:rPr lang="en-US" b="1" dirty="0"/>
              <a:t>Market study Results</a:t>
            </a:r>
            <a:br>
              <a:rPr lang="en-US" b="1" dirty="0"/>
            </a:br>
            <a:br>
              <a:rPr lang="en-US" b="1" dirty="0"/>
            </a:br>
            <a:br>
              <a:rPr lang="en-US" b="1" dirty="0"/>
            </a:br>
            <a:r>
              <a:rPr lang="en-US" b="1" dirty="0"/>
              <a:t> </a:t>
            </a:r>
            <a:br>
              <a:rPr lang="en-US" b="1" dirty="0"/>
            </a:br>
            <a:br>
              <a:rPr lang="en-US" b="1" dirty="0"/>
            </a:br>
            <a:r>
              <a:rPr lang="en-US" b="1" dirty="0"/>
              <a:t> </a:t>
            </a:r>
            <a:br>
              <a:rPr lang="en-US" b="1" dirty="0"/>
            </a:br>
            <a:endParaRPr lang="en-US" dirty="0"/>
          </a:p>
        </p:txBody>
      </p:sp>
      <p:sp>
        <p:nvSpPr>
          <p:cNvPr id="3" name="Content Placeholder 2"/>
          <p:cNvSpPr>
            <a:spLocks noGrp="1"/>
          </p:cNvSpPr>
          <p:nvPr>
            <p:ph idx="1"/>
          </p:nvPr>
        </p:nvSpPr>
        <p:spPr/>
        <p:txBody>
          <a:bodyPr/>
          <a:lstStyle/>
          <a:p>
            <a:r>
              <a:rPr lang="en-US" dirty="0"/>
              <a:t>In this market study, we identified what the market needs of this sector and we have collected information by more than one way and then the analysis of this information shows us that the market needs for such a facility to meet the needs and this is what encourages us to complete the feasibility study. </a:t>
            </a:r>
          </a:p>
          <a:p>
            <a:pPr marL="0" indent="0">
              <a:buNone/>
            </a:pPr>
            <a:r>
              <a:rPr lang="en-US" dirty="0"/>
              <a:t> </a:t>
            </a:r>
          </a:p>
        </p:txBody>
      </p:sp>
    </p:spTree>
    <p:extLst>
      <p:ext uri="{BB962C8B-B14F-4D97-AF65-F5344CB8AC3E}">
        <p14:creationId xmlns:p14="http://schemas.microsoft.com/office/powerpoint/2010/main" val="13930698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Production processes Stages</a:t>
            </a:r>
          </a:p>
          <a:p>
            <a:r>
              <a:rPr lang="en-US" dirty="0"/>
              <a:t> Raw material needed</a:t>
            </a:r>
          </a:p>
          <a:p>
            <a:r>
              <a:rPr lang="en-US" dirty="0"/>
              <a:t>Machines and Equipment</a:t>
            </a:r>
          </a:p>
          <a:p>
            <a:r>
              <a:rPr lang="en-US" dirty="0"/>
              <a:t>Human resources</a:t>
            </a:r>
          </a:p>
          <a:p>
            <a:r>
              <a:rPr lang="en-US" dirty="0"/>
              <a:t>Facility Location</a:t>
            </a:r>
          </a:p>
        </p:txBody>
      </p:sp>
      <p:sp>
        <p:nvSpPr>
          <p:cNvPr id="3" name="Title 2"/>
          <p:cNvSpPr>
            <a:spLocks noGrp="1"/>
          </p:cNvSpPr>
          <p:nvPr>
            <p:ph type="title"/>
          </p:nvPr>
        </p:nvSpPr>
        <p:spPr/>
        <p:txBody>
          <a:bodyPr/>
          <a:lstStyle/>
          <a:p>
            <a:r>
              <a:rPr lang="en-US" dirty="0"/>
              <a:t>technical study</a:t>
            </a:r>
          </a:p>
        </p:txBody>
      </p:sp>
    </p:spTree>
    <p:extLst>
      <p:ext uri="{BB962C8B-B14F-4D97-AF65-F5344CB8AC3E}">
        <p14:creationId xmlns:p14="http://schemas.microsoft.com/office/powerpoint/2010/main" val="21216874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dirty="0"/>
              <a:t>Cutting and Preparation of raw material.</a:t>
            </a:r>
          </a:p>
          <a:p>
            <a:pPr lvl="0"/>
            <a:r>
              <a:rPr lang="en-US" dirty="0"/>
              <a:t>Installation of work part on the machine.</a:t>
            </a:r>
          </a:p>
          <a:p>
            <a:pPr lvl="0"/>
            <a:r>
              <a:rPr lang="en-US" dirty="0"/>
              <a:t>Form the pieces to the desired shape.</a:t>
            </a:r>
          </a:p>
          <a:p>
            <a:pPr lvl="0"/>
            <a:r>
              <a:rPr lang="en-US" dirty="0"/>
              <a:t>Remove the piece from the machine.</a:t>
            </a:r>
          </a:p>
          <a:p>
            <a:pPr lvl="0"/>
            <a:r>
              <a:rPr lang="en-US" dirty="0"/>
              <a:t>Packaging process: do packaging for the manufactured products.</a:t>
            </a:r>
          </a:p>
          <a:p>
            <a:pPr marL="0" indent="0">
              <a:buNone/>
            </a:pPr>
            <a:endParaRPr lang="en-US" dirty="0"/>
          </a:p>
        </p:txBody>
      </p:sp>
      <p:sp>
        <p:nvSpPr>
          <p:cNvPr id="3" name="Title 2"/>
          <p:cNvSpPr>
            <a:spLocks noGrp="1"/>
          </p:cNvSpPr>
          <p:nvPr>
            <p:ph type="title"/>
          </p:nvPr>
        </p:nvSpPr>
        <p:spPr/>
        <p:txBody>
          <a:bodyPr/>
          <a:lstStyle/>
          <a:p>
            <a:r>
              <a:rPr lang="en-US" sz="4000" dirty="0"/>
              <a:t>Stages of Production processes </a:t>
            </a:r>
          </a:p>
        </p:txBody>
      </p:sp>
    </p:spTree>
    <p:extLst>
      <p:ext uri="{BB962C8B-B14F-4D97-AF65-F5344CB8AC3E}">
        <p14:creationId xmlns:p14="http://schemas.microsoft.com/office/powerpoint/2010/main" val="23211517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Raw material is considered one of the main components of the technical study, in this industry, the wood is the main component of the raw materials that is necessary for manufacturing the products</a:t>
            </a:r>
          </a:p>
          <a:p>
            <a:r>
              <a:rPr lang="en-US" dirty="0"/>
              <a:t>The main two types of wood are to be used : </a:t>
            </a:r>
          </a:p>
          <a:p>
            <a:pPr marL="0" indent="0">
              <a:buNone/>
            </a:pPr>
            <a:r>
              <a:rPr lang="en-US" dirty="0"/>
              <a:t>1- Beech</a:t>
            </a:r>
          </a:p>
          <a:p>
            <a:pPr marL="0" indent="0">
              <a:buNone/>
            </a:pPr>
            <a:r>
              <a:rPr lang="en-US" dirty="0"/>
              <a:t>2- Beech pine </a:t>
            </a:r>
          </a:p>
        </p:txBody>
      </p:sp>
      <p:sp>
        <p:nvSpPr>
          <p:cNvPr id="3" name="Title 2"/>
          <p:cNvSpPr>
            <a:spLocks noGrp="1"/>
          </p:cNvSpPr>
          <p:nvPr>
            <p:ph type="title"/>
          </p:nvPr>
        </p:nvSpPr>
        <p:spPr/>
        <p:txBody>
          <a:bodyPr/>
          <a:lstStyle/>
          <a:p>
            <a:r>
              <a:rPr lang="en-US" sz="4000" dirty="0"/>
              <a:t>Raw material needed for the plant</a:t>
            </a:r>
          </a:p>
        </p:txBody>
      </p:sp>
    </p:spTree>
    <p:extLst>
      <p:ext uri="{BB962C8B-B14F-4D97-AF65-F5344CB8AC3E}">
        <p14:creationId xmlns:p14="http://schemas.microsoft.com/office/powerpoint/2010/main" val="13606583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Sliding table saw</a:t>
            </a:r>
          </a:p>
          <a:p>
            <a:r>
              <a:rPr lang="en-US" dirty="0"/>
              <a:t>Band saw</a:t>
            </a:r>
          </a:p>
          <a:p>
            <a:r>
              <a:rPr lang="en-US" dirty="0"/>
              <a:t>Planer</a:t>
            </a:r>
          </a:p>
          <a:p>
            <a:r>
              <a:rPr lang="en-US" dirty="0"/>
              <a:t>CNC Router (3D)</a:t>
            </a:r>
          </a:p>
          <a:p>
            <a:r>
              <a:rPr lang="en-US" dirty="0"/>
              <a:t>Axis Linkage CNC Router</a:t>
            </a:r>
          </a:p>
          <a:p>
            <a:pPr marL="0" indent="0">
              <a:buNone/>
            </a:pPr>
            <a:endParaRPr lang="en-US" dirty="0"/>
          </a:p>
          <a:p>
            <a:endParaRPr lang="en-US" dirty="0"/>
          </a:p>
        </p:txBody>
      </p:sp>
      <p:sp>
        <p:nvSpPr>
          <p:cNvPr id="3" name="Title 2"/>
          <p:cNvSpPr>
            <a:spLocks noGrp="1"/>
          </p:cNvSpPr>
          <p:nvPr>
            <p:ph type="title"/>
          </p:nvPr>
        </p:nvSpPr>
        <p:spPr/>
        <p:txBody>
          <a:bodyPr/>
          <a:lstStyle/>
          <a:p>
            <a:r>
              <a:rPr lang="en-US" sz="4000" dirty="0"/>
              <a:t>Machines and Equipment Required</a:t>
            </a:r>
          </a:p>
        </p:txBody>
      </p:sp>
    </p:spTree>
    <p:extLst>
      <p:ext uri="{BB962C8B-B14F-4D97-AF65-F5344CB8AC3E}">
        <p14:creationId xmlns:p14="http://schemas.microsoft.com/office/powerpoint/2010/main" val="2254489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699247" y="2248347"/>
            <a:ext cx="7745505" cy="3542853"/>
          </a:xfrm>
        </p:spPr>
        <p:txBody>
          <a:bodyPr>
            <a:normAutofit fontScale="92500" lnSpcReduction="10000"/>
          </a:bodyPr>
          <a:lstStyle/>
          <a:p>
            <a:r>
              <a:rPr lang="en-US" dirty="0"/>
              <a:t>General Manager</a:t>
            </a:r>
          </a:p>
          <a:p>
            <a:r>
              <a:rPr lang="en-US" dirty="0"/>
              <a:t>Secretary</a:t>
            </a:r>
          </a:p>
          <a:p>
            <a:r>
              <a:rPr lang="en-US" dirty="0"/>
              <a:t>Quality control, Production and inventory Manager .</a:t>
            </a:r>
          </a:p>
          <a:p>
            <a:r>
              <a:rPr lang="en-US" dirty="0"/>
              <a:t>Designer</a:t>
            </a:r>
          </a:p>
          <a:p>
            <a:r>
              <a:rPr lang="en-US" dirty="0"/>
              <a:t>Accountant</a:t>
            </a:r>
          </a:p>
          <a:p>
            <a:r>
              <a:rPr lang="en-US" dirty="0"/>
              <a:t>Purchasing, Sales and Marketing supervisor</a:t>
            </a:r>
          </a:p>
          <a:p>
            <a:r>
              <a:rPr lang="en-US" dirty="0"/>
              <a:t>Workers</a:t>
            </a:r>
          </a:p>
          <a:p>
            <a:r>
              <a:rPr lang="en-US" dirty="0"/>
              <a:t>Driver</a:t>
            </a:r>
          </a:p>
          <a:p>
            <a:r>
              <a:rPr lang="en-US" dirty="0"/>
              <a:t>Security</a:t>
            </a:r>
          </a:p>
          <a:p>
            <a:pPr marL="0" indent="0">
              <a:buNone/>
            </a:pPr>
            <a:endParaRPr lang="en-US" dirty="0"/>
          </a:p>
          <a:p>
            <a:endParaRPr lang="en-US" dirty="0"/>
          </a:p>
        </p:txBody>
      </p:sp>
      <p:sp>
        <p:nvSpPr>
          <p:cNvPr id="3" name="Title 2"/>
          <p:cNvSpPr>
            <a:spLocks noGrp="1"/>
          </p:cNvSpPr>
          <p:nvPr>
            <p:ph type="title"/>
          </p:nvPr>
        </p:nvSpPr>
        <p:spPr/>
        <p:txBody>
          <a:bodyPr/>
          <a:lstStyle/>
          <a:p>
            <a:r>
              <a:rPr lang="en-US" sz="4000" dirty="0"/>
              <a:t>Human resources needed in the factory</a:t>
            </a:r>
          </a:p>
        </p:txBody>
      </p:sp>
    </p:spTree>
    <p:extLst>
      <p:ext uri="{BB962C8B-B14F-4D97-AF65-F5344CB8AC3E}">
        <p14:creationId xmlns:p14="http://schemas.microsoft.com/office/powerpoint/2010/main" val="3780005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862471217"/>
              </p:ext>
            </p:extLst>
          </p:nvPr>
        </p:nvGraphicFramePr>
        <p:xfrm>
          <a:off x="914400" y="1981200"/>
          <a:ext cx="7543801" cy="3657599"/>
        </p:xfrm>
        <a:graphic>
          <a:graphicData uri="http://schemas.openxmlformats.org/drawingml/2006/table">
            <a:tbl>
              <a:tblPr firstRow="1" firstCol="1" bandRow="1">
                <a:tableStyleId>{5C22544A-7EE6-4342-B048-85BDC9FD1C3A}</a:tableStyleId>
              </a:tblPr>
              <a:tblGrid>
                <a:gridCol w="792612">
                  <a:extLst>
                    <a:ext uri="{9D8B030D-6E8A-4147-A177-3AD203B41FA5}">
                      <a16:colId xmlns:a16="http://schemas.microsoft.com/office/drawing/2014/main" val="20000"/>
                    </a:ext>
                  </a:extLst>
                </a:gridCol>
                <a:gridCol w="358696">
                  <a:extLst>
                    <a:ext uri="{9D8B030D-6E8A-4147-A177-3AD203B41FA5}">
                      <a16:colId xmlns:a16="http://schemas.microsoft.com/office/drawing/2014/main" val="20001"/>
                    </a:ext>
                  </a:extLst>
                </a:gridCol>
                <a:gridCol w="399725">
                  <a:extLst>
                    <a:ext uri="{9D8B030D-6E8A-4147-A177-3AD203B41FA5}">
                      <a16:colId xmlns:a16="http://schemas.microsoft.com/office/drawing/2014/main" val="20002"/>
                    </a:ext>
                  </a:extLst>
                </a:gridCol>
                <a:gridCol w="749096">
                  <a:extLst>
                    <a:ext uri="{9D8B030D-6E8A-4147-A177-3AD203B41FA5}">
                      <a16:colId xmlns:a16="http://schemas.microsoft.com/office/drawing/2014/main" val="20003"/>
                    </a:ext>
                  </a:extLst>
                </a:gridCol>
                <a:gridCol w="749096">
                  <a:extLst>
                    <a:ext uri="{9D8B030D-6E8A-4147-A177-3AD203B41FA5}">
                      <a16:colId xmlns:a16="http://schemas.microsoft.com/office/drawing/2014/main" val="20004"/>
                    </a:ext>
                  </a:extLst>
                </a:gridCol>
                <a:gridCol w="749096">
                  <a:extLst>
                    <a:ext uri="{9D8B030D-6E8A-4147-A177-3AD203B41FA5}">
                      <a16:colId xmlns:a16="http://schemas.microsoft.com/office/drawing/2014/main" val="20005"/>
                    </a:ext>
                  </a:extLst>
                </a:gridCol>
                <a:gridCol w="749096">
                  <a:extLst>
                    <a:ext uri="{9D8B030D-6E8A-4147-A177-3AD203B41FA5}">
                      <a16:colId xmlns:a16="http://schemas.microsoft.com/office/drawing/2014/main" val="20006"/>
                    </a:ext>
                  </a:extLst>
                </a:gridCol>
                <a:gridCol w="749096">
                  <a:extLst>
                    <a:ext uri="{9D8B030D-6E8A-4147-A177-3AD203B41FA5}">
                      <a16:colId xmlns:a16="http://schemas.microsoft.com/office/drawing/2014/main" val="20007"/>
                    </a:ext>
                  </a:extLst>
                </a:gridCol>
                <a:gridCol w="749096">
                  <a:extLst>
                    <a:ext uri="{9D8B030D-6E8A-4147-A177-3AD203B41FA5}">
                      <a16:colId xmlns:a16="http://schemas.microsoft.com/office/drawing/2014/main" val="20008"/>
                    </a:ext>
                  </a:extLst>
                </a:gridCol>
                <a:gridCol w="749096">
                  <a:extLst>
                    <a:ext uri="{9D8B030D-6E8A-4147-A177-3AD203B41FA5}">
                      <a16:colId xmlns:a16="http://schemas.microsoft.com/office/drawing/2014/main" val="20009"/>
                    </a:ext>
                  </a:extLst>
                </a:gridCol>
                <a:gridCol w="749096">
                  <a:extLst>
                    <a:ext uri="{9D8B030D-6E8A-4147-A177-3AD203B41FA5}">
                      <a16:colId xmlns:a16="http://schemas.microsoft.com/office/drawing/2014/main" val="20010"/>
                    </a:ext>
                  </a:extLst>
                </a:gridCol>
              </a:tblGrid>
              <a:tr h="251193">
                <a:tc rowSpan="2">
                  <a:txBody>
                    <a:bodyPr/>
                    <a:lstStyle/>
                    <a:p>
                      <a:pPr marL="0" marR="0">
                        <a:lnSpc>
                          <a:spcPct val="106000"/>
                        </a:lnSpc>
                        <a:spcBef>
                          <a:spcPts val="0"/>
                        </a:spcBef>
                        <a:spcAft>
                          <a:spcPts val="0"/>
                        </a:spcAft>
                      </a:pPr>
                      <a:r>
                        <a:rPr lang="en-US" sz="1200">
                          <a:effectLst/>
                        </a:rPr>
                        <a:t>Factor</a:t>
                      </a:r>
                    </a:p>
                    <a:p>
                      <a:pPr marL="0" marR="0">
                        <a:lnSpc>
                          <a:spcPct val="106000"/>
                        </a:lnSpc>
                        <a:spcBef>
                          <a:spcPts val="0"/>
                        </a:spcBef>
                        <a:spcAft>
                          <a:spcPts val="0"/>
                        </a:spcAft>
                      </a:pPr>
                      <a:r>
                        <a:rPr lang="en-US" sz="1200">
                          <a:effectLst/>
                        </a:rPr>
                        <a:t> </a:t>
                      </a:r>
                      <a:endParaRPr lang="en-US" sz="1200">
                        <a:effectLst/>
                        <a:latin typeface="Times New Roman"/>
                        <a:ea typeface="Calibri"/>
                        <a:cs typeface="Arial"/>
                      </a:endParaRPr>
                    </a:p>
                  </a:txBody>
                  <a:tcPr marL="68580" marR="68580" marT="0" marB="0"/>
                </a:tc>
                <a:tc rowSpan="2" gridSpan="2">
                  <a:txBody>
                    <a:bodyPr/>
                    <a:lstStyle/>
                    <a:p>
                      <a:pPr marL="0" marR="0">
                        <a:lnSpc>
                          <a:spcPct val="106000"/>
                        </a:lnSpc>
                        <a:spcBef>
                          <a:spcPts val="0"/>
                        </a:spcBef>
                        <a:spcAft>
                          <a:spcPts val="0"/>
                        </a:spcAft>
                      </a:pPr>
                      <a:r>
                        <a:rPr lang="en-US" sz="1200">
                          <a:effectLst/>
                        </a:rPr>
                        <a:t>weight</a:t>
                      </a:r>
                      <a:endParaRPr lang="en-US" sz="1200">
                        <a:effectLst/>
                        <a:latin typeface="Times New Roman"/>
                        <a:ea typeface="Calibri"/>
                        <a:cs typeface="Arial"/>
                      </a:endParaRPr>
                    </a:p>
                  </a:txBody>
                  <a:tcPr marL="68580" marR="68580" marT="0" marB="0"/>
                </a:tc>
                <a:tc rowSpan="2" hMerge="1">
                  <a:txBody>
                    <a:bodyPr/>
                    <a:lstStyle/>
                    <a:p>
                      <a:endParaRPr lang="en-US"/>
                    </a:p>
                  </a:txBody>
                  <a:tcPr/>
                </a:tc>
                <a:tc gridSpan="2">
                  <a:txBody>
                    <a:bodyPr/>
                    <a:lstStyle/>
                    <a:p>
                      <a:pPr marL="0" marR="0">
                        <a:lnSpc>
                          <a:spcPct val="106000"/>
                        </a:lnSpc>
                        <a:spcBef>
                          <a:spcPts val="0"/>
                        </a:spcBef>
                        <a:spcAft>
                          <a:spcPts val="0"/>
                        </a:spcAft>
                      </a:pPr>
                      <a:r>
                        <a:rPr lang="en-US" sz="1200">
                          <a:effectLst/>
                        </a:rPr>
                        <a:t>Nablus</a:t>
                      </a:r>
                      <a:endParaRPr lang="en-US" sz="1200">
                        <a:effectLst/>
                        <a:latin typeface="Times New Roman"/>
                        <a:ea typeface="Calibri"/>
                        <a:cs typeface="Arial"/>
                      </a:endParaRPr>
                    </a:p>
                  </a:txBody>
                  <a:tcPr marL="68580" marR="68580" marT="0" marB="0"/>
                </a:tc>
                <a:tc hMerge="1">
                  <a:txBody>
                    <a:bodyPr/>
                    <a:lstStyle/>
                    <a:p>
                      <a:endParaRPr lang="en-US"/>
                    </a:p>
                  </a:txBody>
                  <a:tcPr/>
                </a:tc>
                <a:tc gridSpan="2">
                  <a:txBody>
                    <a:bodyPr/>
                    <a:lstStyle/>
                    <a:p>
                      <a:pPr marL="0" marR="0">
                        <a:lnSpc>
                          <a:spcPct val="106000"/>
                        </a:lnSpc>
                        <a:spcBef>
                          <a:spcPts val="0"/>
                        </a:spcBef>
                        <a:spcAft>
                          <a:spcPts val="0"/>
                        </a:spcAft>
                      </a:pPr>
                      <a:r>
                        <a:rPr lang="en-US" sz="1200">
                          <a:effectLst/>
                        </a:rPr>
                        <a:t>Salfeet</a:t>
                      </a:r>
                      <a:endParaRPr lang="en-US" sz="1200">
                        <a:effectLst/>
                        <a:latin typeface="Times New Roman"/>
                        <a:ea typeface="Calibri"/>
                        <a:cs typeface="Arial"/>
                      </a:endParaRPr>
                    </a:p>
                  </a:txBody>
                  <a:tcPr marL="68580" marR="68580" marT="0" marB="0"/>
                </a:tc>
                <a:tc hMerge="1">
                  <a:txBody>
                    <a:bodyPr/>
                    <a:lstStyle/>
                    <a:p>
                      <a:endParaRPr lang="en-US"/>
                    </a:p>
                  </a:txBody>
                  <a:tcPr/>
                </a:tc>
                <a:tc gridSpan="2">
                  <a:txBody>
                    <a:bodyPr/>
                    <a:lstStyle/>
                    <a:p>
                      <a:pPr marL="0" marR="0">
                        <a:lnSpc>
                          <a:spcPct val="106000"/>
                        </a:lnSpc>
                        <a:spcBef>
                          <a:spcPts val="0"/>
                        </a:spcBef>
                        <a:spcAft>
                          <a:spcPts val="0"/>
                        </a:spcAft>
                      </a:pPr>
                      <a:r>
                        <a:rPr lang="en-US" sz="1200">
                          <a:effectLst/>
                        </a:rPr>
                        <a:t>Jenin</a:t>
                      </a:r>
                      <a:endParaRPr lang="en-US" sz="1200">
                        <a:effectLst/>
                        <a:latin typeface="Times New Roman"/>
                        <a:ea typeface="Calibri"/>
                        <a:cs typeface="Arial"/>
                      </a:endParaRPr>
                    </a:p>
                  </a:txBody>
                  <a:tcPr marL="68580" marR="68580" marT="0" marB="0"/>
                </a:tc>
                <a:tc hMerge="1">
                  <a:txBody>
                    <a:bodyPr/>
                    <a:lstStyle/>
                    <a:p>
                      <a:endParaRPr lang="en-US"/>
                    </a:p>
                  </a:txBody>
                  <a:tcPr/>
                </a:tc>
                <a:tc gridSpan="2">
                  <a:txBody>
                    <a:bodyPr/>
                    <a:lstStyle/>
                    <a:p>
                      <a:pPr marL="0" marR="0">
                        <a:lnSpc>
                          <a:spcPct val="106000"/>
                        </a:lnSpc>
                        <a:spcBef>
                          <a:spcPts val="0"/>
                        </a:spcBef>
                        <a:spcAft>
                          <a:spcPts val="0"/>
                        </a:spcAft>
                      </a:pPr>
                      <a:r>
                        <a:rPr lang="en-US" sz="1200">
                          <a:effectLst/>
                        </a:rPr>
                        <a:t>Qalqilya</a:t>
                      </a:r>
                      <a:endParaRPr lang="en-US" sz="1200">
                        <a:effectLst/>
                        <a:latin typeface="Times New Roman"/>
                        <a:ea typeface="Calibri"/>
                        <a:cs typeface="Arial"/>
                      </a:endParaRPr>
                    </a:p>
                  </a:txBody>
                  <a:tcPr marL="68580" marR="68580" marT="0" marB="0"/>
                </a:tc>
                <a:tc hMerge="1">
                  <a:txBody>
                    <a:bodyPr/>
                    <a:lstStyle/>
                    <a:p>
                      <a:endParaRPr lang="en-US"/>
                    </a:p>
                  </a:txBody>
                  <a:tcPr/>
                </a:tc>
                <a:extLst>
                  <a:ext uri="{0D108BD9-81ED-4DB2-BD59-A6C34878D82A}">
                    <a16:rowId xmlns:a16="http://schemas.microsoft.com/office/drawing/2014/main" val="10000"/>
                  </a:ext>
                </a:extLst>
              </a:tr>
              <a:tr h="633596">
                <a:tc vMerge="1">
                  <a:txBody>
                    <a:bodyPr/>
                    <a:lstStyle/>
                    <a:p>
                      <a:endParaRPr lang="en-US"/>
                    </a:p>
                  </a:txBody>
                  <a:tcPr/>
                </a:tc>
                <a:tc gridSpan="2" vMerge="1">
                  <a:txBody>
                    <a:bodyPr/>
                    <a:lstStyle/>
                    <a:p>
                      <a:endParaRPr lang="en-US"/>
                    </a:p>
                  </a:txBody>
                  <a:tcPr/>
                </a:tc>
                <a:tc hMerge="1" vMerge="1">
                  <a:txBody>
                    <a:bodyPr/>
                    <a:lstStyle/>
                    <a:p>
                      <a:endParaRPr lang="en-US"/>
                    </a:p>
                  </a:txBody>
                  <a:tcPr/>
                </a:tc>
                <a:tc>
                  <a:txBody>
                    <a:bodyPr/>
                    <a:lstStyle/>
                    <a:p>
                      <a:pPr marL="0" marR="0">
                        <a:lnSpc>
                          <a:spcPct val="106000"/>
                        </a:lnSpc>
                        <a:spcBef>
                          <a:spcPts val="0"/>
                        </a:spcBef>
                        <a:spcAft>
                          <a:spcPts val="0"/>
                        </a:spcAft>
                      </a:pPr>
                      <a:r>
                        <a:rPr lang="en-US" sz="1200">
                          <a:effectLst/>
                        </a:rPr>
                        <a:t>score</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Weighted score</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score</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Weighted score</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score</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Weighted score</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score</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Weighted score</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1"/>
                  </a:ext>
                </a:extLst>
              </a:tr>
              <a:tr h="444851">
                <a:tc>
                  <a:txBody>
                    <a:bodyPr/>
                    <a:lstStyle/>
                    <a:p>
                      <a:pPr marL="0" marR="0">
                        <a:lnSpc>
                          <a:spcPct val="106000"/>
                        </a:lnSpc>
                        <a:spcBef>
                          <a:spcPts val="0"/>
                        </a:spcBef>
                        <a:spcAft>
                          <a:spcPts val="0"/>
                        </a:spcAft>
                      </a:pPr>
                      <a:r>
                        <a:rPr lang="en-US" sz="1200">
                          <a:effectLst/>
                        </a:rPr>
                        <a:t>Cost of land*</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50</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0.25</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5</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1.25</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5.71</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1.42</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6.6</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1.65</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10</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2.5</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2"/>
                  </a:ext>
                </a:extLst>
              </a:tr>
              <a:tr h="1061397">
                <a:tc>
                  <a:txBody>
                    <a:bodyPr/>
                    <a:lstStyle/>
                    <a:p>
                      <a:pPr marL="0" marR="0">
                        <a:lnSpc>
                          <a:spcPct val="106000"/>
                        </a:lnSpc>
                        <a:spcBef>
                          <a:spcPts val="0"/>
                        </a:spcBef>
                        <a:spcAft>
                          <a:spcPts val="0"/>
                        </a:spcAft>
                      </a:pPr>
                      <a:r>
                        <a:rPr lang="en-US" sz="1200">
                          <a:effectLst/>
                        </a:rPr>
                        <a:t>Proximity to raw materials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70</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0.35</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6</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2.1</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9</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3.15</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4</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1.4</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7</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2.45</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3"/>
                  </a:ext>
                </a:extLst>
              </a:tr>
              <a:tr h="847181">
                <a:tc>
                  <a:txBody>
                    <a:bodyPr/>
                    <a:lstStyle/>
                    <a:p>
                      <a:pPr marL="0" marR="0">
                        <a:lnSpc>
                          <a:spcPct val="106000"/>
                        </a:lnSpc>
                        <a:spcBef>
                          <a:spcPts val="0"/>
                        </a:spcBef>
                        <a:spcAft>
                          <a:spcPts val="0"/>
                        </a:spcAft>
                      </a:pPr>
                      <a:r>
                        <a:rPr lang="en-US" sz="1200">
                          <a:effectLst/>
                        </a:rPr>
                        <a:t>Proximity to markets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80</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0.4</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9</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3.6</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8</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3.2</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5</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2</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6</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2.4</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4"/>
                  </a:ext>
                </a:extLst>
              </a:tr>
              <a:tr h="419381">
                <a:tc>
                  <a:txBody>
                    <a:bodyPr/>
                    <a:lstStyle/>
                    <a:p>
                      <a:pPr marL="0" marR="0">
                        <a:lnSpc>
                          <a:spcPct val="106000"/>
                        </a:lnSpc>
                        <a:spcBef>
                          <a:spcPts val="0"/>
                        </a:spcBef>
                        <a:spcAft>
                          <a:spcPts val="0"/>
                        </a:spcAft>
                      </a:pPr>
                      <a:r>
                        <a:rPr lang="en-US" sz="1200">
                          <a:effectLst/>
                        </a:rPr>
                        <a:t>Total</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200</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1</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 </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highlight>
                            <a:srgbClr val="00FF00"/>
                          </a:highlight>
                        </a:rPr>
                        <a:t>6.95</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highlight>
                            <a:srgbClr val="00FF00"/>
                          </a:highlight>
                        </a:rPr>
                        <a:t> </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highlight>
                            <a:srgbClr val="00FF00"/>
                          </a:highlight>
                        </a:rPr>
                        <a:t>7.77</a:t>
                      </a:r>
                      <a:endParaRPr lang="en-US" sz="1200" dirty="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highlight>
                            <a:srgbClr val="00FF00"/>
                          </a:highlight>
                        </a:rPr>
                        <a:t> </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highlight>
                            <a:srgbClr val="00FF00"/>
                          </a:highlight>
                        </a:rPr>
                        <a:t>5.05</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highlight>
                            <a:srgbClr val="00FF00"/>
                          </a:highlight>
                        </a:rPr>
                        <a:t> </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highlight>
                            <a:srgbClr val="00FF00"/>
                          </a:highlight>
                        </a:rPr>
                        <a:t>7.35</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5"/>
                  </a:ext>
                </a:extLst>
              </a:tr>
            </a:tbl>
          </a:graphicData>
        </a:graphic>
      </p:graphicFrame>
      <p:sp>
        <p:nvSpPr>
          <p:cNvPr id="3" name="Title 2"/>
          <p:cNvSpPr>
            <a:spLocks noGrp="1"/>
          </p:cNvSpPr>
          <p:nvPr>
            <p:ph type="title"/>
          </p:nvPr>
        </p:nvSpPr>
        <p:spPr/>
        <p:txBody>
          <a:bodyPr/>
          <a:lstStyle/>
          <a:p>
            <a:r>
              <a:rPr lang="en-US" sz="4000" dirty="0"/>
              <a:t>Facility Location</a:t>
            </a:r>
          </a:p>
        </p:txBody>
      </p:sp>
      <p:sp>
        <p:nvSpPr>
          <p:cNvPr id="5" name="Rectangle 4"/>
          <p:cNvSpPr/>
          <p:nvPr/>
        </p:nvSpPr>
        <p:spPr>
          <a:xfrm>
            <a:off x="457200" y="5943600"/>
            <a:ext cx="4572000" cy="646331"/>
          </a:xfrm>
          <a:prstGeom prst="rect">
            <a:avLst/>
          </a:prstGeom>
        </p:spPr>
        <p:txBody>
          <a:bodyPr>
            <a:spAutoFit/>
          </a:bodyPr>
          <a:lstStyle/>
          <a:p>
            <a:r>
              <a:rPr lang="en-US" b="1" dirty="0"/>
              <a:t>From result in table above we choose </a:t>
            </a:r>
            <a:r>
              <a:rPr lang="en-US" b="1" dirty="0" err="1"/>
              <a:t>Slafeet</a:t>
            </a:r>
            <a:r>
              <a:rPr lang="en-US" b="1" dirty="0"/>
              <a:t> as the best location for our facility</a:t>
            </a:r>
            <a:endParaRPr lang="en-US" dirty="0"/>
          </a:p>
        </p:txBody>
      </p:sp>
    </p:spTree>
    <p:extLst>
      <p:ext uri="{BB962C8B-B14F-4D97-AF65-F5344CB8AC3E}">
        <p14:creationId xmlns:p14="http://schemas.microsoft.com/office/powerpoint/2010/main" val="26144319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a:t>For any company or manufacturing plant, facility planning and plant layout is an important stage to facilitate the production and reduce unneeded activities.</a:t>
            </a:r>
          </a:p>
          <a:p>
            <a:pPr marL="0" indent="0">
              <a:buNone/>
            </a:pPr>
            <a:r>
              <a:rPr lang="en-US" dirty="0"/>
              <a:t>The most suitable layout style is </a:t>
            </a:r>
            <a:r>
              <a:rPr lang="en-US" b="1" dirty="0"/>
              <a:t>process layout </a:t>
            </a:r>
            <a:r>
              <a:rPr lang="en-US" dirty="0"/>
              <a:t>where the processes are segregated and the machines of each process are kept together while each process is kept separately.</a:t>
            </a:r>
          </a:p>
          <a:p>
            <a:pPr marL="0" indent="0">
              <a:buNone/>
            </a:pPr>
            <a:endParaRPr lang="en-US" dirty="0"/>
          </a:p>
        </p:txBody>
      </p:sp>
      <p:sp>
        <p:nvSpPr>
          <p:cNvPr id="3" name="Title 2"/>
          <p:cNvSpPr>
            <a:spLocks noGrp="1"/>
          </p:cNvSpPr>
          <p:nvPr>
            <p:ph type="title"/>
          </p:nvPr>
        </p:nvSpPr>
        <p:spPr/>
        <p:txBody>
          <a:bodyPr/>
          <a:lstStyle/>
          <a:p>
            <a:r>
              <a:rPr lang="en-US" sz="4000" dirty="0"/>
              <a:t>Facility Planning and Plant layout</a:t>
            </a:r>
          </a:p>
        </p:txBody>
      </p:sp>
    </p:spTree>
    <p:extLst>
      <p:ext uri="{BB962C8B-B14F-4D97-AF65-F5344CB8AC3E}">
        <p14:creationId xmlns:p14="http://schemas.microsoft.com/office/powerpoint/2010/main" val="14711452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M\Desktop\layout 3.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95400" y="1524000"/>
            <a:ext cx="6400800" cy="4144963"/>
          </a:xfrm>
          <a:prstGeom prst="rect">
            <a:avLst/>
          </a:prstGeom>
          <a:noFill/>
          <a:ln>
            <a:noFill/>
          </a:ln>
        </p:spPr>
      </p:pic>
      <p:sp>
        <p:nvSpPr>
          <p:cNvPr id="3" name="Title 2"/>
          <p:cNvSpPr>
            <a:spLocks noGrp="1"/>
          </p:cNvSpPr>
          <p:nvPr>
            <p:ph type="title"/>
          </p:nvPr>
        </p:nvSpPr>
        <p:spPr/>
        <p:txBody>
          <a:bodyPr/>
          <a:lstStyle/>
          <a:p>
            <a:r>
              <a:rPr lang="en-US" sz="4000" dirty="0"/>
              <a:t>Facility Layout</a:t>
            </a:r>
          </a:p>
        </p:txBody>
      </p:sp>
      <p:graphicFrame>
        <p:nvGraphicFramePr>
          <p:cNvPr id="5" name="Diagram 4"/>
          <p:cNvGraphicFramePr/>
          <p:nvPr>
            <p:extLst>
              <p:ext uri="{D42A27DB-BD31-4B8C-83A1-F6EECF244321}">
                <p14:modId xmlns:p14="http://schemas.microsoft.com/office/powerpoint/2010/main" val="3527761259"/>
              </p:ext>
            </p:extLst>
          </p:nvPr>
        </p:nvGraphicFramePr>
        <p:xfrm>
          <a:off x="1371600" y="5791200"/>
          <a:ext cx="5856605" cy="83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886146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 financial feasibility study is an assessment of the financial aspects of an investment.</a:t>
            </a:r>
          </a:p>
          <a:p>
            <a:pPr marL="0" indent="0">
              <a:buNone/>
            </a:pPr>
            <a:endParaRPr lang="en-US" dirty="0"/>
          </a:p>
          <a:p>
            <a:r>
              <a:rPr lang="en-US" dirty="0"/>
              <a:t>financial study includes :</a:t>
            </a:r>
          </a:p>
          <a:p>
            <a:r>
              <a:rPr lang="en-US" dirty="0"/>
              <a:t>start-up capital, expenses, revenues, and investor income and disbursements.</a:t>
            </a:r>
          </a:p>
          <a:p>
            <a:r>
              <a:rPr lang="en-US" dirty="0"/>
              <a:t>ROR, Payback period. </a:t>
            </a:r>
          </a:p>
          <a:p>
            <a:pPr marL="0" indent="0">
              <a:buNone/>
            </a:pPr>
            <a:endParaRPr lang="en-US" dirty="0"/>
          </a:p>
        </p:txBody>
      </p:sp>
      <p:sp>
        <p:nvSpPr>
          <p:cNvPr id="3" name="Title 2"/>
          <p:cNvSpPr>
            <a:spLocks noGrp="1"/>
          </p:cNvSpPr>
          <p:nvPr>
            <p:ph type="title"/>
          </p:nvPr>
        </p:nvSpPr>
        <p:spPr/>
        <p:txBody>
          <a:bodyPr/>
          <a:lstStyle/>
          <a:p>
            <a:r>
              <a:rPr lang="en-US" sz="4000" dirty="0"/>
              <a:t>financial study</a:t>
            </a:r>
          </a:p>
        </p:txBody>
      </p:sp>
    </p:spTree>
    <p:extLst>
      <p:ext uri="{BB962C8B-B14F-4D97-AF65-F5344CB8AC3E}">
        <p14:creationId xmlns:p14="http://schemas.microsoft.com/office/powerpoint/2010/main" val="3872183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a:t>
            </a:r>
            <a:endParaRPr lang="en-US" b="1" u="sng" dirty="0"/>
          </a:p>
        </p:txBody>
      </p:sp>
      <p:sp>
        <p:nvSpPr>
          <p:cNvPr id="3" name="Content Placeholder 2"/>
          <p:cNvSpPr>
            <a:spLocks noGrp="1"/>
          </p:cNvSpPr>
          <p:nvPr>
            <p:ph idx="1"/>
          </p:nvPr>
        </p:nvSpPr>
        <p:spPr/>
        <p:txBody>
          <a:bodyPr>
            <a:normAutofit fontScale="92500" lnSpcReduction="10000"/>
          </a:bodyPr>
          <a:lstStyle/>
          <a:p>
            <a:r>
              <a:rPr lang="en-US" sz="2600" b="1" dirty="0"/>
              <a:t>Objectives</a:t>
            </a:r>
          </a:p>
          <a:p>
            <a:pPr lvl="0"/>
            <a:r>
              <a:rPr lang="en-US" sz="2600" dirty="0"/>
              <a:t>Conduct a proper and sufficient market study. </a:t>
            </a:r>
          </a:p>
          <a:p>
            <a:pPr lvl="0"/>
            <a:r>
              <a:rPr lang="en-US" sz="2600" dirty="0"/>
              <a:t>Perform relevant technical study covering machinery, layout, etc. </a:t>
            </a:r>
          </a:p>
          <a:p>
            <a:pPr lvl="0"/>
            <a:r>
              <a:rPr lang="en-US" sz="2600" dirty="0"/>
              <a:t>Perform the necessary financial analysis to judge on the feasibility of such industry. </a:t>
            </a:r>
          </a:p>
          <a:p>
            <a:pPr lvl="0"/>
            <a:r>
              <a:rPr lang="en-US" sz="2600" dirty="0"/>
              <a:t>To support in providing Palestinian furniture industry with needed furniture components. </a:t>
            </a:r>
          </a:p>
          <a:p>
            <a:pPr lvl="0"/>
            <a:r>
              <a:rPr lang="en-US" sz="2600" dirty="0"/>
              <a:t>To improve the project team skills in conducting feasibility studies. </a:t>
            </a:r>
          </a:p>
          <a:p>
            <a:endParaRPr lang="en-US" sz="2600" dirty="0"/>
          </a:p>
        </p:txBody>
      </p:sp>
    </p:spTree>
    <p:extLst>
      <p:ext uri="{BB962C8B-B14F-4D97-AF65-F5344CB8AC3E}">
        <p14:creationId xmlns:p14="http://schemas.microsoft.com/office/powerpoint/2010/main" val="35421408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Land Price(</a:t>
            </a:r>
            <a:r>
              <a:rPr lang="en-US" b="1" dirty="0"/>
              <a:t>273000 NIS)</a:t>
            </a:r>
            <a:endParaRPr lang="en-US" dirty="0"/>
          </a:p>
          <a:p>
            <a:r>
              <a:rPr lang="en-US" dirty="0"/>
              <a:t>Total Construction Cost(</a:t>
            </a:r>
            <a:r>
              <a:rPr lang="en-US" b="1" dirty="0"/>
              <a:t>518,728 NIS).</a:t>
            </a:r>
          </a:p>
          <a:p>
            <a:r>
              <a:rPr lang="en-US" dirty="0"/>
              <a:t>Electricity Cost (</a:t>
            </a:r>
            <a:r>
              <a:rPr lang="en-US" b="1" dirty="0"/>
              <a:t>56,000 NIS)</a:t>
            </a:r>
          </a:p>
          <a:p>
            <a:r>
              <a:rPr lang="en-US" dirty="0"/>
              <a:t>Water System cost(</a:t>
            </a:r>
            <a:r>
              <a:rPr lang="en-US" b="1" dirty="0"/>
              <a:t>5000 NIS)</a:t>
            </a:r>
          </a:p>
          <a:p>
            <a:pPr marL="0" indent="0">
              <a:buNone/>
            </a:pPr>
            <a:r>
              <a:rPr lang="en-US" dirty="0"/>
              <a:t> </a:t>
            </a:r>
          </a:p>
        </p:txBody>
      </p:sp>
      <p:sp>
        <p:nvSpPr>
          <p:cNvPr id="3" name="Title 2"/>
          <p:cNvSpPr>
            <a:spLocks noGrp="1"/>
          </p:cNvSpPr>
          <p:nvPr>
            <p:ph type="title"/>
          </p:nvPr>
        </p:nvSpPr>
        <p:spPr/>
        <p:txBody>
          <a:bodyPr/>
          <a:lstStyle/>
          <a:p>
            <a:r>
              <a:rPr lang="en-US" sz="4000" dirty="0"/>
              <a:t>Start-up Capital </a:t>
            </a:r>
          </a:p>
        </p:txBody>
      </p:sp>
    </p:spTree>
    <p:extLst>
      <p:ext uri="{BB962C8B-B14F-4D97-AF65-F5344CB8AC3E}">
        <p14:creationId xmlns:p14="http://schemas.microsoft.com/office/powerpoint/2010/main" val="41525448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776332790"/>
              </p:ext>
            </p:extLst>
          </p:nvPr>
        </p:nvGraphicFramePr>
        <p:xfrm>
          <a:off x="762001" y="2756126"/>
          <a:ext cx="7238999" cy="3644673"/>
        </p:xfrm>
        <a:graphic>
          <a:graphicData uri="http://schemas.openxmlformats.org/drawingml/2006/table">
            <a:tbl>
              <a:tblPr firstRow="1" firstCol="1" bandRow="1">
                <a:tableStyleId>{5C22544A-7EE6-4342-B048-85BDC9FD1C3A}</a:tableStyleId>
              </a:tblPr>
              <a:tblGrid>
                <a:gridCol w="2839932">
                  <a:extLst>
                    <a:ext uri="{9D8B030D-6E8A-4147-A177-3AD203B41FA5}">
                      <a16:colId xmlns:a16="http://schemas.microsoft.com/office/drawing/2014/main" val="20000"/>
                    </a:ext>
                  </a:extLst>
                </a:gridCol>
                <a:gridCol w="2305890">
                  <a:extLst>
                    <a:ext uri="{9D8B030D-6E8A-4147-A177-3AD203B41FA5}">
                      <a16:colId xmlns:a16="http://schemas.microsoft.com/office/drawing/2014/main" val="20001"/>
                    </a:ext>
                  </a:extLst>
                </a:gridCol>
                <a:gridCol w="2093177">
                  <a:extLst>
                    <a:ext uri="{9D8B030D-6E8A-4147-A177-3AD203B41FA5}">
                      <a16:colId xmlns:a16="http://schemas.microsoft.com/office/drawing/2014/main" val="20002"/>
                    </a:ext>
                  </a:extLst>
                </a:gridCol>
              </a:tblGrid>
              <a:tr h="279605">
                <a:tc>
                  <a:txBody>
                    <a:bodyPr/>
                    <a:lstStyle/>
                    <a:p>
                      <a:pPr marL="0" marR="0" algn="ctr">
                        <a:lnSpc>
                          <a:spcPct val="106000"/>
                        </a:lnSpc>
                        <a:spcBef>
                          <a:spcPts val="0"/>
                        </a:spcBef>
                        <a:spcAft>
                          <a:spcPts val="0"/>
                        </a:spcAft>
                      </a:pPr>
                      <a:r>
                        <a:rPr lang="en-US" sz="1200" dirty="0">
                          <a:effectLst/>
                        </a:rPr>
                        <a:t>Machine</a:t>
                      </a:r>
                      <a:endParaRPr lang="en-US" sz="1200" dirty="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dirty="0">
                          <a:effectLst/>
                        </a:rPr>
                        <a:t>Number</a:t>
                      </a:r>
                      <a:endParaRPr lang="en-US" sz="1200" dirty="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Price in NIS</a:t>
                      </a:r>
                      <a:endParaRPr lang="en-US" sz="1200">
                        <a:effectLst/>
                        <a:latin typeface="Times New Roman"/>
                        <a:ea typeface="Calibri"/>
                        <a:cs typeface="Arial"/>
                      </a:endParaRPr>
                    </a:p>
                  </a:txBody>
                  <a:tcPr marL="66694" marR="66694" marT="0" marB="0" anchor="ctr"/>
                </a:tc>
                <a:extLst>
                  <a:ext uri="{0D108BD9-81ED-4DB2-BD59-A6C34878D82A}">
                    <a16:rowId xmlns:a16="http://schemas.microsoft.com/office/drawing/2014/main" val="10000"/>
                  </a:ext>
                </a:extLst>
              </a:tr>
              <a:tr h="267127">
                <a:tc>
                  <a:txBody>
                    <a:bodyPr/>
                    <a:lstStyle/>
                    <a:p>
                      <a:pPr marL="0" marR="0" algn="ctr">
                        <a:lnSpc>
                          <a:spcPct val="106000"/>
                        </a:lnSpc>
                        <a:spcBef>
                          <a:spcPts val="0"/>
                        </a:spcBef>
                        <a:spcAft>
                          <a:spcPts val="0"/>
                        </a:spcAft>
                      </a:pPr>
                      <a:r>
                        <a:rPr lang="en-US" sz="1200">
                          <a:effectLst/>
                        </a:rPr>
                        <a:t>Planer</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1</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20,000</a:t>
                      </a:r>
                      <a:endParaRPr lang="en-US" sz="1200">
                        <a:effectLst/>
                        <a:latin typeface="Times New Roman"/>
                        <a:ea typeface="Calibri"/>
                        <a:cs typeface="Arial"/>
                      </a:endParaRPr>
                    </a:p>
                  </a:txBody>
                  <a:tcPr marL="66694" marR="66694" marT="0" marB="0" anchor="ctr"/>
                </a:tc>
                <a:extLst>
                  <a:ext uri="{0D108BD9-81ED-4DB2-BD59-A6C34878D82A}">
                    <a16:rowId xmlns:a16="http://schemas.microsoft.com/office/drawing/2014/main" val="10001"/>
                  </a:ext>
                </a:extLst>
              </a:tr>
              <a:tr h="279605">
                <a:tc>
                  <a:txBody>
                    <a:bodyPr/>
                    <a:lstStyle/>
                    <a:p>
                      <a:pPr marL="0" marR="0" algn="ctr">
                        <a:lnSpc>
                          <a:spcPct val="106000"/>
                        </a:lnSpc>
                        <a:spcBef>
                          <a:spcPts val="0"/>
                        </a:spcBef>
                        <a:spcAft>
                          <a:spcPts val="0"/>
                        </a:spcAft>
                      </a:pPr>
                      <a:r>
                        <a:rPr lang="en-US" sz="1200">
                          <a:effectLst/>
                        </a:rPr>
                        <a:t>Band Saw</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1</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25,000</a:t>
                      </a:r>
                      <a:endParaRPr lang="en-US" sz="1200">
                        <a:effectLst/>
                        <a:latin typeface="Times New Roman"/>
                        <a:ea typeface="Calibri"/>
                        <a:cs typeface="Arial"/>
                      </a:endParaRPr>
                    </a:p>
                  </a:txBody>
                  <a:tcPr marL="66694" marR="66694" marT="0" marB="0" anchor="ctr"/>
                </a:tc>
                <a:extLst>
                  <a:ext uri="{0D108BD9-81ED-4DB2-BD59-A6C34878D82A}">
                    <a16:rowId xmlns:a16="http://schemas.microsoft.com/office/drawing/2014/main" val="10002"/>
                  </a:ext>
                </a:extLst>
              </a:tr>
              <a:tr h="248412">
                <a:tc>
                  <a:txBody>
                    <a:bodyPr/>
                    <a:lstStyle/>
                    <a:p>
                      <a:pPr marL="0" marR="0" algn="ctr">
                        <a:lnSpc>
                          <a:spcPct val="106000"/>
                        </a:lnSpc>
                        <a:spcBef>
                          <a:spcPts val="0"/>
                        </a:spcBef>
                        <a:spcAft>
                          <a:spcPts val="0"/>
                        </a:spcAft>
                      </a:pPr>
                      <a:r>
                        <a:rPr lang="en-US" sz="1200">
                          <a:effectLst/>
                        </a:rPr>
                        <a:t>Table saw</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1</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50,000</a:t>
                      </a:r>
                      <a:endParaRPr lang="en-US" sz="1200">
                        <a:effectLst/>
                        <a:latin typeface="Times New Roman"/>
                        <a:ea typeface="Calibri"/>
                        <a:cs typeface="Arial"/>
                      </a:endParaRPr>
                    </a:p>
                  </a:txBody>
                  <a:tcPr marL="66694" marR="66694" marT="0" marB="0" anchor="ctr"/>
                </a:tc>
                <a:extLst>
                  <a:ext uri="{0D108BD9-81ED-4DB2-BD59-A6C34878D82A}">
                    <a16:rowId xmlns:a16="http://schemas.microsoft.com/office/drawing/2014/main" val="10003"/>
                  </a:ext>
                </a:extLst>
              </a:tr>
              <a:tr h="350498">
                <a:tc>
                  <a:txBody>
                    <a:bodyPr/>
                    <a:lstStyle/>
                    <a:p>
                      <a:pPr marL="0" marR="0" algn="ctr">
                        <a:lnSpc>
                          <a:spcPct val="106000"/>
                        </a:lnSpc>
                        <a:spcBef>
                          <a:spcPts val="0"/>
                        </a:spcBef>
                        <a:spcAft>
                          <a:spcPts val="0"/>
                        </a:spcAft>
                      </a:pPr>
                      <a:r>
                        <a:rPr lang="en-US" sz="1200">
                          <a:effectLst/>
                        </a:rPr>
                        <a:t>Compressors</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1</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7400</a:t>
                      </a:r>
                      <a:endParaRPr lang="en-US" sz="1200">
                        <a:effectLst/>
                        <a:latin typeface="Times New Roman"/>
                        <a:ea typeface="Calibri"/>
                        <a:cs typeface="Arial"/>
                      </a:endParaRPr>
                    </a:p>
                  </a:txBody>
                  <a:tcPr marL="66694" marR="66694" marT="0" marB="0" anchor="ctr"/>
                </a:tc>
                <a:extLst>
                  <a:ext uri="{0D108BD9-81ED-4DB2-BD59-A6C34878D82A}">
                    <a16:rowId xmlns:a16="http://schemas.microsoft.com/office/drawing/2014/main" val="10004"/>
                  </a:ext>
                </a:extLst>
              </a:tr>
              <a:tr h="256919">
                <a:tc>
                  <a:txBody>
                    <a:bodyPr/>
                    <a:lstStyle/>
                    <a:p>
                      <a:pPr marL="0" marR="0" algn="ctr">
                        <a:lnSpc>
                          <a:spcPct val="106000"/>
                        </a:lnSpc>
                        <a:spcBef>
                          <a:spcPts val="0"/>
                        </a:spcBef>
                        <a:spcAft>
                          <a:spcPts val="0"/>
                        </a:spcAft>
                      </a:pPr>
                      <a:r>
                        <a:rPr lang="en-US" sz="1200">
                          <a:effectLst/>
                        </a:rPr>
                        <a:t>Carpentry tools</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 </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2000</a:t>
                      </a:r>
                      <a:endParaRPr lang="en-US" sz="1200">
                        <a:effectLst/>
                        <a:latin typeface="Times New Roman"/>
                        <a:ea typeface="Calibri"/>
                        <a:cs typeface="Arial"/>
                      </a:endParaRPr>
                    </a:p>
                  </a:txBody>
                  <a:tcPr marL="66694" marR="66694" marT="0" marB="0" anchor="ctr"/>
                </a:tc>
                <a:extLst>
                  <a:ext uri="{0D108BD9-81ED-4DB2-BD59-A6C34878D82A}">
                    <a16:rowId xmlns:a16="http://schemas.microsoft.com/office/drawing/2014/main" val="10005"/>
                  </a:ext>
                </a:extLst>
              </a:tr>
              <a:tr h="279605">
                <a:tc>
                  <a:txBody>
                    <a:bodyPr/>
                    <a:lstStyle/>
                    <a:p>
                      <a:pPr marL="0" marR="0" algn="ctr">
                        <a:lnSpc>
                          <a:spcPct val="106000"/>
                        </a:lnSpc>
                        <a:spcBef>
                          <a:spcPts val="0"/>
                        </a:spcBef>
                        <a:spcAft>
                          <a:spcPts val="0"/>
                        </a:spcAft>
                      </a:pPr>
                      <a:r>
                        <a:rPr lang="en-US" sz="1200">
                          <a:effectLst/>
                        </a:rPr>
                        <a:t>3D CNC</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1</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92,000</a:t>
                      </a:r>
                      <a:endParaRPr lang="en-US" sz="1200">
                        <a:effectLst/>
                        <a:latin typeface="Times New Roman"/>
                        <a:ea typeface="Calibri"/>
                        <a:cs typeface="Arial"/>
                      </a:endParaRPr>
                    </a:p>
                  </a:txBody>
                  <a:tcPr marL="66694" marR="66694" marT="0" marB="0" anchor="ctr"/>
                </a:tc>
                <a:extLst>
                  <a:ext uri="{0D108BD9-81ED-4DB2-BD59-A6C34878D82A}">
                    <a16:rowId xmlns:a16="http://schemas.microsoft.com/office/drawing/2014/main" val="10006"/>
                  </a:ext>
                </a:extLst>
              </a:tr>
              <a:tr h="302858">
                <a:tc>
                  <a:txBody>
                    <a:bodyPr/>
                    <a:lstStyle/>
                    <a:p>
                      <a:pPr marL="0" marR="0" algn="ctr">
                        <a:lnSpc>
                          <a:spcPct val="106000"/>
                        </a:lnSpc>
                        <a:spcBef>
                          <a:spcPts val="0"/>
                        </a:spcBef>
                        <a:spcAft>
                          <a:spcPts val="0"/>
                        </a:spcAft>
                      </a:pPr>
                      <a:r>
                        <a:rPr lang="en-US" sz="1200">
                          <a:effectLst/>
                        </a:rPr>
                        <a:t>4D CNC</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1</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110,000</a:t>
                      </a:r>
                      <a:endParaRPr lang="en-US" sz="1200">
                        <a:effectLst/>
                        <a:latin typeface="Times New Roman"/>
                        <a:ea typeface="Calibri"/>
                        <a:cs typeface="Arial"/>
                      </a:endParaRPr>
                    </a:p>
                  </a:txBody>
                  <a:tcPr marL="66694" marR="66694" marT="0" marB="0" anchor="ctr"/>
                </a:tc>
                <a:extLst>
                  <a:ext uri="{0D108BD9-81ED-4DB2-BD59-A6C34878D82A}">
                    <a16:rowId xmlns:a16="http://schemas.microsoft.com/office/drawing/2014/main" val="10007"/>
                  </a:ext>
                </a:extLst>
              </a:tr>
              <a:tr h="276202">
                <a:tc>
                  <a:txBody>
                    <a:bodyPr/>
                    <a:lstStyle/>
                    <a:p>
                      <a:pPr marL="0" marR="0" algn="ctr">
                        <a:lnSpc>
                          <a:spcPct val="106000"/>
                        </a:lnSpc>
                        <a:spcBef>
                          <a:spcPts val="0"/>
                        </a:spcBef>
                        <a:spcAft>
                          <a:spcPts val="0"/>
                        </a:spcAft>
                      </a:pPr>
                      <a:r>
                        <a:rPr lang="en-US" sz="1200">
                          <a:effectLst/>
                        </a:rPr>
                        <a:t>Computers</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5</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13000</a:t>
                      </a:r>
                      <a:endParaRPr lang="en-US" sz="1200">
                        <a:effectLst/>
                        <a:latin typeface="Times New Roman"/>
                        <a:ea typeface="Calibri"/>
                        <a:cs typeface="Arial"/>
                      </a:endParaRPr>
                    </a:p>
                  </a:txBody>
                  <a:tcPr marL="66694" marR="66694" marT="0" marB="0" anchor="ctr"/>
                </a:tc>
                <a:extLst>
                  <a:ext uri="{0D108BD9-81ED-4DB2-BD59-A6C34878D82A}">
                    <a16:rowId xmlns:a16="http://schemas.microsoft.com/office/drawing/2014/main" val="10008"/>
                  </a:ext>
                </a:extLst>
              </a:tr>
              <a:tr h="328379">
                <a:tc>
                  <a:txBody>
                    <a:bodyPr/>
                    <a:lstStyle/>
                    <a:p>
                      <a:pPr marL="0" marR="0" algn="ctr">
                        <a:lnSpc>
                          <a:spcPct val="106000"/>
                        </a:lnSpc>
                        <a:spcBef>
                          <a:spcPts val="0"/>
                        </a:spcBef>
                        <a:spcAft>
                          <a:spcPts val="0"/>
                        </a:spcAft>
                      </a:pPr>
                      <a:r>
                        <a:rPr lang="en-US" sz="1200">
                          <a:effectLst/>
                        </a:rPr>
                        <a:t>Printer</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2</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600</a:t>
                      </a:r>
                      <a:endParaRPr lang="en-US" sz="1200">
                        <a:effectLst/>
                        <a:latin typeface="Times New Roman"/>
                        <a:ea typeface="Calibri"/>
                        <a:cs typeface="Arial"/>
                      </a:endParaRPr>
                    </a:p>
                  </a:txBody>
                  <a:tcPr marL="66694" marR="66694" marT="0" marB="0" anchor="ctr"/>
                </a:tc>
                <a:extLst>
                  <a:ext uri="{0D108BD9-81ED-4DB2-BD59-A6C34878D82A}">
                    <a16:rowId xmlns:a16="http://schemas.microsoft.com/office/drawing/2014/main" val="10009"/>
                  </a:ext>
                </a:extLst>
              </a:tr>
              <a:tr h="356094">
                <a:tc>
                  <a:txBody>
                    <a:bodyPr/>
                    <a:lstStyle/>
                    <a:p>
                      <a:pPr marL="0" marR="0" algn="ctr">
                        <a:lnSpc>
                          <a:spcPct val="106000"/>
                        </a:lnSpc>
                        <a:spcBef>
                          <a:spcPts val="0"/>
                        </a:spcBef>
                        <a:spcAft>
                          <a:spcPts val="0"/>
                        </a:spcAft>
                      </a:pPr>
                      <a:r>
                        <a:rPr lang="en-US" sz="1200">
                          <a:effectLst/>
                        </a:rPr>
                        <a:t>Truck</a:t>
                      </a:r>
                    </a:p>
                    <a:p>
                      <a:pPr marL="0" marR="0" algn="ctr">
                        <a:lnSpc>
                          <a:spcPct val="106000"/>
                        </a:lnSpc>
                        <a:spcBef>
                          <a:spcPts val="0"/>
                        </a:spcBef>
                        <a:spcAft>
                          <a:spcPts val="0"/>
                        </a:spcAft>
                      </a:pPr>
                      <a:r>
                        <a:rPr lang="en-US" sz="1200">
                          <a:effectLst/>
                        </a:rPr>
                        <a:t> </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1</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150,000</a:t>
                      </a:r>
                      <a:endParaRPr lang="en-US" sz="1200">
                        <a:effectLst/>
                        <a:latin typeface="Times New Roman"/>
                        <a:ea typeface="Calibri"/>
                        <a:cs typeface="Arial"/>
                      </a:endParaRPr>
                    </a:p>
                  </a:txBody>
                  <a:tcPr marL="66694" marR="66694" marT="0" marB="0" anchor="ctr"/>
                </a:tc>
                <a:extLst>
                  <a:ext uri="{0D108BD9-81ED-4DB2-BD59-A6C34878D82A}">
                    <a16:rowId xmlns:a16="http://schemas.microsoft.com/office/drawing/2014/main" val="10010"/>
                  </a:ext>
                </a:extLst>
              </a:tr>
              <a:tr h="178047">
                <a:tc>
                  <a:txBody>
                    <a:bodyPr/>
                    <a:lstStyle/>
                    <a:p>
                      <a:pPr marL="0" marR="0" algn="ctr">
                        <a:lnSpc>
                          <a:spcPct val="106000"/>
                        </a:lnSpc>
                        <a:spcBef>
                          <a:spcPts val="0"/>
                        </a:spcBef>
                        <a:spcAft>
                          <a:spcPts val="0"/>
                        </a:spcAft>
                      </a:pPr>
                      <a:r>
                        <a:rPr lang="en-US" sz="1200">
                          <a:effectLst/>
                        </a:rPr>
                        <a:t>Forklift</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1</a:t>
                      </a:r>
                      <a:endParaRPr lang="en-US" sz="1200">
                        <a:effectLst/>
                        <a:latin typeface="Times New Roman"/>
                        <a:ea typeface="Calibri"/>
                        <a:cs typeface="Arial"/>
                      </a:endParaRPr>
                    </a:p>
                  </a:txBody>
                  <a:tcPr marL="66694" marR="66694" marT="0" marB="0" anchor="ctr"/>
                </a:tc>
                <a:tc>
                  <a:txBody>
                    <a:bodyPr/>
                    <a:lstStyle/>
                    <a:p>
                      <a:pPr marL="0" marR="0" algn="ctr">
                        <a:lnSpc>
                          <a:spcPct val="106000"/>
                        </a:lnSpc>
                        <a:spcBef>
                          <a:spcPts val="0"/>
                        </a:spcBef>
                        <a:spcAft>
                          <a:spcPts val="0"/>
                        </a:spcAft>
                      </a:pPr>
                      <a:r>
                        <a:rPr lang="en-US" sz="1200">
                          <a:effectLst/>
                        </a:rPr>
                        <a:t>30,000</a:t>
                      </a:r>
                      <a:endParaRPr lang="en-US" sz="1200">
                        <a:effectLst/>
                        <a:latin typeface="Times New Roman"/>
                        <a:ea typeface="Calibri"/>
                        <a:cs typeface="Arial"/>
                      </a:endParaRPr>
                    </a:p>
                  </a:txBody>
                  <a:tcPr marL="66694" marR="66694" marT="0" marB="0" anchor="ctr"/>
                </a:tc>
                <a:extLst>
                  <a:ext uri="{0D108BD9-81ED-4DB2-BD59-A6C34878D82A}">
                    <a16:rowId xmlns:a16="http://schemas.microsoft.com/office/drawing/2014/main" val="10011"/>
                  </a:ext>
                </a:extLst>
              </a:tr>
              <a:tr h="178047">
                <a:tc>
                  <a:txBody>
                    <a:bodyPr/>
                    <a:lstStyle/>
                    <a:p>
                      <a:pPr marL="0" marR="0" algn="ctr">
                        <a:lnSpc>
                          <a:spcPct val="106000"/>
                        </a:lnSpc>
                        <a:spcBef>
                          <a:spcPts val="0"/>
                        </a:spcBef>
                        <a:spcAft>
                          <a:spcPts val="0"/>
                        </a:spcAft>
                      </a:pPr>
                      <a:r>
                        <a:rPr lang="en-US" sz="1200" dirty="0">
                          <a:effectLst/>
                        </a:rPr>
                        <a:t>Total cost</a:t>
                      </a:r>
                      <a:endParaRPr lang="en-US" sz="1200" dirty="0">
                        <a:effectLst/>
                        <a:latin typeface="Times New Roman"/>
                        <a:ea typeface="Calibri"/>
                        <a:cs typeface="Arial"/>
                      </a:endParaRPr>
                    </a:p>
                  </a:txBody>
                  <a:tcPr marL="66694" marR="66694" marT="0" marB="0" anchor="ctr"/>
                </a:tc>
                <a:tc gridSpan="2">
                  <a:txBody>
                    <a:bodyPr/>
                    <a:lstStyle/>
                    <a:p>
                      <a:pPr marL="0" marR="0" algn="ctr">
                        <a:lnSpc>
                          <a:spcPct val="106000"/>
                        </a:lnSpc>
                        <a:spcBef>
                          <a:spcPts val="0"/>
                        </a:spcBef>
                        <a:spcAft>
                          <a:spcPts val="0"/>
                        </a:spcAft>
                      </a:pPr>
                      <a:r>
                        <a:rPr lang="en-US" sz="1200" dirty="0">
                          <a:effectLst/>
                        </a:rPr>
                        <a:t>500,000</a:t>
                      </a:r>
                      <a:endParaRPr lang="en-US" sz="1200" dirty="0">
                        <a:effectLst/>
                        <a:latin typeface="Times New Roman"/>
                        <a:ea typeface="Calibri"/>
                        <a:cs typeface="Arial"/>
                      </a:endParaRPr>
                    </a:p>
                  </a:txBody>
                  <a:tcPr marL="66694" marR="66694" marT="0" marB="0" anchor="ctr"/>
                </a:tc>
                <a:tc hMerge="1">
                  <a:txBody>
                    <a:bodyPr/>
                    <a:lstStyle/>
                    <a:p>
                      <a:endParaRPr lang="en-US"/>
                    </a:p>
                  </a:txBody>
                  <a:tcPr/>
                </a:tc>
                <a:extLst>
                  <a:ext uri="{0D108BD9-81ED-4DB2-BD59-A6C34878D82A}">
                    <a16:rowId xmlns:a16="http://schemas.microsoft.com/office/drawing/2014/main" val="10012"/>
                  </a:ext>
                </a:extLst>
              </a:tr>
            </a:tbl>
          </a:graphicData>
        </a:graphic>
      </p:graphicFrame>
      <p:sp>
        <p:nvSpPr>
          <p:cNvPr id="3" name="Title 2"/>
          <p:cNvSpPr>
            <a:spLocks noGrp="1"/>
          </p:cNvSpPr>
          <p:nvPr>
            <p:ph type="title"/>
          </p:nvPr>
        </p:nvSpPr>
        <p:spPr>
          <a:xfrm>
            <a:off x="685800" y="533400"/>
            <a:ext cx="7756263" cy="1054250"/>
          </a:xfrm>
        </p:spPr>
        <p:txBody>
          <a:bodyPr/>
          <a:lstStyle/>
          <a:p>
            <a:r>
              <a:rPr lang="en-US" sz="4000" dirty="0"/>
              <a:t>Start-up capital</a:t>
            </a:r>
          </a:p>
        </p:txBody>
      </p:sp>
      <p:sp>
        <p:nvSpPr>
          <p:cNvPr id="2" name="TextBox 1"/>
          <p:cNvSpPr txBox="1"/>
          <p:nvPr/>
        </p:nvSpPr>
        <p:spPr>
          <a:xfrm>
            <a:off x="838200" y="2036113"/>
            <a:ext cx="4648200" cy="523220"/>
          </a:xfrm>
          <a:prstGeom prst="rect">
            <a:avLst/>
          </a:prstGeom>
          <a:noFill/>
        </p:spPr>
        <p:txBody>
          <a:bodyPr wrap="square" rtlCol="0">
            <a:spAutoFit/>
          </a:bodyPr>
          <a:lstStyle/>
          <a:p>
            <a:r>
              <a:rPr lang="en-US" sz="2800" dirty="0"/>
              <a:t>Production Equipment cost</a:t>
            </a:r>
          </a:p>
        </p:txBody>
      </p:sp>
    </p:spTree>
    <p:extLst>
      <p:ext uri="{BB962C8B-B14F-4D97-AF65-F5344CB8AC3E}">
        <p14:creationId xmlns:p14="http://schemas.microsoft.com/office/powerpoint/2010/main" val="27857035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48297011"/>
              </p:ext>
            </p:extLst>
          </p:nvPr>
        </p:nvGraphicFramePr>
        <p:xfrm>
          <a:off x="1066800" y="2743200"/>
          <a:ext cx="6905943" cy="3859686"/>
        </p:xfrm>
        <a:graphic>
          <a:graphicData uri="http://schemas.openxmlformats.org/drawingml/2006/table">
            <a:tbl>
              <a:tblPr firstRow="1" firstCol="1" bandRow="1">
                <a:tableStyleId>{5C22544A-7EE6-4342-B048-85BDC9FD1C3A}</a:tableStyleId>
              </a:tblPr>
              <a:tblGrid>
                <a:gridCol w="2957408">
                  <a:extLst>
                    <a:ext uri="{9D8B030D-6E8A-4147-A177-3AD203B41FA5}">
                      <a16:colId xmlns:a16="http://schemas.microsoft.com/office/drawing/2014/main" val="20000"/>
                    </a:ext>
                  </a:extLst>
                </a:gridCol>
                <a:gridCol w="824124">
                  <a:extLst>
                    <a:ext uri="{9D8B030D-6E8A-4147-A177-3AD203B41FA5}">
                      <a16:colId xmlns:a16="http://schemas.microsoft.com/office/drawing/2014/main" val="20001"/>
                    </a:ext>
                  </a:extLst>
                </a:gridCol>
                <a:gridCol w="1484150">
                  <a:extLst>
                    <a:ext uri="{9D8B030D-6E8A-4147-A177-3AD203B41FA5}">
                      <a16:colId xmlns:a16="http://schemas.microsoft.com/office/drawing/2014/main" val="20002"/>
                    </a:ext>
                  </a:extLst>
                </a:gridCol>
                <a:gridCol w="1640261">
                  <a:extLst>
                    <a:ext uri="{9D8B030D-6E8A-4147-A177-3AD203B41FA5}">
                      <a16:colId xmlns:a16="http://schemas.microsoft.com/office/drawing/2014/main" val="20003"/>
                    </a:ext>
                  </a:extLst>
                </a:gridCol>
              </a:tblGrid>
              <a:tr h="673236">
                <a:tc>
                  <a:txBody>
                    <a:bodyPr/>
                    <a:lstStyle/>
                    <a:p>
                      <a:pPr marL="0" marR="0">
                        <a:lnSpc>
                          <a:spcPct val="150000"/>
                        </a:lnSpc>
                        <a:spcBef>
                          <a:spcPts val="0"/>
                        </a:spcBef>
                        <a:spcAft>
                          <a:spcPts val="800"/>
                        </a:spcAft>
                      </a:pPr>
                      <a:r>
                        <a:rPr lang="en-US" sz="1200" dirty="0">
                          <a:effectLst/>
                        </a:rPr>
                        <a:t>Type of furniture</a:t>
                      </a:r>
                      <a:endParaRPr lang="en-US" sz="1200" dirty="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Quantity</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Unit Cost</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Total Cost in NIS</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0"/>
                  </a:ext>
                </a:extLst>
              </a:tr>
              <a:tr h="318645">
                <a:tc>
                  <a:txBody>
                    <a:bodyPr/>
                    <a:lstStyle/>
                    <a:p>
                      <a:pPr marL="0" marR="0">
                        <a:lnSpc>
                          <a:spcPct val="150000"/>
                        </a:lnSpc>
                        <a:spcBef>
                          <a:spcPts val="0"/>
                        </a:spcBef>
                        <a:spcAft>
                          <a:spcPts val="800"/>
                        </a:spcAft>
                      </a:pPr>
                      <a:r>
                        <a:rPr lang="en-US" sz="1200">
                          <a:effectLst/>
                        </a:rPr>
                        <a:t>Manager Desk</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1</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3,000</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3000</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1"/>
                  </a:ext>
                </a:extLst>
              </a:tr>
              <a:tr h="318645">
                <a:tc>
                  <a:txBody>
                    <a:bodyPr/>
                    <a:lstStyle/>
                    <a:p>
                      <a:pPr marL="0" marR="0">
                        <a:lnSpc>
                          <a:spcPct val="150000"/>
                        </a:lnSpc>
                        <a:spcBef>
                          <a:spcPts val="0"/>
                        </a:spcBef>
                        <a:spcAft>
                          <a:spcPts val="800"/>
                        </a:spcAft>
                      </a:pPr>
                      <a:r>
                        <a:rPr lang="en-US" sz="1200">
                          <a:effectLst/>
                        </a:rPr>
                        <a:t>Manager furniture</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1</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8,000</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8000</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2"/>
                  </a:ext>
                </a:extLst>
              </a:tr>
              <a:tr h="318645">
                <a:tc>
                  <a:txBody>
                    <a:bodyPr/>
                    <a:lstStyle/>
                    <a:p>
                      <a:pPr marL="0" marR="0">
                        <a:lnSpc>
                          <a:spcPct val="150000"/>
                        </a:lnSpc>
                        <a:spcBef>
                          <a:spcPts val="0"/>
                        </a:spcBef>
                        <a:spcAft>
                          <a:spcPts val="800"/>
                        </a:spcAft>
                      </a:pPr>
                      <a:r>
                        <a:rPr lang="en-US" sz="1200">
                          <a:effectLst/>
                        </a:rPr>
                        <a:t>Chairs for the Manager’s office</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4</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150</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600</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3"/>
                  </a:ext>
                </a:extLst>
              </a:tr>
              <a:tr h="318645">
                <a:tc>
                  <a:txBody>
                    <a:bodyPr/>
                    <a:lstStyle/>
                    <a:p>
                      <a:pPr marL="0" marR="0">
                        <a:lnSpc>
                          <a:spcPct val="150000"/>
                        </a:lnSpc>
                        <a:spcBef>
                          <a:spcPts val="0"/>
                        </a:spcBef>
                        <a:spcAft>
                          <a:spcPts val="800"/>
                        </a:spcAft>
                      </a:pPr>
                      <a:r>
                        <a:rPr lang="en-US" sz="1200">
                          <a:effectLst/>
                        </a:rPr>
                        <a:t>Desks for the employees</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6</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500</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3000</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4"/>
                  </a:ext>
                </a:extLst>
              </a:tr>
              <a:tr h="318645">
                <a:tc>
                  <a:txBody>
                    <a:bodyPr/>
                    <a:lstStyle/>
                    <a:p>
                      <a:pPr marL="0" marR="0">
                        <a:lnSpc>
                          <a:spcPct val="150000"/>
                        </a:lnSpc>
                        <a:spcBef>
                          <a:spcPts val="0"/>
                        </a:spcBef>
                        <a:spcAft>
                          <a:spcPts val="800"/>
                        </a:spcAft>
                      </a:pPr>
                      <a:r>
                        <a:rPr lang="en-US" sz="1200">
                          <a:effectLst/>
                        </a:rPr>
                        <a:t>Chairs for the employees</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6</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400</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2400</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5"/>
                  </a:ext>
                </a:extLst>
              </a:tr>
              <a:tr h="318645">
                <a:tc>
                  <a:txBody>
                    <a:bodyPr/>
                    <a:lstStyle/>
                    <a:p>
                      <a:pPr marL="0" marR="0">
                        <a:lnSpc>
                          <a:spcPct val="150000"/>
                        </a:lnSpc>
                        <a:spcBef>
                          <a:spcPts val="0"/>
                        </a:spcBef>
                        <a:spcAft>
                          <a:spcPts val="800"/>
                        </a:spcAft>
                      </a:pPr>
                      <a:r>
                        <a:rPr lang="en-US" sz="1200">
                          <a:effectLst/>
                        </a:rPr>
                        <a:t>Chairs for the employees' offices</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8</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150</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1200</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6"/>
                  </a:ext>
                </a:extLst>
              </a:tr>
              <a:tr h="318645">
                <a:tc>
                  <a:txBody>
                    <a:bodyPr/>
                    <a:lstStyle/>
                    <a:p>
                      <a:pPr marL="0" marR="0">
                        <a:lnSpc>
                          <a:spcPct val="150000"/>
                        </a:lnSpc>
                        <a:spcBef>
                          <a:spcPts val="0"/>
                        </a:spcBef>
                        <a:spcAft>
                          <a:spcPts val="800"/>
                        </a:spcAft>
                      </a:pPr>
                      <a:r>
                        <a:rPr lang="en-US" sz="1200">
                          <a:effectLst/>
                        </a:rPr>
                        <a:t>Desk for Secretaries</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1</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500</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500</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7"/>
                  </a:ext>
                </a:extLst>
              </a:tr>
              <a:tr h="318645">
                <a:tc>
                  <a:txBody>
                    <a:bodyPr/>
                    <a:lstStyle/>
                    <a:p>
                      <a:pPr marL="0" marR="0">
                        <a:lnSpc>
                          <a:spcPct val="150000"/>
                        </a:lnSpc>
                        <a:spcBef>
                          <a:spcPts val="0"/>
                        </a:spcBef>
                        <a:spcAft>
                          <a:spcPts val="800"/>
                        </a:spcAft>
                      </a:pPr>
                      <a:r>
                        <a:rPr lang="en-US" sz="1200">
                          <a:effectLst/>
                        </a:rPr>
                        <a:t>Chairs for secretaries</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1</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300</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300</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8"/>
                  </a:ext>
                </a:extLst>
              </a:tr>
              <a:tr h="318645">
                <a:tc>
                  <a:txBody>
                    <a:bodyPr/>
                    <a:lstStyle/>
                    <a:p>
                      <a:pPr marL="0" marR="0">
                        <a:lnSpc>
                          <a:spcPct val="150000"/>
                        </a:lnSpc>
                        <a:spcBef>
                          <a:spcPts val="0"/>
                        </a:spcBef>
                        <a:spcAft>
                          <a:spcPts val="800"/>
                        </a:spcAft>
                      </a:pPr>
                      <a:r>
                        <a:rPr lang="en-US" sz="1200">
                          <a:effectLst/>
                        </a:rPr>
                        <a:t>Chairs for the secretaries’ office</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2</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150</a:t>
                      </a:r>
                      <a:endParaRPr lang="en-US" sz="1200">
                        <a:effectLst/>
                        <a:latin typeface="Times New Roman"/>
                        <a:ea typeface="Calibri"/>
                        <a:cs typeface="Arial"/>
                      </a:endParaRPr>
                    </a:p>
                  </a:txBody>
                  <a:tcPr marL="68580" marR="68580" marT="0" marB="0" anchor="ctr"/>
                </a:tc>
                <a:tc>
                  <a:txBody>
                    <a:bodyPr/>
                    <a:lstStyle/>
                    <a:p>
                      <a:pPr marL="0" marR="0">
                        <a:lnSpc>
                          <a:spcPct val="150000"/>
                        </a:lnSpc>
                        <a:spcBef>
                          <a:spcPts val="0"/>
                        </a:spcBef>
                        <a:spcAft>
                          <a:spcPts val="800"/>
                        </a:spcAft>
                      </a:pPr>
                      <a:r>
                        <a:rPr lang="en-US" sz="1200">
                          <a:effectLst/>
                        </a:rPr>
                        <a:t>300</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9"/>
                  </a:ext>
                </a:extLst>
              </a:tr>
              <a:tr h="318645">
                <a:tc gridSpan="3">
                  <a:txBody>
                    <a:bodyPr/>
                    <a:lstStyle/>
                    <a:p>
                      <a:pPr marL="0" marR="0">
                        <a:lnSpc>
                          <a:spcPct val="150000"/>
                        </a:lnSpc>
                        <a:spcBef>
                          <a:spcPts val="0"/>
                        </a:spcBef>
                        <a:spcAft>
                          <a:spcPts val="800"/>
                        </a:spcAft>
                      </a:pPr>
                      <a:r>
                        <a:rPr lang="en-US" sz="1200" dirty="0">
                          <a:effectLst/>
                        </a:rPr>
                        <a:t>Total cost of furniture</a:t>
                      </a:r>
                      <a:endParaRPr lang="en-US" sz="1200" dirty="0">
                        <a:effectLst/>
                        <a:latin typeface="Times New Roman"/>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a:txBody>
                    <a:bodyPr/>
                    <a:lstStyle/>
                    <a:p>
                      <a:pPr marL="0" marR="0">
                        <a:lnSpc>
                          <a:spcPct val="150000"/>
                        </a:lnSpc>
                        <a:spcBef>
                          <a:spcPts val="0"/>
                        </a:spcBef>
                        <a:spcAft>
                          <a:spcPts val="800"/>
                        </a:spcAft>
                      </a:pPr>
                      <a:r>
                        <a:rPr lang="en-US" sz="1200" dirty="0">
                          <a:effectLst/>
                        </a:rPr>
                        <a:t>19,300</a:t>
                      </a:r>
                      <a:endParaRPr lang="en-US" sz="1200" dirty="0">
                        <a:effectLst/>
                        <a:latin typeface="Times New Roman"/>
                        <a:ea typeface="Calibri"/>
                        <a:cs typeface="Arial"/>
                      </a:endParaRPr>
                    </a:p>
                  </a:txBody>
                  <a:tcPr marL="68580" marR="68580" marT="0" marB="0" anchor="ctr"/>
                </a:tc>
                <a:extLst>
                  <a:ext uri="{0D108BD9-81ED-4DB2-BD59-A6C34878D82A}">
                    <a16:rowId xmlns:a16="http://schemas.microsoft.com/office/drawing/2014/main" val="10010"/>
                  </a:ext>
                </a:extLst>
              </a:tr>
            </a:tbl>
          </a:graphicData>
        </a:graphic>
      </p:graphicFrame>
      <p:sp>
        <p:nvSpPr>
          <p:cNvPr id="3" name="Title 2"/>
          <p:cNvSpPr>
            <a:spLocks noGrp="1"/>
          </p:cNvSpPr>
          <p:nvPr>
            <p:ph type="title"/>
          </p:nvPr>
        </p:nvSpPr>
        <p:spPr/>
        <p:txBody>
          <a:bodyPr/>
          <a:lstStyle/>
          <a:p>
            <a:br>
              <a:rPr lang="en-US" sz="4000" dirty="0"/>
            </a:br>
            <a:r>
              <a:rPr lang="en-US" sz="4000" dirty="0"/>
              <a:t>Start-up capital </a:t>
            </a:r>
            <a:br>
              <a:rPr lang="en-US" sz="4000" dirty="0"/>
            </a:br>
            <a:endParaRPr lang="en-US" sz="4000" dirty="0"/>
          </a:p>
        </p:txBody>
      </p:sp>
      <p:sp>
        <p:nvSpPr>
          <p:cNvPr id="2" name="Rectangle 1"/>
          <p:cNvSpPr/>
          <p:nvPr/>
        </p:nvSpPr>
        <p:spPr>
          <a:xfrm>
            <a:off x="1066800" y="2057400"/>
            <a:ext cx="2362200" cy="523220"/>
          </a:xfrm>
          <a:prstGeom prst="rect">
            <a:avLst/>
          </a:prstGeom>
        </p:spPr>
        <p:txBody>
          <a:bodyPr wrap="square">
            <a:spAutoFit/>
          </a:bodyPr>
          <a:lstStyle/>
          <a:p>
            <a:r>
              <a:rPr lang="en-US" sz="2800" dirty="0"/>
              <a:t>furniture cost </a:t>
            </a:r>
          </a:p>
        </p:txBody>
      </p:sp>
    </p:spTree>
    <p:extLst>
      <p:ext uri="{BB962C8B-B14F-4D97-AF65-F5344CB8AC3E}">
        <p14:creationId xmlns:p14="http://schemas.microsoft.com/office/powerpoint/2010/main" val="32837960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11848542"/>
              </p:ext>
            </p:extLst>
          </p:nvPr>
        </p:nvGraphicFramePr>
        <p:xfrm>
          <a:off x="914400" y="2286000"/>
          <a:ext cx="7391400" cy="3886200"/>
        </p:xfrm>
        <a:graphic>
          <a:graphicData uri="http://schemas.openxmlformats.org/drawingml/2006/table">
            <a:tbl>
              <a:tblPr firstRow="1" firstCol="1" bandRow="1">
                <a:tableStyleId>{5C22544A-7EE6-4342-B048-85BDC9FD1C3A}</a:tableStyleId>
              </a:tblPr>
              <a:tblGrid>
                <a:gridCol w="3695700">
                  <a:extLst>
                    <a:ext uri="{9D8B030D-6E8A-4147-A177-3AD203B41FA5}">
                      <a16:colId xmlns:a16="http://schemas.microsoft.com/office/drawing/2014/main" val="20000"/>
                    </a:ext>
                  </a:extLst>
                </a:gridCol>
                <a:gridCol w="3695700">
                  <a:extLst>
                    <a:ext uri="{9D8B030D-6E8A-4147-A177-3AD203B41FA5}">
                      <a16:colId xmlns:a16="http://schemas.microsoft.com/office/drawing/2014/main" val="20001"/>
                    </a:ext>
                  </a:extLst>
                </a:gridCol>
              </a:tblGrid>
              <a:tr h="484788">
                <a:tc>
                  <a:txBody>
                    <a:bodyPr/>
                    <a:lstStyle/>
                    <a:p>
                      <a:pPr marL="0" marR="0" algn="ctr">
                        <a:lnSpc>
                          <a:spcPct val="150000"/>
                        </a:lnSpc>
                        <a:spcBef>
                          <a:spcPts val="0"/>
                        </a:spcBef>
                        <a:spcAft>
                          <a:spcPts val="0"/>
                        </a:spcAft>
                      </a:pPr>
                      <a:r>
                        <a:rPr lang="en-US" sz="1200">
                          <a:effectLst/>
                        </a:rPr>
                        <a:t>Startup-Capital Element</a:t>
                      </a:r>
                      <a:endParaRPr lang="en-US" sz="1200">
                        <a:effectLst/>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Cost in NIS</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0"/>
                  </a:ext>
                </a:extLst>
              </a:tr>
              <a:tr h="485916">
                <a:tc>
                  <a:txBody>
                    <a:bodyPr/>
                    <a:lstStyle/>
                    <a:p>
                      <a:pPr marL="0" marR="0" algn="ctr">
                        <a:lnSpc>
                          <a:spcPct val="150000"/>
                        </a:lnSpc>
                        <a:spcBef>
                          <a:spcPts val="0"/>
                        </a:spcBef>
                        <a:spcAft>
                          <a:spcPts val="0"/>
                        </a:spcAft>
                      </a:pPr>
                      <a:r>
                        <a:rPr lang="en-US" sz="1200">
                          <a:effectLst/>
                        </a:rPr>
                        <a:t>Land price</a:t>
                      </a:r>
                      <a:endParaRPr lang="en-US" sz="1200">
                        <a:effectLst/>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273,000</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1"/>
                  </a:ext>
                </a:extLst>
              </a:tr>
              <a:tr h="485916">
                <a:tc>
                  <a:txBody>
                    <a:bodyPr/>
                    <a:lstStyle/>
                    <a:p>
                      <a:pPr marL="0" marR="0" algn="ctr">
                        <a:lnSpc>
                          <a:spcPct val="150000"/>
                        </a:lnSpc>
                        <a:spcBef>
                          <a:spcPts val="0"/>
                        </a:spcBef>
                        <a:spcAft>
                          <a:spcPts val="0"/>
                        </a:spcAft>
                      </a:pPr>
                      <a:r>
                        <a:rPr lang="en-US" sz="1200">
                          <a:effectLst/>
                        </a:rPr>
                        <a:t>Construction Cost</a:t>
                      </a:r>
                      <a:endParaRPr lang="en-US" sz="1200">
                        <a:effectLst/>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518,728</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2"/>
                  </a:ext>
                </a:extLst>
              </a:tr>
              <a:tr h="485916">
                <a:tc>
                  <a:txBody>
                    <a:bodyPr/>
                    <a:lstStyle/>
                    <a:p>
                      <a:pPr marL="0" marR="0" algn="ctr">
                        <a:lnSpc>
                          <a:spcPct val="150000"/>
                        </a:lnSpc>
                        <a:spcBef>
                          <a:spcPts val="0"/>
                        </a:spcBef>
                        <a:spcAft>
                          <a:spcPts val="0"/>
                        </a:spcAft>
                      </a:pPr>
                      <a:r>
                        <a:rPr lang="en-US" sz="1200">
                          <a:effectLst/>
                        </a:rPr>
                        <a:t>Electricity cost</a:t>
                      </a:r>
                      <a:endParaRPr lang="en-US" sz="1200">
                        <a:effectLst/>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56,000</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3"/>
                  </a:ext>
                </a:extLst>
              </a:tr>
              <a:tr h="485916">
                <a:tc>
                  <a:txBody>
                    <a:bodyPr/>
                    <a:lstStyle/>
                    <a:p>
                      <a:pPr marL="0" marR="0" algn="ctr">
                        <a:lnSpc>
                          <a:spcPct val="150000"/>
                        </a:lnSpc>
                        <a:spcBef>
                          <a:spcPts val="0"/>
                        </a:spcBef>
                        <a:spcAft>
                          <a:spcPts val="0"/>
                        </a:spcAft>
                      </a:pPr>
                      <a:r>
                        <a:rPr lang="en-US" sz="1200">
                          <a:effectLst/>
                        </a:rPr>
                        <a:t>Water System cost</a:t>
                      </a:r>
                      <a:endParaRPr lang="en-US" sz="1200">
                        <a:effectLst/>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5000</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4"/>
                  </a:ext>
                </a:extLst>
              </a:tr>
              <a:tr h="485916">
                <a:tc>
                  <a:txBody>
                    <a:bodyPr/>
                    <a:lstStyle/>
                    <a:p>
                      <a:pPr marL="0" marR="0" algn="ctr">
                        <a:lnSpc>
                          <a:spcPct val="150000"/>
                        </a:lnSpc>
                        <a:spcBef>
                          <a:spcPts val="0"/>
                        </a:spcBef>
                        <a:spcAft>
                          <a:spcPts val="0"/>
                        </a:spcAft>
                      </a:pPr>
                      <a:r>
                        <a:rPr lang="en-US" sz="1200">
                          <a:effectLst/>
                        </a:rPr>
                        <a:t>Production Equipment</a:t>
                      </a:r>
                      <a:endParaRPr lang="en-US" sz="1200">
                        <a:effectLst/>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500,000</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5"/>
                  </a:ext>
                </a:extLst>
              </a:tr>
              <a:tr h="485916">
                <a:tc>
                  <a:txBody>
                    <a:bodyPr/>
                    <a:lstStyle/>
                    <a:p>
                      <a:pPr marL="0" marR="0" algn="ctr">
                        <a:lnSpc>
                          <a:spcPct val="150000"/>
                        </a:lnSpc>
                        <a:spcBef>
                          <a:spcPts val="0"/>
                        </a:spcBef>
                        <a:spcAft>
                          <a:spcPts val="0"/>
                        </a:spcAft>
                      </a:pPr>
                      <a:r>
                        <a:rPr lang="en-US" sz="1200">
                          <a:effectLst/>
                        </a:rPr>
                        <a:t>Furniture</a:t>
                      </a:r>
                      <a:endParaRPr lang="en-US" sz="1200">
                        <a:effectLst/>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a:effectLst/>
                        </a:rPr>
                        <a:t>19,300</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6"/>
                  </a:ext>
                </a:extLst>
              </a:tr>
              <a:tr h="485916">
                <a:tc>
                  <a:txBody>
                    <a:bodyPr/>
                    <a:lstStyle/>
                    <a:p>
                      <a:pPr marL="0" marR="0" algn="ctr">
                        <a:lnSpc>
                          <a:spcPct val="150000"/>
                        </a:lnSpc>
                        <a:spcBef>
                          <a:spcPts val="0"/>
                        </a:spcBef>
                        <a:spcAft>
                          <a:spcPts val="0"/>
                        </a:spcAft>
                      </a:pPr>
                      <a:r>
                        <a:rPr lang="en-US" sz="1200">
                          <a:effectLst/>
                        </a:rPr>
                        <a:t>Total</a:t>
                      </a:r>
                      <a:endParaRPr lang="en-US" sz="1200">
                        <a:effectLst/>
                        <a:latin typeface="Times New Roman"/>
                        <a:ea typeface="Calibri"/>
                        <a:cs typeface="Arial"/>
                      </a:endParaRPr>
                    </a:p>
                  </a:txBody>
                  <a:tcPr marL="68580" marR="68580" marT="0" marB="0"/>
                </a:tc>
                <a:tc>
                  <a:txBody>
                    <a:bodyPr/>
                    <a:lstStyle/>
                    <a:p>
                      <a:pPr marL="0" marR="0" algn="ctr">
                        <a:lnSpc>
                          <a:spcPct val="150000"/>
                        </a:lnSpc>
                        <a:spcBef>
                          <a:spcPts val="0"/>
                        </a:spcBef>
                        <a:spcAft>
                          <a:spcPts val="0"/>
                        </a:spcAft>
                      </a:pPr>
                      <a:r>
                        <a:rPr lang="en-US" sz="1200" dirty="0">
                          <a:effectLst/>
                        </a:rPr>
                        <a:t>1,372,028</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7"/>
                  </a:ext>
                </a:extLst>
              </a:tr>
            </a:tbl>
          </a:graphicData>
        </a:graphic>
      </p:graphicFrame>
      <p:sp>
        <p:nvSpPr>
          <p:cNvPr id="3" name="Title 2"/>
          <p:cNvSpPr>
            <a:spLocks noGrp="1"/>
          </p:cNvSpPr>
          <p:nvPr>
            <p:ph type="title"/>
          </p:nvPr>
        </p:nvSpPr>
        <p:spPr/>
        <p:txBody>
          <a:bodyPr/>
          <a:lstStyle/>
          <a:p>
            <a:r>
              <a:rPr lang="en-US" sz="4000" dirty="0"/>
              <a:t>Total Capital cost </a:t>
            </a:r>
          </a:p>
        </p:txBody>
      </p:sp>
    </p:spTree>
    <p:extLst>
      <p:ext uri="{BB962C8B-B14F-4D97-AF65-F5344CB8AC3E}">
        <p14:creationId xmlns:p14="http://schemas.microsoft.com/office/powerpoint/2010/main" val="32407907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2800" b="1" dirty="0"/>
              <a:t>     Raw Material </a:t>
            </a:r>
          </a:p>
          <a:p>
            <a:endParaRPr lang="en-US" dirty="0"/>
          </a:p>
        </p:txBody>
      </p:sp>
      <p:sp>
        <p:nvSpPr>
          <p:cNvPr id="3" name="Title 2"/>
          <p:cNvSpPr>
            <a:spLocks noGrp="1"/>
          </p:cNvSpPr>
          <p:nvPr>
            <p:ph type="title"/>
          </p:nvPr>
        </p:nvSpPr>
        <p:spPr/>
        <p:txBody>
          <a:bodyPr/>
          <a:lstStyle/>
          <a:p>
            <a:r>
              <a:rPr lang="en-US" sz="4000" dirty="0"/>
              <a:t>Operational Cost </a:t>
            </a:r>
          </a:p>
        </p:txBody>
      </p:sp>
      <p:graphicFrame>
        <p:nvGraphicFramePr>
          <p:cNvPr id="4" name="Table 3"/>
          <p:cNvGraphicFramePr>
            <a:graphicFrameLocks noGrp="1"/>
          </p:cNvGraphicFramePr>
          <p:nvPr>
            <p:extLst>
              <p:ext uri="{D42A27DB-BD31-4B8C-83A1-F6EECF244321}">
                <p14:modId xmlns:p14="http://schemas.microsoft.com/office/powerpoint/2010/main" val="1951974202"/>
              </p:ext>
            </p:extLst>
          </p:nvPr>
        </p:nvGraphicFramePr>
        <p:xfrm>
          <a:off x="1066800" y="3200400"/>
          <a:ext cx="4953000" cy="1981200"/>
        </p:xfrm>
        <a:graphic>
          <a:graphicData uri="http://schemas.openxmlformats.org/drawingml/2006/table">
            <a:tbl>
              <a:tblPr firstRow="1" firstCol="1" bandRow="1">
                <a:tableStyleId>{5C22544A-7EE6-4342-B048-85BDC9FD1C3A}</a:tableStyleId>
              </a:tblPr>
              <a:tblGrid>
                <a:gridCol w="2476076">
                  <a:extLst>
                    <a:ext uri="{9D8B030D-6E8A-4147-A177-3AD203B41FA5}">
                      <a16:colId xmlns:a16="http://schemas.microsoft.com/office/drawing/2014/main" val="20000"/>
                    </a:ext>
                  </a:extLst>
                </a:gridCol>
                <a:gridCol w="2476924">
                  <a:extLst>
                    <a:ext uri="{9D8B030D-6E8A-4147-A177-3AD203B41FA5}">
                      <a16:colId xmlns:a16="http://schemas.microsoft.com/office/drawing/2014/main" val="20001"/>
                    </a:ext>
                  </a:extLst>
                </a:gridCol>
              </a:tblGrid>
              <a:tr h="660400">
                <a:tc>
                  <a:txBody>
                    <a:bodyPr/>
                    <a:lstStyle/>
                    <a:p>
                      <a:pPr marL="0" marR="0" algn="ctr">
                        <a:lnSpc>
                          <a:spcPct val="106000"/>
                        </a:lnSpc>
                        <a:spcBef>
                          <a:spcPts val="0"/>
                        </a:spcBef>
                        <a:spcAft>
                          <a:spcPts val="0"/>
                        </a:spcAft>
                      </a:pPr>
                      <a:r>
                        <a:rPr lang="en-US" sz="1200" dirty="0">
                          <a:effectLst/>
                        </a:rPr>
                        <a:t>Type</a:t>
                      </a:r>
                      <a:endParaRPr lang="en-US" sz="1200" dirty="0">
                        <a:effectLst/>
                        <a:latin typeface="Times New Roman"/>
                        <a:ea typeface="Calibri"/>
                        <a:cs typeface="Arial"/>
                      </a:endParaRPr>
                    </a:p>
                  </a:txBody>
                  <a:tcPr marL="68580" marR="68580" marT="0" marB="0"/>
                </a:tc>
                <a:tc>
                  <a:txBody>
                    <a:bodyPr/>
                    <a:lstStyle/>
                    <a:p>
                      <a:pPr marL="0" marR="0" algn="ctr">
                        <a:lnSpc>
                          <a:spcPct val="106000"/>
                        </a:lnSpc>
                        <a:spcBef>
                          <a:spcPts val="0"/>
                        </a:spcBef>
                        <a:spcAft>
                          <a:spcPts val="0"/>
                        </a:spcAft>
                      </a:pPr>
                      <a:r>
                        <a:rPr lang="en-US" sz="1200">
                          <a:effectLst/>
                        </a:rPr>
                        <a:t>Price</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0"/>
                  </a:ext>
                </a:extLst>
              </a:tr>
              <a:tr h="660400">
                <a:tc>
                  <a:txBody>
                    <a:bodyPr/>
                    <a:lstStyle/>
                    <a:p>
                      <a:pPr marL="0" marR="0">
                        <a:lnSpc>
                          <a:spcPct val="106000"/>
                        </a:lnSpc>
                        <a:spcBef>
                          <a:spcPts val="0"/>
                        </a:spcBef>
                        <a:spcAft>
                          <a:spcPts val="0"/>
                        </a:spcAft>
                      </a:pPr>
                      <a:r>
                        <a:rPr lang="en-US" sz="1200">
                          <a:effectLst/>
                        </a:rPr>
                        <a:t>Beech Pine (</a:t>
                      </a:r>
                      <a:r>
                        <a:rPr lang="ar-SA" sz="1400">
                          <a:effectLst/>
                        </a:rPr>
                        <a:t>الموسكي</a:t>
                      </a:r>
                      <a:r>
                        <a:rPr lang="en-US" sz="1200">
                          <a:effectLst/>
                        </a:rPr>
                        <a:t>)</a:t>
                      </a:r>
                      <a:endParaRPr lang="en-US" sz="1200">
                        <a:effectLst/>
                        <a:latin typeface="Times New Roman"/>
                        <a:ea typeface="Calibri"/>
                        <a:cs typeface="Arial"/>
                      </a:endParaRPr>
                    </a:p>
                  </a:txBody>
                  <a:tcPr marL="68580" marR="68580" marT="0" marB="0"/>
                </a:tc>
                <a:tc>
                  <a:txBody>
                    <a:bodyPr/>
                    <a:lstStyle/>
                    <a:p>
                      <a:pPr marL="0" marR="0" algn="ctr">
                        <a:lnSpc>
                          <a:spcPct val="106000"/>
                        </a:lnSpc>
                        <a:spcBef>
                          <a:spcPts val="0"/>
                        </a:spcBef>
                        <a:spcAft>
                          <a:spcPts val="0"/>
                        </a:spcAft>
                      </a:pPr>
                      <a:r>
                        <a:rPr lang="en-US" sz="1200">
                          <a:effectLst/>
                        </a:rPr>
                        <a:t>2500 NIS/cup</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1"/>
                  </a:ext>
                </a:extLst>
              </a:tr>
              <a:tr h="660400">
                <a:tc>
                  <a:txBody>
                    <a:bodyPr/>
                    <a:lstStyle/>
                    <a:p>
                      <a:pPr marL="0" marR="0">
                        <a:lnSpc>
                          <a:spcPct val="106000"/>
                        </a:lnSpc>
                        <a:spcBef>
                          <a:spcPts val="0"/>
                        </a:spcBef>
                        <a:spcAft>
                          <a:spcPts val="0"/>
                        </a:spcAft>
                      </a:pPr>
                      <a:r>
                        <a:rPr lang="en-US" sz="1200">
                          <a:effectLst/>
                        </a:rPr>
                        <a:t>Beech (</a:t>
                      </a:r>
                      <a:r>
                        <a:rPr lang="ar-SA" sz="1400">
                          <a:effectLst/>
                        </a:rPr>
                        <a:t>الزان</a:t>
                      </a:r>
                      <a:r>
                        <a:rPr lang="en-US" sz="1200">
                          <a:effectLst/>
                        </a:rPr>
                        <a:t>)</a:t>
                      </a:r>
                      <a:endParaRPr lang="en-US" sz="1200">
                        <a:effectLst/>
                        <a:latin typeface="Times New Roman"/>
                        <a:ea typeface="Calibri"/>
                        <a:cs typeface="Arial"/>
                      </a:endParaRPr>
                    </a:p>
                  </a:txBody>
                  <a:tcPr marL="68580" marR="68580" marT="0" marB="0"/>
                </a:tc>
                <a:tc>
                  <a:txBody>
                    <a:bodyPr/>
                    <a:lstStyle/>
                    <a:p>
                      <a:pPr marL="0" marR="0" algn="ctr">
                        <a:lnSpc>
                          <a:spcPct val="106000"/>
                        </a:lnSpc>
                        <a:spcBef>
                          <a:spcPts val="0"/>
                        </a:spcBef>
                        <a:spcAft>
                          <a:spcPts val="0"/>
                        </a:spcAft>
                      </a:pPr>
                      <a:r>
                        <a:rPr lang="en-US" sz="1200" dirty="0">
                          <a:effectLst/>
                        </a:rPr>
                        <a:t>3500 NIS/cup</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8009373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402952373"/>
              </p:ext>
            </p:extLst>
          </p:nvPr>
        </p:nvGraphicFramePr>
        <p:xfrm>
          <a:off x="1066800" y="2971800"/>
          <a:ext cx="6628448" cy="3429002"/>
        </p:xfrm>
        <a:graphic>
          <a:graphicData uri="http://schemas.openxmlformats.org/drawingml/2006/table">
            <a:tbl>
              <a:tblPr firstRow="1" firstCol="1" bandRow="1">
                <a:tableStyleId>{5C22544A-7EE6-4342-B048-85BDC9FD1C3A}</a:tableStyleId>
              </a:tblPr>
              <a:tblGrid>
                <a:gridCol w="5198029">
                  <a:extLst>
                    <a:ext uri="{9D8B030D-6E8A-4147-A177-3AD203B41FA5}">
                      <a16:colId xmlns:a16="http://schemas.microsoft.com/office/drawing/2014/main" val="20000"/>
                    </a:ext>
                  </a:extLst>
                </a:gridCol>
                <a:gridCol w="1430419">
                  <a:extLst>
                    <a:ext uri="{9D8B030D-6E8A-4147-A177-3AD203B41FA5}">
                      <a16:colId xmlns:a16="http://schemas.microsoft.com/office/drawing/2014/main" val="20001"/>
                    </a:ext>
                  </a:extLst>
                </a:gridCol>
              </a:tblGrid>
              <a:tr h="1397834">
                <a:tc>
                  <a:txBody>
                    <a:bodyPr/>
                    <a:lstStyle/>
                    <a:p>
                      <a:pPr marL="0" marR="0" algn="ctr">
                        <a:lnSpc>
                          <a:spcPct val="106000"/>
                        </a:lnSpc>
                        <a:spcBef>
                          <a:spcPts val="0"/>
                        </a:spcBef>
                        <a:spcAft>
                          <a:spcPts val="0"/>
                        </a:spcAft>
                      </a:pPr>
                      <a:endParaRPr lang="en-US" sz="1200" dirty="0">
                        <a:effectLst/>
                      </a:endParaRPr>
                    </a:p>
                    <a:p>
                      <a:pPr marL="0" marR="0" algn="ctr">
                        <a:lnSpc>
                          <a:spcPct val="106000"/>
                        </a:lnSpc>
                        <a:spcBef>
                          <a:spcPts val="0"/>
                        </a:spcBef>
                        <a:spcAft>
                          <a:spcPts val="0"/>
                        </a:spcAft>
                      </a:pPr>
                      <a:endParaRPr lang="en-US" sz="1200" dirty="0">
                        <a:effectLst/>
                      </a:endParaRPr>
                    </a:p>
                    <a:p>
                      <a:pPr marL="0" marR="0" algn="ctr">
                        <a:lnSpc>
                          <a:spcPct val="106000"/>
                        </a:lnSpc>
                        <a:spcBef>
                          <a:spcPts val="0"/>
                        </a:spcBef>
                        <a:spcAft>
                          <a:spcPts val="0"/>
                        </a:spcAft>
                      </a:pPr>
                      <a:r>
                        <a:rPr lang="en-US" sz="1200" dirty="0">
                          <a:effectLst/>
                        </a:rPr>
                        <a:t>Total cost of consumption of electricity\day</a:t>
                      </a:r>
                      <a:endParaRPr lang="en-US" sz="1200" dirty="0">
                        <a:effectLst/>
                        <a:latin typeface="Times New Roman"/>
                        <a:ea typeface="Calibri"/>
                        <a:cs typeface="Arial"/>
                      </a:endParaRPr>
                    </a:p>
                  </a:txBody>
                  <a:tcPr marL="68580" marR="68580" marT="0" marB="0"/>
                </a:tc>
                <a:tc>
                  <a:txBody>
                    <a:bodyPr/>
                    <a:lstStyle/>
                    <a:p>
                      <a:pPr marL="0" marR="0" algn="ctr">
                        <a:lnSpc>
                          <a:spcPct val="106000"/>
                        </a:lnSpc>
                        <a:spcBef>
                          <a:spcPts val="0"/>
                        </a:spcBef>
                        <a:spcAft>
                          <a:spcPts val="0"/>
                        </a:spcAft>
                      </a:pPr>
                      <a:r>
                        <a:rPr lang="en-US" sz="1200" dirty="0">
                          <a:effectLst/>
                        </a:rPr>
                        <a:t>  </a:t>
                      </a:r>
                    </a:p>
                    <a:p>
                      <a:pPr marL="0" marR="0" algn="ctr">
                        <a:lnSpc>
                          <a:spcPct val="106000"/>
                        </a:lnSpc>
                        <a:spcBef>
                          <a:spcPts val="0"/>
                        </a:spcBef>
                        <a:spcAft>
                          <a:spcPts val="0"/>
                        </a:spcAft>
                      </a:pPr>
                      <a:endParaRPr lang="en-US" sz="1200" dirty="0">
                        <a:effectLst/>
                      </a:endParaRPr>
                    </a:p>
                    <a:p>
                      <a:pPr marL="0" marR="0" algn="ctr">
                        <a:lnSpc>
                          <a:spcPct val="106000"/>
                        </a:lnSpc>
                        <a:spcBef>
                          <a:spcPts val="0"/>
                        </a:spcBef>
                        <a:spcAft>
                          <a:spcPts val="0"/>
                        </a:spcAft>
                      </a:pPr>
                      <a:r>
                        <a:rPr lang="en-US" sz="1200" dirty="0">
                          <a:effectLst/>
                        </a:rPr>
                        <a:t>153.6</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0"/>
                  </a:ext>
                </a:extLst>
              </a:tr>
              <a:tr h="1397834">
                <a:tc>
                  <a:txBody>
                    <a:bodyPr/>
                    <a:lstStyle/>
                    <a:p>
                      <a:pPr marL="0" marR="0" algn="ctr">
                        <a:lnSpc>
                          <a:spcPct val="106000"/>
                        </a:lnSpc>
                        <a:spcBef>
                          <a:spcPts val="0"/>
                        </a:spcBef>
                        <a:spcAft>
                          <a:spcPts val="0"/>
                        </a:spcAft>
                      </a:pPr>
                      <a:endParaRPr lang="en-US" sz="1200" dirty="0">
                        <a:effectLst/>
                      </a:endParaRPr>
                    </a:p>
                    <a:p>
                      <a:pPr marL="0" marR="0" algn="ctr">
                        <a:lnSpc>
                          <a:spcPct val="106000"/>
                        </a:lnSpc>
                        <a:spcBef>
                          <a:spcPts val="0"/>
                        </a:spcBef>
                        <a:spcAft>
                          <a:spcPts val="0"/>
                        </a:spcAft>
                      </a:pPr>
                      <a:endParaRPr lang="en-US" sz="1200" dirty="0">
                        <a:effectLst/>
                      </a:endParaRPr>
                    </a:p>
                    <a:p>
                      <a:pPr marL="0" marR="0" algn="ctr">
                        <a:lnSpc>
                          <a:spcPct val="106000"/>
                        </a:lnSpc>
                        <a:spcBef>
                          <a:spcPts val="0"/>
                        </a:spcBef>
                        <a:spcAft>
                          <a:spcPts val="0"/>
                        </a:spcAft>
                      </a:pPr>
                      <a:r>
                        <a:rPr lang="en-US" sz="1200" dirty="0">
                          <a:effectLst/>
                        </a:rPr>
                        <a:t>Total cost of consumption of fuel\day</a:t>
                      </a:r>
                      <a:endParaRPr lang="en-US" sz="1200" dirty="0">
                        <a:effectLst/>
                        <a:latin typeface="Times New Roman"/>
                        <a:ea typeface="Calibri"/>
                        <a:cs typeface="Arial"/>
                      </a:endParaRPr>
                    </a:p>
                  </a:txBody>
                  <a:tcPr marL="68580" marR="68580" marT="0" marB="0"/>
                </a:tc>
                <a:tc>
                  <a:txBody>
                    <a:bodyPr/>
                    <a:lstStyle/>
                    <a:p>
                      <a:pPr marL="0" marR="0" algn="ctr">
                        <a:lnSpc>
                          <a:spcPct val="106000"/>
                        </a:lnSpc>
                        <a:spcBef>
                          <a:spcPts val="0"/>
                        </a:spcBef>
                        <a:spcAft>
                          <a:spcPts val="0"/>
                        </a:spcAft>
                      </a:pPr>
                      <a:endParaRPr lang="en-US" sz="1200" dirty="0">
                        <a:effectLst/>
                      </a:endParaRPr>
                    </a:p>
                    <a:p>
                      <a:pPr marL="0" marR="0" algn="ctr">
                        <a:lnSpc>
                          <a:spcPct val="106000"/>
                        </a:lnSpc>
                        <a:spcBef>
                          <a:spcPts val="0"/>
                        </a:spcBef>
                        <a:spcAft>
                          <a:spcPts val="0"/>
                        </a:spcAft>
                      </a:pPr>
                      <a:endParaRPr lang="en-US" sz="1200" dirty="0">
                        <a:effectLst/>
                      </a:endParaRPr>
                    </a:p>
                    <a:p>
                      <a:pPr marL="0" marR="0" algn="ctr">
                        <a:lnSpc>
                          <a:spcPct val="106000"/>
                        </a:lnSpc>
                        <a:spcBef>
                          <a:spcPts val="0"/>
                        </a:spcBef>
                        <a:spcAft>
                          <a:spcPts val="0"/>
                        </a:spcAft>
                      </a:pPr>
                      <a:r>
                        <a:rPr lang="en-US" sz="1200" dirty="0">
                          <a:effectLst/>
                        </a:rPr>
                        <a:t>254.4</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1"/>
                  </a:ext>
                </a:extLst>
              </a:tr>
              <a:tr h="633334">
                <a:tc>
                  <a:txBody>
                    <a:bodyPr/>
                    <a:lstStyle/>
                    <a:p>
                      <a:pPr marL="0" marR="0" algn="ctr">
                        <a:lnSpc>
                          <a:spcPct val="106000"/>
                        </a:lnSpc>
                        <a:spcBef>
                          <a:spcPts val="0"/>
                        </a:spcBef>
                        <a:spcAft>
                          <a:spcPts val="0"/>
                        </a:spcAft>
                      </a:pPr>
                      <a:endParaRPr lang="en-US" sz="1200" dirty="0">
                        <a:effectLst/>
                      </a:endParaRPr>
                    </a:p>
                    <a:p>
                      <a:pPr marL="0" marR="0" algn="ctr">
                        <a:lnSpc>
                          <a:spcPct val="106000"/>
                        </a:lnSpc>
                        <a:spcBef>
                          <a:spcPts val="0"/>
                        </a:spcBef>
                        <a:spcAft>
                          <a:spcPts val="0"/>
                        </a:spcAft>
                      </a:pPr>
                      <a:r>
                        <a:rPr lang="en-US" sz="1200" dirty="0">
                          <a:effectLst/>
                        </a:rPr>
                        <a:t>Total Energy Cost/month </a:t>
                      </a:r>
                      <a:endParaRPr lang="en-US" sz="1200" dirty="0">
                        <a:effectLst/>
                        <a:latin typeface="Times New Roman"/>
                        <a:ea typeface="Calibri"/>
                        <a:cs typeface="Arial"/>
                      </a:endParaRPr>
                    </a:p>
                  </a:txBody>
                  <a:tcPr marL="68580" marR="68580" marT="0" marB="0"/>
                </a:tc>
                <a:tc>
                  <a:txBody>
                    <a:bodyPr/>
                    <a:lstStyle/>
                    <a:p>
                      <a:pPr marL="0" marR="0" algn="ctr">
                        <a:lnSpc>
                          <a:spcPct val="106000"/>
                        </a:lnSpc>
                        <a:spcBef>
                          <a:spcPts val="0"/>
                        </a:spcBef>
                        <a:spcAft>
                          <a:spcPts val="0"/>
                        </a:spcAft>
                      </a:pPr>
                      <a:endParaRPr lang="en-US" sz="1200" dirty="0">
                        <a:effectLst/>
                      </a:endParaRPr>
                    </a:p>
                    <a:p>
                      <a:pPr marL="0" marR="0" algn="ctr">
                        <a:lnSpc>
                          <a:spcPct val="106000"/>
                        </a:lnSpc>
                        <a:spcBef>
                          <a:spcPts val="0"/>
                        </a:spcBef>
                        <a:spcAft>
                          <a:spcPts val="0"/>
                        </a:spcAft>
                      </a:pPr>
                      <a:r>
                        <a:rPr lang="en-US" sz="1200" dirty="0">
                          <a:effectLst/>
                        </a:rPr>
                        <a:t>408</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2"/>
                  </a:ext>
                </a:extLst>
              </a:tr>
            </a:tbl>
          </a:graphicData>
        </a:graphic>
      </p:graphicFrame>
      <p:sp>
        <p:nvSpPr>
          <p:cNvPr id="3" name="Title 2"/>
          <p:cNvSpPr>
            <a:spLocks noGrp="1"/>
          </p:cNvSpPr>
          <p:nvPr>
            <p:ph type="title"/>
          </p:nvPr>
        </p:nvSpPr>
        <p:spPr/>
        <p:txBody>
          <a:bodyPr/>
          <a:lstStyle/>
          <a:p>
            <a:r>
              <a:rPr lang="en-US" sz="4000" dirty="0"/>
              <a:t>Operational Cost </a:t>
            </a:r>
          </a:p>
        </p:txBody>
      </p:sp>
      <p:sp>
        <p:nvSpPr>
          <p:cNvPr id="4" name="Rectangle 3"/>
          <p:cNvSpPr/>
          <p:nvPr/>
        </p:nvSpPr>
        <p:spPr>
          <a:xfrm>
            <a:off x="1148862" y="2209800"/>
            <a:ext cx="3692036" cy="523220"/>
          </a:xfrm>
          <a:prstGeom prst="rect">
            <a:avLst/>
          </a:prstGeom>
        </p:spPr>
        <p:txBody>
          <a:bodyPr wrap="none">
            <a:spAutoFit/>
          </a:bodyPr>
          <a:lstStyle/>
          <a:p>
            <a:r>
              <a:rPr lang="en-US" sz="2800" dirty="0"/>
              <a:t>Energy Consumption </a:t>
            </a:r>
          </a:p>
        </p:txBody>
      </p:sp>
    </p:spTree>
    <p:extLst>
      <p:ext uri="{BB962C8B-B14F-4D97-AF65-F5344CB8AC3E}">
        <p14:creationId xmlns:p14="http://schemas.microsoft.com/office/powerpoint/2010/main" val="14336531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019104124"/>
              </p:ext>
            </p:extLst>
          </p:nvPr>
        </p:nvGraphicFramePr>
        <p:xfrm>
          <a:off x="1143000" y="2743199"/>
          <a:ext cx="5562600" cy="3809998"/>
        </p:xfrm>
        <a:graphic>
          <a:graphicData uri="http://schemas.openxmlformats.org/drawingml/2006/table">
            <a:tbl>
              <a:tblPr firstRow="1" firstCol="1" bandRow="1">
                <a:tableStyleId>{5C22544A-7EE6-4342-B048-85BDC9FD1C3A}</a:tableStyleId>
              </a:tblPr>
              <a:tblGrid>
                <a:gridCol w="2001376">
                  <a:extLst>
                    <a:ext uri="{9D8B030D-6E8A-4147-A177-3AD203B41FA5}">
                      <a16:colId xmlns:a16="http://schemas.microsoft.com/office/drawing/2014/main" val="20000"/>
                    </a:ext>
                  </a:extLst>
                </a:gridCol>
                <a:gridCol w="1882775">
                  <a:extLst>
                    <a:ext uri="{9D8B030D-6E8A-4147-A177-3AD203B41FA5}">
                      <a16:colId xmlns:a16="http://schemas.microsoft.com/office/drawing/2014/main" val="20001"/>
                    </a:ext>
                  </a:extLst>
                </a:gridCol>
                <a:gridCol w="1678449">
                  <a:extLst>
                    <a:ext uri="{9D8B030D-6E8A-4147-A177-3AD203B41FA5}">
                      <a16:colId xmlns:a16="http://schemas.microsoft.com/office/drawing/2014/main" val="20002"/>
                    </a:ext>
                  </a:extLst>
                </a:gridCol>
              </a:tblGrid>
              <a:tr h="318860">
                <a:tc>
                  <a:txBody>
                    <a:bodyPr/>
                    <a:lstStyle/>
                    <a:p>
                      <a:pPr marL="0" marR="0" algn="ctr">
                        <a:lnSpc>
                          <a:spcPct val="150000"/>
                        </a:lnSpc>
                        <a:spcBef>
                          <a:spcPts val="0"/>
                        </a:spcBef>
                        <a:spcAft>
                          <a:spcPts val="800"/>
                        </a:spcAft>
                      </a:pPr>
                      <a:r>
                        <a:rPr lang="en-US" sz="1000" dirty="0">
                          <a:effectLst/>
                        </a:rPr>
                        <a:t>Categories</a:t>
                      </a:r>
                      <a:endParaRPr lang="en-US" sz="1000" dirty="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Number</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dirty="0">
                          <a:effectLst/>
                        </a:rPr>
                        <a:t>Salary (NIS/ month)</a:t>
                      </a:r>
                      <a:endParaRPr lang="en-US" sz="1000" dirty="0">
                        <a:effectLst/>
                        <a:latin typeface="Times New Roman"/>
                        <a:ea typeface="Calibri"/>
                        <a:cs typeface="Arial"/>
                      </a:endParaRPr>
                    </a:p>
                  </a:txBody>
                  <a:tcPr marL="59819" marR="59819" marT="0" marB="0" anchor="ctr"/>
                </a:tc>
                <a:extLst>
                  <a:ext uri="{0D108BD9-81ED-4DB2-BD59-A6C34878D82A}">
                    <a16:rowId xmlns:a16="http://schemas.microsoft.com/office/drawing/2014/main" val="10000"/>
                  </a:ext>
                </a:extLst>
              </a:tr>
              <a:tr h="318860">
                <a:tc>
                  <a:txBody>
                    <a:bodyPr/>
                    <a:lstStyle/>
                    <a:p>
                      <a:pPr marL="0" marR="0" algn="ctr">
                        <a:lnSpc>
                          <a:spcPct val="150000"/>
                        </a:lnSpc>
                        <a:spcBef>
                          <a:spcPts val="0"/>
                        </a:spcBef>
                        <a:spcAft>
                          <a:spcPts val="800"/>
                        </a:spcAft>
                      </a:pPr>
                      <a:r>
                        <a:rPr lang="en-US" sz="1000">
                          <a:effectLst/>
                        </a:rPr>
                        <a:t>Manager</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1</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5000</a:t>
                      </a:r>
                      <a:endParaRPr lang="en-US" sz="1000">
                        <a:effectLst/>
                        <a:latin typeface="Times New Roman"/>
                        <a:ea typeface="Calibri"/>
                        <a:cs typeface="Arial"/>
                      </a:endParaRPr>
                    </a:p>
                  </a:txBody>
                  <a:tcPr marL="59819" marR="59819" marT="0" marB="0" anchor="ctr"/>
                </a:tc>
                <a:extLst>
                  <a:ext uri="{0D108BD9-81ED-4DB2-BD59-A6C34878D82A}">
                    <a16:rowId xmlns:a16="http://schemas.microsoft.com/office/drawing/2014/main" val="10001"/>
                  </a:ext>
                </a:extLst>
              </a:tr>
              <a:tr h="318860">
                <a:tc>
                  <a:txBody>
                    <a:bodyPr/>
                    <a:lstStyle/>
                    <a:p>
                      <a:pPr marL="0" marR="0" algn="ctr">
                        <a:lnSpc>
                          <a:spcPct val="150000"/>
                        </a:lnSpc>
                        <a:spcBef>
                          <a:spcPts val="0"/>
                        </a:spcBef>
                        <a:spcAft>
                          <a:spcPts val="800"/>
                        </a:spcAft>
                      </a:pPr>
                      <a:r>
                        <a:rPr lang="en-US" sz="1000">
                          <a:effectLst/>
                        </a:rPr>
                        <a:t>Secretary</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1</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2000</a:t>
                      </a:r>
                      <a:endParaRPr lang="en-US" sz="1000">
                        <a:effectLst/>
                        <a:latin typeface="Times New Roman"/>
                        <a:ea typeface="Calibri"/>
                        <a:cs typeface="Arial"/>
                      </a:endParaRPr>
                    </a:p>
                  </a:txBody>
                  <a:tcPr marL="59819" marR="59819" marT="0" marB="0" anchor="ctr"/>
                </a:tc>
                <a:extLst>
                  <a:ext uri="{0D108BD9-81ED-4DB2-BD59-A6C34878D82A}">
                    <a16:rowId xmlns:a16="http://schemas.microsoft.com/office/drawing/2014/main" val="10002"/>
                  </a:ext>
                </a:extLst>
              </a:tr>
              <a:tr h="470129">
                <a:tc>
                  <a:txBody>
                    <a:bodyPr/>
                    <a:lstStyle/>
                    <a:p>
                      <a:pPr marL="0" marR="0" algn="ctr">
                        <a:lnSpc>
                          <a:spcPct val="150000"/>
                        </a:lnSpc>
                        <a:spcBef>
                          <a:spcPts val="0"/>
                        </a:spcBef>
                        <a:spcAft>
                          <a:spcPts val="800"/>
                        </a:spcAft>
                      </a:pPr>
                      <a:r>
                        <a:rPr lang="en-US" sz="1000">
                          <a:effectLst/>
                        </a:rPr>
                        <a:t>Quality control, Production and inventory Manager</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1</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3500</a:t>
                      </a:r>
                      <a:endParaRPr lang="en-US" sz="1000">
                        <a:effectLst/>
                        <a:latin typeface="Times New Roman"/>
                        <a:ea typeface="Calibri"/>
                        <a:cs typeface="Arial"/>
                      </a:endParaRPr>
                    </a:p>
                  </a:txBody>
                  <a:tcPr marL="59819" marR="59819" marT="0" marB="0" anchor="ctr"/>
                </a:tc>
                <a:extLst>
                  <a:ext uri="{0D108BD9-81ED-4DB2-BD59-A6C34878D82A}">
                    <a16:rowId xmlns:a16="http://schemas.microsoft.com/office/drawing/2014/main" val="10003"/>
                  </a:ext>
                </a:extLst>
              </a:tr>
              <a:tr h="318860">
                <a:tc>
                  <a:txBody>
                    <a:bodyPr/>
                    <a:lstStyle/>
                    <a:p>
                      <a:pPr marL="0" marR="0" algn="ctr">
                        <a:lnSpc>
                          <a:spcPct val="150000"/>
                        </a:lnSpc>
                        <a:spcBef>
                          <a:spcPts val="0"/>
                        </a:spcBef>
                        <a:spcAft>
                          <a:spcPts val="800"/>
                        </a:spcAft>
                      </a:pPr>
                      <a:r>
                        <a:rPr lang="en-US" sz="1000">
                          <a:effectLst/>
                        </a:rPr>
                        <a:t>Designer</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1</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3000</a:t>
                      </a:r>
                      <a:endParaRPr lang="en-US" sz="1000">
                        <a:effectLst/>
                        <a:latin typeface="Times New Roman"/>
                        <a:ea typeface="Calibri"/>
                        <a:cs typeface="Arial"/>
                      </a:endParaRPr>
                    </a:p>
                  </a:txBody>
                  <a:tcPr marL="59819" marR="59819" marT="0" marB="0" anchor="ctr"/>
                </a:tc>
                <a:extLst>
                  <a:ext uri="{0D108BD9-81ED-4DB2-BD59-A6C34878D82A}">
                    <a16:rowId xmlns:a16="http://schemas.microsoft.com/office/drawing/2014/main" val="10004"/>
                  </a:ext>
                </a:extLst>
              </a:tr>
              <a:tr h="318860">
                <a:tc>
                  <a:txBody>
                    <a:bodyPr/>
                    <a:lstStyle/>
                    <a:p>
                      <a:pPr marL="0" marR="0" algn="ctr">
                        <a:lnSpc>
                          <a:spcPct val="150000"/>
                        </a:lnSpc>
                        <a:spcBef>
                          <a:spcPts val="0"/>
                        </a:spcBef>
                        <a:spcAft>
                          <a:spcPts val="800"/>
                        </a:spcAft>
                      </a:pPr>
                      <a:r>
                        <a:rPr lang="en-US" sz="1000">
                          <a:effectLst/>
                        </a:rPr>
                        <a:t>Accountant</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1</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3000</a:t>
                      </a:r>
                      <a:endParaRPr lang="en-US" sz="1000">
                        <a:effectLst/>
                        <a:latin typeface="Times New Roman"/>
                        <a:ea typeface="Calibri"/>
                        <a:cs typeface="Arial"/>
                      </a:endParaRPr>
                    </a:p>
                  </a:txBody>
                  <a:tcPr marL="59819" marR="59819" marT="0" marB="0" anchor="ctr"/>
                </a:tc>
                <a:extLst>
                  <a:ext uri="{0D108BD9-81ED-4DB2-BD59-A6C34878D82A}">
                    <a16:rowId xmlns:a16="http://schemas.microsoft.com/office/drawing/2014/main" val="10005"/>
                  </a:ext>
                </a:extLst>
              </a:tr>
              <a:tr h="470129">
                <a:tc>
                  <a:txBody>
                    <a:bodyPr/>
                    <a:lstStyle/>
                    <a:p>
                      <a:pPr marL="0" marR="0" algn="ctr">
                        <a:lnSpc>
                          <a:spcPct val="150000"/>
                        </a:lnSpc>
                        <a:spcBef>
                          <a:spcPts val="0"/>
                        </a:spcBef>
                        <a:spcAft>
                          <a:spcPts val="800"/>
                        </a:spcAft>
                      </a:pPr>
                      <a:r>
                        <a:rPr lang="en-US" sz="1000">
                          <a:effectLst/>
                        </a:rPr>
                        <a:t>Purchasing, Sales and Marketing supervisor</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1</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3000</a:t>
                      </a:r>
                      <a:endParaRPr lang="en-US" sz="1000">
                        <a:effectLst/>
                        <a:latin typeface="Times New Roman"/>
                        <a:ea typeface="Calibri"/>
                        <a:cs typeface="Arial"/>
                      </a:endParaRPr>
                    </a:p>
                  </a:txBody>
                  <a:tcPr marL="59819" marR="59819" marT="0" marB="0" anchor="ctr"/>
                </a:tc>
                <a:extLst>
                  <a:ext uri="{0D108BD9-81ED-4DB2-BD59-A6C34878D82A}">
                    <a16:rowId xmlns:a16="http://schemas.microsoft.com/office/drawing/2014/main" val="10006"/>
                  </a:ext>
                </a:extLst>
              </a:tr>
              <a:tr h="318860">
                <a:tc>
                  <a:txBody>
                    <a:bodyPr/>
                    <a:lstStyle/>
                    <a:p>
                      <a:pPr marL="0" marR="0" algn="ctr">
                        <a:lnSpc>
                          <a:spcPct val="150000"/>
                        </a:lnSpc>
                        <a:spcBef>
                          <a:spcPts val="0"/>
                        </a:spcBef>
                        <a:spcAft>
                          <a:spcPts val="800"/>
                        </a:spcAft>
                      </a:pPr>
                      <a:r>
                        <a:rPr lang="en-US" sz="1000">
                          <a:effectLst/>
                        </a:rPr>
                        <a:t>Workers</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4</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10000</a:t>
                      </a:r>
                      <a:endParaRPr lang="en-US" sz="1000">
                        <a:effectLst/>
                        <a:latin typeface="Times New Roman"/>
                        <a:ea typeface="Calibri"/>
                        <a:cs typeface="Arial"/>
                      </a:endParaRPr>
                    </a:p>
                  </a:txBody>
                  <a:tcPr marL="59819" marR="59819" marT="0" marB="0" anchor="ctr"/>
                </a:tc>
                <a:extLst>
                  <a:ext uri="{0D108BD9-81ED-4DB2-BD59-A6C34878D82A}">
                    <a16:rowId xmlns:a16="http://schemas.microsoft.com/office/drawing/2014/main" val="10007"/>
                  </a:ext>
                </a:extLst>
              </a:tr>
              <a:tr h="318860">
                <a:tc>
                  <a:txBody>
                    <a:bodyPr/>
                    <a:lstStyle/>
                    <a:p>
                      <a:pPr marL="0" marR="0" algn="ctr">
                        <a:lnSpc>
                          <a:spcPct val="150000"/>
                        </a:lnSpc>
                        <a:spcBef>
                          <a:spcPts val="0"/>
                        </a:spcBef>
                        <a:spcAft>
                          <a:spcPts val="800"/>
                        </a:spcAft>
                      </a:pPr>
                      <a:r>
                        <a:rPr lang="en-US" sz="1000">
                          <a:effectLst/>
                        </a:rPr>
                        <a:t>Driver</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1</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3000</a:t>
                      </a:r>
                      <a:endParaRPr lang="en-US" sz="1000">
                        <a:effectLst/>
                        <a:latin typeface="Times New Roman"/>
                        <a:ea typeface="Calibri"/>
                        <a:cs typeface="Arial"/>
                      </a:endParaRPr>
                    </a:p>
                  </a:txBody>
                  <a:tcPr marL="59819" marR="59819" marT="0" marB="0" anchor="ctr"/>
                </a:tc>
                <a:extLst>
                  <a:ext uri="{0D108BD9-81ED-4DB2-BD59-A6C34878D82A}">
                    <a16:rowId xmlns:a16="http://schemas.microsoft.com/office/drawing/2014/main" val="10008"/>
                  </a:ext>
                </a:extLst>
              </a:tr>
              <a:tr h="318860">
                <a:tc>
                  <a:txBody>
                    <a:bodyPr/>
                    <a:lstStyle/>
                    <a:p>
                      <a:pPr marL="0" marR="0" algn="ctr">
                        <a:lnSpc>
                          <a:spcPct val="150000"/>
                        </a:lnSpc>
                        <a:spcBef>
                          <a:spcPts val="0"/>
                        </a:spcBef>
                        <a:spcAft>
                          <a:spcPts val="800"/>
                        </a:spcAft>
                      </a:pPr>
                      <a:r>
                        <a:rPr lang="en-US" sz="1000">
                          <a:effectLst/>
                        </a:rPr>
                        <a:t>Security</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1</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1500</a:t>
                      </a:r>
                      <a:endParaRPr lang="en-US" sz="1000">
                        <a:effectLst/>
                        <a:latin typeface="Times New Roman"/>
                        <a:ea typeface="Calibri"/>
                        <a:cs typeface="Arial"/>
                      </a:endParaRPr>
                    </a:p>
                  </a:txBody>
                  <a:tcPr marL="59819" marR="59819" marT="0" marB="0" anchor="ctr"/>
                </a:tc>
                <a:extLst>
                  <a:ext uri="{0D108BD9-81ED-4DB2-BD59-A6C34878D82A}">
                    <a16:rowId xmlns:a16="http://schemas.microsoft.com/office/drawing/2014/main" val="10009"/>
                  </a:ext>
                </a:extLst>
              </a:tr>
              <a:tr h="318860">
                <a:tc>
                  <a:txBody>
                    <a:bodyPr/>
                    <a:lstStyle/>
                    <a:p>
                      <a:pPr marL="0" marR="0" algn="ctr">
                        <a:lnSpc>
                          <a:spcPct val="150000"/>
                        </a:lnSpc>
                        <a:spcBef>
                          <a:spcPts val="0"/>
                        </a:spcBef>
                        <a:spcAft>
                          <a:spcPts val="800"/>
                        </a:spcAft>
                      </a:pPr>
                      <a:r>
                        <a:rPr lang="en-US" sz="1000">
                          <a:effectLst/>
                        </a:rPr>
                        <a:t>Total</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a:effectLst/>
                        </a:rPr>
                        <a:t>12</a:t>
                      </a:r>
                      <a:endParaRPr lang="en-US" sz="1000">
                        <a:effectLst/>
                        <a:latin typeface="Times New Roman"/>
                        <a:ea typeface="Calibri"/>
                        <a:cs typeface="Arial"/>
                      </a:endParaRPr>
                    </a:p>
                  </a:txBody>
                  <a:tcPr marL="59819" marR="59819" marT="0" marB="0" anchor="ctr"/>
                </a:tc>
                <a:tc>
                  <a:txBody>
                    <a:bodyPr/>
                    <a:lstStyle/>
                    <a:p>
                      <a:pPr marL="0" marR="0" algn="ctr">
                        <a:lnSpc>
                          <a:spcPct val="150000"/>
                        </a:lnSpc>
                        <a:spcBef>
                          <a:spcPts val="0"/>
                        </a:spcBef>
                        <a:spcAft>
                          <a:spcPts val="800"/>
                        </a:spcAft>
                      </a:pPr>
                      <a:r>
                        <a:rPr lang="en-US" sz="1000" dirty="0">
                          <a:effectLst/>
                        </a:rPr>
                        <a:t>34000</a:t>
                      </a:r>
                      <a:endParaRPr lang="en-US" sz="1000" dirty="0">
                        <a:effectLst/>
                        <a:latin typeface="Times New Roman"/>
                        <a:ea typeface="Calibri"/>
                        <a:cs typeface="Arial"/>
                      </a:endParaRPr>
                    </a:p>
                  </a:txBody>
                  <a:tcPr marL="59819" marR="59819" marT="0" marB="0" anchor="ctr"/>
                </a:tc>
                <a:extLst>
                  <a:ext uri="{0D108BD9-81ED-4DB2-BD59-A6C34878D82A}">
                    <a16:rowId xmlns:a16="http://schemas.microsoft.com/office/drawing/2014/main" val="10010"/>
                  </a:ext>
                </a:extLst>
              </a:tr>
            </a:tbl>
          </a:graphicData>
        </a:graphic>
      </p:graphicFrame>
      <p:sp>
        <p:nvSpPr>
          <p:cNvPr id="3" name="Title 2"/>
          <p:cNvSpPr>
            <a:spLocks noGrp="1"/>
          </p:cNvSpPr>
          <p:nvPr>
            <p:ph type="title"/>
          </p:nvPr>
        </p:nvSpPr>
        <p:spPr/>
        <p:txBody>
          <a:bodyPr/>
          <a:lstStyle/>
          <a:p>
            <a:r>
              <a:rPr lang="en-US" sz="4000" dirty="0"/>
              <a:t>Operational Cost </a:t>
            </a:r>
          </a:p>
        </p:txBody>
      </p:sp>
      <p:sp>
        <p:nvSpPr>
          <p:cNvPr id="2" name="TextBox 1"/>
          <p:cNvSpPr txBox="1"/>
          <p:nvPr/>
        </p:nvSpPr>
        <p:spPr>
          <a:xfrm>
            <a:off x="1143000" y="1981200"/>
            <a:ext cx="1905000" cy="523220"/>
          </a:xfrm>
          <a:prstGeom prst="rect">
            <a:avLst/>
          </a:prstGeom>
          <a:noFill/>
        </p:spPr>
        <p:txBody>
          <a:bodyPr wrap="square" rtlCol="0">
            <a:spAutoFit/>
          </a:bodyPr>
          <a:lstStyle/>
          <a:p>
            <a:r>
              <a:rPr lang="en-US" sz="2800" dirty="0"/>
              <a:t>Salaries</a:t>
            </a:r>
          </a:p>
        </p:txBody>
      </p:sp>
    </p:spTree>
    <p:extLst>
      <p:ext uri="{BB962C8B-B14F-4D97-AF65-F5344CB8AC3E}">
        <p14:creationId xmlns:p14="http://schemas.microsoft.com/office/powerpoint/2010/main" val="1058809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774376170"/>
              </p:ext>
            </p:extLst>
          </p:nvPr>
        </p:nvGraphicFramePr>
        <p:xfrm>
          <a:off x="762000" y="2743200"/>
          <a:ext cx="7467600" cy="3962400"/>
        </p:xfrm>
        <a:graphic>
          <a:graphicData uri="http://schemas.openxmlformats.org/drawingml/2006/table">
            <a:tbl>
              <a:tblPr firstRow="1" firstCol="1" bandRow="1">
                <a:tableStyleId>{5C22544A-7EE6-4342-B048-85BDC9FD1C3A}</a:tableStyleId>
              </a:tblPr>
              <a:tblGrid>
                <a:gridCol w="1893426">
                  <a:extLst>
                    <a:ext uri="{9D8B030D-6E8A-4147-A177-3AD203B41FA5}">
                      <a16:colId xmlns:a16="http://schemas.microsoft.com/office/drawing/2014/main" val="20000"/>
                    </a:ext>
                  </a:extLst>
                </a:gridCol>
                <a:gridCol w="1186064">
                  <a:extLst>
                    <a:ext uri="{9D8B030D-6E8A-4147-A177-3AD203B41FA5}">
                      <a16:colId xmlns:a16="http://schemas.microsoft.com/office/drawing/2014/main" val="20001"/>
                    </a:ext>
                  </a:extLst>
                </a:gridCol>
                <a:gridCol w="2372129">
                  <a:extLst>
                    <a:ext uri="{9D8B030D-6E8A-4147-A177-3AD203B41FA5}">
                      <a16:colId xmlns:a16="http://schemas.microsoft.com/office/drawing/2014/main" val="20002"/>
                    </a:ext>
                  </a:extLst>
                </a:gridCol>
                <a:gridCol w="2015981">
                  <a:extLst>
                    <a:ext uri="{9D8B030D-6E8A-4147-A177-3AD203B41FA5}">
                      <a16:colId xmlns:a16="http://schemas.microsoft.com/office/drawing/2014/main" val="20003"/>
                    </a:ext>
                  </a:extLst>
                </a:gridCol>
              </a:tblGrid>
              <a:tr h="1215511">
                <a:tc>
                  <a:txBody>
                    <a:bodyPr/>
                    <a:lstStyle/>
                    <a:p>
                      <a:pPr marL="0" marR="0">
                        <a:lnSpc>
                          <a:spcPct val="106000"/>
                        </a:lnSpc>
                        <a:spcBef>
                          <a:spcPts val="0"/>
                        </a:spcBef>
                        <a:spcAft>
                          <a:spcPts val="0"/>
                        </a:spcAft>
                      </a:pPr>
                      <a:r>
                        <a:rPr lang="en-US" sz="1200">
                          <a:effectLst/>
                        </a:rPr>
                        <a:t>Components </a:t>
                      </a:r>
                      <a:endParaRPr lang="en-US" sz="1200">
                        <a:effectLst/>
                        <a:latin typeface="Times New Roman"/>
                        <a:ea typeface="Calibri"/>
                        <a:cs typeface="Arial"/>
                      </a:endParaRPr>
                    </a:p>
                  </a:txBody>
                  <a:tcPr marL="68580" marR="68580" marT="0" marB="0" anchor="ctr"/>
                </a:tc>
                <a:tc>
                  <a:txBody>
                    <a:bodyPr/>
                    <a:lstStyle/>
                    <a:p>
                      <a:pPr marL="0" marR="0">
                        <a:lnSpc>
                          <a:spcPct val="106000"/>
                        </a:lnSpc>
                        <a:spcBef>
                          <a:spcPts val="0"/>
                        </a:spcBef>
                        <a:spcAft>
                          <a:spcPts val="0"/>
                        </a:spcAft>
                      </a:pPr>
                      <a:r>
                        <a:rPr lang="en-US" sz="1200">
                          <a:effectLst/>
                        </a:rPr>
                        <a:t>Price (NIS)</a:t>
                      </a:r>
                      <a:endParaRPr lang="en-US" sz="1200">
                        <a:effectLst/>
                        <a:latin typeface="Times New Roman"/>
                        <a:ea typeface="Calibri"/>
                        <a:cs typeface="Arial"/>
                      </a:endParaRPr>
                    </a:p>
                  </a:txBody>
                  <a:tcPr marL="68580" marR="68580" marT="0" marB="0" anchor="ctr"/>
                </a:tc>
                <a:tc>
                  <a:txBody>
                    <a:bodyPr/>
                    <a:lstStyle/>
                    <a:p>
                      <a:pPr marL="0" marR="0">
                        <a:lnSpc>
                          <a:spcPct val="106000"/>
                        </a:lnSpc>
                        <a:spcBef>
                          <a:spcPts val="0"/>
                        </a:spcBef>
                        <a:spcAft>
                          <a:spcPts val="0"/>
                        </a:spcAft>
                      </a:pPr>
                      <a:r>
                        <a:rPr lang="en-US" sz="1200">
                          <a:effectLst/>
                        </a:rPr>
                        <a:t>Depreciation rate (Nibal, 2012)</a:t>
                      </a:r>
                      <a:endParaRPr lang="en-US" sz="1200">
                        <a:effectLst/>
                        <a:latin typeface="Times New Roman"/>
                        <a:ea typeface="Calibri"/>
                        <a:cs typeface="Arial"/>
                      </a:endParaRPr>
                    </a:p>
                  </a:txBody>
                  <a:tcPr marL="68580" marR="68580" marT="0" marB="0" anchor="ctr"/>
                </a:tc>
                <a:tc>
                  <a:txBody>
                    <a:bodyPr/>
                    <a:lstStyle/>
                    <a:p>
                      <a:pPr marL="0" marR="0">
                        <a:lnSpc>
                          <a:spcPct val="106000"/>
                        </a:lnSpc>
                        <a:spcBef>
                          <a:spcPts val="0"/>
                        </a:spcBef>
                        <a:spcAft>
                          <a:spcPts val="0"/>
                        </a:spcAft>
                      </a:pPr>
                      <a:r>
                        <a:rPr lang="en-US" sz="1200">
                          <a:effectLst/>
                        </a:rPr>
                        <a:t>Depreciation value (NIS)\year **</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0"/>
                  </a:ext>
                </a:extLst>
              </a:tr>
              <a:tr h="746990">
                <a:tc>
                  <a:txBody>
                    <a:bodyPr/>
                    <a:lstStyle/>
                    <a:p>
                      <a:pPr marL="0" marR="0" algn="ctr">
                        <a:lnSpc>
                          <a:spcPct val="106000"/>
                        </a:lnSpc>
                        <a:spcBef>
                          <a:spcPts val="0"/>
                        </a:spcBef>
                        <a:spcAft>
                          <a:spcPts val="0"/>
                        </a:spcAft>
                      </a:pPr>
                      <a:r>
                        <a:rPr lang="en-US" sz="1200">
                          <a:effectLst/>
                        </a:rPr>
                        <a:t>Production machines</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320,000</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0.1</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 32,000 </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1"/>
                  </a:ext>
                </a:extLst>
              </a:tr>
              <a:tr h="643352">
                <a:tc>
                  <a:txBody>
                    <a:bodyPr/>
                    <a:lstStyle/>
                    <a:p>
                      <a:pPr marL="0" marR="0" algn="ctr">
                        <a:lnSpc>
                          <a:spcPct val="106000"/>
                        </a:lnSpc>
                        <a:spcBef>
                          <a:spcPts val="0"/>
                        </a:spcBef>
                        <a:spcAft>
                          <a:spcPts val="0"/>
                        </a:spcAft>
                      </a:pPr>
                      <a:r>
                        <a:rPr lang="en-US" sz="1200">
                          <a:effectLst/>
                        </a:rPr>
                        <a:t>Vehicles</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180,000</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0.1</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18,000</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2"/>
                  </a:ext>
                </a:extLst>
              </a:tr>
              <a:tr h="746990">
                <a:tc>
                  <a:txBody>
                    <a:bodyPr/>
                    <a:lstStyle/>
                    <a:p>
                      <a:pPr marL="0" marR="0" algn="ctr">
                        <a:lnSpc>
                          <a:spcPct val="106000"/>
                        </a:lnSpc>
                        <a:spcBef>
                          <a:spcPts val="0"/>
                        </a:spcBef>
                        <a:spcAft>
                          <a:spcPts val="0"/>
                        </a:spcAft>
                      </a:pPr>
                      <a:r>
                        <a:rPr lang="en-US" sz="1200">
                          <a:effectLst/>
                        </a:rPr>
                        <a:t>Building and offices</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599,028</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0.04</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23,962</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3"/>
                  </a:ext>
                </a:extLst>
              </a:tr>
              <a:tr h="609557">
                <a:tc>
                  <a:txBody>
                    <a:bodyPr/>
                    <a:lstStyle/>
                    <a:p>
                      <a:pPr marL="0" marR="0" algn="ctr">
                        <a:lnSpc>
                          <a:spcPct val="106000"/>
                        </a:lnSpc>
                        <a:spcBef>
                          <a:spcPts val="0"/>
                        </a:spcBef>
                        <a:spcAft>
                          <a:spcPts val="0"/>
                        </a:spcAft>
                      </a:pPr>
                      <a:r>
                        <a:rPr lang="en-US" sz="1200">
                          <a:effectLst/>
                        </a:rPr>
                        <a:t>Total</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1,099,028</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 </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dirty="0">
                          <a:effectLst/>
                        </a:rPr>
                        <a:t>73,962</a:t>
                      </a:r>
                      <a:endParaRPr lang="en-US" sz="1200" dirty="0">
                        <a:effectLst/>
                        <a:latin typeface="Times New Roman"/>
                        <a:ea typeface="Calibri"/>
                        <a:cs typeface="Arial"/>
                      </a:endParaRPr>
                    </a:p>
                  </a:txBody>
                  <a:tcPr marL="68580" marR="68580" marT="0" marB="0" anchor="ctr"/>
                </a:tc>
                <a:extLst>
                  <a:ext uri="{0D108BD9-81ED-4DB2-BD59-A6C34878D82A}">
                    <a16:rowId xmlns:a16="http://schemas.microsoft.com/office/drawing/2014/main" val="10004"/>
                  </a:ext>
                </a:extLst>
              </a:tr>
            </a:tbl>
          </a:graphicData>
        </a:graphic>
      </p:graphicFrame>
      <p:sp>
        <p:nvSpPr>
          <p:cNvPr id="3" name="Title 2"/>
          <p:cNvSpPr>
            <a:spLocks noGrp="1"/>
          </p:cNvSpPr>
          <p:nvPr>
            <p:ph type="title"/>
          </p:nvPr>
        </p:nvSpPr>
        <p:spPr/>
        <p:txBody>
          <a:bodyPr/>
          <a:lstStyle/>
          <a:p>
            <a:r>
              <a:rPr lang="en-US" sz="4000" dirty="0"/>
              <a:t>Operational Cost </a:t>
            </a:r>
          </a:p>
        </p:txBody>
      </p:sp>
      <p:sp>
        <p:nvSpPr>
          <p:cNvPr id="2" name="TextBox 1"/>
          <p:cNvSpPr txBox="1"/>
          <p:nvPr/>
        </p:nvSpPr>
        <p:spPr>
          <a:xfrm>
            <a:off x="762000" y="2057400"/>
            <a:ext cx="2971800" cy="523220"/>
          </a:xfrm>
          <a:prstGeom prst="rect">
            <a:avLst/>
          </a:prstGeom>
          <a:noFill/>
        </p:spPr>
        <p:txBody>
          <a:bodyPr wrap="square" rtlCol="0">
            <a:spAutoFit/>
          </a:bodyPr>
          <a:lstStyle/>
          <a:p>
            <a:r>
              <a:rPr lang="en-US" sz="2800" dirty="0"/>
              <a:t>Depreciation cost </a:t>
            </a:r>
          </a:p>
        </p:txBody>
      </p:sp>
    </p:spTree>
    <p:extLst>
      <p:ext uri="{BB962C8B-B14F-4D97-AF65-F5344CB8AC3E}">
        <p14:creationId xmlns:p14="http://schemas.microsoft.com/office/powerpoint/2010/main" val="32425621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2971800"/>
            <a:ext cx="7149352" cy="3230562"/>
          </a:xfrm>
        </p:spPr>
        <p:txBody>
          <a:bodyPr>
            <a:normAutofit fontScale="85000" lnSpcReduction="20000"/>
          </a:bodyPr>
          <a:lstStyle/>
          <a:p>
            <a:pPr lvl="0"/>
            <a:r>
              <a:rPr lang="en-US" dirty="0"/>
              <a:t>Human Resources Insurance</a:t>
            </a:r>
          </a:p>
          <a:p>
            <a:pPr marL="0" lvl="0" indent="0">
              <a:buNone/>
            </a:pPr>
            <a:endParaRPr lang="en-US" dirty="0"/>
          </a:p>
          <a:p>
            <a:r>
              <a:rPr lang="en-US" dirty="0"/>
              <a:t>  High level: Management and engineers  with insurance rate of 1.5 %</a:t>
            </a:r>
          </a:p>
          <a:p>
            <a:endParaRPr lang="en-US" dirty="0"/>
          </a:p>
          <a:p>
            <a:pPr marL="365760" lvl="2"/>
            <a:r>
              <a:rPr lang="en-US" dirty="0"/>
              <a:t>Low level: Technical workers  with insurance rate of  3.5 %</a:t>
            </a:r>
          </a:p>
          <a:p>
            <a:pPr marL="0" indent="0">
              <a:buNone/>
            </a:pPr>
            <a:endParaRPr lang="en-US" dirty="0"/>
          </a:p>
          <a:p>
            <a:endParaRPr lang="en-US" dirty="0"/>
          </a:p>
          <a:p>
            <a:pPr marL="0" lvl="0" indent="0">
              <a:buNone/>
            </a:pPr>
            <a:r>
              <a:rPr lang="en-US" dirty="0"/>
              <a:t>   </a:t>
            </a:r>
          </a:p>
          <a:p>
            <a:pPr marL="0" lvl="0" indent="0">
              <a:buNone/>
            </a:pPr>
            <a:r>
              <a:rPr lang="en-US" dirty="0"/>
              <a:t>      </a:t>
            </a:r>
          </a:p>
          <a:p>
            <a:endParaRPr lang="en-US" dirty="0"/>
          </a:p>
        </p:txBody>
      </p:sp>
      <p:sp>
        <p:nvSpPr>
          <p:cNvPr id="3" name="Title 2"/>
          <p:cNvSpPr>
            <a:spLocks noGrp="1"/>
          </p:cNvSpPr>
          <p:nvPr>
            <p:ph type="title"/>
          </p:nvPr>
        </p:nvSpPr>
        <p:spPr>
          <a:xfrm>
            <a:off x="685800" y="838200"/>
            <a:ext cx="7756263" cy="1054250"/>
          </a:xfrm>
        </p:spPr>
        <p:txBody>
          <a:bodyPr/>
          <a:lstStyle/>
          <a:p>
            <a:r>
              <a:rPr lang="en-US" sz="4000" dirty="0"/>
              <a:t>Operational Cost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47665525"/>
              </p:ext>
            </p:extLst>
          </p:nvPr>
        </p:nvGraphicFramePr>
        <p:xfrm>
          <a:off x="838199" y="4800600"/>
          <a:ext cx="7467601" cy="1371600"/>
        </p:xfrm>
        <a:graphic>
          <a:graphicData uri="http://schemas.openxmlformats.org/drawingml/2006/table">
            <a:tbl>
              <a:tblPr firstRow="1" firstCol="1" bandRow="1">
                <a:tableStyleId>{5C22544A-7EE6-4342-B048-85BDC9FD1C3A}</a:tableStyleId>
              </a:tblPr>
              <a:tblGrid>
                <a:gridCol w="2033423">
                  <a:extLst>
                    <a:ext uri="{9D8B030D-6E8A-4147-A177-3AD203B41FA5}">
                      <a16:colId xmlns:a16="http://schemas.microsoft.com/office/drawing/2014/main" val="20000"/>
                    </a:ext>
                  </a:extLst>
                </a:gridCol>
                <a:gridCol w="1956751">
                  <a:extLst>
                    <a:ext uri="{9D8B030D-6E8A-4147-A177-3AD203B41FA5}">
                      <a16:colId xmlns:a16="http://schemas.microsoft.com/office/drawing/2014/main" val="20001"/>
                    </a:ext>
                  </a:extLst>
                </a:gridCol>
                <a:gridCol w="1860112">
                  <a:extLst>
                    <a:ext uri="{9D8B030D-6E8A-4147-A177-3AD203B41FA5}">
                      <a16:colId xmlns:a16="http://schemas.microsoft.com/office/drawing/2014/main" val="20002"/>
                    </a:ext>
                  </a:extLst>
                </a:gridCol>
                <a:gridCol w="1617315">
                  <a:extLst>
                    <a:ext uri="{9D8B030D-6E8A-4147-A177-3AD203B41FA5}">
                      <a16:colId xmlns:a16="http://schemas.microsoft.com/office/drawing/2014/main" val="20003"/>
                    </a:ext>
                  </a:extLst>
                </a:gridCol>
              </a:tblGrid>
              <a:tr h="548640">
                <a:tc>
                  <a:txBody>
                    <a:bodyPr/>
                    <a:lstStyle/>
                    <a:p>
                      <a:pPr marL="0" marR="0" algn="ctr">
                        <a:lnSpc>
                          <a:spcPct val="107000"/>
                        </a:lnSpc>
                        <a:spcBef>
                          <a:spcPts val="0"/>
                        </a:spcBef>
                        <a:spcAft>
                          <a:spcPts val="0"/>
                        </a:spcAft>
                      </a:pPr>
                      <a:r>
                        <a:rPr lang="en-US" sz="1200">
                          <a:effectLst/>
                        </a:rPr>
                        <a:t>Category</a:t>
                      </a:r>
                      <a:endParaRPr lang="en-US" sz="1200">
                        <a:effectLst/>
                        <a:latin typeface="Times New Roman"/>
                        <a:ea typeface="Calibri"/>
                        <a:cs typeface="Arial"/>
                      </a:endParaRPr>
                    </a:p>
                  </a:txBody>
                  <a:tcPr marL="68580" marR="68580" marT="0" marB="0"/>
                </a:tc>
                <a:tc>
                  <a:txBody>
                    <a:bodyPr/>
                    <a:lstStyle/>
                    <a:p>
                      <a:pPr marL="0" marR="0" algn="ctr">
                        <a:lnSpc>
                          <a:spcPct val="107000"/>
                        </a:lnSpc>
                        <a:spcBef>
                          <a:spcPts val="0"/>
                        </a:spcBef>
                        <a:spcAft>
                          <a:spcPts val="0"/>
                        </a:spcAft>
                      </a:pPr>
                      <a:r>
                        <a:rPr lang="en-US" sz="1200">
                          <a:effectLst/>
                        </a:rPr>
                        <a:t>Total salaries (NIS/ year)</a:t>
                      </a:r>
                      <a:endParaRPr lang="en-US" sz="1200">
                        <a:effectLst/>
                        <a:latin typeface="Times New Roman"/>
                        <a:ea typeface="Calibri"/>
                        <a:cs typeface="Arial"/>
                      </a:endParaRPr>
                    </a:p>
                  </a:txBody>
                  <a:tcPr marL="68580" marR="68580" marT="0" marB="0"/>
                </a:tc>
                <a:tc>
                  <a:txBody>
                    <a:bodyPr/>
                    <a:lstStyle/>
                    <a:p>
                      <a:pPr marL="0" marR="0" algn="ctr">
                        <a:lnSpc>
                          <a:spcPct val="107000"/>
                        </a:lnSpc>
                        <a:spcBef>
                          <a:spcPts val="0"/>
                        </a:spcBef>
                        <a:spcAft>
                          <a:spcPts val="0"/>
                        </a:spcAft>
                      </a:pPr>
                      <a:r>
                        <a:rPr lang="en-US" sz="1200">
                          <a:effectLst/>
                        </a:rPr>
                        <a:t>Insurance rate (%)</a:t>
                      </a:r>
                      <a:endParaRPr lang="en-US" sz="1200">
                        <a:effectLst/>
                        <a:latin typeface="Times New Roman"/>
                        <a:ea typeface="Calibri"/>
                        <a:cs typeface="Arial"/>
                      </a:endParaRPr>
                    </a:p>
                  </a:txBody>
                  <a:tcPr marL="68580" marR="68580" marT="0" marB="0"/>
                </a:tc>
                <a:tc>
                  <a:txBody>
                    <a:bodyPr/>
                    <a:lstStyle/>
                    <a:p>
                      <a:pPr marL="0" marR="0" algn="ctr">
                        <a:lnSpc>
                          <a:spcPct val="107000"/>
                        </a:lnSpc>
                        <a:spcBef>
                          <a:spcPts val="0"/>
                        </a:spcBef>
                        <a:spcAft>
                          <a:spcPts val="0"/>
                        </a:spcAft>
                      </a:pPr>
                      <a:r>
                        <a:rPr lang="en-US" sz="1200">
                          <a:effectLst/>
                        </a:rPr>
                        <a:t>Insurance Cost (NIS/ year)</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0"/>
                  </a:ext>
                </a:extLst>
              </a:tr>
              <a:tr h="274320">
                <a:tc>
                  <a:txBody>
                    <a:bodyPr/>
                    <a:lstStyle/>
                    <a:p>
                      <a:pPr marL="0" marR="0" algn="ctr">
                        <a:lnSpc>
                          <a:spcPct val="107000"/>
                        </a:lnSpc>
                        <a:spcBef>
                          <a:spcPts val="0"/>
                        </a:spcBef>
                        <a:spcAft>
                          <a:spcPts val="0"/>
                        </a:spcAft>
                      </a:pPr>
                      <a:r>
                        <a:rPr lang="en-US" sz="1200">
                          <a:effectLst/>
                        </a:rPr>
                        <a:t>High level</a:t>
                      </a:r>
                      <a:endParaRPr lang="en-US" sz="1200">
                        <a:effectLst/>
                        <a:latin typeface="Times New Roman"/>
                        <a:ea typeface="Calibri"/>
                        <a:cs typeface="Arial"/>
                      </a:endParaRPr>
                    </a:p>
                  </a:txBody>
                  <a:tcPr marL="68580" marR="68580" marT="0" marB="0"/>
                </a:tc>
                <a:tc>
                  <a:txBody>
                    <a:bodyPr/>
                    <a:lstStyle/>
                    <a:p>
                      <a:pPr marL="0" marR="0" algn="ctr">
                        <a:lnSpc>
                          <a:spcPct val="107000"/>
                        </a:lnSpc>
                        <a:spcBef>
                          <a:spcPts val="0"/>
                        </a:spcBef>
                        <a:spcAft>
                          <a:spcPts val="0"/>
                        </a:spcAft>
                      </a:pPr>
                      <a:r>
                        <a:rPr lang="en-US" sz="1200">
                          <a:effectLst/>
                        </a:rPr>
                        <a:t>234,000</a:t>
                      </a:r>
                      <a:endParaRPr lang="en-US" sz="1200">
                        <a:effectLst/>
                        <a:latin typeface="Times New Roman"/>
                        <a:ea typeface="Calibri"/>
                        <a:cs typeface="Arial"/>
                      </a:endParaRPr>
                    </a:p>
                  </a:txBody>
                  <a:tcPr marL="68580" marR="68580" marT="0" marB="0"/>
                </a:tc>
                <a:tc>
                  <a:txBody>
                    <a:bodyPr/>
                    <a:lstStyle/>
                    <a:p>
                      <a:pPr marL="0" marR="0" algn="ctr">
                        <a:lnSpc>
                          <a:spcPct val="107000"/>
                        </a:lnSpc>
                        <a:spcBef>
                          <a:spcPts val="0"/>
                        </a:spcBef>
                        <a:spcAft>
                          <a:spcPts val="0"/>
                        </a:spcAft>
                      </a:pPr>
                      <a:r>
                        <a:rPr lang="en-US" sz="1200">
                          <a:effectLst/>
                        </a:rPr>
                        <a:t>1.5</a:t>
                      </a:r>
                      <a:endParaRPr lang="en-US" sz="1200">
                        <a:effectLst/>
                        <a:latin typeface="Times New Roman"/>
                        <a:ea typeface="Calibri"/>
                        <a:cs typeface="Arial"/>
                      </a:endParaRPr>
                    </a:p>
                  </a:txBody>
                  <a:tcPr marL="68580" marR="68580" marT="0" marB="0"/>
                </a:tc>
                <a:tc>
                  <a:txBody>
                    <a:bodyPr/>
                    <a:lstStyle/>
                    <a:p>
                      <a:pPr marL="0" marR="0" algn="ctr">
                        <a:lnSpc>
                          <a:spcPct val="107000"/>
                        </a:lnSpc>
                        <a:spcBef>
                          <a:spcPts val="0"/>
                        </a:spcBef>
                        <a:spcAft>
                          <a:spcPts val="0"/>
                        </a:spcAft>
                      </a:pPr>
                      <a:r>
                        <a:rPr lang="en-US" sz="1200">
                          <a:effectLst/>
                        </a:rPr>
                        <a:t>3510</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1"/>
                  </a:ext>
                </a:extLst>
              </a:tr>
              <a:tr h="274320">
                <a:tc>
                  <a:txBody>
                    <a:bodyPr/>
                    <a:lstStyle/>
                    <a:p>
                      <a:pPr marL="0" marR="0" algn="ctr">
                        <a:lnSpc>
                          <a:spcPct val="107000"/>
                        </a:lnSpc>
                        <a:spcBef>
                          <a:spcPts val="0"/>
                        </a:spcBef>
                        <a:spcAft>
                          <a:spcPts val="0"/>
                        </a:spcAft>
                      </a:pPr>
                      <a:r>
                        <a:rPr lang="en-US" sz="1200">
                          <a:effectLst/>
                        </a:rPr>
                        <a:t>Low level</a:t>
                      </a:r>
                      <a:endParaRPr lang="en-US" sz="1200">
                        <a:effectLst/>
                        <a:latin typeface="Times New Roman"/>
                        <a:ea typeface="Calibri"/>
                        <a:cs typeface="Arial"/>
                      </a:endParaRPr>
                    </a:p>
                  </a:txBody>
                  <a:tcPr marL="68580" marR="68580" marT="0" marB="0"/>
                </a:tc>
                <a:tc>
                  <a:txBody>
                    <a:bodyPr/>
                    <a:lstStyle/>
                    <a:p>
                      <a:pPr marL="0" marR="0" algn="ctr">
                        <a:lnSpc>
                          <a:spcPct val="107000"/>
                        </a:lnSpc>
                        <a:spcBef>
                          <a:spcPts val="0"/>
                        </a:spcBef>
                        <a:spcAft>
                          <a:spcPts val="0"/>
                        </a:spcAft>
                      </a:pPr>
                      <a:r>
                        <a:rPr lang="en-US" sz="1200">
                          <a:effectLst/>
                        </a:rPr>
                        <a:t>174,000</a:t>
                      </a:r>
                      <a:endParaRPr lang="en-US" sz="1200">
                        <a:effectLst/>
                        <a:latin typeface="Times New Roman"/>
                        <a:ea typeface="Calibri"/>
                        <a:cs typeface="Arial"/>
                      </a:endParaRPr>
                    </a:p>
                  </a:txBody>
                  <a:tcPr marL="68580" marR="68580" marT="0" marB="0"/>
                </a:tc>
                <a:tc>
                  <a:txBody>
                    <a:bodyPr/>
                    <a:lstStyle/>
                    <a:p>
                      <a:pPr marL="0" marR="0" algn="ctr">
                        <a:lnSpc>
                          <a:spcPct val="107000"/>
                        </a:lnSpc>
                        <a:spcBef>
                          <a:spcPts val="0"/>
                        </a:spcBef>
                        <a:spcAft>
                          <a:spcPts val="0"/>
                        </a:spcAft>
                      </a:pPr>
                      <a:r>
                        <a:rPr lang="en-US" sz="1200">
                          <a:effectLst/>
                        </a:rPr>
                        <a:t>3.5</a:t>
                      </a:r>
                      <a:endParaRPr lang="en-US" sz="1200">
                        <a:effectLst/>
                        <a:latin typeface="Times New Roman"/>
                        <a:ea typeface="Calibri"/>
                        <a:cs typeface="Arial"/>
                      </a:endParaRPr>
                    </a:p>
                  </a:txBody>
                  <a:tcPr marL="68580" marR="68580" marT="0" marB="0"/>
                </a:tc>
                <a:tc>
                  <a:txBody>
                    <a:bodyPr/>
                    <a:lstStyle/>
                    <a:p>
                      <a:pPr marL="0" marR="0" algn="ctr">
                        <a:lnSpc>
                          <a:spcPct val="107000"/>
                        </a:lnSpc>
                        <a:spcBef>
                          <a:spcPts val="0"/>
                        </a:spcBef>
                        <a:spcAft>
                          <a:spcPts val="0"/>
                        </a:spcAft>
                      </a:pPr>
                      <a:r>
                        <a:rPr lang="en-US" sz="1200">
                          <a:effectLst/>
                        </a:rPr>
                        <a:t>6090</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2"/>
                  </a:ext>
                </a:extLst>
              </a:tr>
              <a:tr h="274320">
                <a:tc>
                  <a:txBody>
                    <a:bodyPr/>
                    <a:lstStyle/>
                    <a:p>
                      <a:pPr marL="0" marR="0" algn="ctr">
                        <a:lnSpc>
                          <a:spcPct val="107000"/>
                        </a:lnSpc>
                        <a:spcBef>
                          <a:spcPts val="0"/>
                        </a:spcBef>
                        <a:spcAft>
                          <a:spcPts val="0"/>
                        </a:spcAft>
                      </a:pPr>
                      <a:r>
                        <a:rPr lang="en-US" sz="1200">
                          <a:effectLst/>
                        </a:rPr>
                        <a:t>Total</a:t>
                      </a:r>
                      <a:endParaRPr lang="en-US" sz="1200">
                        <a:effectLst/>
                        <a:latin typeface="Times New Roman"/>
                        <a:ea typeface="Calibri"/>
                        <a:cs typeface="Arial"/>
                      </a:endParaRPr>
                    </a:p>
                  </a:txBody>
                  <a:tcPr marL="68580" marR="68580" marT="0" marB="0"/>
                </a:tc>
                <a:tc>
                  <a:txBody>
                    <a:bodyPr/>
                    <a:lstStyle/>
                    <a:p>
                      <a:pPr marL="0" marR="0" algn="ctr">
                        <a:lnSpc>
                          <a:spcPct val="107000"/>
                        </a:lnSpc>
                        <a:spcBef>
                          <a:spcPts val="0"/>
                        </a:spcBef>
                        <a:spcAft>
                          <a:spcPts val="0"/>
                        </a:spcAft>
                      </a:pPr>
                      <a:r>
                        <a:rPr lang="en-US" sz="1200" dirty="0">
                          <a:effectLst/>
                        </a:rPr>
                        <a:t> </a:t>
                      </a:r>
                      <a:endParaRPr lang="en-US" sz="1200" dirty="0">
                        <a:effectLst/>
                        <a:latin typeface="Times New Roman"/>
                        <a:ea typeface="Calibri"/>
                        <a:cs typeface="Arial"/>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200">
                        <a:effectLst/>
                        <a:latin typeface="Times New Roman"/>
                        <a:ea typeface="Calibri"/>
                        <a:cs typeface="Arial"/>
                      </a:endParaRPr>
                    </a:p>
                  </a:txBody>
                  <a:tcPr marL="68580" marR="68580" marT="0" marB="0"/>
                </a:tc>
                <a:tc>
                  <a:txBody>
                    <a:bodyPr/>
                    <a:lstStyle/>
                    <a:p>
                      <a:pPr marL="0" marR="0" algn="ctr">
                        <a:lnSpc>
                          <a:spcPct val="107000"/>
                        </a:lnSpc>
                        <a:spcBef>
                          <a:spcPts val="0"/>
                        </a:spcBef>
                        <a:spcAft>
                          <a:spcPts val="0"/>
                        </a:spcAft>
                      </a:pPr>
                      <a:r>
                        <a:rPr lang="en-US" sz="1200" dirty="0">
                          <a:effectLst/>
                        </a:rPr>
                        <a:t>9600</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3"/>
                  </a:ext>
                </a:extLst>
              </a:tr>
            </a:tbl>
          </a:graphicData>
        </a:graphic>
      </p:graphicFrame>
      <p:sp>
        <p:nvSpPr>
          <p:cNvPr id="5" name="TextBox 4"/>
          <p:cNvSpPr txBox="1"/>
          <p:nvPr/>
        </p:nvSpPr>
        <p:spPr>
          <a:xfrm>
            <a:off x="1031631" y="1981200"/>
            <a:ext cx="2590800" cy="954107"/>
          </a:xfrm>
          <a:prstGeom prst="rect">
            <a:avLst/>
          </a:prstGeom>
          <a:noFill/>
        </p:spPr>
        <p:txBody>
          <a:bodyPr wrap="square" rtlCol="0">
            <a:spAutoFit/>
          </a:bodyPr>
          <a:lstStyle/>
          <a:p>
            <a:r>
              <a:rPr lang="en-US" sz="2800" dirty="0"/>
              <a:t>Insurance Cost </a:t>
            </a:r>
            <a:br>
              <a:rPr lang="en-US" sz="2800" b="1" dirty="0"/>
            </a:br>
            <a:endParaRPr lang="en-US" sz="2800" dirty="0"/>
          </a:p>
        </p:txBody>
      </p:sp>
    </p:spTree>
    <p:extLst>
      <p:ext uri="{BB962C8B-B14F-4D97-AF65-F5344CB8AC3E}">
        <p14:creationId xmlns:p14="http://schemas.microsoft.com/office/powerpoint/2010/main" val="29989757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249067257"/>
              </p:ext>
            </p:extLst>
          </p:nvPr>
        </p:nvGraphicFramePr>
        <p:xfrm>
          <a:off x="1066800" y="2286000"/>
          <a:ext cx="6830061" cy="2566558"/>
        </p:xfrm>
        <a:graphic>
          <a:graphicData uri="http://schemas.openxmlformats.org/drawingml/2006/table">
            <a:tbl>
              <a:tblPr firstRow="1" firstCol="1" bandRow="1">
                <a:tableStyleId>{5C22544A-7EE6-4342-B048-85BDC9FD1C3A}</a:tableStyleId>
              </a:tblPr>
              <a:tblGrid>
                <a:gridCol w="1711296">
                  <a:extLst>
                    <a:ext uri="{9D8B030D-6E8A-4147-A177-3AD203B41FA5}">
                      <a16:colId xmlns:a16="http://schemas.microsoft.com/office/drawing/2014/main" val="20000"/>
                    </a:ext>
                  </a:extLst>
                </a:gridCol>
                <a:gridCol w="1709784">
                  <a:extLst>
                    <a:ext uri="{9D8B030D-6E8A-4147-A177-3AD203B41FA5}">
                      <a16:colId xmlns:a16="http://schemas.microsoft.com/office/drawing/2014/main" val="20001"/>
                    </a:ext>
                  </a:extLst>
                </a:gridCol>
                <a:gridCol w="1702222">
                  <a:extLst>
                    <a:ext uri="{9D8B030D-6E8A-4147-A177-3AD203B41FA5}">
                      <a16:colId xmlns:a16="http://schemas.microsoft.com/office/drawing/2014/main" val="20002"/>
                    </a:ext>
                  </a:extLst>
                </a:gridCol>
                <a:gridCol w="1706759">
                  <a:extLst>
                    <a:ext uri="{9D8B030D-6E8A-4147-A177-3AD203B41FA5}">
                      <a16:colId xmlns:a16="http://schemas.microsoft.com/office/drawing/2014/main" val="20003"/>
                    </a:ext>
                  </a:extLst>
                </a:gridCol>
              </a:tblGrid>
              <a:tr h="932281">
                <a:tc>
                  <a:txBody>
                    <a:bodyPr/>
                    <a:lstStyle/>
                    <a:p>
                      <a:pPr marL="0" marR="0" algn="ctr">
                        <a:lnSpc>
                          <a:spcPct val="150000"/>
                        </a:lnSpc>
                        <a:spcBef>
                          <a:spcPts val="0"/>
                        </a:spcBef>
                        <a:spcAft>
                          <a:spcPts val="0"/>
                        </a:spcAft>
                      </a:pPr>
                      <a:r>
                        <a:rPr lang="en-US" sz="1200" dirty="0">
                          <a:effectLst/>
                        </a:rPr>
                        <a:t>Categories</a:t>
                      </a:r>
                      <a:endParaRPr lang="en-US" sz="1200" dirty="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a:effectLst/>
                        </a:rPr>
                        <a:t>percentage of insurance</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a:effectLst/>
                        </a:rPr>
                        <a:t>Initial cost (NIS)</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a:effectLst/>
                        </a:rPr>
                        <a:t>Insurance cost (NIS/ year) **</a:t>
                      </a:r>
                    </a:p>
                    <a:p>
                      <a:pPr marL="0" marR="0" algn="ctr">
                        <a:lnSpc>
                          <a:spcPct val="150000"/>
                        </a:lnSpc>
                        <a:spcBef>
                          <a:spcPts val="0"/>
                        </a:spcBef>
                        <a:spcAft>
                          <a:spcPts val="0"/>
                        </a:spcAft>
                      </a:pPr>
                      <a:r>
                        <a:rPr lang="en-US" sz="1200">
                          <a:effectLst/>
                        </a:rPr>
                        <a:t> </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0"/>
                  </a:ext>
                </a:extLst>
              </a:tr>
              <a:tr h="536997">
                <a:tc>
                  <a:txBody>
                    <a:bodyPr/>
                    <a:lstStyle/>
                    <a:p>
                      <a:pPr marL="0" marR="0" algn="ctr">
                        <a:lnSpc>
                          <a:spcPct val="150000"/>
                        </a:lnSpc>
                        <a:spcBef>
                          <a:spcPts val="0"/>
                        </a:spcBef>
                        <a:spcAft>
                          <a:spcPts val="0"/>
                        </a:spcAft>
                      </a:pPr>
                      <a:r>
                        <a:rPr lang="en-US" sz="1200">
                          <a:effectLst/>
                        </a:rPr>
                        <a:t>Production equipment</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dirty="0">
                          <a:effectLst/>
                        </a:rPr>
                        <a:t>0.018</a:t>
                      </a:r>
                      <a:endParaRPr lang="en-US" sz="1200" dirty="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a:effectLst/>
                        </a:rPr>
                        <a:t>320,000</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a:effectLst/>
                        </a:rPr>
                        <a:t>5760</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1"/>
                  </a:ext>
                </a:extLst>
              </a:tr>
              <a:tr h="536997">
                <a:tc>
                  <a:txBody>
                    <a:bodyPr/>
                    <a:lstStyle/>
                    <a:p>
                      <a:pPr marL="0" marR="0" algn="ctr">
                        <a:lnSpc>
                          <a:spcPct val="150000"/>
                        </a:lnSpc>
                        <a:spcBef>
                          <a:spcPts val="0"/>
                        </a:spcBef>
                        <a:spcAft>
                          <a:spcPts val="0"/>
                        </a:spcAft>
                      </a:pPr>
                      <a:r>
                        <a:rPr lang="en-US" sz="1200">
                          <a:effectLst/>
                        </a:rPr>
                        <a:t>Buildings</a:t>
                      </a:r>
                    </a:p>
                    <a:p>
                      <a:pPr marL="0" marR="0" algn="ctr">
                        <a:lnSpc>
                          <a:spcPct val="150000"/>
                        </a:lnSpc>
                        <a:spcBef>
                          <a:spcPts val="0"/>
                        </a:spcBef>
                        <a:spcAft>
                          <a:spcPts val="0"/>
                        </a:spcAft>
                      </a:pPr>
                      <a:r>
                        <a:rPr lang="en-US" sz="1200">
                          <a:effectLst/>
                        </a:rPr>
                        <a:t> </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a:effectLst/>
                        </a:rPr>
                        <a:t>.007</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a:effectLst/>
                        </a:rPr>
                        <a:t>599,028</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a:effectLst/>
                        </a:rPr>
                        <a:t>4194</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2"/>
                  </a:ext>
                </a:extLst>
              </a:tr>
              <a:tr h="254163">
                <a:tc>
                  <a:txBody>
                    <a:bodyPr/>
                    <a:lstStyle/>
                    <a:p>
                      <a:pPr marL="0" marR="0" algn="ctr">
                        <a:lnSpc>
                          <a:spcPct val="150000"/>
                        </a:lnSpc>
                        <a:spcBef>
                          <a:spcPts val="0"/>
                        </a:spcBef>
                        <a:spcAft>
                          <a:spcPts val="0"/>
                        </a:spcAft>
                      </a:pPr>
                      <a:r>
                        <a:rPr lang="en-US" sz="1200">
                          <a:effectLst/>
                        </a:rPr>
                        <a:t>Vehicles</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a:effectLst/>
                        </a:rPr>
                        <a:t>0.05</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a:effectLst/>
                        </a:rPr>
                        <a:t>180,000</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a:effectLst/>
                        </a:rPr>
                        <a:t>9,000</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3"/>
                  </a:ext>
                </a:extLst>
              </a:tr>
              <a:tr h="254163">
                <a:tc>
                  <a:txBody>
                    <a:bodyPr/>
                    <a:lstStyle/>
                    <a:p>
                      <a:pPr marL="0" marR="0" algn="ctr">
                        <a:lnSpc>
                          <a:spcPct val="150000"/>
                        </a:lnSpc>
                        <a:spcBef>
                          <a:spcPts val="0"/>
                        </a:spcBef>
                        <a:spcAft>
                          <a:spcPts val="0"/>
                        </a:spcAft>
                      </a:pPr>
                      <a:r>
                        <a:rPr lang="en-US" sz="1200">
                          <a:effectLst/>
                        </a:rPr>
                        <a:t>Total</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a:effectLst/>
                        </a:rPr>
                        <a:t> </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a:effectLst/>
                        </a:rPr>
                        <a:t> </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0"/>
                        </a:spcAft>
                      </a:pPr>
                      <a:r>
                        <a:rPr lang="en-US" sz="1200" dirty="0">
                          <a:effectLst/>
                        </a:rPr>
                        <a:t>18,954</a:t>
                      </a:r>
                      <a:endParaRPr lang="en-US" sz="1200" dirty="0">
                        <a:effectLst/>
                        <a:latin typeface="Times New Roman"/>
                        <a:ea typeface="Calibri"/>
                        <a:cs typeface="Arial"/>
                      </a:endParaRPr>
                    </a:p>
                  </a:txBody>
                  <a:tcPr marL="68580" marR="68580" marT="0" marB="0" anchor="ctr"/>
                </a:tc>
                <a:extLst>
                  <a:ext uri="{0D108BD9-81ED-4DB2-BD59-A6C34878D82A}">
                    <a16:rowId xmlns:a16="http://schemas.microsoft.com/office/drawing/2014/main" val="10004"/>
                  </a:ext>
                </a:extLst>
              </a:tr>
            </a:tbl>
          </a:graphicData>
        </a:graphic>
      </p:graphicFrame>
      <p:sp>
        <p:nvSpPr>
          <p:cNvPr id="3" name="Title 2"/>
          <p:cNvSpPr>
            <a:spLocks noGrp="1"/>
          </p:cNvSpPr>
          <p:nvPr>
            <p:ph type="title"/>
          </p:nvPr>
        </p:nvSpPr>
        <p:spPr/>
        <p:txBody>
          <a:bodyPr/>
          <a:lstStyle/>
          <a:p>
            <a:pPr lvl="0"/>
            <a:r>
              <a:rPr lang="en-US" sz="4000" dirty="0"/>
              <a:t>Anti-Fire Insurance </a:t>
            </a:r>
            <a:br>
              <a:rPr lang="en-US" dirty="0"/>
            </a:br>
            <a:endParaRPr lang="en-US" dirty="0"/>
          </a:p>
        </p:txBody>
      </p:sp>
      <p:sp>
        <p:nvSpPr>
          <p:cNvPr id="5" name="Rectangle 4"/>
          <p:cNvSpPr/>
          <p:nvPr/>
        </p:nvSpPr>
        <p:spPr>
          <a:xfrm>
            <a:off x="457200" y="5029200"/>
            <a:ext cx="8686800" cy="923330"/>
          </a:xfrm>
          <a:prstGeom prst="rect">
            <a:avLst/>
          </a:prstGeom>
        </p:spPr>
        <p:txBody>
          <a:bodyPr wrap="square">
            <a:spAutoFit/>
          </a:bodyPr>
          <a:lstStyle/>
          <a:p>
            <a:pPr algn="ctr"/>
            <a:r>
              <a:rPr lang="en-US" dirty="0"/>
              <a:t>Total insurance cost = Human Recourses Insurance Cost + Anti-Fire Insurance Cost             = 9600 + 18,954</a:t>
            </a:r>
          </a:p>
          <a:p>
            <a:r>
              <a:rPr lang="en-US" dirty="0"/>
              <a:t>                                                             = </a:t>
            </a:r>
            <a:r>
              <a:rPr lang="en-US" b="1" dirty="0"/>
              <a:t>28,554 NIS</a:t>
            </a:r>
            <a:endParaRPr lang="en-US" dirty="0"/>
          </a:p>
        </p:txBody>
      </p:sp>
    </p:spTree>
    <p:extLst>
      <p:ext uri="{BB962C8B-B14F-4D97-AF65-F5344CB8AC3E}">
        <p14:creationId xmlns:p14="http://schemas.microsoft.com/office/powerpoint/2010/main" val="3142825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a:t>
            </a:r>
            <a:endParaRPr lang="en-US" dirty="0"/>
          </a:p>
        </p:txBody>
      </p:sp>
      <p:sp>
        <p:nvSpPr>
          <p:cNvPr id="3" name="Content Placeholder 2"/>
          <p:cNvSpPr>
            <a:spLocks noGrp="1"/>
          </p:cNvSpPr>
          <p:nvPr>
            <p:ph idx="1"/>
          </p:nvPr>
        </p:nvSpPr>
        <p:spPr>
          <a:xfrm>
            <a:off x="577426" y="2067535"/>
            <a:ext cx="7200897" cy="3318936"/>
          </a:xfrm>
        </p:spPr>
        <p:txBody>
          <a:bodyPr/>
          <a:lstStyle/>
          <a:p>
            <a:r>
              <a:rPr lang="en-US" b="1" dirty="0"/>
              <a:t>Scope of the work</a:t>
            </a:r>
          </a:p>
          <a:p>
            <a:r>
              <a:rPr lang="en-US" dirty="0"/>
              <a:t>The feasibility study consists mainly of market study, technical study and financial study as shown below</a:t>
            </a:r>
          </a:p>
          <a:p>
            <a:endParaRPr lang="en-US" dirty="0"/>
          </a:p>
        </p:txBody>
      </p:sp>
      <p:pic>
        <p:nvPicPr>
          <p:cNvPr id="5" name="Picture 4" descr="https://scontent-ams3-1.xx.fbcdn.net/v/t34.0-12/15310754_1801139160141067_1518816994_n.png?oh=1d5d8e7f31c90e7c48830d9155787d87&amp;oe=58476EF2"/>
          <p:cNvPicPr/>
          <p:nvPr/>
        </p:nvPicPr>
        <p:blipFill>
          <a:blip r:embed="rId2">
            <a:extLst>
              <a:ext uri="{28A0092B-C50C-407E-A947-70E740481C1C}">
                <a14:useLocalDpi xmlns:a14="http://schemas.microsoft.com/office/drawing/2010/main" val="0"/>
              </a:ext>
            </a:extLst>
          </a:blip>
          <a:srcRect/>
          <a:stretch>
            <a:fillRect/>
          </a:stretch>
        </p:blipFill>
        <p:spPr bwMode="auto">
          <a:xfrm>
            <a:off x="2331076" y="3371403"/>
            <a:ext cx="4114800" cy="2797578"/>
          </a:xfrm>
          <a:prstGeom prst="rect">
            <a:avLst/>
          </a:prstGeom>
          <a:noFill/>
          <a:ln>
            <a:noFill/>
          </a:ln>
        </p:spPr>
      </p:pic>
    </p:spTree>
    <p:extLst>
      <p:ext uri="{BB962C8B-B14F-4D97-AF65-F5344CB8AC3E}">
        <p14:creationId xmlns:p14="http://schemas.microsoft.com/office/powerpoint/2010/main" val="12695942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2800" dirty="0"/>
              <a:t>Other Running Cost </a:t>
            </a:r>
          </a:p>
          <a:p>
            <a:endParaRPr lang="en-US" dirty="0"/>
          </a:p>
          <a:p>
            <a:r>
              <a:rPr lang="en-US" dirty="0"/>
              <a:t>Internet, water consumption, telephones, advertisement and other related hidden cost is about </a:t>
            </a:r>
            <a:r>
              <a:rPr lang="en-US" b="1" dirty="0"/>
              <a:t>3000 NIS/year</a:t>
            </a:r>
            <a:endParaRPr lang="en-US" dirty="0"/>
          </a:p>
          <a:p>
            <a:pPr marL="0" indent="0">
              <a:buNone/>
            </a:pPr>
            <a:endParaRPr lang="en-US" dirty="0"/>
          </a:p>
        </p:txBody>
      </p:sp>
      <p:sp>
        <p:nvSpPr>
          <p:cNvPr id="3" name="Title 2"/>
          <p:cNvSpPr>
            <a:spLocks noGrp="1"/>
          </p:cNvSpPr>
          <p:nvPr>
            <p:ph type="title"/>
          </p:nvPr>
        </p:nvSpPr>
        <p:spPr/>
        <p:txBody>
          <a:bodyPr/>
          <a:lstStyle/>
          <a:p>
            <a:r>
              <a:rPr lang="en-US" sz="4000" dirty="0"/>
              <a:t>Operational cost </a:t>
            </a:r>
          </a:p>
        </p:txBody>
      </p:sp>
    </p:spTree>
    <p:extLst>
      <p:ext uri="{BB962C8B-B14F-4D97-AF65-F5344CB8AC3E}">
        <p14:creationId xmlns:p14="http://schemas.microsoft.com/office/powerpoint/2010/main" val="26155575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dirty="0">
              <a:latin typeface="Times New Roman"/>
              <a:ea typeface="Calibri"/>
              <a:cs typeface="Arial"/>
            </a:endParaRPr>
          </a:p>
          <a:p>
            <a:endParaRPr lang="en-US" dirty="0"/>
          </a:p>
        </p:txBody>
      </p:sp>
      <p:sp>
        <p:nvSpPr>
          <p:cNvPr id="3" name="Title 2"/>
          <p:cNvSpPr>
            <a:spLocks noGrp="1"/>
          </p:cNvSpPr>
          <p:nvPr>
            <p:ph type="title"/>
          </p:nvPr>
        </p:nvSpPr>
        <p:spPr/>
        <p:txBody>
          <a:bodyPr/>
          <a:lstStyle/>
          <a:p>
            <a:r>
              <a:rPr lang="en-US" dirty="0"/>
              <a:t>Total operational cost </a:t>
            </a:r>
          </a:p>
        </p:txBody>
      </p:sp>
      <p:graphicFrame>
        <p:nvGraphicFramePr>
          <p:cNvPr id="4" name="Table 3"/>
          <p:cNvGraphicFramePr>
            <a:graphicFrameLocks noGrp="1"/>
          </p:cNvGraphicFramePr>
          <p:nvPr>
            <p:extLst>
              <p:ext uri="{D42A27DB-BD31-4B8C-83A1-F6EECF244321}">
                <p14:modId xmlns:p14="http://schemas.microsoft.com/office/powerpoint/2010/main" val="3491460685"/>
              </p:ext>
            </p:extLst>
          </p:nvPr>
        </p:nvGraphicFramePr>
        <p:xfrm>
          <a:off x="1599247" y="3226911"/>
          <a:ext cx="5945505" cy="1920240"/>
        </p:xfrm>
        <a:graphic>
          <a:graphicData uri="http://schemas.openxmlformats.org/drawingml/2006/table">
            <a:tbl>
              <a:tblPr firstRow="1" firstCol="1" bandRow="1">
                <a:tableStyleId>{5C22544A-7EE6-4342-B048-85BDC9FD1C3A}</a:tableStyleId>
              </a:tblPr>
              <a:tblGrid>
                <a:gridCol w="2977515">
                  <a:extLst>
                    <a:ext uri="{9D8B030D-6E8A-4147-A177-3AD203B41FA5}">
                      <a16:colId xmlns:a16="http://schemas.microsoft.com/office/drawing/2014/main" val="20000"/>
                    </a:ext>
                  </a:extLst>
                </a:gridCol>
                <a:gridCol w="2967990">
                  <a:extLst>
                    <a:ext uri="{9D8B030D-6E8A-4147-A177-3AD203B41FA5}">
                      <a16:colId xmlns:a16="http://schemas.microsoft.com/office/drawing/2014/main" val="20001"/>
                    </a:ext>
                  </a:extLst>
                </a:gridCol>
              </a:tblGrid>
              <a:tr h="210820">
                <a:tc>
                  <a:txBody>
                    <a:bodyPr/>
                    <a:lstStyle/>
                    <a:p>
                      <a:pPr marL="0" marR="0" algn="ctr">
                        <a:lnSpc>
                          <a:spcPct val="150000"/>
                        </a:lnSpc>
                        <a:spcBef>
                          <a:spcPts val="0"/>
                        </a:spcBef>
                        <a:spcAft>
                          <a:spcPts val="800"/>
                        </a:spcAft>
                      </a:pPr>
                      <a:r>
                        <a:rPr lang="en-US" sz="1200" dirty="0">
                          <a:effectLst/>
                        </a:rPr>
                        <a:t>Types of Cost</a:t>
                      </a:r>
                      <a:endParaRPr lang="en-US" sz="1200" dirty="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800"/>
                        </a:spcAft>
                      </a:pPr>
                      <a:r>
                        <a:rPr lang="en-US" sz="1200">
                          <a:effectLst/>
                        </a:rPr>
                        <a:t>Cost (NIS /month)</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0"/>
                  </a:ext>
                </a:extLst>
              </a:tr>
              <a:tr h="210820">
                <a:tc>
                  <a:txBody>
                    <a:bodyPr/>
                    <a:lstStyle/>
                    <a:p>
                      <a:pPr marL="0" marR="0" algn="ctr">
                        <a:lnSpc>
                          <a:spcPct val="150000"/>
                        </a:lnSpc>
                        <a:spcBef>
                          <a:spcPts val="0"/>
                        </a:spcBef>
                        <a:spcAft>
                          <a:spcPts val="800"/>
                        </a:spcAft>
                      </a:pPr>
                      <a:r>
                        <a:rPr lang="en-US" sz="1200">
                          <a:effectLst/>
                        </a:rPr>
                        <a:t>Salaries</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800"/>
                        </a:spcAft>
                      </a:pPr>
                      <a:r>
                        <a:rPr lang="en-US" sz="1200">
                          <a:effectLst/>
                        </a:rPr>
                        <a:t>34,000</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1"/>
                  </a:ext>
                </a:extLst>
              </a:tr>
              <a:tr h="210820">
                <a:tc>
                  <a:txBody>
                    <a:bodyPr/>
                    <a:lstStyle/>
                    <a:p>
                      <a:pPr marL="0" marR="0" algn="ctr">
                        <a:lnSpc>
                          <a:spcPct val="150000"/>
                        </a:lnSpc>
                        <a:spcBef>
                          <a:spcPts val="0"/>
                        </a:spcBef>
                        <a:spcAft>
                          <a:spcPts val="800"/>
                        </a:spcAft>
                      </a:pPr>
                      <a:r>
                        <a:rPr lang="en-US" sz="1200">
                          <a:effectLst/>
                        </a:rPr>
                        <a:t>Depreciation</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800"/>
                        </a:spcAft>
                      </a:pPr>
                      <a:r>
                        <a:rPr lang="en-US" sz="1200">
                          <a:effectLst/>
                        </a:rPr>
                        <a:t>6,163.5</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2"/>
                  </a:ext>
                </a:extLst>
              </a:tr>
              <a:tr h="210820">
                <a:tc>
                  <a:txBody>
                    <a:bodyPr/>
                    <a:lstStyle/>
                    <a:p>
                      <a:pPr marL="0" marR="0" algn="ctr">
                        <a:lnSpc>
                          <a:spcPct val="150000"/>
                        </a:lnSpc>
                        <a:spcBef>
                          <a:spcPts val="0"/>
                        </a:spcBef>
                        <a:spcAft>
                          <a:spcPts val="800"/>
                        </a:spcAft>
                      </a:pPr>
                      <a:r>
                        <a:rPr lang="en-US" sz="1200">
                          <a:effectLst/>
                        </a:rPr>
                        <a:t>Insurance</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800"/>
                        </a:spcAft>
                      </a:pPr>
                      <a:r>
                        <a:rPr lang="en-US" sz="1200">
                          <a:effectLst/>
                        </a:rPr>
                        <a:t>2,379.5</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3"/>
                  </a:ext>
                </a:extLst>
              </a:tr>
              <a:tr h="210820">
                <a:tc>
                  <a:txBody>
                    <a:bodyPr/>
                    <a:lstStyle/>
                    <a:p>
                      <a:pPr marL="0" marR="0" algn="ctr">
                        <a:lnSpc>
                          <a:spcPct val="150000"/>
                        </a:lnSpc>
                        <a:spcBef>
                          <a:spcPts val="0"/>
                        </a:spcBef>
                        <a:spcAft>
                          <a:spcPts val="800"/>
                        </a:spcAft>
                      </a:pPr>
                      <a:r>
                        <a:rPr lang="en-US" sz="1200">
                          <a:effectLst/>
                        </a:rPr>
                        <a:t>Electric energy and fuel</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800"/>
                        </a:spcAft>
                      </a:pPr>
                      <a:r>
                        <a:rPr lang="en-US" sz="1200">
                          <a:effectLst/>
                        </a:rPr>
                        <a:t>10,608</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4"/>
                  </a:ext>
                </a:extLst>
              </a:tr>
              <a:tr h="210820">
                <a:tc>
                  <a:txBody>
                    <a:bodyPr/>
                    <a:lstStyle/>
                    <a:p>
                      <a:pPr marL="0" marR="0" algn="ctr">
                        <a:lnSpc>
                          <a:spcPct val="150000"/>
                        </a:lnSpc>
                        <a:spcBef>
                          <a:spcPts val="0"/>
                        </a:spcBef>
                        <a:spcAft>
                          <a:spcPts val="800"/>
                        </a:spcAft>
                      </a:pPr>
                      <a:r>
                        <a:rPr lang="en-US" sz="1200">
                          <a:effectLst/>
                        </a:rPr>
                        <a:t>Other cost</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800"/>
                        </a:spcAft>
                      </a:pPr>
                      <a:r>
                        <a:rPr lang="en-US" sz="1200">
                          <a:effectLst/>
                        </a:rPr>
                        <a:t>250</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5"/>
                  </a:ext>
                </a:extLst>
              </a:tr>
              <a:tr h="210820">
                <a:tc>
                  <a:txBody>
                    <a:bodyPr/>
                    <a:lstStyle/>
                    <a:p>
                      <a:pPr marL="0" marR="0" algn="ctr">
                        <a:lnSpc>
                          <a:spcPct val="150000"/>
                        </a:lnSpc>
                        <a:spcBef>
                          <a:spcPts val="0"/>
                        </a:spcBef>
                        <a:spcAft>
                          <a:spcPts val="800"/>
                        </a:spcAft>
                      </a:pPr>
                      <a:r>
                        <a:rPr lang="en-US" sz="1200">
                          <a:effectLst/>
                        </a:rPr>
                        <a:t>Total</a:t>
                      </a:r>
                      <a:endParaRPr lang="en-US" sz="1200">
                        <a:effectLst/>
                        <a:latin typeface="Times New Roman"/>
                        <a:ea typeface="Calibri"/>
                        <a:cs typeface="Arial"/>
                      </a:endParaRPr>
                    </a:p>
                  </a:txBody>
                  <a:tcPr marL="68580" marR="68580" marT="0" marB="0" anchor="ctr"/>
                </a:tc>
                <a:tc>
                  <a:txBody>
                    <a:bodyPr/>
                    <a:lstStyle/>
                    <a:p>
                      <a:pPr marL="0" marR="0" algn="ctr">
                        <a:lnSpc>
                          <a:spcPct val="150000"/>
                        </a:lnSpc>
                        <a:spcBef>
                          <a:spcPts val="0"/>
                        </a:spcBef>
                        <a:spcAft>
                          <a:spcPts val="800"/>
                        </a:spcAft>
                      </a:pPr>
                      <a:r>
                        <a:rPr lang="en-US" sz="1200" dirty="0">
                          <a:effectLst/>
                        </a:rPr>
                        <a:t>53,401NIS/month</a:t>
                      </a:r>
                      <a:endParaRPr lang="en-US" sz="1200" dirty="0">
                        <a:effectLst/>
                        <a:latin typeface="Times New Roman"/>
                        <a:ea typeface="Calibri"/>
                        <a:cs typeface="Arial"/>
                      </a:endParaRPr>
                    </a:p>
                  </a:txBody>
                  <a:tcPr marL="68580" marR="68580" marT="0"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725807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We assumed that the factory would be operated for 312 days per year. Quantities to be produced from table legs, sofa legs, sofa hands, crowns, and chair legs equal to </a:t>
            </a:r>
            <a:r>
              <a:rPr lang="en-US" b="1" dirty="0"/>
              <a:t>105831</a:t>
            </a:r>
            <a:r>
              <a:rPr lang="en-US" dirty="0"/>
              <a:t> part per year.</a:t>
            </a:r>
          </a:p>
        </p:txBody>
      </p:sp>
      <p:sp>
        <p:nvSpPr>
          <p:cNvPr id="3" name="Title 2"/>
          <p:cNvSpPr>
            <a:spLocks noGrp="1"/>
          </p:cNvSpPr>
          <p:nvPr>
            <p:ph type="title"/>
          </p:nvPr>
        </p:nvSpPr>
        <p:spPr/>
        <p:txBody>
          <a:bodyPr/>
          <a:lstStyle/>
          <a:p>
            <a:r>
              <a:rPr lang="en-US" sz="4000" dirty="0"/>
              <a:t>Financial Analysis</a:t>
            </a:r>
          </a:p>
        </p:txBody>
      </p:sp>
    </p:spTree>
    <p:extLst>
      <p:ext uri="{BB962C8B-B14F-4D97-AF65-F5344CB8AC3E}">
        <p14:creationId xmlns:p14="http://schemas.microsoft.com/office/powerpoint/2010/main" val="34459706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838200"/>
            <a:ext cx="7756263" cy="1054250"/>
          </a:xfrm>
        </p:spPr>
        <p:txBody>
          <a:bodyPr/>
          <a:lstStyle/>
          <a:p>
            <a:r>
              <a:rPr lang="en-US" sz="4000" dirty="0"/>
              <a:t>production percentage</a:t>
            </a:r>
            <a:br>
              <a:rPr lang="en-US" b="1" dirty="0"/>
            </a:b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344212740"/>
              </p:ext>
            </p:extLst>
          </p:nvPr>
        </p:nvGraphicFramePr>
        <p:xfrm>
          <a:off x="990600" y="2895600"/>
          <a:ext cx="6553200" cy="1828800"/>
        </p:xfrm>
        <a:graphic>
          <a:graphicData uri="http://schemas.openxmlformats.org/drawingml/2006/table">
            <a:tbl>
              <a:tblPr firstRow="1" firstCol="1" bandRow="1">
                <a:tableStyleId>{5C22544A-7EE6-4342-B048-85BDC9FD1C3A}</a:tableStyleId>
              </a:tblPr>
              <a:tblGrid>
                <a:gridCol w="2218439">
                  <a:extLst>
                    <a:ext uri="{9D8B030D-6E8A-4147-A177-3AD203B41FA5}">
                      <a16:colId xmlns:a16="http://schemas.microsoft.com/office/drawing/2014/main" val="20000"/>
                    </a:ext>
                  </a:extLst>
                </a:gridCol>
                <a:gridCol w="2236938">
                  <a:extLst>
                    <a:ext uri="{9D8B030D-6E8A-4147-A177-3AD203B41FA5}">
                      <a16:colId xmlns:a16="http://schemas.microsoft.com/office/drawing/2014/main" val="20001"/>
                    </a:ext>
                  </a:extLst>
                </a:gridCol>
                <a:gridCol w="2097823">
                  <a:extLst>
                    <a:ext uri="{9D8B030D-6E8A-4147-A177-3AD203B41FA5}">
                      <a16:colId xmlns:a16="http://schemas.microsoft.com/office/drawing/2014/main" val="20002"/>
                    </a:ext>
                  </a:extLst>
                </a:gridCol>
              </a:tblGrid>
              <a:tr h="228600">
                <a:tc>
                  <a:txBody>
                    <a:bodyPr/>
                    <a:lstStyle/>
                    <a:p>
                      <a:pPr marL="0" marR="0" algn="ctr">
                        <a:lnSpc>
                          <a:spcPct val="106000"/>
                        </a:lnSpc>
                        <a:spcBef>
                          <a:spcPts val="0"/>
                        </a:spcBef>
                        <a:spcAft>
                          <a:spcPts val="0"/>
                        </a:spcAft>
                      </a:pPr>
                      <a:r>
                        <a:rPr lang="en-US" sz="1200" dirty="0">
                          <a:effectLst/>
                        </a:rPr>
                        <a:t>Identified Product</a:t>
                      </a:r>
                      <a:endParaRPr lang="en-US" sz="1200" dirty="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Production Proportion</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Quantity per year</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0"/>
                  </a:ext>
                </a:extLst>
              </a:tr>
              <a:tr h="228600">
                <a:tc>
                  <a:txBody>
                    <a:bodyPr/>
                    <a:lstStyle/>
                    <a:p>
                      <a:pPr marL="0" marR="0">
                        <a:lnSpc>
                          <a:spcPct val="106000"/>
                        </a:lnSpc>
                        <a:spcBef>
                          <a:spcPts val="0"/>
                        </a:spcBef>
                        <a:spcAft>
                          <a:spcPts val="0"/>
                        </a:spcAft>
                      </a:pPr>
                      <a:r>
                        <a:rPr lang="en-US" sz="1200">
                          <a:effectLst/>
                        </a:rPr>
                        <a:t>Sofa legs</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0.567</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60,006</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1"/>
                  </a:ext>
                </a:extLst>
              </a:tr>
              <a:tr h="228600">
                <a:tc>
                  <a:txBody>
                    <a:bodyPr/>
                    <a:lstStyle/>
                    <a:p>
                      <a:pPr marL="0" marR="0">
                        <a:lnSpc>
                          <a:spcPct val="106000"/>
                        </a:lnSpc>
                        <a:spcBef>
                          <a:spcPts val="0"/>
                        </a:spcBef>
                        <a:spcAft>
                          <a:spcPts val="0"/>
                        </a:spcAft>
                      </a:pPr>
                      <a:r>
                        <a:rPr lang="en-US" sz="1200">
                          <a:effectLst/>
                        </a:rPr>
                        <a:t>Sofa arms</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0.258</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27,304</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2"/>
                  </a:ext>
                </a:extLst>
              </a:tr>
              <a:tr h="228600">
                <a:tc>
                  <a:txBody>
                    <a:bodyPr/>
                    <a:lstStyle/>
                    <a:p>
                      <a:pPr marL="0" marR="0">
                        <a:lnSpc>
                          <a:spcPct val="106000"/>
                        </a:lnSpc>
                        <a:spcBef>
                          <a:spcPts val="0"/>
                        </a:spcBef>
                        <a:spcAft>
                          <a:spcPts val="0"/>
                        </a:spcAft>
                      </a:pPr>
                      <a:r>
                        <a:rPr lang="en-US" sz="1200">
                          <a:effectLst/>
                        </a:rPr>
                        <a:t>Dining table legs</a:t>
                      </a:r>
                      <a:endParaRPr lang="en-US" sz="1200">
                        <a:effectLst/>
                        <a:latin typeface="Times New Roman"/>
                        <a:ea typeface="Calibri"/>
                        <a:cs typeface="Arial"/>
                      </a:endParaRPr>
                    </a:p>
                  </a:txBody>
                  <a:tcPr marL="68580" marR="68580" marT="0" marB="0" anchor="ctr"/>
                </a:tc>
                <a:tc>
                  <a:txBody>
                    <a:bodyPr/>
                    <a:lstStyle/>
                    <a:p>
                      <a:pPr marL="0" marR="0" algn="ctr" rtl="0">
                        <a:lnSpc>
                          <a:spcPct val="106000"/>
                        </a:lnSpc>
                        <a:spcBef>
                          <a:spcPts val="0"/>
                        </a:spcBef>
                        <a:spcAft>
                          <a:spcPts val="0"/>
                        </a:spcAft>
                      </a:pPr>
                      <a:r>
                        <a:rPr lang="en-US" sz="1200">
                          <a:effectLst/>
                        </a:rPr>
                        <a:t>0.0173</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1831</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3"/>
                  </a:ext>
                </a:extLst>
              </a:tr>
              <a:tr h="228600">
                <a:tc>
                  <a:txBody>
                    <a:bodyPr/>
                    <a:lstStyle/>
                    <a:p>
                      <a:pPr marL="0" marR="0">
                        <a:lnSpc>
                          <a:spcPct val="106000"/>
                        </a:lnSpc>
                        <a:spcBef>
                          <a:spcPts val="0"/>
                        </a:spcBef>
                        <a:spcAft>
                          <a:spcPts val="0"/>
                        </a:spcAft>
                      </a:pPr>
                      <a:r>
                        <a:rPr lang="en-US" sz="1200">
                          <a:effectLst/>
                        </a:rPr>
                        <a:t>Table legs</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0.0467</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4942</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4"/>
                  </a:ext>
                </a:extLst>
              </a:tr>
              <a:tr h="228600">
                <a:tc>
                  <a:txBody>
                    <a:bodyPr/>
                    <a:lstStyle/>
                    <a:p>
                      <a:pPr marL="0" marR="0">
                        <a:lnSpc>
                          <a:spcPct val="106000"/>
                        </a:lnSpc>
                        <a:spcBef>
                          <a:spcPts val="0"/>
                        </a:spcBef>
                        <a:spcAft>
                          <a:spcPts val="0"/>
                        </a:spcAft>
                      </a:pPr>
                      <a:r>
                        <a:rPr lang="en-US" sz="1200">
                          <a:effectLst/>
                        </a:rPr>
                        <a:t>Crowns </a:t>
                      </a:r>
                      <a:endParaRPr lang="en-US" sz="1200">
                        <a:effectLst/>
                        <a:latin typeface="Times New Roman"/>
                        <a:ea typeface="Calibri"/>
                        <a:cs typeface="Arial"/>
                      </a:endParaRPr>
                    </a:p>
                  </a:txBody>
                  <a:tcPr marL="68580" marR="68580" marT="0" marB="0" anchor="ctr"/>
                </a:tc>
                <a:tc>
                  <a:txBody>
                    <a:bodyPr/>
                    <a:lstStyle/>
                    <a:p>
                      <a:pPr marL="0" marR="0" algn="ctr" rtl="0">
                        <a:lnSpc>
                          <a:spcPct val="106000"/>
                        </a:lnSpc>
                        <a:spcBef>
                          <a:spcPts val="0"/>
                        </a:spcBef>
                        <a:spcAft>
                          <a:spcPts val="0"/>
                        </a:spcAft>
                      </a:pPr>
                      <a:r>
                        <a:rPr lang="en-US" sz="1200">
                          <a:effectLst/>
                        </a:rPr>
                        <a:t>0.011</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1165</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5"/>
                  </a:ext>
                </a:extLst>
              </a:tr>
              <a:tr h="228600">
                <a:tc>
                  <a:txBody>
                    <a:bodyPr/>
                    <a:lstStyle/>
                    <a:p>
                      <a:pPr marL="0" marR="0">
                        <a:lnSpc>
                          <a:spcPct val="106000"/>
                        </a:lnSpc>
                        <a:spcBef>
                          <a:spcPts val="0"/>
                        </a:spcBef>
                        <a:spcAft>
                          <a:spcPts val="0"/>
                        </a:spcAft>
                      </a:pPr>
                      <a:r>
                        <a:rPr lang="en-US" sz="1200">
                          <a:effectLst/>
                        </a:rPr>
                        <a:t>Chairs legs</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0.1</a:t>
                      </a:r>
                      <a:endParaRPr lang="en-US" sz="120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a:effectLst/>
                        </a:rPr>
                        <a:t>10583</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6"/>
                  </a:ext>
                </a:extLst>
              </a:tr>
              <a:tr h="228600">
                <a:tc>
                  <a:txBody>
                    <a:bodyPr/>
                    <a:lstStyle/>
                    <a:p>
                      <a:pPr marL="0" marR="0" algn="l">
                        <a:lnSpc>
                          <a:spcPct val="106000"/>
                        </a:lnSpc>
                        <a:spcBef>
                          <a:spcPts val="0"/>
                        </a:spcBef>
                        <a:spcAft>
                          <a:spcPts val="0"/>
                        </a:spcAft>
                      </a:pPr>
                      <a:r>
                        <a:rPr lang="en-US" sz="1200" dirty="0">
                          <a:effectLst/>
                        </a:rPr>
                        <a:t>Total</a:t>
                      </a:r>
                      <a:endParaRPr lang="en-US" sz="1200" dirty="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dirty="0">
                          <a:effectLst/>
                        </a:rPr>
                        <a:t>1</a:t>
                      </a:r>
                      <a:endParaRPr lang="en-US" sz="1200" dirty="0">
                        <a:effectLst/>
                        <a:latin typeface="Times New Roman"/>
                        <a:ea typeface="Calibri"/>
                        <a:cs typeface="Arial"/>
                      </a:endParaRPr>
                    </a:p>
                  </a:txBody>
                  <a:tcPr marL="68580" marR="68580" marT="0" marB="0" anchor="ctr"/>
                </a:tc>
                <a:tc>
                  <a:txBody>
                    <a:bodyPr/>
                    <a:lstStyle/>
                    <a:p>
                      <a:pPr marL="0" marR="0" algn="ctr">
                        <a:lnSpc>
                          <a:spcPct val="106000"/>
                        </a:lnSpc>
                        <a:spcBef>
                          <a:spcPts val="0"/>
                        </a:spcBef>
                        <a:spcAft>
                          <a:spcPts val="0"/>
                        </a:spcAft>
                      </a:pPr>
                      <a:r>
                        <a:rPr lang="en-US" sz="1200" dirty="0">
                          <a:effectLst/>
                        </a:rPr>
                        <a:t>105831</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7"/>
                  </a:ext>
                </a:extLst>
              </a:tr>
            </a:tbl>
          </a:graphicData>
        </a:graphic>
      </p:graphicFrame>
      <p:sp>
        <p:nvSpPr>
          <p:cNvPr id="2" name="Content Placeholder 1"/>
          <p:cNvSpPr>
            <a:spLocks noGrp="1"/>
          </p:cNvSpPr>
          <p:nvPr>
            <p:ph idx="1"/>
          </p:nvPr>
        </p:nvSpPr>
        <p:spPr>
          <a:xfrm>
            <a:off x="838200" y="1600200"/>
            <a:ext cx="7745505" cy="3877815"/>
          </a:xfrm>
        </p:spPr>
        <p:txBody>
          <a:bodyPr/>
          <a:lstStyle/>
          <a:p>
            <a:endParaRPr lang="en-US" dirty="0"/>
          </a:p>
        </p:txBody>
      </p:sp>
    </p:spTree>
    <p:extLst>
      <p:ext uri="{BB962C8B-B14F-4D97-AF65-F5344CB8AC3E}">
        <p14:creationId xmlns:p14="http://schemas.microsoft.com/office/powerpoint/2010/main" val="30588360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693047033"/>
              </p:ext>
            </p:extLst>
          </p:nvPr>
        </p:nvGraphicFramePr>
        <p:xfrm>
          <a:off x="2743200" y="2667000"/>
          <a:ext cx="3962400" cy="3276597"/>
        </p:xfrm>
        <a:graphic>
          <a:graphicData uri="http://schemas.openxmlformats.org/drawingml/2006/table">
            <a:tbl>
              <a:tblPr firstRow="1" firstCol="1" bandRow="1">
                <a:tableStyleId>{5C22544A-7EE6-4342-B048-85BDC9FD1C3A}</a:tableStyleId>
              </a:tblPr>
              <a:tblGrid>
                <a:gridCol w="2892317">
                  <a:extLst>
                    <a:ext uri="{9D8B030D-6E8A-4147-A177-3AD203B41FA5}">
                      <a16:colId xmlns:a16="http://schemas.microsoft.com/office/drawing/2014/main" val="20000"/>
                    </a:ext>
                  </a:extLst>
                </a:gridCol>
                <a:gridCol w="1070083">
                  <a:extLst>
                    <a:ext uri="{9D8B030D-6E8A-4147-A177-3AD203B41FA5}">
                      <a16:colId xmlns:a16="http://schemas.microsoft.com/office/drawing/2014/main" val="20001"/>
                    </a:ext>
                  </a:extLst>
                </a:gridCol>
              </a:tblGrid>
              <a:tr h="204700">
                <a:tc gridSpan="2">
                  <a:txBody>
                    <a:bodyPr/>
                    <a:lstStyle/>
                    <a:p>
                      <a:pPr marL="0" marR="0">
                        <a:lnSpc>
                          <a:spcPct val="106000"/>
                        </a:lnSpc>
                        <a:spcBef>
                          <a:spcPts val="0"/>
                        </a:spcBef>
                        <a:spcAft>
                          <a:spcPts val="0"/>
                        </a:spcAft>
                      </a:pPr>
                      <a:r>
                        <a:rPr lang="en-US" sz="1200" dirty="0">
                          <a:effectLst/>
                        </a:rPr>
                        <a:t>Sofa legs details / month	</a:t>
                      </a:r>
                      <a:endParaRPr lang="en-US" sz="1200" dirty="0">
                        <a:effectLst/>
                        <a:latin typeface="Times New Roman"/>
                        <a:ea typeface="Calibri"/>
                        <a:cs typeface="Arial"/>
                      </a:endParaRPr>
                    </a:p>
                  </a:txBody>
                  <a:tcPr marL="68580" marR="68580" marT="0" marB="0"/>
                </a:tc>
                <a:tc hMerge="1">
                  <a:txBody>
                    <a:bodyPr/>
                    <a:lstStyle/>
                    <a:p>
                      <a:endParaRPr lang="en-US"/>
                    </a:p>
                  </a:txBody>
                  <a:tcPr/>
                </a:tc>
                <a:extLst>
                  <a:ext uri="{0D108BD9-81ED-4DB2-BD59-A6C34878D82A}">
                    <a16:rowId xmlns:a16="http://schemas.microsoft.com/office/drawing/2014/main" val="10000"/>
                  </a:ext>
                </a:extLst>
              </a:tr>
              <a:tr h="255611">
                <a:tc>
                  <a:txBody>
                    <a:bodyPr/>
                    <a:lstStyle/>
                    <a:p>
                      <a:pPr marL="0" marR="0">
                        <a:lnSpc>
                          <a:spcPct val="106000"/>
                        </a:lnSpc>
                        <a:spcBef>
                          <a:spcPts val="0"/>
                        </a:spcBef>
                        <a:spcAft>
                          <a:spcPts val="0"/>
                        </a:spcAft>
                      </a:pPr>
                      <a:r>
                        <a:rPr lang="en-US" sz="1200">
                          <a:effectLst/>
                        </a:rPr>
                        <a:t>Fixed cost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30,278</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1"/>
                  </a:ext>
                </a:extLst>
              </a:tr>
              <a:tr h="255611">
                <a:tc>
                  <a:txBody>
                    <a:bodyPr/>
                    <a:lstStyle/>
                    <a:p>
                      <a:pPr marL="0" marR="0">
                        <a:lnSpc>
                          <a:spcPct val="106000"/>
                        </a:lnSpc>
                        <a:spcBef>
                          <a:spcPts val="0"/>
                        </a:spcBef>
                        <a:spcAft>
                          <a:spcPts val="0"/>
                        </a:spcAft>
                      </a:pPr>
                      <a:r>
                        <a:rPr lang="en-US" sz="1200">
                          <a:effectLst/>
                        </a:rPr>
                        <a:t>Quantity of row material (Cup)</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5</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2"/>
                  </a:ext>
                </a:extLst>
              </a:tr>
              <a:tr h="268251">
                <a:tc>
                  <a:txBody>
                    <a:bodyPr/>
                    <a:lstStyle/>
                    <a:p>
                      <a:pPr marL="0" marR="0">
                        <a:lnSpc>
                          <a:spcPct val="106000"/>
                        </a:lnSpc>
                        <a:spcBef>
                          <a:spcPts val="0"/>
                        </a:spcBef>
                        <a:spcAft>
                          <a:spcPts val="0"/>
                        </a:spcAft>
                      </a:pPr>
                      <a:r>
                        <a:rPr lang="en-US" sz="1200">
                          <a:effectLst/>
                        </a:rPr>
                        <a:t>Raw material Cost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12500</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3"/>
                  </a:ext>
                </a:extLst>
              </a:tr>
              <a:tr h="268251">
                <a:tc>
                  <a:txBody>
                    <a:bodyPr/>
                    <a:lstStyle/>
                    <a:p>
                      <a:pPr marL="0" marR="0">
                        <a:lnSpc>
                          <a:spcPct val="106000"/>
                        </a:lnSpc>
                        <a:spcBef>
                          <a:spcPts val="0"/>
                        </a:spcBef>
                        <a:spcAft>
                          <a:spcPts val="0"/>
                        </a:spcAft>
                      </a:pPr>
                      <a:r>
                        <a:rPr lang="en-US" sz="1200">
                          <a:effectLst/>
                        </a:rPr>
                        <a:t>Cost of 1 part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rPr>
                        <a:t>8.55</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4"/>
                  </a:ext>
                </a:extLst>
              </a:tr>
              <a:tr h="268251">
                <a:tc>
                  <a:txBody>
                    <a:bodyPr/>
                    <a:lstStyle/>
                    <a:p>
                      <a:pPr marL="0" marR="0">
                        <a:lnSpc>
                          <a:spcPct val="106000"/>
                        </a:lnSpc>
                        <a:spcBef>
                          <a:spcPts val="0"/>
                        </a:spcBef>
                        <a:spcAft>
                          <a:spcPts val="0"/>
                        </a:spcAft>
                      </a:pPr>
                      <a:r>
                        <a:rPr lang="en-US" sz="1200">
                          <a:effectLst/>
                        </a:rPr>
                        <a:t>Selling price (NIS) </a:t>
                      </a:r>
                      <a:r>
                        <a:rPr lang="en-US" sz="1200" baseline="30000">
                          <a:effectLst/>
                        </a:rPr>
                        <a:t>1</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16</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5"/>
                  </a:ext>
                </a:extLst>
              </a:tr>
              <a:tr h="268251">
                <a:tc>
                  <a:txBody>
                    <a:bodyPr/>
                    <a:lstStyle/>
                    <a:p>
                      <a:pPr marL="0" marR="0">
                        <a:lnSpc>
                          <a:spcPct val="106000"/>
                        </a:lnSpc>
                        <a:spcBef>
                          <a:spcPts val="0"/>
                        </a:spcBef>
                        <a:spcAft>
                          <a:spcPts val="0"/>
                        </a:spcAft>
                      </a:pPr>
                      <a:r>
                        <a:rPr lang="en-US" sz="1200" dirty="0">
                          <a:effectLst/>
                        </a:rPr>
                        <a:t>CM </a:t>
                      </a:r>
                      <a:endParaRPr lang="en-US" sz="1200" dirty="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rPr>
                        <a:t>7.44</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6"/>
                  </a:ext>
                </a:extLst>
              </a:tr>
              <a:tr h="268251">
                <a:tc>
                  <a:txBody>
                    <a:bodyPr/>
                    <a:lstStyle/>
                    <a:p>
                      <a:pPr marL="0" marR="0">
                        <a:lnSpc>
                          <a:spcPct val="106000"/>
                        </a:lnSpc>
                        <a:spcBef>
                          <a:spcPts val="0"/>
                        </a:spcBef>
                        <a:spcAft>
                          <a:spcPts val="0"/>
                        </a:spcAft>
                      </a:pPr>
                      <a:r>
                        <a:rPr lang="en-US" sz="1200">
                          <a:effectLst/>
                        </a:rPr>
                        <a:t>Production volume  (unit/month) </a:t>
                      </a:r>
                      <a:r>
                        <a:rPr lang="en-US" sz="1200" baseline="30000">
                          <a:effectLst/>
                        </a:rPr>
                        <a:t>3</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rPr>
                        <a:t>5000.48</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7"/>
                  </a:ext>
                </a:extLst>
              </a:tr>
              <a:tr h="414667">
                <a:tc>
                  <a:txBody>
                    <a:bodyPr/>
                    <a:lstStyle/>
                    <a:p>
                      <a:pPr marL="0" marR="0">
                        <a:lnSpc>
                          <a:spcPct val="106000"/>
                        </a:lnSpc>
                        <a:spcBef>
                          <a:spcPts val="0"/>
                        </a:spcBef>
                        <a:spcAft>
                          <a:spcPts val="0"/>
                        </a:spcAft>
                      </a:pPr>
                      <a:r>
                        <a:rPr lang="en-US" sz="1200">
                          <a:effectLst/>
                        </a:rPr>
                        <a:t>Gross profit / month (VAT excluded) </a:t>
                      </a:r>
                      <a:r>
                        <a:rPr lang="en-US" sz="1200" baseline="30000">
                          <a:effectLst/>
                        </a:rPr>
                        <a:t>4</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rPr>
                        <a:t>37229.49</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8"/>
                  </a:ext>
                </a:extLst>
              </a:tr>
              <a:tr h="268251">
                <a:tc>
                  <a:txBody>
                    <a:bodyPr/>
                    <a:lstStyle/>
                    <a:p>
                      <a:pPr marL="0" marR="0">
                        <a:lnSpc>
                          <a:spcPct val="106000"/>
                        </a:lnSpc>
                        <a:spcBef>
                          <a:spcPts val="0"/>
                        </a:spcBef>
                        <a:spcAft>
                          <a:spcPts val="0"/>
                        </a:spcAft>
                      </a:pPr>
                      <a:r>
                        <a:rPr lang="en-US" sz="1200">
                          <a:effectLst/>
                        </a:rPr>
                        <a:t>Net Profit / month (including tax) </a:t>
                      </a:r>
                      <a:r>
                        <a:rPr lang="en-US" sz="1200" baseline="30000">
                          <a:effectLst/>
                        </a:rPr>
                        <a:t>5</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rPr>
                        <a:t>31272.77</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9"/>
                  </a:ext>
                </a:extLst>
              </a:tr>
              <a:tr h="268251">
                <a:tc>
                  <a:txBody>
                    <a:bodyPr/>
                    <a:lstStyle/>
                    <a:p>
                      <a:pPr marL="0" marR="0">
                        <a:lnSpc>
                          <a:spcPct val="106000"/>
                        </a:lnSpc>
                        <a:spcBef>
                          <a:spcPts val="0"/>
                        </a:spcBef>
                        <a:spcAft>
                          <a:spcPts val="0"/>
                        </a:spcAft>
                      </a:pPr>
                      <a:r>
                        <a:rPr lang="en-US" sz="1200">
                          <a:effectLst/>
                        </a:rPr>
                        <a:t>Profit per unit (NIS) </a:t>
                      </a:r>
                      <a:r>
                        <a:rPr lang="en-US" sz="1200" baseline="30000">
                          <a:effectLst/>
                        </a:rPr>
                        <a:t>6</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rPr>
                        <a:t>6.25</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10"/>
                  </a:ext>
                </a:extLst>
              </a:tr>
              <a:tr h="268251">
                <a:tc>
                  <a:txBody>
                    <a:bodyPr/>
                    <a:lstStyle/>
                    <a:p>
                      <a:pPr marL="0" marR="0">
                        <a:lnSpc>
                          <a:spcPct val="106000"/>
                        </a:lnSpc>
                        <a:spcBef>
                          <a:spcPts val="0"/>
                        </a:spcBef>
                        <a:spcAft>
                          <a:spcPts val="0"/>
                        </a:spcAft>
                      </a:pPr>
                      <a:r>
                        <a:rPr lang="en-US" sz="1200">
                          <a:effectLst/>
                        </a:rPr>
                        <a:t>Breakeven point (unit)/month </a:t>
                      </a:r>
                      <a:r>
                        <a:rPr lang="en-US" sz="1200" baseline="30000">
                          <a:effectLst/>
                        </a:rPr>
                        <a:t>7</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rPr>
                        <a:t>4841.46</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11"/>
                  </a:ext>
                </a:extLst>
              </a:tr>
            </a:tbl>
          </a:graphicData>
        </a:graphic>
      </p:graphicFrame>
      <p:sp>
        <p:nvSpPr>
          <p:cNvPr id="3" name="Title 2"/>
          <p:cNvSpPr>
            <a:spLocks noGrp="1"/>
          </p:cNvSpPr>
          <p:nvPr>
            <p:ph type="title"/>
          </p:nvPr>
        </p:nvSpPr>
        <p:spPr/>
        <p:txBody>
          <a:bodyPr/>
          <a:lstStyle/>
          <a:p>
            <a:pPr algn="l"/>
            <a:r>
              <a:rPr lang="en-US" dirty="0"/>
              <a:t>Sofa legs details </a:t>
            </a:r>
          </a:p>
        </p:txBody>
      </p:sp>
    </p:spTree>
    <p:extLst>
      <p:ext uri="{BB962C8B-B14F-4D97-AF65-F5344CB8AC3E}">
        <p14:creationId xmlns:p14="http://schemas.microsoft.com/office/powerpoint/2010/main" val="6552428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704782" y="2743581"/>
          <a:ext cx="3734435" cy="3027617"/>
        </p:xfrm>
        <a:graphic>
          <a:graphicData uri="http://schemas.openxmlformats.org/drawingml/2006/table">
            <a:tbl>
              <a:tblPr firstRow="1" firstCol="1" bandRow="1">
                <a:tableStyleId>{5C22544A-7EE6-4342-B048-85BDC9FD1C3A}</a:tableStyleId>
              </a:tblPr>
              <a:tblGrid>
                <a:gridCol w="2692400">
                  <a:extLst>
                    <a:ext uri="{9D8B030D-6E8A-4147-A177-3AD203B41FA5}">
                      <a16:colId xmlns:a16="http://schemas.microsoft.com/office/drawing/2014/main" val="20000"/>
                    </a:ext>
                  </a:extLst>
                </a:gridCol>
                <a:gridCol w="1042035">
                  <a:extLst>
                    <a:ext uri="{9D8B030D-6E8A-4147-A177-3AD203B41FA5}">
                      <a16:colId xmlns:a16="http://schemas.microsoft.com/office/drawing/2014/main" val="20001"/>
                    </a:ext>
                  </a:extLst>
                </a:gridCol>
              </a:tblGrid>
              <a:tr h="0">
                <a:tc gridSpan="2">
                  <a:txBody>
                    <a:bodyPr/>
                    <a:lstStyle/>
                    <a:p>
                      <a:pPr marL="0" marR="0">
                        <a:lnSpc>
                          <a:spcPct val="106000"/>
                        </a:lnSpc>
                        <a:spcBef>
                          <a:spcPts val="0"/>
                        </a:spcBef>
                        <a:spcAft>
                          <a:spcPts val="0"/>
                        </a:spcAft>
                      </a:pPr>
                      <a:r>
                        <a:rPr lang="en-US" sz="1200">
                          <a:effectLst/>
                        </a:rPr>
                        <a:t>Sofa arms details / month	</a:t>
                      </a:r>
                      <a:endParaRPr lang="en-US" sz="1200">
                        <a:effectLst/>
                        <a:latin typeface="Times New Roman"/>
                        <a:ea typeface="Calibri"/>
                        <a:cs typeface="Arial"/>
                      </a:endParaRPr>
                    </a:p>
                  </a:txBody>
                  <a:tcPr marL="68580" marR="68580" marT="0" marB="0"/>
                </a:tc>
                <a:tc hMerge="1">
                  <a:txBody>
                    <a:bodyPr/>
                    <a:lstStyle/>
                    <a:p>
                      <a:endParaRPr lang="en-US"/>
                    </a:p>
                  </a:txBody>
                  <a:tcPr/>
                </a:tc>
                <a:extLst>
                  <a:ext uri="{0D108BD9-81ED-4DB2-BD59-A6C34878D82A}">
                    <a16:rowId xmlns:a16="http://schemas.microsoft.com/office/drawing/2014/main" val="10000"/>
                  </a:ext>
                </a:extLst>
              </a:tr>
              <a:tr h="234950">
                <a:tc>
                  <a:txBody>
                    <a:bodyPr/>
                    <a:lstStyle/>
                    <a:p>
                      <a:pPr marL="0" marR="0">
                        <a:lnSpc>
                          <a:spcPct val="106000"/>
                        </a:lnSpc>
                        <a:spcBef>
                          <a:spcPts val="0"/>
                        </a:spcBef>
                        <a:spcAft>
                          <a:spcPts val="0"/>
                        </a:spcAft>
                      </a:pPr>
                      <a:r>
                        <a:rPr lang="en-US" sz="1200">
                          <a:effectLst/>
                        </a:rPr>
                        <a:t>Fixed cost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13,777</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1"/>
                  </a:ext>
                </a:extLst>
              </a:tr>
              <a:tr h="234950">
                <a:tc>
                  <a:txBody>
                    <a:bodyPr/>
                    <a:lstStyle/>
                    <a:p>
                      <a:pPr marL="0" marR="0">
                        <a:lnSpc>
                          <a:spcPct val="106000"/>
                        </a:lnSpc>
                        <a:spcBef>
                          <a:spcPts val="0"/>
                        </a:spcBef>
                        <a:spcAft>
                          <a:spcPts val="0"/>
                        </a:spcAft>
                      </a:pPr>
                      <a:r>
                        <a:rPr lang="en-US" sz="1200">
                          <a:effectLst/>
                        </a:rPr>
                        <a:t>Quantity of row material (Cup)</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24</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2"/>
                  </a:ext>
                </a:extLst>
              </a:tr>
              <a:tr h="247015">
                <a:tc>
                  <a:txBody>
                    <a:bodyPr/>
                    <a:lstStyle/>
                    <a:p>
                      <a:pPr marL="0" marR="0">
                        <a:lnSpc>
                          <a:spcPct val="106000"/>
                        </a:lnSpc>
                        <a:spcBef>
                          <a:spcPts val="0"/>
                        </a:spcBef>
                        <a:spcAft>
                          <a:spcPts val="0"/>
                        </a:spcAft>
                      </a:pPr>
                      <a:r>
                        <a:rPr lang="en-US" sz="1200">
                          <a:effectLst/>
                        </a:rPr>
                        <a:t>Raw material Cost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60,000</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3"/>
                  </a:ext>
                </a:extLst>
              </a:tr>
              <a:tr h="247015">
                <a:tc>
                  <a:txBody>
                    <a:bodyPr/>
                    <a:lstStyle/>
                    <a:p>
                      <a:pPr marL="0" marR="0">
                        <a:lnSpc>
                          <a:spcPct val="106000"/>
                        </a:lnSpc>
                        <a:spcBef>
                          <a:spcPts val="0"/>
                        </a:spcBef>
                        <a:spcAft>
                          <a:spcPts val="0"/>
                        </a:spcAft>
                      </a:pPr>
                      <a:r>
                        <a:rPr lang="en-US" sz="1200">
                          <a:effectLst/>
                        </a:rPr>
                        <a:t>Cost of 1 part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32.42459624</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4"/>
                  </a:ext>
                </a:extLst>
              </a:tr>
              <a:tr h="247015">
                <a:tc>
                  <a:txBody>
                    <a:bodyPr/>
                    <a:lstStyle/>
                    <a:p>
                      <a:pPr marL="0" marR="0">
                        <a:lnSpc>
                          <a:spcPct val="106000"/>
                        </a:lnSpc>
                        <a:spcBef>
                          <a:spcPts val="0"/>
                        </a:spcBef>
                        <a:spcAft>
                          <a:spcPts val="0"/>
                        </a:spcAft>
                      </a:pPr>
                      <a:r>
                        <a:rPr lang="en-US" sz="1200">
                          <a:effectLst/>
                        </a:rPr>
                        <a:t>Selling Price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53</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5"/>
                  </a:ext>
                </a:extLst>
              </a:tr>
              <a:tr h="247015">
                <a:tc>
                  <a:txBody>
                    <a:bodyPr/>
                    <a:lstStyle/>
                    <a:p>
                      <a:pPr marL="0" marR="0">
                        <a:lnSpc>
                          <a:spcPct val="106000"/>
                        </a:lnSpc>
                        <a:spcBef>
                          <a:spcPts val="0"/>
                        </a:spcBef>
                        <a:spcAft>
                          <a:spcPts val="0"/>
                        </a:spcAft>
                      </a:pPr>
                      <a:r>
                        <a:rPr lang="en-US" sz="1200">
                          <a:effectLst/>
                        </a:rPr>
                        <a:t>CM</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20.57540376</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6"/>
                  </a:ext>
                </a:extLst>
              </a:tr>
              <a:tr h="247015">
                <a:tc>
                  <a:txBody>
                    <a:bodyPr/>
                    <a:lstStyle/>
                    <a:p>
                      <a:pPr marL="0" marR="0">
                        <a:lnSpc>
                          <a:spcPct val="106000"/>
                        </a:lnSpc>
                        <a:spcBef>
                          <a:spcPts val="0"/>
                        </a:spcBef>
                        <a:spcAft>
                          <a:spcPts val="0"/>
                        </a:spcAft>
                      </a:pPr>
                      <a:r>
                        <a:rPr lang="en-US" sz="1200">
                          <a:effectLst/>
                        </a:rPr>
                        <a:t>Production volume (unit/month)</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2275.3536</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7"/>
                  </a:ext>
                </a:extLst>
              </a:tr>
              <a:tr h="247015">
                <a:tc>
                  <a:txBody>
                    <a:bodyPr/>
                    <a:lstStyle/>
                    <a:p>
                      <a:pPr marL="0" marR="0">
                        <a:lnSpc>
                          <a:spcPct val="106000"/>
                        </a:lnSpc>
                        <a:spcBef>
                          <a:spcPts val="0"/>
                        </a:spcBef>
                        <a:spcAft>
                          <a:spcPts val="0"/>
                        </a:spcAft>
                      </a:pPr>
                      <a:r>
                        <a:rPr lang="en-US" sz="1200">
                          <a:effectLst/>
                        </a:rPr>
                        <a:t>Gross profit / month (VAT excluded)</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46816.31901</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8"/>
                  </a:ext>
                </a:extLst>
              </a:tr>
              <a:tr h="247015">
                <a:tc>
                  <a:txBody>
                    <a:bodyPr/>
                    <a:lstStyle/>
                    <a:p>
                      <a:pPr marL="0" marR="0">
                        <a:lnSpc>
                          <a:spcPct val="106000"/>
                        </a:lnSpc>
                        <a:spcBef>
                          <a:spcPts val="0"/>
                        </a:spcBef>
                        <a:spcAft>
                          <a:spcPts val="0"/>
                        </a:spcAft>
                      </a:pPr>
                      <a:r>
                        <a:rPr lang="en-US" sz="1200">
                          <a:effectLst/>
                        </a:rPr>
                        <a:t>Net Profit / month (including tax)</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39325.70797</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9"/>
                  </a:ext>
                </a:extLst>
              </a:tr>
              <a:tr h="247015">
                <a:tc>
                  <a:txBody>
                    <a:bodyPr/>
                    <a:lstStyle/>
                    <a:p>
                      <a:pPr marL="0" marR="0">
                        <a:lnSpc>
                          <a:spcPct val="106000"/>
                        </a:lnSpc>
                        <a:spcBef>
                          <a:spcPts val="0"/>
                        </a:spcBef>
                        <a:spcAft>
                          <a:spcPts val="0"/>
                        </a:spcAft>
                      </a:pPr>
                      <a:r>
                        <a:rPr lang="en-US" sz="1200">
                          <a:effectLst/>
                        </a:rPr>
                        <a:t>Profit per unit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17.28333915</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10"/>
                  </a:ext>
                </a:extLst>
              </a:tr>
              <a:tr h="247015">
                <a:tc>
                  <a:txBody>
                    <a:bodyPr/>
                    <a:lstStyle/>
                    <a:p>
                      <a:pPr marL="0" marR="0">
                        <a:lnSpc>
                          <a:spcPct val="106000"/>
                        </a:lnSpc>
                        <a:spcBef>
                          <a:spcPts val="0"/>
                        </a:spcBef>
                        <a:spcAft>
                          <a:spcPts val="0"/>
                        </a:spcAft>
                      </a:pPr>
                      <a:r>
                        <a:rPr lang="en-US" sz="1200">
                          <a:effectLst/>
                        </a:rPr>
                        <a:t>Breakeven point (unit)/month</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rPr>
                        <a:t>797.1504621</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11"/>
                  </a:ext>
                </a:extLst>
              </a:tr>
            </a:tbl>
          </a:graphicData>
        </a:graphic>
      </p:graphicFrame>
      <p:sp>
        <p:nvSpPr>
          <p:cNvPr id="3" name="Title 2"/>
          <p:cNvSpPr>
            <a:spLocks noGrp="1"/>
          </p:cNvSpPr>
          <p:nvPr>
            <p:ph type="title"/>
          </p:nvPr>
        </p:nvSpPr>
        <p:spPr/>
        <p:txBody>
          <a:bodyPr/>
          <a:lstStyle/>
          <a:p>
            <a:r>
              <a:rPr lang="en-US" dirty="0"/>
              <a:t>Sofa arms details </a:t>
            </a:r>
          </a:p>
        </p:txBody>
      </p:sp>
    </p:spTree>
    <p:extLst>
      <p:ext uri="{BB962C8B-B14F-4D97-AF65-F5344CB8AC3E}">
        <p14:creationId xmlns:p14="http://schemas.microsoft.com/office/powerpoint/2010/main" val="10322856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265756105"/>
              </p:ext>
            </p:extLst>
          </p:nvPr>
        </p:nvGraphicFramePr>
        <p:xfrm>
          <a:off x="2362200" y="2438400"/>
          <a:ext cx="4419600" cy="3174228"/>
        </p:xfrm>
        <a:graphic>
          <a:graphicData uri="http://schemas.openxmlformats.org/drawingml/2006/table">
            <a:tbl>
              <a:tblPr firstRow="1" firstCol="1" bandRow="1">
                <a:tableStyleId>{5C22544A-7EE6-4342-B048-85BDC9FD1C3A}</a:tableStyleId>
              </a:tblPr>
              <a:tblGrid>
                <a:gridCol w="3157053">
                  <a:extLst>
                    <a:ext uri="{9D8B030D-6E8A-4147-A177-3AD203B41FA5}">
                      <a16:colId xmlns:a16="http://schemas.microsoft.com/office/drawing/2014/main" val="20000"/>
                    </a:ext>
                  </a:extLst>
                </a:gridCol>
                <a:gridCol w="1262547">
                  <a:extLst>
                    <a:ext uri="{9D8B030D-6E8A-4147-A177-3AD203B41FA5}">
                      <a16:colId xmlns:a16="http://schemas.microsoft.com/office/drawing/2014/main" val="20001"/>
                    </a:ext>
                  </a:extLst>
                </a:gridCol>
              </a:tblGrid>
              <a:tr h="261303">
                <a:tc gridSpan="2">
                  <a:txBody>
                    <a:bodyPr/>
                    <a:lstStyle/>
                    <a:p>
                      <a:pPr marL="0" marR="0" algn="ctr">
                        <a:lnSpc>
                          <a:spcPct val="106000"/>
                        </a:lnSpc>
                        <a:spcBef>
                          <a:spcPts val="0"/>
                        </a:spcBef>
                        <a:spcAft>
                          <a:spcPts val="0"/>
                        </a:spcAft>
                      </a:pPr>
                      <a:r>
                        <a:rPr lang="en-US" sz="1200" dirty="0">
                          <a:effectLst/>
                        </a:rPr>
                        <a:t>Dining table legs details / month</a:t>
                      </a:r>
                      <a:endParaRPr lang="en-US" sz="1200" dirty="0">
                        <a:effectLst/>
                        <a:latin typeface="Times New Roman"/>
                        <a:ea typeface="Calibri"/>
                        <a:cs typeface="Arial"/>
                      </a:endParaRPr>
                    </a:p>
                  </a:txBody>
                  <a:tcPr marL="68580" marR="68580" marT="0" marB="0"/>
                </a:tc>
                <a:tc hMerge="1">
                  <a:txBody>
                    <a:bodyPr/>
                    <a:lstStyle/>
                    <a:p>
                      <a:endParaRPr lang="en-US"/>
                    </a:p>
                  </a:txBody>
                  <a:tcPr/>
                </a:tc>
                <a:extLst>
                  <a:ext uri="{0D108BD9-81ED-4DB2-BD59-A6C34878D82A}">
                    <a16:rowId xmlns:a16="http://schemas.microsoft.com/office/drawing/2014/main" val="10000"/>
                  </a:ext>
                </a:extLst>
              </a:tr>
              <a:tr h="252951">
                <a:tc>
                  <a:txBody>
                    <a:bodyPr/>
                    <a:lstStyle/>
                    <a:p>
                      <a:pPr marL="0" marR="0" algn="ctr">
                        <a:lnSpc>
                          <a:spcPct val="106000"/>
                        </a:lnSpc>
                        <a:spcBef>
                          <a:spcPts val="0"/>
                        </a:spcBef>
                        <a:spcAft>
                          <a:spcPts val="0"/>
                        </a:spcAft>
                      </a:pPr>
                      <a:r>
                        <a:rPr lang="en-US" sz="1200">
                          <a:effectLst/>
                        </a:rPr>
                        <a:t>Fixed cost (NIS)</a:t>
                      </a:r>
                      <a:endParaRPr lang="en-US" sz="1200">
                        <a:effectLst/>
                        <a:latin typeface="Times New Roman"/>
                        <a:ea typeface="Calibri"/>
                        <a:cs typeface="Arial"/>
                      </a:endParaRPr>
                    </a:p>
                  </a:txBody>
                  <a:tcPr marL="68580" marR="68580" marT="0" marB="0"/>
                </a:tc>
                <a:tc>
                  <a:txBody>
                    <a:bodyPr/>
                    <a:lstStyle/>
                    <a:p>
                      <a:pPr marL="0" marR="0" algn="ctr">
                        <a:lnSpc>
                          <a:spcPct val="106000"/>
                        </a:lnSpc>
                        <a:spcBef>
                          <a:spcPts val="0"/>
                        </a:spcBef>
                        <a:spcAft>
                          <a:spcPts val="0"/>
                        </a:spcAft>
                      </a:pPr>
                      <a:r>
                        <a:rPr lang="en-US" sz="1200">
                          <a:effectLst/>
                        </a:rPr>
                        <a:t>924</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1"/>
                  </a:ext>
                </a:extLst>
              </a:tr>
              <a:tr h="252951">
                <a:tc>
                  <a:txBody>
                    <a:bodyPr/>
                    <a:lstStyle/>
                    <a:p>
                      <a:pPr marL="0" marR="0" algn="ctr">
                        <a:lnSpc>
                          <a:spcPct val="106000"/>
                        </a:lnSpc>
                        <a:spcBef>
                          <a:spcPts val="0"/>
                        </a:spcBef>
                        <a:spcAft>
                          <a:spcPts val="0"/>
                        </a:spcAft>
                      </a:pPr>
                      <a:r>
                        <a:rPr lang="en-US" sz="1200">
                          <a:effectLst/>
                        </a:rPr>
                        <a:t>Quantity of row material (Cup)</a:t>
                      </a:r>
                      <a:endParaRPr lang="en-US" sz="1200">
                        <a:effectLst/>
                        <a:latin typeface="Times New Roman"/>
                        <a:ea typeface="Calibri"/>
                        <a:cs typeface="Arial"/>
                      </a:endParaRPr>
                    </a:p>
                  </a:txBody>
                  <a:tcPr marL="68580" marR="68580" marT="0" marB="0"/>
                </a:tc>
                <a:tc>
                  <a:txBody>
                    <a:bodyPr/>
                    <a:lstStyle/>
                    <a:p>
                      <a:pPr marL="0" marR="0" algn="ctr">
                        <a:lnSpc>
                          <a:spcPct val="106000"/>
                        </a:lnSpc>
                        <a:spcBef>
                          <a:spcPts val="0"/>
                        </a:spcBef>
                        <a:spcAft>
                          <a:spcPts val="0"/>
                        </a:spcAft>
                      </a:pPr>
                      <a:r>
                        <a:rPr lang="en-US" sz="1200">
                          <a:effectLst/>
                        </a:rPr>
                        <a:t>3</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2"/>
                  </a:ext>
                </a:extLst>
              </a:tr>
              <a:tr h="267447">
                <a:tc>
                  <a:txBody>
                    <a:bodyPr/>
                    <a:lstStyle/>
                    <a:p>
                      <a:pPr marL="0" marR="0" algn="ctr">
                        <a:lnSpc>
                          <a:spcPct val="106000"/>
                        </a:lnSpc>
                        <a:spcBef>
                          <a:spcPts val="0"/>
                        </a:spcBef>
                        <a:spcAft>
                          <a:spcPts val="0"/>
                        </a:spcAft>
                      </a:pPr>
                      <a:r>
                        <a:rPr lang="en-US" sz="1200" dirty="0">
                          <a:effectLst/>
                        </a:rPr>
                        <a:t>Raw material Cost (NIS)</a:t>
                      </a:r>
                      <a:endParaRPr lang="en-US" sz="1200" dirty="0">
                        <a:effectLst/>
                        <a:latin typeface="Times New Roman"/>
                        <a:ea typeface="Calibri"/>
                        <a:cs typeface="Arial"/>
                      </a:endParaRPr>
                    </a:p>
                  </a:txBody>
                  <a:tcPr marL="68580" marR="68580" marT="0" marB="0"/>
                </a:tc>
                <a:tc>
                  <a:txBody>
                    <a:bodyPr/>
                    <a:lstStyle/>
                    <a:p>
                      <a:pPr marL="0" marR="0" algn="ctr">
                        <a:lnSpc>
                          <a:spcPct val="106000"/>
                        </a:lnSpc>
                        <a:spcBef>
                          <a:spcPts val="0"/>
                        </a:spcBef>
                        <a:spcAft>
                          <a:spcPts val="0"/>
                        </a:spcAft>
                      </a:pPr>
                      <a:r>
                        <a:rPr lang="en-US" sz="1200">
                          <a:effectLst/>
                        </a:rPr>
                        <a:t>10500</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3"/>
                  </a:ext>
                </a:extLst>
              </a:tr>
              <a:tr h="267447">
                <a:tc>
                  <a:txBody>
                    <a:bodyPr/>
                    <a:lstStyle/>
                    <a:p>
                      <a:pPr marL="0" marR="0" algn="ctr">
                        <a:lnSpc>
                          <a:spcPct val="106000"/>
                        </a:lnSpc>
                        <a:spcBef>
                          <a:spcPts val="0"/>
                        </a:spcBef>
                        <a:spcAft>
                          <a:spcPts val="0"/>
                        </a:spcAft>
                      </a:pPr>
                      <a:r>
                        <a:rPr lang="en-US" sz="1200" dirty="0">
                          <a:effectLst/>
                        </a:rPr>
                        <a:t>Cost of 1 part (NIS)</a:t>
                      </a:r>
                      <a:endParaRPr lang="en-US" sz="1200" dirty="0">
                        <a:effectLst/>
                        <a:latin typeface="Times New Roman"/>
                        <a:ea typeface="Calibri"/>
                        <a:cs typeface="Arial"/>
                      </a:endParaRPr>
                    </a:p>
                  </a:txBody>
                  <a:tcPr marL="68580" marR="68580" marT="0" marB="0"/>
                </a:tc>
                <a:tc>
                  <a:txBody>
                    <a:bodyPr/>
                    <a:lstStyle/>
                    <a:p>
                      <a:pPr marL="0" marR="0" algn="ctr">
                        <a:lnSpc>
                          <a:spcPct val="106000"/>
                        </a:lnSpc>
                        <a:spcBef>
                          <a:spcPts val="0"/>
                        </a:spcBef>
                        <a:spcAft>
                          <a:spcPts val="0"/>
                        </a:spcAft>
                      </a:pPr>
                      <a:r>
                        <a:rPr lang="en-US" sz="1200" dirty="0">
                          <a:effectLst/>
                        </a:rPr>
                        <a:t>74.87</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4"/>
                  </a:ext>
                </a:extLst>
              </a:tr>
              <a:tr h="267447">
                <a:tc>
                  <a:txBody>
                    <a:bodyPr/>
                    <a:lstStyle/>
                    <a:p>
                      <a:pPr marL="0" marR="0" algn="ctr">
                        <a:lnSpc>
                          <a:spcPct val="106000"/>
                        </a:lnSpc>
                        <a:spcBef>
                          <a:spcPts val="0"/>
                        </a:spcBef>
                        <a:spcAft>
                          <a:spcPts val="0"/>
                        </a:spcAft>
                      </a:pPr>
                      <a:r>
                        <a:rPr lang="en-US" sz="1200">
                          <a:effectLst/>
                        </a:rPr>
                        <a:t>Selling Price</a:t>
                      </a:r>
                      <a:endParaRPr lang="en-US" sz="1200">
                        <a:effectLst/>
                        <a:latin typeface="Times New Roman"/>
                        <a:ea typeface="Calibri"/>
                        <a:cs typeface="Arial"/>
                      </a:endParaRPr>
                    </a:p>
                  </a:txBody>
                  <a:tcPr marL="68580" marR="68580" marT="0" marB="0"/>
                </a:tc>
                <a:tc>
                  <a:txBody>
                    <a:bodyPr/>
                    <a:lstStyle/>
                    <a:p>
                      <a:pPr marL="0" marR="0" algn="ctr">
                        <a:lnSpc>
                          <a:spcPct val="106000"/>
                        </a:lnSpc>
                        <a:spcBef>
                          <a:spcPts val="0"/>
                        </a:spcBef>
                        <a:spcAft>
                          <a:spcPts val="0"/>
                        </a:spcAft>
                      </a:pPr>
                      <a:r>
                        <a:rPr lang="en-US" sz="1200">
                          <a:effectLst/>
                        </a:rPr>
                        <a:t>120</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5"/>
                  </a:ext>
                </a:extLst>
              </a:tr>
              <a:tr h="267447">
                <a:tc>
                  <a:txBody>
                    <a:bodyPr/>
                    <a:lstStyle/>
                    <a:p>
                      <a:pPr marL="0" marR="0" algn="ctr">
                        <a:lnSpc>
                          <a:spcPct val="106000"/>
                        </a:lnSpc>
                        <a:spcBef>
                          <a:spcPts val="0"/>
                        </a:spcBef>
                        <a:spcAft>
                          <a:spcPts val="0"/>
                        </a:spcAft>
                      </a:pPr>
                      <a:r>
                        <a:rPr lang="en-US" sz="1200">
                          <a:effectLst/>
                        </a:rPr>
                        <a:t>CM</a:t>
                      </a:r>
                      <a:endParaRPr lang="en-US" sz="1200">
                        <a:effectLst/>
                        <a:latin typeface="Times New Roman"/>
                        <a:ea typeface="Calibri"/>
                        <a:cs typeface="Arial"/>
                      </a:endParaRPr>
                    </a:p>
                  </a:txBody>
                  <a:tcPr marL="68580" marR="68580" marT="0" marB="0"/>
                </a:tc>
                <a:tc>
                  <a:txBody>
                    <a:bodyPr/>
                    <a:lstStyle/>
                    <a:p>
                      <a:pPr marL="0" marR="0" algn="ctr">
                        <a:lnSpc>
                          <a:spcPct val="106000"/>
                        </a:lnSpc>
                        <a:spcBef>
                          <a:spcPts val="0"/>
                        </a:spcBef>
                        <a:spcAft>
                          <a:spcPts val="0"/>
                        </a:spcAft>
                      </a:pPr>
                      <a:r>
                        <a:rPr lang="en-US" sz="1200" dirty="0">
                          <a:effectLst/>
                        </a:rPr>
                        <a:t>45.12</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6"/>
                  </a:ext>
                </a:extLst>
              </a:tr>
              <a:tr h="267447">
                <a:tc>
                  <a:txBody>
                    <a:bodyPr/>
                    <a:lstStyle/>
                    <a:p>
                      <a:pPr marL="0" marR="0" algn="ctr">
                        <a:lnSpc>
                          <a:spcPct val="106000"/>
                        </a:lnSpc>
                        <a:spcBef>
                          <a:spcPts val="0"/>
                        </a:spcBef>
                        <a:spcAft>
                          <a:spcPts val="0"/>
                        </a:spcAft>
                      </a:pPr>
                      <a:r>
                        <a:rPr lang="en-US" sz="1200">
                          <a:effectLst/>
                        </a:rPr>
                        <a:t>Production volume (unit/month)</a:t>
                      </a:r>
                      <a:endParaRPr lang="en-US" sz="1200">
                        <a:effectLst/>
                        <a:latin typeface="Times New Roman"/>
                        <a:ea typeface="Calibri"/>
                        <a:cs typeface="Arial"/>
                      </a:endParaRPr>
                    </a:p>
                  </a:txBody>
                  <a:tcPr marL="68580" marR="68580" marT="0" marB="0"/>
                </a:tc>
                <a:tc>
                  <a:txBody>
                    <a:bodyPr/>
                    <a:lstStyle/>
                    <a:p>
                      <a:pPr marL="0" marR="0" algn="ctr">
                        <a:lnSpc>
                          <a:spcPct val="106000"/>
                        </a:lnSpc>
                        <a:spcBef>
                          <a:spcPts val="0"/>
                        </a:spcBef>
                        <a:spcAft>
                          <a:spcPts val="0"/>
                        </a:spcAft>
                      </a:pPr>
                      <a:r>
                        <a:rPr lang="en-US" sz="1200" dirty="0">
                          <a:effectLst/>
                        </a:rPr>
                        <a:t>152.57</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7"/>
                  </a:ext>
                </a:extLst>
              </a:tr>
              <a:tr h="267447">
                <a:tc>
                  <a:txBody>
                    <a:bodyPr/>
                    <a:lstStyle/>
                    <a:p>
                      <a:pPr marL="0" marR="0" algn="ctr">
                        <a:lnSpc>
                          <a:spcPct val="106000"/>
                        </a:lnSpc>
                        <a:spcBef>
                          <a:spcPts val="0"/>
                        </a:spcBef>
                        <a:spcAft>
                          <a:spcPts val="0"/>
                        </a:spcAft>
                      </a:pPr>
                      <a:r>
                        <a:rPr lang="en-US" sz="1200">
                          <a:effectLst/>
                        </a:rPr>
                        <a:t>Gross profit / month (VAT excluded)</a:t>
                      </a:r>
                      <a:endParaRPr lang="en-US" sz="1200">
                        <a:effectLst/>
                        <a:latin typeface="Times New Roman"/>
                        <a:ea typeface="Calibri"/>
                        <a:cs typeface="Arial"/>
                      </a:endParaRPr>
                    </a:p>
                  </a:txBody>
                  <a:tcPr marL="68580" marR="68580" marT="0" marB="0"/>
                </a:tc>
                <a:tc>
                  <a:txBody>
                    <a:bodyPr/>
                    <a:lstStyle/>
                    <a:p>
                      <a:pPr marL="0" marR="0" algn="ctr">
                        <a:lnSpc>
                          <a:spcPct val="106000"/>
                        </a:lnSpc>
                        <a:spcBef>
                          <a:spcPts val="0"/>
                        </a:spcBef>
                        <a:spcAft>
                          <a:spcPts val="0"/>
                        </a:spcAft>
                      </a:pPr>
                      <a:r>
                        <a:rPr lang="en-US" sz="1200" dirty="0">
                          <a:effectLst/>
                        </a:rPr>
                        <a:t>6884.82</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8"/>
                  </a:ext>
                </a:extLst>
              </a:tr>
              <a:tr h="267447">
                <a:tc>
                  <a:txBody>
                    <a:bodyPr/>
                    <a:lstStyle/>
                    <a:p>
                      <a:pPr marL="0" marR="0" algn="ctr">
                        <a:lnSpc>
                          <a:spcPct val="106000"/>
                        </a:lnSpc>
                        <a:spcBef>
                          <a:spcPts val="0"/>
                        </a:spcBef>
                        <a:spcAft>
                          <a:spcPts val="0"/>
                        </a:spcAft>
                      </a:pPr>
                      <a:r>
                        <a:rPr lang="en-US" sz="1200">
                          <a:effectLst/>
                        </a:rPr>
                        <a:t>Net Profit / month (including tax)</a:t>
                      </a:r>
                      <a:endParaRPr lang="en-US" sz="1200">
                        <a:effectLst/>
                        <a:latin typeface="Times New Roman"/>
                        <a:ea typeface="Calibri"/>
                        <a:cs typeface="Arial"/>
                      </a:endParaRPr>
                    </a:p>
                  </a:txBody>
                  <a:tcPr marL="68580" marR="68580" marT="0" marB="0"/>
                </a:tc>
                <a:tc>
                  <a:txBody>
                    <a:bodyPr/>
                    <a:lstStyle/>
                    <a:p>
                      <a:pPr marL="0" marR="0" algn="ctr">
                        <a:lnSpc>
                          <a:spcPct val="106000"/>
                        </a:lnSpc>
                        <a:spcBef>
                          <a:spcPts val="0"/>
                        </a:spcBef>
                        <a:spcAft>
                          <a:spcPts val="0"/>
                        </a:spcAft>
                      </a:pPr>
                      <a:r>
                        <a:rPr lang="en-US" sz="1200" dirty="0">
                          <a:effectLst/>
                        </a:rPr>
                        <a:t>5783.25</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9"/>
                  </a:ext>
                </a:extLst>
              </a:tr>
              <a:tr h="267447">
                <a:tc>
                  <a:txBody>
                    <a:bodyPr/>
                    <a:lstStyle/>
                    <a:p>
                      <a:pPr marL="0" marR="0" algn="ctr">
                        <a:lnSpc>
                          <a:spcPct val="106000"/>
                        </a:lnSpc>
                        <a:spcBef>
                          <a:spcPts val="0"/>
                        </a:spcBef>
                        <a:spcAft>
                          <a:spcPts val="0"/>
                        </a:spcAft>
                      </a:pPr>
                      <a:r>
                        <a:rPr lang="en-US" sz="1200">
                          <a:effectLst/>
                        </a:rPr>
                        <a:t>Profit per unit (NIS)</a:t>
                      </a:r>
                      <a:endParaRPr lang="en-US" sz="1200">
                        <a:effectLst/>
                        <a:latin typeface="Times New Roman"/>
                        <a:ea typeface="Calibri"/>
                        <a:cs typeface="Arial"/>
                      </a:endParaRPr>
                    </a:p>
                  </a:txBody>
                  <a:tcPr marL="68580" marR="68580" marT="0" marB="0"/>
                </a:tc>
                <a:tc>
                  <a:txBody>
                    <a:bodyPr/>
                    <a:lstStyle/>
                    <a:p>
                      <a:pPr marL="0" marR="0" algn="ctr">
                        <a:lnSpc>
                          <a:spcPct val="106000"/>
                        </a:lnSpc>
                        <a:spcBef>
                          <a:spcPts val="0"/>
                        </a:spcBef>
                        <a:spcAft>
                          <a:spcPts val="0"/>
                        </a:spcAft>
                      </a:pPr>
                      <a:r>
                        <a:rPr lang="en-US" sz="1200" dirty="0">
                          <a:effectLst/>
                        </a:rPr>
                        <a:t>37.90</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10"/>
                  </a:ext>
                </a:extLst>
              </a:tr>
              <a:tr h="267447">
                <a:tc>
                  <a:txBody>
                    <a:bodyPr/>
                    <a:lstStyle/>
                    <a:p>
                      <a:pPr marL="0" marR="0" algn="ctr">
                        <a:lnSpc>
                          <a:spcPct val="106000"/>
                        </a:lnSpc>
                        <a:spcBef>
                          <a:spcPts val="0"/>
                        </a:spcBef>
                        <a:spcAft>
                          <a:spcPts val="0"/>
                        </a:spcAft>
                      </a:pPr>
                      <a:r>
                        <a:rPr lang="en-US" sz="1200" dirty="0">
                          <a:effectLst/>
                        </a:rPr>
                        <a:t>Breakeven point (unit)/month</a:t>
                      </a:r>
                      <a:endParaRPr lang="en-US" sz="1200" dirty="0">
                        <a:effectLst/>
                        <a:latin typeface="Times New Roman"/>
                        <a:ea typeface="Calibri"/>
                        <a:cs typeface="Arial"/>
                      </a:endParaRPr>
                    </a:p>
                  </a:txBody>
                  <a:tcPr marL="68580" marR="68580" marT="0" marB="0"/>
                </a:tc>
                <a:tc>
                  <a:txBody>
                    <a:bodyPr/>
                    <a:lstStyle/>
                    <a:p>
                      <a:pPr marL="0" marR="0" algn="ctr">
                        <a:lnSpc>
                          <a:spcPct val="106000"/>
                        </a:lnSpc>
                        <a:spcBef>
                          <a:spcPts val="0"/>
                        </a:spcBef>
                        <a:spcAft>
                          <a:spcPts val="0"/>
                        </a:spcAft>
                      </a:pPr>
                      <a:r>
                        <a:rPr lang="en-US" sz="1200" dirty="0">
                          <a:effectLst/>
                        </a:rPr>
                        <a:t>24.37</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11"/>
                  </a:ext>
                </a:extLst>
              </a:tr>
            </a:tbl>
          </a:graphicData>
        </a:graphic>
      </p:graphicFrame>
      <p:sp>
        <p:nvSpPr>
          <p:cNvPr id="3" name="Title 2"/>
          <p:cNvSpPr>
            <a:spLocks noGrp="1"/>
          </p:cNvSpPr>
          <p:nvPr>
            <p:ph type="title"/>
          </p:nvPr>
        </p:nvSpPr>
        <p:spPr/>
        <p:txBody>
          <a:bodyPr/>
          <a:lstStyle/>
          <a:p>
            <a:pPr algn="l"/>
            <a:r>
              <a:rPr lang="en-US" dirty="0"/>
              <a:t>Dining table legs details </a:t>
            </a:r>
          </a:p>
        </p:txBody>
      </p:sp>
    </p:spTree>
    <p:extLst>
      <p:ext uri="{BB962C8B-B14F-4D97-AF65-F5344CB8AC3E}">
        <p14:creationId xmlns:p14="http://schemas.microsoft.com/office/powerpoint/2010/main" val="4055588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494915" y="2574353"/>
          <a:ext cx="4154170" cy="3225356"/>
        </p:xfrm>
        <a:graphic>
          <a:graphicData uri="http://schemas.openxmlformats.org/drawingml/2006/table">
            <a:tbl>
              <a:tblPr firstRow="1" firstCol="1" bandRow="1">
                <a:tableStyleId>{5C22544A-7EE6-4342-B048-85BDC9FD1C3A}</a:tableStyleId>
              </a:tblPr>
              <a:tblGrid>
                <a:gridCol w="3034030">
                  <a:extLst>
                    <a:ext uri="{9D8B030D-6E8A-4147-A177-3AD203B41FA5}">
                      <a16:colId xmlns:a16="http://schemas.microsoft.com/office/drawing/2014/main" val="20000"/>
                    </a:ext>
                  </a:extLst>
                </a:gridCol>
                <a:gridCol w="1120140">
                  <a:extLst>
                    <a:ext uri="{9D8B030D-6E8A-4147-A177-3AD203B41FA5}">
                      <a16:colId xmlns:a16="http://schemas.microsoft.com/office/drawing/2014/main" val="20001"/>
                    </a:ext>
                  </a:extLst>
                </a:gridCol>
              </a:tblGrid>
              <a:tr h="0">
                <a:tc gridSpan="2">
                  <a:txBody>
                    <a:bodyPr/>
                    <a:lstStyle/>
                    <a:p>
                      <a:pPr marL="0" marR="0">
                        <a:lnSpc>
                          <a:spcPct val="106000"/>
                        </a:lnSpc>
                        <a:spcBef>
                          <a:spcPts val="0"/>
                        </a:spcBef>
                        <a:spcAft>
                          <a:spcPts val="0"/>
                        </a:spcAft>
                      </a:pPr>
                      <a:r>
                        <a:rPr lang="en-US" sz="1200">
                          <a:effectLst/>
                        </a:rPr>
                        <a:t>Table legs details / month</a:t>
                      </a:r>
                      <a:endParaRPr lang="en-US" sz="1200">
                        <a:effectLst/>
                        <a:latin typeface="Times New Roman"/>
                        <a:ea typeface="Calibri"/>
                        <a:cs typeface="Arial"/>
                      </a:endParaRPr>
                    </a:p>
                  </a:txBody>
                  <a:tcPr marL="68580" marR="68580" marT="0" marB="0"/>
                </a:tc>
                <a:tc hMerge="1">
                  <a:txBody>
                    <a:bodyPr/>
                    <a:lstStyle/>
                    <a:p>
                      <a:endParaRPr lang="en-US"/>
                    </a:p>
                  </a:txBody>
                  <a:tcPr/>
                </a:tc>
                <a:extLst>
                  <a:ext uri="{0D108BD9-81ED-4DB2-BD59-A6C34878D82A}">
                    <a16:rowId xmlns:a16="http://schemas.microsoft.com/office/drawing/2014/main" val="10000"/>
                  </a:ext>
                </a:extLst>
              </a:tr>
              <a:tr h="275590">
                <a:tc>
                  <a:txBody>
                    <a:bodyPr/>
                    <a:lstStyle/>
                    <a:p>
                      <a:pPr marL="0" marR="0">
                        <a:lnSpc>
                          <a:spcPct val="106000"/>
                        </a:lnSpc>
                        <a:spcBef>
                          <a:spcPts val="0"/>
                        </a:spcBef>
                        <a:spcAft>
                          <a:spcPts val="0"/>
                        </a:spcAft>
                      </a:pPr>
                      <a:r>
                        <a:rPr lang="en-US" sz="1200">
                          <a:effectLst/>
                        </a:rPr>
                        <a:t>Fixed cost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2,494</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1"/>
                  </a:ext>
                </a:extLst>
              </a:tr>
              <a:tr h="275590">
                <a:tc>
                  <a:txBody>
                    <a:bodyPr/>
                    <a:lstStyle/>
                    <a:p>
                      <a:pPr marL="0" marR="0">
                        <a:lnSpc>
                          <a:spcPct val="106000"/>
                        </a:lnSpc>
                        <a:spcBef>
                          <a:spcPts val="0"/>
                        </a:spcBef>
                        <a:spcAft>
                          <a:spcPts val="0"/>
                        </a:spcAft>
                      </a:pPr>
                      <a:r>
                        <a:rPr lang="en-US" sz="1200">
                          <a:effectLst/>
                        </a:rPr>
                        <a:t>Quantity of row material (Cup)</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5</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2"/>
                  </a:ext>
                </a:extLst>
              </a:tr>
              <a:tr h="275590">
                <a:tc>
                  <a:txBody>
                    <a:bodyPr/>
                    <a:lstStyle/>
                    <a:p>
                      <a:pPr marL="0" marR="0">
                        <a:lnSpc>
                          <a:spcPct val="106000"/>
                        </a:lnSpc>
                        <a:spcBef>
                          <a:spcPts val="0"/>
                        </a:spcBef>
                        <a:spcAft>
                          <a:spcPts val="0"/>
                        </a:spcAft>
                      </a:pPr>
                      <a:r>
                        <a:rPr lang="en-US" sz="1200">
                          <a:effectLst/>
                        </a:rPr>
                        <a:t>Raw material Cost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12500</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3"/>
                  </a:ext>
                </a:extLst>
              </a:tr>
              <a:tr h="275590">
                <a:tc>
                  <a:txBody>
                    <a:bodyPr/>
                    <a:lstStyle/>
                    <a:p>
                      <a:pPr marL="0" marR="0">
                        <a:lnSpc>
                          <a:spcPct val="106000"/>
                        </a:lnSpc>
                        <a:spcBef>
                          <a:spcPts val="0"/>
                        </a:spcBef>
                        <a:spcAft>
                          <a:spcPts val="0"/>
                        </a:spcAft>
                      </a:pPr>
                      <a:r>
                        <a:rPr lang="en-US" sz="1200">
                          <a:effectLst/>
                        </a:rPr>
                        <a:t>Cost of 1 part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36.40543502</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4"/>
                  </a:ext>
                </a:extLst>
              </a:tr>
              <a:tr h="275590">
                <a:tc>
                  <a:txBody>
                    <a:bodyPr/>
                    <a:lstStyle/>
                    <a:p>
                      <a:pPr marL="0" marR="0">
                        <a:lnSpc>
                          <a:spcPct val="106000"/>
                        </a:lnSpc>
                        <a:spcBef>
                          <a:spcPts val="0"/>
                        </a:spcBef>
                        <a:spcAft>
                          <a:spcPts val="0"/>
                        </a:spcAft>
                      </a:pPr>
                      <a:r>
                        <a:rPr lang="en-US" sz="1200">
                          <a:effectLst/>
                        </a:rPr>
                        <a:t>Selling price</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45</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5"/>
                  </a:ext>
                </a:extLst>
              </a:tr>
              <a:tr h="275590">
                <a:tc>
                  <a:txBody>
                    <a:bodyPr/>
                    <a:lstStyle/>
                    <a:p>
                      <a:pPr marL="0" marR="0">
                        <a:lnSpc>
                          <a:spcPct val="106000"/>
                        </a:lnSpc>
                        <a:spcBef>
                          <a:spcPts val="0"/>
                        </a:spcBef>
                        <a:spcAft>
                          <a:spcPts val="0"/>
                        </a:spcAft>
                      </a:pPr>
                      <a:r>
                        <a:rPr lang="en-US" sz="1200">
                          <a:effectLst/>
                        </a:rPr>
                        <a:t>CM</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8.594564977</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6"/>
                  </a:ext>
                </a:extLst>
              </a:tr>
              <a:tr h="275590">
                <a:tc>
                  <a:txBody>
                    <a:bodyPr/>
                    <a:lstStyle/>
                    <a:p>
                      <a:pPr marL="0" marR="0">
                        <a:lnSpc>
                          <a:spcPct val="106000"/>
                        </a:lnSpc>
                        <a:spcBef>
                          <a:spcPts val="0"/>
                        </a:spcBef>
                        <a:spcAft>
                          <a:spcPts val="0"/>
                        </a:spcAft>
                      </a:pPr>
                      <a:r>
                        <a:rPr lang="en-US" sz="1200">
                          <a:effectLst/>
                        </a:rPr>
                        <a:t>Production volume (unit/month)</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411.85664</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7"/>
                  </a:ext>
                </a:extLst>
              </a:tr>
              <a:tr h="275590">
                <a:tc>
                  <a:txBody>
                    <a:bodyPr/>
                    <a:lstStyle/>
                    <a:p>
                      <a:pPr marL="0" marR="0">
                        <a:lnSpc>
                          <a:spcPct val="106000"/>
                        </a:lnSpc>
                        <a:spcBef>
                          <a:spcPts val="0"/>
                        </a:spcBef>
                        <a:spcAft>
                          <a:spcPts val="0"/>
                        </a:spcAft>
                      </a:pPr>
                      <a:r>
                        <a:rPr lang="en-US" sz="1200">
                          <a:effectLst/>
                        </a:rPr>
                        <a:t>Gross profit / month (VAT excluded)</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3539.728654</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8"/>
                  </a:ext>
                </a:extLst>
              </a:tr>
              <a:tr h="275590">
                <a:tc>
                  <a:txBody>
                    <a:bodyPr/>
                    <a:lstStyle/>
                    <a:p>
                      <a:pPr marL="0" marR="0">
                        <a:lnSpc>
                          <a:spcPct val="106000"/>
                        </a:lnSpc>
                        <a:spcBef>
                          <a:spcPts val="0"/>
                        </a:spcBef>
                        <a:spcAft>
                          <a:spcPts val="0"/>
                        </a:spcAft>
                      </a:pPr>
                      <a:r>
                        <a:rPr lang="en-US" sz="1200">
                          <a:effectLst/>
                        </a:rPr>
                        <a:t>Net Profit / month (including tax)</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2973.372069</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9"/>
                  </a:ext>
                </a:extLst>
              </a:tr>
              <a:tr h="275590">
                <a:tc>
                  <a:txBody>
                    <a:bodyPr/>
                    <a:lstStyle/>
                    <a:p>
                      <a:pPr marL="0" marR="0">
                        <a:lnSpc>
                          <a:spcPct val="106000"/>
                        </a:lnSpc>
                        <a:spcBef>
                          <a:spcPts val="0"/>
                        </a:spcBef>
                        <a:spcAft>
                          <a:spcPts val="0"/>
                        </a:spcAft>
                      </a:pPr>
                      <a:r>
                        <a:rPr lang="en-US" sz="1200">
                          <a:effectLst/>
                        </a:rPr>
                        <a:t>Profit per unit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7.21943458</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10"/>
                  </a:ext>
                </a:extLst>
              </a:tr>
              <a:tr h="275590">
                <a:tc>
                  <a:txBody>
                    <a:bodyPr/>
                    <a:lstStyle/>
                    <a:p>
                      <a:pPr marL="0" marR="0">
                        <a:lnSpc>
                          <a:spcPct val="106000"/>
                        </a:lnSpc>
                        <a:spcBef>
                          <a:spcPts val="0"/>
                        </a:spcBef>
                        <a:spcAft>
                          <a:spcPts val="0"/>
                        </a:spcAft>
                        <a:tabLst>
                          <a:tab pos="2114550" algn="l"/>
                        </a:tabLst>
                      </a:pPr>
                      <a:r>
                        <a:rPr lang="en-US" sz="1200">
                          <a:effectLst/>
                        </a:rPr>
                        <a:t>Breakeven point (unit)/month	</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rPr>
                        <a:t>345.4315042</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11"/>
                  </a:ext>
                </a:extLst>
              </a:tr>
            </a:tbl>
          </a:graphicData>
        </a:graphic>
      </p:graphicFrame>
      <p:sp>
        <p:nvSpPr>
          <p:cNvPr id="3" name="Title 2"/>
          <p:cNvSpPr>
            <a:spLocks noGrp="1"/>
          </p:cNvSpPr>
          <p:nvPr>
            <p:ph type="title"/>
          </p:nvPr>
        </p:nvSpPr>
        <p:spPr/>
        <p:txBody>
          <a:bodyPr/>
          <a:lstStyle/>
          <a:p>
            <a:r>
              <a:rPr lang="en-US" dirty="0"/>
              <a:t>Table legs details </a:t>
            </a:r>
          </a:p>
        </p:txBody>
      </p:sp>
    </p:spTree>
    <p:extLst>
      <p:ext uri="{BB962C8B-B14F-4D97-AF65-F5344CB8AC3E}">
        <p14:creationId xmlns:p14="http://schemas.microsoft.com/office/powerpoint/2010/main" val="27764932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831461798"/>
              </p:ext>
            </p:extLst>
          </p:nvPr>
        </p:nvGraphicFramePr>
        <p:xfrm>
          <a:off x="2590800" y="2514600"/>
          <a:ext cx="4267200" cy="2971797"/>
        </p:xfrm>
        <a:graphic>
          <a:graphicData uri="http://schemas.openxmlformats.org/drawingml/2006/table">
            <a:tbl>
              <a:tblPr firstRow="1" firstCol="1" bandRow="1">
                <a:tableStyleId>{5C22544A-7EE6-4342-B048-85BDC9FD1C3A}</a:tableStyleId>
              </a:tblPr>
              <a:tblGrid>
                <a:gridCol w="3065959">
                  <a:extLst>
                    <a:ext uri="{9D8B030D-6E8A-4147-A177-3AD203B41FA5}">
                      <a16:colId xmlns:a16="http://schemas.microsoft.com/office/drawing/2014/main" val="20000"/>
                    </a:ext>
                  </a:extLst>
                </a:gridCol>
                <a:gridCol w="1201241">
                  <a:extLst>
                    <a:ext uri="{9D8B030D-6E8A-4147-A177-3AD203B41FA5}">
                      <a16:colId xmlns:a16="http://schemas.microsoft.com/office/drawing/2014/main" val="20001"/>
                    </a:ext>
                  </a:extLst>
                </a:gridCol>
              </a:tblGrid>
              <a:tr h="427387">
                <a:tc gridSpan="2">
                  <a:txBody>
                    <a:bodyPr/>
                    <a:lstStyle/>
                    <a:p>
                      <a:pPr marL="0" marR="0">
                        <a:lnSpc>
                          <a:spcPct val="106000"/>
                        </a:lnSpc>
                        <a:spcBef>
                          <a:spcPts val="0"/>
                        </a:spcBef>
                        <a:spcAft>
                          <a:spcPts val="0"/>
                        </a:spcAft>
                      </a:pPr>
                      <a:r>
                        <a:rPr lang="en-US" sz="1200" dirty="0">
                          <a:effectLst/>
                        </a:rPr>
                        <a:t>Crowns details / month</a:t>
                      </a:r>
                    </a:p>
                    <a:p>
                      <a:pPr marL="0" marR="0">
                        <a:lnSpc>
                          <a:spcPct val="106000"/>
                        </a:lnSpc>
                        <a:spcBef>
                          <a:spcPts val="0"/>
                        </a:spcBef>
                        <a:spcAft>
                          <a:spcPts val="0"/>
                        </a:spcAft>
                        <a:tabLst>
                          <a:tab pos="2181225" algn="l"/>
                        </a:tabLst>
                      </a:pPr>
                      <a:r>
                        <a:rPr lang="en-US" sz="1200" dirty="0">
                          <a:effectLst/>
                        </a:rPr>
                        <a:t>	</a:t>
                      </a:r>
                      <a:endParaRPr lang="en-US" sz="1200" dirty="0">
                        <a:effectLst/>
                        <a:latin typeface="Times New Roman"/>
                        <a:ea typeface="Calibri"/>
                        <a:cs typeface="Arial"/>
                      </a:endParaRPr>
                    </a:p>
                  </a:txBody>
                  <a:tcPr marL="68580" marR="68580" marT="0" marB="0"/>
                </a:tc>
                <a:tc hMerge="1">
                  <a:txBody>
                    <a:bodyPr/>
                    <a:lstStyle/>
                    <a:p>
                      <a:endParaRPr lang="en-US"/>
                    </a:p>
                  </a:txBody>
                  <a:tcPr/>
                </a:tc>
                <a:extLst>
                  <a:ext uri="{0D108BD9-81ED-4DB2-BD59-A6C34878D82A}">
                    <a16:rowId xmlns:a16="http://schemas.microsoft.com/office/drawing/2014/main" val="10000"/>
                  </a:ext>
                </a:extLst>
              </a:tr>
              <a:tr h="231310">
                <a:tc>
                  <a:txBody>
                    <a:bodyPr/>
                    <a:lstStyle/>
                    <a:p>
                      <a:pPr marL="0" marR="0">
                        <a:lnSpc>
                          <a:spcPct val="106000"/>
                        </a:lnSpc>
                        <a:spcBef>
                          <a:spcPts val="0"/>
                        </a:spcBef>
                        <a:spcAft>
                          <a:spcPts val="0"/>
                        </a:spcAft>
                      </a:pPr>
                      <a:r>
                        <a:rPr lang="en-US" sz="1200">
                          <a:effectLst/>
                        </a:rPr>
                        <a:t>Fixed cost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587</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1"/>
                  </a:ext>
                </a:extLst>
              </a:tr>
              <a:tr h="231310">
                <a:tc>
                  <a:txBody>
                    <a:bodyPr/>
                    <a:lstStyle/>
                    <a:p>
                      <a:pPr marL="0" marR="0">
                        <a:lnSpc>
                          <a:spcPct val="106000"/>
                        </a:lnSpc>
                        <a:spcBef>
                          <a:spcPts val="0"/>
                        </a:spcBef>
                        <a:spcAft>
                          <a:spcPts val="0"/>
                        </a:spcAft>
                      </a:pPr>
                      <a:r>
                        <a:rPr lang="en-US" sz="1200">
                          <a:effectLst/>
                        </a:rPr>
                        <a:t>Quantity of row material (Cup)</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5</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2"/>
                  </a:ext>
                </a:extLst>
              </a:tr>
              <a:tr h="231310">
                <a:tc>
                  <a:txBody>
                    <a:bodyPr/>
                    <a:lstStyle/>
                    <a:p>
                      <a:pPr marL="0" marR="0">
                        <a:lnSpc>
                          <a:spcPct val="106000"/>
                        </a:lnSpc>
                        <a:spcBef>
                          <a:spcPts val="0"/>
                        </a:spcBef>
                        <a:spcAft>
                          <a:spcPts val="0"/>
                        </a:spcAft>
                      </a:pPr>
                      <a:r>
                        <a:rPr lang="en-US" sz="1200">
                          <a:effectLst/>
                        </a:rPr>
                        <a:t>Raw material Cost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8750</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3"/>
                  </a:ext>
                </a:extLst>
              </a:tr>
              <a:tr h="231310">
                <a:tc>
                  <a:txBody>
                    <a:bodyPr/>
                    <a:lstStyle/>
                    <a:p>
                      <a:pPr marL="0" marR="0">
                        <a:lnSpc>
                          <a:spcPct val="106000"/>
                        </a:lnSpc>
                        <a:spcBef>
                          <a:spcPts val="0"/>
                        </a:spcBef>
                        <a:spcAft>
                          <a:spcPts val="0"/>
                        </a:spcAft>
                      </a:pPr>
                      <a:r>
                        <a:rPr lang="en-US" sz="1200">
                          <a:effectLst/>
                        </a:rPr>
                        <a:t>Cost of 1 part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rPr>
                        <a:t>96.25</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4"/>
                  </a:ext>
                </a:extLst>
              </a:tr>
              <a:tr h="231310">
                <a:tc>
                  <a:txBody>
                    <a:bodyPr/>
                    <a:lstStyle/>
                    <a:p>
                      <a:pPr marL="0" marR="0">
                        <a:lnSpc>
                          <a:spcPct val="106000"/>
                        </a:lnSpc>
                        <a:spcBef>
                          <a:spcPts val="0"/>
                        </a:spcBef>
                        <a:spcAft>
                          <a:spcPts val="0"/>
                        </a:spcAft>
                      </a:pPr>
                      <a:r>
                        <a:rPr lang="en-US" sz="1200">
                          <a:effectLst/>
                        </a:rPr>
                        <a:t>Selling price</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120</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5"/>
                  </a:ext>
                </a:extLst>
              </a:tr>
              <a:tr h="231310">
                <a:tc>
                  <a:txBody>
                    <a:bodyPr/>
                    <a:lstStyle/>
                    <a:p>
                      <a:pPr marL="0" marR="0">
                        <a:lnSpc>
                          <a:spcPct val="106000"/>
                        </a:lnSpc>
                        <a:spcBef>
                          <a:spcPts val="0"/>
                        </a:spcBef>
                        <a:spcAft>
                          <a:spcPts val="0"/>
                        </a:spcAft>
                      </a:pPr>
                      <a:r>
                        <a:rPr lang="en-US" sz="1200">
                          <a:effectLst/>
                        </a:rPr>
                        <a:t>CM</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rPr>
                        <a:t>23.74</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6"/>
                  </a:ext>
                </a:extLst>
              </a:tr>
              <a:tr h="231310">
                <a:tc>
                  <a:txBody>
                    <a:bodyPr/>
                    <a:lstStyle/>
                    <a:p>
                      <a:pPr marL="0" marR="0">
                        <a:lnSpc>
                          <a:spcPct val="106000"/>
                        </a:lnSpc>
                        <a:spcBef>
                          <a:spcPts val="0"/>
                        </a:spcBef>
                        <a:spcAft>
                          <a:spcPts val="0"/>
                        </a:spcAft>
                      </a:pPr>
                      <a:r>
                        <a:rPr lang="en-US" sz="1200">
                          <a:effectLst/>
                        </a:rPr>
                        <a:t>Production volume (unit/month)</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rPr>
                        <a:t>97.01</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7"/>
                  </a:ext>
                </a:extLst>
              </a:tr>
              <a:tr h="231310">
                <a:tc>
                  <a:txBody>
                    <a:bodyPr/>
                    <a:lstStyle/>
                    <a:p>
                      <a:pPr marL="0" marR="0">
                        <a:lnSpc>
                          <a:spcPct val="106000"/>
                        </a:lnSpc>
                        <a:spcBef>
                          <a:spcPts val="0"/>
                        </a:spcBef>
                        <a:spcAft>
                          <a:spcPts val="0"/>
                        </a:spcAft>
                      </a:pPr>
                      <a:r>
                        <a:rPr lang="en-US" sz="1200">
                          <a:effectLst/>
                        </a:rPr>
                        <a:t>Gross profit / month (VAT excluded)</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rPr>
                        <a:t>2303.93</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8"/>
                  </a:ext>
                </a:extLst>
              </a:tr>
              <a:tr h="231310">
                <a:tc>
                  <a:txBody>
                    <a:bodyPr/>
                    <a:lstStyle/>
                    <a:p>
                      <a:pPr marL="0" marR="0">
                        <a:lnSpc>
                          <a:spcPct val="106000"/>
                        </a:lnSpc>
                        <a:spcBef>
                          <a:spcPts val="0"/>
                        </a:spcBef>
                        <a:spcAft>
                          <a:spcPts val="0"/>
                        </a:spcAft>
                      </a:pPr>
                      <a:r>
                        <a:rPr lang="en-US" sz="1200">
                          <a:effectLst/>
                        </a:rPr>
                        <a:t>Net Profit / month (including tax)</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rPr>
                        <a:t>1935.30</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09"/>
                  </a:ext>
                </a:extLst>
              </a:tr>
              <a:tr h="231310">
                <a:tc>
                  <a:txBody>
                    <a:bodyPr/>
                    <a:lstStyle/>
                    <a:p>
                      <a:pPr marL="0" marR="0">
                        <a:lnSpc>
                          <a:spcPct val="106000"/>
                        </a:lnSpc>
                        <a:spcBef>
                          <a:spcPts val="0"/>
                        </a:spcBef>
                        <a:spcAft>
                          <a:spcPts val="0"/>
                        </a:spcAft>
                      </a:pPr>
                      <a:r>
                        <a:rPr lang="en-US" sz="1200">
                          <a:effectLst/>
                        </a:rPr>
                        <a:t>Profit per unit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rPr>
                        <a:t>19.94</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10"/>
                  </a:ext>
                </a:extLst>
              </a:tr>
              <a:tr h="231310">
                <a:tc>
                  <a:txBody>
                    <a:bodyPr/>
                    <a:lstStyle/>
                    <a:p>
                      <a:pPr marL="0" marR="0">
                        <a:lnSpc>
                          <a:spcPct val="106000"/>
                        </a:lnSpc>
                        <a:spcBef>
                          <a:spcPts val="0"/>
                        </a:spcBef>
                        <a:spcAft>
                          <a:spcPts val="0"/>
                        </a:spcAft>
                      </a:pPr>
                      <a:r>
                        <a:rPr lang="en-US" sz="1200" dirty="0">
                          <a:effectLst/>
                        </a:rPr>
                        <a:t>Breakeven point (unit)/month</a:t>
                      </a:r>
                      <a:endParaRPr lang="en-US" sz="1200" dirty="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rPr>
                        <a:t>29.44</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11"/>
                  </a:ext>
                </a:extLst>
              </a:tr>
            </a:tbl>
          </a:graphicData>
        </a:graphic>
      </p:graphicFrame>
      <p:sp>
        <p:nvSpPr>
          <p:cNvPr id="3" name="Title 2"/>
          <p:cNvSpPr>
            <a:spLocks noGrp="1"/>
          </p:cNvSpPr>
          <p:nvPr>
            <p:ph type="title"/>
          </p:nvPr>
        </p:nvSpPr>
        <p:spPr/>
        <p:txBody>
          <a:bodyPr/>
          <a:lstStyle/>
          <a:p>
            <a:pPr algn="l"/>
            <a:r>
              <a:rPr lang="en-US" dirty="0"/>
              <a:t>Crowns details </a:t>
            </a:r>
          </a:p>
        </p:txBody>
      </p:sp>
    </p:spTree>
    <p:extLst>
      <p:ext uri="{BB962C8B-B14F-4D97-AF65-F5344CB8AC3E}">
        <p14:creationId xmlns:p14="http://schemas.microsoft.com/office/powerpoint/2010/main" val="19933296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640965" y="2902648"/>
          <a:ext cx="3862070" cy="2568766"/>
        </p:xfrm>
        <a:graphic>
          <a:graphicData uri="http://schemas.openxmlformats.org/drawingml/2006/table">
            <a:tbl>
              <a:tblPr firstRow="1" firstCol="1" bandRow="1">
                <a:tableStyleId>{5C22544A-7EE6-4342-B048-85BDC9FD1C3A}</a:tableStyleId>
              </a:tblPr>
              <a:tblGrid>
                <a:gridCol w="2760345">
                  <a:extLst>
                    <a:ext uri="{9D8B030D-6E8A-4147-A177-3AD203B41FA5}">
                      <a16:colId xmlns:a16="http://schemas.microsoft.com/office/drawing/2014/main" val="20000"/>
                    </a:ext>
                  </a:extLst>
                </a:gridCol>
                <a:gridCol w="1101725">
                  <a:extLst>
                    <a:ext uri="{9D8B030D-6E8A-4147-A177-3AD203B41FA5}">
                      <a16:colId xmlns:a16="http://schemas.microsoft.com/office/drawing/2014/main" val="20001"/>
                    </a:ext>
                  </a:extLst>
                </a:gridCol>
              </a:tblGrid>
              <a:tr h="0">
                <a:tc gridSpan="2">
                  <a:txBody>
                    <a:bodyPr/>
                    <a:lstStyle/>
                    <a:p>
                      <a:pPr marL="0" marR="0">
                        <a:lnSpc>
                          <a:spcPct val="106000"/>
                        </a:lnSpc>
                        <a:spcBef>
                          <a:spcPts val="0"/>
                        </a:spcBef>
                        <a:spcAft>
                          <a:spcPts val="0"/>
                        </a:spcAft>
                        <a:tabLst>
                          <a:tab pos="2057400" algn="l"/>
                        </a:tabLst>
                      </a:pPr>
                      <a:r>
                        <a:rPr lang="en-US" sz="1200">
                          <a:effectLst/>
                        </a:rPr>
                        <a:t>Chair legs details / month	</a:t>
                      </a:r>
                      <a:endParaRPr lang="en-US" sz="1200">
                        <a:effectLst/>
                        <a:latin typeface="Times New Roman"/>
                        <a:ea typeface="Calibri"/>
                        <a:cs typeface="Arial"/>
                      </a:endParaRPr>
                    </a:p>
                  </a:txBody>
                  <a:tcPr marL="68580" marR="68580" marT="0" marB="0"/>
                </a:tc>
                <a:tc hMerge="1">
                  <a:txBody>
                    <a:bodyPr/>
                    <a:lstStyle/>
                    <a:p>
                      <a:endParaRPr lang="en-US"/>
                    </a:p>
                  </a:txBody>
                  <a:tcPr/>
                </a:tc>
                <a:extLst>
                  <a:ext uri="{0D108BD9-81ED-4DB2-BD59-A6C34878D82A}">
                    <a16:rowId xmlns:a16="http://schemas.microsoft.com/office/drawing/2014/main" val="10000"/>
                  </a:ext>
                </a:extLst>
              </a:tr>
              <a:tr h="215900">
                <a:tc>
                  <a:txBody>
                    <a:bodyPr/>
                    <a:lstStyle/>
                    <a:p>
                      <a:pPr marL="0" marR="0">
                        <a:lnSpc>
                          <a:spcPct val="106000"/>
                        </a:lnSpc>
                        <a:spcBef>
                          <a:spcPts val="0"/>
                        </a:spcBef>
                        <a:spcAft>
                          <a:spcPts val="0"/>
                        </a:spcAft>
                      </a:pPr>
                      <a:r>
                        <a:rPr lang="en-US" sz="1200">
                          <a:effectLst/>
                        </a:rPr>
                        <a:t>Fixed cost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5,340</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1"/>
                  </a:ext>
                </a:extLst>
              </a:tr>
              <a:tr h="215900">
                <a:tc>
                  <a:txBody>
                    <a:bodyPr/>
                    <a:lstStyle/>
                    <a:p>
                      <a:pPr marL="0" marR="0">
                        <a:lnSpc>
                          <a:spcPct val="106000"/>
                        </a:lnSpc>
                        <a:spcBef>
                          <a:spcPts val="0"/>
                        </a:spcBef>
                        <a:spcAft>
                          <a:spcPts val="0"/>
                        </a:spcAft>
                      </a:pPr>
                      <a:r>
                        <a:rPr lang="en-US" sz="1200">
                          <a:effectLst/>
                        </a:rPr>
                        <a:t>Quantity of row material (Cup)</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5</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2"/>
                  </a:ext>
                </a:extLst>
              </a:tr>
              <a:tr h="215900">
                <a:tc>
                  <a:txBody>
                    <a:bodyPr/>
                    <a:lstStyle/>
                    <a:p>
                      <a:pPr marL="0" marR="0">
                        <a:lnSpc>
                          <a:spcPct val="106000"/>
                        </a:lnSpc>
                        <a:spcBef>
                          <a:spcPts val="0"/>
                        </a:spcBef>
                        <a:spcAft>
                          <a:spcPts val="0"/>
                        </a:spcAft>
                      </a:pPr>
                      <a:r>
                        <a:rPr lang="en-US" sz="1200">
                          <a:effectLst/>
                        </a:rPr>
                        <a:t>Raw material Cost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14000</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3"/>
                  </a:ext>
                </a:extLst>
              </a:tr>
              <a:tr h="215900">
                <a:tc>
                  <a:txBody>
                    <a:bodyPr/>
                    <a:lstStyle/>
                    <a:p>
                      <a:pPr marL="0" marR="0">
                        <a:lnSpc>
                          <a:spcPct val="106000"/>
                        </a:lnSpc>
                        <a:spcBef>
                          <a:spcPts val="0"/>
                        </a:spcBef>
                        <a:spcAft>
                          <a:spcPts val="0"/>
                        </a:spcAft>
                      </a:pPr>
                      <a:r>
                        <a:rPr lang="en-US" sz="1200">
                          <a:effectLst/>
                        </a:rPr>
                        <a:t>Cost of 1 part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21.92952418</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4"/>
                  </a:ext>
                </a:extLst>
              </a:tr>
              <a:tr h="215900">
                <a:tc>
                  <a:txBody>
                    <a:bodyPr/>
                    <a:lstStyle/>
                    <a:p>
                      <a:pPr marL="0" marR="0">
                        <a:lnSpc>
                          <a:spcPct val="106000"/>
                        </a:lnSpc>
                        <a:spcBef>
                          <a:spcPts val="0"/>
                        </a:spcBef>
                        <a:spcAft>
                          <a:spcPts val="0"/>
                        </a:spcAft>
                      </a:pPr>
                      <a:r>
                        <a:rPr lang="en-US" sz="1200">
                          <a:effectLst/>
                        </a:rPr>
                        <a:t>Selling price</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30</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5"/>
                  </a:ext>
                </a:extLst>
              </a:tr>
              <a:tr h="215900">
                <a:tc>
                  <a:txBody>
                    <a:bodyPr/>
                    <a:lstStyle/>
                    <a:p>
                      <a:pPr marL="0" marR="0">
                        <a:lnSpc>
                          <a:spcPct val="106000"/>
                        </a:lnSpc>
                        <a:spcBef>
                          <a:spcPts val="0"/>
                        </a:spcBef>
                        <a:spcAft>
                          <a:spcPts val="0"/>
                        </a:spcAft>
                      </a:pPr>
                      <a:r>
                        <a:rPr lang="en-US" sz="1200">
                          <a:effectLst/>
                        </a:rPr>
                        <a:t>CM</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8.070475818</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6"/>
                  </a:ext>
                </a:extLst>
              </a:tr>
              <a:tr h="215900">
                <a:tc>
                  <a:txBody>
                    <a:bodyPr/>
                    <a:lstStyle/>
                    <a:p>
                      <a:pPr marL="0" marR="0">
                        <a:lnSpc>
                          <a:spcPct val="106000"/>
                        </a:lnSpc>
                        <a:spcBef>
                          <a:spcPts val="0"/>
                        </a:spcBef>
                        <a:spcAft>
                          <a:spcPts val="0"/>
                        </a:spcAft>
                      </a:pPr>
                      <a:r>
                        <a:rPr lang="en-US" sz="1200">
                          <a:effectLst/>
                        </a:rPr>
                        <a:t>Production volume (unit/month)</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881.92</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7"/>
                  </a:ext>
                </a:extLst>
              </a:tr>
              <a:tr h="215900">
                <a:tc>
                  <a:txBody>
                    <a:bodyPr/>
                    <a:lstStyle/>
                    <a:p>
                      <a:pPr marL="0" marR="0">
                        <a:lnSpc>
                          <a:spcPct val="106000"/>
                        </a:lnSpc>
                        <a:spcBef>
                          <a:spcPts val="0"/>
                        </a:spcBef>
                        <a:spcAft>
                          <a:spcPts val="0"/>
                        </a:spcAft>
                      </a:pPr>
                      <a:r>
                        <a:rPr lang="en-US" sz="1200">
                          <a:effectLst/>
                        </a:rPr>
                        <a:t>Gross profit / month (VAT excluded)</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7117.514033</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8"/>
                  </a:ext>
                </a:extLst>
              </a:tr>
              <a:tr h="215900">
                <a:tc>
                  <a:txBody>
                    <a:bodyPr/>
                    <a:lstStyle/>
                    <a:p>
                      <a:pPr marL="0" marR="0">
                        <a:lnSpc>
                          <a:spcPct val="106000"/>
                        </a:lnSpc>
                        <a:spcBef>
                          <a:spcPts val="0"/>
                        </a:spcBef>
                        <a:spcAft>
                          <a:spcPts val="0"/>
                        </a:spcAft>
                      </a:pPr>
                      <a:r>
                        <a:rPr lang="en-US" sz="1200">
                          <a:effectLst/>
                        </a:rPr>
                        <a:t>Net Profit / month (including tax)</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5978.711788</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09"/>
                  </a:ext>
                </a:extLst>
              </a:tr>
              <a:tr h="215900">
                <a:tc>
                  <a:txBody>
                    <a:bodyPr/>
                    <a:lstStyle/>
                    <a:p>
                      <a:pPr marL="0" marR="0">
                        <a:lnSpc>
                          <a:spcPct val="106000"/>
                        </a:lnSpc>
                        <a:spcBef>
                          <a:spcPts val="0"/>
                        </a:spcBef>
                        <a:spcAft>
                          <a:spcPts val="0"/>
                        </a:spcAft>
                      </a:pPr>
                      <a:r>
                        <a:rPr lang="en-US" sz="1200">
                          <a:effectLst/>
                        </a:rPr>
                        <a:t>Profit per unit (NIS)</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a:effectLst/>
                        </a:rPr>
                        <a:t>6.779199687</a:t>
                      </a:r>
                      <a:endParaRPr lang="en-US" sz="1200">
                        <a:effectLst/>
                        <a:latin typeface="Times New Roman"/>
                        <a:ea typeface="Calibri"/>
                        <a:cs typeface="Arial"/>
                      </a:endParaRPr>
                    </a:p>
                  </a:txBody>
                  <a:tcPr marL="68580" marR="68580" marT="0" marB="0"/>
                </a:tc>
                <a:extLst>
                  <a:ext uri="{0D108BD9-81ED-4DB2-BD59-A6C34878D82A}">
                    <a16:rowId xmlns:a16="http://schemas.microsoft.com/office/drawing/2014/main" val="10010"/>
                  </a:ext>
                </a:extLst>
              </a:tr>
              <a:tr h="215900">
                <a:tc>
                  <a:txBody>
                    <a:bodyPr/>
                    <a:lstStyle/>
                    <a:p>
                      <a:pPr marL="0" marR="0">
                        <a:lnSpc>
                          <a:spcPct val="106000"/>
                        </a:lnSpc>
                        <a:spcBef>
                          <a:spcPts val="0"/>
                        </a:spcBef>
                        <a:spcAft>
                          <a:spcPts val="0"/>
                        </a:spcAft>
                      </a:pPr>
                      <a:r>
                        <a:rPr lang="en-US" sz="1200">
                          <a:effectLst/>
                        </a:rPr>
                        <a:t>Breakeven point (unit)/month</a:t>
                      </a:r>
                      <a:endParaRPr lang="en-US" sz="1200">
                        <a:effectLst/>
                        <a:latin typeface="Times New Roman"/>
                        <a:ea typeface="Calibri"/>
                        <a:cs typeface="Arial"/>
                      </a:endParaRPr>
                    </a:p>
                  </a:txBody>
                  <a:tcPr marL="68580" marR="68580" marT="0" marB="0"/>
                </a:tc>
                <a:tc>
                  <a:txBody>
                    <a:bodyPr/>
                    <a:lstStyle/>
                    <a:p>
                      <a:pPr marL="0" marR="0">
                        <a:lnSpc>
                          <a:spcPct val="106000"/>
                        </a:lnSpc>
                        <a:spcBef>
                          <a:spcPts val="0"/>
                        </a:spcBef>
                        <a:spcAft>
                          <a:spcPts val="0"/>
                        </a:spcAft>
                      </a:pPr>
                      <a:r>
                        <a:rPr lang="en-US" sz="1200" dirty="0">
                          <a:effectLst/>
                        </a:rPr>
                        <a:t>787.7162812</a:t>
                      </a:r>
                      <a:endParaRPr lang="en-US" sz="1200" dirty="0">
                        <a:effectLst/>
                        <a:latin typeface="Times New Roman"/>
                        <a:ea typeface="Calibri"/>
                        <a:cs typeface="Arial"/>
                      </a:endParaRPr>
                    </a:p>
                  </a:txBody>
                  <a:tcPr marL="68580" marR="68580" marT="0" marB="0"/>
                </a:tc>
                <a:extLst>
                  <a:ext uri="{0D108BD9-81ED-4DB2-BD59-A6C34878D82A}">
                    <a16:rowId xmlns:a16="http://schemas.microsoft.com/office/drawing/2014/main" val="10011"/>
                  </a:ext>
                </a:extLst>
              </a:tr>
            </a:tbl>
          </a:graphicData>
        </a:graphic>
      </p:graphicFrame>
      <p:sp>
        <p:nvSpPr>
          <p:cNvPr id="3" name="Title 2"/>
          <p:cNvSpPr>
            <a:spLocks noGrp="1"/>
          </p:cNvSpPr>
          <p:nvPr>
            <p:ph type="title"/>
          </p:nvPr>
        </p:nvSpPr>
        <p:spPr/>
        <p:txBody>
          <a:bodyPr/>
          <a:lstStyle/>
          <a:p>
            <a:r>
              <a:rPr lang="en-US" dirty="0"/>
              <a:t>Chair legs details </a:t>
            </a:r>
          </a:p>
        </p:txBody>
      </p:sp>
    </p:spTree>
    <p:extLst>
      <p:ext uri="{BB962C8B-B14F-4D97-AF65-F5344CB8AC3E}">
        <p14:creationId xmlns:p14="http://schemas.microsoft.com/office/powerpoint/2010/main" val="1001097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Literature Review</a:t>
            </a:r>
            <a:br>
              <a:rPr lang="en-US" b="1" dirty="0"/>
            </a:br>
            <a:endParaRPr lang="en-US" dirty="0"/>
          </a:p>
        </p:txBody>
      </p:sp>
      <p:sp>
        <p:nvSpPr>
          <p:cNvPr id="3" name="Content Placeholder 2"/>
          <p:cNvSpPr>
            <a:spLocks noGrp="1"/>
          </p:cNvSpPr>
          <p:nvPr>
            <p:ph idx="1"/>
          </p:nvPr>
        </p:nvSpPr>
        <p:spPr/>
        <p:txBody>
          <a:bodyPr/>
          <a:lstStyle/>
          <a:p>
            <a:r>
              <a:rPr lang="en-US" b="1" dirty="0"/>
              <a:t>There are two main subjects we studied about: </a:t>
            </a:r>
          </a:p>
          <a:p>
            <a:r>
              <a:rPr lang="en-US" dirty="0"/>
              <a:t>CNC Machines </a:t>
            </a:r>
          </a:p>
          <a:p>
            <a:r>
              <a:rPr lang="en-US" dirty="0"/>
              <a:t>How to prepare an industrial feasibility study </a:t>
            </a:r>
          </a:p>
          <a:p>
            <a:endParaRPr lang="en-US" dirty="0"/>
          </a:p>
        </p:txBody>
      </p:sp>
    </p:spTree>
    <p:extLst>
      <p:ext uri="{BB962C8B-B14F-4D97-AF65-F5344CB8AC3E}">
        <p14:creationId xmlns:p14="http://schemas.microsoft.com/office/powerpoint/2010/main" val="95955586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In projects evaluation, there are many criteria used to evaluate the feasibility of project in terms of money. In this project, we would use four types of criteria which are payback period, net present value, rate of return and benefits/ cost analysis.</a:t>
            </a:r>
          </a:p>
          <a:p>
            <a:endParaRPr lang="en-US" dirty="0"/>
          </a:p>
        </p:txBody>
      </p:sp>
      <p:sp>
        <p:nvSpPr>
          <p:cNvPr id="3" name="Title 2"/>
          <p:cNvSpPr>
            <a:spLocks noGrp="1"/>
          </p:cNvSpPr>
          <p:nvPr>
            <p:ph type="title"/>
          </p:nvPr>
        </p:nvSpPr>
        <p:spPr/>
        <p:txBody>
          <a:bodyPr/>
          <a:lstStyle/>
          <a:p>
            <a:r>
              <a:rPr lang="en-US" sz="4000" dirty="0"/>
              <a:t>Project Evaluation </a:t>
            </a:r>
            <a:br>
              <a:rPr lang="en-US" b="1" dirty="0"/>
            </a:br>
            <a:endParaRPr lang="en-US" dirty="0"/>
          </a:p>
        </p:txBody>
      </p:sp>
    </p:spTree>
    <p:extLst>
      <p:ext uri="{BB962C8B-B14F-4D97-AF65-F5344CB8AC3E}">
        <p14:creationId xmlns:p14="http://schemas.microsoft.com/office/powerpoint/2010/main" val="224874231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1" y="2248347"/>
            <a:ext cx="8763000" cy="3877815"/>
          </a:xfrm>
        </p:spPr>
        <p:txBody>
          <a:bodyPr/>
          <a:lstStyle/>
          <a:p>
            <a:r>
              <a:rPr lang="en-US" dirty="0"/>
              <a:t>Payback period = Cost of investment \ Annual cash flow.</a:t>
            </a:r>
          </a:p>
          <a:p>
            <a:r>
              <a:rPr lang="en-US" dirty="0"/>
              <a:t>Cost of investment =2,791,028 NIS</a:t>
            </a:r>
          </a:p>
          <a:p>
            <a:r>
              <a:rPr lang="en-US" dirty="0"/>
              <a:t>Annual cash flow = 1,047,229.501 NIS</a:t>
            </a:r>
          </a:p>
          <a:p>
            <a:r>
              <a:rPr lang="en-US" dirty="0"/>
              <a:t>Payback period = 2.665154103 years</a:t>
            </a:r>
          </a:p>
          <a:p>
            <a:endParaRPr lang="en-US" dirty="0"/>
          </a:p>
        </p:txBody>
      </p:sp>
      <p:sp>
        <p:nvSpPr>
          <p:cNvPr id="3" name="Title 2"/>
          <p:cNvSpPr>
            <a:spLocks noGrp="1"/>
          </p:cNvSpPr>
          <p:nvPr>
            <p:ph type="title"/>
          </p:nvPr>
        </p:nvSpPr>
        <p:spPr/>
        <p:txBody>
          <a:bodyPr/>
          <a:lstStyle/>
          <a:p>
            <a:r>
              <a:rPr lang="en-US" sz="4000" dirty="0"/>
              <a:t>Payback period </a:t>
            </a:r>
          </a:p>
        </p:txBody>
      </p:sp>
    </p:spTree>
    <p:extLst>
      <p:ext uri="{BB962C8B-B14F-4D97-AF65-F5344CB8AC3E}">
        <p14:creationId xmlns:p14="http://schemas.microsoft.com/office/powerpoint/2010/main" val="305836067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Rate of return = Annual profit \ Cost of investment.</a:t>
            </a:r>
          </a:p>
          <a:p>
            <a:endParaRPr lang="en-US" dirty="0"/>
          </a:p>
          <a:p>
            <a:endParaRPr lang="en-US" dirty="0"/>
          </a:p>
          <a:p>
            <a:r>
              <a:rPr lang="en-US" dirty="0"/>
              <a:t>ROR = 1,047,229.501 / 2,791,028= 37.5</a:t>
            </a:r>
            <a:r>
              <a:rPr lang="en-US" b="1" dirty="0"/>
              <a:t> </a:t>
            </a:r>
            <a:r>
              <a:rPr lang="en-US" dirty="0"/>
              <a:t>%</a:t>
            </a:r>
          </a:p>
          <a:p>
            <a:pPr marL="0" indent="0">
              <a:buNone/>
            </a:pPr>
            <a:endParaRPr lang="en-US" dirty="0"/>
          </a:p>
          <a:p>
            <a:pPr marL="0" indent="0">
              <a:buNone/>
            </a:pPr>
            <a:r>
              <a:rPr lang="en-US" dirty="0"/>
              <a:t>This is mean that investing money in creating this furniture plant will yield a profit of 37.5 % from the amount of money invested</a:t>
            </a:r>
          </a:p>
        </p:txBody>
      </p:sp>
      <p:sp>
        <p:nvSpPr>
          <p:cNvPr id="3" name="Title 2"/>
          <p:cNvSpPr>
            <a:spLocks noGrp="1"/>
          </p:cNvSpPr>
          <p:nvPr>
            <p:ph type="title"/>
          </p:nvPr>
        </p:nvSpPr>
        <p:spPr/>
        <p:txBody>
          <a:bodyPr/>
          <a:lstStyle/>
          <a:p>
            <a:r>
              <a:rPr lang="en-US" sz="4000" dirty="0"/>
              <a:t>Rate of Return</a:t>
            </a:r>
          </a:p>
        </p:txBody>
      </p:sp>
    </p:spTree>
    <p:extLst>
      <p:ext uri="{BB962C8B-B14F-4D97-AF65-F5344CB8AC3E}">
        <p14:creationId xmlns:p14="http://schemas.microsoft.com/office/powerpoint/2010/main" val="116810906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65760" lvl="3" indent="-365760" algn="l"/>
            <a:r>
              <a:rPr lang="en-US" dirty="0"/>
              <a:t>Constructing furniture parts factory is possible and feasible, based on different financial indicators such that rate of return (ROR =37.5%), (Payback period = 2.66 year), and all these factors are positive for constructing the factory.</a:t>
            </a:r>
          </a:p>
          <a:p>
            <a:pPr marL="365760" lvl="3" indent="-365760" algn="l"/>
            <a:endParaRPr lang="en-US" dirty="0"/>
          </a:p>
          <a:p>
            <a:pPr marL="365760" lvl="3" indent="-365760" algn="l"/>
            <a:r>
              <a:rPr lang="en-US" dirty="0"/>
              <a:t>Constructing this factory requires an approximate budget of (2,791,028 NIS) and gives approximate annual profit of (1,047,229.501 NIS).</a:t>
            </a:r>
          </a:p>
          <a:p>
            <a:pPr algn="l"/>
            <a:endParaRPr lang="en-US" dirty="0"/>
          </a:p>
          <a:p>
            <a:r>
              <a:rPr lang="en-US" dirty="0"/>
              <a:t>Land, constructing costs, and cost of equipment’s are most important cost components that should be considered in factory construction</a:t>
            </a:r>
          </a:p>
          <a:p>
            <a:endParaRPr lang="en-US" dirty="0"/>
          </a:p>
          <a:p>
            <a:endParaRPr lang="en-US" dirty="0"/>
          </a:p>
        </p:txBody>
      </p:sp>
      <p:sp>
        <p:nvSpPr>
          <p:cNvPr id="3" name="Title 2"/>
          <p:cNvSpPr>
            <a:spLocks noGrp="1"/>
          </p:cNvSpPr>
          <p:nvPr>
            <p:ph type="title"/>
          </p:nvPr>
        </p:nvSpPr>
        <p:spPr/>
        <p:txBody>
          <a:bodyPr/>
          <a:lstStyle/>
          <a:p>
            <a:r>
              <a:rPr lang="en-US" sz="4000" dirty="0"/>
              <a:t>Conclusion</a:t>
            </a:r>
          </a:p>
        </p:txBody>
      </p:sp>
    </p:spTree>
    <p:extLst>
      <p:ext uri="{BB962C8B-B14F-4D97-AF65-F5344CB8AC3E}">
        <p14:creationId xmlns:p14="http://schemas.microsoft.com/office/powerpoint/2010/main" val="301065644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65760" lvl="3" indent="-365760"/>
            <a:r>
              <a:rPr lang="en-US" dirty="0"/>
              <a:t>Development is possible because the financial study is based on the maximum capacity of the CNC machines, which can be increased by increasing the number of machines.</a:t>
            </a:r>
          </a:p>
          <a:p>
            <a:pPr marL="365760" lvl="3" indent="-365760"/>
            <a:endParaRPr lang="en-US" dirty="0"/>
          </a:p>
          <a:p>
            <a:pPr marL="365760" lvl="3" indent="-365760"/>
            <a:r>
              <a:rPr lang="en-US" dirty="0"/>
              <a:t>Constructing this kind of factories is very important and feasible for several reasons such as the large volume of imported products in the market which still can't be made locally, also the availability of raw materials, and the ability to export the products.</a:t>
            </a:r>
          </a:p>
          <a:p>
            <a:endParaRPr lang="en-US" dirty="0"/>
          </a:p>
          <a:p>
            <a:pPr marL="365760" lvl="3" indent="-365760"/>
            <a:r>
              <a:rPr lang="en-US" dirty="0"/>
              <a:t>The technology used in the factory can be used to make special orders at special prices.</a:t>
            </a:r>
          </a:p>
          <a:p>
            <a:pPr marL="0" indent="0">
              <a:buNone/>
            </a:pPr>
            <a:endParaRPr lang="en-US" dirty="0"/>
          </a:p>
          <a:p>
            <a:endParaRPr lang="en-US" u="sng" dirty="0"/>
          </a:p>
        </p:txBody>
      </p:sp>
      <p:sp>
        <p:nvSpPr>
          <p:cNvPr id="3" name="Title 2"/>
          <p:cNvSpPr>
            <a:spLocks noGrp="1"/>
          </p:cNvSpPr>
          <p:nvPr>
            <p:ph type="title"/>
          </p:nvPr>
        </p:nvSpPr>
        <p:spPr/>
        <p:txBody>
          <a:bodyPr/>
          <a:lstStyle/>
          <a:p>
            <a:pPr algn="l"/>
            <a:r>
              <a:rPr lang="en-US" dirty="0"/>
              <a:t>Con</a:t>
            </a:r>
            <a:r>
              <a:rPr lang="ar-SA" dirty="0"/>
              <a:t>’</a:t>
            </a:r>
            <a:r>
              <a:rPr lang="en-US" dirty="0"/>
              <a:t>t</a:t>
            </a:r>
          </a:p>
        </p:txBody>
      </p:sp>
    </p:spTree>
    <p:extLst>
      <p:ext uri="{BB962C8B-B14F-4D97-AF65-F5344CB8AC3E}">
        <p14:creationId xmlns:p14="http://schemas.microsoft.com/office/powerpoint/2010/main" val="105649798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2590800"/>
            <a:ext cx="7745505" cy="3877815"/>
          </a:xfrm>
        </p:spPr>
        <p:txBody>
          <a:bodyPr>
            <a:noAutofit/>
          </a:bodyPr>
          <a:lstStyle/>
          <a:p>
            <a:pPr algn="ctr"/>
            <a:endParaRPr lang="en-US" sz="6600" dirty="0">
              <a:latin typeface="Algerian" panose="04020705040A02060702" pitchFamily="82" charset="0"/>
            </a:endParaRPr>
          </a:p>
          <a:p>
            <a:pPr algn="ctr"/>
            <a:endParaRPr lang="en-US" sz="6600" dirty="0">
              <a:latin typeface="Algerian" panose="04020705040A02060702" pitchFamily="82" charset="0"/>
            </a:endParaRPr>
          </a:p>
          <a:p>
            <a:pPr algn="ctr"/>
            <a:endParaRPr lang="en-US" sz="6600" dirty="0">
              <a:latin typeface="Algerian" panose="04020705040A02060702" pitchFamily="82" charset="0"/>
            </a:endParaRPr>
          </a:p>
          <a:p>
            <a:endParaRPr lang="en-US" sz="6600" dirty="0">
              <a:latin typeface="Algerian" panose="04020705040A02060702" pitchFamily="82" charset="0"/>
            </a:endParaRPr>
          </a:p>
        </p:txBody>
      </p:sp>
      <p:sp>
        <p:nvSpPr>
          <p:cNvPr id="3" name="Title 2"/>
          <p:cNvSpPr>
            <a:spLocks noGrp="1"/>
          </p:cNvSpPr>
          <p:nvPr>
            <p:ph type="title"/>
          </p:nvPr>
        </p:nvSpPr>
        <p:spPr>
          <a:xfrm>
            <a:off x="609600" y="1066800"/>
            <a:ext cx="7756263" cy="1054250"/>
          </a:xfrm>
        </p:spPr>
        <p:txBody>
          <a:bodyPr/>
          <a:lstStyle/>
          <a:p>
            <a:r>
              <a:rPr lang="en-US" b="1" dirty="0">
                <a:latin typeface="Algerian" panose="04020705040A02060702" pitchFamily="82" charset="0"/>
              </a:rPr>
              <a:t>Thank you </a:t>
            </a:r>
            <a:br>
              <a:rPr lang="en-US" b="1" dirty="0">
                <a:latin typeface="Algerian" panose="04020705040A02060702" pitchFamily="82" charset="0"/>
              </a:rPr>
            </a:br>
            <a:endParaRPr lang="en-US" dirty="0"/>
          </a:p>
        </p:txBody>
      </p:sp>
      <p:pic>
        <p:nvPicPr>
          <p:cNvPr id="1026" name="Picture 2" descr="C:\Users\hp\Desktop\41b7ddf58bdf355f56ff2ed7decb368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399" y="2286000"/>
            <a:ext cx="6191861" cy="4076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0678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Market study </a:t>
            </a:r>
          </a:p>
          <a:p>
            <a:r>
              <a:rPr lang="en-US" dirty="0"/>
              <a:t>Technical study </a:t>
            </a:r>
          </a:p>
          <a:p>
            <a:r>
              <a:rPr lang="en-US" dirty="0"/>
              <a:t>Financial study </a:t>
            </a:r>
          </a:p>
        </p:txBody>
      </p:sp>
      <p:sp>
        <p:nvSpPr>
          <p:cNvPr id="3" name="Title 2"/>
          <p:cNvSpPr>
            <a:spLocks noGrp="1"/>
          </p:cNvSpPr>
          <p:nvPr>
            <p:ph type="title"/>
          </p:nvPr>
        </p:nvSpPr>
        <p:spPr/>
        <p:txBody>
          <a:bodyPr/>
          <a:lstStyle/>
          <a:p>
            <a:r>
              <a:rPr lang="en-US" dirty="0"/>
              <a:t>Methodology </a:t>
            </a:r>
          </a:p>
        </p:txBody>
      </p:sp>
    </p:spTree>
    <p:extLst>
      <p:ext uri="{BB962C8B-B14F-4D97-AF65-F5344CB8AC3E}">
        <p14:creationId xmlns:p14="http://schemas.microsoft.com/office/powerpoint/2010/main" val="804127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a:t>Market study</a:t>
            </a:r>
          </a:p>
        </p:txBody>
      </p:sp>
      <p:sp>
        <p:nvSpPr>
          <p:cNvPr id="8" name="Content Placeholder 7"/>
          <p:cNvSpPr>
            <a:spLocks noGrp="1"/>
          </p:cNvSpPr>
          <p:nvPr>
            <p:ph sz="half" idx="4294967295"/>
          </p:nvPr>
        </p:nvSpPr>
        <p:spPr>
          <a:xfrm>
            <a:off x="973836" y="2560320"/>
            <a:ext cx="3538728" cy="3310128"/>
          </a:xfrm>
          <a:prstGeom prst="rect">
            <a:avLst/>
          </a:prstGeom>
        </p:spPr>
        <p:txBody>
          <a:bodyPr/>
          <a:lstStyle/>
          <a:p>
            <a:r>
              <a:rPr lang="en-US" dirty="0"/>
              <a:t>Product identification </a:t>
            </a:r>
          </a:p>
        </p:txBody>
      </p:sp>
      <p:sp>
        <p:nvSpPr>
          <p:cNvPr id="9" name="Content Placeholder 8"/>
          <p:cNvSpPr>
            <a:spLocks noGrp="1"/>
          </p:cNvSpPr>
          <p:nvPr>
            <p:ph sz="half" idx="4294967295"/>
          </p:nvPr>
        </p:nvSpPr>
        <p:spPr>
          <a:xfrm>
            <a:off x="4636008" y="2560320"/>
            <a:ext cx="3538728" cy="3310128"/>
          </a:xfrm>
          <a:prstGeom prst="rect">
            <a:avLst/>
          </a:prstGeom>
        </p:spPr>
        <p:txBody>
          <a:bodyPr/>
          <a:lstStyle/>
          <a:p>
            <a:endParaRPr lang="en-US" dirty="0"/>
          </a:p>
        </p:txBody>
      </p:sp>
      <p:pic>
        <p:nvPicPr>
          <p:cNvPr id="10" name="Picture 9" descr="10x6cm-European-furniture-foot-carved-font-b-wood-b-font-TV-cabinet-seat-foot-bathroom-cabine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78280" y="3005709"/>
            <a:ext cx="1954530" cy="2419350"/>
          </a:xfrm>
          <a:prstGeom prst="rect">
            <a:avLst/>
          </a:prstGeom>
          <a:noFill/>
          <a:ln>
            <a:noFill/>
          </a:ln>
        </p:spPr>
      </p:pic>
      <p:pic>
        <p:nvPicPr>
          <p:cNvPr id="13" name="Picture 12" descr="Related image"/>
          <p:cNvPicPr/>
          <p:nvPr/>
        </p:nvPicPr>
        <p:blipFill>
          <a:blip r:embed="rId3">
            <a:extLst>
              <a:ext uri="{28A0092B-C50C-407E-A947-70E740481C1C}">
                <a14:useLocalDpi xmlns:a14="http://schemas.microsoft.com/office/drawing/2010/main" val="0"/>
              </a:ext>
            </a:extLst>
          </a:blip>
          <a:srcRect/>
          <a:stretch>
            <a:fillRect/>
          </a:stretch>
        </p:blipFill>
        <p:spPr bwMode="auto">
          <a:xfrm>
            <a:off x="1006983" y="3367977"/>
            <a:ext cx="3629025" cy="1694815"/>
          </a:xfrm>
          <a:prstGeom prst="rect">
            <a:avLst/>
          </a:prstGeom>
          <a:noFill/>
          <a:ln>
            <a:noFill/>
          </a:ln>
        </p:spPr>
      </p:pic>
    </p:spTree>
    <p:extLst>
      <p:ext uri="{BB962C8B-B14F-4D97-AF65-F5344CB8AC3E}">
        <p14:creationId xmlns:p14="http://schemas.microsoft.com/office/powerpoint/2010/main" val="2028018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market study</a:t>
            </a:r>
            <a:endParaRPr lang="en-US" dirty="0"/>
          </a:p>
        </p:txBody>
      </p:sp>
      <p:sp>
        <p:nvSpPr>
          <p:cNvPr id="3" name="Content Placeholder 2"/>
          <p:cNvSpPr>
            <a:spLocks noGrp="1"/>
          </p:cNvSpPr>
          <p:nvPr>
            <p:ph idx="1"/>
          </p:nvPr>
        </p:nvSpPr>
        <p:spPr/>
        <p:txBody>
          <a:bodyPr/>
          <a:lstStyle/>
          <a:p>
            <a:pPr lvl="0"/>
            <a:r>
              <a:rPr lang="en-US" dirty="0"/>
              <a:t>Primary research</a:t>
            </a:r>
          </a:p>
          <a:p>
            <a:r>
              <a:rPr lang="en-US" dirty="0"/>
              <a:t>Secondary research </a:t>
            </a:r>
          </a:p>
          <a:p>
            <a:pPr lvl="0"/>
            <a:endParaRPr lang="en-US" dirty="0"/>
          </a:p>
          <a:p>
            <a:endParaRPr lang="en-US" dirty="0"/>
          </a:p>
        </p:txBody>
      </p:sp>
    </p:spTree>
    <p:extLst>
      <p:ext uri="{BB962C8B-B14F-4D97-AF65-F5344CB8AC3E}">
        <p14:creationId xmlns:p14="http://schemas.microsoft.com/office/powerpoint/2010/main" val="28681793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51" y="2712460"/>
            <a:ext cx="7200897" cy="1303867"/>
          </a:xfrm>
        </p:spPr>
        <p:txBody>
          <a:bodyPr>
            <a:normAutofit fontScale="90000"/>
          </a:bodyPr>
          <a:lstStyle/>
          <a:p>
            <a:r>
              <a:rPr lang="en-US" b="1" dirty="0"/>
              <a:t>Market study Results</a:t>
            </a:r>
            <a:br>
              <a:rPr lang="en-US" b="1" dirty="0"/>
            </a:br>
            <a:br>
              <a:rPr lang="en-US" b="1" dirty="0"/>
            </a:br>
            <a:br>
              <a:rPr lang="en-US" b="1" dirty="0"/>
            </a:br>
            <a:r>
              <a:rPr lang="en-US" b="1" dirty="0"/>
              <a:t> </a:t>
            </a:r>
            <a:br>
              <a:rPr lang="en-US" b="1" dirty="0"/>
            </a:br>
            <a:br>
              <a:rPr lang="en-US" b="1" dirty="0"/>
            </a:br>
            <a:r>
              <a:rPr lang="en-US" b="1" dirty="0"/>
              <a:t> </a:t>
            </a:r>
            <a:br>
              <a:rPr lang="en-US" b="1" dirty="0"/>
            </a:br>
            <a:endParaRPr lang="en-US" b="1" dirty="0"/>
          </a:p>
        </p:txBody>
      </p:sp>
      <p:sp>
        <p:nvSpPr>
          <p:cNvPr id="3" name="Content Placeholder 2"/>
          <p:cNvSpPr>
            <a:spLocks noGrp="1"/>
          </p:cNvSpPr>
          <p:nvPr>
            <p:ph idx="1"/>
          </p:nvPr>
        </p:nvSpPr>
        <p:spPr/>
        <p:txBody>
          <a:bodyPr/>
          <a:lstStyle/>
          <a:p>
            <a:r>
              <a:rPr lang="en-US" dirty="0"/>
              <a:t>Number of facilities and workers in the furniture industry </a:t>
            </a:r>
          </a:p>
          <a:p>
            <a:endParaRPr lang="en-US" b="1" dirty="0"/>
          </a:p>
        </p:txBody>
      </p:sp>
      <p:graphicFrame>
        <p:nvGraphicFramePr>
          <p:cNvPr id="4" name="Table 3"/>
          <p:cNvGraphicFramePr>
            <a:graphicFrameLocks noGrp="1"/>
          </p:cNvGraphicFramePr>
          <p:nvPr/>
        </p:nvGraphicFramePr>
        <p:xfrm>
          <a:off x="2690336" y="3229294"/>
          <a:ext cx="3763329" cy="1974215"/>
        </p:xfrm>
        <a:graphic>
          <a:graphicData uri="http://schemas.openxmlformats.org/drawingml/2006/table">
            <a:tbl>
              <a:tblPr firstRow="1" firstCol="1" bandRow="1">
                <a:tableStyleId>{5C22544A-7EE6-4342-B048-85BDC9FD1C3A}</a:tableStyleId>
              </a:tblPr>
              <a:tblGrid>
                <a:gridCol w="1254443">
                  <a:extLst>
                    <a:ext uri="{9D8B030D-6E8A-4147-A177-3AD203B41FA5}">
                      <a16:colId xmlns:a16="http://schemas.microsoft.com/office/drawing/2014/main" val="20000"/>
                    </a:ext>
                  </a:extLst>
                </a:gridCol>
                <a:gridCol w="1254443">
                  <a:extLst>
                    <a:ext uri="{9D8B030D-6E8A-4147-A177-3AD203B41FA5}">
                      <a16:colId xmlns:a16="http://schemas.microsoft.com/office/drawing/2014/main" val="20001"/>
                    </a:ext>
                  </a:extLst>
                </a:gridCol>
                <a:gridCol w="1254443">
                  <a:extLst>
                    <a:ext uri="{9D8B030D-6E8A-4147-A177-3AD203B41FA5}">
                      <a16:colId xmlns:a16="http://schemas.microsoft.com/office/drawing/2014/main" val="20002"/>
                    </a:ext>
                  </a:extLst>
                </a:gridCol>
              </a:tblGrid>
              <a:tr h="418465">
                <a:tc>
                  <a:txBody>
                    <a:bodyPr/>
                    <a:lstStyle/>
                    <a:p>
                      <a:pPr marL="0" marR="0" algn="ctr">
                        <a:lnSpc>
                          <a:spcPct val="106000"/>
                        </a:lnSpc>
                        <a:spcBef>
                          <a:spcPts val="0"/>
                        </a:spcBef>
                        <a:spcAft>
                          <a:spcPts val="0"/>
                        </a:spcAft>
                      </a:pPr>
                      <a:r>
                        <a:rPr lang="en-US" sz="1200">
                          <a:effectLst/>
                        </a:rPr>
                        <a:t>City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06000"/>
                        </a:lnSpc>
                        <a:spcBef>
                          <a:spcPts val="0"/>
                        </a:spcBef>
                        <a:spcAft>
                          <a:spcPts val="0"/>
                        </a:spcAft>
                      </a:pPr>
                      <a:r>
                        <a:rPr lang="en-US" sz="1200">
                          <a:effectLst/>
                        </a:rPr>
                        <a:t>Number of facilities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06000"/>
                        </a:lnSpc>
                        <a:spcBef>
                          <a:spcPts val="0"/>
                        </a:spcBef>
                        <a:spcAft>
                          <a:spcPts val="0"/>
                        </a:spcAft>
                      </a:pPr>
                      <a:r>
                        <a:rPr lang="en-US" sz="1200">
                          <a:effectLst/>
                        </a:rPr>
                        <a:t>Number of workers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extLst>
                  <a:ext uri="{0D108BD9-81ED-4DB2-BD59-A6C34878D82A}">
                    <a16:rowId xmlns:a16="http://schemas.microsoft.com/office/drawing/2014/main" val="10000"/>
                  </a:ext>
                </a:extLst>
              </a:tr>
              <a:tr h="389255">
                <a:tc>
                  <a:txBody>
                    <a:bodyPr/>
                    <a:lstStyle/>
                    <a:p>
                      <a:pPr marL="0" marR="0" algn="ctr">
                        <a:lnSpc>
                          <a:spcPct val="106000"/>
                        </a:lnSpc>
                        <a:spcBef>
                          <a:spcPts val="0"/>
                        </a:spcBef>
                        <a:spcAft>
                          <a:spcPts val="0"/>
                        </a:spcAft>
                      </a:pPr>
                      <a:r>
                        <a:rPr lang="en-US" sz="1200">
                          <a:effectLst/>
                        </a:rPr>
                        <a:t>Nablus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06000"/>
                        </a:lnSpc>
                        <a:spcBef>
                          <a:spcPts val="0"/>
                        </a:spcBef>
                        <a:spcAft>
                          <a:spcPts val="0"/>
                        </a:spcAft>
                      </a:pPr>
                      <a:r>
                        <a:rPr lang="en-US" sz="1200">
                          <a:effectLst/>
                        </a:rPr>
                        <a:t>390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06000"/>
                        </a:lnSpc>
                        <a:spcBef>
                          <a:spcPts val="0"/>
                        </a:spcBef>
                        <a:spcAft>
                          <a:spcPts val="0"/>
                        </a:spcAft>
                      </a:pPr>
                      <a:r>
                        <a:rPr lang="en-US" sz="1200">
                          <a:effectLst/>
                        </a:rPr>
                        <a:t>1434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extLst>
                  <a:ext uri="{0D108BD9-81ED-4DB2-BD59-A6C34878D82A}">
                    <a16:rowId xmlns:a16="http://schemas.microsoft.com/office/drawing/2014/main" val="10001"/>
                  </a:ext>
                </a:extLst>
              </a:tr>
              <a:tr h="389255">
                <a:tc>
                  <a:txBody>
                    <a:bodyPr/>
                    <a:lstStyle/>
                    <a:p>
                      <a:pPr marL="0" marR="0" algn="ctr">
                        <a:lnSpc>
                          <a:spcPct val="106000"/>
                        </a:lnSpc>
                        <a:spcBef>
                          <a:spcPts val="0"/>
                        </a:spcBef>
                        <a:spcAft>
                          <a:spcPts val="0"/>
                        </a:spcAft>
                      </a:pPr>
                      <a:r>
                        <a:rPr lang="en-US" sz="1200">
                          <a:effectLst/>
                        </a:rPr>
                        <a:t>Salfeet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06000"/>
                        </a:lnSpc>
                        <a:spcBef>
                          <a:spcPts val="0"/>
                        </a:spcBef>
                        <a:spcAft>
                          <a:spcPts val="0"/>
                        </a:spcAft>
                      </a:pPr>
                      <a:r>
                        <a:rPr lang="en-US" sz="1200">
                          <a:effectLst/>
                        </a:rPr>
                        <a:t>103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06000"/>
                        </a:lnSpc>
                        <a:spcBef>
                          <a:spcPts val="0"/>
                        </a:spcBef>
                        <a:spcAft>
                          <a:spcPts val="0"/>
                        </a:spcAft>
                      </a:pPr>
                      <a:r>
                        <a:rPr lang="en-US" sz="1200">
                          <a:effectLst/>
                        </a:rPr>
                        <a:t>547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extLst>
                  <a:ext uri="{0D108BD9-81ED-4DB2-BD59-A6C34878D82A}">
                    <a16:rowId xmlns:a16="http://schemas.microsoft.com/office/drawing/2014/main" val="10002"/>
                  </a:ext>
                </a:extLst>
              </a:tr>
              <a:tr h="407670">
                <a:tc>
                  <a:txBody>
                    <a:bodyPr/>
                    <a:lstStyle/>
                    <a:p>
                      <a:pPr marL="0" marR="0" algn="ctr">
                        <a:lnSpc>
                          <a:spcPct val="106000"/>
                        </a:lnSpc>
                        <a:spcBef>
                          <a:spcPts val="0"/>
                        </a:spcBef>
                        <a:spcAft>
                          <a:spcPts val="0"/>
                        </a:spcAft>
                      </a:pPr>
                      <a:r>
                        <a:rPr lang="en-US" sz="1200">
                          <a:effectLst/>
                        </a:rPr>
                        <a:t>Jenin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06000"/>
                        </a:lnSpc>
                        <a:spcBef>
                          <a:spcPts val="0"/>
                        </a:spcBef>
                        <a:spcAft>
                          <a:spcPts val="0"/>
                        </a:spcAft>
                      </a:pPr>
                      <a:r>
                        <a:rPr lang="en-US" sz="1200">
                          <a:effectLst/>
                        </a:rPr>
                        <a:t>149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06000"/>
                        </a:lnSpc>
                        <a:spcBef>
                          <a:spcPts val="0"/>
                        </a:spcBef>
                        <a:spcAft>
                          <a:spcPts val="0"/>
                        </a:spcAft>
                      </a:pPr>
                      <a:r>
                        <a:rPr lang="en-US" sz="1200">
                          <a:effectLst/>
                        </a:rPr>
                        <a:t>331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extLst>
                  <a:ext uri="{0D108BD9-81ED-4DB2-BD59-A6C34878D82A}">
                    <a16:rowId xmlns:a16="http://schemas.microsoft.com/office/drawing/2014/main" val="10003"/>
                  </a:ext>
                </a:extLst>
              </a:tr>
              <a:tr h="369570">
                <a:tc>
                  <a:txBody>
                    <a:bodyPr/>
                    <a:lstStyle/>
                    <a:p>
                      <a:pPr marL="0" marR="0" algn="ctr">
                        <a:lnSpc>
                          <a:spcPct val="106000"/>
                        </a:lnSpc>
                        <a:spcBef>
                          <a:spcPts val="0"/>
                        </a:spcBef>
                        <a:spcAft>
                          <a:spcPts val="0"/>
                        </a:spcAft>
                      </a:pPr>
                      <a:r>
                        <a:rPr lang="en-US" sz="1200">
                          <a:effectLst/>
                        </a:rPr>
                        <a:t>Qalqilya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06000"/>
                        </a:lnSpc>
                        <a:spcBef>
                          <a:spcPts val="0"/>
                        </a:spcBef>
                        <a:spcAft>
                          <a:spcPts val="0"/>
                        </a:spcAft>
                      </a:pPr>
                      <a:r>
                        <a:rPr lang="en-US" sz="1200">
                          <a:effectLst/>
                        </a:rPr>
                        <a:t>83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algn="ctr">
                        <a:lnSpc>
                          <a:spcPct val="106000"/>
                        </a:lnSpc>
                        <a:spcBef>
                          <a:spcPts val="0"/>
                        </a:spcBef>
                        <a:spcAft>
                          <a:spcPts val="0"/>
                        </a:spcAft>
                      </a:pPr>
                      <a:r>
                        <a:rPr lang="en-US" sz="1200" dirty="0">
                          <a:effectLst/>
                        </a:rPr>
                        <a:t>340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30779448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804</TotalTime>
  <Words>2140</Words>
  <Application>Microsoft Office PowerPoint</Application>
  <PresentationFormat>On-screen Show (4:3)</PresentationFormat>
  <Paragraphs>664</Paragraphs>
  <Slides>55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55</vt:i4>
      </vt:variant>
    </vt:vector>
  </HeadingPairs>
  <TitlesOfParts>
    <vt:vector size="62" baseType="lpstr">
      <vt:lpstr>Algerian</vt:lpstr>
      <vt:lpstr>Arial</vt:lpstr>
      <vt:lpstr>Book Antiqua</vt:lpstr>
      <vt:lpstr>Calibri</vt:lpstr>
      <vt:lpstr>Times New Roman</vt:lpstr>
      <vt:lpstr>Wingdings</vt:lpstr>
      <vt:lpstr>Hardcover</vt:lpstr>
      <vt:lpstr> Feasibility Study for Establishing an Automatic Facility for Furniture Components </vt:lpstr>
      <vt:lpstr>Introduction</vt:lpstr>
      <vt:lpstr>Introduction</vt:lpstr>
      <vt:lpstr>Introduction</vt:lpstr>
      <vt:lpstr>Literature Review </vt:lpstr>
      <vt:lpstr>Methodology </vt:lpstr>
      <vt:lpstr>Market study</vt:lpstr>
      <vt:lpstr>market study</vt:lpstr>
      <vt:lpstr>Market study Results        </vt:lpstr>
      <vt:lpstr>Market study Results        </vt:lpstr>
      <vt:lpstr>Market study Results        </vt:lpstr>
      <vt:lpstr>Market study Results        </vt:lpstr>
      <vt:lpstr>Market study Results        </vt:lpstr>
      <vt:lpstr>Market study Results        </vt:lpstr>
      <vt:lpstr>Market study Results        </vt:lpstr>
      <vt:lpstr>Market study Results        </vt:lpstr>
      <vt:lpstr>Market study Results        </vt:lpstr>
      <vt:lpstr>Market study Results        </vt:lpstr>
      <vt:lpstr>Market study Results        </vt:lpstr>
      <vt:lpstr>Market study Results        </vt:lpstr>
      <vt:lpstr>technical study</vt:lpstr>
      <vt:lpstr>Stages of Production processes </vt:lpstr>
      <vt:lpstr>Raw material needed for the plant</vt:lpstr>
      <vt:lpstr>Machines and Equipment Required</vt:lpstr>
      <vt:lpstr>Human resources needed in the factory</vt:lpstr>
      <vt:lpstr>Facility Location</vt:lpstr>
      <vt:lpstr>Facility Planning and Plant layout</vt:lpstr>
      <vt:lpstr>Facility Layout</vt:lpstr>
      <vt:lpstr>financial study</vt:lpstr>
      <vt:lpstr>Start-up Capital </vt:lpstr>
      <vt:lpstr>Start-up capital</vt:lpstr>
      <vt:lpstr> Start-up capital  </vt:lpstr>
      <vt:lpstr>Total Capital cost </vt:lpstr>
      <vt:lpstr>Operational Cost </vt:lpstr>
      <vt:lpstr>Operational Cost </vt:lpstr>
      <vt:lpstr>Operational Cost </vt:lpstr>
      <vt:lpstr>Operational Cost </vt:lpstr>
      <vt:lpstr>Operational Cost </vt:lpstr>
      <vt:lpstr>Anti-Fire Insurance  </vt:lpstr>
      <vt:lpstr>Operational cost </vt:lpstr>
      <vt:lpstr>Total operational cost </vt:lpstr>
      <vt:lpstr>Financial Analysis</vt:lpstr>
      <vt:lpstr>production percentage </vt:lpstr>
      <vt:lpstr>Sofa legs details </vt:lpstr>
      <vt:lpstr>Sofa arms details </vt:lpstr>
      <vt:lpstr>Dining table legs details </vt:lpstr>
      <vt:lpstr>Table legs details </vt:lpstr>
      <vt:lpstr>Crowns details </vt:lpstr>
      <vt:lpstr>Chair legs details </vt:lpstr>
      <vt:lpstr>Project Evaluation  </vt:lpstr>
      <vt:lpstr>Payback period </vt:lpstr>
      <vt:lpstr>Rate of Return</vt:lpstr>
      <vt:lpstr>Conclusion</vt:lpstr>
      <vt:lpstr>Con’t</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technical study</dc:title>
  <dc:creator>hp</dc:creator>
  <cp:lastModifiedBy>student</cp:lastModifiedBy>
  <cp:revision>47</cp:revision>
  <dcterms:created xsi:type="dcterms:W3CDTF">2017-05-22T05:30:03Z</dcterms:created>
  <dcterms:modified xsi:type="dcterms:W3CDTF">2017-07-04T07:10:19Z</dcterms:modified>
</cp:coreProperties>
</file>