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1"/>
  </p:sldMasterIdLst>
  <p:notesMasterIdLst>
    <p:notesMasterId r:id="rId28"/>
  </p:notesMasterIdLst>
  <p:sldIdLst>
    <p:sldId id="260" r:id="rId2"/>
    <p:sldId id="281" r:id="rId3"/>
    <p:sldId id="304" r:id="rId4"/>
    <p:sldId id="305" r:id="rId5"/>
    <p:sldId id="328" r:id="rId6"/>
    <p:sldId id="258" r:id="rId7"/>
    <p:sldId id="288" r:id="rId8"/>
    <p:sldId id="294" r:id="rId9"/>
    <p:sldId id="317" r:id="rId10"/>
    <p:sldId id="318" r:id="rId11"/>
    <p:sldId id="316" r:id="rId12"/>
    <p:sldId id="319" r:id="rId13"/>
    <p:sldId id="295" r:id="rId14"/>
    <p:sldId id="320" r:id="rId15"/>
    <p:sldId id="321" r:id="rId16"/>
    <p:sldId id="306" r:id="rId17"/>
    <p:sldId id="323" r:id="rId18"/>
    <p:sldId id="326" r:id="rId19"/>
    <p:sldId id="322" r:id="rId20"/>
    <p:sldId id="307" r:id="rId21"/>
    <p:sldId id="324" r:id="rId22"/>
    <p:sldId id="308" r:id="rId23"/>
    <p:sldId id="309" r:id="rId24"/>
    <p:sldId id="327" r:id="rId25"/>
    <p:sldId id="299" r:id="rId26"/>
    <p:sldId id="279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8" d="100"/>
          <a:sy n="68" d="100"/>
        </p:scale>
        <p:origin x="8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9014F-9957-45D6-BA44-3EA1B24454D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5AE96-EB28-4E18-9E63-52FC7C4802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16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5AE96-EB28-4E18-9E63-52FC7C48028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56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5AE96-EB28-4E18-9E63-52FC7C48028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38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5AE96-EB28-4E18-9E63-52FC7C48028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48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5AE96-EB28-4E18-9E63-52FC7C48028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10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7724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2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2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537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63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5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05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4235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88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943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1903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4858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6995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3623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2256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3282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3129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4923C80-5D88-4E15-9F18-EC047AD4AB8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5A4F6-40C2-4CC5-A62B-685235E68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3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  <p:sldLayoutId id="2147483992" r:id="rId14"/>
    <p:sldLayoutId id="2147483993" r:id="rId15"/>
    <p:sldLayoutId id="2147483994" r:id="rId16"/>
    <p:sldLayoutId id="2147483995" r:id="rId17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4800600"/>
            <a:ext cx="6629400" cy="2057400"/>
          </a:xfrm>
        </p:spPr>
        <p:txBody>
          <a:bodyPr/>
          <a:lstStyle/>
          <a:p>
            <a:r>
              <a:rPr lang="en-US" sz="4000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Design of Automatic Hinge-Manufacturing Machine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3506468"/>
            <a:ext cx="3505200" cy="1294132"/>
          </a:xfrm>
          <a:noFill/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name 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47709" y="-1981200"/>
            <a:ext cx="3962400" cy="9233297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lvl="0"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CC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Supervisor</a:t>
            </a:r>
          </a:p>
          <a:p>
            <a:pPr lvl="0"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</a:rPr>
              <a:t>   Dr. </a:t>
            </a:r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Ahmad Ramahi</a:t>
            </a:r>
            <a:r>
              <a:rPr lang="en-US" b="1" dirty="0">
                <a:ln w="12700">
                  <a:noFill/>
                  <a:prstDash val="solid"/>
                </a:ln>
                <a:solidFill>
                  <a:srgbClr val="CC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 </a:t>
            </a:r>
          </a:p>
          <a:p>
            <a:pPr lvl="0"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lvl="0"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  <a:p>
            <a:pPr algn="ctr" eaLnBrk="0" hangingPunct="0"/>
            <a:endParaRPr lang="en-US" altLang="zh-CN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374" y="-506754"/>
            <a:ext cx="419073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Times New Roman" pitchFamily="18" charset="0"/>
            </a:endParaRPr>
          </a:p>
          <a:p>
            <a:pPr lvl="0"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CC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Times New Roman" pitchFamily="18" charset="0"/>
            </a:endParaRPr>
          </a:p>
          <a:p>
            <a:pPr lvl="0"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</a:rPr>
              <a:t>By:</a:t>
            </a:r>
          </a:p>
          <a:p>
            <a:pPr lvl="0"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</a:rPr>
              <a:t>Ma’moon  Ataallah</a:t>
            </a:r>
          </a:p>
          <a:p>
            <a:pPr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Mohammed Abdel Karim</a:t>
            </a:r>
          </a:p>
          <a:p>
            <a:pPr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Mohammed hussein</a:t>
            </a:r>
          </a:p>
          <a:p>
            <a:pPr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Baha Khaldi </a:t>
            </a:r>
          </a:p>
          <a:p>
            <a:pPr algn="ctr" rtl="1" eaLnBrk="0" hangingPunct="0"/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rtl="1" eaLnBrk="0" hangingPunct="0"/>
            <a:endParaRPr lang="en-US" b="1" dirty="0">
              <a:ln w="12700">
                <a:noFill/>
                <a:prstDash val="solid"/>
              </a:ln>
              <a:solidFill>
                <a:srgbClr val="FFFF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81092" y="333001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2017</a:t>
            </a:r>
            <a:endParaRPr lang="en-US" dirty="0">
              <a:ln w="12700">
                <a:noFill/>
                <a:prstDash val="solid"/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Stand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194146"/>
              </p:ext>
            </p:extLst>
          </p:nvPr>
        </p:nvGraphicFramePr>
        <p:xfrm>
          <a:off x="1447800" y="2819400"/>
          <a:ext cx="5638800" cy="87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885"/>
                <a:gridCol w="1342572"/>
                <a:gridCol w="1745343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Material stand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1006</a:t>
                      </a:r>
                      <a:r>
                        <a:rPr lang="en-US" baseline="0" dirty="0" smtClean="0"/>
                        <a:t> 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15216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Operation and Result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1676400"/>
            <a:ext cx="6711654" cy="45720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In the feeding process, a conveyor will pass bars received from the loader to the cutting machine</a:t>
            </a:r>
          </a:p>
        </p:txBody>
      </p:sp>
    </p:spTree>
    <p:extLst>
      <p:ext uri="{BB962C8B-B14F-4D97-AF65-F5344CB8AC3E}">
        <p14:creationId xmlns:p14="http://schemas.microsoft.com/office/powerpoint/2010/main" val="29776354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Conveyer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37040"/>
              </p:ext>
            </p:extLst>
          </p:nvPr>
        </p:nvGraphicFramePr>
        <p:xfrm>
          <a:off x="1428114" y="2514600"/>
          <a:ext cx="5810886" cy="87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5808"/>
                <a:gridCol w="1461420"/>
                <a:gridCol w="1739786"/>
                <a:gridCol w="1043872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Chain velocity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 of </a:t>
                      </a:r>
                    </a:p>
                    <a:p>
                      <a:r>
                        <a:rPr lang="en-US" dirty="0" smtClean="0"/>
                        <a:t>Chain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Allowable </a:t>
                      </a:r>
                    </a:p>
                    <a:p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C-C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0.21283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57994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buSzPct val="80000"/>
            </a:pPr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Operation and </a:t>
            </a: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result</a:t>
            </a:r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b="1" dirty="0">
              <a:ln w="1270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1600200"/>
            <a:ext cx="6711654" cy="464820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457200" lvl="1" indent="0" algn="just">
              <a:buNone/>
            </a:pPr>
            <a:r>
              <a:rPr lang="en-US" sz="2600" dirty="0" smtClean="0"/>
              <a:t>An automatic saw cutting machine will cut the bar to small flat parts</a:t>
            </a:r>
            <a:endParaRPr lang="en-US" sz="2600" dirty="0"/>
          </a:p>
          <a:p>
            <a:pPr marL="457200" lvl="1" indent="0" algn="just">
              <a:buNone/>
            </a:pPr>
            <a:endParaRPr lang="en-US" sz="2600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algn="just">
              <a:buSzPct val="80000"/>
              <a:buBlip>
                <a:blip r:embed="rId3"/>
              </a:buBlip>
            </a:pPr>
            <a:endParaRPr lang="en-US" sz="2800" dirty="0"/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63208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Blade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706163"/>
              </p:ext>
            </p:extLst>
          </p:nvPr>
        </p:nvGraphicFramePr>
        <p:xfrm>
          <a:off x="990600" y="2590800"/>
          <a:ext cx="6248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838200"/>
                <a:gridCol w="990600"/>
                <a:gridCol w="838200"/>
                <a:gridCol w="1066800"/>
                <a:gridCol w="129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teeth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F/T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Cutting </a:t>
                      </a:r>
                      <a:r>
                        <a:rPr lang="en-US" baseline="0" dirty="0" smtClean="0"/>
                        <a:t>velocity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 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0.06m/t</a:t>
                      </a:r>
                    </a:p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0.48 ( m/s)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59425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forces for blade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734450"/>
              </p:ext>
            </p:extLst>
          </p:nvPr>
        </p:nvGraphicFramePr>
        <p:xfrm>
          <a:off x="1371600" y="2667000"/>
          <a:ext cx="5638800" cy="87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1409700"/>
                <a:gridCol w="1409700"/>
                <a:gridCol w="1409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Cutting force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Shear </a:t>
                      </a:r>
                    </a:p>
                    <a:p>
                      <a:r>
                        <a:rPr lang="en-US" dirty="0" smtClean="0"/>
                        <a:t>force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Thrust </a:t>
                      </a:r>
                    </a:p>
                    <a:p>
                      <a:r>
                        <a:rPr lang="en-US" dirty="0" smtClean="0"/>
                        <a:t>force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255.6N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36.67N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154.8N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0.28832hp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39824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Operation and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1676401"/>
            <a:ext cx="6711654" cy="457200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After the cutting process, a sliding feeder that has a specific shape and direction will lead the cut parts to a bending </a:t>
            </a:r>
            <a:r>
              <a:rPr lang="en-US" sz="2400" dirty="0" smtClean="0"/>
              <a:t>machine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42558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Sliding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463216"/>
              </p:ext>
            </p:extLst>
          </p:nvPr>
        </p:nvGraphicFramePr>
        <p:xfrm>
          <a:off x="1219200" y="2514600"/>
          <a:ext cx="3657600" cy="87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Material stand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1006</a:t>
                      </a:r>
                      <a:r>
                        <a:rPr lang="en-US" baseline="0" dirty="0" smtClean="0"/>
                        <a:t> 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05818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Eccentric press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Eccentric press </a:t>
            </a:r>
            <a:r>
              <a:rPr lang="en-US" dirty="0"/>
              <a:t>will form by bending each part to its desired shape</a:t>
            </a:r>
          </a:p>
        </p:txBody>
      </p:sp>
    </p:spTree>
    <p:extLst>
      <p:ext uri="{BB962C8B-B14F-4D97-AF65-F5344CB8AC3E}">
        <p14:creationId xmlns:p14="http://schemas.microsoft.com/office/powerpoint/2010/main" val="160143493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Eccentric </a:t>
            </a: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219200" y="2514600"/>
          <a:ext cx="6096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Torque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Angular velocity for crank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Bending </a:t>
                      </a:r>
                    </a:p>
                    <a:p>
                      <a:r>
                        <a:rPr lang="en-US" dirty="0" smtClean="0"/>
                        <a:t>Force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Stroke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700 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0.521 rad/s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hp</a:t>
                      </a:r>
                      <a:endParaRPr lang="en-US" baseline="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29.1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4.71 cm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21086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\160\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Outlines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53248"/>
            <a:ext cx="7772400" cy="4776152"/>
          </a:xfrm>
        </p:spPr>
        <p:txBody>
          <a:bodyPr/>
          <a:lstStyle/>
          <a:p>
            <a:pPr>
              <a:buSzPct val="80000"/>
              <a:buBlip>
                <a:blip r:embed="rId5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buSzPct val="80000"/>
              <a:buBlip>
                <a:blip r:embed="rId5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</a:p>
          <a:p>
            <a:pPr>
              <a:buSzPct val="80000"/>
              <a:buBlip>
                <a:blip r:embed="rId5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 and Result</a:t>
            </a:r>
          </a:p>
          <a:p>
            <a:pPr>
              <a:buSzPct val="80000"/>
              <a:buBlip>
                <a:blip r:embed="rId5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 study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work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Blip>
                <a:blip r:embed="rId5"/>
              </a:buBlip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Operation and Result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After the bending process, the flexed piece is removed by scotch yoke </a:t>
            </a:r>
            <a:r>
              <a:rPr lang="en-US" sz="2800" dirty="0" smtClean="0"/>
              <a:t>mechanism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68001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scotch </a:t>
            </a: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scotch yoke is a mechanism for converting the linear motion of a slider into rotational motion or vice-versa to push the part from die.</a:t>
            </a:r>
          </a:p>
        </p:txBody>
      </p:sp>
    </p:spTree>
    <p:extLst>
      <p:ext uri="{BB962C8B-B14F-4D97-AF65-F5344CB8AC3E}">
        <p14:creationId xmlns:p14="http://schemas.microsoft.com/office/powerpoint/2010/main" val="72148810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feasibility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1853249"/>
            <a:ext cx="6711654" cy="439515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A cost benefit analysis is used to evaluate the total anticipated cost of a project compared to the total expected benefits in order to determine whether the proposed implementation is worthwhile for a company or project team.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68393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7730370"/>
              </p:ext>
            </p:extLst>
          </p:nvPr>
        </p:nvGraphicFramePr>
        <p:xfrm>
          <a:off x="685800" y="2133600"/>
          <a:ext cx="7772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676400"/>
                <a:gridCol w="1066800"/>
                <a:gridCol w="1371600"/>
                <a:gridCol w="1066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Initial</a:t>
                      </a:r>
                      <a:r>
                        <a:rPr lang="en-US" baseline="0" dirty="0" smtClean="0"/>
                        <a:t> 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Running 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Depreciation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Benefit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Back pay</a:t>
                      </a:r>
                    </a:p>
                    <a:p>
                      <a:pPr algn="ctr"/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profit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132819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181852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47433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53298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\160\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750" b="40583" l="52000" r="5725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2954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Project’s Schematic Drawing for the Whole System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39625" y="2516649"/>
            <a:ext cx="5486876" cy="3267739"/>
          </a:xfrm>
          <a:prstGeom prst="rect">
            <a:avLst/>
          </a:prstGeom>
          <a:effectLst>
            <a:glow rad="914400">
              <a:schemeClr val="accent1"/>
            </a:glo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17888398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\160\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Future work</a:t>
            </a:r>
            <a:endParaRPr lang="en-US" b="1" dirty="0">
              <a:ln w="1270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458200" cy="52578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1" algn="just">
              <a:buSzPct val="80000"/>
              <a:buBlip>
                <a:blip r:embed="rId4"/>
              </a:buBlip>
            </a:pPr>
            <a:endParaRPr lang="en-US" sz="2600" dirty="0"/>
          </a:p>
          <a:p>
            <a:pPr marL="457200" lvl="1" indent="0" algn="just">
              <a:buNone/>
            </a:pPr>
            <a:endParaRPr lang="en-US" sz="2600" dirty="0"/>
          </a:p>
          <a:p>
            <a:pPr algn="just">
              <a:buSzPct val="80000"/>
              <a:buFont typeface="Courier New" panose="02070309020205020404" pitchFamily="49" charset="0"/>
              <a:buChar char="o"/>
            </a:pPr>
            <a:r>
              <a:rPr lang="en-US" sz="2600" dirty="0" smtClean="0"/>
              <a:t>Find a proper way to assemble the whole parts together</a:t>
            </a:r>
            <a:endParaRPr lang="en-US" sz="2600" dirty="0"/>
          </a:p>
          <a:p>
            <a:pPr algn="just">
              <a:buSzPct val="80000"/>
              <a:buFont typeface="Courier New" panose="02070309020205020404" pitchFamily="49" charset="0"/>
              <a:buChar char="o"/>
            </a:pPr>
            <a:r>
              <a:rPr lang="en-US" sz="2600" dirty="0"/>
              <a:t>A</a:t>
            </a:r>
            <a:r>
              <a:rPr lang="en-US" sz="2600" dirty="0" smtClean="0"/>
              <a:t>nimation </a:t>
            </a:r>
            <a:r>
              <a:rPr lang="en-US" sz="2600" dirty="0"/>
              <a:t>for whole </a:t>
            </a:r>
            <a:r>
              <a:rPr lang="en-US" sz="2600" dirty="0" smtClean="0"/>
              <a:t>system</a:t>
            </a:r>
            <a:endParaRPr lang="en-US" sz="2600" dirty="0"/>
          </a:p>
          <a:p>
            <a:pPr algn="just">
              <a:buSzPct val="80000"/>
              <a:buFont typeface="Courier New" panose="02070309020205020404" pitchFamily="49" charset="0"/>
              <a:buChar char="o"/>
            </a:pPr>
            <a:r>
              <a:rPr lang="en-US" sz="2600" dirty="0"/>
              <a:t>Enhancing production line </a:t>
            </a:r>
          </a:p>
          <a:p>
            <a:pPr marL="0" indent="0" algn="just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1126376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cuments\bg\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914400"/>
            <a:ext cx="4343400" cy="4800600"/>
          </a:xfrm>
          <a:noFill/>
        </p:spPr>
        <p:txBody>
          <a:bodyPr>
            <a:prstTxWarp prst="textCanDown">
              <a:avLst>
                <a:gd name="adj" fmla="val 10476"/>
              </a:avLst>
            </a:prstTxWarp>
          </a:bodyPr>
          <a:lstStyle/>
          <a:p>
            <a:pPr algn="ctr">
              <a:buNone/>
            </a:pPr>
            <a:endParaRPr lang="en-US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en-US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 </a:t>
            </a:r>
          </a:p>
          <a:p>
            <a:pPr>
              <a:buNone/>
            </a:pPr>
            <a:r>
              <a:rPr lang="en-US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239000" cy="41148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buSzPct val="80000"/>
              <a:buBlip>
                <a:blip r:embed="rId2">
                  <a:extLst/>
                </a:blip>
              </a:buBlip>
            </a:pPr>
            <a:r>
              <a:rPr lang="en-US" dirty="0"/>
              <a:t>A hinge is a mechanical components that connects two solid objects, typically allowing only a limited angle of rotation between them.</a:t>
            </a:r>
          </a:p>
          <a:p>
            <a:pPr marL="0" indent="0" algn="just">
              <a:buNone/>
            </a:pPr>
            <a:endParaRPr lang="en-US" dirty="0"/>
          </a:p>
          <a:p>
            <a:pPr algn="just">
              <a:buSzPct val="80000"/>
              <a:buBlip>
                <a:blip r:embed="rId2"/>
              </a:buBlip>
            </a:pPr>
            <a:r>
              <a:rPr lang="en-US" dirty="0"/>
              <a:t>Which type of hinges will be produced ?</a:t>
            </a:r>
          </a:p>
          <a:p>
            <a:pPr marL="0" indent="0" algn="just">
              <a:buNone/>
            </a:pPr>
            <a:endParaRPr lang="en-US" sz="2600" dirty="0"/>
          </a:p>
          <a:p>
            <a:pPr marL="0" indent="0" algn="just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2639147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\160\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833" b="90000" l="15875" r="79563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85801" y="3505200"/>
            <a:ext cx="4739641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981200"/>
            <a:ext cx="7162800" cy="48768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buSzPct val="80000"/>
              <a:buBlip>
                <a:blip r:embed="rId4">
                  <a:extLst/>
                </a:blip>
              </a:buBlip>
            </a:pPr>
            <a:r>
              <a:rPr lang="en-US" dirty="0"/>
              <a:t>Flag Hinge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sz="2600" dirty="0"/>
          </a:p>
          <a:p>
            <a:pPr marL="0" indent="0" algn="just">
              <a:buNone/>
            </a:pPr>
            <a:endParaRPr lang="en-US" sz="2600" dirty="0"/>
          </a:p>
        </p:txBody>
      </p:sp>
      <p:pic>
        <p:nvPicPr>
          <p:cNvPr id="5" name="Picture 6" descr="Image result for flag hinge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67" b="100000" l="0" r="10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47900"/>
            <a:ext cx="4800600" cy="4343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83636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the local market of Palestine, hinges are produced by using traditional unsafe ways.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31407"/>
      </p:ext>
    </p:extLst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\160\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SzPct val="80000"/>
            </a:pP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Objectives</a:t>
            </a:r>
            <a:endParaRPr lang="en-US" b="1" dirty="0">
              <a:ln w="1270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14500"/>
            <a:ext cx="7772400" cy="48006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buSzPct val="80000"/>
              <a:buBlip>
                <a:blip r:embed="rId4"/>
              </a:buBlip>
            </a:pPr>
            <a:r>
              <a:rPr lang="en-US" dirty="0" smtClean="0"/>
              <a:t>Safety</a:t>
            </a:r>
          </a:p>
          <a:p>
            <a:pPr algn="just">
              <a:buSzPct val="80000"/>
              <a:buBlip>
                <a:blip r:embed="rId4"/>
              </a:buBlip>
            </a:pPr>
            <a:r>
              <a:rPr lang="en-US" dirty="0" smtClean="0"/>
              <a:t>Easiness of use</a:t>
            </a:r>
          </a:p>
          <a:p>
            <a:pPr algn="just">
              <a:buSzPct val="80000"/>
              <a:buBlip>
                <a:blip r:embed="rId4"/>
              </a:buBlip>
            </a:pPr>
            <a:r>
              <a:rPr lang="en-US" dirty="0" smtClean="0"/>
              <a:t>Low cost </a:t>
            </a:r>
          </a:p>
          <a:p>
            <a:pPr marL="0" indent="0" algn="just">
              <a:buNone/>
            </a:pPr>
            <a:endParaRPr lang="en-US" dirty="0"/>
          </a:p>
          <a:p>
            <a:pPr algn="just">
              <a:buNone/>
            </a:pPr>
            <a:endParaRPr lang="en-US" sz="2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\160\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2400" cy="48006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buSzPct val="80000"/>
              <a:buBlip>
                <a:blip r:embed="rId5"/>
              </a:buBlip>
            </a:pPr>
            <a:endParaRPr lang="en-US" dirty="0"/>
          </a:p>
          <a:p>
            <a:pPr algn="just">
              <a:buSzPct val="80000"/>
              <a:buBlip>
                <a:blip r:embed="rId5"/>
              </a:buBlip>
            </a:pPr>
            <a:r>
              <a:rPr lang="en-US" dirty="0" smtClean="0"/>
              <a:t>We make kinematic </a:t>
            </a:r>
            <a:r>
              <a:rPr lang="en-US" dirty="0"/>
              <a:t>and stress </a:t>
            </a:r>
            <a:r>
              <a:rPr lang="en-US" dirty="0" smtClean="0"/>
              <a:t>analysis.</a:t>
            </a:r>
          </a:p>
          <a:p>
            <a:pPr algn="just">
              <a:buSzPct val="80000"/>
              <a:buBlip>
                <a:blip r:embed="rId5"/>
              </a:buBlip>
            </a:pPr>
            <a:r>
              <a:rPr lang="en-US" dirty="0" smtClean="0"/>
              <a:t>Draw the production line on solid work program</a:t>
            </a:r>
          </a:p>
          <a:p>
            <a:pPr algn="just">
              <a:buBlip>
                <a:blip r:embed="rId5"/>
              </a:buBlip>
            </a:pPr>
            <a:r>
              <a:rPr lang="en-US" dirty="0"/>
              <a:t>A feasibility study </a:t>
            </a:r>
            <a:r>
              <a:rPr lang="en-US" dirty="0" smtClean="0"/>
              <a:t>and operating manual was </a:t>
            </a:r>
            <a:r>
              <a:rPr lang="en-US" dirty="0"/>
              <a:t>prepared</a:t>
            </a:r>
            <a:r>
              <a:rPr lang="en-US" dirty="0" smtClean="0"/>
              <a:t> </a:t>
            </a:r>
          </a:p>
          <a:p>
            <a:pPr algn="just">
              <a:buSzPct val="80000"/>
              <a:buBlip>
                <a:blip r:embed="rId5"/>
              </a:buBlip>
            </a:pPr>
            <a:endParaRPr lang="en-US" dirty="0" smtClean="0"/>
          </a:p>
          <a:p>
            <a:pPr algn="just">
              <a:buSzPct val="80000"/>
              <a:buBlip>
                <a:blip r:embed="rId5"/>
              </a:buBlip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sz="2800" dirty="0"/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366937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\160\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25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SzPct val="80000"/>
            </a:pPr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Operation and Result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8" y="2057400"/>
            <a:ext cx="7772400" cy="41148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</a:pPr>
            <a:r>
              <a:rPr lang="en-US" sz="3200" dirty="0"/>
              <a:t>Flat bars will be added manually to </a:t>
            </a:r>
            <a:r>
              <a:rPr lang="en-US" sz="3200" dirty="0" smtClean="0"/>
              <a:t> autoloader machine then it </a:t>
            </a:r>
            <a:r>
              <a:rPr lang="en-US" sz="2800" dirty="0"/>
              <a:t>will be added </a:t>
            </a:r>
            <a:r>
              <a:rPr lang="en-US" sz="2800" dirty="0" smtClean="0"/>
              <a:t>automatically to conveyer by pneumatic cylinder </a:t>
            </a:r>
            <a:endParaRPr lang="en-US" sz="2600" dirty="0"/>
          </a:p>
          <a:p>
            <a:pPr marL="457200" lvl="1" indent="0" algn="just">
              <a:buSzPct val="80000"/>
              <a:buNone/>
            </a:pPr>
            <a:endParaRPr lang="en-US" sz="2600" dirty="0"/>
          </a:p>
          <a:p>
            <a:pPr marL="457200" lvl="1" indent="0" algn="just">
              <a:buSzPct val="80000"/>
              <a:buNone/>
            </a:pPr>
            <a:endParaRPr lang="en-US" sz="2600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algn="just">
              <a:buSzPct val="80000"/>
              <a:buBlip>
                <a:blip r:embed="rId5"/>
              </a:buBlip>
            </a:pPr>
            <a:endParaRPr lang="en-US" sz="2800" dirty="0"/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664044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Bar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220830"/>
              </p:ext>
            </p:extLst>
          </p:nvPr>
        </p:nvGraphicFramePr>
        <p:xfrm>
          <a:off x="827088" y="2057400"/>
          <a:ext cx="5369560" cy="736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390"/>
                <a:gridCol w="1342390"/>
                <a:gridCol w="1342390"/>
                <a:gridCol w="1342390"/>
              </a:tblGrid>
              <a:tr h="366078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thickness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1010 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cm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45641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TM10001103[[fn=Headlines]]</Template>
  <TotalTime>5644</TotalTime>
  <Words>458</Words>
  <Application>Microsoft Office PowerPoint</Application>
  <PresentationFormat>On-screen Show (4:3)</PresentationFormat>
  <Paragraphs>293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SimSun</vt:lpstr>
      <vt:lpstr>Arial</vt:lpstr>
      <vt:lpstr>Calibri</vt:lpstr>
      <vt:lpstr>Century Gothic</vt:lpstr>
      <vt:lpstr>Courier New</vt:lpstr>
      <vt:lpstr>Times New Roman</vt:lpstr>
      <vt:lpstr>Wingdings 3</vt:lpstr>
      <vt:lpstr>Ion</vt:lpstr>
      <vt:lpstr>Design of Automatic Hinge-Manufacturing Machine </vt:lpstr>
      <vt:lpstr>Outlines</vt:lpstr>
      <vt:lpstr> Introduction  </vt:lpstr>
      <vt:lpstr> Introduction  </vt:lpstr>
      <vt:lpstr>problem</vt:lpstr>
      <vt:lpstr>Objectives</vt:lpstr>
      <vt:lpstr>Methodology</vt:lpstr>
      <vt:lpstr>Operation and Result </vt:lpstr>
      <vt:lpstr>Bar</vt:lpstr>
      <vt:lpstr>Stand </vt:lpstr>
      <vt:lpstr>Operation and Result </vt:lpstr>
      <vt:lpstr>Conveyer</vt:lpstr>
      <vt:lpstr>Operation and result </vt:lpstr>
      <vt:lpstr>Blade </vt:lpstr>
      <vt:lpstr>forces for blade  </vt:lpstr>
      <vt:lpstr>Operation and Result</vt:lpstr>
      <vt:lpstr>Sliding </vt:lpstr>
      <vt:lpstr>Eccentric press </vt:lpstr>
      <vt:lpstr>Eccentric press</vt:lpstr>
      <vt:lpstr>Operation and Result </vt:lpstr>
      <vt:lpstr>scotch yoke</vt:lpstr>
      <vt:lpstr>feasibility study </vt:lpstr>
      <vt:lpstr> </vt:lpstr>
      <vt:lpstr>Project’s Schematic Drawing for the Whole System</vt:lpstr>
      <vt:lpstr>Future work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Mohammed</cp:lastModifiedBy>
  <cp:revision>234</cp:revision>
  <dcterms:created xsi:type="dcterms:W3CDTF">2010-10-26T09:12:59Z</dcterms:created>
  <dcterms:modified xsi:type="dcterms:W3CDTF">2017-12-20T19:48:57Z</dcterms:modified>
</cp:coreProperties>
</file>