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01" r:id="rId1"/>
  </p:sldMasterIdLst>
  <p:notesMasterIdLst>
    <p:notesMasterId r:id="rId30"/>
  </p:notesMasterIdLst>
  <p:sldIdLst>
    <p:sldId id="256" r:id="rId2"/>
    <p:sldId id="320" r:id="rId3"/>
    <p:sldId id="321" r:id="rId4"/>
    <p:sldId id="348" r:id="rId5"/>
    <p:sldId id="322" r:id="rId6"/>
    <p:sldId id="326" r:id="rId7"/>
    <p:sldId id="337" r:id="rId8"/>
    <p:sldId id="331" r:id="rId9"/>
    <p:sldId id="327" r:id="rId10"/>
    <p:sldId id="328" r:id="rId11"/>
    <p:sldId id="329" r:id="rId12"/>
    <p:sldId id="330" r:id="rId13"/>
    <p:sldId id="332" r:id="rId14"/>
    <p:sldId id="344" r:id="rId15"/>
    <p:sldId id="333" r:id="rId16"/>
    <p:sldId id="346" r:id="rId17"/>
    <p:sldId id="334" r:id="rId18"/>
    <p:sldId id="335" r:id="rId19"/>
    <p:sldId id="336" r:id="rId20"/>
    <p:sldId id="347" r:id="rId21"/>
    <p:sldId id="338" r:id="rId22"/>
    <p:sldId id="339" r:id="rId23"/>
    <p:sldId id="341" r:id="rId24"/>
    <p:sldId id="340" r:id="rId25"/>
    <p:sldId id="342" r:id="rId26"/>
    <p:sldId id="343" r:id="rId27"/>
    <p:sldId id="345" r:id="rId28"/>
    <p:sldId id="318" r:id="rId2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F494"/>
    <a:srgbClr val="96ED55"/>
    <a:srgbClr val="B3EE6C"/>
    <a:srgbClr val="CCFF66"/>
    <a:srgbClr val="8DC032"/>
    <a:srgbClr val="A8D050"/>
    <a:srgbClr val="83C937"/>
    <a:srgbClr val="4A7FB4"/>
    <a:srgbClr val="4374BB"/>
    <a:srgbClr val="3378C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85" autoAdjust="0"/>
    <p:restoredTop sz="80287" autoAdjust="0"/>
  </p:normalViewPr>
  <p:slideViewPr>
    <p:cSldViewPr>
      <p:cViewPr>
        <p:scale>
          <a:sx n="60" d="100"/>
          <a:sy n="60" d="100"/>
        </p:scale>
        <p:origin x="-1458" y="-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ea typeface="PMingLiU" pitchFamily="18" charset="-120"/>
              </a:defRPr>
            </a:lvl1pPr>
          </a:lstStyle>
          <a:p>
            <a:endParaRPr lang="en-US" dirty="0"/>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ea typeface="PMingLiU" pitchFamily="18" charset="-120"/>
              </a:defRPr>
            </a:lvl1pPr>
          </a:lstStyle>
          <a:p>
            <a:endParaRPr lang="en-US" dirty="0"/>
          </a:p>
        </p:txBody>
      </p:sp>
      <p:sp>
        <p:nvSpPr>
          <p:cNvPr id="4100"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a:effectLst/>
        </p:spPr>
      </p:sp>
      <p:sp>
        <p:nvSpPr>
          <p:cNvPr id="4101"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ea typeface="PMingLiU" pitchFamily="18" charset="-120"/>
              </a:defRPr>
            </a:lvl1pPr>
          </a:lstStyle>
          <a:p>
            <a:endParaRPr lang="en-US" dirty="0"/>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5ACDAD95-06D3-4DC7-BE7C-1D4149D14E98}" type="slidenum">
              <a:rPr lang="zh-TW" altLang="en-US"/>
              <a:pPr/>
              <a:t>‹#›</a:t>
            </a:fld>
            <a:endParaRPr lang="en-US" dirty="0">
              <a:ea typeface="PMingLiU" pitchFamily="18" charset="-120"/>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en.wikipedia.org/wiki/Motion_(physics)"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en.wikipedia.org/wiki/Physical_fitness" TargetMode="External"/><Relationship Id="rId4" Type="http://schemas.openxmlformats.org/officeDocument/2006/relationships/hyperlink" Target="http://en.wikipedia.org/wiki/Hip_(anatomy)"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developer.android.com/reference/android/content/Context.html"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en.wikipedia.org/wiki/Video_game_console" TargetMode="External"/><Relationship Id="rId3" Type="http://schemas.openxmlformats.org/officeDocument/2006/relationships/hyperlink" Target="http://en.wikipedia.org/wiki/Software_development" TargetMode="External"/><Relationship Id="rId7" Type="http://schemas.openxmlformats.org/officeDocument/2006/relationships/hyperlink" Target="http://en.wikipedia.org/wiki/Computer_system"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en.wikipedia.org/wiki/Software_framework" TargetMode="External"/><Relationship Id="rId5" Type="http://schemas.openxmlformats.org/officeDocument/2006/relationships/hyperlink" Target="http://en.wikipedia.org/wiki/Software" TargetMode="External"/><Relationship Id="rId10" Type="http://schemas.openxmlformats.org/officeDocument/2006/relationships/hyperlink" Target="http://developer.android.com/reference/android/hardware/Sensor.html" TargetMode="External"/><Relationship Id="rId4" Type="http://schemas.openxmlformats.org/officeDocument/2006/relationships/hyperlink" Target="http://en.wikipedia.org/wiki/Application_software" TargetMode="External"/><Relationship Id="rId9" Type="http://schemas.openxmlformats.org/officeDocument/2006/relationships/hyperlink" Target="http://en.wikipedia.org/wiki/Operating_system"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developer.android.com/reference/android/content/Context.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1</a:t>
            </a:fld>
            <a:endParaRPr lang="en-US" dirty="0">
              <a:ea typeface="PMingLiU" pitchFamily="18" charset="-12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800" kern="1200" dirty="0" smtClean="0">
                <a:solidFill>
                  <a:schemeClr val="tx1"/>
                </a:solidFill>
                <a:latin typeface="Times New Roman" pitchFamily="18" charset="0"/>
                <a:ea typeface="+mn-ea"/>
                <a:cs typeface="+mn-cs"/>
              </a:rPr>
              <a:t>Every person's need of calories per day vary from one to another; this is because the calories needed per day are based on age and gender basically. </a:t>
            </a:r>
          </a:p>
          <a:p>
            <a:endParaRPr lang="en-US" sz="1200" kern="1200" dirty="0" smtClean="0">
              <a:solidFill>
                <a:schemeClr val="tx1"/>
              </a:solidFill>
              <a:latin typeface="Times New Roman" pitchFamily="18" charset="0"/>
              <a:ea typeface="+mn-ea"/>
              <a:cs typeface="+mn-cs"/>
            </a:endParaRPr>
          </a:p>
          <a:p>
            <a:r>
              <a:rPr lang="en-US" sz="1200" kern="1200" dirty="0" smtClean="0">
                <a:solidFill>
                  <a:schemeClr val="tx1"/>
                </a:solidFill>
                <a:latin typeface="Times New Roman" pitchFamily="18" charset="0"/>
                <a:ea typeface="+mn-ea"/>
                <a:cs typeface="+mn-cs"/>
              </a:rPr>
              <a:t>when you create your account. Depending on precise calculations and asking some doctors we calculate the calories needed , Once you create </a:t>
            </a:r>
            <a:r>
              <a:rPr lang="en-US" sz="1200" kern="1200" dirty="0" err="1" smtClean="0">
                <a:solidFill>
                  <a:schemeClr val="tx1"/>
                </a:solidFill>
                <a:latin typeface="Times New Roman" pitchFamily="18" charset="0"/>
                <a:ea typeface="+mn-ea"/>
                <a:cs typeface="+mn-cs"/>
              </a:rPr>
              <a:t>ur</a:t>
            </a:r>
            <a:r>
              <a:rPr lang="en-US" sz="1200" kern="1200" dirty="0" smtClean="0">
                <a:solidFill>
                  <a:schemeClr val="tx1"/>
                </a:solidFill>
                <a:latin typeface="Times New Roman" pitchFamily="18" charset="0"/>
                <a:ea typeface="+mn-ea"/>
                <a:cs typeface="+mn-cs"/>
              </a:rPr>
              <a:t> account it will </a:t>
            </a:r>
            <a:r>
              <a:rPr lang="en-US" sz="1200" kern="1200" baseline="0" dirty="0" smtClean="0">
                <a:solidFill>
                  <a:schemeClr val="tx1"/>
                </a:solidFill>
                <a:latin typeface="Times New Roman" pitchFamily="18" charset="0"/>
                <a:ea typeface="+mn-ea"/>
                <a:cs typeface="+mn-cs"/>
              </a:rPr>
              <a:t>inform you by </a:t>
            </a:r>
            <a:r>
              <a:rPr lang="en-US" sz="1200" kern="1200" baseline="0" dirty="0" err="1" smtClean="0">
                <a:solidFill>
                  <a:schemeClr val="tx1"/>
                </a:solidFill>
                <a:latin typeface="Times New Roman" pitchFamily="18" charset="0"/>
                <a:ea typeface="+mn-ea"/>
                <a:cs typeface="+mn-cs"/>
              </a:rPr>
              <a:t>ur</a:t>
            </a:r>
            <a:r>
              <a:rPr lang="en-US" sz="1200" kern="1200" baseline="0" dirty="0" smtClean="0">
                <a:solidFill>
                  <a:schemeClr val="tx1"/>
                </a:solidFill>
                <a:latin typeface="Times New Roman" pitchFamily="18" charset="0"/>
                <a:ea typeface="+mn-ea"/>
                <a:cs typeface="+mn-cs"/>
              </a:rPr>
              <a:t> needed calories per day</a:t>
            </a:r>
          </a:p>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11</a:t>
            </a:fld>
            <a:endParaRPr lang="en-US" dirty="0">
              <a:ea typeface="PMingLiU" pitchFamily="18" charset="-12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Times New Roman" pitchFamily="18" charset="0"/>
                <a:ea typeface="+mn-ea"/>
                <a:cs typeface="+mn-cs"/>
              </a:rPr>
              <a:t> </a:t>
            </a:r>
            <a:r>
              <a:rPr lang="en-US" sz="800" kern="1200" dirty="0" smtClean="0">
                <a:solidFill>
                  <a:schemeClr val="tx1"/>
                </a:solidFill>
                <a:latin typeface="Times New Roman" pitchFamily="18" charset="0"/>
                <a:ea typeface="+mn-ea"/>
                <a:cs typeface="+mn-cs"/>
              </a:rPr>
              <a:t>We believe — and medical studies prove — that the best way to lose weight and keep it off forever is to simply keep track of the foods you eat. our application makes calories counting, food and activity tracking so easy</a:t>
            </a:r>
          </a:p>
          <a:p>
            <a:r>
              <a:rPr lang="en-US" sz="1200" b="1" i="1" kern="1200" dirty="0" smtClean="0">
                <a:solidFill>
                  <a:schemeClr val="tx1"/>
                </a:solidFill>
                <a:latin typeface="Times New Roman" pitchFamily="18" charset="0"/>
                <a:ea typeface="+mn-ea"/>
                <a:cs typeface="+mn-cs"/>
              </a:rPr>
              <a:t>It </a:t>
            </a:r>
            <a:r>
              <a:rPr lang="en-US" sz="1200" kern="1200" dirty="0" smtClean="0">
                <a:solidFill>
                  <a:schemeClr val="tx1"/>
                </a:solidFill>
                <a:latin typeface="Times New Roman" pitchFamily="18" charset="0"/>
                <a:ea typeface="+mn-ea"/>
                <a:cs typeface="+mn-cs"/>
              </a:rPr>
              <a:t>can help you track how many calories you've burned during any activity, how many calories in the food you eat, compare it by your daily needed of calories and display the reaming of your calories day by day, so you will be aware of your net daily calories.   </a:t>
            </a:r>
          </a:p>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12</a:t>
            </a:fld>
            <a:endParaRPr lang="en-US" dirty="0">
              <a:ea typeface="PMingLiU" pitchFamily="18" charset="-12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13</a:t>
            </a:fld>
            <a:endParaRPr lang="en-US" dirty="0">
              <a:ea typeface="PMingLiU" pitchFamily="18" charset="-12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 Whether you need to lose, gain or maintain weight it can help you. By telling how many kilograms you decide to lose , gain or maintain per week. Just select what you want and it will tell you how many calories you need per day and track you with them.</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latin typeface="Times New Roman" pitchFamily="18" charset="0"/>
                <a:ea typeface="+mn-ea"/>
                <a:cs typeface="+mn-cs"/>
              </a:rPr>
              <a:t>If you are maintaining your current body weight, you are in caloric balance. If you need to gain weight or to lose weight, you'll need to tip the balance scale in one direction or another to achieve your goal.  </a:t>
            </a:r>
            <a:endParaRPr lang="ar-JO" dirty="0" smtClean="0"/>
          </a:p>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14</a:t>
            </a:fld>
            <a:endParaRPr lang="en-US" dirty="0">
              <a:ea typeface="PMingLiU" pitchFamily="18" charset="-12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latin typeface="Times New Roman" pitchFamily="18" charset="0"/>
                <a:ea typeface="+mn-ea"/>
                <a:cs typeface="+mn-cs"/>
              </a:rPr>
              <a:t>a large </a:t>
            </a:r>
            <a:r>
              <a:rPr lang="en-US" dirty="0" smtClean="0"/>
              <a:t>Database table which include many different kinds of meals with related calories is </a:t>
            </a:r>
            <a:r>
              <a:rPr lang="en-US" dirty="0" err="1" smtClean="0"/>
              <a:t>availabe</a:t>
            </a:r>
            <a:r>
              <a:rPr lang="en-US" baseline="0" dirty="0" smtClean="0"/>
              <a:t> , </a:t>
            </a:r>
            <a:r>
              <a:rPr lang="en-US" sz="1200" kern="1200" dirty="0" smtClean="0">
                <a:solidFill>
                  <a:schemeClr val="tx1"/>
                </a:solidFill>
                <a:latin typeface="Times New Roman" pitchFamily="18" charset="0"/>
                <a:ea typeface="+mn-ea"/>
                <a:cs typeface="+mn-cs"/>
              </a:rPr>
              <a:t>you have the ability to add whatever meal you eat; breakfast, lunch, dinner and snacks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So this</a:t>
            </a:r>
            <a:r>
              <a:rPr lang="en-US" sz="1200" kern="1200" baseline="0" dirty="0" smtClean="0">
                <a:solidFill>
                  <a:schemeClr val="tx1"/>
                </a:solidFill>
                <a:latin typeface="Times New Roman" pitchFamily="18" charset="0"/>
                <a:ea typeface="+mn-ea"/>
                <a:cs typeface="+mn-cs"/>
              </a:rPr>
              <a:t> app </a:t>
            </a:r>
            <a:r>
              <a:rPr lang="en-US" sz="1200" kern="1200" dirty="0" smtClean="0">
                <a:solidFill>
                  <a:schemeClr val="tx1"/>
                </a:solidFill>
                <a:latin typeface="Times New Roman" pitchFamily="18" charset="0"/>
                <a:ea typeface="+mn-ea"/>
                <a:cs typeface="+mn-cs"/>
              </a:rPr>
              <a:t> helps you keep track of the foods you eat,</a:t>
            </a:r>
            <a:r>
              <a:rPr lang="en-US" sz="1200" kern="1200" baseline="0" dirty="0" smtClean="0">
                <a:solidFill>
                  <a:schemeClr val="tx1"/>
                </a:solidFill>
                <a:latin typeface="Times New Roman" pitchFamily="18" charset="0"/>
                <a:ea typeface="+mn-ea"/>
                <a:cs typeface="+mn-cs"/>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r>
              <a:rPr lang="en-US" sz="1200" kern="1200" dirty="0" smtClean="0">
                <a:solidFill>
                  <a:schemeClr val="tx1"/>
                </a:solidFill>
                <a:latin typeface="Times New Roman" pitchFamily="18" charset="0"/>
                <a:ea typeface="+mn-ea"/>
                <a:cs typeface="+mn-cs"/>
              </a:rPr>
              <a:t>At each page of these there's a list which includes many different kinds of food, </a:t>
            </a:r>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15</a:t>
            </a:fld>
            <a:endParaRPr lang="en-US" dirty="0">
              <a:ea typeface="PMingLiU" pitchFamily="18" charset="-12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At each page of</a:t>
            </a:r>
            <a:r>
              <a:rPr lang="en-US" sz="1200" kern="1200" baseline="0" dirty="0" smtClean="0">
                <a:solidFill>
                  <a:schemeClr val="tx1"/>
                </a:solidFill>
                <a:latin typeface="Times New Roman" pitchFamily="18" charset="0"/>
                <a:ea typeface="+mn-ea"/>
                <a:cs typeface="+mn-cs"/>
              </a:rPr>
              <a:t> the breakfast, dinner lunch and snacks</a:t>
            </a:r>
            <a:r>
              <a:rPr lang="en-US" sz="1200" kern="1200" dirty="0" smtClean="0">
                <a:solidFill>
                  <a:schemeClr val="tx1"/>
                </a:solidFill>
                <a:latin typeface="Times New Roman" pitchFamily="18" charset="0"/>
                <a:ea typeface="+mn-ea"/>
                <a:cs typeface="+mn-cs"/>
              </a:rPr>
              <a:t> there's a list which includes many different kinds of food, </a:t>
            </a:r>
            <a:endParaRPr lang="ar-JO" dirty="0" smtClean="0"/>
          </a:p>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16</a:t>
            </a:fld>
            <a:endParaRPr lang="en-US" dirty="0">
              <a:ea typeface="PMingLiU" pitchFamily="18" charset="-12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same, a large database which includes</a:t>
            </a:r>
            <a:r>
              <a:rPr lang="en-US" baseline="0" dirty="0" smtClean="0"/>
              <a:t> </a:t>
            </a:r>
            <a:r>
              <a:rPr lang="en-US" dirty="0" smtClean="0"/>
              <a:t>many exercises with the related calories </a:t>
            </a:r>
          </a:p>
          <a:p>
            <a:r>
              <a:rPr lang="en-US" dirty="0" smtClean="0"/>
              <a:t>This app </a:t>
            </a:r>
            <a:r>
              <a:rPr lang="en-US" sz="1200" kern="1200" dirty="0" smtClean="0">
                <a:solidFill>
                  <a:schemeClr val="tx1"/>
                </a:solidFill>
                <a:latin typeface="Times New Roman" pitchFamily="18" charset="0"/>
                <a:ea typeface="+mn-ea"/>
                <a:cs typeface="+mn-cs"/>
              </a:rPr>
              <a:t>give you the opportunity to choose between many different kinds of activities you may do </a:t>
            </a:r>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17</a:t>
            </a:fld>
            <a:endParaRPr lang="en-US" dirty="0">
              <a:ea typeface="PMingLiU" pitchFamily="18" charset="-12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800" kern="1200" dirty="0" smtClean="0">
                <a:solidFill>
                  <a:schemeClr val="tx1"/>
                </a:solidFill>
                <a:latin typeface="Times New Roman" pitchFamily="18" charset="0"/>
                <a:ea typeface="+mn-ea"/>
                <a:cs typeface="+mn-cs"/>
              </a:rPr>
              <a:t>Choosing any of these food or activity will dynamically added the numbers of calories related to that food or activity to the main page of calories and comparing them to the daily needed of calories as shown above.   </a:t>
            </a:r>
            <a:endParaRPr lang="ar-JO" dirty="0" smtClean="0"/>
          </a:p>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18</a:t>
            </a:fld>
            <a:endParaRPr lang="en-US" dirty="0">
              <a:ea typeface="PMingLiU" pitchFamily="18" charset="-12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None/>
            </a:pPr>
            <a:r>
              <a:rPr lang="en-US" sz="1200" kern="1200" dirty="0" smtClean="0">
                <a:solidFill>
                  <a:schemeClr val="tx1"/>
                </a:solidFill>
                <a:latin typeface="Times New Roman" pitchFamily="18" charset="0"/>
                <a:ea typeface="+mn-ea"/>
                <a:cs typeface="+mn-cs"/>
              </a:rPr>
              <a:t> At this part of the application, we can count each step a person takes by detecting the </a:t>
            </a:r>
            <a:r>
              <a:rPr lang="en-US" sz="1200" u="sng" kern="1200" dirty="0" smtClean="0">
                <a:solidFill>
                  <a:schemeClr val="tx1"/>
                </a:solidFill>
                <a:latin typeface="Times New Roman" pitchFamily="18" charset="0"/>
                <a:ea typeface="+mn-ea"/>
                <a:cs typeface="+mn-cs"/>
                <a:hlinkClick r:id="rId3" tooltip="Motion (physics)"/>
              </a:rPr>
              <a:t>motion</a:t>
            </a:r>
            <a:r>
              <a:rPr lang="en-US" sz="1200" kern="1200" dirty="0" smtClean="0">
                <a:solidFill>
                  <a:schemeClr val="tx1"/>
                </a:solidFill>
                <a:latin typeface="Times New Roman" pitchFamily="18" charset="0"/>
                <a:ea typeface="+mn-ea"/>
                <a:cs typeface="+mn-cs"/>
              </a:rPr>
              <a:t> of the person's </a:t>
            </a:r>
            <a:r>
              <a:rPr lang="en-US" sz="1200" u="sng" kern="1200" dirty="0" smtClean="0">
                <a:solidFill>
                  <a:schemeClr val="tx1"/>
                </a:solidFill>
                <a:latin typeface="Times New Roman" pitchFamily="18" charset="0"/>
                <a:ea typeface="+mn-ea"/>
                <a:cs typeface="+mn-cs"/>
                <a:hlinkClick r:id="rId4" tooltip="Hip (anatomy)"/>
              </a:rPr>
              <a:t>hips</a:t>
            </a:r>
            <a:r>
              <a:rPr lang="en-US" sz="1200" u="sng" kern="1200" dirty="0" smtClean="0">
                <a:solidFill>
                  <a:schemeClr val="tx1"/>
                </a:solidFill>
                <a:latin typeface="Times New Roman" pitchFamily="18" charset="0"/>
                <a:ea typeface="+mn-ea"/>
                <a:cs typeface="+mn-cs"/>
              </a:rPr>
              <a:t>. </a:t>
            </a:r>
          </a:p>
          <a:p>
            <a:pPr>
              <a:buNone/>
            </a:pPr>
            <a:r>
              <a:rPr lang="en-US" sz="1200" kern="1200" dirty="0" smtClean="0">
                <a:solidFill>
                  <a:schemeClr val="tx1"/>
                </a:solidFill>
                <a:latin typeface="Times New Roman" pitchFamily="18" charset="0"/>
                <a:ea typeface="+mn-ea"/>
                <a:cs typeface="+mn-cs"/>
              </a:rPr>
              <a:t>according to the number of steps detected we can measure this distance by kilometers or miles (distance = number of steps × step length). Step counters can give encouragement to compete with oneself in </a:t>
            </a:r>
            <a:r>
              <a:rPr lang="en-US" sz="1200" u="sng" kern="1200" dirty="0" smtClean="0">
                <a:solidFill>
                  <a:schemeClr val="tx1"/>
                </a:solidFill>
                <a:latin typeface="Times New Roman" pitchFamily="18" charset="0"/>
                <a:ea typeface="+mn-ea"/>
                <a:cs typeface="+mn-cs"/>
                <a:hlinkClick r:id="rId5" tooltip="Physical fitness"/>
              </a:rPr>
              <a:t>getting fit</a:t>
            </a:r>
            <a:r>
              <a:rPr lang="en-US" sz="1200" kern="1200" dirty="0" smtClean="0">
                <a:solidFill>
                  <a:schemeClr val="tx1"/>
                </a:solidFill>
                <a:latin typeface="Times New Roman" pitchFamily="18" charset="0"/>
                <a:ea typeface="+mn-ea"/>
                <a:cs typeface="+mn-cs"/>
              </a:rPr>
              <a:t> and losing weight, and this can be done by calculating the number of calories burned according to that walked distance using some calculation which depends on the walked distance and the weight, so that you can enter your weight in order to complete the calculation.</a:t>
            </a:r>
          </a:p>
          <a:p>
            <a:pPr>
              <a:buNone/>
            </a:pPr>
            <a:endParaRPr lang="en-US" sz="1200" kern="1200" dirty="0" smtClean="0">
              <a:solidFill>
                <a:schemeClr val="tx1"/>
              </a:solidFill>
              <a:latin typeface="Times New Roman" pitchFamily="18" charset="0"/>
              <a:ea typeface="+mn-ea"/>
              <a:cs typeface="+mn-cs"/>
            </a:endParaRPr>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19</a:t>
            </a:fld>
            <a:endParaRPr lang="en-US" dirty="0">
              <a:ea typeface="PMingLiU" pitchFamily="18" charset="-12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Times New Roman" pitchFamily="18" charset="0"/>
                <a:ea typeface="+mn-ea"/>
                <a:cs typeface="+mn-cs"/>
              </a:rPr>
              <a:t>Android</a:t>
            </a:r>
            <a:r>
              <a:rPr lang="en-US" sz="1200" kern="1200" baseline="0" dirty="0" smtClean="0">
                <a:solidFill>
                  <a:schemeClr val="tx1"/>
                </a:solidFill>
                <a:latin typeface="Times New Roman" pitchFamily="18" charset="0"/>
                <a:ea typeface="+mn-ea"/>
                <a:cs typeface="+mn-cs"/>
              </a:rPr>
              <a:t> </a:t>
            </a:r>
            <a:r>
              <a:rPr lang="en-US" sz="1200" kern="1200" dirty="0" smtClean="0">
                <a:solidFill>
                  <a:schemeClr val="tx1"/>
                </a:solidFill>
                <a:latin typeface="Times New Roman" pitchFamily="18" charset="0"/>
                <a:ea typeface="+mn-ea"/>
                <a:cs typeface="+mn-cs"/>
              </a:rPr>
              <a:t> devices have built-in sensors that measure motion, orientation, and various environmental conditions. These sensors are capable of providing raw data with high precision and accuracy, and are useful if you want to monitor three-dimensional device movement or positioning, </a:t>
            </a:r>
          </a:p>
          <a:p>
            <a:endParaRPr lang="en-US" sz="1200" kern="1200" dirty="0" smtClean="0">
              <a:solidFill>
                <a:schemeClr val="tx1"/>
              </a:solidFill>
              <a:latin typeface="Times New Roman" pitchFamily="18" charset="0"/>
              <a:ea typeface="+mn-ea"/>
              <a:cs typeface="+mn-cs"/>
            </a:endParaRPr>
          </a:p>
          <a:p>
            <a:r>
              <a:rPr lang="en-US" sz="1200" kern="1200" dirty="0" smtClean="0">
                <a:solidFill>
                  <a:schemeClr val="tx1"/>
                </a:solidFill>
                <a:latin typeface="Times New Roman" pitchFamily="18" charset="0"/>
                <a:ea typeface="+mn-ea"/>
                <a:cs typeface="+mn-cs"/>
              </a:rPr>
              <a:t> You can access the device’s sensors by</a:t>
            </a:r>
            <a:r>
              <a:rPr lang="en-US" sz="1200" kern="1200" baseline="0" dirty="0" smtClean="0">
                <a:solidFill>
                  <a:schemeClr val="tx1"/>
                </a:solidFill>
                <a:latin typeface="Times New Roman" pitchFamily="18" charset="0"/>
                <a:ea typeface="+mn-ea"/>
                <a:cs typeface="+mn-cs"/>
              </a:rPr>
              <a:t> using the manager sensor. </a:t>
            </a:r>
            <a:r>
              <a:rPr lang="en-US" sz="1200" b="0" i="0" kern="1200" dirty="0" smtClean="0">
                <a:solidFill>
                  <a:schemeClr val="tx1"/>
                </a:solidFill>
                <a:latin typeface="Times New Roman" pitchFamily="18" charset="0"/>
                <a:ea typeface="+mn-ea"/>
                <a:cs typeface="+mn-cs"/>
              </a:rPr>
              <a:t> Get an instance of this class by calling </a:t>
            </a:r>
            <a:r>
              <a:rPr lang="en-US" sz="1200" kern="1200" dirty="0" err="1" smtClean="0">
                <a:solidFill>
                  <a:schemeClr val="tx1"/>
                </a:solidFill>
                <a:latin typeface="Times New Roman" pitchFamily="18" charset="0"/>
                <a:ea typeface="+mn-ea"/>
                <a:cs typeface="+mn-cs"/>
                <a:hlinkClick r:id="rId3"/>
              </a:rPr>
              <a:t>Context.getSystemService</a:t>
            </a:r>
            <a:r>
              <a:rPr lang="en-US" sz="1200" kern="1200" dirty="0" smtClean="0">
                <a:solidFill>
                  <a:schemeClr val="tx1"/>
                </a:solidFill>
                <a:latin typeface="Times New Roman" pitchFamily="18" charset="0"/>
                <a:ea typeface="+mn-ea"/>
                <a:cs typeface="+mn-cs"/>
                <a:hlinkClick r:id="rId3"/>
              </a:rPr>
              <a:t>()</a:t>
            </a:r>
            <a:r>
              <a:rPr lang="en-US" sz="1200" b="0" i="0" kern="1200" dirty="0" smtClean="0">
                <a:solidFill>
                  <a:schemeClr val="tx1"/>
                </a:solidFill>
                <a:latin typeface="Times New Roman" pitchFamily="18" charset="0"/>
                <a:ea typeface="+mn-ea"/>
                <a:cs typeface="+mn-cs"/>
              </a:rPr>
              <a:t> with the argument </a:t>
            </a:r>
            <a:r>
              <a:rPr lang="en-US" sz="1200" kern="1200" dirty="0" smtClean="0">
                <a:solidFill>
                  <a:schemeClr val="tx1"/>
                </a:solidFill>
                <a:latin typeface="Times New Roman" pitchFamily="18" charset="0"/>
                <a:ea typeface="+mn-ea"/>
                <a:cs typeface="+mn-cs"/>
                <a:hlinkClick r:id="rId3"/>
              </a:rPr>
              <a:t>SENSOR_SERVICE</a:t>
            </a:r>
            <a:r>
              <a:rPr lang="en-US" sz="1200" b="0" i="0" kern="1200" dirty="0" smtClean="0">
                <a:solidFill>
                  <a:schemeClr val="tx1"/>
                </a:solidFill>
                <a:latin typeface="Times New Roman" pitchFamily="18" charset="0"/>
                <a:ea typeface="+mn-ea"/>
                <a:cs typeface="+mn-cs"/>
              </a:rPr>
              <a:t>. In order</a:t>
            </a:r>
            <a:r>
              <a:rPr lang="en-US" sz="1200" b="0" i="0" kern="1200" baseline="0" dirty="0" smtClean="0">
                <a:solidFill>
                  <a:schemeClr val="tx1"/>
                </a:solidFill>
                <a:latin typeface="Times New Roman" pitchFamily="18" charset="0"/>
                <a:ea typeface="+mn-ea"/>
                <a:cs typeface="+mn-cs"/>
              </a:rPr>
              <a:t> to access the sensor and get the value.</a:t>
            </a:r>
          </a:p>
          <a:p>
            <a:endParaRPr lang="en-US" sz="1200" b="0" i="0" kern="1200" baseline="0" dirty="0" smtClean="0">
              <a:solidFill>
                <a:schemeClr val="tx1"/>
              </a:solidFill>
              <a:latin typeface="Times New Roman" pitchFamily="18" charset="0"/>
              <a:ea typeface="+mn-ea"/>
              <a:cs typeface="+mn-cs"/>
            </a:endParaRPr>
          </a:p>
          <a:p>
            <a:r>
              <a:rPr lang="en-US" sz="1200" kern="1200" dirty="0" smtClean="0">
                <a:solidFill>
                  <a:schemeClr val="tx1"/>
                </a:solidFill>
                <a:latin typeface="Times New Roman" pitchFamily="18" charset="0"/>
                <a:ea typeface="+mn-ea"/>
                <a:cs typeface="+mn-cs"/>
              </a:rPr>
              <a:t>public </a:t>
            </a:r>
            <a:r>
              <a:rPr lang="en-US" sz="1200" kern="1200" dirty="0" err="1" smtClean="0">
                <a:solidFill>
                  <a:schemeClr val="tx1"/>
                </a:solidFill>
                <a:latin typeface="Times New Roman" pitchFamily="18" charset="0"/>
                <a:ea typeface="+mn-ea"/>
                <a:cs typeface="+mn-cs"/>
              </a:rPr>
              <a:t>SensorActivity</a:t>
            </a:r>
            <a:r>
              <a:rPr lang="en-US" sz="1200" kern="1200" dirty="0" smtClean="0">
                <a:solidFill>
                  <a:schemeClr val="tx1"/>
                </a:solidFill>
                <a:latin typeface="Times New Roman" pitchFamily="18" charset="0"/>
                <a:ea typeface="+mn-ea"/>
                <a:cs typeface="+mn-cs"/>
              </a:rPr>
              <a:t>() { </a:t>
            </a:r>
          </a:p>
          <a:p>
            <a:r>
              <a:rPr lang="en-US" sz="1200" kern="1200" dirty="0" err="1" smtClean="0">
                <a:solidFill>
                  <a:schemeClr val="tx1"/>
                </a:solidFill>
                <a:latin typeface="Times New Roman" pitchFamily="18" charset="0"/>
                <a:ea typeface="+mn-ea"/>
                <a:cs typeface="+mn-cs"/>
              </a:rPr>
              <a:t>mSensorManager</a:t>
            </a:r>
            <a:r>
              <a:rPr lang="en-US" sz="1200" kern="1200" dirty="0" smtClean="0">
                <a:solidFill>
                  <a:schemeClr val="tx1"/>
                </a:solidFill>
                <a:latin typeface="Times New Roman" pitchFamily="18" charset="0"/>
                <a:ea typeface="+mn-ea"/>
                <a:cs typeface="+mn-cs"/>
              </a:rPr>
              <a:t> = (</a:t>
            </a:r>
            <a:r>
              <a:rPr lang="en-US" sz="1200" kern="1200" dirty="0" err="1" smtClean="0">
                <a:solidFill>
                  <a:schemeClr val="tx1"/>
                </a:solidFill>
                <a:latin typeface="Times New Roman" pitchFamily="18" charset="0"/>
                <a:ea typeface="+mn-ea"/>
                <a:cs typeface="+mn-cs"/>
              </a:rPr>
              <a:t>SensorManager</a:t>
            </a:r>
            <a:r>
              <a:rPr lang="en-US" sz="1200" kern="1200" dirty="0" smtClean="0">
                <a:solidFill>
                  <a:schemeClr val="tx1"/>
                </a:solidFill>
                <a:latin typeface="Times New Roman" pitchFamily="18" charset="0"/>
                <a:ea typeface="+mn-ea"/>
                <a:cs typeface="+mn-cs"/>
              </a:rPr>
              <a:t>)</a:t>
            </a:r>
            <a:r>
              <a:rPr lang="en-US" sz="1200" kern="1200" dirty="0" err="1" smtClean="0">
                <a:solidFill>
                  <a:schemeClr val="tx1"/>
                </a:solidFill>
                <a:latin typeface="Times New Roman" pitchFamily="18" charset="0"/>
                <a:ea typeface="+mn-ea"/>
                <a:cs typeface="+mn-cs"/>
              </a:rPr>
              <a:t>getSystemService</a:t>
            </a:r>
            <a:r>
              <a:rPr lang="en-US" sz="1200" kern="1200" dirty="0" smtClean="0">
                <a:solidFill>
                  <a:schemeClr val="tx1"/>
                </a:solidFill>
                <a:latin typeface="Times New Roman" pitchFamily="18" charset="0"/>
                <a:ea typeface="+mn-ea"/>
                <a:cs typeface="+mn-cs"/>
              </a:rPr>
              <a:t>(SENSOR_SERVICE);</a:t>
            </a:r>
          </a:p>
          <a:p>
            <a:r>
              <a:rPr lang="en-US" sz="1200" kern="1200" dirty="0" smtClean="0">
                <a:solidFill>
                  <a:schemeClr val="tx1"/>
                </a:solidFill>
                <a:latin typeface="Times New Roman" pitchFamily="18" charset="0"/>
                <a:ea typeface="+mn-ea"/>
                <a:cs typeface="+mn-cs"/>
              </a:rPr>
              <a:t> </a:t>
            </a:r>
            <a:r>
              <a:rPr lang="en-US" sz="1200" kern="1200" dirty="0" err="1" smtClean="0">
                <a:solidFill>
                  <a:schemeClr val="tx1"/>
                </a:solidFill>
                <a:latin typeface="Times New Roman" pitchFamily="18" charset="0"/>
                <a:ea typeface="+mn-ea"/>
                <a:cs typeface="+mn-cs"/>
              </a:rPr>
              <a:t>mAccelerometer</a:t>
            </a:r>
            <a:r>
              <a:rPr lang="en-US" sz="1200" kern="1200" dirty="0" smtClean="0">
                <a:solidFill>
                  <a:schemeClr val="tx1"/>
                </a:solidFill>
                <a:latin typeface="Times New Roman" pitchFamily="18" charset="0"/>
                <a:ea typeface="+mn-ea"/>
                <a:cs typeface="+mn-cs"/>
              </a:rPr>
              <a:t> = </a:t>
            </a:r>
            <a:r>
              <a:rPr lang="en-US" sz="1200" kern="1200" dirty="0" err="1" smtClean="0">
                <a:solidFill>
                  <a:schemeClr val="tx1"/>
                </a:solidFill>
                <a:latin typeface="Times New Roman" pitchFamily="18" charset="0"/>
                <a:ea typeface="+mn-ea"/>
                <a:cs typeface="+mn-cs"/>
              </a:rPr>
              <a:t>mSensorManager.getDefaultSensor</a:t>
            </a:r>
            <a:r>
              <a:rPr lang="en-US" sz="1200" kern="1200" dirty="0" smtClean="0">
                <a:solidFill>
                  <a:schemeClr val="tx1"/>
                </a:solidFill>
                <a:latin typeface="Times New Roman" pitchFamily="18" charset="0"/>
                <a:ea typeface="+mn-ea"/>
                <a:cs typeface="+mn-cs"/>
              </a:rPr>
              <a:t>(</a:t>
            </a:r>
            <a:r>
              <a:rPr lang="en-US" sz="1200" kern="1200" dirty="0" err="1" smtClean="0">
                <a:solidFill>
                  <a:schemeClr val="tx1"/>
                </a:solidFill>
                <a:latin typeface="Times New Roman" pitchFamily="18" charset="0"/>
                <a:ea typeface="+mn-ea"/>
                <a:cs typeface="+mn-cs"/>
              </a:rPr>
              <a:t>Sensor.TYPE_ACCELEROMETER</a:t>
            </a:r>
            <a:r>
              <a:rPr lang="en-US" sz="1200" kern="1200" dirty="0" smtClean="0">
                <a:solidFill>
                  <a:schemeClr val="tx1"/>
                </a:solidFill>
                <a:latin typeface="Times New Roman" pitchFamily="18" charset="0"/>
                <a:ea typeface="+mn-ea"/>
                <a:cs typeface="+mn-cs"/>
              </a:rPr>
              <a:t>)</a:t>
            </a:r>
            <a:endParaRPr lang="en-US" sz="1200" b="0" i="0" kern="1200" dirty="0" smtClean="0">
              <a:solidFill>
                <a:schemeClr val="tx1"/>
              </a:solidFill>
              <a:latin typeface="Times New Roman" pitchFamily="18" charset="0"/>
              <a:ea typeface="+mn-ea"/>
              <a:cs typeface="+mn-cs"/>
            </a:endParaRPr>
          </a:p>
          <a:p>
            <a:endParaRPr lang="en-US" sz="1200" kern="1200" dirty="0" smtClean="0">
              <a:solidFill>
                <a:schemeClr val="tx1"/>
              </a:solidFill>
              <a:latin typeface="Times New Roman" pitchFamily="18" charset="0"/>
              <a:ea typeface="+mn-ea"/>
              <a:cs typeface="+mn-cs"/>
            </a:endParaRPr>
          </a:p>
          <a:p>
            <a:r>
              <a:rPr lang="en-US" sz="1200" kern="1200" dirty="0" smtClean="0">
                <a:solidFill>
                  <a:schemeClr val="tx1"/>
                </a:solidFill>
                <a:latin typeface="Times New Roman" pitchFamily="18" charset="0"/>
                <a:ea typeface="+mn-ea"/>
                <a:cs typeface="+mn-cs"/>
              </a:rPr>
              <a:t>library</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import </a:t>
            </a:r>
            <a:r>
              <a:rPr lang="en-US" sz="1200" kern="1200" dirty="0" err="1" smtClean="0">
                <a:solidFill>
                  <a:schemeClr val="tx1"/>
                </a:solidFill>
                <a:latin typeface="Times New Roman" pitchFamily="18" charset="0"/>
                <a:ea typeface="+mn-ea"/>
                <a:cs typeface="+mn-cs"/>
              </a:rPr>
              <a:t>android.content.SharedPreferences</a:t>
            </a:r>
            <a:r>
              <a:rPr lang="en-US" sz="1200" kern="1200" dirty="0" smtClean="0">
                <a:solidFill>
                  <a:schemeClr val="tx1"/>
                </a:solidFill>
                <a:latin typeface="Times New Roman" pitchFamily="18" charset="0"/>
                <a:ea typeface="+mn-ea"/>
                <a:cs typeface="+mn-cs"/>
              </a:rPr>
              <a:t>;</a:t>
            </a:r>
          </a:p>
          <a:p>
            <a:r>
              <a:rPr lang="en-US" sz="1200" kern="1200" dirty="0" smtClean="0">
                <a:solidFill>
                  <a:schemeClr val="tx1"/>
                </a:solidFill>
                <a:latin typeface="Times New Roman" pitchFamily="18" charset="0"/>
                <a:ea typeface="+mn-ea"/>
                <a:cs typeface="+mn-cs"/>
              </a:rPr>
              <a:t>import </a:t>
            </a:r>
            <a:r>
              <a:rPr lang="en-US" sz="1200" kern="1200" dirty="0" err="1" smtClean="0">
                <a:solidFill>
                  <a:schemeClr val="tx1"/>
                </a:solidFill>
                <a:latin typeface="Times New Roman" pitchFamily="18" charset="0"/>
                <a:ea typeface="+mn-ea"/>
                <a:cs typeface="+mn-cs"/>
              </a:rPr>
              <a:t>android.preference.PreferenceManager</a:t>
            </a:r>
            <a:r>
              <a:rPr lang="en-US" sz="1200" kern="1200" dirty="0" smtClean="0">
                <a:solidFill>
                  <a:schemeClr val="tx1"/>
                </a:solidFill>
                <a:latin typeface="Times New Roman" pitchFamily="18" charset="0"/>
                <a:ea typeface="+mn-ea"/>
                <a:cs typeface="+mn-cs"/>
              </a:rPr>
              <a:t>;</a:t>
            </a:r>
          </a:p>
          <a:p>
            <a:pPr rtl="0"/>
            <a:r>
              <a:rPr lang="en-US" sz="1200" kern="1200" dirty="0" smtClean="0">
                <a:solidFill>
                  <a:schemeClr val="tx1"/>
                </a:solidFill>
                <a:latin typeface="Times New Roman" pitchFamily="18" charset="0"/>
                <a:ea typeface="+mn-ea"/>
                <a:cs typeface="+mn-cs"/>
              </a:rPr>
              <a:t>import </a:t>
            </a:r>
            <a:r>
              <a:rPr lang="en-US" sz="1200" kern="1200" dirty="0" err="1" smtClean="0">
                <a:solidFill>
                  <a:schemeClr val="tx1"/>
                </a:solidFill>
                <a:latin typeface="Times New Roman" pitchFamily="18" charset="0"/>
                <a:ea typeface="+mn-ea"/>
                <a:cs typeface="+mn-cs"/>
              </a:rPr>
              <a:t>android.hardware.Sensor</a:t>
            </a:r>
            <a:r>
              <a:rPr lang="en-US" sz="1200" kern="1200" dirty="0" smtClean="0">
                <a:solidFill>
                  <a:schemeClr val="tx1"/>
                </a:solidFill>
                <a:latin typeface="Times New Roman" pitchFamily="18" charset="0"/>
                <a:ea typeface="+mn-ea"/>
                <a:cs typeface="+mn-cs"/>
              </a:rPr>
              <a:t>;</a:t>
            </a:r>
          </a:p>
          <a:p>
            <a:pPr rtl="0"/>
            <a:r>
              <a:rPr lang="en-US" sz="1200" kern="1200" dirty="0" smtClean="0">
                <a:solidFill>
                  <a:schemeClr val="tx1"/>
                </a:solidFill>
                <a:latin typeface="Times New Roman" pitchFamily="18" charset="0"/>
                <a:ea typeface="+mn-ea"/>
                <a:cs typeface="+mn-cs"/>
              </a:rPr>
              <a:t>import </a:t>
            </a:r>
            <a:r>
              <a:rPr lang="en-US" sz="1200" kern="1200" dirty="0" err="1" smtClean="0">
                <a:solidFill>
                  <a:schemeClr val="tx1"/>
                </a:solidFill>
                <a:latin typeface="Times New Roman" pitchFamily="18" charset="0"/>
                <a:ea typeface="+mn-ea"/>
                <a:cs typeface="+mn-cs"/>
              </a:rPr>
              <a:t>android.hardware.SensorEvent</a:t>
            </a:r>
            <a:r>
              <a:rPr lang="en-US" sz="1200" kern="1200" dirty="0" smtClean="0">
                <a:solidFill>
                  <a:schemeClr val="tx1"/>
                </a:solidFill>
                <a:latin typeface="Times New Roman" pitchFamily="18" charset="0"/>
                <a:ea typeface="+mn-ea"/>
                <a:cs typeface="+mn-cs"/>
              </a:rPr>
              <a:t>;</a:t>
            </a:r>
          </a:p>
          <a:p>
            <a:pPr rtl="0"/>
            <a:r>
              <a:rPr lang="en-US" sz="1200" kern="1200" dirty="0" smtClean="0">
                <a:solidFill>
                  <a:schemeClr val="tx1"/>
                </a:solidFill>
                <a:latin typeface="Times New Roman" pitchFamily="18" charset="0"/>
                <a:ea typeface="+mn-ea"/>
                <a:cs typeface="+mn-cs"/>
              </a:rPr>
              <a:t>import </a:t>
            </a:r>
            <a:r>
              <a:rPr lang="en-US" sz="1200" kern="1200" dirty="0" err="1" smtClean="0">
                <a:solidFill>
                  <a:schemeClr val="tx1"/>
                </a:solidFill>
                <a:latin typeface="Times New Roman" pitchFamily="18" charset="0"/>
                <a:ea typeface="+mn-ea"/>
                <a:cs typeface="+mn-cs"/>
              </a:rPr>
              <a:t>android.hardware.SensorEventListener</a:t>
            </a:r>
            <a:r>
              <a:rPr lang="en-US" sz="1200" kern="1200" dirty="0" smtClean="0">
                <a:solidFill>
                  <a:schemeClr val="tx1"/>
                </a:solidFill>
                <a:latin typeface="Times New Roman" pitchFamily="18" charset="0"/>
                <a:ea typeface="+mn-ea"/>
                <a:cs typeface="+mn-cs"/>
              </a:rPr>
              <a:t>;</a:t>
            </a:r>
          </a:p>
          <a:p>
            <a:pPr rtl="0"/>
            <a:r>
              <a:rPr lang="en-US" sz="1200" kern="1200" dirty="0" smtClean="0">
                <a:solidFill>
                  <a:schemeClr val="tx1"/>
                </a:solidFill>
                <a:latin typeface="Times New Roman" pitchFamily="18" charset="0"/>
                <a:ea typeface="+mn-ea"/>
                <a:cs typeface="+mn-cs"/>
              </a:rPr>
              <a:t>import </a:t>
            </a:r>
            <a:r>
              <a:rPr lang="en-US" sz="1200" kern="1200" dirty="0" err="1" smtClean="0">
                <a:solidFill>
                  <a:schemeClr val="tx1"/>
                </a:solidFill>
                <a:latin typeface="Times New Roman" pitchFamily="18" charset="0"/>
                <a:ea typeface="+mn-ea"/>
                <a:cs typeface="+mn-cs"/>
              </a:rPr>
              <a:t>android.hardware.SensorManager</a:t>
            </a:r>
            <a:r>
              <a:rPr lang="en-US" sz="1200" kern="1200" dirty="0" smtClean="0">
                <a:solidFill>
                  <a:schemeClr val="tx1"/>
                </a:solidFill>
                <a:latin typeface="Times New Roman" pitchFamily="18" charset="0"/>
                <a:ea typeface="+mn-ea"/>
                <a:cs typeface="+mn-cs"/>
              </a:rPr>
              <a:t>;</a:t>
            </a:r>
          </a:p>
          <a:p>
            <a:endParaRPr lang="en-US" sz="1200" kern="1200" dirty="0" smtClean="0">
              <a:solidFill>
                <a:schemeClr val="tx1"/>
              </a:solidFill>
              <a:latin typeface="Times New Roman" pitchFamily="18" charset="0"/>
              <a:ea typeface="+mn-ea"/>
              <a:cs typeface="+mn-cs"/>
            </a:endParaRPr>
          </a:p>
          <a:p>
            <a:endParaRPr lang="ar-JO" dirty="0" smtClean="0"/>
          </a:p>
          <a:p>
            <a:pPr rtl="0"/>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20</a:t>
            </a:fld>
            <a:endParaRPr lang="en-US" dirty="0">
              <a:ea typeface="PMingLiU" pitchFamily="18" charset="-12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latin typeface="Times New Roman" pitchFamily="18" charset="0"/>
                <a:ea typeface="+mn-ea"/>
                <a:cs typeface="+mn-cs"/>
              </a:rPr>
              <a:t> 1. </a:t>
            </a:r>
            <a:r>
              <a:rPr lang="en-US" dirty="0" smtClean="0"/>
              <a:t>According to the increasing desire of  Lose weight and keep fit </a:t>
            </a:r>
          </a:p>
          <a:p>
            <a:r>
              <a:rPr lang="en-US" dirty="0" smtClean="0"/>
              <a:t>2. </a:t>
            </a:r>
            <a:r>
              <a:rPr lang="en-US" sz="800" kern="1200" dirty="0" smtClean="0">
                <a:solidFill>
                  <a:schemeClr val="tx1"/>
                </a:solidFill>
                <a:latin typeface="Times New Roman" pitchFamily="18" charset="0"/>
                <a:ea typeface="+mn-ea"/>
                <a:cs typeface="+mn-cs"/>
              </a:rPr>
              <a:t>Despite knowing that a healthy diet and regular exercise are good for you and have many benefits</a:t>
            </a:r>
          </a:p>
          <a:p>
            <a:r>
              <a:rPr lang="en-US" dirty="0" smtClean="0"/>
              <a:t>Its almost always a C</a:t>
            </a:r>
            <a:r>
              <a:rPr lang="en-US" sz="800" kern="1200" dirty="0" smtClean="0">
                <a:solidFill>
                  <a:schemeClr val="tx1"/>
                </a:solidFill>
                <a:latin typeface="Times New Roman" pitchFamily="18" charset="0"/>
                <a:ea typeface="+mn-ea"/>
                <a:cs typeface="+mn-cs"/>
              </a:rPr>
              <a:t>hallenge to stick with them, </a:t>
            </a:r>
          </a:p>
          <a:p>
            <a:r>
              <a:rPr lang="en-US" sz="800" kern="1200" dirty="0" smtClean="0">
                <a:solidFill>
                  <a:schemeClr val="tx1"/>
                </a:solidFill>
                <a:latin typeface="Times New Roman" pitchFamily="18" charset="0"/>
                <a:ea typeface="+mn-ea"/>
                <a:cs typeface="+mn-cs"/>
              </a:rPr>
              <a:t>3.self </a:t>
            </a:r>
            <a:r>
              <a:rPr lang="en-US" dirty="0" smtClean="0"/>
              <a:t>control </a:t>
            </a:r>
            <a:r>
              <a:rPr lang="en-US" sz="800" kern="1200" dirty="0" smtClean="0">
                <a:solidFill>
                  <a:schemeClr val="tx1"/>
                </a:solidFill>
                <a:latin typeface="Times New Roman" pitchFamily="18" charset="0"/>
                <a:ea typeface="+mn-ea"/>
                <a:cs typeface="+mn-cs"/>
              </a:rPr>
              <a:t>and avoid temptation to slip into negative habits</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4. </a:t>
            </a:r>
            <a:r>
              <a:rPr lang="en-US" sz="800" kern="1200" dirty="0" smtClean="0">
                <a:solidFill>
                  <a:schemeClr val="tx1"/>
                </a:solidFill>
                <a:latin typeface="Times New Roman" pitchFamily="18" charset="0"/>
                <a:ea typeface="+mn-ea"/>
                <a:cs typeface="+mn-cs"/>
              </a:rPr>
              <a:t>The motivation to continue will wane and you will need some help to recapture that feeling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r>
              <a:rPr lang="en-US" sz="1200" b="0" i="0" kern="1200" dirty="0" smtClean="0">
                <a:solidFill>
                  <a:schemeClr val="tx1"/>
                </a:solidFill>
                <a:latin typeface="Times New Roman" pitchFamily="18" charset="0"/>
                <a:ea typeface="+mn-ea"/>
                <a:cs typeface="+mn-cs"/>
              </a:rPr>
              <a:t>Can Money </a:t>
            </a:r>
            <a:r>
              <a:rPr lang="en-US" sz="1200" b="1" i="0" kern="1200" dirty="0" smtClean="0">
                <a:solidFill>
                  <a:schemeClr val="tx1"/>
                </a:solidFill>
                <a:latin typeface="Times New Roman" pitchFamily="18" charset="0"/>
                <a:ea typeface="+mn-ea"/>
                <a:cs typeface="+mn-cs"/>
              </a:rPr>
              <a:t>Motivate</a:t>
            </a:r>
            <a:r>
              <a:rPr lang="en-US" sz="1200" b="0" i="0" kern="1200" dirty="0" smtClean="0">
                <a:solidFill>
                  <a:schemeClr val="tx1"/>
                </a:solidFill>
                <a:latin typeface="Times New Roman" pitchFamily="18" charset="0"/>
                <a:ea typeface="+mn-ea"/>
                <a:cs typeface="+mn-cs"/>
              </a:rPr>
              <a:t> You · To Lose Weight? No</a:t>
            </a:r>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2</a:t>
            </a:fld>
            <a:endParaRPr lang="en-US" dirty="0">
              <a:ea typeface="PMingLiU" pitchFamily="18" charset="-12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Every time you walk, your body tilts to one side and you swing a leg forward. Then your body tilts the other way and you swing the other leg forward too. Each tilt of the hips and shift of the legs is a step. Assuming each step is pretty much the same length, all we need to do is count the number of steps we make in a day, by counting the number of times our body tilts from side to side. We can then multiply the number of steps by the length of each one to figure out the overall distance walked. This is pretty much how a pedometer works.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 </a:t>
            </a:r>
          </a:p>
          <a:p>
            <a:pPr marL="0" marR="0"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200" dirty="0" smtClean="0"/>
              <a:t>The value return from the accelerometer based on x y and z axis </a:t>
            </a:r>
          </a:p>
          <a:p>
            <a:pPr marL="0" marR="0"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200" baseline="0" dirty="0" smtClean="0"/>
              <a:t>If the current value returned from the accelerometer is larger than the last value then the movement is toward (1), if its equal then there no movement(0), of it smaller this means the movement is backward(-1) but we take absolute in order to count the backward step as step</a:t>
            </a:r>
          </a:p>
          <a:p>
            <a:pPr marL="0" marR="0"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200" baseline="0" dirty="0" smtClean="0"/>
              <a:t>If it return 0 there no movement and it will not save the last value</a:t>
            </a:r>
          </a:p>
          <a:p>
            <a:pPr marL="0" marR="0"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200" baseline="0" dirty="0" smtClean="0"/>
              <a:t>If it return 1 there is a movement and will save the last value </a:t>
            </a:r>
          </a:p>
          <a:p>
            <a:pPr marL="0" marR="0"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200" baseline="0" dirty="0" err="1" smtClean="0"/>
              <a:t>Substract</a:t>
            </a:r>
            <a:r>
              <a:rPr lang="en-US" sz="1200" baseline="0" dirty="0" smtClean="0"/>
              <a:t> the current value by the last value in order to get the size</a:t>
            </a:r>
          </a:p>
          <a:p>
            <a:pPr marL="0" marR="0"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200" baseline="0" dirty="0" smtClean="0"/>
              <a:t>We can say that there a step in the next and previous step is as large as the current steps else there is no new step</a:t>
            </a:r>
          </a:p>
          <a:p>
            <a:pPr marL="0" marR="0" indent="0" algn="l" defTabSz="914400" rtl="0" eaLnBrk="0" fontAlgn="base" latinLnBrk="0" hangingPunct="0">
              <a:lnSpc>
                <a:spcPct val="100000"/>
              </a:lnSpc>
              <a:spcBef>
                <a:spcPct val="30000"/>
              </a:spcBef>
              <a:spcAft>
                <a:spcPct val="0"/>
              </a:spcAft>
              <a:buClrTx/>
              <a:buSzTx/>
              <a:buFont typeface="Arial" pitchFamily="34" charset="0"/>
              <a:buChar char="•"/>
              <a:tabLst/>
              <a:defRPr/>
            </a:pPr>
            <a:endParaRPr lang="en-US" sz="1200" baseline="0" dirty="0" smtClean="0"/>
          </a:p>
          <a:p>
            <a:pPr marL="0" marR="0" indent="0" algn="l" defTabSz="914400" rtl="0" eaLnBrk="0" fontAlgn="base" latinLnBrk="0" hangingPunct="0">
              <a:lnSpc>
                <a:spcPct val="100000"/>
              </a:lnSpc>
              <a:spcBef>
                <a:spcPct val="30000"/>
              </a:spcBef>
              <a:spcAft>
                <a:spcPct val="0"/>
              </a:spcAft>
              <a:buClrTx/>
              <a:buSzTx/>
              <a:buFont typeface="Arial" pitchFamily="34" charset="0"/>
              <a:buChar char="•"/>
              <a:tabLst/>
              <a:defRPr/>
            </a:pPr>
            <a:endParaRPr lang="en-US" sz="1200" baseline="0" dirty="0" smtClean="0"/>
          </a:p>
          <a:p>
            <a:pPr marL="0" marR="0" indent="0" algn="l" defTabSz="914400" rtl="0" eaLnBrk="0" fontAlgn="base" latinLnBrk="0" hangingPunct="0">
              <a:lnSpc>
                <a:spcPct val="100000"/>
              </a:lnSpc>
              <a:spcBef>
                <a:spcPct val="30000"/>
              </a:spcBef>
              <a:spcAft>
                <a:spcPct val="0"/>
              </a:spcAft>
              <a:buClrTx/>
              <a:buSzTx/>
              <a:buFont typeface="Arial" pitchFamily="34" charset="0"/>
              <a:buChar char="•"/>
              <a:tabLst/>
              <a:defRPr/>
            </a:pPr>
            <a:endParaRPr lang="ar-JO" sz="1200" dirty="0" smtClean="0"/>
          </a:p>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21</a:t>
            </a:fld>
            <a:endParaRPr lang="en-US" dirty="0">
              <a:ea typeface="PMingLiU" pitchFamily="18" charset="-12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800" kern="1200" dirty="0" smtClean="0">
                <a:solidFill>
                  <a:schemeClr val="tx1"/>
                </a:solidFill>
                <a:latin typeface="Times New Roman" pitchFamily="18" charset="0"/>
                <a:ea typeface="+mn-ea"/>
                <a:cs typeface="+mn-cs"/>
              </a:rPr>
              <a:t>After computing the step parameter according to the algorithm above, we can use the Equation below to get the distance parameter.</a:t>
            </a:r>
          </a:p>
          <a:p>
            <a:r>
              <a:rPr lang="en-US" sz="800" kern="1200" dirty="0" smtClean="0">
                <a:solidFill>
                  <a:schemeClr val="tx1"/>
                </a:solidFill>
                <a:latin typeface="Times New Roman" pitchFamily="18" charset="0"/>
                <a:ea typeface="+mn-ea"/>
                <a:cs typeface="+mn-cs"/>
              </a:rPr>
              <a:t>Distance = number of steps × Step length</a:t>
            </a:r>
          </a:p>
          <a:p>
            <a:endParaRPr lang="en-US" dirty="0" smtClean="0"/>
          </a:p>
          <a:p>
            <a:r>
              <a:rPr lang="en-US" dirty="0" smtClean="0"/>
              <a:t>It</a:t>
            </a:r>
            <a:r>
              <a:rPr lang="en-US" baseline="0" dirty="0" smtClean="0"/>
              <a:t> will keep sum the step length at every step (using loop) </a:t>
            </a:r>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22</a:t>
            </a:fld>
            <a:endParaRPr lang="en-US" dirty="0">
              <a:ea typeface="PMingLiU" pitchFamily="18" charset="-12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order to calculate the speed which we need it in calculating the calories burned we need to measure the pace which is number of steps per minutes</a:t>
            </a:r>
            <a:r>
              <a:rPr lang="en-US" b="1" dirty="0" smtClean="0"/>
              <a:t>. </a:t>
            </a:r>
            <a:endParaRPr lang="en-US" dirty="0" smtClean="0"/>
          </a:p>
          <a:p>
            <a:r>
              <a:rPr lang="en-US" dirty="0" smtClean="0"/>
              <a:t>It takes the current time and the last time fro a</a:t>
            </a:r>
            <a:r>
              <a:rPr lang="en-US" baseline="0" dirty="0" smtClean="0"/>
              <a:t> step and see how much times each step takes, take the average</a:t>
            </a:r>
          </a:p>
          <a:p>
            <a:r>
              <a:rPr lang="en-US" baseline="0" dirty="0" smtClean="0"/>
              <a:t>1step &gt;&gt; 5 second (scale with min ) see how many step each min . </a:t>
            </a:r>
          </a:p>
          <a:p>
            <a:endParaRPr lang="en-US" baseline="0" dirty="0" smtClean="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23</a:t>
            </a:fld>
            <a:endParaRPr lang="en-US" dirty="0">
              <a:ea typeface="PMingLiU" pitchFamily="18" charset="-12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800" kern="1200" dirty="0" smtClean="0">
                <a:solidFill>
                  <a:schemeClr val="tx1"/>
                </a:solidFill>
                <a:latin typeface="Times New Roman" pitchFamily="18" charset="0"/>
                <a:ea typeface="+mn-ea"/>
                <a:cs typeface="+mn-cs"/>
              </a:rPr>
              <a:t>we can measure the speed by using the pace parameter (steps/min) and multiply by the </a:t>
            </a:r>
            <a:r>
              <a:rPr lang="en-US" sz="800" kern="1200" dirty="0" err="1" smtClean="0">
                <a:solidFill>
                  <a:schemeClr val="tx1"/>
                </a:solidFill>
                <a:latin typeface="Times New Roman" pitchFamily="18" charset="0"/>
                <a:ea typeface="+mn-ea"/>
                <a:cs typeface="+mn-cs"/>
              </a:rPr>
              <a:t>stepLenght</a:t>
            </a:r>
            <a:r>
              <a:rPr lang="en-US" sz="800" kern="1200" dirty="0" smtClean="0">
                <a:solidFill>
                  <a:schemeClr val="tx1"/>
                </a:solidFill>
                <a:latin typeface="Times New Roman" pitchFamily="18" charset="0"/>
                <a:ea typeface="+mn-ea"/>
                <a:cs typeface="+mn-cs"/>
              </a:rPr>
              <a:t> to get the distance. </a:t>
            </a:r>
            <a:r>
              <a:rPr lang="en-US" sz="800" b="1" kern="1200" dirty="0" smtClean="0">
                <a:solidFill>
                  <a:schemeClr val="tx1"/>
                </a:solidFill>
                <a:latin typeface="Times New Roman" pitchFamily="18" charset="0"/>
                <a:ea typeface="+mn-ea"/>
                <a:cs typeface="+mn-cs"/>
              </a:rPr>
              <a:t>(Distance/Time)</a:t>
            </a:r>
          </a:p>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24</a:t>
            </a:fld>
            <a:endParaRPr lang="en-US" dirty="0">
              <a:ea typeface="PMingLiU" pitchFamily="18" charset="-12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800" kern="1200" dirty="0" smtClean="0">
                <a:solidFill>
                  <a:schemeClr val="tx1"/>
                </a:solidFill>
                <a:latin typeface="Times New Roman" pitchFamily="18" charset="0"/>
                <a:ea typeface="+mn-ea"/>
                <a:cs typeface="+mn-cs"/>
              </a:rPr>
              <a:t>Here is the point of using the parameter, from the distance walked and the weight we can calculate how many calories you burned during this activity by using this equation.</a:t>
            </a:r>
          </a:p>
          <a:p>
            <a:r>
              <a:rPr lang="en-US" dirty="0" smtClean="0"/>
              <a:t>Depending</a:t>
            </a:r>
            <a:r>
              <a:rPr lang="en-US" baseline="0" dirty="0" smtClean="0"/>
              <a:t> on medical studies </a:t>
            </a:r>
          </a:p>
          <a:p>
            <a:endParaRPr lang="en-US" dirty="0" smtClean="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25</a:t>
            </a:fld>
            <a:endParaRPr lang="en-US" dirty="0">
              <a:ea typeface="PMingLiU" pitchFamily="18" charset="-12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kern="1200" dirty="0" smtClean="0">
                <a:solidFill>
                  <a:schemeClr val="tx1"/>
                </a:solidFill>
                <a:latin typeface="Times New Roman" pitchFamily="18" charset="0"/>
                <a:ea typeface="+mn-ea"/>
                <a:cs typeface="+mn-cs"/>
              </a:rPr>
              <a:t>Counting steps with a pedometer sounds super-scientific, but you need to remember that it's only an </a:t>
            </a:r>
            <a:r>
              <a:rPr lang="en-US" i="1" kern="1200" dirty="0" smtClean="0">
                <a:solidFill>
                  <a:schemeClr val="tx1"/>
                </a:solidFill>
                <a:latin typeface="Times New Roman" pitchFamily="18" charset="0"/>
                <a:ea typeface="+mn-ea"/>
                <a:cs typeface="+mn-cs"/>
              </a:rPr>
              <a:t>approximate</a:t>
            </a:r>
            <a:r>
              <a:rPr lang="en-US" kern="1200" dirty="0" smtClean="0">
                <a:solidFill>
                  <a:schemeClr val="tx1"/>
                </a:solidFill>
                <a:latin typeface="Times New Roman" pitchFamily="18" charset="0"/>
                <a:ea typeface="+mn-ea"/>
                <a:cs typeface="+mn-cs"/>
              </a:rPr>
              <a:t> measurement. Not all your steps will be correctly counted and some false movements (jolts in the road as you ride in a car, for example) might be counted as steps too. Don't take the count too seriously; assume that it's in error by least 10 percent</a:t>
            </a:r>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26</a:t>
            </a:fld>
            <a:endParaRPr lang="en-US" dirty="0">
              <a:ea typeface="PMingLiU" pitchFamily="18" charset="-12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So we developed a new application for you , the INTELLI-DIET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r>
              <a:rPr lang="en-US" dirty="0" smtClean="0"/>
              <a:t>Mobile application Wrote by</a:t>
            </a:r>
            <a:r>
              <a:rPr lang="en-US" baseline="0" dirty="0" smtClean="0"/>
              <a:t> java using android platform </a:t>
            </a:r>
          </a:p>
          <a:p>
            <a:r>
              <a:rPr lang="en-US" sz="1200" kern="1200" dirty="0" smtClean="0">
                <a:solidFill>
                  <a:schemeClr val="tx1"/>
                </a:solidFill>
                <a:latin typeface="Times New Roman" pitchFamily="18" charset="0"/>
                <a:ea typeface="+mn-ea"/>
                <a:cs typeface="+mn-cs"/>
              </a:rPr>
              <a:t>using this application will be on always track of your needed calories </a:t>
            </a:r>
            <a:endParaRPr lang="ar-JO"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endParaRPr lang="en-US" sz="1200" b="0" i="0" kern="1200" dirty="0" smtClean="0">
              <a:solidFill>
                <a:schemeClr val="tx1"/>
              </a:solidFill>
              <a:latin typeface="Times New Roman" pitchFamily="18" charset="0"/>
              <a:ea typeface="+mn-ea"/>
              <a:cs typeface="+mn-cs"/>
            </a:endParaRPr>
          </a:p>
          <a:p>
            <a:r>
              <a:rPr lang="en-US" sz="1200" b="0" i="0" kern="1200" dirty="0" smtClean="0">
                <a:solidFill>
                  <a:schemeClr val="tx1"/>
                </a:solidFill>
                <a:latin typeface="Times New Roman" pitchFamily="18" charset="0"/>
                <a:ea typeface="+mn-ea"/>
                <a:cs typeface="+mn-cs"/>
              </a:rPr>
              <a:t>at any given time whether you are on track to lose weight, gain weight or stay the same, so that you can make the right choices to reach your goal.</a:t>
            </a:r>
            <a:r>
              <a:rPr lang="en-US" dirty="0" smtClean="0"/>
              <a:t/>
            </a:r>
            <a:br>
              <a:rPr lang="en-US" dirty="0" smtClean="0"/>
            </a:br>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3</a:t>
            </a:fld>
            <a:endParaRPr lang="en-US" dirty="0">
              <a:ea typeface="PMingLiU" pitchFamily="18" charset="-12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indent="-514350">
              <a:buFont typeface="+mj-lt"/>
              <a:buAutoNum type="arabicPeriod"/>
            </a:pPr>
            <a:r>
              <a:rPr lang="en-US" dirty="0" smtClean="0"/>
              <a:t>An easy to use graphical interface </a:t>
            </a:r>
          </a:p>
          <a:p>
            <a:r>
              <a:rPr lang="en-US" dirty="0" smtClean="0"/>
              <a:t>2.        No need to calculate how many calories you need daily ,</a:t>
            </a:r>
            <a:r>
              <a:rPr lang="en-US" baseline="0" dirty="0" smtClean="0"/>
              <a:t> the app can inform you with </a:t>
            </a:r>
            <a:r>
              <a:rPr lang="en-US" baseline="0" dirty="0" err="1" smtClean="0"/>
              <a:t>ur</a:t>
            </a:r>
            <a:r>
              <a:rPr lang="en-US" baseline="0" dirty="0" smtClean="0"/>
              <a:t> daily needed of calories</a:t>
            </a:r>
            <a:endParaRPr lang="en-US" dirty="0" smtClean="0"/>
          </a:p>
          <a:p>
            <a:pPr marL="514350" indent="-514350">
              <a:buFont typeface="+mj-lt"/>
              <a:buAutoNum type="arabicPeriod"/>
            </a:pPr>
            <a:r>
              <a:rPr lang="en-US" dirty="0" smtClean="0"/>
              <a:t>N</a:t>
            </a:r>
            <a:r>
              <a:rPr lang="en-US" sz="800" kern="1200" dirty="0" smtClean="0">
                <a:solidFill>
                  <a:schemeClr val="tx1"/>
                </a:solidFill>
                <a:latin typeface="Times New Roman" pitchFamily="18" charset="0"/>
                <a:ea typeface="+mn-ea"/>
                <a:cs typeface="+mn-cs"/>
              </a:rPr>
              <a:t>utritional analyses of food consumption against daily targets</a:t>
            </a:r>
          </a:p>
          <a:p>
            <a:pPr marL="514350" indent="-514350">
              <a:buFont typeface="+mj-lt"/>
              <a:buAutoNum type="arabicPeriod"/>
            </a:pPr>
            <a:r>
              <a:rPr lang="en-US" sz="800" kern="1200" dirty="0" smtClean="0">
                <a:solidFill>
                  <a:schemeClr val="tx1"/>
                </a:solidFill>
                <a:latin typeface="Times New Roman" pitchFamily="18" charset="0"/>
                <a:ea typeface="+mn-ea"/>
                <a:cs typeface="+mn-cs"/>
              </a:rPr>
              <a:t>The ability to quickly search and log many food items</a:t>
            </a:r>
            <a:r>
              <a:rPr lang="en-US" sz="800" kern="1200" baseline="0" dirty="0" smtClean="0">
                <a:solidFill>
                  <a:schemeClr val="tx1"/>
                </a:solidFill>
                <a:latin typeface="Times New Roman" pitchFamily="18" charset="0"/>
                <a:ea typeface="+mn-ea"/>
                <a:cs typeface="+mn-cs"/>
              </a:rPr>
              <a:t> and activities </a:t>
            </a:r>
            <a:endParaRPr lang="en-US" sz="800" kern="1200" dirty="0" smtClean="0">
              <a:solidFill>
                <a:schemeClr val="tx1"/>
              </a:solidFill>
              <a:latin typeface="Times New Roman" pitchFamily="18" charset="0"/>
              <a:ea typeface="+mn-ea"/>
              <a:cs typeface="+mn-cs"/>
            </a:endParaRPr>
          </a:p>
          <a:p>
            <a:pPr marL="514350" marR="0" indent="-514350" algn="l" defTabSz="914400" rtl="0" eaLnBrk="0" fontAlgn="base" latinLnBrk="0" hangingPunct="0">
              <a:lnSpc>
                <a:spcPct val="100000"/>
              </a:lnSpc>
              <a:spcBef>
                <a:spcPct val="30000"/>
              </a:spcBef>
              <a:spcAft>
                <a:spcPct val="0"/>
              </a:spcAft>
              <a:buClrTx/>
              <a:buSzTx/>
              <a:buFont typeface="+mj-lt"/>
              <a:buAutoNum type="arabicPeriod"/>
              <a:tabLst/>
              <a:defRPr/>
            </a:pPr>
            <a:r>
              <a:rPr lang="en-US" sz="800" dirty="0" smtClean="0"/>
              <a:t>No need to write down what you eat and how many exercises you do to compare and see how much you gained calories</a:t>
            </a:r>
            <a:r>
              <a:rPr lang="en-US" sz="800" baseline="0" dirty="0" smtClean="0"/>
              <a:t> the app </a:t>
            </a:r>
            <a:r>
              <a:rPr lang="en-US" sz="800" kern="1200" dirty="0" smtClean="0">
                <a:solidFill>
                  <a:schemeClr val="tx1"/>
                </a:solidFill>
                <a:latin typeface="Times New Roman" pitchFamily="18" charset="0"/>
                <a:ea typeface="+mn-ea"/>
                <a:cs typeface="+mn-cs"/>
              </a:rPr>
              <a:t>Compare your intake and daily burn expenditure using our net calorie </a:t>
            </a:r>
          </a:p>
          <a:p>
            <a:pPr marL="514350" indent="-514350">
              <a:buFont typeface="+mj-lt"/>
              <a:buAutoNum type="arabicPeriod"/>
            </a:pPr>
            <a:r>
              <a:rPr lang="en-US" dirty="0" smtClean="0"/>
              <a:t>Easy way to calculate </a:t>
            </a:r>
            <a:r>
              <a:rPr lang="en-US" dirty="0" err="1" smtClean="0"/>
              <a:t>ur</a:t>
            </a:r>
            <a:r>
              <a:rPr lang="en-US" dirty="0" smtClean="0"/>
              <a:t> BMI </a:t>
            </a:r>
          </a:p>
          <a:p>
            <a:pPr marL="514350" marR="0" indent="-51435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smtClean="0"/>
              <a:t>Using accelerometer sensor it can detect how many steps you walked, dependently it calculate how many calories you burned according to that activity which is the pedometer</a:t>
            </a:r>
          </a:p>
          <a:p>
            <a:pPr marL="514350" marR="0" indent="-51435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smtClean="0"/>
              <a:t>Log out and in any time with keeping you data saved </a:t>
            </a:r>
          </a:p>
          <a:p>
            <a:pPr marL="514350" indent="-514350">
              <a:buFont typeface="+mj-lt"/>
              <a:buAutoNum type="arabicPeriod"/>
            </a:pPr>
            <a:endParaRPr lang="en-US" dirty="0" smtClean="0"/>
          </a:p>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5</a:t>
            </a:fld>
            <a:endParaRPr lang="en-US" dirty="0">
              <a:ea typeface="PMingLiU" pitchFamily="18" charset="-12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r>
              <a:rPr lang="en-US" sz="1200" b="0" i="0" kern="1200" dirty="0" smtClean="0">
                <a:solidFill>
                  <a:schemeClr val="tx1"/>
                </a:solidFill>
                <a:latin typeface="Times New Roman" pitchFamily="18" charset="0"/>
                <a:ea typeface="+mn-ea"/>
                <a:cs typeface="+mn-cs"/>
              </a:rPr>
              <a:t>1. DONWLOAD the SDK</a:t>
            </a:r>
            <a:r>
              <a:rPr lang="en-US" sz="1200" b="0" i="0" kern="1200" baseline="0" dirty="0" smtClean="0">
                <a:solidFill>
                  <a:schemeClr val="tx1"/>
                </a:solidFill>
                <a:latin typeface="Times New Roman" pitchFamily="18" charset="0"/>
                <a:ea typeface="+mn-ea"/>
                <a:cs typeface="+mn-cs"/>
              </a:rPr>
              <a:t> </a:t>
            </a:r>
            <a:r>
              <a:rPr lang="en-US" sz="1200" b="0" i="0" kern="1200" dirty="0" smtClean="0">
                <a:solidFill>
                  <a:schemeClr val="tx1"/>
                </a:solidFill>
                <a:latin typeface="Times New Roman" pitchFamily="18" charset="0"/>
                <a:ea typeface="+mn-ea"/>
                <a:cs typeface="+mn-cs"/>
              </a:rPr>
              <a:t>A </a:t>
            </a:r>
            <a:r>
              <a:rPr lang="en-US" sz="1200" b="1" i="0" kern="1200" dirty="0" smtClean="0">
                <a:solidFill>
                  <a:schemeClr val="tx1"/>
                </a:solidFill>
                <a:latin typeface="Times New Roman" pitchFamily="18" charset="0"/>
                <a:ea typeface="+mn-ea"/>
                <a:cs typeface="+mn-cs"/>
              </a:rPr>
              <a:t>software development kit</a:t>
            </a:r>
            <a:r>
              <a:rPr lang="en-US" sz="1200" b="0" i="0" kern="1200" dirty="0" smtClean="0">
                <a:solidFill>
                  <a:schemeClr val="tx1"/>
                </a:solidFill>
                <a:latin typeface="Times New Roman" pitchFamily="18" charset="0"/>
                <a:ea typeface="+mn-ea"/>
                <a:cs typeface="+mn-cs"/>
              </a:rPr>
              <a:t> (</a:t>
            </a:r>
            <a:r>
              <a:rPr lang="en-US" sz="1200" b="1" i="0" kern="1200" dirty="0" smtClean="0">
                <a:solidFill>
                  <a:schemeClr val="tx1"/>
                </a:solidFill>
                <a:latin typeface="Times New Roman" pitchFamily="18" charset="0"/>
                <a:ea typeface="+mn-ea"/>
                <a:cs typeface="+mn-cs"/>
              </a:rPr>
              <a:t>SDK</a:t>
            </a:r>
            <a:r>
              <a:rPr lang="en-US" sz="1200" b="0" i="0" kern="1200" dirty="0" smtClean="0">
                <a:solidFill>
                  <a:schemeClr val="tx1"/>
                </a:solidFill>
                <a:latin typeface="Times New Roman" pitchFamily="18" charset="0"/>
                <a:ea typeface="+mn-ea"/>
                <a:cs typeface="+mn-cs"/>
              </a:rPr>
              <a:t> or "</a:t>
            </a:r>
            <a:r>
              <a:rPr lang="en-US" sz="1200" b="1" i="0" kern="1200" dirty="0" err="1" smtClean="0">
                <a:solidFill>
                  <a:schemeClr val="tx1"/>
                </a:solidFill>
                <a:latin typeface="Times New Roman" pitchFamily="18" charset="0"/>
                <a:ea typeface="+mn-ea"/>
                <a:cs typeface="+mn-cs"/>
              </a:rPr>
              <a:t>devkit</a:t>
            </a:r>
            <a:r>
              <a:rPr lang="en-US" sz="1200" b="0" i="0" kern="1200" dirty="0" smtClean="0">
                <a:solidFill>
                  <a:schemeClr val="tx1"/>
                </a:solidFill>
                <a:latin typeface="Times New Roman" pitchFamily="18" charset="0"/>
                <a:ea typeface="+mn-ea"/>
                <a:cs typeface="+mn-cs"/>
              </a:rPr>
              <a:t>") is typically a set of </a:t>
            </a:r>
            <a:r>
              <a:rPr lang="en-US" sz="1200" b="0" i="0" kern="1200" dirty="0" smtClean="0">
                <a:solidFill>
                  <a:schemeClr val="tx1"/>
                </a:solidFill>
                <a:latin typeface="Times New Roman" pitchFamily="18" charset="0"/>
                <a:ea typeface="+mn-ea"/>
                <a:cs typeface="+mn-cs"/>
                <a:hlinkClick r:id="rId3" tooltip="Software development"/>
              </a:rPr>
              <a:t>software development</a:t>
            </a:r>
            <a:r>
              <a:rPr lang="en-US" sz="1200" b="0" i="0" kern="1200" dirty="0" smtClean="0">
                <a:solidFill>
                  <a:schemeClr val="tx1"/>
                </a:solidFill>
                <a:latin typeface="Times New Roman" pitchFamily="18" charset="0"/>
                <a:ea typeface="+mn-ea"/>
                <a:cs typeface="+mn-cs"/>
              </a:rPr>
              <a:t> tools that allows for the creation of </a:t>
            </a:r>
            <a:r>
              <a:rPr lang="en-US" sz="1200" b="0" i="0" kern="1200" dirty="0" smtClean="0">
                <a:solidFill>
                  <a:schemeClr val="tx1"/>
                </a:solidFill>
                <a:latin typeface="Times New Roman" pitchFamily="18" charset="0"/>
                <a:ea typeface="+mn-ea"/>
                <a:cs typeface="+mn-cs"/>
                <a:hlinkClick r:id="rId4" tooltip="Application software"/>
              </a:rPr>
              <a:t>applications</a:t>
            </a:r>
            <a:r>
              <a:rPr lang="en-US" sz="1200" b="0" i="0" kern="1200" dirty="0" smtClean="0">
                <a:solidFill>
                  <a:schemeClr val="tx1"/>
                </a:solidFill>
                <a:latin typeface="Times New Roman" pitchFamily="18" charset="0"/>
                <a:ea typeface="+mn-ea"/>
                <a:cs typeface="+mn-cs"/>
              </a:rPr>
              <a:t> for a certain </a:t>
            </a:r>
            <a:r>
              <a:rPr lang="en-US" sz="1200" b="0" i="0" kern="1200" dirty="0" smtClean="0">
                <a:solidFill>
                  <a:schemeClr val="tx1"/>
                </a:solidFill>
                <a:latin typeface="Times New Roman" pitchFamily="18" charset="0"/>
                <a:ea typeface="+mn-ea"/>
                <a:cs typeface="+mn-cs"/>
                <a:hlinkClick r:id="rId5" tooltip="Software"/>
              </a:rPr>
              <a:t>software</a:t>
            </a:r>
            <a:r>
              <a:rPr lang="en-US" sz="1200" b="0" i="0" kern="1200" dirty="0" smtClean="0">
                <a:solidFill>
                  <a:schemeClr val="tx1"/>
                </a:solidFill>
                <a:latin typeface="Times New Roman" pitchFamily="18" charset="0"/>
                <a:ea typeface="+mn-ea"/>
                <a:cs typeface="+mn-cs"/>
              </a:rPr>
              <a:t> package, </a:t>
            </a:r>
            <a:r>
              <a:rPr lang="en-US" sz="1200" b="0" i="0" kern="1200" dirty="0" smtClean="0">
                <a:solidFill>
                  <a:schemeClr val="tx1"/>
                </a:solidFill>
                <a:latin typeface="Times New Roman" pitchFamily="18" charset="0"/>
                <a:ea typeface="+mn-ea"/>
                <a:cs typeface="+mn-cs"/>
                <a:hlinkClick r:id="rId6" tooltip="Software framework"/>
              </a:rPr>
              <a:t>software framework</a:t>
            </a:r>
            <a:r>
              <a:rPr lang="en-US" sz="1200" b="0" i="0" kern="1200" dirty="0" smtClean="0">
                <a:solidFill>
                  <a:schemeClr val="tx1"/>
                </a:solidFill>
                <a:latin typeface="Times New Roman" pitchFamily="18" charset="0"/>
                <a:ea typeface="+mn-ea"/>
                <a:cs typeface="+mn-cs"/>
              </a:rPr>
              <a:t>, hardware platform, </a:t>
            </a:r>
            <a:r>
              <a:rPr lang="en-US" sz="1200" b="0" i="0" kern="1200" dirty="0" smtClean="0">
                <a:solidFill>
                  <a:schemeClr val="tx1"/>
                </a:solidFill>
                <a:latin typeface="Times New Roman" pitchFamily="18" charset="0"/>
                <a:ea typeface="+mn-ea"/>
                <a:cs typeface="+mn-cs"/>
                <a:hlinkClick r:id="rId7" tooltip="Computer system"/>
              </a:rPr>
              <a:t>computer system</a:t>
            </a:r>
            <a:r>
              <a:rPr lang="en-US" sz="1200" b="0" i="0" kern="1200" dirty="0" smtClean="0">
                <a:solidFill>
                  <a:schemeClr val="tx1"/>
                </a:solidFill>
                <a:latin typeface="Times New Roman" pitchFamily="18" charset="0"/>
                <a:ea typeface="+mn-ea"/>
                <a:cs typeface="+mn-cs"/>
              </a:rPr>
              <a:t>, </a:t>
            </a:r>
            <a:r>
              <a:rPr lang="en-US" sz="1200" b="0" i="0" kern="1200" dirty="0" smtClean="0">
                <a:solidFill>
                  <a:schemeClr val="tx1"/>
                </a:solidFill>
                <a:latin typeface="Times New Roman" pitchFamily="18" charset="0"/>
                <a:ea typeface="+mn-ea"/>
                <a:cs typeface="+mn-cs"/>
                <a:hlinkClick r:id="rId8" tooltip="Video game console"/>
              </a:rPr>
              <a:t>video game console</a:t>
            </a:r>
            <a:r>
              <a:rPr lang="en-US" sz="1200" b="0" i="0" kern="1200" dirty="0" smtClean="0">
                <a:solidFill>
                  <a:schemeClr val="tx1"/>
                </a:solidFill>
                <a:latin typeface="Times New Roman" pitchFamily="18" charset="0"/>
                <a:ea typeface="+mn-ea"/>
                <a:cs typeface="+mn-cs"/>
              </a:rPr>
              <a:t>, </a:t>
            </a:r>
            <a:r>
              <a:rPr lang="en-US" sz="1200" b="0" i="0" kern="1200" dirty="0" smtClean="0">
                <a:solidFill>
                  <a:schemeClr val="tx1"/>
                </a:solidFill>
                <a:latin typeface="Times New Roman" pitchFamily="18" charset="0"/>
                <a:ea typeface="+mn-ea"/>
                <a:cs typeface="+mn-cs"/>
                <a:hlinkClick r:id="rId9" tooltip="Operating system"/>
              </a:rPr>
              <a:t>operating system</a:t>
            </a:r>
            <a:r>
              <a:rPr lang="en-US" sz="1200" b="0" i="0" kern="1200" dirty="0" smtClean="0">
                <a:solidFill>
                  <a:schemeClr val="tx1"/>
                </a:solidFill>
                <a:latin typeface="Times New Roman" pitchFamily="18" charset="0"/>
                <a:ea typeface="+mn-ea"/>
                <a:cs typeface="+mn-cs"/>
              </a:rPr>
              <a:t>, or similar platform.</a:t>
            </a:r>
          </a:p>
          <a:p>
            <a:pPr rtl="0"/>
            <a:endParaRPr lang="en-US" sz="1200" b="0" i="0" kern="1200" dirty="0" smtClean="0">
              <a:solidFill>
                <a:schemeClr val="tx1"/>
              </a:solidFill>
              <a:latin typeface="Times New Roman" pitchFamily="18" charset="0"/>
              <a:ea typeface="+mn-ea"/>
              <a:cs typeface="+mn-cs"/>
            </a:endParaRPr>
          </a:p>
          <a:p>
            <a:pPr rtl="0"/>
            <a:r>
              <a:rPr lang="en-US" sz="1200" b="0" i="0" kern="1200" dirty="0" smtClean="0">
                <a:solidFill>
                  <a:schemeClr val="tx1"/>
                </a:solidFill>
                <a:latin typeface="Times New Roman" pitchFamily="18" charset="0"/>
                <a:ea typeface="+mn-ea"/>
                <a:cs typeface="+mn-cs"/>
              </a:rPr>
              <a:t>API 8(</a:t>
            </a:r>
            <a:r>
              <a:rPr lang="en-US" sz="1200" b="1" i="0" kern="1200" dirty="0" smtClean="0">
                <a:solidFill>
                  <a:schemeClr val="tx1"/>
                </a:solidFill>
                <a:latin typeface="Times New Roman" pitchFamily="18" charset="0"/>
                <a:ea typeface="+mn-ea"/>
                <a:cs typeface="+mn-cs"/>
              </a:rPr>
              <a:t>application programming interface) </a:t>
            </a:r>
            <a:r>
              <a:rPr lang="en-US" sz="1200" b="0" i="0" kern="1200" dirty="0" smtClean="0">
                <a:solidFill>
                  <a:schemeClr val="tx1"/>
                </a:solidFill>
                <a:latin typeface="Times New Roman" pitchFamily="18" charset="0"/>
                <a:ea typeface="+mn-ea"/>
                <a:cs typeface="+mn-cs"/>
              </a:rPr>
              <a:t> Android 2.2 is a minor platform release including user features, developer features, API changes, and bug fixes.</a:t>
            </a:r>
          </a:p>
          <a:p>
            <a:pPr rtl="0"/>
            <a:r>
              <a:rPr lang="en-US" sz="1200" b="0" i="0" kern="1200" dirty="0" smtClean="0">
                <a:solidFill>
                  <a:schemeClr val="tx1"/>
                </a:solidFill>
                <a:latin typeface="Times New Roman" pitchFamily="18" charset="0"/>
                <a:ea typeface="+mn-ea"/>
                <a:cs typeface="+mn-cs"/>
              </a:rPr>
              <a:t>For developers, the Android 2.2 platform is available as a downloadable component for the Android SDK. The downloadable platform includes an Android library and system image, as well as a set of emulator skins and more. To get started developing or testing against Android 2.2, use the Android SDK Manager to download the platform into your SDK.</a:t>
            </a:r>
          </a:p>
          <a:p>
            <a:pPr rtl="0"/>
            <a:endParaRPr lang="en-US" sz="1200" b="0" i="0" kern="1200" dirty="0" smtClean="0">
              <a:solidFill>
                <a:schemeClr val="tx1"/>
              </a:solidFill>
              <a:latin typeface="Times New Roman" pitchFamily="18" charset="0"/>
              <a:ea typeface="+mn-ea"/>
              <a:cs typeface="+mn-cs"/>
            </a:endParaRPr>
          </a:p>
          <a:p>
            <a:r>
              <a:rPr lang="en-US" sz="1200" b="0" i="0" kern="1200" dirty="0" smtClean="0">
                <a:solidFill>
                  <a:schemeClr val="tx1"/>
                </a:solidFill>
                <a:latin typeface="Times New Roman" pitchFamily="18" charset="0"/>
                <a:ea typeface="+mn-ea"/>
                <a:cs typeface="+mn-cs"/>
              </a:rPr>
              <a:t>2. </a:t>
            </a:r>
            <a:r>
              <a:rPr lang="en-US" dirty="0" smtClean="0"/>
              <a:t>Using the database for android </a:t>
            </a:r>
            <a:r>
              <a:rPr lang="en-US" dirty="0" err="1" smtClean="0"/>
              <a:t>SQLite</a:t>
            </a:r>
            <a:endParaRPr lang="en-US" dirty="0" smtClean="0"/>
          </a:p>
          <a:p>
            <a:pPr>
              <a:buNone/>
            </a:pPr>
            <a:r>
              <a:rPr lang="en-US" dirty="0" smtClean="0"/>
              <a:t>With the package </a:t>
            </a:r>
            <a:r>
              <a:rPr lang="en-US" dirty="0" err="1" smtClean="0">
                <a:solidFill>
                  <a:schemeClr val="tx1"/>
                </a:solidFill>
                <a:latin typeface="Courier New" pitchFamily="49" charset="0"/>
                <a:cs typeface="Courier New" pitchFamily="49" charset="0"/>
              </a:rPr>
              <a:t>com.androidhive.androidsqlite</a:t>
            </a:r>
            <a:r>
              <a:rPr lang="en-US" dirty="0" smtClean="0">
                <a:solidFill>
                  <a:schemeClr val="tx1"/>
                </a:solidFill>
                <a:latin typeface="Courier New" pitchFamily="49" charset="0"/>
                <a:cs typeface="Courier New" pitchFamily="49" charset="0"/>
              </a:rPr>
              <a:t> </a:t>
            </a:r>
          </a:p>
          <a:p>
            <a:pPr rtl="0"/>
            <a:r>
              <a:rPr lang="en-US" sz="1200" b="0" i="0" kern="1200" dirty="0" smtClean="0">
                <a:solidFill>
                  <a:schemeClr val="tx1"/>
                </a:solidFill>
                <a:latin typeface="Times New Roman" pitchFamily="18" charset="0"/>
                <a:ea typeface="+mn-ea"/>
                <a:cs typeface="+mn-cs"/>
              </a:rPr>
              <a:t>with</a:t>
            </a:r>
            <a:r>
              <a:rPr lang="en-US" sz="1200" b="0" i="0" kern="1200" baseline="0" dirty="0" smtClean="0">
                <a:solidFill>
                  <a:schemeClr val="tx1"/>
                </a:solidFill>
                <a:latin typeface="Times New Roman" pitchFamily="18" charset="0"/>
                <a:ea typeface="+mn-ea"/>
                <a:cs typeface="+mn-cs"/>
              </a:rPr>
              <a:t> three tables </a:t>
            </a:r>
            <a:endParaRPr lang="en-US" sz="1200" b="0" i="0" kern="1200" dirty="0" smtClean="0">
              <a:solidFill>
                <a:schemeClr val="tx1"/>
              </a:solidFill>
              <a:latin typeface="Times New Roman" pitchFamily="18" charset="0"/>
              <a:ea typeface="+mn-ea"/>
              <a:cs typeface="+mn-cs"/>
            </a:endParaRPr>
          </a:p>
          <a:p>
            <a:pPr rtl="0"/>
            <a:endParaRPr lang="en-US" sz="1200" b="0" i="0" kern="120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err="1" smtClean="0">
                <a:solidFill>
                  <a:schemeClr val="tx1"/>
                </a:solidFill>
                <a:latin typeface="Times New Roman" pitchFamily="18" charset="0"/>
                <a:ea typeface="+mn-ea"/>
                <a:cs typeface="+mn-cs"/>
              </a:rPr>
              <a:t>SensorManager</a:t>
            </a:r>
            <a:r>
              <a:rPr lang="en-US" sz="1200" b="0" i="0" kern="1200" dirty="0" smtClean="0">
                <a:solidFill>
                  <a:schemeClr val="tx1"/>
                </a:solidFill>
                <a:latin typeface="Times New Roman" pitchFamily="18" charset="0"/>
                <a:ea typeface="+mn-ea"/>
                <a:cs typeface="+mn-cs"/>
              </a:rPr>
              <a:t> lets you access the device's </a:t>
            </a:r>
            <a:r>
              <a:rPr lang="en-US" sz="1200" kern="1200" dirty="0" smtClean="0">
                <a:solidFill>
                  <a:schemeClr val="tx1"/>
                </a:solidFill>
                <a:latin typeface="Times New Roman" pitchFamily="18" charset="0"/>
                <a:ea typeface="+mn-ea"/>
                <a:cs typeface="+mn-cs"/>
                <a:hlinkClick r:id="rId10"/>
              </a:rPr>
              <a:t>sensors</a:t>
            </a:r>
            <a:r>
              <a:rPr lang="en-US" sz="1200" kern="1200" dirty="0" smtClean="0">
                <a:solidFill>
                  <a:schemeClr val="tx1"/>
                </a:solidFill>
                <a:latin typeface="Times New Roman" pitchFamily="18" charset="0"/>
                <a:ea typeface="+mn-ea"/>
                <a:cs typeface="+mn-cs"/>
              </a:rPr>
              <a:t> we use the </a:t>
            </a:r>
            <a:r>
              <a:rPr lang="en-US" sz="800" kern="1200" dirty="0" smtClean="0">
                <a:solidFill>
                  <a:schemeClr val="tx1"/>
                </a:solidFill>
                <a:latin typeface="Times New Roman" pitchFamily="18" charset="0"/>
                <a:ea typeface="+mn-ea"/>
                <a:cs typeface="Courier New" pitchFamily="49" charset="0"/>
              </a:rPr>
              <a:t>(</a:t>
            </a:r>
            <a:r>
              <a:rPr lang="en-US" sz="800" kern="1200" dirty="0" err="1" smtClean="0">
                <a:solidFill>
                  <a:schemeClr val="tx1"/>
                </a:solidFill>
                <a:latin typeface="Times New Roman" pitchFamily="18" charset="0"/>
                <a:ea typeface="+mn-ea"/>
                <a:cs typeface="Courier New" pitchFamily="49" charset="0"/>
              </a:rPr>
              <a:t>type_accelerometer</a:t>
            </a:r>
            <a:r>
              <a:rPr lang="en-US" sz="800" kern="1200" dirty="0" smtClean="0">
                <a:solidFill>
                  <a:schemeClr val="tx1"/>
                </a:solidFill>
                <a:latin typeface="Times New Roman" pitchFamily="18" charset="0"/>
                <a:ea typeface="+mn-ea"/>
                <a:cs typeface="Courier New" pitchFamily="49" charset="0"/>
              </a:rPr>
              <a:t>) sensor </a:t>
            </a:r>
          </a:p>
          <a:p>
            <a:pPr rtl="0"/>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6</a:t>
            </a:fld>
            <a:endParaRPr lang="en-US" dirty="0">
              <a:ea typeface="PMingLiU" pitchFamily="18" charset="-12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800" kern="1200" dirty="0" smtClean="0">
                <a:solidFill>
                  <a:schemeClr val="tx1"/>
                </a:solidFill>
                <a:latin typeface="Times New Roman" pitchFamily="18" charset="0"/>
                <a:ea typeface="+mn-ea"/>
                <a:cs typeface="+mn-cs"/>
              </a:rPr>
              <a:t>1.Database</a:t>
            </a:r>
            <a:r>
              <a:rPr lang="en-US" sz="800" kern="1200" baseline="0" dirty="0" smtClean="0">
                <a:solidFill>
                  <a:schemeClr val="tx1"/>
                </a:solidFill>
                <a:latin typeface="Times New Roman" pitchFamily="18" charset="0"/>
                <a:ea typeface="+mn-ea"/>
                <a:cs typeface="+mn-cs"/>
              </a:rPr>
              <a:t> </a:t>
            </a:r>
            <a:r>
              <a:rPr lang="en-US" sz="800" kern="1200" dirty="0" smtClean="0">
                <a:solidFill>
                  <a:schemeClr val="tx1"/>
                </a:solidFill>
                <a:latin typeface="Times New Roman" pitchFamily="18" charset="0"/>
                <a:ea typeface="+mn-ea"/>
                <a:cs typeface="+mn-cs"/>
              </a:rPr>
              <a:t>Contains classes to explore data returned through a content provider.</a:t>
            </a:r>
          </a:p>
          <a:p>
            <a:endParaRPr lang="en-US" sz="80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800" kern="120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800" kern="1200" dirty="0" smtClean="0">
                <a:solidFill>
                  <a:schemeClr val="tx1"/>
                </a:solidFill>
                <a:latin typeface="Times New Roman" pitchFamily="18" charset="0"/>
                <a:ea typeface="+mn-ea"/>
                <a:cs typeface="+mn-cs"/>
              </a:rPr>
              <a:t>2. In order to deal with the </a:t>
            </a:r>
            <a:r>
              <a:rPr lang="en-US" sz="800" kern="1200" dirty="0" err="1" smtClean="0">
                <a:solidFill>
                  <a:schemeClr val="tx1"/>
                </a:solidFill>
                <a:latin typeface="Times New Roman" pitchFamily="18" charset="0"/>
                <a:ea typeface="+mn-ea"/>
                <a:cs typeface="+mn-cs"/>
              </a:rPr>
              <a:t>databasecreat</a:t>
            </a:r>
            <a:r>
              <a:rPr lang="en-US" sz="800" kern="1200" dirty="0" smtClean="0">
                <a:solidFill>
                  <a:schemeClr val="tx1"/>
                </a:solidFill>
                <a:latin typeface="Times New Roman" pitchFamily="18" charset="0"/>
                <a:ea typeface="+mn-ea"/>
                <a:cs typeface="+mn-cs"/>
              </a:rPr>
              <a:t> , open it, using</a:t>
            </a:r>
            <a:r>
              <a:rPr lang="en-US" sz="800" kern="1200" baseline="0" dirty="0" smtClean="0">
                <a:solidFill>
                  <a:schemeClr val="tx1"/>
                </a:solidFill>
                <a:latin typeface="Times New Roman" pitchFamily="18" charset="0"/>
                <a:ea typeface="+mn-ea"/>
                <a:cs typeface="+mn-cs"/>
              </a:rPr>
              <a:t> </a:t>
            </a:r>
            <a:r>
              <a:rPr lang="en-US" sz="800" kern="1200" dirty="0" err="1" smtClean="0">
                <a:solidFill>
                  <a:schemeClr val="tx1"/>
                </a:solidFill>
                <a:latin typeface="Times New Roman" pitchFamily="18" charset="0"/>
                <a:ea typeface="+mn-ea"/>
                <a:cs typeface="+mn-cs"/>
                <a:hlinkClick r:id="rId3"/>
              </a:rPr>
              <a:t>openOrCreateDatabase</a:t>
            </a:r>
            <a:r>
              <a:rPr lang="en-US" sz="800" kern="1200" dirty="0" smtClean="0">
                <a:solidFill>
                  <a:schemeClr val="tx1"/>
                </a:solidFill>
                <a:latin typeface="Times New Roman" pitchFamily="18" charset="0"/>
                <a:ea typeface="+mn-ea"/>
                <a:cs typeface="+mn-cs"/>
              </a:rPr>
              <a:t> class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800" kern="120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800" kern="1200" dirty="0" smtClean="0">
                <a:solidFill>
                  <a:schemeClr val="tx1"/>
                </a:solidFill>
                <a:latin typeface="Times New Roman" pitchFamily="18" charset="0"/>
                <a:ea typeface="+mn-ea"/>
                <a:cs typeface="+mn-cs"/>
              </a:rPr>
              <a:t>3.  access the tables and modify them using</a:t>
            </a:r>
            <a:r>
              <a:rPr lang="en-US" sz="800" kern="1200" baseline="0" dirty="0" smtClean="0">
                <a:solidFill>
                  <a:schemeClr val="tx1"/>
                </a:solidFill>
                <a:latin typeface="Times New Roman" pitchFamily="18" charset="0"/>
                <a:ea typeface="+mn-ea"/>
                <a:cs typeface="+mn-cs"/>
              </a:rPr>
              <a:t> </a:t>
            </a:r>
            <a:r>
              <a:rPr lang="en-US" sz="800" kern="1200" dirty="0" smtClean="0">
                <a:solidFill>
                  <a:schemeClr val="tx1"/>
                </a:solidFill>
                <a:latin typeface="Times New Roman" pitchFamily="18" charset="0"/>
                <a:ea typeface="+mn-ea"/>
                <a:cs typeface="+mn-cs"/>
              </a:rPr>
              <a:t>class called DatabaseHandler.java which extends the </a:t>
            </a:r>
            <a:r>
              <a:rPr lang="en-US" sz="800" kern="1200" dirty="0" err="1" smtClean="0">
                <a:solidFill>
                  <a:schemeClr val="tx1"/>
                </a:solidFill>
                <a:latin typeface="Times New Roman" pitchFamily="18" charset="0"/>
                <a:ea typeface="+mn-ea"/>
                <a:cs typeface="+mn-cs"/>
              </a:rPr>
              <a:t>SQLiteOpenHelper</a:t>
            </a:r>
            <a:endParaRPr lang="en-US" sz="800" kern="120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800" kern="1200" dirty="0" smtClean="0">
              <a:solidFill>
                <a:schemeClr val="tx1"/>
              </a:solidFill>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800" kern="1200" dirty="0" smtClean="0">
                <a:solidFill>
                  <a:schemeClr val="tx1"/>
                </a:solidFill>
                <a:latin typeface="Times New Roman" pitchFamily="18" charset="0"/>
                <a:ea typeface="+mn-ea"/>
                <a:cs typeface="+mn-cs"/>
              </a:rPr>
              <a:t>4. if I need anything from the database(requests through content providers)  we</a:t>
            </a:r>
            <a:r>
              <a:rPr lang="en-US" sz="800" kern="1200" baseline="0" dirty="0" smtClean="0">
                <a:solidFill>
                  <a:schemeClr val="tx1"/>
                </a:solidFill>
                <a:latin typeface="Times New Roman" pitchFamily="18" charset="0"/>
                <a:ea typeface="+mn-ea"/>
                <a:cs typeface="+mn-cs"/>
              </a:rPr>
              <a:t> use </a:t>
            </a:r>
            <a:r>
              <a:rPr lang="en-US" sz="800" kern="1200" dirty="0" smtClean="0">
                <a:solidFill>
                  <a:schemeClr val="tx1"/>
                </a:solidFill>
                <a:latin typeface="Times New Roman" pitchFamily="18" charset="0"/>
                <a:ea typeface="+mn-ea"/>
                <a:cs typeface="+mn-cs"/>
              </a:rPr>
              <a:t>using</a:t>
            </a:r>
            <a:r>
              <a:rPr lang="en-US" sz="800" kern="1200" baseline="0" dirty="0" smtClean="0">
                <a:solidFill>
                  <a:schemeClr val="tx1"/>
                </a:solidFill>
                <a:latin typeface="Times New Roman" pitchFamily="18" charset="0"/>
                <a:ea typeface="+mn-ea"/>
                <a:cs typeface="+mn-cs"/>
              </a:rPr>
              <a:t> </a:t>
            </a:r>
            <a:r>
              <a:rPr lang="en-US" sz="800" kern="1200" dirty="0" err="1" smtClean="0">
                <a:solidFill>
                  <a:schemeClr val="tx1"/>
                </a:solidFill>
                <a:latin typeface="Times New Roman" pitchFamily="18" charset="0"/>
                <a:ea typeface="+mn-ea"/>
                <a:cs typeface="+mn-cs"/>
                <a:hlinkClick r:id="rId3"/>
              </a:rPr>
              <a:t>openOrCreateDatabase</a:t>
            </a:r>
            <a:r>
              <a:rPr lang="en-US" sz="800" kern="1200" dirty="0" smtClean="0">
                <a:solidFill>
                  <a:schemeClr val="tx1"/>
                </a:solidFill>
                <a:latin typeface="Times New Roman" pitchFamily="18" charset="0"/>
                <a:ea typeface="+mn-ea"/>
                <a:cs typeface="+mn-cs"/>
              </a:rPr>
              <a:t> class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800" kern="1200" dirty="0" smtClean="0">
                <a:solidFill>
                  <a:schemeClr val="tx1"/>
                </a:solidFill>
                <a:latin typeface="Times New Roman" pitchFamily="18" charset="0"/>
                <a:ea typeface="+mn-ea"/>
                <a:cs typeface="+mn-cs"/>
              </a:rPr>
              <a:t> </a:t>
            </a:r>
            <a:endParaRPr lang="ar-JO" dirty="0" smtClean="0"/>
          </a:p>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7</a:t>
            </a:fld>
            <a:endParaRPr lang="en-US" dirty="0">
              <a:ea typeface="PMingLiU" pitchFamily="18" charset="-12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 you create your account you enter your </a:t>
            </a:r>
            <a:r>
              <a:rPr lang="en-US" dirty="0" err="1" smtClean="0"/>
              <a:t>age,gender</a:t>
            </a:r>
            <a:r>
              <a:rPr lang="en-US" dirty="0" smtClean="0"/>
              <a:t>,</a:t>
            </a:r>
            <a:r>
              <a:rPr lang="en-US" baseline="0" dirty="0" smtClean="0"/>
              <a:t> weight and height.</a:t>
            </a:r>
          </a:p>
          <a:p>
            <a:r>
              <a:rPr lang="en-US" dirty="0" smtClean="0"/>
              <a:t>these parameter be stored at the database using( user table).</a:t>
            </a:r>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8</a:t>
            </a:fld>
            <a:endParaRPr lang="en-US" dirty="0">
              <a:ea typeface="PMingLiU" pitchFamily="18" charset="-12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BMI is the</a:t>
            </a:r>
            <a:r>
              <a:rPr lang="en-US" baseline="0" dirty="0" smtClean="0"/>
              <a:t> </a:t>
            </a:r>
            <a:r>
              <a:rPr lang="en-US" dirty="0" smtClean="0"/>
              <a:t>Body Mass Index </a:t>
            </a:r>
            <a:r>
              <a:rPr lang="en-US" sz="800" kern="1200" dirty="0" smtClean="0">
                <a:solidFill>
                  <a:schemeClr val="tx1"/>
                </a:solidFill>
                <a:latin typeface="Times New Roman" pitchFamily="18" charset="0"/>
                <a:ea typeface="+mn-ea"/>
                <a:cs typeface="+mn-cs"/>
              </a:rPr>
              <a:t>is use to assess how much an individual's body weight departs from what is normal or desirable for a person of his or her height</a:t>
            </a:r>
            <a:endParaRPr lang="en-US" dirty="0" smtClean="0"/>
          </a:p>
          <a:p>
            <a:r>
              <a:rPr lang="en-US" dirty="0" smtClean="0"/>
              <a:t>The</a:t>
            </a:r>
            <a:r>
              <a:rPr lang="en-US" baseline="0" dirty="0" smtClean="0"/>
              <a:t> BMI will be generated as soon as you create your account it will calculate it </a:t>
            </a:r>
            <a:r>
              <a:rPr lang="en-US" baseline="0" dirty="0" err="1" smtClean="0"/>
              <a:t>usingyour</a:t>
            </a:r>
            <a:r>
              <a:rPr lang="en-US" baseline="0" dirty="0" smtClean="0"/>
              <a:t> weight and height as follow: </a:t>
            </a:r>
          </a:p>
          <a:p>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9</a:t>
            </a:fld>
            <a:endParaRPr lang="en-US" dirty="0">
              <a:ea typeface="PMingLiU" pitchFamily="18" charset="-12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Here it is the  classification of the BMI depending on the age and gender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You may be underweight, normal, overweight, obese or extremely </a:t>
            </a:r>
            <a:r>
              <a:rPr lang="en-US" baseline="0" dirty="0" err="1" smtClean="0"/>
              <a:t>obeses</a:t>
            </a:r>
            <a:r>
              <a:rPr lang="en-US" baseline="0" dirty="0" smtClean="0"/>
              <a:t>. </a:t>
            </a:r>
          </a:p>
          <a:p>
            <a:endParaRPr lang="en-US" dirty="0" smtClean="0"/>
          </a:p>
          <a:p>
            <a:r>
              <a:rPr lang="en-US" dirty="0" smtClean="0"/>
              <a:t>So according to </a:t>
            </a:r>
            <a:r>
              <a:rPr lang="en-US" dirty="0" err="1" smtClean="0"/>
              <a:t>ur</a:t>
            </a:r>
            <a:r>
              <a:rPr lang="en-US" dirty="0" smtClean="0"/>
              <a:t> BMI you will decide wither to lose weight, gain weight</a:t>
            </a:r>
            <a:r>
              <a:rPr lang="en-US" baseline="0" dirty="0" smtClean="0"/>
              <a:t> or keep maintain. </a:t>
            </a:r>
            <a:endParaRPr lang="ar-JO" dirty="0"/>
          </a:p>
        </p:txBody>
      </p:sp>
      <p:sp>
        <p:nvSpPr>
          <p:cNvPr id="4" name="Slide Number Placeholder 3"/>
          <p:cNvSpPr>
            <a:spLocks noGrp="1"/>
          </p:cNvSpPr>
          <p:nvPr>
            <p:ph type="sldNum" sz="quarter" idx="10"/>
          </p:nvPr>
        </p:nvSpPr>
        <p:spPr/>
        <p:txBody>
          <a:bodyPr/>
          <a:lstStyle/>
          <a:p>
            <a:fld id="{5ACDAD95-06D3-4DC7-BE7C-1D4149D14E98}" type="slidenum">
              <a:rPr lang="zh-TW" altLang="en-US" smtClean="0"/>
              <a:pPr/>
              <a:t>10</a:t>
            </a:fld>
            <a:endParaRPr lang="en-US" dirty="0">
              <a:ea typeface="PMingLiU" pitchFamily="18" charset="-12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55650" y="5086350"/>
            <a:ext cx="7772400" cy="893763"/>
          </a:xfrm>
        </p:spPr>
        <p:txBody>
          <a:bodyPr/>
          <a:lstStyle>
            <a:lvl1pPr>
              <a:defRPr/>
            </a:lvl1pPr>
          </a:lstStyle>
          <a:p>
            <a:r>
              <a:rPr lang="en-US"/>
              <a:t>单击此处编辑母版标题样式</a:t>
            </a:r>
          </a:p>
        </p:txBody>
      </p:sp>
      <p:sp>
        <p:nvSpPr>
          <p:cNvPr id="2051" name="Rectangle 3"/>
          <p:cNvSpPr>
            <a:spLocks noGrp="1" noChangeArrowheads="1"/>
          </p:cNvSpPr>
          <p:nvPr>
            <p:ph type="subTitle" idx="1"/>
          </p:nvPr>
        </p:nvSpPr>
        <p:spPr>
          <a:xfrm>
            <a:off x="1187450" y="5949950"/>
            <a:ext cx="6400800" cy="647700"/>
          </a:xfrm>
        </p:spPr>
        <p:txBody>
          <a:bodyPr/>
          <a:lstStyle>
            <a:lvl1pPr marL="0" indent="0" algn="ctr">
              <a:buFont typeface="Wingdings" pitchFamily="2" charset="2"/>
              <a:buNone/>
              <a:defRPr/>
            </a:lvl1pPr>
          </a:lstStyle>
          <a:p>
            <a:r>
              <a:rPr lang="en-US"/>
              <a:t>单击此处编辑母版副标题样式</a:t>
            </a:r>
          </a:p>
        </p:txBody>
      </p:sp>
      <p:sp>
        <p:nvSpPr>
          <p:cNvPr id="2052" name="Rectangle 4"/>
          <p:cNvSpPr>
            <a:spLocks noGrp="1" noChangeArrowheads="1"/>
          </p:cNvSpPr>
          <p:nvPr>
            <p:ph type="dt" sz="half" idx="2"/>
          </p:nvPr>
        </p:nvSpPr>
        <p:spPr/>
        <p:txBody>
          <a:bodyPr/>
          <a:lstStyle>
            <a:lvl1pPr>
              <a:defRPr/>
            </a:lvl1pPr>
          </a:lstStyle>
          <a:p>
            <a:endParaRPr lang="en-US" dirty="0"/>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13D21C4-4718-4C11-962F-88A2457FE42B}" type="slidenum">
              <a:rPr lang="en-US"/>
              <a:pPr/>
              <a:t>‹#›</a:t>
            </a:fld>
            <a:endParaRPr lang="en-US" dirty="0"/>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J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34B7EE0-B9ED-4B14-A90A-47FE2D95D264}" type="slidenum">
              <a:rPr lang="en-US"/>
              <a:pPr/>
              <a:t>‹#›</a:t>
            </a:fld>
            <a:endParaRPr lang="en-US" dirty="0"/>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D443554-B3FA-43D5-9E02-77EF307DF960}" type="slidenum">
              <a:rPr lang="en-US"/>
              <a:pPr/>
              <a:t>‹#›</a:t>
            </a:fld>
            <a:endParaRPr lang="en-US" dirty="0"/>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J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4FD1BF54-B831-4E14-AC13-149C360798F0}" type="slidenum">
              <a:rPr lang="en-US"/>
              <a:pPr/>
              <a:t>‹#›</a:t>
            </a:fld>
            <a:endParaRPr lang="en-US" dirty="0"/>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E7E7C585-D4D0-48C1-AAB4-15C169C55011}" type="slidenum">
              <a:rPr lang="en-US"/>
              <a:pPr/>
              <a:t>‹#›</a:t>
            </a:fld>
            <a:endParaRPr lang="en-US" dirty="0"/>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J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38368AF8-091C-44F9-B373-1B123072CEA1}" type="slidenum">
              <a:rPr lang="en-US"/>
              <a:pPr/>
              <a:t>‹#›</a:t>
            </a:fld>
            <a:endParaRPr lang="en-US" dirty="0"/>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JO"/>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07139356-C3E6-4002-A960-E9E8FA088034}" type="slidenum">
              <a:rPr lang="en-US"/>
              <a:pPr/>
              <a:t>‹#›</a:t>
            </a:fld>
            <a:endParaRPr lang="en-US" dirty="0"/>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68DDC44E-EF88-41C6-9D28-E7F6C02AF5EB}" type="slidenum">
              <a:rPr lang="en-US"/>
              <a:pPr/>
              <a:t>‹#›</a:t>
            </a:fld>
            <a:endParaRPr lang="en-US" dirty="0"/>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J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CBEDCEED-90CF-432E-8B25-A3519420BD87}" type="slidenum">
              <a:rPr lang="en-US"/>
              <a:pPr/>
              <a:t>‹#›</a:t>
            </a:fld>
            <a:endParaRPr lang="en-US" dirty="0"/>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J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4F3E2D8-18DD-432F-86FC-72CF90D4809D}" type="slidenum">
              <a:rPr lang="en-US"/>
              <a:pPr/>
              <a:t>‹#›</a:t>
            </a:fld>
            <a:endParaRPr lang="en-US" dirty="0"/>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单击此处编辑母版文本样式</a:t>
            </a:r>
          </a:p>
          <a:p>
            <a:pPr lvl="1"/>
            <a:r>
              <a:rPr lang="en-US" smtClean="0"/>
              <a:t>第二级</a:t>
            </a:r>
          </a:p>
          <a:p>
            <a:pPr lvl="2"/>
            <a:r>
              <a:rPr lang="en-US" smtClean="0"/>
              <a:t>第三级</a:t>
            </a:r>
          </a:p>
          <a:p>
            <a:pPr lvl="3"/>
            <a:r>
              <a:rPr lang="en-US" smtClean="0"/>
              <a:t>第四级</a:t>
            </a:r>
          </a:p>
          <a:p>
            <a:pPr lvl="4"/>
            <a:r>
              <a:rPr 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vl1pPr>
          </a:lstStyle>
          <a:p>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vl1pPr>
          </a:lstStyle>
          <a:p>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vl1pPr>
          </a:lstStyle>
          <a:p>
            <a:fld id="{2DDCB618-E4BC-4208-BC2D-CA48C870A3FB}"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802"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ransition>
    <p:random/>
  </p:transition>
  <p:hf hdr="0" ftr="0" dt="0"/>
  <p:txStyles>
    <p:titleStyle>
      <a:lvl1pPr algn="ctr" rtl="0" eaLnBrk="0" fontAlgn="base" hangingPunct="0">
        <a:spcBef>
          <a:spcPct val="0"/>
        </a:spcBef>
        <a:spcAft>
          <a:spcPct val="0"/>
        </a:spcAft>
        <a:defRPr sz="40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000">
          <a:solidFill>
            <a:schemeClr val="tx2"/>
          </a:solidFill>
          <a:effectLst>
            <a:outerShdw blurRad="38100" dist="38100" dir="2700000" algn="tl">
              <a:srgbClr val="000000"/>
            </a:outerShdw>
          </a:effectLst>
          <a:latin typeface="Verdana" pitchFamily="34" charset="0"/>
          <a:ea typeface="Microsoft YaHei" pitchFamily="34" charset="-122"/>
        </a:defRPr>
      </a:lvl2pPr>
      <a:lvl3pPr algn="ctr" rtl="0" eaLnBrk="0" fontAlgn="base" hangingPunct="0">
        <a:spcBef>
          <a:spcPct val="0"/>
        </a:spcBef>
        <a:spcAft>
          <a:spcPct val="0"/>
        </a:spcAft>
        <a:defRPr sz="4000">
          <a:solidFill>
            <a:schemeClr val="tx2"/>
          </a:solidFill>
          <a:effectLst>
            <a:outerShdw blurRad="38100" dist="38100" dir="2700000" algn="tl">
              <a:srgbClr val="000000"/>
            </a:outerShdw>
          </a:effectLst>
          <a:latin typeface="Verdana" pitchFamily="34" charset="0"/>
          <a:ea typeface="Microsoft YaHei" pitchFamily="34" charset="-122"/>
        </a:defRPr>
      </a:lvl3pPr>
      <a:lvl4pPr algn="ctr" rtl="0" eaLnBrk="0" fontAlgn="base" hangingPunct="0">
        <a:spcBef>
          <a:spcPct val="0"/>
        </a:spcBef>
        <a:spcAft>
          <a:spcPct val="0"/>
        </a:spcAft>
        <a:defRPr sz="4000">
          <a:solidFill>
            <a:schemeClr val="tx2"/>
          </a:solidFill>
          <a:effectLst>
            <a:outerShdw blurRad="38100" dist="38100" dir="2700000" algn="tl">
              <a:srgbClr val="000000"/>
            </a:outerShdw>
          </a:effectLst>
          <a:latin typeface="Verdana" pitchFamily="34" charset="0"/>
          <a:ea typeface="Microsoft YaHei" pitchFamily="34" charset="-122"/>
        </a:defRPr>
      </a:lvl4pPr>
      <a:lvl5pPr algn="ctr" rtl="0" eaLnBrk="0" fontAlgn="base" hangingPunct="0">
        <a:spcBef>
          <a:spcPct val="0"/>
        </a:spcBef>
        <a:spcAft>
          <a:spcPct val="0"/>
        </a:spcAft>
        <a:defRPr sz="4000">
          <a:solidFill>
            <a:schemeClr val="tx2"/>
          </a:solidFill>
          <a:effectLst>
            <a:outerShdw blurRad="38100" dist="38100" dir="2700000" algn="tl">
              <a:srgbClr val="000000"/>
            </a:outerShdw>
          </a:effectLst>
          <a:latin typeface="Verdana" pitchFamily="34" charset="0"/>
          <a:ea typeface="Microsoft YaHei" pitchFamily="34" charset="-122"/>
        </a:defRPr>
      </a:lvl5pPr>
      <a:lvl6pPr marL="457200" algn="ctr" rtl="0" eaLnBrk="0" fontAlgn="base" hangingPunct="0">
        <a:spcBef>
          <a:spcPct val="0"/>
        </a:spcBef>
        <a:spcAft>
          <a:spcPct val="0"/>
        </a:spcAft>
        <a:defRPr sz="4000">
          <a:solidFill>
            <a:schemeClr val="tx2"/>
          </a:solidFill>
          <a:effectLst>
            <a:outerShdw blurRad="38100" dist="38100" dir="2700000" algn="tl">
              <a:srgbClr val="000000"/>
            </a:outerShdw>
          </a:effectLst>
          <a:latin typeface="Verdana" pitchFamily="34" charset="0"/>
          <a:ea typeface="Microsoft YaHei" pitchFamily="34" charset="-122"/>
        </a:defRPr>
      </a:lvl6pPr>
      <a:lvl7pPr marL="914400" algn="ctr" rtl="0" eaLnBrk="0" fontAlgn="base" hangingPunct="0">
        <a:spcBef>
          <a:spcPct val="0"/>
        </a:spcBef>
        <a:spcAft>
          <a:spcPct val="0"/>
        </a:spcAft>
        <a:defRPr sz="4000">
          <a:solidFill>
            <a:schemeClr val="tx2"/>
          </a:solidFill>
          <a:effectLst>
            <a:outerShdw blurRad="38100" dist="38100" dir="2700000" algn="tl">
              <a:srgbClr val="000000"/>
            </a:outerShdw>
          </a:effectLst>
          <a:latin typeface="Verdana" pitchFamily="34" charset="0"/>
          <a:ea typeface="Microsoft YaHei" pitchFamily="34" charset="-122"/>
        </a:defRPr>
      </a:lvl7pPr>
      <a:lvl8pPr marL="1371600" algn="ctr" rtl="0" eaLnBrk="0" fontAlgn="base" hangingPunct="0">
        <a:spcBef>
          <a:spcPct val="0"/>
        </a:spcBef>
        <a:spcAft>
          <a:spcPct val="0"/>
        </a:spcAft>
        <a:defRPr sz="4000">
          <a:solidFill>
            <a:schemeClr val="tx2"/>
          </a:solidFill>
          <a:effectLst>
            <a:outerShdw blurRad="38100" dist="38100" dir="2700000" algn="tl">
              <a:srgbClr val="000000"/>
            </a:outerShdw>
          </a:effectLst>
          <a:latin typeface="Verdana" pitchFamily="34" charset="0"/>
          <a:ea typeface="Microsoft YaHei" pitchFamily="34" charset="-122"/>
        </a:defRPr>
      </a:lvl8pPr>
      <a:lvl9pPr marL="1828800" algn="ctr" rtl="0" eaLnBrk="0" fontAlgn="base" hangingPunct="0">
        <a:spcBef>
          <a:spcPct val="0"/>
        </a:spcBef>
        <a:spcAft>
          <a:spcPct val="0"/>
        </a:spcAft>
        <a:defRPr sz="4000">
          <a:solidFill>
            <a:schemeClr val="tx2"/>
          </a:solidFill>
          <a:effectLst>
            <a:outerShdw blurRad="38100" dist="38100" dir="2700000" algn="tl">
              <a:srgbClr val="000000"/>
            </a:outerShdw>
          </a:effectLst>
          <a:latin typeface="Verdana" pitchFamily="34" charset="0"/>
          <a:ea typeface="Microsoft YaHei" pitchFamily="34" charset="-122"/>
        </a:defRPr>
      </a:lvl9pPr>
    </p:titleStyle>
    <p:bodyStyle>
      <a:lvl1pPr marL="342900" indent="-342900" algn="l" rtl="0" eaLnBrk="0" fontAlgn="base" hangingPunct="0">
        <a:spcBef>
          <a:spcPct val="20000"/>
        </a:spcBef>
        <a:spcAft>
          <a:spcPct val="0"/>
        </a:spcAft>
        <a:buClr>
          <a:schemeClr val="accent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l"/>
        <a:defRPr sz="2400">
          <a:solidFill>
            <a:schemeClr val="tx1"/>
          </a:solidFill>
          <a:latin typeface="+mn-lt"/>
          <a:ea typeface="+mn-ea"/>
        </a:defRPr>
      </a:lvl2pPr>
      <a:lvl3pPr marL="1143000" indent="-228600" algn="l" rtl="0" eaLnBrk="0" fontAlgn="base" hangingPunct="0">
        <a:spcBef>
          <a:spcPct val="20000"/>
        </a:spcBef>
        <a:spcAft>
          <a:spcPct val="0"/>
        </a:spcAft>
        <a:buClr>
          <a:schemeClr val="accent1"/>
        </a:buClr>
        <a:buSzPct val="75000"/>
        <a:buFont typeface="Wingdings" pitchFamily="2" charset="2"/>
        <a:buChar char="l"/>
        <a:defRPr sz="2000">
          <a:solidFill>
            <a:schemeClr val="tx1"/>
          </a:solidFill>
          <a:latin typeface="+mn-lt"/>
          <a:ea typeface="+mn-ea"/>
        </a:defRPr>
      </a:lvl3pPr>
      <a:lvl4pPr marL="1600200" indent="-228600" algn="l" rtl="0" eaLnBrk="0" fontAlgn="base" hangingPunct="0">
        <a:spcBef>
          <a:spcPct val="20000"/>
        </a:spcBef>
        <a:spcAft>
          <a:spcPct val="0"/>
        </a:spcAft>
        <a:buClr>
          <a:schemeClr val="accent1"/>
        </a:buClr>
        <a:buSzPct val="75000"/>
        <a:buFont typeface="Wingdings" pitchFamily="2" charset="2"/>
        <a:buChar char="l"/>
        <a:defRPr>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75000"/>
        <a:buFont typeface="Wingdings" pitchFamily="2" charset="2"/>
        <a:buChar char="l"/>
        <a:defRPr>
          <a:solidFill>
            <a:schemeClr val="tx1"/>
          </a:solidFill>
          <a:latin typeface="+mn-lt"/>
          <a:ea typeface="+mn-ea"/>
        </a:defRPr>
      </a:lvl5pPr>
      <a:lvl6pPr marL="2514600" indent="-228600" algn="l" rtl="0" eaLnBrk="0" fontAlgn="base" hangingPunct="0">
        <a:spcBef>
          <a:spcPct val="20000"/>
        </a:spcBef>
        <a:spcAft>
          <a:spcPct val="0"/>
        </a:spcAft>
        <a:buClr>
          <a:schemeClr val="accent1"/>
        </a:buClr>
        <a:buSzPct val="75000"/>
        <a:buFont typeface="Wingdings" pitchFamily="2" charset="2"/>
        <a:buChar char="l"/>
        <a:defRPr>
          <a:solidFill>
            <a:schemeClr val="tx1"/>
          </a:solidFill>
          <a:latin typeface="+mn-lt"/>
          <a:ea typeface="+mn-ea"/>
        </a:defRPr>
      </a:lvl6pPr>
      <a:lvl7pPr marL="2971800" indent="-228600" algn="l" rtl="0" eaLnBrk="0" fontAlgn="base" hangingPunct="0">
        <a:spcBef>
          <a:spcPct val="20000"/>
        </a:spcBef>
        <a:spcAft>
          <a:spcPct val="0"/>
        </a:spcAft>
        <a:buClr>
          <a:schemeClr val="accent1"/>
        </a:buClr>
        <a:buSzPct val="75000"/>
        <a:buFont typeface="Wingdings" pitchFamily="2" charset="2"/>
        <a:buChar char="l"/>
        <a:defRPr>
          <a:solidFill>
            <a:schemeClr val="tx1"/>
          </a:solidFill>
          <a:latin typeface="+mn-lt"/>
          <a:ea typeface="+mn-ea"/>
        </a:defRPr>
      </a:lvl7pPr>
      <a:lvl8pPr marL="3429000" indent="-228600" algn="l" rtl="0" eaLnBrk="0" fontAlgn="base" hangingPunct="0">
        <a:spcBef>
          <a:spcPct val="20000"/>
        </a:spcBef>
        <a:spcAft>
          <a:spcPct val="0"/>
        </a:spcAft>
        <a:buClr>
          <a:schemeClr val="accent1"/>
        </a:buClr>
        <a:buSzPct val="75000"/>
        <a:buFont typeface="Wingdings" pitchFamily="2" charset="2"/>
        <a:buChar char="l"/>
        <a:defRPr>
          <a:solidFill>
            <a:schemeClr val="tx1"/>
          </a:solidFill>
          <a:latin typeface="+mn-lt"/>
          <a:ea typeface="+mn-ea"/>
        </a:defRPr>
      </a:lvl8pPr>
      <a:lvl9pPr marL="3886200" indent="-228600" algn="l" rtl="0" eaLnBrk="0" fontAlgn="base" hangingPunct="0">
        <a:spcBef>
          <a:spcPct val="20000"/>
        </a:spcBef>
        <a:spcAft>
          <a:spcPct val="0"/>
        </a:spcAft>
        <a:buClr>
          <a:schemeClr val="accent1"/>
        </a:buClr>
        <a:buSzPct val="75000"/>
        <a:buFont typeface="Wingdings" pitchFamily="2" charset="2"/>
        <a:buChar char="l"/>
        <a:defRPr>
          <a:solidFill>
            <a:schemeClr val="tx1"/>
          </a:solidFill>
          <a:latin typeface="+mn-lt"/>
          <a:ea typeface="+mn-ea"/>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p:cNvPicPr>
            <a:picLocks noChangeAspect="1" noChangeArrowheads="1"/>
          </p:cNvPicPr>
          <p:nvPr/>
        </p:nvPicPr>
        <p:blipFill>
          <a:blip r:embed="rId3" cstate="print"/>
          <a:srcRect/>
          <a:stretch>
            <a:fillRect/>
          </a:stretch>
        </p:blipFill>
        <p:spPr bwMode="auto">
          <a:xfrm>
            <a:off x="-1" y="-171401"/>
            <a:ext cx="9218101" cy="7029401"/>
          </a:xfrm>
          <a:prstGeom prst="rect">
            <a:avLst/>
          </a:prstGeom>
          <a:noFill/>
          <a:ln w="12700" cap="sq" cmpd="sng">
            <a:noFill/>
            <a:miter lim="800000"/>
            <a:headEnd/>
            <a:tailEnd/>
          </a:ln>
        </p:spPr>
      </p:pic>
      <p:sp>
        <p:nvSpPr>
          <p:cNvPr id="5122" name="Rectangle 2"/>
          <p:cNvSpPr>
            <a:spLocks noGrp="1" noChangeArrowheads="1"/>
          </p:cNvSpPr>
          <p:nvPr>
            <p:ph type="ctrTitle"/>
          </p:nvPr>
        </p:nvSpPr>
        <p:spPr>
          <a:xfrm>
            <a:off x="683568" y="548680"/>
            <a:ext cx="7772400" cy="893763"/>
          </a:xfrm>
        </p:spPr>
        <p:txBody>
          <a:bodyPr/>
          <a:lstStyle/>
          <a:p>
            <a:r>
              <a:rPr lang="en-US" dirty="0" smtClean="0">
                <a:solidFill>
                  <a:schemeClr val="bg2"/>
                </a:solidFill>
              </a:rPr>
              <a:t>Graduation Project Seminar</a:t>
            </a:r>
            <a:endParaRPr lang="ar-JO" dirty="0">
              <a:solidFill>
                <a:schemeClr val="bg2"/>
              </a:solidFill>
            </a:endParaRPr>
          </a:p>
        </p:txBody>
      </p:sp>
      <p:sp>
        <p:nvSpPr>
          <p:cNvPr id="7" name="Rectangle 2"/>
          <p:cNvSpPr txBox="1">
            <a:spLocks noChangeArrowheads="1"/>
          </p:cNvSpPr>
          <p:nvPr/>
        </p:nvSpPr>
        <p:spPr bwMode="auto">
          <a:xfrm>
            <a:off x="683568" y="1340768"/>
            <a:ext cx="7772400" cy="893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4400" b="1" kern="0" dirty="0" smtClean="0">
                <a:ln w="18415" cmpd="sng">
                  <a:solidFill>
                    <a:srgbClr val="FFFFFF"/>
                  </a:solidFill>
                  <a:prstDash val="solid"/>
                </a:ln>
                <a:solidFill>
                  <a:srgbClr val="8DC032"/>
                </a:solidFill>
                <a:effectLst>
                  <a:innerShdw blurRad="114300">
                    <a:prstClr val="black"/>
                  </a:innerShdw>
                </a:effectLst>
                <a:latin typeface="+mj-lt"/>
                <a:ea typeface="+mj-ea"/>
                <a:cs typeface="+mj-cs"/>
              </a:rPr>
              <a:t>Intelli-Diet</a:t>
            </a:r>
            <a:endParaRPr kumimoji="0" lang="ar-JO" sz="4400" b="1" i="0" u="none" strike="noStrike" kern="0" normalizeH="0" baseline="0" noProof="0" dirty="0" smtClean="0">
              <a:ln w="18415" cmpd="sng">
                <a:solidFill>
                  <a:srgbClr val="FFFFFF"/>
                </a:solidFill>
                <a:prstDash val="solid"/>
              </a:ln>
              <a:solidFill>
                <a:srgbClr val="8DC032"/>
              </a:solidFill>
              <a:effectLst>
                <a:innerShdw blurRad="114300">
                  <a:prstClr val="black"/>
                </a:innerShdw>
              </a:effectLst>
              <a:uLnTx/>
              <a:uFillTx/>
              <a:latin typeface="+mj-lt"/>
              <a:ea typeface="+mj-ea"/>
              <a:cs typeface="+mj-cs"/>
            </a:endParaRPr>
          </a:p>
        </p:txBody>
      </p:sp>
      <p:sp>
        <p:nvSpPr>
          <p:cNvPr id="9" name="Subtitle 2"/>
          <p:cNvSpPr>
            <a:spLocks noGrp="1"/>
          </p:cNvSpPr>
          <p:nvPr>
            <p:ph type="subTitle" idx="1"/>
          </p:nvPr>
        </p:nvSpPr>
        <p:spPr>
          <a:xfrm>
            <a:off x="251520" y="2708920"/>
            <a:ext cx="8568952" cy="936104"/>
          </a:xfrm>
        </p:spPr>
        <p:txBody>
          <a:bodyPr>
            <a:noAutofit/>
          </a:bodyPr>
          <a:lstStyle/>
          <a:p>
            <a:r>
              <a:rPr lang="en-US" sz="2000" i="1" dirty="0" smtClean="0">
                <a:solidFill>
                  <a:schemeClr val="tx1"/>
                </a:solidFill>
                <a:effectLst>
                  <a:outerShdw blurRad="38100" dist="38100" dir="2700000" algn="tl">
                    <a:srgbClr val="000000">
                      <a:alpha val="43137"/>
                    </a:srgbClr>
                  </a:outerShdw>
                </a:effectLst>
              </a:rPr>
              <a:t>Students</a:t>
            </a:r>
            <a:r>
              <a:rPr lang="en-US" sz="2000" dirty="0" smtClean="0">
                <a:solidFill>
                  <a:schemeClr val="tx1"/>
                </a:solidFill>
                <a:effectLst>
                  <a:outerShdw blurRad="38100" dist="38100" dir="2700000" algn="tl">
                    <a:srgbClr val="000000">
                      <a:alpha val="43137"/>
                    </a:srgbClr>
                  </a:outerShdw>
                </a:effectLst>
              </a:rPr>
              <a:t>:   </a:t>
            </a:r>
            <a:r>
              <a:rPr lang="en-US" sz="2000" i="1" dirty="0" err="1" smtClean="0">
                <a:solidFill>
                  <a:schemeClr val="tx1"/>
                </a:solidFill>
                <a:effectLst>
                  <a:outerShdw blurRad="38100" dist="38100" dir="2700000" algn="tl">
                    <a:srgbClr val="000000">
                      <a:alpha val="43137"/>
                    </a:srgbClr>
                  </a:outerShdw>
                </a:effectLst>
              </a:rPr>
              <a:t>Dalal</a:t>
            </a:r>
            <a:r>
              <a:rPr lang="en-US" sz="2000" i="1" dirty="0" smtClean="0">
                <a:solidFill>
                  <a:schemeClr val="tx1"/>
                </a:solidFill>
                <a:effectLst>
                  <a:outerShdw blurRad="38100" dist="38100" dir="2700000" algn="tl">
                    <a:srgbClr val="000000">
                      <a:alpha val="43137"/>
                    </a:srgbClr>
                  </a:outerShdw>
                </a:effectLst>
              </a:rPr>
              <a:t> </a:t>
            </a:r>
            <a:r>
              <a:rPr lang="en-US" sz="2000" i="1" dirty="0" smtClean="0">
                <a:effectLst>
                  <a:outerShdw blurRad="38100" dist="38100" dir="2700000" algn="tl">
                    <a:srgbClr val="000000">
                      <a:alpha val="43137"/>
                    </a:srgbClr>
                  </a:outerShdw>
                </a:effectLst>
              </a:rPr>
              <a:t>I. </a:t>
            </a:r>
            <a:r>
              <a:rPr lang="en-US" sz="2000" i="1" dirty="0" err="1" smtClean="0">
                <a:effectLst>
                  <a:outerShdw blurRad="38100" dist="38100" dir="2700000" algn="tl">
                    <a:srgbClr val="000000">
                      <a:alpha val="43137"/>
                    </a:srgbClr>
                  </a:outerShdw>
                </a:effectLst>
              </a:rPr>
              <a:t>Mughrabi</a:t>
            </a:r>
            <a:r>
              <a:rPr lang="en-US" sz="2000" i="1" dirty="0" smtClean="0">
                <a:effectLst>
                  <a:outerShdw blurRad="38100" dist="38100" dir="2700000" algn="tl">
                    <a:srgbClr val="000000">
                      <a:alpha val="43137"/>
                    </a:srgbClr>
                  </a:outerShdw>
                </a:effectLst>
              </a:rPr>
              <a:t>     &amp;     </a:t>
            </a:r>
            <a:r>
              <a:rPr lang="en-US" sz="2000" i="1" dirty="0" err="1" smtClean="0">
                <a:solidFill>
                  <a:schemeClr val="tx1"/>
                </a:solidFill>
                <a:effectLst>
                  <a:outerShdw blurRad="38100" dist="38100" dir="2700000" algn="tl">
                    <a:srgbClr val="000000">
                      <a:alpha val="43137"/>
                    </a:srgbClr>
                  </a:outerShdw>
                </a:effectLst>
              </a:rPr>
              <a:t>Jumanah</a:t>
            </a:r>
            <a:r>
              <a:rPr lang="en-US" sz="2000" i="1" dirty="0" smtClean="0">
                <a:solidFill>
                  <a:schemeClr val="tx1"/>
                </a:solidFill>
                <a:effectLst>
                  <a:outerShdw blurRad="38100" dist="38100" dir="2700000" algn="tl">
                    <a:srgbClr val="000000">
                      <a:alpha val="43137"/>
                    </a:srgbClr>
                  </a:outerShdw>
                </a:effectLst>
              </a:rPr>
              <a:t> H. </a:t>
            </a:r>
            <a:r>
              <a:rPr lang="en-US" sz="2000" i="1" dirty="0" err="1" smtClean="0">
                <a:solidFill>
                  <a:schemeClr val="tx1"/>
                </a:solidFill>
                <a:effectLst>
                  <a:outerShdw blurRad="38100" dist="38100" dir="2700000" algn="tl">
                    <a:srgbClr val="000000">
                      <a:alpha val="43137"/>
                    </a:srgbClr>
                  </a:outerShdw>
                </a:effectLst>
              </a:rPr>
              <a:t>Qasrawi</a:t>
            </a:r>
            <a:r>
              <a:rPr lang="en-US" sz="2000" i="1" dirty="0" smtClean="0">
                <a:solidFill>
                  <a:schemeClr val="tx1"/>
                </a:solidFill>
                <a:effectLst>
                  <a:outerShdw blurRad="38100" dist="38100" dir="2700000" algn="tl">
                    <a:srgbClr val="000000">
                      <a:alpha val="43137"/>
                    </a:srgbClr>
                  </a:outerShdw>
                </a:effectLst>
              </a:rPr>
              <a:t> </a:t>
            </a:r>
          </a:p>
          <a:p>
            <a:endParaRPr lang="en-US" sz="2000" i="1" dirty="0" smtClean="0">
              <a:solidFill>
                <a:schemeClr val="tx1"/>
              </a:solidFill>
              <a:effectLst>
                <a:outerShdw blurRad="38100" dist="38100" dir="2700000" algn="tl">
                  <a:srgbClr val="000000">
                    <a:alpha val="43137"/>
                  </a:srgbClr>
                </a:outerShdw>
              </a:effectLst>
            </a:endParaRPr>
          </a:p>
          <a:p>
            <a:r>
              <a:rPr lang="en-US" sz="2000" i="1" dirty="0" smtClean="0">
                <a:solidFill>
                  <a:schemeClr val="tx1"/>
                </a:solidFill>
                <a:effectLst>
                  <a:outerShdw blurRad="38100" dist="38100" dir="2700000" algn="tl">
                    <a:srgbClr val="000000">
                      <a:alpha val="43137"/>
                    </a:srgbClr>
                  </a:outerShdw>
                </a:effectLst>
              </a:rPr>
              <a:t>Supervisors</a:t>
            </a:r>
            <a:r>
              <a:rPr lang="en-US" sz="2000" dirty="0" smtClean="0">
                <a:solidFill>
                  <a:schemeClr val="tx1"/>
                </a:solidFill>
                <a:effectLst>
                  <a:outerShdw blurRad="38100" dist="38100" dir="2700000" algn="tl">
                    <a:srgbClr val="000000">
                      <a:alpha val="43137"/>
                    </a:srgbClr>
                  </a:outerShdw>
                </a:effectLst>
              </a:rPr>
              <a:t>:  </a:t>
            </a:r>
            <a:r>
              <a:rPr lang="en-US" sz="2000" i="1" dirty="0" smtClean="0">
                <a:solidFill>
                  <a:schemeClr val="tx1"/>
                </a:solidFill>
                <a:effectLst>
                  <a:outerShdw blurRad="38100" dist="38100" dir="2700000" algn="tl">
                    <a:srgbClr val="000000">
                      <a:alpha val="43137"/>
                    </a:srgbClr>
                  </a:outerShdw>
                </a:effectLst>
              </a:rPr>
              <a:t>Dr. </a:t>
            </a:r>
            <a:r>
              <a:rPr lang="en-US" sz="2000" i="1" dirty="0" err="1" smtClean="0">
                <a:solidFill>
                  <a:schemeClr val="tx1"/>
                </a:solidFill>
                <a:effectLst>
                  <a:outerShdw blurRad="38100" dist="38100" dir="2700000" algn="tl">
                    <a:srgbClr val="000000">
                      <a:alpha val="43137"/>
                    </a:srgbClr>
                  </a:outerShdw>
                </a:effectLst>
              </a:rPr>
              <a:t>Raed</a:t>
            </a:r>
            <a:r>
              <a:rPr lang="en-US" sz="2000" i="1" dirty="0" smtClean="0">
                <a:solidFill>
                  <a:schemeClr val="tx1"/>
                </a:solidFill>
                <a:effectLst>
                  <a:outerShdw blurRad="38100" dist="38100" dir="2700000" algn="tl">
                    <a:srgbClr val="000000">
                      <a:alpha val="43137"/>
                    </a:srgbClr>
                  </a:outerShdw>
                </a:effectLst>
              </a:rPr>
              <a:t> Al-</a:t>
            </a:r>
            <a:r>
              <a:rPr lang="en-US" sz="2000" i="1" dirty="0" err="1" smtClean="0">
                <a:solidFill>
                  <a:schemeClr val="tx1"/>
                </a:solidFill>
                <a:effectLst>
                  <a:outerShdw blurRad="38100" dist="38100" dir="2700000" algn="tl">
                    <a:srgbClr val="000000">
                      <a:alpha val="43137"/>
                    </a:srgbClr>
                  </a:outerShdw>
                </a:effectLst>
              </a:rPr>
              <a:t>Qadi</a:t>
            </a:r>
            <a:r>
              <a:rPr lang="en-US" sz="2000" i="1" dirty="0" smtClean="0">
                <a:solidFill>
                  <a:schemeClr val="tx1"/>
                </a:solidFill>
                <a:effectLst>
                  <a:outerShdw blurRad="38100" dist="38100" dir="2700000" algn="tl">
                    <a:srgbClr val="000000">
                      <a:alpha val="43137"/>
                    </a:srgbClr>
                  </a:outerShdw>
                </a:effectLst>
              </a:rPr>
              <a:t>     &amp;         Dr. </a:t>
            </a:r>
            <a:r>
              <a:rPr lang="en-US" sz="2000" i="1" dirty="0" err="1" smtClean="0">
                <a:solidFill>
                  <a:schemeClr val="tx1"/>
                </a:solidFill>
                <a:effectLst>
                  <a:outerShdw blurRad="38100" dist="38100" dir="2700000" algn="tl">
                    <a:srgbClr val="000000">
                      <a:alpha val="43137"/>
                    </a:srgbClr>
                  </a:outerShdw>
                </a:effectLst>
              </a:rPr>
              <a:t>Ashraf</a:t>
            </a:r>
            <a:r>
              <a:rPr lang="en-US" sz="2000" i="1" dirty="0" smtClean="0">
                <a:solidFill>
                  <a:schemeClr val="tx1"/>
                </a:solidFill>
                <a:effectLst>
                  <a:outerShdw blurRad="38100" dist="38100" dir="2700000" algn="tl">
                    <a:srgbClr val="000000">
                      <a:alpha val="43137"/>
                    </a:srgbClr>
                  </a:outerShdw>
                </a:effectLst>
              </a:rPr>
              <a:t> </a:t>
            </a:r>
            <a:r>
              <a:rPr lang="en-US" sz="2000" i="1" dirty="0" err="1" smtClean="0">
                <a:solidFill>
                  <a:schemeClr val="tx1"/>
                </a:solidFill>
                <a:effectLst>
                  <a:outerShdw blurRad="38100" dist="38100" dir="2700000" algn="tl">
                    <a:srgbClr val="000000">
                      <a:alpha val="43137"/>
                    </a:srgbClr>
                  </a:outerShdw>
                </a:effectLst>
              </a:rPr>
              <a:t>Armoosh</a:t>
            </a:r>
            <a:endParaRPr lang="en-US" sz="2000" dirty="0" smtClean="0">
              <a:solidFill>
                <a:schemeClr val="tx1"/>
              </a:solidFill>
              <a:effectLst>
                <a:outerShdw blurRad="38100" dist="38100" dir="2700000" algn="tl">
                  <a:srgbClr val="000000">
                    <a:alpha val="43137"/>
                  </a:srgbClr>
                </a:outerShdw>
              </a:effectLst>
            </a:endParaRPr>
          </a:p>
          <a:p>
            <a:endParaRPr lang="en-US" sz="2000" dirty="0" smtClean="0">
              <a:solidFill>
                <a:schemeClr val="tx1"/>
              </a:solidFill>
              <a:effectLst>
                <a:outerShdw blurRad="38100" dist="38100" dir="2700000" algn="tl">
                  <a:srgbClr val="000000">
                    <a:alpha val="43137"/>
                  </a:srgbClr>
                </a:outerShdw>
              </a:effectLst>
            </a:endParaRPr>
          </a:p>
          <a:p>
            <a:r>
              <a:rPr lang="en-US" sz="2000" dirty="0" smtClean="0">
                <a:solidFill>
                  <a:schemeClr val="tx1"/>
                </a:solidFill>
                <a:effectLst>
                  <a:outerShdw blurRad="38100" dist="38100" dir="2700000" algn="tl">
                    <a:srgbClr val="000000">
                      <a:alpha val="43137"/>
                    </a:srgbClr>
                  </a:outerShdw>
                </a:effectLst>
              </a:rPr>
              <a:t> </a:t>
            </a:r>
          </a:p>
          <a:p>
            <a:endParaRPr lang="en-US" sz="2000" dirty="0">
              <a:solidFill>
                <a:schemeClr val="tx1"/>
              </a:solidFill>
              <a:effectLst>
                <a:outerShdw blurRad="38100" dist="38100" dir="2700000" algn="tl">
                  <a:srgbClr val="000000">
                    <a:alpha val="43137"/>
                  </a:srgbClr>
                </a:outerShdw>
              </a:effectLst>
            </a:endParaRPr>
          </a:p>
          <a:p>
            <a:r>
              <a:rPr lang="en-US" sz="2000" dirty="0">
                <a:solidFill>
                  <a:schemeClr val="tx1"/>
                </a:solidFill>
                <a:effectLst>
                  <a:outerShdw blurRad="38100" dist="38100" dir="2700000" algn="tl">
                    <a:srgbClr val="000000">
                      <a:alpha val="43137"/>
                    </a:srgbClr>
                  </a:outerShdw>
                </a:effectLst>
              </a:rPr>
              <a:t> </a:t>
            </a:r>
          </a:p>
          <a:p>
            <a:pPr algn="ctr"/>
            <a:endParaRPr lang="en-US" sz="2000" dirty="0">
              <a:solidFill>
                <a:schemeClr val="tx1"/>
              </a:solidFill>
              <a:effectLst>
                <a:outerShdw blurRad="38100" dist="38100" dir="2700000" algn="tl">
                  <a:srgbClr val="000000">
                    <a:alpha val="43137"/>
                  </a:srgbClr>
                </a:outerShdw>
              </a:effectLst>
            </a:endParaRPr>
          </a:p>
          <a:p>
            <a:r>
              <a:rPr lang="en-US" sz="2000" dirty="0">
                <a:solidFill>
                  <a:schemeClr val="tx1"/>
                </a:solidFill>
                <a:effectLst>
                  <a:outerShdw blurRad="38100" dist="38100" dir="2700000" algn="tl">
                    <a:srgbClr val="000000">
                      <a:alpha val="43137"/>
                    </a:srgbClr>
                  </a:outerShdw>
                </a:effectLst>
              </a:rPr>
              <a:t> </a:t>
            </a:r>
          </a:p>
        </p:txBody>
      </p:sp>
    </p:spTree>
  </p:cSld>
  <p:clrMapOvr>
    <a:masterClrMapping/>
  </p:clrMapOvr>
  <p:transition>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Logics and Implementations</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10</a:t>
            </a:fld>
            <a:endParaRPr lang="en-US" dirty="0"/>
          </a:p>
        </p:txBody>
      </p:sp>
      <p:pic>
        <p:nvPicPr>
          <p:cNvPr id="9220" name="Picture 4" descr="http://hypnobandireland.ie/wp-content/uploads/2011/10/Visual-BMI-Chart.jpg"/>
          <p:cNvPicPr>
            <a:picLocks noChangeAspect="1" noChangeArrowheads="1"/>
          </p:cNvPicPr>
          <p:nvPr/>
        </p:nvPicPr>
        <p:blipFill>
          <a:blip r:embed="rId3" cstate="print"/>
          <a:srcRect/>
          <a:stretch>
            <a:fillRect/>
          </a:stretch>
        </p:blipFill>
        <p:spPr bwMode="auto">
          <a:xfrm>
            <a:off x="1691680" y="2276872"/>
            <a:ext cx="6840760" cy="4355869"/>
          </a:xfrm>
          <a:prstGeom prst="rect">
            <a:avLst/>
          </a:prstGeom>
          <a:noFill/>
        </p:spPr>
      </p:pic>
      <p:sp>
        <p:nvSpPr>
          <p:cNvPr id="8" name="Content Placeholder 2"/>
          <p:cNvSpPr>
            <a:spLocks noGrp="1"/>
          </p:cNvSpPr>
          <p:nvPr>
            <p:ph idx="1"/>
          </p:nvPr>
        </p:nvSpPr>
        <p:spPr>
          <a:xfrm>
            <a:off x="457200" y="1600201"/>
            <a:ext cx="3898776" cy="532656"/>
          </a:xfrm>
        </p:spPr>
        <p:txBody>
          <a:bodyPr/>
          <a:lstStyle/>
          <a:p>
            <a:pPr>
              <a:buNone/>
            </a:pPr>
            <a:r>
              <a:rPr lang="en-US" dirty="0" smtClean="0">
                <a:solidFill>
                  <a:schemeClr val="tx1"/>
                </a:solidFill>
                <a:latin typeface="+mn-lt"/>
                <a:ea typeface="+mn-ea"/>
                <a:cs typeface="+mn-cs"/>
              </a:rPr>
              <a:t>BMI Categories </a:t>
            </a:r>
          </a:p>
          <a:p>
            <a:pPr>
              <a:buNone/>
            </a:pPr>
            <a:endParaRPr lang="ar-JO" dirty="0"/>
          </a:p>
        </p:txBody>
      </p:sp>
    </p:spTree>
  </p:cSld>
  <p:clrMapOvr>
    <a:masterClrMapping/>
  </p:clrMapOvr>
  <p:transition>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Logics and implementations</a:t>
            </a:r>
            <a:endParaRPr lang="ar-JO" dirty="0"/>
          </a:p>
        </p:txBody>
      </p:sp>
      <p:sp>
        <p:nvSpPr>
          <p:cNvPr id="3" name="Content Placeholder 2"/>
          <p:cNvSpPr>
            <a:spLocks noGrp="1"/>
          </p:cNvSpPr>
          <p:nvPr>
            <p:ph idx="1"/>
          </p:nvPr>
        </p:nvSpPr>
        <p:spPr>
          <a:xfrm>
            <a:off x="539552" y="1916832"/>
            <a:ext cx="8229600" cy="4525963"/>
          </a:xfrm>
        </p:spPr>
        <p:txBody>
          <a:bodyPr/>
          <a:lstStyle/>
          <a:p>
            <a:pPr>
              <a:buFont typeface="Wingdings" pitchFamily="2" charset="2"/>
              <a:buChar char="q"/>
            </a:pPr>
            <a:r>
              <a:rPr lang="en-US" b="1" dirty="0" smtClean="0"/>
              <a:t>Calories Counter</a:t>
            </a:r>
          </a:p>
          <a:p>
            <a:pPr>
              <a:buNone/>
            </a:pPr>
            <a:r>
              <a:rPr lang="en-US" b="1" dirty="0" smtClean="0"/>
              <a:t> </a:t>
            </a:r>
          </a:p>
          <a:p>
            <a:pPr>
              <a:buNone/>
            </a:pPr>
            <a:r>
              <a:rPr lang="en-US" dirty="0" smtClean="0">
                <a:solidFill>
                  <a:schemeClr val="tx1"/>
                </a:solidFill>
                <a:latin typeface="+mn-lt"/>
                <a:ea typeface="+mn-ea"/>
                <a:cs typeface="+mn-cs"/>
              </a:rPr>
              <a:t>   Every </a:t>
            </a:r>
            <a:r>
              <a:rPr lang="en-US" dirty="0">
                <a:solidFill>
                  <a:schemeClr val="tx1"/>
                </a:solidFill>
                <a:latin typeface="+mn-lt"/>
                <a:ea typeface="+mn-ea"/>
                <a:cs typeface="+mn-cs"/>
              </a:rPr>
              <a:t>person's need of calories per day vary from one to </a:t>
            </a:r>
            <a:r>
              <a:rPr lang="en-US" dirty="0" smtClean="0">
                <a:solidFill>
                  <a:schemeClr val="tx1"/>
                </a:solidFill>
                <a:latin typeface="+mn-lt"/>
                <a:ea typeface="+mn-ea"/>
                <a:cs typeface="+mn-cs"/>
              </a:rPr>
              <a:t>another.</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11</a:t>
            </a:fld>
            <a:endParaRPr lang="en-US" dirty="0"/>
          </a:p>
        </p:txBody>
      </p:sp>
      <p:pic>
        <p:nvPicPr>
          <p:cNvPr id="5122" name="Picture 2"/>
          <p:cNvPicPr>
            <a:picLocks noChangeAspect="1" noChangeArrowheads="1"/>
          </p:cNvPicPr>
          <p:nvPr/>
        </p:nvPicPr>
        <p:blipFill>
          <a:blip r:embed="rId3" cstate="print"/>
          <a:srcRect/>
          <a:stretch>
            <a:fillRect/>
          </a:stretch>
        </p:blipFill>
        <p:spPr bwMode="auto">
          <a:xfrm>
            <a:off x="5292080" y="3861048"/>
            <a:ext cx="2714625" cy="26289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Logics and Implementations</a:t>
            </a:r>
            <a:endParaRPr lang="ar-JO" dirty="0"/>
          </a:p>
        </p:txBody>
      </p:sp>
      <p:sp>
        <p:nvSpPr>
          <p:cNvPr id="3" name="Content Placeholder 2"/>
          <p:cNvSpPr>
            <a:spLocks noGrp="1"/>
          </p:cNvSpPr>
          <p:nvPr>
            <p:ph idx="1"/>
          </p:nvPr>
        </p:nvSpPr>
        <p:spPr>
          <a:xfrm>
            <a:off x="539552" y="2060848"/>
            <a:ext cx="8229600" cy="4525963"/>
          </a:xfrm>
        </p:spPr>
        <p:txBody>
          <a:bodyPr/>
          <a:lstStyle/>
          <a:p>
            <a:pPr>
              <a:buFont typeface="Wingdings" pitchFamily="2" charset="2"/>
              <a:buChar char="q"/>
            </a:pPr>
            <a:r>
              <a:rPr lang="en-US" b="1" dirty="0" smtClean="0"/>
              <a:t>Calories Tracker</a:t>
            </a:r>
          </a:p>
          <a:p>
            <a:endParaRPr lang="en-US" b="1" dirty="0" smtClean="0"/>
          </a:p>
          <a:p>
            <a:pPr lvl="0">
              <a:buNone/>
            </a:pPr>
            <a:r>
              <a:rPr lang="en-US" dirty="0" smtClean="0">
                <a:solidFill>
                  <a:schemeClr val="tx1"/>
                </a:solidFill>
                <a:latin typeface="+mn-lt"/>
                <a:ea typeface="+mn-ea"/>
                <a:cs typeface="+mn-cs"/>
              </a:rPr>
              <a:t>  Compare calories in and calories out </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12</a:t>
            </a:fld>
            <a:endParaRPr lang="en-US" dirty="0"/>
          </a:p>
        </p:txBody>
      </p:sp>
      <p:pic>
        <p:nvPicPr>
          <p:cNvPr id="6146" name="Picture 2"/>
          <p:cNvPicPr>
            <a:picLocks noChangeAspect="1" noChangeArrowheads="1"/>
          </p:cNvPicPr>
          <p:nvPr/>
        </p:nvPicPr>
        <p:blipFill>
          <a:blip r:embed="rId3" cstate="print"/>
          <a:srcRect/>
          <a:stretch>
            <a:fillRect/>
          </a:stretch>
        </p:blipFill>
        <p:spPr bwMode="auto">
          <a:xfrm>
            <a:off x="5436096" y="3754174"/>
            <a:ext cx="2952328" cy="2645858"/>
          </a:xfrm>
          <a:prstGeom prst="rect">
            <a:avLst/>
          </a:prstGeom>
          <a:noFill/>
          <a:ln w="9525">
            <a:noFill/>
            <a:miter lim="800000"/>
            <a:headEnd/>
            <a:tailEnd/>
          </a:ln>
        </p:spPr>
      </p:pic>
      <p:sp>
        <p:nvSpPr>
          <p:cNvPr id="6" name="Down Arrow 5"/>
          <p:cNvSpPr/>
          <p:nvPr/>
        </p:nvSpPr>
        <p:spPr bwMode="auto">
          <a:xfrm rot="13948170">
            <a:off x="4600718" y="5447930"/>
            <a:ext cx="230598" cy="1638886"/>
          </a:xfrm>
          <a:prstGeom prst="downArrow">
            <a:avLst/>
          </a:prstGeom>
          <a:solidFill>
            <a:schemeClr val="accent1"/>
          </a:solidFill>
          <a:ln w="12700" cap="sq" cmpd="sng" algn="ctr">
            <a:solidFill>
              <a:schemeClr val="tx1"/>
            </a:solidFill>
            <a:prstDash val="solid"/>
            <a:round/>
            <a:headEnd type="none" w="med" len="med"/>
            <a:tailEnd type="none" w="med" len="med"/>
          </a:ln>
          <a:effectLst/>
        </p:spPr>
        <p:txBody>
          <a:bodyPr vert="horz" wrap="non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2400" b="0" i="0" u="none" strike="noStrike" cap="none" normalizeH="0" baseline="0" smtClean="0">
              <a:ln>
                <a:noFill/>
              </a:ln>
              <a:solidFill>
                <a:schemeClr val="tx1"/>
              </a:solidFill>
              <a:effectLst/>
              <a:latin typeface="Times New Roman" pitchFamily="18" charset="0"/>
            </a:endParaRPr>
          </a:p>
        </p:txBody>
      </p:sp>
    </p:spTree>
  </p:cSld>
  <p:clrMapOvr>
    <a:masterClrMapping/>
  </p:clrMapOvr>
  <p:transition>
    <p:blind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r>
              <a:rPr lang="en-US" dirty="0" smtClean="0"/>
              <a:t>Logics and Implementations</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13</a:t>
            </a:fld>
            <a:endParaRPr lang="en-US" dirty="0"/>
          </a:p>
        </p:txBody>
      </p:sp>
      <p:pic>
        <p:nvPicPr>
          <p:cNvPr id="46083" name="Picture 3" descr="C:\Users\Futuer\Desktop\scale_caloric_balance.jpg"/>
          <p:cNvPicPr>
            <a:picLocks noChangeAspect="1" noChangeArrowheads="1"/>
          </p:cNvPicPr>
          <p:nvPr/>
        </p:nvPicPr>
        <p:blipFill>
          <a:blip r:embed="rId3" cstate="print"/>
          <a:srcRect/>
          <a:stretch>
            <a:fillRect/>
          </a:stretch>
        </p:blipFill>
        <p:spPr bwMode="auto">
          <a:xfrm>
            <a:off x="1763688" y="2204864"/>
            <a:ext cx="5976664" cy="3724265"/>
          </a:xfrm>
          <a:prstGeom prst="rect">
            <a:avLst/>
          </a:prstGeom>
          <a:noFill/>
        </p:spPr>
      </p:pic>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988840"/>
            <a:ext cx="4608512" cy="4525963"/>
          </a:xfrm>
        </p:spPr>
        <p:txBody>
          <a:bodyPr/>
          <a:lstStyle/>
          <a:p>
            <a:pPr>
              <a:buFont typeface="Wingdings" pitchFamily="2" charset="2"/>
              <a:buChar char="q"/>
            </a:pPr>
            <a:r>
              <a:rPr lang="en-US" b="1" dirty="0" smtClean="0"/>
              <a:t>Weight Goal</a:t>
            </a:r>
          </a:p>
          <a:p>
            <a:endParaRPr lang="en-US" b="1" dirty="0" smtClean="0"/>
          </a:p>
          <a:p>
            <a:pPr>
              <a:buNone/>
            </a:pPr>
            <a:r>
              <a:rPr lang="en-US" dirty="0" smtClean="0"/>
              <a:t>  </a:t>
            </a:r>
            <a:r>
              <a:rPr lang="en-US" dirty="0" smtClean="0"/>
              <a:t> Whether </a:t>
            </a:r>
            <a:r>
              <a:rPr lang="en-US" dirty="0" smtClean="0"/>
              <a:t>you need to lose, gain or maintain weight it can help you. </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14</a:t>
            </a:fld>
            <a:endParaRPr lang="en-US" dirty="0"/>
          </a:p>
        </p:txBody>
      </p:sp>
      <p:sp>
        <p:nvSpPr>
          <p:cNvPr id="5" name="Title 1"/>
          <p:cNvSpPr>
            <a:spLocks noGrp="1"/>
          </p:cNvSpPr>
          <p:nvPr>
            <p:ph type="title"/>
          </p:nvPr>
        </p:nvSpPr>
        <p:spPr>
          <a:xfrm>
            <a:off x="457200" y="274638"/>
            <a:ext cx="8229600" cy="1143000"/>
          </a:xfrm>
        </p:spPr>
        <p:txBody>
          <a:bodyPr/>
          <a:lstStyle/>
          <a:p>
            <a:r>
              <a:rPr lang="en-US" dirty="0" smtClean="0"/>
              <a:t>Logics and Implementations</a:t>
            </a:r>
            <a:endParaRPr lang="ar-JO" dirty="0"/>
          </a:p>
        </p:txBody>
      </p:sp>
      <p:pic>
        <p:nvPicPr>
          <p:cNvPr id="10242" name="Picture 2" descr="C:\Users\Futuer\Desktop\3.PNG"/>
          <p:cNvPicPr>
            <a:picLocks noChangeAspect="1" noChangeArrowheads="1"/>
          </p:cNvPicPr>
          <p:nvPr/>
        </p:nvPicPr>
        <p:blipFill>
          <a:blip r:embed="rId3" cstate="print"/>
          <a:srcRect/>
          <a:stretch>
            <a:fillRect/>
          </a:stretch>
        </p:blipFill>
        <p:spPr bwMode="auto">
          <a:xfrm>
            <a:off x="5508104" y="1700808"/>
            <a:ext cx="3039983" cy="4941168"/>
          </a:xfrm>
          <a:prstGeom prst="rect">
            <a:avLst/>
          </a:prstGeom>
          <a:noFill/>
        </p:spPr>
      </p:pic>
    </p:spTree>
  </p:cSld>
  <p:clrMapOvr>
    <a:masterClrMapping/>
  </p:clrMapOvr>
  <p:transition>
    <p:blind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Logics and Implementations</a:t>
            </a:r>
            <a:endParaRPr lang="ar-JO" dirty="0"/>
          </a:p>
        </p:txBody>
      </p:sp>
      <p:sp>
        <p:nvSpPr>
          <p:cNvPr id="3" name="Content Placeholder 2"/>
          <p:cNvSpPr>
            <a:spLocks noGrp="1"/>
          </p:cNvSpPr>
          <p:nvPr>
            <p:ph idx="1"/>
          </p:nvPr>
        </p:nvSpPr>
        <p:spPr>
          <a:xfrm>
            <a:off x="611560" y="1988840"/>
            <a:ext cx="8229600" cy="4525963"/>
          </a:xfrm>
        </p:spPr>
        <p:txBody>
          <a:bodyPr/>
          <a:lstStyle/>
          <a:p>
            <a:pPr>
              <a:buFont typeface="Wingdings" pitchFamily="2" charset="2"/>
              <a:buChar char="q"/>
            </a:pPr>
            <a:r>
              <a:rPr lang="en-US" b="1" dirty="0"/>
              <a:t>F</a:t>
            </a:r>
            <a:r>
              <a:rPr lang="en-US" b="1" dirty="0" smtClean="0"/>
              <a:t>ood tracker</a:t>
            </a:r>
          </a:p>
          <a:p>
            <a:pPr>
              <a:buFont typeface="Wingdings" pitchFamily="2" charset="2"/>
              <a:buChar char="q"/>
            </a:pPr>
            <a:endParaRPr lang="en-US" b="1" dirty="0" smtClean="0"/>
          </a:p>
          <a:p>
            <a:r>
              <a:rPr lang="en-US" dirty="0" smtClean="0"/>
              <a:t>Breakfast</a:t>
            </a:r>
          </a:p>
          <a:p>
            <a:r>
              <a:rPr lang="en-US" dirty="0" smtClean="0"/>
              <a:t>Lunch</a:t>
            </a:r>
          </a:p>
          <a:p>
            <a:r>
              <a:rPr lang="en-US" dirty="0" smtClean="0"/>
              <a:t>Dinner</a:t>
            </a:r>
          </a:p>
          <a:p>
            <a:r>
              <a:rPr lang="en-US" dirty="0" smtClean="0"/>
              <a:t>Snacks</a:t>
            </a:r>
          </a:p>
          <a:p>
            <a:pPr>
              <a:buFont typeface="Wingdings" pitchFamily="2" charset="2"/>
              <a:buChar char="q"/>
            </a:pPr>
            <a:endParaRPr lang="en-US" b="1" dirty="0"/>
          </a:p>
          <a:p>
            <a:pPr>
              <a:buNone/>
            </a:pPr>
            <a:endParaRPr lang="en-US" b="1" dirty="0" smtClean="0"/>
          </a:p>
          <a:p>
            <a:pPr>
              <a:buFont typeface="Wingdings" pitchFamily="2" charset="2"/>
              <a:buChar char="q"/>
            </a:pPr>
            <a:endParaRPr lang="en-US" b="1" dirty="0" smtClean="0"/>
          </a:p>
          <a:p>
            <a:pPr>
              <a:buNone/>
            </a:pPr>
            <a:endParaRPr lang="en-US" dirty="0" smtClean="0"/>
          </a:p>
          <a:p>
            <a:pPr>
              <a:buNone/>
            </a:pPr>
            <a:endParaRPr lang="en-US" dirty="0" smtClean="0"/>
          </a:p>
          <a:p>
            <a:pPr>
              <a:buNone/>
            </a:pPr>
            <a:r>
              <a:rPr lang="en-US" dirty="0" smtClean="0"/>
              <a:t> </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15</a:t>
            </a:fld>
            <a:endParaRPr lang="en-US" dirty="0"/>
          </a:p>
        </p:txBody>
      </p:sp>
      <p:pic>
        <p:nvPicPr>
          <p:cNvPr id="7170" name="Picture 2"/>
          <p:cNvPicPr>
            <a:picLocks noChangeAspect="1" noChangeArrowheads="1"/>
          </p:cNvPicPr>
          <p:nvPr/>
        </p:nvPicPr>
        <p:blipFill>
          <a:blip r:embed="rId3" cstate="print"/>
          <a:srcRect/>
          <a:stretch>
            <a:fillRect/>
          </a:stretch>
        </p:blipFill>
        <p:spPr bwMode="auto">
          <a:xfrm>
            <a:off x="3635896" y="2924944"/>
            <a:ext cx="4918821" cy="237743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Logics and Implementations</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16</a:t>
            </a:fld>
            <a:endParaRPr lang="en-US" dirty="0"/>
          </a:p>
        </p:txBody>
      </p:sp>
      <p:pic>
        <p:nvPicPr>
          <p:cNvPr id="8194" name="Picture 2" descr="C:\Users\Futuer\Desktop\1 (1).PNG"/>
          <p:cNvPicPr>
            <a:picLocks noChangeAspect="1" noChangeArrowheads="1"/>
          </p:cNvPicPr>
          <p:nvPr/>
        </p:nvPicPr>
        <p:blipFill>
          <a:blip r:embed="rId3" cstate="print"/>
          <a:srcRect/>
          <a:stretch>
            <a:fillRect/>
          </a:stretch>
        </p:blipFill>
        <p:spPr bwMode="auto">
          <a:xfrm>
            <a:off x="2557463" y="1556567"/>
            <a:ext cx="3166665" cy="5144271"/>
          </a:xfrm>
          <a:prstGeom prst="rect">
            <a:avLst/>
          </a:prstGeom>
          <a:noFill/>
        </p:spPr>
      </p:pic>
    </p:spTree>
  </p:cSld>
  <p:clrMapOvr>
    <a:masterClrMapping/>
  </p:clrMapOvr>
  <p:transition>
    <p:blind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r>
              <a:rPr lang="en-US" dirty="0" smtClean="0"/>
              <a:t>Logics and Implementations</a:t>
            </a:r>
            <a:endParaRPr lang="ar-JO" dirty="0"/>
          </a:p>
        </p:txBody>
      </p:sp>
      <p:sp>
        <p:nvSpPr>
          <p:cNvPr id="3" name="Content Placeholder 2"/>
          <p:cNvSpPr>
            <a:spLocks noGrp="1"/>
          </p:cNvSpPr>
          <p:nvPr>
            <p:ph idx="1"/>
          </p:nvPr>
        </p:nvSpPr>
        <p:spPr>
          <a:xfrm>
            <a:off x="611560" y="1844824"/>
            <a:ext cx="8229600" cy="4525963"/>
          </a:xfrm>
        </p:spPr>
        <p:txBody>
          <a:bodyPr/>
          <a:lstStyle/>
          <a:p>
            <a:pPr>
              <a:buFont typeface="Wingdings" pitchFamily="2" charset="2"/>
              <a:buChar char="q"/>
            </a:pPr>
            <a:r>
              <a:rPr lang="en-US" b="1" dirty="0" smtClean="0"/>
              <a:t>Exercises Tracker</a:t>
            </a:r>
          </a:p>
          <a:p>
            <a:pPr>
              <a:buFont typeface="Wingdings" pitchFamily="2" charset="2"/>
              <a:buChar char="q"/>
            </a:pPr>
            <a:endParaRPr lang="en-US" b="1" dirty="0" smtClean="0"/>
          </a:p>
          <a:p>
            <a:pPr>
              <a:buNone/>
            </a:pPr>
            <a:r>
              <a:rPr lang="en-US" kern="1200" dirty="0" smtClean="0">
                <a:solidFill>
                  <a:schemeClr val="tx1"/>
                </a:solidFill>
                <a:ea typeface="+mn-ea"/>
                <a:cs typeface="+mn-cs"/>
              </a:rPr>
              <a:t>   Opportunity to choose between many different kinds of activities you may do.</a:t>
            </a:r>
            <a:endParaRPr lang="en-US" dirty="0" smtClean="0"/>
          </a:p>
          <a:p>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17</a:t>
            </a:fld>
            <a:endParaRPr lang="en-US" dirty="0"/>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Logics and Implementations</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18</a:t>
            </a:fld>
            <a:endParaRPr lang="en-US" dirty="0"/>
          </a:p>
        </p:txBody>
      </p:sp>
      <p:pic>
        <p:nvPicPr>
          <p:cNvPr id="9218" name="Picture 2" descr="C:\Users\Futuer\Desktop\2.PNG"/>
          <p:cNvPicPr>
            <a:picLocks noChangeAspect="1" noChangeArrowheads="1"/>
          </p:cNvPicPr>
          <p:nvPr/>
        </p:nvPicPr>
        <p:blipFill>
          <a:blip r:embed="rId3" cstate="print"/>
          <a:srcRect/>
          <a:stretch>
            <a:fillRect/>
          </a:stretch>
        </p:blipFill>
        <p:spPr bwMode="auto">
          <a:xfrm>
            <a:off x="2627784" y="1700808"/>
            <a:ext cx="3027412" cy="4935015"/>
          </a:xfrm>
          <a:prstGeom prst="rect">
            <a:avLst/>
          </a:prstGeom>
          <a:noFill/>
        </p:spPr>
      </p:pic>
    </p:spTree>
  </p:cSld>
  <p:clrMapOvr>
    <a:masterClrMapping/>
  </p:clrMapOvr>
  <p:transition>
    <p:blind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Logics and Implementations</a:t>
            </a:r>
            <a:endParaRPr lang="ar-JO" dirty="0"/>
          </a:p>
        </p:txBody>
      </p:sp>
      <p:sp>
        <p:nvSpPr>
          <p:cNvPr id="3" name="Content Placeholder 2"/>
          <p:cNvSpPr>
            <a:spLocks noGrp="1"/>
          </p:cNvSpPr>
          <p:nvPr>
            <p:ph idx="1"/>
          </p:nvPr>
        </p:nvSpPr>
        <p:spPr>
          <a:xfrm>
            <a:off x="683568" y="2060848"/>
            <a:ext cx="8229600" cy="4525963"/>
          </a:xfrm>
        </p:spPr>
        <p:txBody>
          <a:bodyPr/>
          <a:lstStyle/>
          <a:p>
            <a:pPr>
              <a:buFont typeface="Wingdings" pitchFamily="2" charset="2"/>
              <a:buChar char="q"/>
            </a:pPr>
            <a:r>
              <a:rPr lang="en-US" b="1" dirty="0" smtClean="0"/>
              <a:t>Pedometer </a:t>
            </a:r>
          </a:p>
          <a:p>
            <a:pPr>
              <a:buNone/>
            </a:pPr>
            <a:endParaRPr lang="en-US" sz="2000" b="1" dirty="0"/>
          </a:p>
          <a:p>
            <a:r>
              <a:rPr lang="en-US" dirty="0" smtClean="0">
                <a:solidFill>
                  <a:schemeClr val="tx1"/>
                </a:solidFill>
                <a:latin typeface="+mn-lt"/>
                <a:ea typeface="+mn-ea"/>
                <a:cs typeface="+mn-cs"/>
              </a:rPr>
              <a:t>Count each </a:t>
            </a:r>
            <a:r>
              <a:rPr lang="en-US" dirty="0">
                <a:solidFill>
                  <a:schemeClr val="tx1"/>
                </a:solidFill>
                <a:latin typeface="+mn-lt"/>
                <a:ea typeface="+mn-ea"/>
                <a:cs typeface="+mn-cs"/>
              </a:rPr>
              <a:t>step a person </a:t>
            </a:r>
            <a:r>
              <a:rPr lang="en-US" dirty="0" smtClean="0">
                <a:solidFill>
                  <a:schemeClr val="tx1"/>
                </a:solidFill>
                <a:latin typeface="+mn-lt"/>
                <a:ea typeface="+mn-ea"/>
                <a:cs typeface="+mn-cs"/>
              </a:rPr>
              <a:t>takes.  </a:t>
            </a:r>
          </a:p>
          <a:p>
            <a:r>
              <a:rPr lang="en-US" dirty="0" smtClean="0"/>
              <a:t>N</a:t>
            </a:r>
            <a:r>
              <a:rPr lang="en-US" dirty="0" smtClean="0">
                <a:solidFill>
                  <a:schemeClr val="tx1"/>
                </a:solidFill>
                <a:latin typeface="+mn-lt"/>
                <a:ea typeface="+mn-ea"/>
                <a:cs typeface="+mn-cs"/>
              </a:rPr>
              <a:t>umber </a:t>
            </a:r>
            <a:r>
              <a:rPr lang="en-US" dirty="0">
                <a:solidFill>
                  <a:schemeClr val="tx1"/>
                </a:solidFill>
                <a:latin typeface="+mn-lt"/>
                <a:ea typeface="+mn-ea"/>
                <a:cs typeface="+mn-cs"/>
              </a:rPr>
              <a:t>of calories </a:t>
            </a:r>
            <a:r>
              <a:rPr lang="en-US" dirty="0" smtClean="0">
                <a:solidFill>
                  <a:schemeClr val="tx1"/>
                </a:solidFill>
                <a:latin typeface="+mn-lt"/>
                <a:ea typeface="+mn-ea"/>
                <a:cs typeface="+mn-cs"/>
              </a:rPr>
              <a:t>burned</a:t>
            </a:r>
            <a:endParaRPr lang="en-US" dirty="0">
              <a:solidFill>
                <a:schemeClr val="tx1"/>
              </a:solidFill>
              <a:latin typeface="+mn-lt"/>
              <a:ea typeface="+mn-ea"/>
              <a:cs typeface="+mn-cs"/>
            </a:endParaRPr>
          </a:p>
          <a:p>
            <a:pPr>
              <a:buNone/>
            </a:pPr>
            <a:endParaRPr lang="ar-JO" sz="2000" b="1"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19</a:t>
            </a:fld>
            <a:endParaRPr lang="en-US"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ar-JO" dirty="0"/>
          </a:p>
        </p:txBody>
      </p:sp>
      <p:sp>
        <p:nvSpPr>
          <p:cNvPr id="3" name="Content Placeholder 2"/>
          <p:cNvSpPr>
            <a:spLocks noGrp="1"/>
          </p:cNvSpPr>
          <p:nvPr>
            <p:ph idx="1"/>
          </p:nvPr>
        </p:nvSpPr>
        <p:spPr/>
        <p:txBody>
          <a:bodyPr/>
          <a:lstStyle/>
          <a:p>
            <a:pPr>
              <a:buNone/>
            </a:pPr>
            <a:endParaRPr lang="en-US" b="1" dirty="0" smtClean="0"/>
          </a:p>
          <a:p>
            <a:r>
              <a:rPr lang="en-US" dirty="0" smtClean="0"/>
              <a:t>Lose weight and keep fit. </a:t>
            </a:r>
          </a:p>
          <a:p>
            <a:endParaRPr lang="en-US" dirty="0" smtClean="0"/>
          </a:p>
          <a:p>
            <a:r>
              <a:rPr lang="en-US" dirty="0" smtClean="0"/>
              <a:t>C</a:t>
            </a:r>
            <a:r>
              <a:rPr lang="en-US" dirty="0" smtClean="0">
                <a:solidFill>
                  <a:schemeClr val="tx1"/>
                </a:solidFill>
                <a:latin typeface="+mn-lt"/>
                <a:ea typeface="+mn-ea"/>
                <a:cs typeface="+mn-cs"/>
              </a:rPr>
              <a:t>hallenge </a:t>
            </a:r>
            <a:r>
              <a:rPr lang="en-US" dirty="0">
                <a:solidFill>
                  <a:schemeClr val="tx1"/>
                </a:solidFill>
                <a:latin typeface="+mn-lt"/>
                <a:ea typeface="+mn-ea"/>
                <a:cs typeface="+mn-cs"/>
              </a:rPr>
              <a:t>to stick with </a:t>
            </a:r>
            <a:r>
              <a:rPr lang="en-US" dirty="0" smtClean="0">
                <a:solidFill>
                  <a:schemeClr val="tx1"/>
                </a:solidFill>
                <a:latin typeface="+mn-lt"/>
                <a:ea typeface="+mn-ea"/>
                <a:cs typeface="+mn-cs"/>
              </a:rPr>
              <a:t>healthy diet and regular exercises.</a:t>
            </a:r>
          </a:p>
          <a:p>
            <a:endParaRPr lang="en-US" dirty="0" smtClean="0">
              <a:solidFill>
                <a:schemeClr val="tx1"/>
              </a:solidFill>
              <a:latin typeface="+mn-lt"/>
              <a:ea typeface="+mn-ea"/>
              <a:cs typeface="+mn-cs"/>
            </a:endParaRPr>
          </a:p>
          <a:p>
            <a:r>
              <a:rPr lang="en-US" dirty="0" smtClean="0">
                <a:solidFill>
                  <a:schemeClr val="tx1"/>
                </a:solidFill>
                <a:latin typeface="+mn-lt"/>
                <a:ea typeface="+mn-ea"/>
                <a:cs typeface="+mn-cs"/>
              </a:rPr>
              <a:t> </a:t>
            </a:r>
            <a:r>
              <a:rPr lang="en-US" dirty="0"/>
              <a:t>S</a:t>
            </a:r>
            <a:r>
              <a:rPr lang="en-US" dirty="0" smtClean="0">
                <a:solidFill>
                  <a:schemeClr val="tx1"/>
                </a:solidFill>
                <a:latin typeface="+mn-lt"/>
                <a:ea typeface="+mn-ea"/>
                <a:cs typeface="+mn-cs"/>
              </a:rPr>
              <a:t>elf </a:t>
            </a:r>
            <a:r>
              <a:rPr lang="en-US" dirty="0" smtClean="0"/>
              <a:t>control.</a:t>
            </a:r>
            <a:endParaRPr lang="en-US" dirty="0" smtClean="0">
              <a:solidFill>
                <a:schemeClr val="tx1"/>
              </a:solidFill>
              <a:latin typeface="+mn-lt"/>
              <a:ea typeface="+mn-ea"/>
              <a:cs typeface="+mn-cs"/>
            </a:endParaRPr>
          </a:p>
          <a:p>
            <a:pPr>
              <a:buNone/>
            </a:pPr>
            <a:r>
              <a:rPr lang="en-US" dirty="0">
                <a:solidFill>
                  <a:schemeClr val="tx1"/>
                </a:solidFill>
                <a:latin typeface="+mn-lt"/>
                <a:ea typeface="+mn-ea"/>
                <a:cs typeface="+mn-cs"/>
              </a:rPr>
              <a:t/>
            </a:r>
            <a:br>
              <a:rPr lang="en-US" dirty="0">
                <a:solidFill>
                  <a:schemeClr val="tx1"/>
                </a:solidFill>
                <a:latin typeface="+mn-lt"/>
                <a:ea typeface="+mn-ea"/>
                <a:cs typeface="+mn-cs"/>
              </a:rPr>
            </a:br>
            <a:r>
              <a:rPr lang="en-US" dirty="0">
                <a:solidFill>
                  <a:schemeClr val="tx1"/>
                </a:solidFill>
                <a:latin typeface="+mn-lt"/>
                <a:ea typeface="+mn-ea"/>
                <a:cs typeface="+mn-cs"/>
              </a:rPr>
              <a:t/>
            </a:r>
            <a:br>
              <a:rPr lang="en-US" dirty="0">
                <a:solidFill>
                  <a:schemeClr val="tx1"/>
                </a:solidFill>
                <a:latin typeface="+mn-lt"/>
                <a:ea typeface="+mn-ea"/>
                <a:cs typeface="+mn-cs"/>
              </a:rPr>
            </a:br>
            <a:r>
              <a:rPr lang="en-US" dirty="0">
                <a:solidFill>
                  <a:schemeClr val="tx1"/>
                </a:solidFill>
                <a:latin typeface="+mn-lt"/>
                <a:ea typeface="+mn-ea"/>
                <a:cs typeface="+mn-cs"/>
              </a:rPr>
              <a:t/>
            </a:r>
            <a:br>
              <a:rPr lang="en-US" dirty="0">
                <a:solidFill>
                  <a:schemeClr val="tx1"/>
                </a:solidFill>
                <a:latin typeface="+mn-lt"/>
                <a:ea typeface="+mn-ea"/>
                <a:cs typeface="+mn-cs"/>
              </a:rPr>
            </a:b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2</a:t>
            </a:fld>
            <a:endParaRPr lang="en-US"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2276872"/>
            <a:ext cx="4680520" cy="604664"/>
          </a:xfrm>
        </p:spPr>
        <p:txBody>
          <a:bodyPr/>
          <a:lstStyle/>
          <a:p>
            <a:r>
              <a:rPr lang="en-US" dirty="0" smtClean="0"/>
              <a:t>We use the accelerometer sensor </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20</a:t>
            </a:fld>
            <a:endParaRPr lang="en-US" dirty="0"/>
          </a:p>
        </p:txBody>
      </p:sp>
      <p:sp>
        <p:nvSpPr>
          <p:cNvPr id="5" name="Title 1"/>
          <p:cNvSpPr>
            <a:spLocks noGrp="1"/>
          </p:cNvSpPr>
          <p:nvPr>
            <p:ph type="title"/>
          </p:nvPr>
        </p:nvSpPr>
        <p:spPr/>
        <p:txBody>
          <a:bodyPr/>
          <a:lstStyle/>
          <a:p>
            <a:r>
              <a:rPr lang="en-US" dirty="0" smtClean="0"/>
              <a:t>Logics and Implementations</a:t>
            </a:r>
            <a:endParaRPr lang="ar-JO" dirty="0"/>
          </a:p>
        </p:txBody>
      </p:sp>
      <p:pic>
        <p:nvPicPr>
          <p:cNvPr id="6" name="Picture 5" descr="C:\Users\Futuer\Desktop\Screenshot_2012-12-25-02-18-54.png"/>
          <p:cNvPicPr>
            <a:picLocks noChangeAspect="1" noChangeArrowheads="1"/>
          </p:cNvPicPr>
          <p:nvPr/>
        </p:nvPicPr>
        <p:blipFill>
          <a:blip r:embed="rId3" cstate="print"/>
          <a:srcRect/>
          <a:stretch>
            <a:fillRect/>
          </a:stretch>
        </p:blipFill>
        <p:spPr bwMode="auto">
          <a:xfrm>
            <a:off x="5580112" y="1700808"/>
            <a:ext cx="2736304" cy="4864540"/>
          </a:xfrm>
          <a:prstGeom prst="rect">
            <a:avLst/>
          </a:prstGeom>
          <a:noFill/>
        </p:spPr>
      </p:pic>
    </p:spTree>
  </p:cSld>
  <p:clrMapOvr>
    <a:masterClrMapping/>
  </p:clrMapOvr>
  <p:transition>
    <p:blind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772816"/>
            <a:ext cx="8229600" cy="4525963"/>
          </a:xfrm>
        </p:spPr>
        <p:txBody>
          <a:bodyPr/>
          <a:lstStyle/>
          <a:p>
            <a:pPr>
              <a:buFont typeface="Wingdings" pitchFamily="2" charset="2"/>
              <a:buChar char="q"/>
            </a:pPr>
            <a:r>
              <a:rPr lang="en-US" sz="2400" b="1" dirty="0" smtClean="0"/>
              <a:t>Step Detector</a:t>
            </a:r>
          </a:p>
          <a:p>
            <a:pPr>
              <a:buFont typeface="Wingdings" pitchFamily="2" charset="2"/>
              <a:buChar char="q"/>
            </a:pPr>
            <a:endParaRPr lang="en-US" sz="2400" b="1" dirty="0"/>
          </a:p>
          <a:p>
            <a:pPr>
              <a:buNone/>
            </a:pPr>
            <a:endParaRPr lang="en-US" sz="2400" b="1" dirty="0" smtClean="0"/>
          </a:p>
          <a:p>
            <a:pPr>
              <a:buNone/>
            </a:pPr>
            <a:endParaRPr lang="en-US" sz="2400" b="1" dirty="0" smtClean="0"/>
          </a:p>
          <a:p>
            <a:pPr>
              <a:buNone/>
            </a:pPr>
            <a:r>
              <a:rPr lang="en-US" sz="2400" dirty="0" smtClean="0">
                <a:solidFill>
                  <a:schemeClr val="tx1"/>
                </a:solidFill>
                <a:latin typeface="+mn-lt"/>
                <a:ea typeface="+mn-ea"/>
                <a:cs typeface="+mn-cs"/>
              </a:rPr>
              <a:t>   </a:t>
            </a:r>
            <a:endParaRPr lang="ar-JO" sz="2400"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21</a:t>
            </a:fld>
            <a:endParaRPr lang="en-US" dirty="0"/>
          </a:p>
        </p:txBody>
      </p:sp>
      <p:sp>
        <p:nvSpPr>
          <p:cNvPr id="5" name="Title 1"/>
          <p:cNvSpPr>
            <a:spLocks noGrp="1"/>
          </p:cNvSpPr>
          <p:nvPr>
            <p:ph type="title"/>
          </p:nvPr>
        </p:nvSpPr>
        <p:spPr/>
        <p:txBody>
          <a:bodyPr/>
          <a:lstStyle/>
          <a:p>
            <a:r>
              <a:rPr lang="en-US" dirty="0" smtClean="0"/>
              <a:t>Logics and Implementations</a:t>
            </a:r>
            <a:endParaRPr lang="ar-JO" dirty="0"/>
          </a:p>
        </p:txBody>
      </p:sp>
      <p:pic>
        <p:nvPicPr>
          <p:cNvPr id="6" name="Picture 5" descr="C:\Users\Futuer\Desktop\Untitled.png"/>
          <p:cNvPicPr/>
          <p:nvPr/>
        </p:nvPicPr>
        <p:blipFill>
          <a:blip r:embed="rId3" cstate="print"/>
          <a:srcRect/>
          <a:stretch>
            <a:fillRect/>
          </a:stretch>
        </p:blipFill>
        <p:spPr bwMode="auto">
          <a:xfrm>
            <a:off x="1475656" y="2924944"/>
            <a:ext cx="6264696" cy="259228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060848"/>
            <a:ext cx="8229600" cy="4525963"/>
          </a:xfrm>
        </p:spPr>
        <p:txBody>
          <a:bodyPr/>
          <a:lstStyle/>
          <a:p>
            <a:pPr>
              <a:buFont typeface="Wingdings" pitchFamily="2" charset="2"/>
              <a:buChar char="q"/>
            </a:pPr>
            <a:r>
              <a:rPr lang="en-US" b="1" dirty="0" smtClean="0"/>
              <a:t>Distance Parameter</a:t>
            </a:r>
          </a:p>
          <a:p>
            <a:pPr>
              <a:buNone/>
            </a:pPr>
            <a:endParaRPr lang="en-US" dirty="0" smtClean="0">
              <a:solidFill>
                <a:schemeClr val="tx1"/>
              </a:solidFill>
              <a:latin typeface="+mn-lt"/>
              <a:ea typeface="+mn-ea"/>
              <a:cs typeface="+mn-cs"/>
            </a:endParaRPr>
          </a:p>
          <a:p>
            <a:pPr>
              <a:buNone/>
            </a:pPr>
            <a:r>
              <a:rPr lang="en-US" dirty="0" smtClean="0">
                <a:solidFill>
                  <a:schemeClr val="tx1"/>
                </a:solidFill>
                <a:latin typeface="+mn-lt"/>
                <a:ea typeface="+mn-ea"/>
                <a:cs typeface="+mn-cs"/>
              </a:rPr>
              <a:t>  Distance </a:t>
            </a:r>
            <a:r>
              <a:rPr lang="en-US" dirty="0">
                <a:solidFill>
                  <a:schemeClr val="tx1"/>
                </a:solidFill>
                <a:latin typeface="+mn-lt"/>
                <a:ea typeface="+mn-ea"/>
                <a:cs typeface="+mn-cs"/>
              </a:rPr>
              <a:t>= number of steps × Step length</a:t>
            </a:r>
          </a:p>
          <a:p>
            <a:pPr>
              <a:buNone/>
            </a:pPr>
            <a:endParaRPr lang="en-US" b="1" dirty="0" smtClean="0"/>
          </a:p>
          <a:p>
            <a:pPr>
              <a:buNone/>
            </a:pP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22</a:t>
            </a:fld>
            <a:endParaRPr lang="en-US" dirty="0"/>
          </a:p>
        </p:txBody>
      </p:sp>
      <p:sp>
        <p:nvSpPr>
          <p:cNvPr id="5" name="Title 1"/>
          <p:cNvSpPr>
            <a:spLocks noGrp="1"/>
          </p:cNvSpPr>
          <p:nvPr>
            <p:ph type="title"/>
          </p:nvPr>
        </p:nvSpPr>
        <p:spPr/>
        <p:txBody>
          <a:bodyPr/>
          <a:lstStyle/>
          <a:p>
            <a:r>
              <a:rPr lang="en-US" dirty="0" smtClean="0"/>
              <a:t>Logics and Implementations</a:t>
            </a:r>
            <a:endParaRPr lang="ar-JO" dirty="0"/>
          </a:p>
        </p:txBody>
      </p:sp>
    </p:spTree>
  </p:cSld>
  <p:clrMapOvr>
    <a:masterClrMapping/>
  </p:clrMapOvr>
  <p:transition>
    <p:blinds/>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916832"/>
            <a:ext cx="8229600" cy="4525963"/>
          </a:xfrm>
        </p:spPr>
        <p:txBody>
          <a:bodyPr/>
          <a:lstStyle/>
          <a:p>
            <a:pPr>
              <a:buFont typeface="Wingdings" pitchFamily="2" charset="2"/>
              <a:buChar char="q"/>
            </a:pPr>
            <a:r>
              <a:rPr lang="en-US" b="1" dirty="0" smtClean="0"/>
              <a:t>Pace parameter</a:t>
            </a:r>
          </a:p>
          <a:p>
            <a:pPr>
              <a:buFont typeface="Wingdings" pitchFamily="2" charset="2"/>
              <a:buChar char="q"/>
            </a:pPr>
            <a:endParaRPr lang="en-US" dirty="0" smtClean="0"/>
          </a:p>
          <a:p>
            <a:pPr>
              <a:buNone/>
            </a:pPr>
            <a:r>
              <a:rPr lang="en-US" dirty="0" smtClean="0"/>
              <a:t>   Number of steps per minutes</a:t>
            </a:r>
            <a:r>
              <a:rPr lang="en-US" b="1" dirty="0" smtClean="0"/>
              <a:t>. </a:t>
            </a:r>
          </a:p>
          <a:p>
            <a:endParaRPr lang="ar-JO" b="1"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23</a:t>
            </a:fld>
            <a:endParaRPr lang="en-US" dirty="0"/>
          </a:p>
        </p:txBody>
      </p:sp>
      <p:sp>
        <p:nvSpPr>
          <p:cNvPr id="5" name="Title 1"/>
          <p:cNvSpPr>
            <a:spLocks noGrp="1"/>
          </p:cNvSpPr>
          <p:nvPr>
            <p:ph type="title"/>
          </p:nvPr>
        </p:nvSpPr>
        <p:spPr/>
        <p:txBody>
          <a:bodyPr/>
          <a:lstStyle/>
          <a:p>
            <a:r>
              <a:rPr lang="en-US" dirty="0" smtClean="0"/>
              <a:t>Logics and Implementations</a:t>
            </a:r>
            <a:endParaRPr lang="ar-JO" dirty="0"/>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844824"/>
            <a:ext cx="8229600" cy="4525963"/>
          </a:xfrm>
        </p:spPr>
        <p:txBody>
          <a:bodyPr/>
          <a:lstStyle/>
          <a:p>
            <a:pPr>
              <a:buFont typeface="Wingdings" pitchFamily="2" charset="2"/>
              <a:buChar char="q"/>
            </a:pPr>
            <a:r>
              <a:rPr lang="en-US" b="1" dirty="0">
                <a:solidFill>
                  <a:schemeClr val="tx1"/>
                </a:solidFill>
                <a:latin typeface="+mn-lt"/>
                <a:ea typeface="+mn-ea"/>
                <a:cs typeface="+mn-cs"/>
              </a:rPr>
              <a:t>Speed parameter </a:t>
            </a:r>
          </a:p>
          <a:p>
            <a:pPr>
              <a:buNone/>
            </a:pPr>
            <a:r>
              <a:rPr lang="en-US" dirty="0" smtClean="0">
                <a:solidFill>
                  <a:schemeClr val="tx1"/>
                </a:solidFill>
                <a:latin typeface="+mn-lt"/>
                <a:ea typeface="+mn-ea"/>
                <a:cs typeface="+mn-cs"/>
              </a:rPr>
              <a:t>   </a:t>
            </a:r>
            <a:endParaRPr lang="en-US" dirty="0"/>
          </a:p>
          <a:p>
            <a:pPr>
              <a:buNone/>
            </a:pPr>
            <a:r>
              <a:rPr lang="en-US" dirty="0" smtClean="0"/>
              <a:t>  Speed= Distance / Time</a:t>
            </a:r>
          </a:p>
          <a:p>
            <a:pPr>
              <a:buNone/>
            </a:pPr>
            <a:r>
              <a:rPr lang="en-US" dirty="0" smtClean="0"/>
              <a:t>  </a:t>
            </a:r>
            <a:r>
              <a:rPr lang="en-US" sz="2400" dirty="0" smtClean="0"/>
              <a:t>Or</a:t>
            </a:r>
            <a:r>
              <a:rPr lang="en-US" dirty="0" smtClean="0"/>
              <a:t> </a:t>
            </a:r>
          </a:p>
          <a:p>
            <a:pPr>
              <a:buNone/>
            </a:pPr>
            <a:r>
              <a:rPr lang="en-US" dirty="0" smtClean="0"/>
              <a:t>  Speed = Pace * </a:t>
            </a:r>
            <a:r>
              <a:rPr lang="en-US" dirty="0" err="1" smtClean="0"/>
              <a:t>step_lenght</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24</a:t>
            </a:fld>
            <a:endParaRPr lang="en-US" dirty="0"/>
          </a:p>
        </p:txBody>
      </p:sp>
      <p:sp>
        <p:nvSpPr>
          <p:cNvPr id="5" name="Title 1"/>
          <p:cNvSpPr>
            <a:spLocks noGrp="1"/>
          </p:cNvSpPr>
          <p:nvPr>
            <p:ph type="title"/>
          </p:nvPr>
        </p:nvSpPr>
        <p:spPr/>
        <p:txBody>
          <a:bodyPr/>
          <a:lstStyle/>
          <a:p>
            <a:r>
              <a:rPr lang="en-US" dirty="0" smtClean="0"/>
              <a:t>Logics and Implementations</a:t>
            </a:r>
            <a:endParaRPr lang="ar-JO" dirty="0"/>
          </a:p>
        </p:txBody>
      </p:sp>
    </p:spTree>
  </p:cSld>
  <p:clrMapOvr>
    <a:masterClrMapping/>
  </p:clrMapOvr>
  <p:transition>
    <p:blinds/>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916832"/>
            <a:ext cx="8229600" cy="4525963"/>
          </a:xfrm>
        </p:spPr>
        <p:txBody>
          <a:bodyPr/>
          <a:lstStyle/>
          <a:p>
            <a:pPr>
              <a:buFont typeface="Wingdings" pitchFamily="2" charset="2"/>
              <a:buChar char="q"/>
            </a:pPr>
            <a:r>
              <a:rPr lang="en-US" b="1" dirty="0" smtClean="0"/>
              <a:t>Calories Burned </a:t>
            </a:r>
          </a:p>
          <a:p>
            <a:pPr>
              <a:buNone/>
            </a:pPr>
            <a:endParaRPr lang="en-US" dirty="0"/>
          </a:p>
          <a:p>
            <a:pPr>
              <a:buNone/>
            </a:pPr>
            <a:r>
              <a:rPr lang="en-US" dirty="0" smtClean="0"/>
              <a:t>Calories burned= weight*</a:t>
            </a:r>
            <a:r>
              <a:rPr lang="en-US" dirty="0" err="1" smtClean="0"/>
              <a:t>step_length</a:t>
            </a:r>
            <a:r>
              <a:rPr lang="en-US" dirty="0" smtClean="0"/>
              <a:t>* P*steps</a:t>
            </a:r>
            <a:endParaRPr lang="en-US" dirty="0"/>
          </a:p>
          <a:p>
            <a:pPr>
              <a:buNone/>
            </a:pPr>
            <a:r>
              <a:rPr lang="en-US" b="1" dirty="0" smtClean="0"/>
              <a:t> </a:t>
            </a:r>
          </a:p>
          <a:p>
            <a:pPr>
              <a:buNone/>
            </a:pPr>
            <a:endParaRPr lang="en-US" b="1" dirty="0"/>
          </a:p>
          <a:p>
            <a:pPr>
              <a:buNone/>
            </a:pPr>
            <a:r>
              <a:rPr lang="en-US" b="1" dirty="0" smtClean="0"/>
              <a:t>P </a:t>
            </a:r>
            <a:r>
              <a:rPr lang="en-US" dirty="0" smtClean="0"/>
              <a:t>is walking vector=0.708</a:t>
            </a:r>
            <a:endParaRPr lang="ar-JO" b="1"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25</a:t>
            </a:fld>
            <a:endParaRPr lang="en-US" dirty="0"/>
          </a:p>
        </p:txBody>
      </p:sp>
      <p:sp>
        <p:nvSpPr>
          <p:cNvPr id="5" name="Title 1"/>
          <p:cNvSpPr>
            <a:spLocks noGrp="1"/>
          </p:cNvSpPr>
          <p:nvPr>
            <p:ph type="title"/>
          </p:nvPr>
        </p:nvSpPr>
        <p:spPr/>
        <p:txBody>
          <a:bodyPr/>
          <a:lstStyle/>
          <a:p>
            <a:r>
              <a:rPr lang="en-US" dirty="0" smtClean="0"/>
              <a:t>Logics and Implementations</a:t>
            </a:r>
            <a:endParaRPr lang="ar-JO" dirty="0"/>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988840"/>
            <a:ext cx="8229600" cy="4525963"/>
          </a:xfrm>
        </p:spPr>
        <p:txBody>
          <a:bodyPr/>
          <a:lstStyle/>
          <a:p>
            <a:pPr>
              <a:buFont typeface="Wingdings" pitchFamily="2" charset="2"/>
              <a:buChar char="q"/>
            </a:pPr>
            <a:r>
              <a:rPr lang="en-US" b="1" dirty="0" smtClean="0"/>
              <a:t>Accuracy</a:t>
            </a:r>
          </a:p>
          <a:p>
            <a:pPr>
              <a:buFont typeface="Wingdings" pitchFamily="2" charset="2"/>
              <a:buChar char="q"/>
            </a:pPr>
            <a:endParaRPr lang="en-US" b="1" dirty="0" smtClean="0"/>
          </a:p>
          <a:p>
            <a:pPr>
              <a:buNone/>
            </a:pPr>
            <a:r>
              <a:rPr lang="en-US" kern="1200" dirty="0" smtClean="0">
                <a:latin typeface="Times New Roman" pitchFamily="18" charset="0"/>
              </a:rPr>
              <a:t>A</a:t>
            </a:r>
            <a:r>
              <a:rPr lang="en-US" kern="1200" dirty="0" smtClean="0">
                <a:solidFill>
                  <a:schemeClr val="tx1"/>
                </a:solidFill>
                <a:latin typeface="Times New Roman" pitchFamily="18" charset="0"/>
                <a:ea typeface="+mn-ea"/>
                <a:cs typeface="+mn-cs"/>
              </a:rPr>
              <a:t>ssume that it's in error by least 10 percent. </a:t>
            </a:r>
            <a:endParaRPr lang="ar-JO" dirty="0" smtClean="0"/>
          </a:p>
          <a:p>
            <a:pPr>
              <a:buNone/>
            </a:pPr>
            <a:r>
              <a:rPr lang="en-US" dirty="0" smtClean="0"/>
              <a:t> </a:t>
            </a:r>
          </a:p>
          <a:p>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26</a:t>
            </a:fld>
            <a:endParaRPr lang="en-US" dirty="0"/>
          </a:p>
        </p:txBody>
      </p:sp>
      <p:sp>
        <p:nvSpPr>
          <p:cNvPr id="5" name="Title 1"/>
          <p:cNvSpPr>
            <a:spLocks noGrp="1"/>
          </p:cNvSpPr>
          <p:nvPr>
            <p:ph type="title"/>
          </p:nvPr>
        </p:nvSpPr>
        <p:spPr/>
        <p:txBody>
          <a:bodyPr/>
          <a:lstStyle/>
          <a:p>
            <a:r>
              <a:rPr lang="en-US" dirty="0" smtClean="0"/>
              <a:t>Logics and Implementations</a:t>
            </a:r>
            <a:endParaRPr lang="ar-JO" dirty="0"/>
          </a:p>
        </p:txBody>
      </p:sp>
    </p:spTree>
  </p:cSld>
  <p:clrMapOvr>
    <a:masterClrMapping/>
  </p:clrMapOvr>
  <p:transition>
    <p:blinds/>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a:t>
            </a:r>
            <a:endParaRPr lang="ar-JO" dirty="0"/>
          </a:p>
        </p:txBody>
      </p:sp>
      <p:sp>
        <p:nvSpPr>
          <p:cNvPr id="3" name="Content Placeholder 2"/>
          <p:cNvSpPr>
            <a:spLocks noGrp="1"/>
          </p:cNvSpPr>
          <p:nvPr>
            <p:ph idx="1"/>
          </p:nvPr>
        </p:nvSpPr>
        <p:spPr>
          <a:xfrm>
            <a:off x="395536" y="1556792"/>
            <a:ext cx="8229600" cy="4525963"/>
          </a:xfrm>
        </p:spPr>
        <p:txBody>
          <a:bodyPr/>
          <a:lstStyle/>
          <a:p>
            <a:r>
              <a:rPr lang="en-US" sz="2400" dirty="0">
                <a:solidFill>
                  <a:schemeClr val="tx1"/>
                </a:solidFill>
                <a:latin typeface="+mn-lt"/>
                <a:ea typeface="+mn-ea"/>
                <a:cs typeface="+mn-cs"/>
              </a:rPr>
              <a:t>First, we present our thanks for computer engineering department in AN-</a:t>
            </a:r>
            <a:r>
              <a:rPr lang="en-US" sz="2400" dirty="0" err="1">
                <a:solidFill>
                  <a:schemeClr val="tx1"/>
                </a:solidFill>
                <a:latin typeface="+mn-lt"/>
                <a:ea typeface="+mn-ea"/>
                <a:cs typeface="+mn-cs"/>
              </a:rPr>
              <a:t>Najah</a:t>
            </a:r>
            <a:r>
              <a:rPr lang="en-US" sz="2400" dirty="0">
                <a:solidFill>
                  <a:schemeClr val="tx1"/>
                </a:solidFill>
                <a:latin typeface="+mn-lt"/>
                <a:ea typeface="+mn-ea"/>
                <a:cs typeface="+mn-cs"/>
              </a:rPr>
              <a:t> National University.</a:t>
            </a:r>
          </a:p>
          <a:p>
            <a:r>
              <a:rPr lang="en-US" sz="2400" dirty="0">
                <a:solidFill>
                  <a:schemeClr val="tx1"/>
                </a:solidFill>
                <a:latin typeface="+mn-lt"/>
                <a:ea typeface="+mn-ea"/>
                <a:cs typeface="+mn-cs"/>
              </a:rPr>
              <a:t>Thanks to our supervisors: </a:t>
            </a:r>
          </a:p>
          <a:p>
            <a:r>
              <a:rPr lang="en-US" sz="2400" dirty="0">
                <a:solidFill>
                  <a:schemeClr val="tx1"/>
                </a:solidFill>
                <a:latin typeface="+mn-lt"/>
                <a:ea typeface="+mn-ea"/>
                <a:cs typeface="+mn-cs"/>
              </a:rPr>
              <a:t>Dr. </a:t>
            </a:r>
            <a:r>
              <a:rPr lang="en-US" sz="2400" dirty="0" err="1">
                <a:solidFill>
                  <a:schemeClr val="tx1"/>
                </a:solidFill>
                <a:latin typeface="+mn-lt"/>
                <a:ea typeface="+mn-ea"/>
                <a:cs typeface="+mn-cs"/>
              </a:rPr>
              <a:t>Raed</a:t>
            </a:r>
            <a:r>
              <a:rPr lang="en-US" sz="2400" dirty="0">
                <a:solidFill>
                  <a:schemeClr val="tx1"/>
                </a:solidFill>
                <a:latin typeface="+mn-lt"/>
                <a:ea typeface="+mn-ea"/>
                <a:cs typeface="+mn-cs"/>
              </a:rPr>
              <a:t> Al-</a:t>
            </a:r>
            <a:r>
              <a:rPr lang="en-US" sz="2400" dirty="0" err="1">
                <a:solidFill>
                  <a:schemeClr val="tx1"/>
                </a:solidFill>
                <a:latin typeface="+mn-lt"/>
                <a:ea typeface="+mn-ea"/>
                <a:cs typeface="+mn-cs"/>
              </a:rPr>
              <a:t>qadi</a:t>
            </a:r>
            <a:r>
              <a:rPr lang="en-US" sz="2400" dirty="0">
                <a:solidFill>
                  <a:schemeClr val="tx1"/>
                </a:solidFill>
                <a:latin typeface="+mn-lt"/>
                <a:ea typeface="+mn-ea"/>
                <a:cs typeface="+mn-cs"/>
              </a:rPr>
              <a:t> </a:t>
            </a:r>
          </a:p>
          <a:p>
            <a:r>
              <a:rPr lang="en-US" sz="2400" dirty="0">
                <a:solidFill>
                  <a:schemeClr val="tx1"/>
                </a:solidFill>
                <a:latin typeface="+mn-lt"/>
                <a:ea typeface="+mn-ea"/>
                <a:cs typeface="+mn-cs"/>
              </a:rPr>
              <a:t>Dr. </a:t>
            </a:r>
            <a:r>
              <a:rPr lang="en-US" sz="2400" dirty="0" err="1">
                <a:solidFill>
                  <a:schemeClr val="tx1"/>
                </a:solidFill>
                <a:latin typeface="+mn-lt"/>
                <a:ea typeface="+mn-ea"/>
                <a:cs typeface="+mn-cs"/>
              </a:rPr>
              <a:t>Ashraf</a:t>
            </a:r>
            <a:r>
              <a:rPr lang="en-US" sz="2400" dirty="0">
                <a:solidFill>
                  <a:schemeClr val="tx1"/>
                </a:solidFill>
                <a:latin typeface="+mn-lt"/>
                <a:ea typeface="+mn-ea"/>
                <a:cs typeface="+mn-cs"/>
              </a:rPr>
              <a:t> </a:t>
            </a:r>
            <a:r>
              <a:rPr lang="en-US" sz="2400" dirty="0" err="1">
                <a:solidFill>
                  <a:schemeClr val="tx1"/>
                </a:solidFill>
                <a:latin typeface="+mn-lt"/>
                <a:ea typeface="+mn-ea"/>
                <a:cs typeface="+mn-cs"/>
              </a:rPr>
              <a:t>Armoosh</a:t>
            </a:r>
            <a:endParaRPr lang="en-US" sz="2400" dirty="0">
              <a:solidFill>
                <a:schemeClr val="tx1"/>
              </a:solidFill>
              <a:latin typeface="+mn-lt"/>
              <a:ea typeface="+mn-ea"/>
              <a:cs typeface="+mn-cs"/>
            </a:endParaRPr>
          </a:p>
          <a:p>
            <a:r>
              <a:rPr lang="en-US" sz="2400" dirty="0">
                <a:solidFill>
                  <a:schemeClr val="tx1"/>
                </a:solidFill>
                <a:latin typeface="+mn-lt"/>
                <a:ea typeface="+mn-ea"/>
                <a:cs typeface="+mn-cs"/>
              </a:rPr>
              <a:t> </a:t>
            </a:r>
          </a:p>
          <a:p>
            <a:r>
              <a:rPr lang="en-US" sz="2400" dirty="0">
                <a:solidFill>
                  <a:schemeClr val="tx1"/>
                </a:solidFill>
                <a:latin typeface="+mn-lt"/>
                <a:ea typeface="+mn-ea"/>
                <a:cs typeface="+mn-cs"/>
              </a:rPr>
              <a:t>Thanks to the Committee discussion members:</a:t>
            </a:r>
          </a:p>
          <a:p>
            <a:r>
              <a:rPr lang="en-US" sz="2400" dirty="0">
                <a:solidFill>
                  <a:schemeClr val="tx1"/>
                </a:solidFill>
                <a:latin typeface="+mn-lt"/>
                <a:ea typeface="+mn-ea"/>
                <a:cs typeface="+mn-cs"/>
              </a:rPr>
              <a:t>Dr. </a:t>
            </a:r>
            <a:r>
              <a:rPr lang="en-US" sz="2400" dirty="0" err="1">
                <a:solidFill>
                  <a:schemeClr val="tx1"/>
                </a:solidFill>
                <a:latin typeface="+mn-lt"/>
                <a:ea typeface="+mn-ea"/>
                <a:cs typeface="+mn-cs"/>
              </a:rPr>
              <a:t>Luai</a:t>
            </a:r>
            <a:r>
              <a:rPr lang="en-US" sz="2400" dirty="0">
                <a:solidFill>
                  <a:schemeClr val="tx1"/>
                </a:solidFill>
                <a:latin typeface="+mn-lt"/>
                <a:ea typeface="+mn-ea"/>
                <a:cs typeface="+mn-cs"/>
              </a:rPr>
              <a:t> </a:t>
            </a:r>
            <a:r>
              <a:rPr lang="en-US" sz="2400" dirty="0" err="1">
                <a:solidFill>
                  <a:schemeClr val="tx1"/>
                </a:solidFill>
                <a:latin typeface="+mn-lt"/>
                <a:ea typeface="+mn-ea"/>
                <a:cs typeface="+mn-cs"/>
              </a:rPr>
              <a:t>Malhis</a:t>
            </a:r>
            <a:endParaRPr lang="en-US" sz="2400" dirty="0">
              <a:solidFill>
                <a:schemeClr val="tx1"/>
              </a:solidFill>
              <a:latin typeface="+mn-lt"/>
              <a:ea typeface="+mn-ea"/>
              <a:cs typeface="+mn-cs"/>
            </a:endParaRPr>
          </a:p>
          <a:p>
            <a:r>
              <a:rPr lang="en-US" sz="2400" dirty="0">
                <a:solidFill>
                  <a:schemeClr val="tx1"/>
                </a:solidFill>
                <a:latin typeface="+mn-lt"/>
                <a:ea typeface="+mn-ea"/>
                <a:cs typeface="+mn-cs"/>
              </a:rPr>
              <a:t>Dr. </a:t>
            </a:r>
            <a:r>
              <a:rPr lang="en-US" sz="2400" dirty="0" err="1" smtClean="0"/>
              <a:t>Haya</a:t>
            </a:r>
            <a:r>
              <a:rPr lang="en-US" sz="2400" dirty="0" smtClean="0"/>
              <a:t> </a:t>
            </a:r>
            <a:r>
              <a:rPr lang="en-US" sz="2400" dirty="0" err="1" smtClean="0"/>
              <a:t>Samaneh</a:t>
            </a:r>
            <a:endParaRPr lang="en-US" sz="2400" dirty="0">
              <a:solidFill>
                <a:schemeClr val="tx1"/>
              </a:solidFill>
              <a:latin typeface="+mn-lt"/>
              <a:ea typeface="+mn-ea"/>
              <a:cs typeface="+mn-cs"/>
            </a:endParaRPr>
          </a:p>
          <a:p>
            <a:endParaRPr lang="en-US" sz="2400" dirty="0">
              <a:solidFill>
                <a:schemeClr val="tx1"/>
              </a:solidFill>
              <a:latin typeface="+mn-lt"/>
              <a:ea typeface="+mn-ea"/>
              <a:cs typeface="+mn-cs"/>
            </a:endParaRPr>
          </a:p>
          <a:p>
            <a:endParaRPr lang="ar-JO" sz="2400"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27</a:t>
            </a:fld>
            <a:endParaRPr lang="en-US" dirty="0"/>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endParaRPr lang="ar-JO"/>
          </a:p>
        </p:txBody>
      </p:sp>
      <p:pic>
        <p:nvPicPr>
          <p:cNvPr id="7173" name="Picture 5"/>
          <p:cNvPicPr>
            <a:picLocks noChangeAspect="1" noChangeArrowheads="1"/>
          </p:cNvPicPr>
          <p:nvPr/>
        </p:nvPicPr>
        <p:blipFill>
          <a:blip r:embed="rId2" cstate="print"/>
          <a:srcRect/>
          <a:stretch>
            <a:fillRect/>
          </a:stretch>
        </p:blipFill>
        <p:spPr bwMode="auto">
          <a:xfrm>
            <a:off x="0" y="0"/>
            <a:ext cx="9144000" cy="6972894"/>
          </a:xfrm>
          <a:prstGeom prst="rect">
            <a:avLst/>
          </a:prstGeom>
          <a:noFill/>
          <a:ln w="12700" cap="sq" cmpd="sng">
            <a:noFill/>
            <a:miter lim="800000"/>
            <a:headEnd/>
            <a:tailEnd/>
          </a:ln>
        </p:spPr>
      </p:pic>
      <p:sp>
        <p:nvSpPr>
          <p:cNvPr id="8" name="Content Placeholder 2"/>
          <p:cNvSpPr txBox="1">
            <a:spLocks/>
          </p:cNvSpPr>
          <p:nvPr/>
        </p:nvSpPr>
        <p:spPr bwMode="auto">
          <a:xfrm>
            <a:off x="323528" y="1124744"/>
            <a:ext cx="8280920" cy="57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20000"/>
              </a:spcBef>
              <a:spcAft>
                <a:spcPct val="0"/>
              </a:spcAft>
              <a:buClr>
                <a:schemeClr val="accent1"/>
              </a:buClr>
              <a:buSzPct val="75000"/>
              <a:tabLst/>
              <a:defRPr/>
            </a:pPr>
            <a:r>
              <a:rPr lang="en-US" sz="3600" kern="0" dirty="0" smtClean="0">
                <a:solidFill>
                  <a:srgbClr val="92D050"/>
                </a:solidFill>
                <a:latin typeface="+mn-lt"/>
              </a:rPr>
              <a:t>&gt;&gt;</a:t>
            </a:r>
            <a:r>
              <a:rPr lang="en-US" sz="3600" kern="0" dirty="0" smtClean="0">
                <a:latin typeface="+mn-lt"/>
              </a:rPr>
              <a:t> Now we move to the Demo ……</a:t>
            </a:r>
            <a:endParaRPr kumimoji="0" lang="en-US" sz="36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0" fontAlgn="base" latinLnBrk="0" hangingPunct="0">
              <a:lnSpc>
                <a:spcPct val="100000"/>
              </a:lnSpc>
              <a:spcBef>
                <a:spcPct val="20000"/>
              </a:spcBef>
              <a:spcAft>
                <a:spcPct val="0"/>
              </a:spcAft>
              <a:buClr>
                <a:schemeClr val="accent1"/>
              </a:buClr>
              <a:buSzPct val="75000"/>
              <a:tabLst/>
              <a:defRPr/>
            </a:pPr>
            <a:endParaRPr kumimoji="0" lang="en-US" sz="36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0" fontAlgn="base" latinLnBrk="0" hangingPunct="0">
              <a:lnSpc>
                <a:spcPct val="100000"/>
              </a:lnSpc>
              <a:spcBef>
                <a:spcPct val="20000"/>
              </a:spcBef>
              <a:spcAft>
                <a:spcPct val="0"/>
              </a:spcAft>
              <a:buClr>
                <a:schemeClr val="accent1"/>
              </a:buClr>
              <a:buSzPct val="75000"/>
              <a:buFont typeface="Arial" pitchFamily="34" charset="0"/>
              <a:buChar char="•"/>
              <a:tabLst/>
              <a:defRPr/>
            </a:pPr>
            <a:endParaRPr kumimoji="0" lang="ar-JO" sz="36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blind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792088"/>
          </a:xfrm>
        </p:spPr>
        <p:txBody>
          <a:bodyPr/>
          <a:lstStyle/>
          <a:p>
            <a:r>
              <a:rPr lang="en-US" dirty="0" smtClean="0"/>
              <a:t>Solution….</a:t>
            </a:r>
            <a:br>
              <a:rPr lang="en-US" dirty="0" smtClean="0"/>
            </a:br>
            <a:endParaRPr lang="ar-JO" dirty="0"/>
          </a:p>
        </p:txBody>
      </p:sp>
      <p:sp>
        <p:nvSpPr>
          <p:cNvPr id="3" name="Content Placeholder 2"/>
          <p:cNvSpPr>
            <a:spLocks noGrp="1"/>
          </p:cNvSpPr>
          <p:nvPr>
            <p:ph idx="1"/>
          </p:nvPr>
        </p:nvSpPr>
        <p:spPr>
          <a:xfrm>
            <a:off x="467544" y="2332037"/>
            <a:ext cx="8229600" cy="4525963"/>
          </a:xfrm>
        </p:spPr>
        <p:txBody>
          <a:bodyPr/>
          <a:lstStyle/>
          <a:p>
            <a:endParaRPr lang="en-US" dirty="0" smtClean="0"/>
          </a:p>
          <a:p>
            <a:r>
              <a:rPr lang="en-US" dirty="0" smtClean="0"/>
              <a:t>Here it is the INTELLI-DIET ……</a:t>
            </a:r>
          </a:p>
          <a:p>
            <a:endParaRPr lang="en-US" dirty="0" smtClean="0"/>
          </a:p>
          <a:p>
            <a:r>
              <a:rPr lang="en-US" dirty="0" smtClean="0"/>
              <a:t>Easy way to keep you motivated </a:t>
            </a:r>
            <a:endParaRPr lang="en-US" dirty="0" smtClean="0">
              <a:solidFill>
                <a:schemeClr val="tx1"/>
              </a:solidFill>
              <a:latin typeface="+mn-lt"/>
              <a:ea typeface="+mn-ea"/>
              <a:cs typeface="+mn-cs"/>
            </a:endParaRPr>
          </a:p>
          <a:p>
            <a:pPr>
              <a:buNone/>
            </a:pPr>
            <a:endParaRPr lang="en-US" dirty="0" smtClean="0"/>
          </a:p>
          <a:p>
            <a:pPr>
              <a:buNone/>
            </a:pPr>
            <a:r>
              <a:rPr lang="en-US" dirty="0">
                <a:solidFill>
                  <a:schemeClr val="tx1"/>
                </a:solidFill>
                <a:latin typeface="+mn-lt"/>
                <a:ea typeface="+mn-ea"/>
                <a:cs typeface="+mn-cs"/>
              </a:rPr>
              <a:t/>
            </a:r>
            <a:br>
              <a:rPr lang="en-US" dirty="0">
                <a:solidFill>
                  <a:schemeClr val="tx1"/>
                </a:solidFill>
                <a:latin typeface="+mn-lt"/>
                <a:ea typeface="+mn-ea"/>
                <a:cs typeface="+mn-cs"/>
              </a:rPr>
            </a:br>
            <a:endParaRPr lang="ar-JO" dirty="0"/>
          </a:p>
        </p:txBody>
      </p:sp>
      <p:sp>
        <p:nvSpPr>
          <p:cNvPr id="5" name="Slide Number Placeholder 3"/>
          <p:cNvSpPr>
            <a:spLocks noGrp="1"/>
          </p:cNvSpPr>
          <p:nvPr>
            <p:ph type="sldNum" sz="quarter" idx="12"/>
          </p:nvPr>
        </p:nvSpPr>
        <p:spPr>
          <a:xfrm>
            <a:off x="6553200" y="6245225"/>
            <a:ext cx="2133600" cy="476250"/>
          </a:xfrm>
        </p:spPr>
        <p:txBody>
          <a:bodyPr/>
          <a:lstStyle/>
          <a:p>
            <a:fld id="{FD443554-B3FA-43D5-9E02-77EF307DF960}" type="slidenum">
              <a:rPr lang="en-US" smtClean="0"/>
              <a:pPr/>
              <a:t>3</a:t>
            </a:fld>
            <a:endParaRPr lang="en-US" dirty="0"/>
          </a:p>
        </p:txBody>
      </p:sp>
    </p:spTree>
  </p:cSld>
  <p:clrMapOvr>
    <a:masterClrMapping/>
  </p:clrMapOvr>
  <p:transition>
    <p:blind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D443554-B3FA-43D5-9E02-77EF307DF960}" type="slidenum">
              <a:rPr lang="en-US" smtClean="0"/>
              <a:pPr/>
              <a:t>4</a:t>
            </a:fld>
            <a:endParaRPr lang="en-US" dirty="0"/>
          </a:p>
        </p:txBody>
      </p:sp>
      <p:sp>
        <p:nvSpPr>
          <p:cNvPr id="5" name="Rectangle 4"/>
          <p:cNvSpPr/>
          <p:nvPr/>
        </p:nvSpPr>
        <p:spPr bwMode="auto">
          <a:xfrm>
            <a:off x="0" y="0"/>
            <a:ext cx="9144000" cy="6858000"/>
          </a:xfrm>
          <a:prstGeom prst="rect">
            <a:avLst/>
          </a:prstGeom>
          <a:solidFill>
            <a:srgbClr val="BDF494"/>
          </a:solidFill>
          <a:ln w="12700" cap="sq" cmpd="sng" algn="ctr">
            <a:solidFill>
              <a:schemeClr val="tx1"/>
            </a:solidFill>
            <a:prstDash val="solid"/>
            <a:round/>
            <a:headEnd type="none" w="med" len="med"/>
            <a:tailEnd type="none" w="med" len="med"/>
          </a:ln>
          <a:effectLst/>
        </p:spPr>
        <p:txBody>
          <a:bodyPr vert="horz" wrap="non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2400" b="0" i="0" u="none" strike="noStrike" cap="none" normalizeH="0" baseline="0" dirty="0" smtClean="0">
              <a:ln>
                <a:noFill/>
              </a:ln>
              <a:solidFill>
                <a:schemeClr val="tx2"/>
              </a:solidFill>
              <a:effectLst/>
              <a:latin typeface="Times New Roman" pitchFamily="18" charset="0"/>
            </a:endParaRPr>
          </a:p>
        </p:txBody>
      </p:sp>
      <p:pic>
        <p:nvPicPr>
          <p:cNvPr id="2052" name="Picture 4" descr="C:\Users\Futuer\Desktop\Screenshot_2012-12-25-22-28-14.png"/>
          <p:cNvPicPr>
            <a:picLocks noChangeAspect="1" noChangeArrowheads="1"/>
          </p:cNvPicPr>
          <p:nvPr/>
        </p:nvPicPr>
        <p:blipFill>
          <a:blip r:embed="rId2" cstate="print"/>
          <a:srcRect/>
          <a:stretch>
            <a:fillRect/>
          </a:stretch>
        </p:blipFill>
        <p:spPr bwMode="auto">
          <a:xfrm>
            <a:off x="6695728" y="1484784"/>
            <a:ext cx="2448272" cy="4352483"/>
          </a:xfrm>
          <a:prstGeom prst="rect">
            <a:avLst/>
          </a:prstGeom>
          <a:noFill/>
        </p:spPr>
      </p:pic>
      <p:pic>
        <p:nvPicPr>
          <p:cNvPr id="2051" name="Picture 3" descr="C:\Users\Futuer\Desktop\1356222202455 (1).jpg"/>
          <p:cNvPicPr>
            <a:picLocks noChangeAspect="1" noChangeArrowheads="1"/>
          </p:cNvPicPr>
          <p:nvPr/>
        </p:nvPicPr>
        <p:blipFill>
          <a:blip r:embed="rId3" cstate="print"/>
          <a:srcRect/>
          <a:stretch>
            <a:fillRect/>
          </a:stretch>
        </p:blipFill>
        <p:spPr bwMode="auto">
          <a:xfrm>
            <a:off x="5220072" y="1124744"/>
            <a:ext cx="2835315" cy="5040560"/>
          </a:xfrm>
          <a:prstGeom prst="rect">
            <a:avLst/>
          </a:prstGeom>
          <a:noFill/>
        </p:spPr>
      </p:pic>
      <p:pic>
        <p:nvPicPr>
          <p:cNvPr id="2053" name="Picture 5" descr="C:\Users\Futuer\Desktop\Screenshot_2012-12-25-02-18-54.png"/>
          <p:cNvPicPr>
            <a:picLocks noChangeAspect="1" noChangeArrowheads="1"/>
          </p:cNvPicPr>
          <p:nvPr/>
        </p:nvPicPr>
        <p:blipFill>
          <a:blip r:embed="rId4" cstate="print"/>
          <a:srcRect/>
          <a:stretch>
            <a:fillRect/>
          </a:stretch>
        </p:blipFill>
        <p:spPr bwMode="auto">
          <a:xfrm>
            <a:off x="0" y="1412776"/>
            <a:ext cx="2430270" cy="4320480"/>
          </a:xfrm>
          <a:prstGeom prst="rect">
            <a:avLst/>
          </a:prstGeom>
          <a:noFill/>
        </p:spPr>
      </p:pic>
      <p:pic>
        <p:nvPicPr>
          <p:cNvPr id="2050" name="Picture 2" descr="C:\Users\Futuer\Desktop\Screenshot_2012-12-25-22-28-08.png"/>
          <p:cNvPicPr>
            <a:picLocks noChangeAspect="1" noChangeArrowheads="1"/>
          </p:cNvPicPr>
          <p:nvPr/>
        </p:nvPicPr>
        <p:blipFill>
          <a:blip r:embed="rId5" cstate="print"/>
          <a:srcRect/>
          <a:stretch>
            <a:fillRect/>
          </a:stretch>
        </p:blipFill>
        <p:spPr bwMode="auto">
          <a:xfrm>
            <a:off x="1331640" y="980728"/>
            <a:ext cx="2754305" cy="5040560"/>
          </a:xfrm>
          <a:prstGeom prst="rect">
            <a:avLst/>
          </a:prstGeom>
          <a:noFill/>
        </p:spPr>
      </p:pic>
      <p:pic>
        <p:nvPicPr>
          <p:cNvPr id="2054" name="Picture 6" descr="C:\Users\Futuer\Desktop\Screenshot_2012-12-25-23-21-24.png"/>
          <p:cNvPicPr>
            <a:picLocks noChangeAspect="1" noChangeArrowheads="1"/>
          </p:cNvPicPr>
          <p:nvPr/>
        </p:nvPicPr>
        <p:blipFill>
          <a:blip r:embed="rId6" cstate="print"/>
          <a:srcRect/>
          <a:stretch>
            <a:fillRect/>
          </a:stretch>
        </p:blipFill>
        <p:spPr bwMode="auto">
          <a:xfrm>
            <a:off x="2915816" y="476672"/>
            <a:ext cx="3321369" cy="5904656"/>
          </a:xfrm>
          <a:prstGeom prst="rect">
            <a:avLst/>
          </a:prstGeom>
          <a:noFill/>
        </p:spPr>
      </p:pic>
    </p:spTree>
  </p:cSld>
  <p:clrMapOvr>
    <a:masterClrMapping/>
  </p:clrMapOvr>
  <p:transition>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a:t>
            </a:r>
            <a:endParaRPr lang="ar-JO" dirty="0"/>
          </a:p>
        </p:txBody>
      </p:sp>
      <p:sp>
        <p:nvSpPr>
          <p:cNvPr id="3" name="Content Placeholder 2"/>
          <p:cNvSpPr>
            <a:spLocks noGrp="1"/>
          </p:cNvSpPr>
          <p:nvPr>
            <p:ph idx="1"/>
          </p:nvPr>
        </p:nvSpPr>
        <p:spPr>
          <a:xfrm>
            <a:off x="467544" y="2060848"/>
            <a:ext cx="8229600" cy="4525963"/>
          </a:xfrm>
        </p:spPr>
        <p:txBody>
          <a:bodyPr/>
          <a:lstStyle/>
          <a:p>
            <a:pPr marL="514350" indent="-514350"/>
            <a:r>
              <a:rPr lang="en-US" dirty="0"/>
              <a:t>G</a:t>
            </a:r>
            <a:r>
              <a:rPr lang="en-US" dirty="0" smtClean="0"/>
              <a:t>raphical interface </a:t>
            </a:r>
          </a:p>
          <a:p>
            <a:pPr marL="514350" indent="-514350"/>
            <a:r>
              <a:rPr lang="en-US" dirty="0" smtClean="0"/>
              <a:t>Calories needed daily </a:t>
            </a:r>
          </a:p>
          <a:p>
            <a:pPr marL="514350" indent="-514350"/>
            <a:r>
              <a:rPr lang="en-US" dirty="0" smtClean="0">
                <a:solidFill>
                  <a:schemeClr val="tx1"/>
                </a:solidFill>
                <a:latin typeface="+mn-lt"/>
                <a:ea typeface="+mn-ea"/>
                <a:cs typeface="+mn-cs"/>
              </a:rPr>
              <a:t>Large database </a:t>
            </a:r>
          </a:p>
          <a:p>
            <a:pPr marL="514350" indent="-514350"/>
            <a:r>
              <a:rPr lang="en-US" dirty="0" smtClean="0">
                <a:solidFill>
                  <a:schemeClr val="tx1"/>
                </a:solidFill>
                <a:latin typeface="+mn-lt"/>
                <a:ea typeface="+mn-ea"/>
                <a:cs typeface="+mn-cs"/>
              </a:rPr>
              <a:t>Net calorie</a:t>
            </a:r>
            <a:r>
              <a:rPr lang="en-US" dirty="0" smtClean="0"/>
              <a:t>s</a:t>
            </a:r>
            <a:endParaRPr lang="en-US" dirty="0" smtClean="0">
              <a:solidFill>
                <a:schemeClr val="tx1"/>
              </a:solidFill>
              <a:latin typeface="+mn-lt"/>
              <a:ea typeface="+mn-ea"/>
              <a:cs typeface="+mn-cs"/>
            </a:endParaRPr>
          </a:p>
          <a:p>
            <a:pPr marL="514350" indent="-514350"/>
            <a:r>
              <a:rPr lang="en-US" dirty="0" smtClean="0"/>
              <a:t>BMI </a:t>
            </a:r>
          </a:p>
          <a:p>
            <a:pPr marL="514350" indent="-514350"/>
            <a:r>
              <a:rPr lang="en-US" dirty="0" smtClean="0"/>
              <a:t>Pedometer </a:t>
            </a:r>
          </a:p>
          <a:p>
            <a:pPr marL="514350" indent="-514350"/>
            <a:r>
              <a:rPr lang="en-US" dirty="0" smtClean="0"/>
              <a:t>Log out and in any time with keeping you data saved </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smtClean="0"/>
          </a:p>
          <a:p>
            <a:endParaRPr lang="en-US" dirty="0" smtClean="0"/>
          </a:p>
          <a:p>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5</a:t>
            </a:fld>
            <a:endParaRPr lang="en-US"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ar-JO" dirty="0"/>
          </a:p>
        </p:txBody>
      </p:sp>
      <p:sp>
        <p:nvSpPr>
          <p:cNvPr id="3" name="Content Placeholder 2"/>
          <p:cNvSpPr>
            <a:spLocks noGrp="1"/>
          </p:cNvSpPr>
          <p:nvPr>
            <p:ph idx="1"/>
          </p:nvPr>
        </p:nvSpPr>
        <p:spPr>
          <a:xfrm>
            <a:off x="539552" y="1916832"/>
            <a:ext cx="8229600" cy="4525963"/>
          </a:xfrm>
        </p:spPr>
        <p:txBody>
          <a:bodyPr/>
          <a:lstStyle/>
          <a:p>
            <a:r>
              <a:rPr lang="en-US" dirty="0" smtClean="0"/>
              <a:t>SDK – ANDROID 2.2 </a:t>
            </a:r>
          </a:p>
          <a:p>
            <a:endParaRPr lang="en-US" dirty="0" smtClean="0"/>
          </a:p>
          <a:p>
            <a:r>
              <a:rPr lang="en-US" dirty="0" smtClean="0"/>
              <a:t>Android  database </a:t>
            </a:r>
            <a:r>
              <a:rPr lang="en-US" dirty="0" err="1" smtClean="0"/>
              <a:t>SQLite</a:t>
            </a:r>
            <a:endParaRPr lang="en-US" dirty="0"/>
          </a:p>
          <a:p>
            <a:endParaRPr lang="en-US" dirty="0" smtClean="0">
              <a:solidFill>
                <a:schemeClr val="tx1"/>
              </a:solidFill>
              <a:latin typeface="Courier New" pitchFamily="49" charset="0"/>
              <a:cs typeface="Courier New" pitchFamily="49" charset="0"/>
            </a:endParaRPr>
          </a:p>
          <a:p>
            <a:r>
              <a:rPr lang="en-US" dirty="0" smtClean="0">
                <a:latin typeface="+mj-lt"/>
                <a:cs typeface="Courier New" pitchFamily="49" charset="0"/>
              </a:rPr>
              <a:t>Sensor manager</a:t>
            </a:r>
            <a:endParaRPr lang="ar-JO" dirty="0">
              <a:latin typeface="Courier New" pitchFamily="49" charset="0"/>
              <a:cs typeface="Courier New" pitchFamily="49" charset="0"/>
            </a:endParaRPr>
          </a:p>
        </p:txBody>
      </p:sp>
      <p:sp>
        <p:nvSpPr>
          <p:cNvPr id="4" name="Slide Number Placeholder 3"/>
          <p:cNvSpPr>
            <a:spLocks noGrp="1"/>
          </p:cNvSpPr>
          <p:nvPr>
            <p:ph type="sldNum" sz="quarter" idx="12"/>
          </p:nvPr>
        </p:nvSpPr>
        <p:spPr/>
        <p:txBody>
          <a:bodyPr/>
          <a:lstStyle/>
          <a:p>
            <a:fld id="{FD443554-B3FA-43D5-9E02-77EF307DF960}" type="slidenum">
              <a:rPr lang="en-US" smtClean="0"/>
              <a:pPr/>
              <a:t>6</a:t>
            </a:fld>
            <a:endParaRPr lang="en-US" dirty="0"/>
          </a:p>
        </p:txBody>
      </p:sp>
    </p:spTree>
  </p:cSld>
  <p:clrMapOvr>
    <a:masterClrMapping/>
  </p:clrMapOvr>
  <p:transition>
    <p:blind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916832"/>
            <a:ext cx="8229600" cy="4525963"/>
          </a:xfrm>
        </p:spPr>
        <p:txBody>
          <a:bodyPr/>
          <a:lstStyle/>
          <a:p>
            <a:r>
              <a:rPr lang="en-US" dirty="0" smtClean="0">
                <a:solidFill>
                  <a:schemeClr val="tx1"/>
                </a:solidFill>
                <a:latin typeface="+mn-lt"/>
                <a:ea typeface="+mn-ea"/>
                <a:cs typeface="+mn-cs"/>
              </a:rPr>
              <a:t>Explore </a:t>
            </a:r>
            <a:r>
              <a:rPr lang="en-US" dirty="0">
                <a:solidFill>
                  <a:schemeClr val="tx1"/>
                </a:solidFill>
                <a:latin typeface="+mn-lt"/>
                <a:ea typeface="+mn-ea"/>
                <a:cs typeface="+mn-cs"/>
              </a:rPr>
              <a:t>data returned through a content provider</a:t>
            </a:r>
            <a:r>
              <a:rPr lang="en-US" dirty="0" smtClean="0">
                <a:solidFill>
                  <a:schemeClr val="tx1"/>
                </a:solidFill>
                <a:latin typeface="+mn-lt"/>
                <a:ea typeface="+mn-ea"/>
                <a:cs typeface="+mn-cs"/>
              </a:rPr>
              <a:t>.</a:t>
            </a:r>
          </a:p>
          <a:p>
            <a:endParaRPr lang="en-US" dirty="0"/>
          </a:p>
          <a:p>
            <a:r>
              <a:rPr lang="en-US" dirty="0">
                <a:solidFill>
                  <a:schemeClr val="tx1"/>
                </a:solidFill>
                <a:latin typeface="+mn-lt"/>
                <a:ea typeface="+mn-ea"/>
                <a:cs typeface="+mn-cs"/>
              </a:rPr>
              <a:t> </a:t>
            </a:r>
            <a:r>
              <a:rPr lang="en-US" dirty="0" smtClean="0">
                <a:solidFill>
                  <a:schemeClr val="tx1"/>
                </a:solidFill>
                <a:latin typeface="+mn-lt"/>
                <a:ea typeface="+mn-ea"/>
                <a:cs typeface="+mn-cs"/>
              </a:rPr>
              <a:t>Created </a:t>
            </a:r>
            <a:r>
              <a:rPr lang="en-US" dirty="0">
                <a:solidFill>
                  <a:schemeClr val="tx1"/>
                </a:solidFill>
                <a:latin typeface="+mn-lt"/>
                <a:ea typeface="+mn-ea"/>
                <a:cs typeface="+mn-cs"/>
              </a:rPr>
              <a:t>and </a:t>
            </a:r>
            <a:r>
              <a:rPr lang="en-US" dirty="0" smtClean="0">
                <a:solidFill>
                  <a:schemeClr val="tx1"/>
                </a:solidFill>
                <a:latin typeface="+mn-lt"/>
                <a:ea typeface="+mn-ea"/>
                <a:cs typeface="+mn-cs"/>
              </a:rPr>
              <a:t>opened</a:t>
            </a:r>
          </a:p>
          <a:p>
            <a:endParaRPr lang="en-US" dirty="0"/>
          </a:p>
          <a:p>
            <a:r>
              <a:rPr lang="en-US" dirty="0" smtClean="0">
                <a:solidFill>
                  <a:schemeClr val="tx1"/>
                </a:solidFill>
                <a:latin typeface="+mn-lt"/>
                <a:ea typeface="+mn-ea"/>
                <a:cs typeface="+mn-cs"/>
              </a:rPr>
              <a:t>Requests </a:t>
            </a:r>
            <a:r>
              <a:rPr lang="en-US" dirty="0">
                <a:solidFill>
                  <a:schemeClr val="tx1"/>
                </a:solidFill>
                <a:latin typeface="+mn-lt"/>
                <a:ea typeface="+mn-ea"/>
                <a:cs typeface="+mn-cs"/>
              </a:rPr>
              <a:t>through content </a:t>
            </a:r>
            <a:r>
              <a:rPr lang="en-US" dirty="0" smtClean="0">
                <a:solidFill>
                  <a:schemeClr val="tx1"/>
                </a:solidFill>
                <a:latin typeface="+mn-lt"/>
                <a:ea typeface="+mn-ea"/>
                <a:cs typeface="+mn-cs"/>
              </a:rPr>
              <a:t>providers</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7</a:t>
            </a:fld>
            <a:endParaRPr lang="en-US" dirty="0"/>
          </a:p>
        </p:txBody>
      </p:sp>
      <p:sp>
        <p:nvSpPr>
          <p:cNvPr id="5" name="Title 1"/>
          <p:cNvSpPr>
            <a:spLocks noGrp="1"/>
          </p:cNvSpPr>
          <p:nvPr>
            <p:ph type="title"/>
          </p:nvPr>
        </p:nvSpPr>
        <p:spPr>
          <a:xfrm>
            <a:off x="457200" y="274638"/>
            <a:ext cx="8229600" cy="1143000"/>
          </a:xfrm>
        </p:spPr>
        <p:txBody>
          <a:bodyPr/>
          <a:lstStyle/>
          <a:p>
            <a:r>
              <a:rPr lang="en-US" dirty="0" smtClean="0"/>
              <a:t>Database </a:t>
            </a:r>
            <a:endParaRPr lang="ar-JO" dirty="0"/>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Logics and Implementations</a:t>
            </a:r>
            <a:endParaRPr lang="ar-JO" dirty="0"/>
          </a:p>
        </p:txBody>
      </p:sp>
      <p:sp>
        <p:nvSpPr>
          <p:cNvPr id="3" name="Content Placeholder 2"/>
          <p:cNvSpPr>
            <a:spLocks noGrp="1"/>
          </p:cNvSpPr>
          <p:nvPr>
            <p:ph idx="1"/>
          </p:nvPr>
        </p:nvSpPr>
        <p:spPr>
          <a:xfrm>
            <a:off x="914400" y="1844824"/>
            <a:ext cx="8229600" cy="4525963"/>
          </a:xfrm>
        </p:spPr>
        <p:txBody>
          <a:bodyPr/>
          <a:lstStyle/>
          <a:p>
            <a:pPr marL="514350" indent="-514350">
              <a:buFont typeface="Wingdings" pitchFamily="2" charset="2"/>
              <a:buChar char="q"/>
            </a:pPr>
            <a:r>
              <a:rPr lang="en-US" b="1" dirty="0" smtClean="0"/>
              <a:t>Create Account</a:t>
            </a:r>
          </a:p>
          <a:p>
            <a:endParaRPr lang="en-US" b="1" dirty="0"/>
          </a:p>
          <a:p>
            <a:r>
              <a:rPr lang="en-US" dirty="0" smtClean="0"/>
              <a:t>Age</a:t>
            </a:r>
          </a:p>
          <a:p>
            <a:r>
              <a:rPr lang="en-US" dirty="0" smtClean="0"/>
              <a:t>Weight</a:t>
            </a:r>
          </a:p>
          <a:p>
            <a:r>
              <a:rPr lang="en-US" dirty="0" smtClean="0"/>
              <a:t>Height</a:t>
            </a:r>
          </a:p>
          <a:p>
            <a:r>
              <a:rPr lang="en-US" dirty="0"/>
              <a:t>G</a:t>
            </a:r>
            <a:r>
              <a:rPr lang="en-US" dirty="0" smtClean="0"/>
              <a:t>ender</a:t>
            </a:r>
          </a:p>
          <a:p>
            <a:pPr>
              <a:buNone/>
            </a:pPr>
            <a:r>
              <a:rPr lang="en-US" dirty="0" smtClean="0"/>
              <a:t>   </a:t>
            </a: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8</a:t>
            </a:fld>
            <a:endParaRPr lang="en-US" dirty="0"/>
          </a:p>
        </p:txBody>
      </p:sp>
      <p:pic>
        <p:nvPicPr>
          <p:cNvPr id="3074" name="Picture 2" descr="C:\Users\Futuer\Desktop\Screenshot_2012-12-25-22-28-14.png"/>
          <p:cNvPicPr>
            <a:picLocks noChangeAspect="1" noChangeArrowheads="1"/>
          </p:cNvPicPr>
          <p:nvPr/>
        </p:nvPicPr>
        <p:blipFill>
          <a:blip r:embed="rId3" cstate="print"/>
          <a:srcRect/>
          <a:stretch>
            <a:fillRect/>
          </a:stretch>
        </p:blipFill>
        <p:spPr bwMode="auto">
          <a:xfrm>
            <a:off x="5580112" y="1844824"/>
            <a:ext cx="2660936" cy="4730552"/>
          </a:xfrm>
          <a:prstGeom prst="rect">
            <a:avLst/>
          </a:prstGeom>
          <a:noFill/>
        </p:spPr>
      </p:pic>
    </p:spTree>
  </p:cSld>
  <p:clrMapOvr>
    <a:masterClrMapping/>
  </p:clrMapOvr>
  <p:transition>
    <p:blind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Logics and implementations</a:t>
            </a:r>
            <a:endParaRPr lang="ar-JO" dirty="0"/>
          </a:p>
        </p:txBody>
      </p:sp>
      <p:sp>
        <p:nvSpPr>
          <p:cNvPr id="3" name="Content Placeholder 2"/>
          <p:cNvSpPr>
            <a:spLocks noGrp="1"/>
          </p:cNvSpPr>
          <p:nvPr>
            <p:ph idx="1"/>
          </p:nvPr>
        </p:nvSpPr>
        <p:spPr>
          <a:xfrm>
            <a:off x="914400" y="1844824"/>
            <a:ext cx="8229600" cy="4525963"/>
          </a:xfrm>
        </p:spPr>
        <p:txBody>
          <a:bodyPr/>
          <a:lstStyle/>
          <a:p>
            <a:pPr>
              <a:buFont typeface="Wingdings" pitchFamily="2" charset="2"/>
              <a:buChar char="q"/>
            </a:pPr>
            <a:r>
              <a:rPr lang="en-US" b="1" dirty="0" smtClean="0"/>
              <a:t>Calculate BMI </a:t>
            </a:r>
            <a:r>
              <a:rPr lang="en-US" dirty="0" smtClean="0">
                <a:solidFill>
                  <a:schemeClr val="tx1"/>
                </a:solidFill>
                <a:latin typeface="+mn-lt"/>
                <a:ea typeface="+mn-ea"/>
                <a:cs typeface="+mn-cs"/>
              </a:rPr>
              <a:t> </a:t>
            </a:r>
          </a:p>
          <a:p>
            <a:pPr>
              <a:buNone/>
            </a:pPr>
            <a:endParaRPr lang="en-US" dirty="0" smtClean="0">
              <a:solidFill>
                <a:schemeClr val="tx1"/>
              </a:solidFill>
              <a:latin typeface="+mn-lt"/>
              <a:ea typeface="+mn-ea"/>
              <a:cs typeface="+mn-cs"/>
            </a:endParaRPr>
          </a:p>
          <a:p>
            <a:pPr>
              <a:buNone/>
            </a:pPr>
            <a:r>
              <a:rPr lang="en-US" dirty="0" smtClean="0"/>
              <a:t>BMI is the</a:t>
            </a:r>
            <a:r>
              <a:rPr lang="en-US" baseline="0" dirty="0" smtClean="0"/>
              <a:t> </a:t>
            </a:r>
            <a:r>
              <a:rPr lang="en-US" dirty="0" smtClean="0"/>
              <a:t>Body Mass Index</a:t>
            </a:r>
          </a:p>
          <a:p>
            <a:pPr>
              <a:buNone/>
            </a:pPr>
            <a:endParaRPr lang="en-US" dirty="0" smtClean="0"/>
          </a:p>
          <a:p>
            <a:pPr>
              <a:buNone/>
            </a:pPr>
            <a:endParaRPr lang="en-US" dirty="0" smtClean="0"/>
          </a:p>
          <a:p>
            <a:pPr>
              <a:buNone/>
            </a:pPr>
            <a:endParaRPr lang="ar-JO" dirty="0"/>
          </a:p>
        </p:txBody>
      </p:sp>
      <p:sp>
        <p:nvSpPr>
          <p:cNvPr id="4" name="Slide Number Placeholder 3"/>
          <p:cNvSpPr>
            <a:spLocks noGrp="1"/>
          </p:cNvSpPr>
          <p:nvPr>
            <p:ph type="sldNum" sz="quarter" idx="12"/>
          </p:nvPr>
        </p:nvSpPr>
        <p:spPr/>
        <p:txBody>
          <a:bodyPr/>
          <a:lstStyle/>
          <a:p>
            <a:fld id="{FD443554-B3FA-43D5-9E02-77EF307DF960}" type="slidenum">
              <a:rPr lang="en-US" smtClean="0"/>
              <a:pPr/>
              <a:t>9</a:t>
            </a:fld>
            <a:endParaRPr lang="en-US" dirty="0"/>
          </a:p>
        </p:txBody>
      </p:sp>
      <p:pic>
        <p:nvPicPr>
          <p:cNvPr id="5" name="Picture 4" descr="= \frac{\text{mass}(\text{kg})}{\left(\text{height}(\text{m})\right)^2}"/>
          <p:cNvPicPr/>
          <p:nvPr/>
        </p:nvPicPr>
        <p:blipFill>
          <a:blip r:embed="rId3" cstate="print"/>
          <a:srcRect/>
          <a:stretch>
            <a:fillRect/>
          </a:stretch>
        </p:blipFill>
        <p:spPr bwMode="auto">
          <a:xfrm>
            <a:off x="2483768" y="4293096"/>
            <a:ext cx="1944216" cy="864096"/>
          </a:xfrm>
          <a:prstGeom prst="rect">
            <a:avLst/>
          </a:prstGeom>
          <a:noFill/>
          <a:ln w="9525">
            <a:noFill/>
            <a:miter lim="800000"/>
            <a:headEnd/>
            <a:tailEnd/>
          </a:ln>
        </p:spPr>
      </p:pic>
      <p:pic>
        <p:nvPicPr>
          <p:cNvPr id="6" name="Picture 5" descr="\mathrm{BMI}"/>
          <p:cNvPicPr/>
          <p:nvPr/>
        </p:nvPicPr>
        <p:blipFill>
          <a:blip r:embed="rId4" cstate="print"/>
          <a:srcRect/>
          <a:stretch>
            <a:fillRect/>
          </a:stretch>
        </p:blipFill>
        <p:spPr bwMode="auto">
          <a:xfrm>
            <a:off x="1259632" y="4509120"/>
            <a:ext cx="936104" cy="360040"/>
          </a:xfrm>
          <a:prstGeom prst="rect">
            <a:avLst/>
          </a:prstGeom>
          <a:noFill/>
          <a:ln w="9525">
            <a:noFill/>
            <a:miter lim="800000"/>
            <a:headEnd/>
            <a:tailEnd/>
          </a:ln>
        </p:spPr>
      </p:pic>
      <p:pic>
        <p:nvPicPr>
          <p:cNvPr id="4098" name="Picture 2"/>
          <p:cNvPicPr>
            <a:picLocks noChangeAspect="1" noChangeArrowheads="1"/>
          </p:cNvPicPr>
          <p:nvPr/>
        </p:nvPicPr>
        <p:blipFill>
          <a:blip r:embed="rId5" cstate="print"/>
          <a:srcRect/>
          <a:stretch>
            <a:fillRect/>
          </a:stretch>
        </p:blipFill>
        <p:spPr bwMode="auto">
          <a:xfrm>
            <a:off x="6084168" y="1844824"/>
            <a:ext cx="2714625" cy="4391025"/>
          </a:xfrm>
          <a:prstGeom prst="rect">
            <a:avLst/>
          </a:prstGeom>
          <a:noFill/>
          <a:ln w="9525">
            <a:noFill/>
            <a:miter lim="800000"/>
            <a:headEnd/>
            <a:tailEnd/>
          </a:ln>
        </p:spPr>
      </p:pic>
      <p:sp>
        <p:nvSpPr>
          <p:cNvPr id="12" name="Down Arrow 11"/>
          <p:cNvSpPr/>
          <p:nvPr/>
        </p:nvSpPr>
        <p:spPr bwMode="auto">
          <a:xfrm rot="13948170">
            <a:off x="5032765" y="5000384"/>
            <a:ext cx="230598" cy="1638886"/>
          </a:xfrm>
          <a:prstGeom prst="downArrow">
            <a:avLst/>
          </a:prstGeom>
          <a:solidFill>
            <a:schemeClr val="accent1"/>
          </a:solidFill>
          <a:ln w="12700" cap="sq" cmpd="sng" algn="ctr">
            <a:solidFill>
              <a:schemeClr val="tx1"/>
            </a:solidFill>
            <a:prstDash val="solid"/>
            <a:round/>
            <a:headEnd type="none" w="med" len="med"/>
            <a:tailEnd type="none" w="med" len="med"/>
          </a:ln>
          <a:effectLst/>
        </p:spPr>
        <p:txBody>
          <a:bodyPr vert="horz" wrap="non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JO" sz="2400" b="0" i="0" u="none" strike="noStrike" cap="none" normalizeH="0" baseline="0" smtClean="0">
              <a:ln>
                <a:noFill/>
              </a:ln>
              <a:solidFill>
                <a:schemeClr val="tx1"/>
              </a:solidFill>
              <a:effectLst/>
              <a:latin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青蘋果設計範本">
  <a:themeElements>
    <a:clrScheme name="青蘋果設計範本 1">
      <a:dk1>
        <a:srgbClr val="003300"/>
      </a:dk1>
      <a:lt1>
        <a:srgbClr val="226822"/>
      </a:lt1>
      <a:dk2>
        <a:srgbClr val="FFFFFF"/>
      </a:dk2>
      <a:lt2>
        <a:srgbClr val="220011"/>
      </a:lt2>
      <a:accent1>
        <a:srgbClr val="81CA6A"/>
      </a:accent1>
      <a:accent2>
        <a:srgbClr val="83ABC1"/>
      </a:accent2>
      <a:accent3>
        <a:srgbClr val="ABB9AB"/>
      </a:accent3>
      <a:accent4>
        <a:srgbClr val="002A00"/>
      </a:accent4>
      <a:accent5>
        <a:srgbClr val="C1E1B9"/>
      </a:accent5>
      <a:accent6>
        <a:srgbClr val="769BAF"/>
      </a:accent6>
      <a:hlink>
        <a:srgbClr val="A58779"/>
      </a:hlink>
      <a:folHlink>
        <a:srgbClr val="7E83B6"/>
      </a:folHlink>
    </a:clrScheme>
    <a:fontScheme name="青蘋果設計範本">
      <a:majorFont>
        <a:latin typeface="Verdana"/>
        <a:ea typeface="Microsoft YaHei"/>
        <a:cs typeface=""/>
      </a:majorFont>
      <a:minorFont>
        <a:latin typeface="Verdana"/>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青蘋果設計範本 1">
        <a:dk1>
          <a:srgbClr val="003300"/>
        </a:dk1>
        <a:lt1>
          <a:srgbClr val="226822"/>
        </a:lt1>
        <a:dk2>
          <a:srgbClr val="FFFFFF"/>
        </a:dk2>
        <a:lt2>
          <a:srgbClr val="220011"/>
        </a:lt2>
        <a:accent1>
          <a:srgbClr val="81CA6A"/>
        </a:accent1>
        <a:accent2>
          <a:srgbClr val="83ABC1"/>
        </a:accent2>
        <a:accent3>
          <a:srgbClr val="ABB9AB"/>
        </a:accent3>
        <a:accent4>
          <a:srgbClr val="002A00"/>
        </a:accent4>
        <a:accent5>
          <a:srgbClr val="C1E1B9"/>
        </a:accent5>
        <a:accent6>
          <a:srgbClr val="769BAF"/>
        </a:accent6>
        <a:hlink>
          <a:srgbClr val="A58779"/>
        </a:hlink>
        <a:folHlink>
          <a:srgbClr val="7E83B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青蘋果設計範本</Template>
  <TotalTime>734</TotalTime>
  <Pages>0</Pages>
  <Words>1615</Words>
  <Characters>0</Characters>
  <Application>Microsoft Office PowerPoint</Application>
  <DocSecurity>0</DocSecurity>
  <PresentationFormat>On-screen Show (4:3)</PresentationFormat>
  <Lines>0</Lines>
  <Paragraphs>300</Paragraphs>
  <Slides>28</Slides>
  <Notes>25</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青蘋果設計範本</vt:lpstr>
      <vt:lpstr>Graduation Project Seminar</vt:lpstr>
      <vt:lpstr>Motivation </vt:lpstr>
      <vt:lpstr>Solution…. </vt:lpstr>
      <vt:lpstr>Slide 4</vt:lpstr>
      <vt:lpstr>Features</vt:lpstr>
      <vt:lpstr>Methodology</vt:lpstr>
      <vt:lpstr>Database </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Logics and Implementations</vt:lpstr>
      <vt:lpstr>Thanks </vt:lpstr>
      <vt:lpstr>Slide 28</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Seminar</dc:title>
  <dc:creator>LooLitaa</dc:creator>
  <cp:lastModifiedBy>Futuer</cp:lastModifiedBy>
  <cp:revision>118</cp:revision>
  <cp:lastPrinted>1899-12-30T00:00:00Z</cp:lastPrinted>
  <dcterms:created xsi:type="dcterms:W3CDTF">2007-08-23T03:42:57Z</dcterms:created>
  <dcterms:modified xsi:type="dcterms:W3CDTF">2012-12-25T21:47:57Z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TC011408291028</vt:lpwstr>
  </property>
  <property fmtid="{D5CDD505-2E9C-101B-9397-08002B2CF9AE}" pid="3" name="KSOProductBuildVer">
    <vt:lpwstr>1033-8.1.0.3018</vt:lpwstr>
  </property>
</Properties>
</file>