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385" r:id="rId2"/>
    <p:sldId id="593" r:id="rId3"/>
    <p:sldId id="594" r:id="rId4"/>
    <p:sldId id="595" r:id="rId5"/>
    <p:sldId id="674" r:id="rId6"/>
    <p:sldId id="596" r:id="rId7"/>
    <p:sldId id="675" r:id="rId8"/>
    <p:sldId id="676" r:id="rId9"/>
    <p:sldId id="677" r:id="rId10"/>
    <p:sldId id="678" r:id="rId11"/>
    <p:sldId id="599" r:id="rId12"/>
    <p:sldId id="597" r:id="rId13"/>
    <p:sldId id="600" r:id="rId14"/>
    <p:sldId id="602" r:id="rId15"/>
    <p:sldId id="603" r:id="rId16"/>
    <p:sldId id="664" r:id="rId17"/>
    <p:sldId id="669" r:id="rId18"/>
    <p:sldId id="670" r:id="rId19"/>
    <p:sldId id="671" r:id="rId20"/>
    <p:sldId id="606" r:id="rId21"/>
    <p:sldId id="679" r:id="rId22"/>
    <p:sldId id="623" r:id="rId23"/>
    <p:sldId id="673" r:id="rId24"/>
    <p:sldId id="622" r:id="rId25"/>
    <p:sldId id="643" r:id="rId26"/>
    <p:sldId id="645" r:id="rId27"/>
    <p:sldId id="650" r:id="rId28"/>
    <p:sldId id="653" r:id="rId29"/>
    <p:sldId id="666" r:id="rId30"/>
    <p:sldId id="656" r:id="rId31"/>
    <p:sldId id="658" r:id="rId32"/>
    <p:sldId id="659" r:id="rId33"/>
    <p:sldId id="680" r:id="rId34"/>
    <p:sldId id="681" r:id="rId35"/>
    <p:sldId id="683" r:id="rId36"/>
    <p:sldId id="682" r:id="rId37"/>
    <p:sldId id="684" r:id="rId38"/>
    <p:sldId id="685" r:id="rId39"/>
    <p:sldId id="686" r:id="rId40"/>
    <p:sldId id="691" r:id="rId41"/>
    <p:sldId id="687" r:id="rId42"/>
    <p:sldId id="688" r:id="rId43"/>
    <p:sldId id="689" r:id="rId44"/>
    <p:sldId id="690" r:id="rId45"/>
    <p:sldId id="692" r:id="rId46"/>
    <p:sldId id="693" r:id="rId47"/>
    <p:sldId id="694" r:id="rId48"/>
    <p:sldId id="695" r:id="rId49"/>
    <p:sldId id="696" r:id="rId50"/>
    <p:sldId id="697" r:id="rId51"/>
    <p:sldId id="698" r:id="rId52"/>
    <p:sldId id="699" r:id="rId53"/>
    <p:sldId id="700" r:id="rId54"/>
    <p:sldId id="701" r:id="rId55"/>
    <p:sldId id="702" r:id="rId56"/>
    <p:sldId id="703" r:id="rId5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sra'" initials="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643F"/>
    <a:srgbClr val="FF3300"/>
    <a:srgbClr val="F71929"/>
    <a:srgbClr val="F60A1B"/>
    <a:srgbClr val="B00000"/>
    <a:srgbClr val="110403"/>
    <a:srgbClr val="CC3300"/>
    <a:srgbClr val="CC66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18" autoAdjust="0"/>
    <p:restoredTop sz="99462" autoAdjust="0"/>
  </p:normalViewPr>
  <p:slideViewPr>
    <p:cSldViewPr>
      <p:cViewPr>
        <p:scale>
          <a:sx n="80" d="100"/>
          <a:sy n="80" d="100"/>
        </p:scale>
        <p:origin x="-924" y="-66"/>
      </p:cViewPr>
      <p:guideLst>
        <p:guide orient="horz" pos="768"/>
        <p:guide orient="horz" pos="480"/>
        <p:guide orient="horz" pos="48"/>
        <p:guide orient="horz" pos="4128"/>
        <p:guide orient="horz" pos="4032"/>
        <p:guide orient="horz" pos="2160"/>
        <p:guide pos="2880"/>
        <p:guide pos="5520"/>
        <p:guide pos="720"/>
        <p:guide pos="2448"/>
        <p:guide pos="3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62"/>
    </p:cViewPr>
  </p:sorterViewPr>
  <p:notesViewPr>
    <p:cSldViewPr>
      <p:cViewPr varScale="1">
        <p:scale>
          <a:sx n="59" d="100"/>
          <a:sy n="59" d="100"/>
        </p:scale>
        <p:origin x="-281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E57A994-D33E-48C9-B110-06459263E2D8}" type="datetimeFigureOut">
              <a:rPr lang="en-US"/>
              <a:pPr>
                <a:defRPr/>
              </a:pPr>
              <a:t>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947E83A-8367-4888-890A-B6307414DA2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707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8F296F6-6779-4A64-9C17-166043B5FC52}" type="datetimeFigureOut">
              <a:rPr lang="en-US"/>
              <a:pPr>
                <a:defRPr/>
              </a:pPr>
              <a:t>1/6/2013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6084F9C-DA09-4EE1-A9E3-9B71C7DBE74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9865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2525" y="696913"/>
            <a:ext cx="4562475" cy="34210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912813" y="4351338"/>
            <a:ext cx="5032375" cy="4097337"/>
          </a:xfrm>
          <a:noFill/>
        </p:spPr>
        <p:txBody>
          <a:bodyPr wrap="square" lIns="92566" tIns="45471" rIns="92566" bIns="45471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latin typeface="Arial" charset="0"/>
              <a:ea typeface="굴림" pitchFamily="34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ingle Corner Rectangle 5"/>
          <p:cNvSpPr/>
          <p:nvPr userDrawn="1"/>
        </p:nvSpPr>
        <p:spPr>
          <a:xfrm flipH="1" flipV="1">
            <a:off x="4572000" y="5300663"/>
            <a:ext cx="4606925" cy="936625"/>
          </a:xfrm>
          <a:prstGeom prst="round1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ound Single Corner Rectangle 6"/>
          <p:cNvSpPr/>
          <p:nvPr userDrawn="1"/>
        </p:nvSpPr>
        <p:spPr>
          <a:xfrm flipV="1">
            <a:off x="-34925" y="657225"/>
            <a:ext cx="4606925" cy="936625"/>
          </a:xfrm>
          <a:prstGeom prst="round1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>
                <a:rot lat="20699999" lon="0" rev="0"/>
              </a:camera>
              <a:lightRig rig="threePt" dir="t"/>
            </a:scene3d>
          </a:bodyPr>
          <a:lstStyle/>
          <a:p>
            <a:pPr algn="ctr">
              <a:defRPr/>
            </a:pP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059113" y="3429000"/>
            <a:ext cx="608488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6075" y="5337175"/>
            <a:ext cx="99853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09600" y="1958975"/>
            <a:ext cx="7924800" cy="1470025"/>
          </a:xfrm>
        </p:spPr>
        <p:txBody>
          <a:bodyPr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09600" y="3657600"/>
            <a:ext cx="7924800" cy="1270992"/>
          </a:xfrm>
        </p:spPr>
        <p:txBody>
          <a:bodyPr/>
          <a:lstStyle>
            <a:lvl1pPr marL="0" indent="0" algn="ctr">
              <a:buNone/>
              <a:defRPr sz="2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657100"/>
            <a:ext cx="4572000" cy="934194"/>
          </a:xfrm>
        </p:spPr>
        <p:txBody>
          <a:bodyPr anchor="ctr"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572000" y="5291450"/>
            <a:ext cx="3352800" cy="931220"/>
          </a:xfrm>
        </p:spPr>
        <p:txBody>
          <a:bodyPr anchor="ctr"/>
          <a:lstStyle>
            <a:lvl1pPr>
              <a:buNone/>
              <a:defRPr sz="18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3000" y="0"/>
            <a:ext cx="8001000" cy="7334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143000" cy="7334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773113"/>
            <a:ext cx="1143000" cy="45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143000" y="773113"/>
            <a:ext cx="8001000" cy="457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" name="Group 18"/>
          <p:cNvGrpSpPr>
            <a:grpSpLocks/>
          </p:cNvGrpSpPr>
          <p:nvPr userDrawn="1"/>
        </p:nvGrpSpPr>
        <p:grpSpPr bwMode="auto">
          <a:xfrm>
            <a:off x="217488" y="57150"/>
            <a:ext cx="685800" cy="598488"/>
            <a:chOff x="609599" y="4343401"/>
            <a:chExt cx="1036319" cy="904875"/>
          </a:xfrm>
        </p:grpSpPr>
        <p:pic>
          <p:nvPicPr>
            <p:cNvPr id="9" name="Picture 19" descr="CCC flag.bmp"/>
            <p:cNvPicPr>
              <a:picLocks noChangeAspect="1"/>
            </p:cNvPicPr>
            <p:nvPr/>
          </p:nvPicPr>
          <p:blipFill>
            <a:blip r:embed="rId2" cstate="print"/>
            <a:srcRect b="1042"/>
            <a:stretch>
              <a:fillRect/>
            </a:stretch>
          </p:blipFill>
          <p:spPr bwMode="auto">
            <a:xfrm>
              <a:off x="609599" y="4343401"/>
              <a:ext cx="1036319" cy="904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ight Triangle 9"/>
            <p:cNvSpPr>
              <a:spLocks noChangeArrowheads="1"/>
            </p:cNvSpPr>
            <p:nvPr/>
          </p:nvSpPr>
          <p:spPr bwMode="auto">
            <a:xfrm rot="5400000">
              <a:off x="416242" y="4536758"/>
              <a:ext cx="902474" cy="515760"/>
            </a:xfrm>
            <a:prstGeom prst="rtTriangle">
              <a:avLst/>
            </a:prstGeom>
            <a:solidFill>
              <a:srgbClr val="FF0000"/>
            </a:solidFill>
            <a:ln w="25400" algn="ctr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11" name="Right Triangle 10"/>
            <p:cNvSpPr>
              <a:spLocks noChangeArrowheads="1"/>
            </p:cNvSpPr>
            <p:nvPr/>
          </p:nvSpPr>
          <p:spPr bwMode="auto">
            <a:xfrm rot="16200000" flipH="1">
              <a:off x="935601" y="4535558"/>
              <a:ext cx="902474" cy="518160"/>
            </a:xfrm>
            <a:prstGeom prst="rtTriangle">
              <a:avLst/>
            </a:prstGeom>
            <a:solidFill>
              <a:srgbClr val="FF0000"/>
            </a:solidFill>
            <a:ln w="25400" algn="ctr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3000" y="0"/>
            <a:ext cx="8001000" cy="7334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143000" cy="7334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773113"/>
            <a:ext cx="1143000" cy="45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143000" y="773113"/>
            <a:ext cx="8001000" cy="457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" name="Group 18"/>
          <p:cNvGrpSpPr>
            <a:grpSpLocks/>
          </p:cNvGrpSpPr>
          <p:nvPr userDrawn="1"/>
        </p:nvGrpSpPr>
        <p:grpSpPr bwMode="auto">
          <a:xfrm>
            <a:off x="217488" y="57150"/>
            <a:ext cx="685800" cy="598488"/>
            <a:chOff x="609599" y="4343401"/>
            <a:chExt cx="1036319" cy="904875"/>
          </a:xfrm>
        </p:grpSpPr>
        <p:pic>
          <p:nvPicPr>
            <p:cNvPr id="9" name="Picture 19" descr="CCC flag.bmp"/>
            <p:cNvPicPr>
              <a:picLocks noChangeAspect="1"/>
            </p:cNvPicPr>
            <p:nvPr/>
          </p:nvPicPr>
          <p:blipFill>
            <a:blip r:embed="rId2" cstate="print"/>
            <a:srcRect b="1042"/>
            <a:stretch>
              <a:fillRect/>
            </a:stretch>
          </p:blipFill>
          <p:spPr bwMode="auto">
            <a:xfrm>
              <a:off x="609599" y="4343401"/>
              <a:ext cx="1036319" cy="904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ight Triangle 9"/>
            <p:cNvSpPr>
              <a:spLocks noChangeArrowheads="1"/>
            </p:cNvSpPr>
            <p:nvPr/>
          </p:nvSpPr>
          <p:spPr bwMode="auto">
            <a:xfrm rot="5400000">
              <a:off x="416242" y="4536758"/>
              <a:ext cx="902474" cy="515760"/>
            </a:xfrm>
            <a:prstGeom prst="rtTriangle">
              <a:avLst/>
            </a:prstGeom>
            <a:solidFill>
              <a:srgbClr val="FF0000"/>
            </a:solidFill>
            <a:ln w="25400" algn="ctr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11" name="Right Triangle 10"/>
            <p:cNvSpPr>
              <a:spLocks noChangeArrowheads="1"/>
            </p:cNvSpPr>
            <p:nvPr/>
          </p:nvSpPr>
          <p:spPr bwMode="auto">
            <a:xfrm rot="16200000" flipH="1">
              <a:off x="935601" y="4535558"/>
              <a:ext cx="902474" cy="518160"/>
            </a:xfrm>
            <a:prstGeom prst="rtTriangle">
              <a:avLst/>
            </a:prstGeom>
            <a:solidFill>
              <a:srgbClr val="FF0000"/>
            </a:solidFill>
            <a:ln w="25400" algn="ctr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2002_0609_144907AA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0" y="6051550"/>
            <a:ext cx="9144000" cy="806450"/>
          </a:xfrm>
          <a:prstGeom prst="rect">
            <a:avLst/>
          </a:prstGeom>
          <a:solidFill>
            <a:srgbClr val="003399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806450"/>
          </a:xfrm>
          <a:prstGeom prst="rect">
            <a:avLst/>
          </a:prstGeom>
          <a:solidFill>
            <a:srgbClr val="003399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Text Box 19"/>
          <p:cNvSpPr txBox="1">
            <a:spLocks noChangeArrowheads="1"/>
          </p:cNvSpPr>
          <p:nvPr userDrawn="1"/>
        </p:nvSpPr>
        <p:spPr bwMode="auto">
          <a:xfrm>
            <a:off x="6543675" y="6237288"/>
            <a:ext cx="2600325" cy="530225"/>
          </a:xfrm>
          <a:prstGeom prst="rect">
            <a:avLst/>
          </a:prstGeom>
          <a:noFill/>
          <a:ln>
            <a:noFill/>
          </a:ln>
          <a:extLst/>
        </p:spPr>
        <p:txBody>
          <a:bodyPr lIns="68403" tIns="34202" rIns="68403" bIns="34202">
            <a:spAutoFit/>
          </a:bodyPr>
          <a:lstStyle/>
          <a:p>
            <a:pPr algn="ctr" defTabSz="684213">
              <a:spcBef>
                <a:spcPct val="50000"/>
              </a:spcBef>
              <a:defRPr/>
            </a:pPr>
            <a:r>
              <a:rPr lang="en-GB" sz="1000">
                <a:solidFill>
                  <a:schemeClr val="bg1"/>
                </a:solidFill>
                <a:latin typeface="Arial Black" pitchFamily="34" charset="0"/>
                <a:ea typeface="ＭＳ Ｐゴシック" pitchFamily="34" charset="-128"/>
              </a:rPr>
              <a:t>Port of Duqm and Dry Dock Overview</a:t>
            </a:r>
            <a:br>
              <a:rPr lang="en-GB" sz="1000">
                <a:solidFill>
                  <a:schemeClr val="bg1"/>
                </a:solidFill>
                <a:latin typeface="Arial Black" pitchFamily="34" charset="0"/>
                <a:ea typeface="ＭＳ Ｐゴシック" pitchFamily="34" charset="-128"/>
              </a:rPr>
            </a:br>
            <a:r>
              <a:rPr lang="en-GB" sz="1000">
                <a:solidFill>
                  <a:schemeClr val="bg1"/>
                </a:solidFill>
                <a:latin typeface="Arial Black" pitchFamily="34" charset="0"/>
                <a:ea typeface="ＭＳ Ｐゴシック" pitchFamily="34" charset="-128"/>
              </a:rPr>
              <a:t>20 October 2010</a:t>
            </a:r>
          </a:p>
        </p:txBody>
      </p:sp>
      <p:pic>
        <p:nvPicPr>
          <p:cNvPr id="8" name="Picture 13" descr="Picture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063" y="6180138"/>
            <a:ext cx="930275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86559" y="2982913"/>
            <a:ext cx="10043746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73115" y="5440364"/>
            <a:ext cx="8270631" cy="245427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7680325" y="6553200"/>
            <a:ext cx="1463675" cy="31591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0" y="6542088"/>
            <a:ext cx="1463675" cy="3159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1522413" y="6542088"/>
            <a:ext cx="6096000" cy="3159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1143000" y="0"/>
            <a:ext cx="8001000" cy="7334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143000" cy="7334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773113"/>
            <a:ext cx="1143000" cy="45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1143000" y="773113"/>
            <a:ext cx="8001000" cy="457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2" name="Picture 1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050" y="88900"/>
            <a:ext cx="6651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7680325" y="6537325"/>
            <a:ext cx="1463675" cy="320675"/>
          </a:xfrm>
          <a:prstGeom prst="rect">
            <a:avLst/>
          </a:prstGeom>
          <a:noFill/>
        </p:spPr>
        <p:txBody>
          <a:bodyPr anchor="ctr"/>
          <a:lstStyle>
            <a:lvl1pPr algn="r">
              <a:defRPr sz="1200" b="1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6A2C9C9E-CBDA-4700-93D6-C234BF933B5C}" type="slidenum">
              <a:rPr lang="ar-SA" sz="1050" b="0" smtClean="0"/>
              <a:pPr>
                <a:defRPr/>
              </a:pPr>
              <a:t>‹#›</a:t>
            </a:fld>
            <a:endParaRPr lang="en-US" sz="1800" b="0" dirty="0"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8001000" cy="73025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19200"/>
            <a:ext cx="7639050" cy="5170487"/>
          </a:xfrm>
        </p:spPr>
        <p:txBody>
          <a:bodyPr/>
          <a:lstStyle>
            <a:lvl1pPr>
              <a:buClr>
                <a:srgbClr val="FF0000"/>
              </a:buClr>
              <a:buFont typeface="Wingdings" pitchFamily="2" charset="2"/>
              <a:buChar char="§"/>
              <a:defRPr sz="2600"/>
            </a:lvl1pPr>
            <a:lvl2pPr>
              <a:buClr>
                <a:srgbClr val="FF0000"/>
              </a:buClr>
              <a:defRPr sz="2400"/>
            </a:lvl2pPr>
            <a:lvl3pPr>
              <a:buClr>
                <a:srgbClr val="FF0000"/>
              </a:buClr>
              <a:defRPr sz="2000"/>
            </a:lvl3pPr>
            <a:lvl4pPr>
              <a:buClr>
                <a:srgbClr val="FF0000"/>
              </a:buClr>
              <a:defRPr sz="2000"/>
            </a:lvl4pPr>
            <a:lvl5pPr>
              <a:buClr>
                <a:srgbClr val="FF0000"/>
              </a:buCl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2"/>
          </p:nvPr>
        </p:nvSpPr>
        <p:spPr>
          <a:xfrm>
            <a:off x="1143000" y="762000"/>
            <a:ext cx="7620000" cy="457200"/>
          </a:xfrm>
        </p:spPr>
        <p:txBody>
          <a:bodyPr/>
          <a:lstStyle>
            <a:lvl1pPr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3"/>
          </p:nvPr>
        </p:nvSpPr>
        <p:spPr>
          <a:xfrm>
            <a:off x="0" y="6542088"/>
            <a:ext cx="1463675" cy="315912"/>
          </a:xfrm>
          <a:prstGeom prst="rect">
            <a:avLst/>
          </a:prstGeom>
        </p:spPr>
        <p:txBody>
          <a:bodyPr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September 3, 2010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1533525" y="6542088"/>
            <a:ext cx="6100763" cy="315912"/>
          </a:xfrm>
          <a:prstGeom prst="rect">
            <a:avLst/>
          </a:prstGeom>
        </p:spPr>
        <p:txBody>
          <a:bodyPr anchor="ctr" anchorCtr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Construction Support Civil</a:t>
            </a:r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3000" y="0"/>
            <a:ext cx="8001000" cy="7334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143000" cy="7334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773113"/>
            <a:ext cx="1143000" cy="45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143000" y="773113"/>
            <a:ext cx="8001000" cy="457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" name="Group 18"/>
          <p:cNvGrpSpPr>
            <a:grpSpLocks/>
          </p:cNvGrpSpPr>
          <p:nvPr userDrawn="1"/>
        </p:nvGrpSpPr>
        <p:grpSpPr bwMode="auto">
          <a:xfrm>
            <a:off x="217488" y="57150"/>
            <a:ext cx="685800" cy="598488"/>
            <a:chOff x="609599" y="4343401"/>
            <a:chExt cx="1036319" cy="904875"/>
          </a:xfrm>
        </p:grpSpPr>
        <p:pic>
          <p:nvPicPr>
            <p:cNvPr id="9" name="Picture 19" descr="CCC flag.bmp"/>
            <p:cNvPicPr>
              <a:picLocks noChangeAspect="1"/>
            </p:cNvPicPr>
            <p:nvPr/>
          </p:nvPicPr>
          <p:blipFill>
            <a:blip r:embed="rId2" cstate="print"/>
            <a:srcRect b="1042"/>
            <a:stretch>
              <a:fillRect/>
            </a:stretch>
          </p:blipFill>
          <p:spPr bwMode="auto">
            <a:xfrm>
              <a:off x="609599" y="4343401"/>
              <a:ext cx="1036319" cy="90487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10" name="Right Triangle 9"/>
            <p:cNvSpPr>
              <a:spLocks noChangeArrowheads="1"/>
            </p:cNvSpPr>
            <p:nvPr/>
          </p:nvSpPr>
          <p:spPr bwMode="auto">
            <a:xfrm rot="5400000">
              <a:off x="416242" y="4536758"/>
              <a:ext cx="902474" cy="515760"/>
            </a:xfrm>
            <a:prstGeom prst="rtTriangle">
              <a:avLst/>
            </a:pr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11" name="Right Triangle 10"/>
            <p:cNvSpPr>
              <a:spLocks noChangeArrowheads="1"/>
            </p:cNvSpPr>
            <p:nvPr/>
          </p:nvSpPr>
          <p:spPr bwMode="auto">
            <a:xfrm rot="16200000" flipH="1">
              <a:off x="935601" y="4535558"/>
              <a:ext cx="902474" cy="518160"/>
            </a:xfrm>
            <a:prstGeom prst="rtTriangle">
              <a:avLst/>
            </a:pr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143000" y="0"/>
            <a:ext cx="8001000" cy="7334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143000" cy="7334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773113"/>
            <a:ext cx="1143000" cy="45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143000" y="773113"/>
            <a:ext cx="8001000" cy="457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9" name="Group 18"/>
          <p:cNvGrpSpPr>
            <a:grpSpLocks/>
          </p:cNvGrpSpPr>
          <p:nvPr userDrawn="1"/>
        </p:nvGrpSpPr>
        <p:grpSpPr bwMode="auto">
          <a:xfrm>
            <a:off x="217488" y="57150"/>
            <a:ext cx="685800" cy="598488"/>
            <a:chOff x="609599" y="4343401"/>
            <a:chExt cx="1036319" cy="904875"/>
          </a:xfrm>
        </p:grpSpPr>
        <p:pic>
          <p:nvPicPr>
            <p:cNvPr id="10" name="Picture 19" descr="CCC flag.bmp"/>
            <p:cNvPicPr>
              <a:picLocks noChangeAspect="1"/>
            </p:cNvPicPr>
            <p:nvPr/>
          </p:nvPicPr>
          <p:blipFill>
            <a:blip r:embed="rId2" cstate="print"/>
            <a:srcRect b="1042"/>
            <a:stretch>
              <a:fillRect/>
            </a:stretch>
          </p:blipFill>
          <p:spPr bwMode="auto">
            <a:xfrm>
              <a:off x="609599" y="4343401"/>
              <a:ext cx="1036319" cy="90487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11" name="Right Triangle 10"/>
            <p:cNvSpPr>
              <a:spLocks noChangeArrowheads="1"/>
            </p:cNvSpPr>
            <p:nvPr/>
          </p:nvSpPr>
          <p:spPr bwMode="auto">
            <a:xfrm rot="5400000">
              <a:off x="416242" y="4536758"/>
              <a:ext cx="902474" cy="515760"/>
            </a:xfrm>
            <a:prstGeom prst="rtTriangle">
              <a:avLst/>
            </a:pr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12" name="Right Triangle 11"/>
            <p:cNvSpPr>
              <a:spLocks noChangeArrowheads="1"/>
            </p:cNvSpPr>
            <p:nvPr/>
          </p:nvSpPr>
          <p:spPr bwMode="auto">
            <a:xfrm rot="16200000" flipH="1">
              <a:off x="935601" y="4535558"/>
              <a:ext cx="902474" cy="518160"/>
            </a:xfrm>
            <a:prstGeom prst="rtTriangle">
              <a:avLst/>
            </a:pr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143000" y="0"/>
            <a:ext cx="8001000" cy="7334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143000" cy="7334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773113"/>
            <a:ext cx="1143000" cy="45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1143000" y="773113"/>
            <a:ext cx="8001000" cy="457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1" name="Group 18"/>
          <p:cNvGrpSpPr>
            <a:grpSpLocks/>
          </p:cNvGrpSpPr>
          <p:nvPr userDrawn="1"/>
        </p:nvGrpSpPr>
        <p:grpSpPr bwMode="auto">
          <a:xfrm>
            <a:off x="217488" y="57150"/>
            <a:ext cx="685800" cy="598488"/>
            <a:chOff x="609599" y="4343401"/>
            <a:chExt cx="1036319" cy="904875"/>
          </a:xfrm>
        </p:grpSpPr>
        <p:pic>
          <p:nvPicPr>
            <p:cNvPr id="12" name="Picture 19" descr="CCC flag.bmp"/>
            <p:cNvPicPr>
              <a:picLocks noChangeAspect="1"/>
            </p:cNvPicPr>
            <p:nvPr/>
          </p:nvPicPr>
          <p:blipFill>
            <a:blip r:embed="rId2" cstate="print"/>
            <a:srcRect b="1042"/>
            <a:stretch>
              <a:fillRect/>
            </a:stretch>
          </p:blipFill>
          <p:spPr bwMode="auto">
            <a:xfrm>
              <a:off x="609599" y="4343401"/>
              <a:ext cx="1036319" cy="90487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13" name="Right Triangle 12"/>
            <p:cNvSpPr>
              <a:spLocks noChangeArrowheads="1"/>
            </p:cNvSpPr>
            <p:nvPr/>
          </p:nvSpPr>
          <p:spPr bwMode="auto">
            <a:xfrm rot="5400000">
              <a:off x="416242" y="4536758"/>
              <a:ext cx="902474" cy="515760"/>
            </a:xfrm>
            <a:prstGeom prst="rtTriangle">
              <a:avLst/>
            </a:pr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14" name="Right Triangle 13"/>
            <p:cNvSpPr>
              <a:spLocks noChangeArrowheads="1"/>
            </p:cNvSpPr>
            <p:nvPr/>
          </p:nvSpPr>
          <p:spPr bwMode="auto">
            <a:xfrm rot="16200000" flipH="1">
              <a:off x="935601" y="4535558"/>
              <a:ext cx="902474" cy="518160"/>
            </a:xfrm>
            <a:prstGeom prst="rtTriangle">
              <a:avLst/>
            </a:pr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143000" y="0"/>
            <a:ext cx="8001000" cy="7334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1143000" cy="7334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773113"/>
            <a:ext cx="1143000" cy="45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1143000" y="773113"/>
            <a:ext cx="8001000" cy="457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" name="Group 18"/>
          <p:cNvGrpSpPr>
            <a:grpSpLocks/>
          </p:cNvGrpSpPr>
          <p:nvPr userDrawn="1"/>
        </p:nvGrpSpPr>
        <p:grpSpPr bwMode="auto">
          <a:xfrm>
            <a:off x="217488" y="57150"/>
            <a:ext cx="685800" cy="598488"/>
            <a:chOff x="609599" y="4343401"/>
            <a:chExt cx="1036319" cy="904875"/>
          </a:xfrm>
        </p:grpSpPr>
        <p:pic>
          <p:nvPicPr>
            <p:cNvPr id="8" name="Picture 19" descr="CCC flag.bmp"/>
            <p:cNvPicPr>
              <a:picLocks noChangeAspect="1"/>
            </p:cNvPicPr>
            <p:nvPr/>
          </p:nvPicPr>
          <p:blipFill>
            <a:blip r:embed="rId2" cstate="print"/>
            <a:srcRect b="1042"/>
            <a:stretch>
              <a:fillRect/>
            </a:stretch>
          </p:blipFill>
          <p:spPr bwMode="auto">
            <a:xfrm>
              <a:off x="609599" y="4343401"/>
              <a:ext cx="1036319" cy="90487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9" name="Right Triangle 8"/>
            <p:cNvSpPr>
              <a:spLocks noChangeArrowheads="1"/>
            </p:cNvSpPr>
            <p:nvPr/>
          </p:nvSpPr>
          <p:spPr bwMode="auto">
            <a:xfrm rot="5400000">
              <a:off x="416242" y="4536758"/>
              <a:ext cx="902474" cy="515760"/>
            </a:xfrm>
            <a:prstGeom prst="rtTriangle">
              <a:avLst/>
            </a:pr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10" name="Right Triangle 9"/>
            <p:cNvSpPr>
              <a:spLocks noChangeArrowheads="1"/>
            </p:cNvSpPr>
            <p:nvPr/>
          </p:nvSpPr>
          <p:spPr bwMode="auto">
            <a:xfrm rot="16200000" flipH="1">
              <a:off x="935601" y="4535558"/>
              <a:ext cx="902474" cy="518160"/>
            </a:xfrm>
            <a:prstGeom prst="rtTriangle">
              <a:avLst/>
            </a:pr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43000" y="0"/>
            <a:ext cx="8001000" cy="7334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1143000" cy="7334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0" y="773113"/>
            <a:ext cx="1143000" cy="45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1143000" y="773113"/>
            <a:ext cx="8001000" cy="457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18"/>
          <p:cNvGrpSpPr>
            <a:grpSpLocks/>
          </p:cNvGrpSpPr>
          <p:nvPr userDrawn="1"/>
        </p:nvGrpSpPr>
        <p:grpSpPr bwMode="auto">
          <a:xfrm>
            <a:off x="217488" y="57150"/>
            <a:ext cx="685800" cy="598488"/>
            <a:chOff x="609599" y="4343401"/>
            <a:chExt cx="1036319" cy="904875"/>
          </a:xfrm>
        </p:grpSpPr>
        <p:pic>
          <p:nvPicPr>
            <p:cNvPr id="7" name="Picture 19" descr="CCC flag.bmp"/>
            <p:cNvPicPr>
              <a:picLocks noChangeAspect="1"/>
            </p:cNvPicPr>
            <p:nvPr/>
          </p:nvPicPr>
          <p:blipFill>
            <a:blip r:embed="rId2" cstate="print"/>
            <a:srcRect b="1042"/>
            <a:stretch>
              <a:fillRect/>
            </a:stretch>
          </p:blipFill>
          <p:spPr bwMode="auto">
            <a:xfrm>
              <a:off x="609599" y="4343401"/>
              <a:ext cx="1036319" cy="904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ight Triangle 7"/>
            <p:cNvSpPr>
              <a:spLocks noChangeArrowheads="1"/>
            </p:cNvSpPr>
            <p:nvPr/>
          </p:nvSpPr>
          <p:spPr bwMode="auto">
            <a:xfrm rot="5400000">
              <a:off x="416242" y="4536758"/>
              <a:ext cx="902474" cy="515760"/>
            </a:xfrm>
            <a:prstGeom prst="rtTriangle">
              <a:avLst/>
            </a:prstGeom>
            <a:solidFill>
              <a:srgbClr val="FF0000"/>
            </a:solidFill>
            <a:ln w="25400" algn="ctr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9" name="Right Triangle 8"/>
            <p:cNvSpPr>
              <a:spLocks noChangeArrowheads="1"/>
            </p:cNvSpPr>
            <p:nvPr/>
          </p:nvSpPr>
          <p:spPr bwMode="auto">
            <a:xfrm rot="16200000" flipH="1">
              <a:off x="935601" y="4535558"/>
              <a:ext cx="902474" cy="518160"/>
            </a:xfrm>
            <a:prstGeom prst="rtTriangle">
              <a:avLst/>
            </a:prstGeom>
            <a:solidFill>
              <a:srgbClr val="FF0000"/>
            </a:solidFill>
            <a:ln w="25400" algn="ctr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143000" y="0"/>
            <a:ext cx="8001000" cy="7334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143000" cy="7334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773113"/>
            <a:ext cx="1143000" cy="45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143000" y="773113"/>
            <a:ext cx="8001000" cy="457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9" name="Group 18"/>
          <p:cNvGrpSpPr>
            <a:grpSpLocks/>
          </p:cNvGrpSpPr>
          <p:nvPr userDrawn="1"/>
        </p:nvGrpSpPr>
        <p:grpSpPr bwMode="auto">
          <a:xfrm>
            <a:off x="217488" y="57150"/>
            <a:ext cx="685800" cy="598488"/>
            <a:chOff x="609599" y="4343401"/>
            <a:chExt cx="1036319" cy="904875"/>
          </a:xfrm>
        </p:grpSpPr>
        <p:pic>
          <p:nvPicPr>
            <p:cNvPr id="10" name="Picture 19" descr="CCC flag.bmp"/>
            <p:cNvPicPr>
              <a:picLocks noChangeAspect="1"/>
            </p:cNvPicPr>
            <p:nvPr/>
          </p:nvPicPr>
          <p:blipFill>
            <a:blip r:embed="rId2" cstate="print"/>
            <a:srcRect b="1042"/>
            <a:stretch>
              <a:fillRect/>
            </a:stretch>
          </p:blipFill>
          <p:spPr bwMode="auto">
            <a:xfrm>
              <a:off x="609599" y="4343401"/>
              <a:ext cx="1036319" cy="904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ight Triangle 10"/>
            <p:cNvSpPr>
              <a:spLocks noChangeArrowheads="1"/>
            </p:cNvSpPr>
            <p:nvPr/>
          </p:nvSpPr>
          <p:spPr bwMode="auto">
            <a:xfrm rot="5400000">
              <a:off x="416242" y="4536758"/>
              <a:ext cx="902474" cy="515760"/>
            </a:xfrm>
            <a:prstGeom prst="rtTriangle">
              <a:avLst/>
            </a:prstGeom>
            <a:solidFill>
              <a:srgbClr val="FF0000"/>
            </a:solidFill>
            <a:ln w="25400" algn="ctr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12" name="Right Triangle 11"/>
            <p:cNvSpPr>
              <a:spLocks noChangeArrowheads="1"/>
            </p:cNvSpPr>
            <p:nvPr/>
          </p:nvSpPr>
          <p:spPr bwMode="auto">
            <a:xfrm rot="16200000" flipH="1">
              <a:off x="935601" y="4535558"/>
              <a:ext cx="902474" cy="518160"/>
            </a:xfrm>
            <a:prstGeom prst="rtTriangle">
              <a:avLst/>
            </a:prstGeom>
            <a:solidFill>
              <a:srgbClr val="FF0000"/>
            </a:solidFill>
            <a:ln w="25400" algn="ctr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143000" y="0"/>
            <a:ext cx="8001000" cy="7334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143000" cy="7334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773113"/>
            <a:ext cx="1143000" cy="45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143000" y="773113"/>
            <a:ext cx="8001000" cy="457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9" name="Group 18"/>
          <p:cNvGrpSpPr>
            <a:grpSpLocks/>
          </p:cNvGrpSpPr>
          <p:nvPr userDrawn="1"/>
        </p:nvGrpSpPr>
        <p:grpSpPr bwMode="auto">
          <a:xfrm>
            <a:off x="217488" y="57150"/>
            <a:ext cx="685800" cy="598488"/>
            <a:chOff x="609599" y="4343401"/>
            <a:chExt cx="1036319" cy="904875"/>
          </a:xfrm>
        </p:grpSpPr>
        <p:pic>
          <p:nvPicPr>
            <p:cNvPr id="10" name="Picture 19" descr="CCC flag.bmp"/>
            <p:cNvPicPr>
              <a:picLocks noChangeAspect="1"/>
            </p:cNvPicPr>
            <p:nvPr/>
          </p:nvPicPr>
          <p:blipFill>
            <a:blip r:embed="rId2" cstate="print"/>
            <a:srcRect b="1042"/>
            <a:stretch>
              <a:fillRect/>
            </a:stretch>
          </p:blipFill>
          <p:spPr bwMode="auto">
            <a:xfrm>
              <a:off x="609599" y="4343401"/>
              <a:ext cx="1036319" cy="904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ight Triangle 10"/>
            <p:cNvSpPr>
              <a:spLocks noChangeArrowheads="1"/>
            </p:cNvSpPr>
            <p:nvPr/>
          </p:nvSpPr>
          <p:spPr bwMode="auto">
            <a:xfrm rot="5400000">
              <a:off x="416242" y="4536758"/>
              <a:ext cx="902474" cy="515760"/>
            </a:xfrm>
            <a:prstGeom prst="rtTriangle">
              <a:avLst/>
            </a:prstGeom>
            <a:solidFill>
              <a:srgbClr val="FF0000"/>
            </a:solidFill>
            <a:ln w="25400" algn="ctr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12" name="Right Triangle 11"/>
            <p:cNvSpPr>
              <a:spLocks noChangeArrowheads="1"/>
            </p:cNvSpPr>
            <p:nvPr/>
          </p:nvSpPr>
          <p:spPr bwMode="auto">
            <a:xfrm rot="16200000" flipH="1">
              <a:off x="935601" y="4535558"/>
              <a:ext cx="902474" cy="518160"/>
            </a:xfrm>
            <a:prstGeom prst="rtTriangle">
              <a:avLst/>
            </a:prstGeom>
            <a:solidFill>
              <a:srgbClr val="FF0000"/>
            </a:solidFill>
            <a:ln w="25400" algn="ctr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2" r:id="rId1"/>
    <p:sldLayoutId id="2147484873" r:id="rId2"/>
    <p:sldLayoutId id="2147484874" r:id="rId3"/>
    <p:sldLayoutId id="2147484875" r:id="rId4"/>
    <p:sldLayoutId id="2147484876" r:id="rId5"/>
    <p:sldLayoutId id="2147484877" r:id="rId6"/>
    <p:sldLayoutId id="2147484878" r:id="rId7"/>
    <p:sldLayoutId id="2147484879" r:id="rId8"/>
    <p:sldLayoutId id="2147484880" r:id="rId9"/>
    <p:sldLayoutId id="2147484881" r:id="rId10"/>
    <p:sldLayoutId id="2147484882" r:id="rId11"/>
    <p:sldLayoutId id="2147484883" r:id="rId12"/>
  </p:sldLayoutIdLst>
  <p:transition advClick="0"/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34824" name="TextBox 6"/>
          <p:cNvSpPr txBox="1">
            <a:spLocks noChangeArrowheads="1"/>
          </p:cNvSpPr>
          <p:nvPr/>
        </p:nvSpPr>
        <p:spPr bwMode="auto">
          <a:xfrm>
            <a:off x="977900" y="914400"/>
            <a:ext cx="6980238" cy="121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b="1" dirty="0" smtClean="0">
                <a:latin typeface="Monotype Corsiva" pitchFamily="66" charset="0"/>
                <a:ea typeface="Calibri"/>
                <a:cs typeface="Arial"/>
              </a:rPr>
              <a:t>Studying Geothermal Heat Pump in Palestine  </a:t>
            </a:r>
            <a:endParaRPr lang="en-US" sz="3200" dirty="0" smtClean="0">
              <a:latin typeface="Monotype Corsiva" pitchFamily="66" charset="0"/>
              <a:ea typeface="Calibri"/>
              <a:cs typeface="Arial"/>
            </a:endParaRPr>
          </a:p>
          <a:p>
            <a:pPr algn="ctr"/>
            <a:endParaRPr lang="en-US" sz="2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95463"/>
            <a:ext cx="8458200" cy="4783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27" name="TextBox 10"/>
          <p:cNvSpPr txBox="1">
            <a:spLocks noChangeArrowheads="1"/>
          </p:cNvSpPr>
          <p:nvPr/>
        </p:nvSpPr>
        <p:spPr bwMode="auto">
          <a:xfrm>
            <a:off x="2438400" y="457200"/>
            <a:ext cx="4800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 algn="ctr">
              <a:defRPr/>
            </a:pPr>
            <a:r>
              <a:rPr lang="en-US" sz="3200" b="1" dirty="0">
                <a:latin typeface="Monotype Corsiva" pitchFamily="66" charset="0"/>
                <a:cs typeface="Times New Roman" pitchFamily="18" charset="0"/>
              </a:rPr>
              <a:t>Shadows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371600"/>
            <a:ext cx="8229600" cy="5200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616140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381000" y="1828800"/>
            <a:ext cx="4191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Monotype Corsiva" pitchFamily="66" charset="0"/>
              </a:rPr>
              <a:t>Site plan.</a:t>
            </a:r>
          </a:p>
          <a:p>
            <a:r>
              <a:rPr lang="en-US" sz="2800" b="1" dirty="0" smtClean="0">
                <a:latin typeface="Monotype Corsiva" pitchFamily="66" charset="0"/>
              </a:rPr>
              <a:t>Ground floor.</a:t>
            </a:r>
          </a:p>
          <a:p>
            <a:r>
              <a:rPr lang="en-US" sz="2800" b="1" dirty="0" smtClean="0">
                <a:latin typeface="Monotype Corsiva" pitchFamily="66" charset="0"/>
              </a:rPr>
              <a:t>Elevations.</a:t>
            </a:r>
          </a:p>
          <a:p>
            <a:r>
              <a:rPr lang="en-US" sz="2800" b="1" dirty="0" smtClean="0">
                <a:latin typeface="Monotype Corsiva" pitchFamily="66" charset="0"/>
              </a:rPr>
              <a:t>Sections.</a:t>
            </a:r>
          </a:p>
          <a:p>
            <a:r>
              <a:rPr lang="en-US" sz="2800" b="1" dirty="0" smtClean="0">
                <a:latin typeface="Monotype Corsiva" pitchFamily="66" charset="0"/>
              </a:rPr>
              <a:t>Environmental analysis.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b="1" dirty="0" smtClean="0">
                <a:latin typeface="Monotype Corsiva" pitchFamily="66" charset="0"/>
              </a:rPr>
              <a:t>Sun path and shadows.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b="1" dirty="0" smtClean="0">
                <a:latin typeface="Monotype Corsiva" pitchFamily="66" charset="0"/>
              </a:rPr>
              <a:t>Natural lighting.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b="1" dirty="0" smtClean="0">
                <a:latin typeface="Monotype Corsiva" pitchFamily="66" charset="0"/>
              </a:rPr>
              <a:t>Insolation analysis. </a:t>
            </a:r>
            <a:endParaRPr lang="en-US" sz="2800" b="1" dirty="0">
              <a:latin typeface="Monotype Corsiva" pitchFamily="66" charset="0"/>
            </a:endParaRP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1295400" y="895350"/>
            <a:ext cx="5257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dirty="0" smtClean="0">
                <a:latin typeface="Monotype Corsiva" pitchFamily="66" charset="0"/>
              </a:rPr>
              <a:t>Architectural </a:t>
            </a:r>
            <a:r>
              <a:rPr lang="en-US" sz="3200" b="1" dirty="0" smtClean="0">
                <a:latin typeface="Monotype Corsiva" pitchFamily="66" charset="0"/>
              </a:rPr>
              <a:t>Design</a:t>
            </a:r>
            <a:endParaRPr lang="en-US" sz="32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10"/>
          <p:cNvSpPr txBox="1">
            <a:spLocks noChangeArrowheads="1"/>
          </p:cNvSpPr>
          <p:nvPr/>
        </p:nvSpPr>
        <p:spPr bwMode="auto">
          <a:xfrm>
            <a:off x="2973387" y="361950"/>
            <a:ext cx="320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latin typeface="Monotype Corsiva" pitchFamily="66" charset="0"/>
                <a:cs typeface="Times New Roman" pitchFamily="18" charset="0"/>
              </a:rPr>
              <a:t>Site </a:t>
            </a:r>
            <a:r>
              <a:rPr lang="en-US" sz="3200" b="1" dirty="0">
                <a:latin typeface="Monotype Corsiva" pitchFamily="66" charset="0"/>
                <a:cs typeface="Times New Roman" pitchFamily="18" charset="0"/>
              </a:rPr>
              <a:t>Plan</a:t>
            </a:r>
          </a:p>
        </p:txBody>
      </p:sp>
      <p:pic>
        <p:nvPicPr>
          <p:cNvPr id="14" name="صورة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066800"/>
            <a:ext cx="8305800" cy="533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2859087" y="380546"/>
            <a:ext cx="3429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Monotype Corsiva" pitchFamily="66" charset="0"/>
              </a:rPr>
              <a:t>Ground floor</a:t>
            </a:r>
            <a:endParaRPr lang="en-US" sz="3200" b="1" dirty="0">
              <a:latin typeface="Monotype Corsiva" pitchFamily="66" charset="0"/>
            </a:endParaRPr>
          </a:p>
        </p:txBody>
      </p:sp>
      <p:pic>
        <p:nvPicPr>
          <p:cNvPr id="12" name="صورة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8382000" cy="5562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1910216" y="609600"/>
            <a:ext cx="5257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latin typeface="Monotype Corsiva" pitchFamily="66" charset="0"/>
              </a:rPr>
              <a:t>South elevation</a:t>
            </a:r>
            <a:endParaRPr lang="en-US" sz="3200" b="1" dirty="0">
              <a:latin typeface="Monotype Corsiva" pitchFamily="66" charset="0"/>
            </a:endParaRPr>
          </a:p>
        </p:txBody>
      </p:sp>
      <p:pic>
        <p:nvPicPr>
          <p:cNvPr id="12" name="صورة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8534400" cy="5054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1980860" y="609600"/>
            <a:ext cx="5257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latin typeface="Monotype Corsiva" pitchFamily="66" charset="0"/>
              </a:rPr>
              <a:t>North elevation</a:t>
            </a:r>
            <a:endParaRPr lang="en-US" sz="3200" b="1" dirty="0">
              <a:latin typeface="Monotype Corsiva" pitchFamily="66" charset="0"/>
            </a:endParaRPr>
          </a:p>
        </p:txBody>
      </p:sp>
      <p:pic>
        <p:nvPicPr>
          <p:cNvPr id="12" name="صورة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8458200" cy="5207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1981200" y="609600"/>
            <a:ext cx="5257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latin typeface="Monotype Corsiva" pitchFamily="66" charset="0"/>
              </a:rPr>
              <a:t>East elevation</a:t>
            </a:r>
            <a:endParaRPr lang="en-US" sz="3200" b="1" dirty="0">
              <a:latin typeface="Monotype Corsiva" pitchFamily="66" charset="0"/>
            </a:endParaRPr>
          </a:p>
        </p:txBody>
      </p:sp>
      <p:pic>
        <p:nvPicPr>
          <p:cNvPr id="12" name="صورة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8534400" cy="518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1676400" y="609599"/>
            <a:ext cx="5257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latin typeface="Monotype Corsiva" pitchFamily="66" charset="0"/>
              </a:rPr>
              <a:t>West elevation</a:t>
            </a:r>
            <a:endParaRPr lang="en-US" sz="3200" b="1" dirty="0">
              <a:latin typeface="Monotype Corsiva" pitchFamily="66" charset="0"/>
            </a:endParaRPr>
          </a:p>
        </p:txBody>
      </p:sp>
      <p:pic>
        <p:nvPicPr>
          <p:cNvPr id="10" name="صورة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8534400" cy="5130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1638300" y="609599"/>
            <a:ext cx="5257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latin typeface="Monotype Corsiva" pitchFamily="66" charset="0"/>
              </a:rPr>
              <a:t>Section A-A</a:t>
            </a:r>
            <a:endParaRPr lang="en-US" sz="3200" b="1" dirty="0">
              <a:latin typeface="Monotype Corsiva" pitchFamily="66" charset="0"/>
            </a:endParaRPr>
          </a:p>
        </p:txBody>
      </p:sp>
      <p:pic>
        <p:nvPicPr>
          <p:cNvPr id="12" name="صورة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686800" cy="502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2057400" y="708025"/>
            <a:ext cx="5257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latin typeface="Monotype Corsiva" pitchFamily="66" charset="0"/>
              </a:rPr>
              <a:t>Section B-B</a:t>
            </a:r>
            <a:endParaRPr lang="en-US" sz="2800" b="1" dirty="0">
              <a:latin typeface="Monotype Corsiva" pitchFamily="66" charset="0"/>
            </a:endParaRPr>
          </a:p>
        </p:txBody>
      </p:sp>
      <p:pic>
        <p:nvPicPr>
          <p:cNvPr id="10" name="صورة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8534400" cy="502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4" name="TextBox 6"/>
          <p:cNvSpPr txBox="1">
            <a:spLocks noChangeArrowheads="1"/>
          </p:cNvSpPr>
          <p:nvPr/>
        </p:nvSpPr>
        <p:spPr bwMode="auto">
          <a:xfrm>
            <a:off x="228600" y="762000"/>
            <a:ext cx="30607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3200" b="1" dirty="0" smtClean="0">
                <a:latin typeface="Monotype Corsiva" pitchFamily="66" charset="0"/>
              </a:rPr>
              <a:t>Graduation Project</a:t>
            </a:r>
          </a:p>
          <a:p>
            <a:pPr algn="ctr"/>
            <a:endParaRPr lang="en-US" sz="2800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609600" y="2590800"/>
            <a:ext cx="79248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2800" b="1" i="1" dirty="0" smtClean="0">
                <a:solidFill>
                  <a:schemeClr val="tx1"/>
                </a:solidFill>
                <a:latin typeface="Monotype Corsiva" pitchFamily="66" charset="0"/>
              </a:rPr>
              <a:t>Prepared By :</a:t>
            </a:r>
            <a:r>
              <a:rPr lang="en-GB" sz="2800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en-GB" sz="28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en-US" sz="2800" b="1" dirty="0" smtClean="0">
                <a:latin typeface="Monotype Corsiva" pitchFamily="66" charset="0"/>
              </a:rPr>
              <a:t>Ahmad </a:t>
            </a:r>
            <a:r>
              <a:rPr lang="en-US" sz="2800" b="1" dirty="0" err="1" smtClean="0">
                <a:latin typeface="Monotype Corsiva" pitchFamily="66" charset="0"/>
              </a:rPr>
              <a:t>Khaled</a:t>
            </a:r>
            <a:r>
              <a:rPr lang="en-US" sz="2800" b="1" dirty="0" smtClean="0">
                <a:solidFill>
                  <a:schemeClr val="tx1"/>
                </a:solidFill>
                <a:latin typeface="Monotype Corsiva" pitchFamily="66" charset="0"/>
              </a:rPr>
              <a:t>-   </a:t>
            </a:r>
            <a:r>
              <a:rPr lang="en-US" sz="2800" b="1" dirty="0" err="1" smtClean="0">
                <a:solidFill>
                  <a:schemeClr val="tx1"/>
                </a:solidFill>
                <a:latin typeface="Monotype Corsiva" pitchFamily="66" charset="0"/>
              </a:rPr>
              <a:t>Mohanad</a:t>
            </a:r>
            <a:r>
              <a:rPr lang="en-US" sz="2800" b="1" dirty="0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latin typeface="Monotype Corsiva" pitchFamily="66" charset="0"/>
              </a:rPr>
              <a:t>Khalelia</a:t>
            </a:r>
            <a:r>
              <a:rPr lang="en-US" sz="2800" b="1" dirty="0" smtClean="0">
                <a:solidFill>
                  <a:schemeClr val="tx1"/>
                </a:solidFill>
                <a:latin typeface="Monotype Corsiva" pitchFamily="66" charset="0"/>
              </a:rPr>
              <a:t>-  </a:t>
            </a:r>
            <a:r>
              <a:rPr lang="en-US" sz="2800" b="1" dirty="0" err="1" smtClean="0">
                <a:solidFill>
                  <a:schemeClr val="tx1"/>
                </a:solidFill>
                <a:latin typeface="Monotype Corsiva" pitchFamily="66" charset="0"/>
              </a:rPr>
              <a:t>Nedal</a:t>
            </a:r>
            <a:r>
              <a:rPr lang="en-US" sz="2800" b="1" dirty="0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latin typeface="Monotype Corsiva" pitchFamily="66" charset="0"/>
              </a:rPr>
              <a:t>Saleh</a:t>
            </a:r>
            <a:r>
              <a:rPr lang="en-US" sz="2800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Monotype Corsiva" pitchFamily="66" charset="0"/>
              </a:rPr>
              <a:t>  </a:t>
            </a:r>
            <a:r>
              <a:rPr lang="en-US" sz="2800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endParaRPr lang="en-GB" sz="2800" b="1" dirty="0" smtClean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3540125"/>
            <a:ext cx="8305800" cy="123110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i="1" dirty="0">
                <a:latin typeface="Monotype Corsiva" pitchFamily="66" charset="0"/>
              </a:rPr>
              <a:t>Supervised By :</a:t>
            </a:r>
          </a:p>
          <a:p>
            <a:pPr algn="ctr">
              <a:defRPr/>
            </a:pPr>
            <a:r>
              <a:rPr lang="en-US" sz="2800" b="1" i="1" dirty="0" smtClean="0">
                <a:latin typeface="Monotype Corsiva" pitchFamily="66" charset="0"/>
                <a:ea typeface="+mj-ea"/>
                <a:cs typeface="+mj-cs"/>
              </a:rPr>
              <a:t>Miss. </a:t>
            </a:r>
            <a:r>
              <a:rPr lang="en-US" sz="2800" b="1" i="1" dirty="0" err="1" smtClean="0">
                <a:latin typeface="Monotype Corsiva" pitchFamily="66" charset="0"/>
                <a:ea typeface="+mj-ea"/>
                <a:cs typeface="+mj-cs"/>
              </a:rPr>
              <a:t>Hala</a:t>
            </a:r>
            <a:r>
              <a:rPr lang="en-US" sz="2800" b="1" i="1" dirty="0" smtClean="0">
                <a:latin typeface="Monotype Corsiva" pitchFamily="66" charset="0"/>
                <a:ea typeface="+mj-ea"/>
                <a:cs typeface="+mj-cs"/>
              </a:rPr>
              <a:t> </a:t>
            </a:r>
            <a:r>
              <a:rPr lang="en-US" sz="2800" b="1" i="1" dirty="0" err="1" smtClean="0">
                <a:latin typeface="Monotype Corsiva" pitchFamily="66" charset="0"/>
                <a:ea typeface="+mj-ea"/>
                <a:cs typeface="+mj-cs"/>
              </a:rPr>
              <a:t>Hadad</a:t>
            </a:r>
            <a:endParaRPr lang="en-US" sz="2800" b="1" dirty="0">
              <a:latin typeface="Monotype Corsiva" pitchFamily="66" charset="0"/>
            </a:endParaRPr>
          </a:p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381000" y="457200"/>
            <a:ext cx="8382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Monotype Corsiva" pitchFamily="66" charset="0"/>
              </a:rPr>
              <a:t>Sun path and </a:t>
            </a:r>
            <a:r>
              <a:rPr lang="en-US" sz="3200" b="1" dirty="0" smtClean="0">
                <a:latin typeface="Monotype Corsiva" pitchFamily="66" charset="0"/>
              </a:rPr>
              <a:t>shadows</a:t>
            </a:r>
          </a:p>
          <a:p>
            <a:r>
              <a:rPr lang="en-US" sz="3200" b="1" dirty="0" smtClean="0">
                <a:latin typeface="Monotype Corsiva" pitchFamily="66" charset="0"/>
              </a:rPr>
              <a:t>Summer </a:t>
            </a:r>
            <a:endParaRPr lang="en-US" sz="3200" b="1" dirty="0">
              <a:latin typeface="Monotype Corsiva" pitchFamily="66" charset="0"/>
            </a:endParaRPr>
          </a:p>
          <a:p>
            <a:pPr algn="ctr"/>
            <a:endParaRPr lang="en-US" sz="2000" b="1" dirty="0"/>
          </a:p>
        </p:txBody>
      </p:sp>
      <p:pic>
        <p:nvPicPr>
          <p:cNvPr id="91140" name="Picture 4" descr="C:\Users\Eng abo hanood\Desktop\لالالا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730752"/>
            <a:ext cx="8382000" cy="484784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381000" y="457200"/>
            <a:ext cx="8382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Monotype Corsiva" pitchFamily="66" charset="0"/>
              </a:rPr>
              <a:t>Sun path and </a:t>
            </a:r>
            <a:r>
              <a:rPr lang="en-US" sz="3200" b="1" dirty="0" smtClean="0">
                <a:latin typeface="Monotype Corsiva" pitchFamily="66" charset="0"/>
              </a:rPr>
              <a:t>shadows</a:t>
            </a:r>
          </a:p>
          <a:p>
            <a:r>
              <a:rPr lang="en-US" sz="3200" b="1" dirty="0" smtClean="0">
                <a:latin typeface="Monotype Corsiva" pitchFamily="66" charset="0"/>
              </a:rPr>
              <a:t>Winter </a:t>
            </a:r>
            <a:endParaRPr lang="en-US" sz="3200" b="1" dirty="0">
              <a:latin typeface="Monotype Corsiva" pitchFamily="66" charset="0"/>
            </a:endParaRPr>
          </a:p>
          <a:p>
            <a:pPr algn="ctr"/>
            <a:endParaRPr lang="en-US" sz="2000" b="1" dirty="0"/>
          </a:p>
        </p:txBody>
      </p:sp>
      <p:pic>
        <p:nvPicPr>
          <p:cNvPr id="5" name="Picture 2" descr="C:\Users\Eng abo hanood\Desktop\win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842195"/>
            <a:ext cx="8382000" cy="47364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6629627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914400" y="426069"/>
            <a:ext cx="6934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latin typeface="Monotype Corsiva" pitchFamily="66" charset="0"/>
              </a:rPr>
              <a:t>Daylight </a:t>
            </a:r>
            <a:r>
              <a:rPr lang="en-US" sz="3200" b="1" dirty="0" smtClean="0">
                <a:latin typeface="Monotype Corsiva" pitchFamily="66" charset="0"/>
              </a:rPr>
              <a:t>level</a:t>
            </a:r>
            <a:endParaRPr lang="en-US" sz="3200" b="1" dirty="0">
              <a:latin typeface="Monotype Corsiva" pitchFamily="66" charset="0"/>
            </a:endParaRPr>
          </a:p>
        </p:txBody>
      </p:sp>
      <p:pic>
        <p:nvPicPr>
          <p:cNvPr id="13" name="صورة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534400" cy="5359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914400" y="533400"/>
            <a:ext cx="6934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latin typeface="Monotype Corsiva" pitchFamily="66" charset="0"/>
              </a:rPr>
              <a:t>Daylight </a:t>
            </a:r>
            <a:r>
              <a:rPr lang="en-US" sz="3200" b="1" dirty="0" smtClean="0">
                <a:latin typeface="Monotype Corsiva" pitchFamily="66" charset="0"/>
              </a:rPr>
              <a:t>factor</a:t>
            </a:r>
            <a:endParaRPr lang="en-US" sz="3200" b="1" dirty="0">
              <a:latin typeface="Monotype Corsiva" pitchFamily="66" charset="0"/>
            </a:endParaRPr>
          </a:p>
        </p:txBody>
      </p:sp>
      <p:pic>
        <p:nvPicPr>
          <p:cNvPr id="10" name="صورة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43025"/>
            <a:ext cx="8534400" cy="52355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314779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defRPr/>
            </a:pPr>
            <a:r>
              <a:rPr lang="en-US" sz="3200" b="1" dirty="0" smtClean="0">
                <a:latin typeface="Monotype Corsiva" pitchFamily="66" charset="0"/>
                <a:ea typeface="+mj-ea"/>
                <a:cs typeface="+mj-cs"/>
              </a:rPr>
              <a:t>Insolation </a:t>
            </a:r>
            <a:r>
              <a:rPr lang="en-US" sz="3200" b="1" dirty="0" smtClean="0">
                <a:latin typeface="Monotype Corsiva" pitchFamily="66" charset="0"/>
                <a:ea typeface="+mj-ea"/>
                <a:cs typeface="+mj-cs"/>
              </a:rPr>
              <a:t>Analysis</a:t>
            </a:r>
            <a:endParaRPr lang="en-US" sz="3200" b="1" dirty="0" smtClean="0"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5" name="Picture 1" descr="C:\Users\mt2x\Desktop\New folder\total radiation value rang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8686800" cy="5511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381000" y="741136"/>
            <a:ext cx="64008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Structural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Design</a:t>
            </a: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381000" y="1828800"/>
            <a:ext cx="8382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Monotype Corsiva" pitchFamily="66" charset="0"/>
              </a:rPr>
              <a:t>Design data .</a:t>
            </a:r>
          </a:p>
          <a:p>
            <a:r>
              <a:rPr lang="en-US" sz="2800" b="1" dirty="0" smtClean="0">
                <a:latin typeface="Monotype Corsiva" pitchFamily="66" charset="0"/>
              </a:rPr>
              <a:t>Slab design.</a:t>
            </a:r>
          </a:p>
          <a:p>
            <a:r>
              <a:rPr lang="en-US" sz="2800" b="1" dirty="0" smtClean="0">
                <a:latin typeface="Monotype Corsiva" pitchFamily="66" charset="0"/>
              </a:rPr>
              <a:t>Beam design.</a:t>
            </a:r>
          </a:p>
          <a:p>
            <a:r>
              <a:rPr lang="en-US" sz="2800" b="1" dirty="0" smtClean="0">
                <a:latin typeface="Monotype Corsiva" pitchFamily="66" charset="0"/>
              </a:rPr>
              <a:t>Column design.</a:t>
            </a:r>
          </a:p>
          <a:p>
            <a:r>
              <a:rPr lang="en-US" sz="2800" b="1" dirty="0" smtClean="0">
                <a:latin typeface="Monotype Corsiva" pitchFamily="66" charset="0"/>
              </a:rPr>
              <a:t>Footing design.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53340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Design data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9" name="TextBox 14"/>
          <p:cNvSpPr txBox="1">
            <a:spLocks noChangeArrowheads="1"/>
          </p:cNvSpPr>
          <p:nvPr/>
        </p:nvSpPr>
        <p:spPr bwMode="auto">
          <a:xfrm>
            <a:off x="585788" y="1263650"/>
            <a:ext cx="802481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 </a:t>
            </a:r>
          </a:p>
          <a:p>
            <a:endParaRPr lang="en-US" dirty="0" smtClean="0"/>
          </a:p>
          <a:p>
            <a:pPr lvl="0"/>
            <a:r>
              <a:rPr lang="en-US" sz="2800" b="1" dirty="0" smtClean="0">
                <a:latin typeface="Monotype Corsiva" pitchFamily="66" charset="0"/>
              </a:rPr>
              <a:t>Compressive strength of concrete (</a:t>
            </a:r>
            <a:r>
              <a:rPr lang="en-US" sz="2800" b="1" dirty="0" err="1" smtClean="0">
                <a:latin typeface="Monotype Corsiva" pitchFamily="66" charset="0"/>
              </a:rPr>
              <a:t>f'c</a:t>
            </a:r>
            <a:r>
              <a:rPr lang="en-US" sz="2800" b="1" dirty="0" smtClean="0">
                <a:latin typeface="Monotype Corsiva" pitchFamily="66" charset="0"/>
              </a:rPr>
              <a:t>): The compressive strength of concrete for beams, columns, slabs and footing was chosen as =280 Kg/cm</a:t>
            </a:r>
            <a:r>
              <a:rPr lang="en-US" sz="2800" b="1" baseline="30000" dirty="0" smtClean="0">
                <a:latin typeface="Monotype Corsiva" pitchFamily="66" charset="0"/>
              </a:rPr>
              <a:t>2</a:t>
            </a:r>
            <a:r>
              <a:rPr lang="en-US" sz="2800" b="1" dirty="0" smtClean="0">
                <a:latin typeface="Monotype Corsiva" pitchFamily="66" charset="0"/>
              </a:rPr>
              <a:t>.</a:t>
            </a:r>
          </a:p>
          <a:p>
            <a:pPr lvl="0"/>
            <a:r>
              <a:rPr lang="en-US" sz="2800" b="1" dirty="0" smtClean="0">
                <a:latin typeface="Monotype Corsiva" pitchFamily="66" charset="0"/>
              </a:rPr>
              <a:t>Yielding strength of steel (</a:t>
            </a:r>
            <a:r>
              <a:rPr lang="en-US" sz="2800" b="1" dirty="0" err="1" smtClean="0">
                <a:latin typeface="Monotype Corsiva" pitchFamily="66" charset="0"/>
              </a:rPr>
              <a:t>Fy</a:t>
            </a:r>
            <a:r>
              <a:rPr lang="en-US" sz="2800" b="1" dirty="0" smtClean="0">
                <a:latin typeface="Monotype Corsiva" pitchFamily="66" charset="0"/>
              </a:rPr>
              <a:t> ): The yield strength of steel for flexure equal = 4200 Kg/ cm</a:t>
            </a:r>
            <a:r>
              <a:rPr lang="en-US" sz="2800" b="1" baseline="30000" dirty="0" smtClean="0">
                <a:latin typeface="Monotype Corsiva" pitchFamily="66" charset="0"/>
              </a:rPr>
              <a:t>2</a:t>
            </a:r>
            <a:r>
              <a:rPr lang="en-US" sz="2800" b="1" dirty="0" smtClean="0">
                <a:latin typeface="Monotype Corsiva" pitchFamily="66" charset="0"/>
              </a:rPr>
              <a:t> and for shear reinforcement equal = 4200 Kg/ cm</a:t>
            </a:r>
            <a:r>
              <a:rPr lang="en-US" sz="2800" b="1" baseline="30000" dirty="0" smtClean="0">
                <a:latin typeface="Monotype Corsiva" pitchFamily="66" charset="0"/>
              </a:rPr>
              <a:t>2</a:t>
            </a:r>
            <a:r>
              <a:rPr lang="en-US" sz="2800" b="1" dirty="0" smtClean="0">
                <a:latin typeface="Monotype Corsiva" pitchFamily="66" charset="0"/>
              </a:rPr>
              <a:t> .</a:t>
            </a:r>
          </a:p>
          <a:p>
            <a:pPr lvl="0"/>
            <a:r>
              <a:rPr lang="en-US" sz="2800" b="1" dirty="0" smtClean="0">
                <a:latin typeface="Monotype Corsiva" pitchFamily="66" charset="0"/>
              </a:rPr>
              <a:t>Unit weights of materials: Concrete = 2500 Kg/ m</a:t>
            </a:r>
            <a:r>
              <a:rPr lang="en-US" sz="2800" b="1" baseline="30000" dirty="0" smtClean="0">
                <a:latin typeface="Monotype Corsiva" pitchFamily="66" charset="0"/>
              </a:rPr>
              <a:t>3</a:t>
            </a:r>
            <a:r>
              <a:rPr lang="en-US" sz="2800" b="1" dirty="0" smtClean="0">
                <a:latin typeface="Monotype Corsiva" pitchFamily="66" charset="0"/>
              </a:rPr>
              <a:t>, Block=1000 Kg/ m</a:t>
            </a:r>
            <a:r>
              <a:rPr lang="en-US" sz="2800" b="1" baseline="30000" dirty="0" smtClean="0">
                <a:latin typeface="Monotype Corsiva" pitchFamily="66" charset="0"/>
              </a:rPr>
              <a:t>3</a:t>
            </a:r>
            <a:r>
              <a:rPr lang="en-US" sz="2800" b="1" dirty="0" smtClean="0">
                <a:latin typeface="Monotype Corsiva" pitchFamily="66" charset="0"/>
              </a:rPr>
              <a:t>. </a:t>
            </a:r>
          </a:p>
          <a:p>
            <a:pPr lvl="0"/>
            <a:r>
              <a:rPr lang="en-US" sz="2800" b="1" dirty="0" smtClean="0">
                <a:latin typeface="Monotype Corsiva" pitchFamily="66" charset="0"/>
              </a:rPr>
              <a:t>Superimposed dead load=300Kg/ m</a:t>
            </a:r>
            <a:r>
              <a:rPr lang="en-US" sz="2800" b="1" baseline="30000" dirty="0" smtClean="0">
                <a:latin typeface="Monotype Corsiva" pitchFamily="66" charset="0"/>
              </a:rPr>
              <a:t>2</a:t>
            </a:r>
            <a:r>
              <a:rPr lang="en-US" sz="2800" b="1" dirty="0" smtClean="0">
                <a:latin typeface="Monotype Corsiva" pitchFamily="66" charset="0"/>
              </a:rPr>
              <a:t> , Live load=250Kg/ m</a:t>
            </a:r>
            <a:r>
              <a:rPr lang="en-US" sz="2800" b="1" baseline="30000" dirty="0" smtClean="0">
                <a:latin typeface="Monotype Corsiva" pitchFamily="66" charset="0"/>
              </a:rPr>
              <a:t>2</a:t>
            </a:r>
            <a:endParaRPr lang="en-US" sz="2800" b="1" dirty="0" smtClean="0">
              <a:latin typeface="Monotype Corsiva" pitchFamily="66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 bwMode="auto">
          <a:xfrm>
            <a:off x="783771" y="33655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Slab design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262" y="1066800"/>
            <a:ext cx="351313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>
            <a:off x="304800" y="1219200"/>
            <a:ext cx="3429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latin typeface="Monotype Corsiva" pitchFamily="66" charset="0"/>
              </a:rPr>
              <a:t>Compatibility check </a:t>
            </a:r>
          </a:p>
        </p:txBody>
      </p:sp>
      <p:pic>
        <p:nvPicPr>
          <p:cNvPr id="15" name="Picture 21" descr="C:\Users\nedal\Desktop\sapmodel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29732"/>
            <a:ext cx="8534400" cy="48758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2362200" y="565704"/>
            <a:ext cx="4495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Monotype Corsiva" pitchFamily="66" charset="0"/>
              </a:rPr>
              <a:t>Reinforcement  Details</a:t>
            </a:r>
            <a:endParaRPr lang="en-US" sz="3200" b="1" dirty="0">
              <a:latin typeface="Monotype Corsiva" pitchFamily="66" charset="0"/>
            </a:endParaRPr>
          </a:p>
        </p:txBody>
      </p:sp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758370" y="1447800"/>
            <a:ext cx="609962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latin typeface="Monotype Corsiva" pitchFamily="66" charset="0"/>
              </a:rPr>
              <a:t>Slabs are designed as one way ribbed slab with thickness </a:t>
            </a:r>
            <a:r>
              <a:rPr lang="en-US" sz="2800" b="1" dirty="0" smtClean="0">
                <a:latin typeface="Monotype Corsiva" pitchFamily="66" charset="0"/>
              </a:rPr>
              <a:t>=25cm</a:t>
            </a:r>
            <a:endParaRPr lang="en-US" sz="2800" b="1" dirty="0">
              <a:latin typeface="Monotype Corsiva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613024"/>
            <a:ext cx="8534399" cy="37877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0"/>
            <a:ext cx="8001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lang="en-US" sz="3200" b="1" dirty="0" smtClean="0">
                <a:latin typeface="Monotype Corsiva" pitchFamily="66" charset="0"/>
                <a:ea typeface="+mj-ea"/>
                <a:cs typeface="+mj-cs"/>
              </a:rPr>
              <a:t>Beam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Design</a:t>
            </a:r>
          </a:p>
        </p:txBody>
      </p:sp>
      <p:graphicFrame>
        <p:nvGraphicFramePr>
          <p:cNvPr id="17" name="جدول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709106"/>
              </p:ext>
            </p:extLst>
          </p:nvPr>
        </p:nvGraphicFramePr>
        <p:xfrm>
          <a:off x="179388" y="1447800"/>
          <a:ext cx="8812212" cy="1219200"/>
        </p:xfrm>
        <a:graphic>
          <a:graphicData uri="http://schemas.openxmlformats.org/drawingml/2006/table">
            <a:tbl>
              <a:tblPr rtl="1"/>
              <a:tblGrid>
                <a:gridCol w="1935263"/>
                <a:gridCol w="2367776"/>
                <a:gridCol w="2367776"/>
                <a:gridCol w="2141397"/>
              </a:tblGrid>
              <a:tr h="787400"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ar-SA" sz="16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حديد </a:t>
                      </a:r>
                      <a:r>
                        <a:rPr lang="ar-SA" sz="1600" b="1" i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مكسوح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Bottom reinforcement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Upper reinforcement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Beam#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ɸ16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 ɸ14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ɸ12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جدول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968472"/>
              </p:ext>
            </p:extLst>
          </p:nvPr>
        </p:nvGraphicFramePr>
        <p:xfrm>
          <a:off x="179388" y="3378200"/>
          <a:ext cx="8736012" cy="3200400"/>
        </p:xfrm>
        <a:graphic>
          <a:graphicData uri="http://schemas.openxmlformats.org/drawingml/2006/table">
            <a:tbl>
              <a:tblPr rtl="1"/>
              <a:tblGrid>
                <a:gridCol w="2184003"/>
                <a:gridCol w="2184003"/>
                <a:gridCol w="2184003"/>
                <a:gridCol w="2184003"/>
              </a:tblGrid>
              <a:tr h="533400"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ar-SA" sz="16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حديد </a:t>
                      </a:r>
                      <a:r>
                        <a:rPr lang="ar-SA" sz="1600" b="1" i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مكسوح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Bottom Steal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Upper Steel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Beam#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ɸ14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 ɸ14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ɸ12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ɸ16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 ɸ16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ɸ12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2,3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ɸ12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ɸ12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ɸ12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6,8,9(secondary beams)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ɸ16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ɸ14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ɸ12</a:t>
                      </a:r>
                      <a:endParaRPr lang="en-US" sz="1600" b="1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marR="0" algn="just" rtl="0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179388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304800" y="1066800"/>
            <a:ext cx="70104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endParaRPr lang="en-US" sz="2800" b="1" dirty="0" smtClean="0">
              <a:latin typeface="Monotype Corsiva" pitchFamily="66" charset="0"/>
            </a:endParaRPr>
          </a:p>
          <a:p>
            <a:pPr marL="514350" indent="-514350">
              <a:buFont typeface="Wingdings" pitchFamily="2" charset="2"/>
              <a:buChar char="Ø"/>
            </a:pPr>
            <a:r>
              <a:rPr lang="en-US" sz="2800" b="1" dirty="0" smtClean="0">
                <a:latin typeface="Monotype Corsiva" pitchFamily="66" charset="0"/>
              </a:rPr>
              <a:t>Site Analysis.</a:t>
            </a:r>
            <a:endParaRPr lang="en-US" sz="2800" b="1" dirty="0">
              <a:latin typeface="Monotype Corsiva" pitchFamily="66" charset="0"/>
            </a:endParaRPr>
          </a:p>
          <a:p>
            <a:pPr marL="514350" indent="-514350">
              <a:buFont typeface="Wingdings" pitchFamily="2" charset="2"/>
              <a:buChar char="Ø"/>
            </a:pPr>
            <a:r>
              <a:rPr lang="en-US" sz="2800" b="1" dirty="0" smtClean="0">
                <a:latin typeface="Monotype Corsiva" pitchFamily="66" charset="0"/>
              </a:rPr>
              <a:t>Architectural  Design..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sz="2800" b="1" dirty="0" smtClean="0">
                <a:latin typeface="Monotype Corsiva" pitchFamily="66" charset="0"/>
              </a:rPr>
              <a:t>Structural  Design.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sz="2800" b="1" dirty="0" smtClean="0">
                <a:latin typeface="Monotype Corsiva" pitchFamily="66" charset="0"/>
              </a:rPr>
              <a:t>Geothermal  system design.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sz="2800" b="1" dirty="0" smtClean="0">
                <a:latin typeface="Monotype Corsiva" pitchFamily="66" charset="0"/>
              </a:rPr>
              <a:t>Cost  Estimation</a:t>
            </a:r>
          </a:p>
          <a:p>
            <a:pPr marL="514350" indent="-514350">
              <a:buFont typeface="Wingdings" pitchFamily="2" charset="2"/>
              <a:buChar char="Ø"/>
            </a:pPr>
            <a:endParaRPr lang="en-US" sz="2800" b="1" dirty="0">
              <a:latin typeface="Monotype Corsiva" pitchFamily="66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634547" y="45720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Presentation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 Outline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8" name="TextBox 17"/>
          <p:cNvSpPr txBox="1"/>
          <p:nvPr/>
        </p:nvSpPr>
        <p:spPr>
          <a:xfrm>
            <a:off x="-304800" y="1066800"/>
            <a:ext cx="6477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342900" indent="-342900"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6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8686800" cy="5511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762000" y="0"/>
            <a:ext cx="8001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lang="en-US" sz="3200" b="1" dirty="0" smtClean="0">
                <a:latin typeface="Monotype Corsiva" pitchFamily="66" charset="0"/>
                <a:ea typeface="+mj-ea"/>
                <a:cs typeface="+mj-cs"/>
              </a:rPr>
              <a:t>Beam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Design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292616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Column design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33488"/>
            <a:ext cx="8305800" cy="52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365917"/>
            <a:ext cx="80010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Footing design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8610600" cy="520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365917"/>
            <a:ext cx="80010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>
                <a:latin typeface="Monotype Corsiva" pitchFamily="66" charset="0"/>
              </a:rPr>
              <a:t>Geothermal  system design.</a:t>
            </a:r>
          </a:p>
        </p:txBody>
      </p:sp>
      <p:sp>
        <p:nvSpPr>
          <p:cNvPr id="6" name="TextBox 13"/>
          <p:cNvSpPr txBox="1"/>
          <p:nvPr/>
        </p:nvSpPr>
        <p:spPr>
          <a:xfrm>
            <a:off x="381000" y="914400"/>
            <a:ext cx="8077200" cy="49552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14350" indent="-514350">
              <a:defRPr/>
            </a:pPr>
            <a:r>
              <a:rPr lang="en-US" sz="2300" b="1" dirty="0">
                <a:latin typeface="Arial" pitchFamily="34" charset="0"/>
                <a:cs typeface="Arial" pitchFamily="34" charset="0"/>
              </a:rPr>
              <a:t>      </a:t>
            </a:r>
            <a:endParaRPr lang="en-US" sz="23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defRPr/>
            </a:pPr>
            <a:endParaRPr lang="en-US" sz="2300" b="1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defRPr/>
            </a:pPr>
            <a:endParaRPr lang="en-US" sz="23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defRPr/>
            </a:pP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Introduction.</a:t>
            </a:r>
          </a:p>
          <a:p>
            <a:pPr marL="514350" indent="-514350">
              <a:defRPr/>
            </a:pP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Design step</a:t>
            </a: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Arial" pitchFamily="34" charset="0"/>
              <a:buChar char="•"/>
              <a:defRPr/>
            </a:pP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Choose geothermal system type.</a:t>
            </a:r>
          </a:p>
          <a:p>
            <a:pPr marL="514350" indent="-514350">
              <a:buFont typeface="Arial" pitchFamily="34" charset="0"/>
              <a:buChar char="•"/>
              <a:defRPr/>
            </a:pP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Building load.</a:t>
            </a:r>
          </a:p>
          <a:p>
            <a:pPr marL="514350" indent="-514350">
              <a:buFont typeface="Arial" pitchFamily="34" charset="0"/>
              <a:buChar char="•"/>
              <a:defRPr/>
            </a:pP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Heat pump selection.</a:t>
            </a:r>
          </a:p>
          <a:p>
            <a:pPr marL="514350" indent="-514350">
              <a:buFont typeface="Arial" pitchFamily="34" charset="0"/>
              <a:buChar char="•"/>
              <a:defRPr/>
            </a:pP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Pipe size and length.</a:t>
            </a:r>
          </a:p>
          <a:p>
            <a:pPr marL="514350" indent="-514350">
              <a:buFont typeface="Arial" pitchFamily="34" charset="0"/>
              <a:buChar char="•"/>
              <a:defRPr/>
            </a:pP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Properties of trenches.</a:t>
            </a:r>
          </a:p>
          <a:p>
            <a:pPr marL="514350" indent="-514350">
              <a:buFont typeface="Arial" pitchFamily="34" charset="0"/>
              <a:buChar char="•"/>
              <a:defRPr/>
            </a:pP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Land required.</a:t>
            </a:r>
          </a:p>
          <a:p>
            <a:pPr marL="514350" indent="-514350">
              <a:defRPr/>
            </a:pPr>
            <a:endParaRPr lang="en-US" sz="23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08294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365917"/>
            <a:ext cx="80010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>
                <a:latin typeface="Monotype Corsiva" pitchFamily="66" charset="0"/>
                <a:cs typeface="Times New Roman" pitchFamily="18" charset="0"/>
              </a:rPr>
              <a:t>Introduction</a:t>
            </a:r>
            <a:endParaRPr lang="en-US" sz="3200" b="1" dirty="0">
              <a:latin typeface="Monotype Corsiva" pitchFamily="66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1371600"/>
            <a:ext cx="4343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371600"/>
            <a:ext cx="42672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148239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365917"/>
            <a:ext cx="80010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>
                <a:latin typeface="Monotype Corsiva" pitchFamily="66" charset="0"/>
                <a:cs typeface="Times New Roman" pitchFamily="18" charset="0"/>
              </a:rPr>
              <a:t>Design </a:t>
            </a:r>
            <a:r>
              <a:rPr lang="en-US" sz="3200" b="1" dirty="0" smtClean="0">
                <a:latin typeface="Monotype Corsiva" pitchFamily="66" charset="0"/>
                <a:cs typeface="Times New Roman" pitchFamily="18" charset="0"/>
              </a:rPr>
              <a:t>step</a:t>
            </a:r>
            <a:endParaRPr lang="en-US" sz="3200" b="1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8763000" cy="542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076163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365917"/>
            <a:ext cx="80010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>
                <a:latin typeface="Monotype Corsiva" pitchFamily="66" charset="0"/>
                <a:cs typeface="Times New Roman" pitchFamily="18" charset="0"/>
              </a:rPr>
              <a:t>Choose geothermal system type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381000" y="914400"/>
            <a:ext cx="8077200" cy="56169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14350" indent="-514350">
              <a:defRPr/>
            </a:pPr>
            <a:r>
              <a:rPr lang="en-US" sz="2300" b="1" dirty="0">
                <a:latin typeface="Arial" pitchFamily="34" charset="0"/>
                <a:cs typeface="Arial" pitchFamily="34" charset="0"/>
              </a:rPr>
              <a:t>      </a:t>
            </a:r>
            <a:endParaRPr lang="en-US" sz="2300" b="1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defRPr/>
            </a:pPr>
            <a:r>
              <a:rPr lang="en-US" sz="2400" b="1" dirty="0" smtClean="0">
                <a:latin typeface="Monotype Corsiva" pitchFamily="66" charset="0"/>
                <a:cs typeface="Arial" pitchFamily="34" charset="0"/>
              </a:rPr>
              <a:t>The </a:t>
            </a:r>
            <a:r>
              <a:rPr lang="en-US" sz="2400" b="1" dirty="0">
                <a:latin typeface="Monotype Corsiva" pitchFamily="66" charset="0"/>
                <a:cs typeface="Arial" pitchFamily="34" charset="0"/>
              </a:rPr>
              <a:t>determination of geothermal heat pump system for heating </a:t>
            </a:r>
            <a:r>
              <a:rPr lang="en-US" sz="2400" b="1" dirty="0" smtClean="0">
                <a:latin typeface="Monotype Corsiva" pitchFamily="66" charset="0"/>
                <a:cs typeface="Arial" pitchFamily="34" charset="0"/>
              </a:rPr>
              <a:t>and cooling </a:t>
            </a:r>
            <a:r>
              <a:rPr lang="en-US" sz="2400" b="1" dirty="0">
                <a:latin typeface="Monotype Corsiva" pitchFamily="66" charset="0"/>
                <a:cs typeface="Arial" pitchFamily="34" charset="0"/>
              </a:rPr>
              <a:t>type depend on many factor</a:t>
            </a:r>
            <a:r>
              <a:rPr lang="en-US" sz="2400" b="1" dirty="0" smtClean="0">
                <a:latin typeface="Monotype Corsiva" pitchFamily="66" charset="0"/>
                <a:cs typeface="Arial" pitchFamily="34" charset="0"/>
              </a:rPr>
              <a:t>:</a:t>
            </a:r>
          </a:p>
          <a:p>
            <a:pPr marL="514350" indent="-514350">
              <a:defRPr/>
            </a:pPr>
            <a:endParaRPr lang="en-US" sz="2400" b="1" dirty="0" smtClean="0">
              <a:latin typeface="Monotype Corsiva" pitchFamily="66" charset="0"/>
              <a:cs typeface="Arial" pitchFamily="34" charset="0"/>
            </a:endParaRPr>
          </a:p>
          <a:p>
            <a:pPr marL="514350" indent="-514350">
              <a:defRPr/>
            </a:pPr>
            <a:r>
              <a:rPr lang="en-US" sz="2400" b="1" dirty="0" smtClean="0">
                <a:latin typeface="Monotype Corsiva" pitchFamily="66" charset="0"/>
                <a:cs typeface="Arial" pitchFamily="34" charset="0"/>
              </a:rPr>
              <a:t>Site properties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b="1" dirty="0" smtClean="0">
              <a:latin typeface="Monotype Corsiva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latin typeface="Monotype Corsiva" pitchFamily="66" charset="0"/>
              </a:rPr>
              <a:t>Geology</a:t>
            </a:r>
            <a:endParaRPr lang="en-US" sz="2400" b="1" dirty="0">
              <a:latin typeface="Monotype Corsiva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latin typeface="Monotype Corsiva" pitchFamily="66" charset="0"/>
              </a:rPr>
              <a:t>Hydrology</a:t>
            </a:r>
            <a:endParaRPr lang="en-US" sz="2400" b="1" dirty="0">
              <a:latin typeface="Monotype Corsiva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>
                <a:latin typeface="Monotype Corsiva" pitchFamily="66" charset="0"/>
              </a:rPr>
              <a:t>Land </a:t>
            </a:r>
            <a:r>
              <a:rPr lang="en-US" sz="2400" b="1" dirty="0" smtClean="0">
                <a:latin typeface="Monotype Corsiva" pitchFamily="66" charset="0"/>
              </a:rPr>
              <a:t>Availability </a:t>
            </a:r>
            <a:endParaRPr lang="en-US" sz="2400" b="1" dirty="0">
              <a:latin typeface="Monotype Corsiva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latin typeface="Monotype Corsiva" pitchFamily="66" charset="0"/>
              </a:rPr>
              <a:t>Topography</a:t>
            </a:r>
            <a:endParaRPr lang="en-US" sz="2400" b="1" dirty="0" smtClean="0">
              <a:latin typeface="Monotype Corsiva" pitchFamily="66" charset="0"/>
              <a:cs typeface="Arial" pitchFamily="34" charset="0"/>
            </a:endParaRPr>
          </a:p>
          <a:p>
            <a:pPr marL="514350" indent="-514350">
              <a:defRPr/>
            </a:pPr>
            <a:endParaRPr lang="en-US" sz="2400" b="1" dirty="0" smtClean="0">
              <a:latin typeface="Monotype Corsiva" pitchFamily="66" charset="0"/>
              <a:cs typeface="Times New Roman" pitchFamily="18" charset="0"/>
            </a:endParaRPr>
          </a:p>
          <a:p>
            <a:pPr marL="514350" indent="-514350">
              <a:defRPr/>
            </a:pPr>
            <a:r>
              <a:rPr lang="en-US" sz="2400" b="1" dirty="0" smtClean="0">
                <a:latin typeface="Monotype Corsiva" pitchFamily="66" charset="0"/>
                <a:cs typeface="Times New Roman" pitchFamily="18" charset="0"/>
              </a:rPr>
              <a:t>Building type</a:t>
            </a:r>
          </a:p>
          <a:p>
            <a:pPr marL="514350" indent="-514350">
              <a:defRPr/>
            </a:pPr>
            <a:r>
              <a:rPr lang="en-US" sz="2400" b="1" dirty="0" smtClean="0">
                <a:latin typeface="Monotype Corsiva" pitchFamily="66" charset="0"/>
                <a:cs typeface="Times New Roman" pitchFamily="18" charset="0"/>
              </a:rPr>
              <a:t>Natural resource </a:t>
            </a:r>
          </a:p>
          <a:p>
            <a:endParaRPr lang="ar-SA" sz="2400" dirty="0"/>
          </a:p>
          <a:p>
            <a:r>
              <a:rPr lang="en-US" sz="2400" b="1" dirty="0" smtClean="0">
                <a:latin typeface="Monotype Corsiva" pitchFamily="66" charset="0"/>
              </a:rPr>
              <a:t>So we </a:t>
            </a:r>
            <a:r>
              <a:rPr lang="en-US" sz="2400" b="1" dirty="0">
                <a:latin typeface="Monotype Corsiva" pitchFamily="66" charset="0"/>
              </a:rPr>
              <a:t>choose the horizontal close loop system </a:t>
            </a:r>
            <a:endParaRPr lang="en-US" sz="2400" b="1" dirty="0"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55088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365917"/>
            <a:ext cx="80010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 smtClean="0">
                <a:latin typeface="Monotype Corsiva" pitchFamily="66" charset="0"/>
                <a:cs typeface="Times New Roman" pitchFamily="18" charset="0"/>
              </a:rPr>
              <a:t>Building load</a:t>
            </a:r>
            <a:endParaRPr lang="en-US" sz="3200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7" name="TextBox 13"/>
          <p:cNvSpPr txBox="1"/>
          <p:nvPr/>
        </p:nvSpPr>
        <p:spPr>
          <a:xfrm>
            <a:off x="381000" y="1157107"/>
            <a:ext cx="80772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14350" indent="-514350">
              <a:defRPr/>
            </a:pPr>
            <a:r>
              <a:rPr lang="en-US" sz="2400" b="1" dirty="0" smtClean="0">
                <a:latin typeface="Monotype Corsiva" pitchFamily="66" charset="0"/>
                <a:cs typeface="Arial" pitchFamily="34" charset="0"/>
              </a:rPr>
              <a:t>Building  properties</a:t>
            </a:r>
          </a:p>
          <a:p>
            <a:pPr marL="514350" indent="-514350">
              <a:defRPr/>
            </a:pPr>
            <a:endParaRPr lang="en-US" sz="2400" b="1" dirty="0">
              <a:latin typeface="Monotype Corsiva" pitchFamily="66" charset="0"/>
              <a:cs typeface="Arial" pitchFamily="34" charset="0"/>
            </a:endParaRPr>
          </a:p>
          <a:p>
            <a:pPr marL="514350" indent="-514350">
              <a:defRPr/>
            </a:pPr>
            <a:r>
              <a:rPr lang="en-US" sz="2400" b="1" dirty="0" smtClean="0">
                <a:latin typeface="Monotype Corsiva" pitchFamily="66" charset="0"/>
                <a:cs typeface="Arial" pitchFamily="34" charset="0"/>
              </a:rPr>
              <a:t>External wall                                           Internal wall</a:t>
            </a:r>
          </a:p>
        </p:txBody>
      </p:sp>
      <p:pic>
        <p:nvPicPr>
          <p:cNvPr id="8" name="صورة 7" descr="D:\waal.wm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621974"/>
            <a:ext cx="3886200" cy="1956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706004"/>
              </p:ext>
            </p:extLst>
          </p:nvPr>
        </p:nvGraphicFramePr>
        <p:xfrm>
          <a:off x="228601" y="2782784"/>
          <a:ext cx="3886198" cy="17130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7980"/>
                <a:gridCol w="1144109"/>
                <a:gridCol w="1144109"/>
              </a:tblGrid>
              <a:tr h="2829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Layer name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Width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Density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29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Stone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0.07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2300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29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Concrete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0.1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2300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29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Polystyrene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0.02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46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29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Block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0.1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1040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83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Plaster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0.007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1250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9" name="صورة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76800" y="4621973"/>
            <a:ext cx="4038600" cy="19566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85102"/>
              </p:ext>
            </p:extLst>
          </p:nvPr>
        </p:nvGraphicFramePr>
        <p:xfrm>
          <a:off x="4876799" y="2819400"/>
          <a:ext cx="4038601" cy="1676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6095"/>
                <a:gridCol w="1334832"/>
                <a:gridCol w="1337674"/>
              </a:tblGrid>
              <a:tr h="4137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Layer name 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Width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Density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51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Plaster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0.007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1250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37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Block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0.1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1040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37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Plaster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0.007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1250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921988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365917"/>
            <a:ext cx="80010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400" b="1" dirty="0" smtClean="0">
                <a:latin typeface="Monotype Corsiva" pitchFamily="66" charset="0"/>
                <a:cs typeface="Times New Roman" pitchFamily="18" charset="0"/>
              </a:rPr>
              <a:t>Celling                                                  Floor</a:t>
            </a:r>
            <a:endParaRPr lang="en-US" sz="2400" b="1" dirty="0">
              <a:latin typeface="Monotype Corsiva" pitchFamily="66" charset="0"/>
              <a:cs typeface="Times New Roman" pitchFamily="18" charset="0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161128"/>
              </p:ext>
            </p:extLst>
          </p:nvPr>
        </p:nvGraphicFramePr>
        <p:xfrm>
          <a:off x="304800" y="1371601"/>
          <a:ext cx="4114800" cy="2438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3154"/>
                <a:gridCol w="1392604"/>
                <a:gridCol w="1319042"/>
              </a:tblGrid>
              <a:tr h="4824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Layer name 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Width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Density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24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Concrete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0.25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2300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24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Polystyrene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0.02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46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24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Air gap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0.05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1.3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86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Gipson board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0.007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1250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9" name="صورة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4038600"/>
            <a:ext cx="4114800" cy="2679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966584"/>
              </p:ext>
            </p:extLst>
          </p:nvPr>
        </p:nvGraphicFramePr>
        <p:xfrm>
          <a:off x="5029200" y="1371600"/>
          <a:ext cx="3809999" cy="24383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5525"/>
                <a:gridCol w="1266053"/>
                <a:gridCol w="1268421"/>
              </a:tblGrid>
              <a:tr h="4204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Layer name 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Width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Density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04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>
                          <a:effectLst/>
                        </a:rPr>
                        <a:t>Soil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1.5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1300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43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Concrete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0.15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2800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326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Concrete screed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0.005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2000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04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Ceramic tiles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0.01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1900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1" name="صورة 10" descr="G:\graduation project\g.wm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038600"/>
            <a:ext cx="3733800" cy="2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9226662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365917"/>
            <a:ext cx="80010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400" b="1" dirty="0" smtClean="0">
                <a:latin typeface="Monotype Corsiva" pitchFamily="66" charset="0"/>
                <a:cs typeface="Times New Roman" pitchFamily="18" charset="0"/>
              </a:rPr>
              <a:t>Window                                                  Door</a:t>
            </a:r>
            <a:endParaRPr lang="en-US" sz="2400" b="1" dirty="0">
              <a:latin typeface="Monotype Corsiva" pitchFamily="66" charset="0"/>
              <a:cs typeface="Times New Roman" pitchFamily="18" charset="0"/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908096"/>
              </p:ext>
            </p:extLst>
          </p:nvPr>
        </p:nvGraphicFramePr>
        <p:xfrm>
          <a:off x="381001" y="1295400"/>
          <a:ext cx="3962400" cy="2286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6655"/>
                <a:gridCol w="1316486"/>
                <a:gridCol w="1319259"/>
              </a:tblGrid>
              <a:tr h="4294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Layer name 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Width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Density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135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Glass standard 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0.006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2300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94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Air gap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0.03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1.3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135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Glass standard 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0.006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2300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" name="صورة 9" descr="G:\graduation project\ff.wm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86200"/>
            <a:ext cx="4038600" cy="269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326231"/>
              </p:ext>
            </p:extLst>
          </p:nvPr>
        </p:nvGraphicFramePr>
        <p:xfrm>
          <a:off x="5181600" y="1295400"/>
          <a:ext cx="3657600" cy="2286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337"/>
                <a:gridCol w="1214919"/>
                <a:gridCol w="1218344"/>
              </a:tblGrid>
              <a:tr h="11124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Layer name 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Width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Density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735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Wood pine 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0.04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550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2" name="صورة 11" descr="D:\wdwd.wm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890982"/>
            <a:ext cx="3657600" cy="26876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8214967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533400" y="0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Project Information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914400"/>
            <a:ext cx="8077200" cy="31547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14350" indent="-514350">
              <a:defRPr/>
            </a:pPr>
            <a:r>
              <a:rPr lang="en-US" sz="2300" b="1" dirty="0">
                <a:latin typeface="Arial" pitchFamily="34" charset="0"/>
                <a:cs typeface="Arial" pitchFamily="34" charset="0"/>
              </a:rPr>
              <a:t>      </a:t>
            </a:r>
            <a:endParaRPr lang="en-US" sz="23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defRPr/>
            </a:pPr>
            <a:endParaRPr lang="en-US" sz="23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defRPr/>
            </a:pPr>
            <a:endParaRPr lang="en-US" sz="23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defRPr/>
            </a:pPr>
            <a:endParaRPr lang="en-US" sz="23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defRPr/>
            </a:pPr>
            <a:endParaRPr lang="en-US" sz="23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defRPr/>
            </a:pP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      This </a:t>
            </a:r>
            <a:r>
              <a:rPr lang="en-US" sz="2800" b="1" dirty="0">
                <a:latin typeface="Monotype Corsiva" pitchFamily="66" charset="0"/>
                <a:cs typeface="Times New Roman" pitchFamily="18" charset="0"/>
              </a:rPr>
              <a:t>Graduation Project </a:t>
            </a: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Interested in designing Geothermal </a:t>
            </a: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heating </a:t>
            </a: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and </a:t>
            </a: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cooling system </a:t>
            </a: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for residential </a:t>
            </a: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building, and compare  with traditional HVAC system. </a:t>
            </a:r>
            <a:endParaRPr lang="en-US" sz="2800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762000" y="609600"/>
            <a:ext cx="32004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Monotype Corsiva" pitchFamily="66" charset="0"/>
                <a:cs typeface="Times New Roman" pitchFamily="18" charset="0"/>
              </a:rPr>
              <a:t>General Overview</a:t>
            </a:r>
            <a:endParaRPr lang="en-US" sz="3200" b="1" dirty="0"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533400"/>
            <a:ext cx="8001000" cy="4245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>
                <a:latin typeface="Monotype Corsiva" pitchFamily="66" charset="0"/>
              </a:rPr>
              <a:t>Weather data</a:t>
            </a:r>
            <a:endParaRPr lang="en-US" sz="3200" dirty="0">
              <a:latin typeface="Monotype Corsiva" pitchFamily="66" charset="0"/>
            </a:endParaRPr>
          </a:p>
          <a:p>
            <a:r>
              <a:rPr lang="en-US" sz="2800" b="1" dirty="0">
                <a:latin typeface="Monotype Corsiva" pitchFamily="66" charset="0"/>
              </a:rPr>
              <a:t>              </a:t>
            </a:r>
            <a:endParaRPr lang="en-US" sz="2800" b="1" dirty="0" smtClean="0">
              <a:latin typeface="Monotype Corsiva" pitchFamily="66" charset="0"/>
            </a:endParaRPr>
          </a:p>
          <a:p>
            <a:endParaRPr lang="en-US" sz="2800" b="1" dirty="0">
              <a:latin typeface="Monotype Corsiva" pitchFamily="66" charset="0"/>
            </a:endParaRPr>
          </a:p>
          <a:p>
            <a:r>
              <a:rPr lang="en-US" sz="2800" b="1" dirty="0" smtClean="0">
                <a:latin typeface="Monotype Corsiva" pitchFamily="66" charset="0"/>
              </a:rPr>
              <a:t>Weather </a:t>
            </a:r>
            <a:r>
              <a:rPr lang="en-US" sz="2800" b="1" dirty="0">
                <a:latin typeface="Monotype Corsiva" pitchFamily="66" charset="0"/>
              </a:rPr>
              <a:t>data </a:t>
            </a:r>
            <a:r>
              <a:rPr lang="en-US" sz="2800" b="1" dirty="0" smtClean="0">
                <a:latin typeface="Monotype Corsiva" pitchFamily="66" charset="0"/>
              </a:rPr>
              <a:t>as we describe before.</a:t>
            </a:r>
            <a:endParaRPr lang="en-US" sz="28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74761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365917"/>
            <a:ext cx="8001000" cy="1615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>
                <a:latin typeface="Monotype Corsiva" pitchFamily="66" charset="0"/>
              </a:rPr>
              <a:t>Heating &amp; Cooling </a:t>
            </a:r>
            <a:r>
              <a:rPr lang="en-US" sz="3200" b="1" dirty="0" smtClean="0">
                <a:latin typeface="Monotype Corsiva" pitchFamily="66" charset="0"/>
              </a:rPr>
              <a:t>Load</a:t>
            </a:r>
          </a:p>
          <a:p>
            <a:endParaRPr lang="en-US" sz="3200" b="1" dirty="0" smtClean="0">
              <a:latin typeface="Monotype Corsiva" pitchFamily="66" charset="0"/>
            </a:endParaRPr>
          </a:p>
          <a:p>
            <a:r>
              <a:rPr lang="en-US" sz="2800" b="1" dirty="0">
                <a:latin typeface="Monotype Corsiva" pitchFamily="66" charset="0"/>
              </a:rPr>
              <a:t>Max Cooling:  15518 W </a:t>
            </a:r>
            <a:r>
              <a:rPr lang="en-US" sz="2800" b="1" dirty="0" smtClean="0">
                <a:latin typeface="Monotype Corsiva" pitchFamily="66" charset="0"/>
              </a:rPr>
              <a:t>             </a:t>
            </a:r>
            <a:r>
              <a:rPr lang="en-US" sz="2800" b="1" dirty="0">
                <a:latin typeface="Monotype Corsiva" pitchFamily="66" charset="0"/>
              </a:rPr>
              <a:t>Max Heating:  23576 W </a:t>
            </a:r>
          </a:p>
        </p:txBody>
      </p:sp>
      <p:pic>
        <p:nvPicPr>
          <p:cNvPr id="8" name="صورة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1981200"/>
            <a:ext cx="8381999" cy="459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4895114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365917"/>
            <a:ext cx="8001000" cy="237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 smtClean="0">
                <a:latin typeface="Monotype Corsiva" pitchFamily="66" charset="0"/>
              </a:rPr>
              <a:t>Heat pump selection</a:t>
            </a:r>
          </a:p>
          <a:p>
            <a:endParaRPr lang="en-US" sz="3200" b="1" dirty="0" smtClean="0">
              <a:latin typeface="Monotype Corsiva" pitchFamily="66" charset="0"/>
            </a:endParaRPr>
          </a:p>
          <a:p>
            <a:r>
              <a:rPr lang="en-US" sz="2800" b="1" dirty="0">
                <a:latin typeface="Monotype Corsiva" pitchFamily="66" charset="0"/>
              </a:rPr>
              <a:t>The selection of heat pump depend on:</a:t>
            </a:r>
          </a:p>
          <a:p>
            <a:r>
              <a:rPr lang="en-US" sz="2800" b="1" dirty="0">
                <a:latin typeface="Monotype Corsiva" pitchFamily="66" charset="0"/>
              </a:rPr>
              <a:t>Geothermal system type</a:t>
            </a:r>
          </a:p>
          <a:p>
            <a:r>
              <a:rPr lang="en-US" sz="2800" b="1" dirty="0">
                <a:latin typeface="Monotype Corsiva" pitchFamily="66" charset="0"/>
              </a:rPr>
              <a:t>       Project system is used a closed horizontal system.</a:t>
            </a:r>
          </a:p>
        </p:txBody>
      </p:sp>
      <p:pic>
        <p:nvPicPr>
          <p:cNvPr id="5" name="صورة 4" descr="http://www.hydro.mb.ca/your_home/geothermal_heat_pumps/gif/horizontal_loop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971800"/>
            <a:ext cx="8381999" cy="37465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9347035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365917"/>
            <a:ext cx="8001000" cy="237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>
                <a:latin typeface="Monotype Corsiva" pitchFamily="66" charset="0"/>
              </a:rPr>
              <a:t>Assistant HVAC system</a:t>
            </a:r>
          </a:p>
          <a:p>
            <a:r>
              <a:rPr lang="en-US" sz="3200" b="1" dirty="0">
                <a:latin typeface="Monotype Corsiva" pitchFamily="66" charset="0"/>
              </a:rPr>
              <a:t>           </a:t>
            </a:r>
            <a:r>
              <a:rPr lang="en-US" sz="2800" b="1" dirty="0">
                <a:latin typeface="Monotype Corsiva" pitchFamily="66" charset="0"/>
              </a:rPr>
              <a:t>Assistant HVAC system used is Fan coil with two pipe heating/cooling, single coil system.</a:t>
            </a:r>
          </a:p>
          <a:p>
            <a:endParaRPr lang="en-US" sz="2800" b="1" dirty="0">
              <a:latin typeface="Monotype Corsiva" pitchFamily="66" charset="0"/>
            </a:endParaRPr>
          </a:p>
        </p:txBody>
      </p:sp>
      <p:pic>
        <p:nvPicPr>
          <p:cNvPr id="6" name="صورة 5" descr="Fig. 32. Two-Pipe Heating/Cooling Fan Coil Unit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97" y="2438400"/>
            <a:ext cx="7086599" cy="403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3841700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365917"/>
            <a:ext cx="8001000" cy="237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>
                <a:latin typeface="Monotype Corsiva" pitchFamily="66" charset="0"/>
              </a:rPr>
              <a:t>Assistant HVAC system</a:t>
            </a:r>
          </a:p>
          <a:p>
            <a:r>
              <a:rPr lang="en-US" sz="3200" b="1" dirty="0">
                <a:latin typeface="Monotype Corsiva" pitchFamily="66" charset="0"/>
              </a:rPr>
              <a:t>           </a:t>
            </a:r>
            <a:r>
              <a:rPr lang="en-US" sz="2800" b="1" dirty="0">
                <a:latin typeface="Monotype Corsiva" pitchFamily="66" charset="0"/>
              </a:rPr>
              <a:t>Assistant HVAC system used is Fan coil with two pipe heating/cooling, single coil system.</a:t>
            </a:r>
          </a:p>
          <a:p>
            <a:endParaRPr lang="en-US" sz="2800" b="1" dirty="0">
              <a:latin typeface="Monotype Corsiva" pitchFamily="66" charset="0"/>
            </a:endParaRPr>
          </a:p>
        </p:txBody>
      </p:sp>
      <p:pic>
        <p:nvPicPr>
          <p:cNvPr id="6" name="صورة 5" descr="Fig. 32. Two-Pipe Heating/Cooling Fan Coil Unit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97" y="2438400"/>
            <a:ext cx="7086599" cy="403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1528593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365917"/>
            <a:ext cx="8001000" cy="5730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>
                <a:latin typeface="Monotype Corsiva" pitchFamily="66" charset="0"/>
              </a:rPr>
              <a:t>Building load</a:t>
            </a:r>
          </a:p>
          <a:p>
            <a:r>
              <a:rPr lang="en-US" sz="2800" b="1" dirty="0">
                <a:latin typeface="Monotype Corsiva" pitchFamily="66" charset="0"/>
              </a:rPr>
              <a:t>             Heating load is 23.576 KW, and the cooling load is 15.518 KW    </a:t>
            </a:r>
          </a:p>
          <a:p>
            <a:r>
              <a:rPr lang="en-US" sz="2800" dirty="0">
                <a:latin typeface="Monotype Corsiva" pitchFamily="66" charset="0"/>
              </a:rPr>
              <a:t> </a:t>
            </a:r>
          </a:p>
          <a:p>
            <a:r>
              <a:rPr lang="en-US" sz="3200" b="1" dirty="0">
                <a:latin typeface="Monotype Corsiva" pitchFamily="66" charset="0"/>
              </a:rPr>
              <a:t>Pump properties </a:t>
            </a:r>
          </a:p>
          <a:p>
            <a:r>
              <a:rPr lang="en-US" sz="2800" b="1" dirty="0">
                <a:latin typeface="Monotype Corsiva" pitchFamily="66" charset="0"/>
              </a:rPr>
              <a:t>              The Assistant HVAC system used is Fan coil, so we choose  water to water ground heat pump.</a:t>
            </a:r>
          </a:p>
          <a:p>
            <a:r>
              <a:rPr lang="en-US" sz="2800" dirty="0">
                <a:latin typeface="Monotype Corsiva" pitchFamily="66" charset="0"/>
              </a:rPr>
              <a:t> </a:t>
            </a:r>
          </a:p>
          <a:p>
            <a:r>
              <a:rPr lang="en-US" sz="2800" dirty="0">
                <a:latin typeface="Monotype Corsiva" pitchFamily="66" charset="0"/>
              </a:rPr>
              <a:t>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02461184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365918"/>
            <a:ext cx="8001000" cy="1767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b="1" dirty="0">
                <a:latin typeface="Monotype Corsiva" pitchFamily="66" charset="0"/>
              </a:rPr>
              <a:t> From this data the selected type of  heat pump is</a:t>
            </a:r>
          </a:p>
          <a:p>
            <a:r>
              <a:rPr lang="en-US" sz="2800" b="1" dirty="0">
                <a:latin typeface="Monotype Corsiva" pitchFamily="66" charset="0"/>
              </a:rPr>
              <a:t>RW Series: Commercial Reversible Chiller - 60 Hz   (8-50 Tons).</a:t>
            </a:r>
          </a:p>
          <a:p>
            <a:r>
              <a:rPr lang="en-US" sz="2800" b="1" dirty="0">
                <a:latin typeface="Monotype Corsiva" pitchFamily="66" charset="0"/>
              </a:rPr>
              <a:t>AHRI/ASHRAE/ISO 13256-2 Water-to-Water Ratings </a:t>
            </a:r>
          </a:p>
          <a:p>
            <a:r>
              <a:rPr lang="en-US" sz="2800" b="1" dirty="0">
                <a:latin typeface="Monotype Corsiva" pitchFamily="66" charset="0"/>
              </a:rPr>
              <a:t>              </a:t>
            </a:r>
          </a:p>
        </p:txBody>
      </p:sp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2286000"/>
            <a:ext cx="3962400" cy="3733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543188"/>
              </p:ext>
            </p:extLst>
          </p:nvPr>
        </p:nvGraphicFramePr>
        <p:xfrm>
          <a:off x="4572001" y="2286001"/>
          <a:ext cx="4419599" cy="3657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7199"/>
                <a:gridCol w="547199"/>
                <a:gridCol w="330531"/>
                <a:gridCol w="464873"/>
                <a:gridCol w="464873"/>
                <a:gridCol w="465282"/>
                <a:gridCol w="522214"/>
                <a:gridCol w="522214"/>
                <a:gridCol w="98521"/>
                <a:gridCol w="456693"/>
              </a:tblGrid>
              <a:tr h="24384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Model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Capacity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Modulation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Flow rate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Ground Loop Heat Pump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46304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Cooling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Full EST 25°C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Part EST 20°C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ELT 12°C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Heating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Full EST 0°C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Part ELT 5°C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ELT 40°C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7536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Source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L/S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Load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L/S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Capacity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Watts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EER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Capacity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Watts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COP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7680">
                <a:tc rowSpan="2">
                  <a:txBody>
                    <a:bodyPr/>
                    <a:lstStyle/>
                    <a:p>
                      <a:pPr marL="68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effectLst/>
                        </a:rPr>
                        <a:t>096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Full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1.5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1.5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29,894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5.0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24,619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3.1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8768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Part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1.5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1.5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16,706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6.6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14,361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3,5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369804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228600"/>
            <a:ext cx="8001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>
                <a:latin typeface="Monotype Corsiva" pitchFamily="66" charset="0"/>
              </a:rPr>
              <a:t> </a:t>
            </a:r>
            <a:r>
              <a:rPr lang="en-US" sz="3200" b="1" dirty="0">
                <a:latin typeface="Monotype Corsiva" pitchFamily="66" charset="0"/>
              </a:rPr>
              <a:t>P</a:t>
            </a:r>
            <a:r>
              <a:rPr lang="en-US" sz="3200" b="1" dirty="0" smtClean="0">
                <a:latin typeface="Monotype Corsiva" pitchFamily="66" charset="0"/>
              </a:rPr>
              <a:t>ipe length and size </a:t>
            </a:r>
            <a:endParaRPr lang="en-US" sz="3200" b="1" dirty="0">
              <a:latin typeface="Monotype Corsiva" pitchFamily="66" charset="0"/>
            </a:endParaRPr>
          </a:p>
          <a:p>
            <a:endParaRPr lang="en-US" sz="2400" b="1" dirty="0" smtClean="0">
              <a:latin typeface="Monotype Corsiva" pitchFamily="66" charset="0"/>
            </a:endParaRPr>
          </a:p>
          <a:p>
            <a:r>
              <a:rPr lang="en-US" sz="2800" b="1" dirty="0" smtClean="0">
                <a:latin typeface="Monotype Corsiva" pitchFamily="66" charset="0"/>
              </a:rPr>
              <a:t>Pipe </a:t>
            </a:r>
            <a:r>
              <a:rPr lang="en-US" sz="2800" b="1" dirty="0">
                <a:latin typeface="Monotype Corsiva" pitchFamily="66" charset="0"/>
              </a:rPr>
              <a:t>size</a:t>
            </a:r>
          </a:p>
          <a:p>
            <a:r>
              <a:rPr lang="en-US" sz="2400" b="1" dirty="0">
                <a:latin typeface="Monotype Corsiva" pitchFamily="66" charset="0"/>
              </a:rPr>
              <a:t>                   The table below shown the pipe size and the maximum and minimum  flow rate in Schedule 40 pipe for </a:t>
            </a:r>
            <a:r>
              <a:rPr lang="en-US" sz="2400" b="1" dirty="0" smtClean="0">
                <a:latin typeface="Monotype Corsiva" pitchFamily="66" charset="0"/>
              </a:rPr>
              <a:t>water</a:t>
            </a:r>
            <a:endParaRPr lang="en-US" sz="2400" b="1" dirty="0">
              <a:latin typeface="Monotype Corsiva" pitchFamily="66" charset="0"/>
            </a:endParaRPr>
          </a:p>
          <a:p>
            <a:r>
              <a:rPr lang="en-US" sz="2400" b="1" dirty="0">
                <a:latin typeface="Monotype Corsiva" pitchFamily="66" charset="0"/>
              </a:rPr>
              <a:t> </a:t>
            </a:r>
          </a:p>
          <a:p>
            <a:r>
              <a:rPr lang="en-US" sz="2400" b="1" dirty="0">
                <a:latin typeface="Monotype Corsiva" pitchFamily="66" charset="0"/>
              </a:rPr>
              <a:t>              </a:t>
            </a: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551131"/>
              </p:ext>
            </p:extLst>
          </p:nvPr>
        </p:nvGraphicFramePr>
        <p:xfrm>
          <a:off x="794657" y="2743200"/>
          <a:ext cx="7815942" cy="13716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52973"/>
                <a:gridCol w="2410089"/>
                <a:gridCol w="2952880"/>
              </a:tblGrid>
              <a:tr h="5388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Pipe size (in)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Min Flow rate (gpm)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Max Flow rate (gpm)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75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3/4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1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20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75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1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2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30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75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1 </a:t>
                      </a:r>
                      <a:r>
                        <a:rPr lang="en-US" sz="1000" b="1">
                          <a:effectLst/>
                        </a:rPr>
                        <a:t>1/4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2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50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762000" y="4114800"/>
            <a:ext cx="8001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400" dirty="0">
                <a:latin typeface="Monotype Corsiva" pitchFamily="66" charset="0"/>
              </a:rPr>
              <a:t>  From heat pump the flow rate is 1.5 L/S which is equal 23.77 </a:t>
            </a:r>
            <a:r>
              <a:rPr lang="en-US" sz="2400" dirty="0" err="1">
                <a:latin typeface="Monotype Corsiva" pitchFamily="66" charset="0"/>
              </a:rPr>
              <a:t>gpm</a:t>
            </a:r>
            <a:r>
              <a:rPr lang="en-US" sz="2400" dirty="0">
                <a:latin typeface="Monotype Corsiva" pitchFamily="66" charset="0"/>
              </a:rPr>
              <a:t>, then the pipe size is 1 in.  </a:t>
            </a:r>
          </a:p>
          <a:p>
            <a:r>
              <a:rPr lang="en-US" sz="2400" b="1" dirty="0">
                <a:latin typeface="Monotype Corsiva" pitchFamily="66" charset="0"/>
              </a:rPr>
              <a:t>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38720378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228600"/>
            <a:ext cx="8001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b="1" dirty="0">
                <a:latin typeface="Monotype Corsiva" pitchFamily="66" charset="0"/>
              </a:rPr>
              <a:t> Pipe length</a:t>
            </a:r>
            <a:endParaRPr lang="en-US" sz="2800" dirty="0">
              <a:latin typeface="Monotype Corsiva" pitchFamily="66" charset="0"/>
            </a:endParaRPr>
          </a:p>
          <a:p>
            <a:r>
              <a:rPr lang="en-US" sz="2400" dirty="0">
                <a:latin typeface="Monotype Corsiva" pitchFamily="66" charset="0"/>
              </a:rPr>
              <a:t>               </a:t>
            </a:r>
            <a:endParaRPr lang="en-US" sz="2400" dirty="0" smtClean="0">
              <a:latin typeface="Monotype Corsiva" pitchFamily="66" charset="0"/>
            </a:endParaRPr>
          </a:p>
          <a:p>
            <a:r>
              <a:rPr lang="en-US" sz="2400" b="1" dirty="0" smtClean="0">
                <a:latin typeface="Monotype Corsiva" pitchFamily="66" charset="0"/>
              </a:rPr>
              <a:t>The </a:t>
            </a:r>
            <a:r>
              <a:rPr lang="en-US" sz="2400" b="1" dirty="0">
                <a:latin typeface="Monotype Corsiva" pitchFamily="66" charset="0"/>
              </a:rPr>
              <a:t>not enough date about soil thermal resistance and ground temperature in Nablus city, we used method two </a:t>
            </a:r>
            <a:r>
              <a:rPr lang="en-US" sz="2400" b="1" dirty="0" smtClean="0">
                <a:latin typeface="Monotype Corsiva" pitchFamily="66" charset="0"/>
              </a:rPr>
              <a:t>to </a:t>
            </a:r>
            <a:r>
              <a:rPr lang="en-US" sz="2400" b="1" dirty="0">
                <a:latin typeface="Monotype Corsiva" pitchFamily="66" charset="0"/>
              </a:rPr>
              <a:t>determine the pipe length.</a:t>
            </a:r>
          </a:p>
          <a:p>
            <a:r>
              <a:rPr lang="en-US" sz="2400" b="1" dirty="0">
                <a:latin typeface="Monotype Corsiva" pitchFamily="66" charset="0"/>
              </a:rPr>
              <a:t> </a:t>
            </a:r>
          </a:p>
          <a:p>
            <a:r>
              <a:rPr lang="en-US" sz="2400" b="1" dirty="0">
                <a:latin typeface="Monotype Corsiva" pitchFamily="66" charset="0"/>
              </a:rPr>
              <a:t>                For horizontal (Two pipes per trench):   L=44m/KW (155.5m/ton).</a:t>
            </a:r>
          </a:p>
          <a:p>
            <a:r>
              <a:rPr lang="en-US" sz="2400" b="1" dirty="0">
                <a:latin typeface="Monotype Corsiva" pitchFamily="66" charset="0"/>
              </a:rPr>
              <a:t>                 </a:t>
            </a:r>
            <a:r>
              <a:rPr lang="en-US" sz="2400" b="1" dirty="0" err="1">
                <a:latin typeface="Monotype Corsiva" pitchFamily="66" charset="0"/>
              </a:rPr>
              <a:t>Lc</a:t>
            </a:r>
            <a:r>
              <a:rPr lang="en-US" sz="2400" b="1" dirty="0">
                <a:latin typeface="Monotype Corsiva" pitchFamily="66" charset="0"/>
              </a:rPr>
              <a:t> = 683m                                </a:t>
            </a:r>
            <a:r>
              <a:rPr lang="en-US" sz="2400" b="1" dirty="0" err="1">
                <a:latin typeface="Monotype Corsiva" pitchFamily="66" charset="0"/>
              </a:rPr>
              <a:t>Lh</a:t>
            </a:r>
            <a:r>
              <a:rPr lang="en-US" sz="2400" b="1" dirty="0">
                <a:latin typeface="Monotype Corsiva" pitchFamily="66" charset="0"/>
              </a:rPr>
              <a:t> = 1038m</a:t>
            </a:r>
          </a:p>
          <a:p>
            <a:r>
              <a:rPr lang="en-US" sz="2400" b="1" dirty="0">
                <a:latin typeface="Monotype Corsiva" pitchFamily="66" charset="0"/>
              </a:rPr>
              <a:t> </a:t>
            </a:r>
          </a:p>
          <a:p>
            <a:r>
              <a:rPr lang="en-US" sz="2400" b="1" dirty="0">
                <a:latin typeface="Monotype Corsiva" pitchFamily="66" charset="0"/>
              </a:rPr>
              <a:t>              Because we used the same pipe for both heating and cooling we take the max. length that is 1038m.</a:t>
            </a:r>
          </a:p>
          <a:p>
            <a:endParaRPr lang="en-US" sz="2400" b="1" dirty="0">
              <a:latin typeface="Monotype Corsiva" pitchFamily="66" charset="0"/>
            </a:endParaRPr>
          </a:p>
          <a:p>
            <a:r>
              <a:rPr lang="en-US" sz="2400" b="1" dirty="0">
                <a:latin typeface="Monotype Corsiva" pitchFamily="66" charset="0"/>
              </a:rPr>
              <a:t>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44591608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228600"/>
            <a:ext cx="8001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>
                <a:latin typeface="Monotype Corsiva" pitchFamily="66" charset="0"/>
              </a:rPr>
              <a:t> </a:t>
            </a:r>
            <a:r>
              <a:rPr lang="en-US" sz="3200" b="1" dirty="0">
                <a:latin typeface="Monotype Corsiva" pitchFamily="66" charset="0"/>
                <a:cs typeface="Times New Roman" pitchFamily="18" charset="0"/>
              </a:rPr>
              <a:t>Properties of trenches</a:t>
            </a:r>
            <a:endParaRPr lang="en-US" sz="3200" b="1" dirty="0">
              <a:latin typeface="Monotype Corsiva" pitchFamily="66" charset="0"/>
            </a:endParaRPr>
          </a:p>
          <a:p>
            <a:r>
              <a:rPr lang="en-US" sz="2400" b="1" dirty="0">
                <a:latin typeface="Monotype Corsiva" pitchFamily="66" charset="0"/>
              </a:rPr>
              <a:t>              </a:t>
            </a: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871667"/>
              </p:ext>
            </p:extLst>
          </p:nvPr>
        </p:nvGraphicFramePr>
        <p:xfrm>
          <a:off x="1066800" y="1763486"/>
          <a:ext cx="7467600" cy="31895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2443"/>
                <a:gridCol w="1476289"/>
                <a:gridCol w="1477750"/>
                <a:gridCol w="1476289"/>
                <a:gridCol w="1474829"/>
              </a:tblGrid>
              <a:tr h="10254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Number 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depth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length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width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Area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82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17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2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31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0.7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21.7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82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Total 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527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 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368.9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575958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extBox 13"/>
          <p:cNvSpPr txBox="1"/>
          <p:nvPr/>
        </p:nvSpPr>
        <p:spPr>
          <a:xfrm>
            <a:off x="381000" y="914400"/>
            <a:ext cx="8077200" cy="480131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14350" indent="-514350">
              <a:defRPr/>
            </a:pPr>
            <a:r>
              <a:rPr lang="en-US" sz="2300" b="1" dirty="0">
                <a:latin typeface="Arial" pitchFamily="34" charset="0"/>
                <a:cs typeface="Arial" pitchFamily="34" charset="0"/>
              </a:rPr>
              <a:t>      </a:t>
            </a:r>
            <a:endParaRPr lang="en-US" sz="23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defRPr/>
            </a:pPr>
            <a:endParaRPr lang="en-US" sz="23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defRPr/>
            </a:pPr>
            <a:endParaRPr lang="en-US" sz="23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defRPr/>
            </a:pPr>
            <a:endParaRPr lang="en-US" sz="23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defRPr/>
            </a:pPr>
            <a:endParaRPr lang="en-US" sz="23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defRPr/>
            </a:pP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Site Location.</a:t>
            </a:r>
          </a:p>
          <a:p>
            <a:pPr marL="514350" indent="-514350">
              <a:defRPr/>
            </a:pP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Soil Analysis and topography</a:t>
            </a: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pPr marL="514350" indent="-514350">
              <a:defRPr/>
            </a:pP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Climate.</a:t>
            </a:r>
          </a:p>
          <a:p>
            <a:pPr marL="514350" indent="-514350">
              <a:buFont typeface="Arial" pitchFamily="34" charset="0"/>
              <a:buChar char="•"/>
              <a:defRPr/>
            </a:pP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Temperature.</a:t>
            </a:r>
          </a:p>
          <a:p>
            <a:pPr marL="514350" indent="-514350">
              <a:buFont typeface="Arial" pitchFamily="34" charset="0"/>
              <a:buChar char="•"/>
              <a:defRPr/>
            </a:pP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Wind.</a:t>
            </a:r>
          </a:p>
          <a:p>
            <a:pPr marL="514350" indent="-514350">
              <a:buFont typeface="Arial" pitchFamily="34" charset="0"/>
              <a:buChar char="•"/>
              <a:defRPr/>
            </a:pPr>
            <a:r>
              <a:rPr lang="en-US" sz="2800" b="1" dirty="0" smtClean="0">
                <a:latin typeface="Monotype Corsiva" pitchFamily="66" charset="0"/>
                <a:cs typeface="Times New Roman" pitchFamily="18" charset="0"/>
              </a:rPr>
              <a:t>Shadows.</a:t>
            </a:r>
          </a:p>
          <a:p>
            <a:pPr marL="514350" indent="-514350">
              <a:defRPr/>
            </a:pPr>
            <a:endParaRPr lang="en-US" sz="2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2590800" y="457200"/>
            <a:ext cx="3376612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dirty="0" smtClean="0">
                <a:latin typeface="Monotype Corsiva" pitchFamily="66" charset="0"/>
                <a:cs typeface="Times New Roman" pitchFamily="18" charset="0"/>
              </a:rPr>
              <a:t>Site Analysis</a:t>
            </a:r>
            <a:endParaRPr lang="en-US" sz="3200" b="1" dirty="0"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53117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228600"/>
            <a:ext cx="8001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b="1" dirty="0">
                <a:latin typeface="Monotype Corsiva" pitchFamily="66" charset="0"/>
                <a:cs typeface="Times New Roman" pitchFamily="18" charset="0"/>
              </a:rPr>
              <a:t>Land </a:t>
            </a:r>
            <a:r>
              <a:rPr lang="en-US" sz="3200" b="1" dirty="0" smtClean="0">
                <a:latin typeface="Monotype Corsiva" pitchFamily="66" charset="0"/>
                <a:cs typeface="Times New Roman" pitchFamily="18" charset="0"/>
              </a:rPr>
              <a:t>required</a:t>
            </a:r>
            <a:endParaRPr lang="en-US" sz="3200" b="1" dirty="0">
              <a:latin typeface="Monotype Corsiva" pitchFamily="66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Monotype Corsiva" pitchFamily="66" charset="0"/>
              </a:rPr>
              <a:t>              </a:t>
            </a:r>
            <a:endParaRPr lang="en-US" sz="2400" b="1" dirty="0">
              <a:latin typeface="Monotype Corsiva" pitchFamily="66" charset="0"/>
            </a:endParaRPr>
          </a:p>
        </p:txBody>
      </p:sp>
      <p:pic>
        <p:nvPicPr>
          <p:cNvPr id="5" name="صورة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1464875"/>
            <a:ext cx="8382000" cy="5012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2493640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228600"/>
            <a:ext cx="8001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b="1" dirty="0" smtClean="0">
                <a:latin typeface="Monotype Corsiva" pitchFamily="66" charset="0"/>
                <a:cs typeface="Times New Roman" pitchFamily="18" charset="0"/>
              </a:rPr>
              <a:t>Cost estimation</a:t>
            </a:r>
          </a:p>
          <a:p>
            <a:pPr>
              <a:defRPr/>
            </a:pPr>
            <a:endParaRPr lang="en-US" sz="3200" b="1" dirty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3200" b="1" dirty="0" smtClean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Monotype Corsiva" pitchFamily="66" charset="0"/>
              </a:rPr>
              <a:t>Traditional HVAC System </a:t>
            </a:r>
            <a:r>
              <a:rPr lang="en-US" sz="2800" b="1" dirty="0" smtClean="0">
                <a:latin typeface="Monotype Corsiva" pitchFamily="66" charset="0"/>
              </a:rPr>
              <a:t>Cost</a:t>
            </a:r>
          </a:p>
          <a:p>
            <a:pPr>
              <a:defRPr/>
            </a:pPr>
            <a:r>
              <a:rPr lang="en-US" sz="2800" b="1" dirty="0">
                <a:latin typeface="Monotype Corsiva" pitchFamily="66" charset="0"/>
              </a:rPr>
              <a:t>Geothermal System Cost </a:t>
            </a:r>
            <a:endParaRPr lang="en-US" sz="2800" dirty="0">
              <a:latin typeface="Monotype Corsiva" pitchFamily="66" charset="0"/>
            </a:endParaRPr>
          </a:p>
          <a:p>
            <a:pPr>
              <a:defRPr/>
            </a:pPr>
            <a:endParaRPr lang="en-US" sz="2800" dirty="0">
              <a:latin typeface="Monotype Corsiva" pitchFamily="66" charset="0"/>
            </a:endParaRPr>
          </a:p>
          <a:p>
            <a:pPr>
              <a:defRPr/>
            </a:pPr>
            <a:endParaRPr lang="en-US" sz="3200" b="1" dirty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3200" b="1" dirty="0" smtClean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3200" b="1" dirty="0">
              <a:latin typeface="Monotype Corsiva" pitchFamily="66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Monotype Corsiva" pitchFamily="66" charset="0"/>
              </a:rPr>
              <a:t>              </a:t>
            </a:r>
            <a:endParaRPr lang="en-US" sz="24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27345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62000" y="228600"/>
            <a:ext cx="8001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sz="2400" b="1" dirty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2400" b="1" dirty="0" smtClean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2800" b="1" dirty="0" smtClean="0">
              <a:latin typeface="Monotype Corsiva" pitchFamily="66" charset="0"/>
            </a:endParaRPr>
          </a:p>
          <a:p>
            <a:pPr>
              <a:defRPr/>
            </a:pPr>
            <a:endParaRPr lang="en-US" sz="2800" b="1" dirty="0">
              <a:latin typeface="Monotype Corsiva" pitchFamily="66" charset="0"/>
            </a:endParaRPr>
          </a:p>
          <a:p>
            <a:pPr>
              <a:defRPr/>
            </a:pPr>
            <a:r>
              <a:rPr lang="en-US" sz="2800" b="1" dirty="0" smtClean="0">
                <a:latin typeface="Monotype Corsiva" pitchFamily="66" charset="0"/>
              </a:rPr>
              <a:t>Traditional </a:t>
            </a:r>
            <a:r>
              <a:rPr lang="en-US" sz="2800" b="1" dirty="0">
                <a:latin typeface="Monotype Corsiva" pitchFamily="66" charset="0"/>
              </a:rPr>
              <a:t>HVAC System </a:t>
            </a:r>
            <a:r>
              <a:rPr lang="en-US" sz="2800" b="1" dirty="0" smtClean="0">
                <a:latin typeface="Monotype Corsiva" pitchFamily="66" charset="0"/>
              </a:rPr>
              <a:t>Cost</a:t>
            </a:r>
          </a:p>
          <a:p>
            <a:endParaRPr lang="en-US" sz="2400" b="1" dirty="0">
              <a:latin typeface="Monotype Corsiva" pitchFamily="66" charset="0"/>
            </a:endParaRPr>
          </a:p>
          <a:p>
            <a:r>
              <a:rPr lang="en-US" sz="2400" b="1" dirty="0" smtClean="0">
                <a:latin typeface="Monotype Corsiva" pitchFamily="66" charset="0"/>
              </a:rPr>
              <a:t>Initial </a:t>
            </a:r>
            <a:r>
              <a:rPr lang="en-US" sz="2400" b="1" dirty="0">
                <a:latin typeface="Monotype Corsiva" pitchFamily="66" charset="0"/>
              </a:rPr>
              <a:t>Cost</a:t>
            </a:r>
          </a:p>
          <a:p>
            <a:r>
              <a:rPr lang="en-US" sz="2400" b="1" dirty="0">
                <a:latin typeface="Monotype Corsiva" pitchFamily="66" charset="0"/>
              </a:rPr>
              <a:t>    The max. building load is 23.576 KW (7 ton), and the building has the 6 zones to heat and cool, So split unit used is:</a:t>
            </a:r>
          </a:p>
          <a:p>
            <a:pPr>
              <a:defRPr/>
            </a:pPr>
            <a:endParaRPr lang="en-US" sz="2400" dirty="0">
              <a:latin typeface="Monotype Corsiva" pitchFamily="66" charset="0"/>
            </a:endParaRPr>
          </a:p>
          <a:p>
            <a:pPr>
              <a:defRPr/>
            </a:pPr>
            <a:endParaRPr lang="en-US" sz="2400" b="1" dirty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2400" b="1" dirty="0" smtClean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2400" b="1" dirty="0">
              <a:latin typeface="Monotype Corsiva" pitchFamily="66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Monotype Corsiva" pitchFamily="66" charset="0"/>
              </a:rPr>
              <a:t>              </a:t>
            </a:r>
            <a:endParaRPr lang="en-US" sz="2400" b="1" dirty="0">
              <a:latin typeface="Monotype Corsiva" pitchFamily="66" charset="0"/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09687"/>
              </p:ext>
            </p:extLst>
          </p:nvPr>
        </p:nvGraphicFramePr>
        <p:xfrm>
          <a:off x="787731" y="2590800"/>
          <a:ext cx="7975270" cy="1981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8855"/>
                <a:gridCol w="2060455"/>
                <a:gridCol w="2279966"/>
                <a:gridCol w="1685994"/>
              </a:tblGrid>
              <a:tr h="578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Room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Number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Capacity of split unit ( ton)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Price ( $)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05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Bedroom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3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1500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05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Office room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500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05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Living room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1.5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700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05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Guest room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1.5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700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05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Total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6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7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3400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235117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30333" y="227610"/>
            <a:ext cx="8001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sz="2800" b="1" dirty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2800" b="1" dirty="0" smtClean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2800" b="1" dirty="0" smtClean="0">
              <a:latin typeface="Monotype Corsiva" pitchFamily="66" charset="0"/>
            </a:endParaRPr>
          </a:p>
          <a:p>
            <a:pPr>
              <a:defRPr/>
            </a:pPr>
            <a:endParaRPr lang="en-US" sz="2800" b="1" dirty="0">
              <a:latin typeface="Monotype Corsiva" pitchFamily="66" charset="0"/>
            </a:endParaRPr>
          </a:p>
          <a:p>
            <a:r>
              <a:rPr lang="en-US" sz="2800" b="1" dirty="0">
                <a:latin typeface="Monotype Corsiva" pitchFamily="66" charset="0"/>
              </a:rPr>
              <a:t>Running Cost</a:t>
            </a:r>
          </a:p>
          <a:p>
            <a:r>
              <a:rPr lang="en-US" sz="2800" b="1" dirty="0">
                <a:latin typeface="Monotype Corsiva" pitchFamily="66" charset="0"/>
              </a:rPr>
              <a:t>               The table below show the average properties of deferent type of split unit</a:t>
            </a:r>
            <a:endParaRPr lang="en-US" sz="2800" b="1" dirty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2800" b="1" dirty="0" smtClean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2800" b="1" dirty="0">
              <a:latin typeface="Monotype Corsiva" pitchFamily="66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Monotype Corsiva" pitchFamily="66" charset="0"/>
              </a:rPr>
              <a:t>              </a:t>
            </a:r>
            <a:endParaRPr lang="en-US" sz="2800" b="1" dirty="0">
              <a:latin typeface="Monotype Corsiva" pitchFamily="66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954945"/>
              </p:ext>
            </p:extLst>
          </p:nvPr>
        </p:nvGraphicFramePr>
        <p:xfrm>
          <a:off x="787730" y="2727366"/>
          <a:ext cx="7943603" cy="23018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9780"/>
                <a:gridCol w="1498301"/>
                <a:gridCol w="1498301"/>
                <a:gridCol w="2467221"/>
              </a:tblGrid>
              <a:tr h="460367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Capacity ( ton)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Capacity (KW)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Power (KWh)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036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Heating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Cooling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603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1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3.81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3.51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1.3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03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1.5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5.87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5.27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2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03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2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7.92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7.02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3.74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439861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30333" y="227610"/>
            <a:ext cx="8001000" cy="617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sz="2800" b="1" dirty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2800" b="1" dirty="0" smtClean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2800" b="1" dirty="0" smtClean="0">
              <a:latin typeface="Monotype Corsiva" pitchFamily="66" charset="0"/>
            </a:endParaRPr>
          </a:p>
          <a:p>
            <a:pPr>
              <a:defRPr/>
            </a:pPr>
            <a:endParaRPr lang="en-US" sz="2800" b="1" dirty="0">
              <a:latin typeface="Monotype Corsiva" pitchFamily="66" charset="0"/>
            </a:endParaRPr>
          </a:p>
          <a:p>
            <a:r>
              <a:rPr lang="en-US" sz="3200" b="1" dirty="0">
                <a:latin typeface="Monotype Corsiva" pitchFamily="66" charset="0"/>
              </a:rPr>
              <a:t>Geothermal System Cost </a:t>
            </a:r>
          </a:p>
          <a:p>
            <a:r>
              <a:rPr lang="en-US" sz="2800" b="1" dirty="0">
                <a:latin typeface="Monotype Corsiva" pitchFamily="66" charset="0"/>
              </a:rPr>
              <a:t> </a:t>
            </a:r>
          </a:p>
          <a:p>
            <a:r>
              <a:rPr lang="en-US" sz="3200" b="1" dirty="0">
                <a:latin typeface="Monotype Corsiva" pitchFamily="66" charset="0"/>
              </a:rPr>
              <a:t>Initial cost</a:t>
            </a:r>
          </a:p>
          <a:p>
            <a:r>
              <a:rPr lang="en-US" sz="2800" b="1" dirty="0" smtClean="0">
                <a:latin typeface="Monotype Corsiva" pitchFamily="66" charset="0"/>
              </a:rPr>
              <a:t>The </a:t>
            </a:r>
            <a:r>
              <a:rPr lang="en-US" sz="2800" b="1" dirty="0">
                <a:latin typeface="Monotype Corsiva" pitchFamily="66" charset="0"/>
              </a:rPr>
              <a:t>initial cost depend on </a:t>
            </a:r>
            <a:endParaRPr lang="en-US" sz="2800" b="1" dirty="0" smtClean="0">
              <a:latin typeface="Monotype Corsiva" pitchFamily="66" charset="0"/>
            </a:endParaRPr>
          </a:p>
          <a:p>
            <a:endParaRPr lang="en-US" sz="2800" b="1" dirty="0" smtClean="0">
              <a:latin typeface="Monotype Corsiva" pitchFamily="66" charset="0"/>
            </a:endParaRPr>
          </a:p>
          <a:p>
            <a:r>
              <a:rPr lang="en-US" sz="2800" b="1" dirty="0" smtClean="0">
                <a:latin typeface="Monotype Corsiva" pitchFamily="66" charset="0"/>
              </a:rPr>
              <a:t>Drilling </a:t>
            </a:r>
            <a:r>
              <a:rPr lang="en-US" sz="2800" b="1" dirty="0">
                <a:latin typeface="Monotype Corsiva" pitchFamily="66" charset="0"/>
              </a:rPr>
              <a:t>Machine cost</a:t>
            </a:r>
          </a:p>
          <a:p>
            <a:r>
              <a:rPr lang="en-US" sz="2800" b="1" dirty="0">
                <a:latin typeface="Monotype Corsiva" pitchFamily="66" charset="0"/>
              </a:rPr>
              <a:t>Labor installation cost</a:t>
            </a:r>
            <a:endParaRPr lang="en-US" sz="2800" b="1" dirty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Monotype Corsiva" pitchFamily="66" charset="0"/>
              </a:rPr>
              <a:t>Assistants fan coil unit </a:t>
            </a:r>
            <a:endParaRPr lang="en-US" sz="2800" dirty="0">
              <a:latin typeface="Monotype Corsiva" pitchFamily="66" charset="0"/>
            </a:endParaRPr>
          </a:p>
          <a:p>
            <a:pPr>
              <a:defRPr/>
            </a:pPr>
            <a:r>
              <a:rPr lang="en-US" sz="2800" b="1" dirty="0">
                <a:latin typeface="Monotype Corsiva" pitchFamily="66" charset="0"/>
              </a:rPr>
              <a:t>Maintenance cost </a:t>
            </a:r>
            <a:endParaRPr lang="en-US" sz="2800" b="1" dirty="0" smtClean="0">
              <a:latin typeface="Monotype Corsiva" pitchFamily="66" charset="0"/>
            </a:endParaRPr>
          </a:p>
          <a:p>
            <a:pPr>
              <a:defRPr/>
            </a:pPr>
            <a:endParaRPr lang="en-US" sz="2800" b="1" dirty="0">
              <a:latin typeface="Monotype Corsiva" pitchFamily="66" charset="0"/>
            </a:endParaRPr>
          </a:p>
          <a:p>
            <a:r>
              <a:rPr lang="en-US" sz="3200" b="1" dirty="0">
                <a:latin typeface="Monotype Corsiva" pitchFamily="66" charset="0"/>
              </a:rPr>
              <a:t>Running Cost</a:t>
            </a:r>
            <a:endParaRPr lang="en-US" sz="3200" dirty="0">
              <a:latin typeface="Monotype Corsiva" pitchFamily="66" charset="0"/>
            </a:endParaRPr>
          </a:p>
          <a:p>
            <a:r>
              <a:rPr lang="en-US" sz="2800" b="1" dirty="0">
                <a:latin typeface="Monotype Corsiva" pitchFamily="66" charset="0"/>
              </a:rPr>
              <a:t>                </a:t>
            </a:r>
            <a:endParaRPr lang="en-US" sz="2800" b="1" dirty="0" smtClean="0">
              <a:latin typeface="Monotype Corsiva" pitchFamily="66" charset="0"/>
            </a:endParaRPr>
          </a:p>
          <a:p>
            <a:r>
              <a:rPr lang="en-US" sz="2800" b="1" dirty="0" smtClean="0">
                <a:latin typeface="Monotype Corsiva" pitchFamily="66" charset="0"/>
              </a:rPr>
              <a:t>The </a:t>
            </a:r>
            <a:r>
              <a:rPr lang="en-US" sz="2800" b="1" dirty="0">
                <a:latin typeface="Monotype Corsiva" pitchFamily="66" charset="0"/>
              </a:rPr>
              <a:t>running cost depend on the performance and the capacity of heat pump</a:t>
            </a:r>
          </a:p>
          <a:p>
            <a:pPr>
              <a:defRPr/>
            </a:pPr>
            <a:endParaRPr lang="en-US" sz="2800" b="1" dirty="0" smtClean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2800" b="1" dirty="0">
              <a:latin typeface="Monotype Corsiva" pitchFamily="66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Monotype Corsiva" pitchFamily="66" charset="0"/>
              </a:rPr>
              <a:t>              </a:t>
            </a:r>
            <a:endParaRPr lang="en-US" sz="28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55772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30333" y="227610"/>
            <a:ext cx="8001000" cy="1296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sz="2800" b="1" dirty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2800" b="1" dirty="0" smtClean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2800" b="1" dirty="0" smtClean="0">
              <a:latin typeface="Monotype Corsiva" pitchFamily="66" charset="0"/>
            </a:endParaRPr>
          </a:p>
          <a:p>
            <a:pPr>
              <a:defRPr/>
            </a:pPr>
            <a:r>
              <a:rPr lang="en-US" sz="3200" b="1" dirty="0" smtClean="0">
                <a:latin typeface="Monotype Corsiva" pitchFamily="66" charset="0"/>
              </a:rPr>
              <a:t>Summery </a:t>
            </a:r>
            <a:endParaRPr lang="en-US" sz="3200" dirty="0">
              <a:latin typeface="Monotype Corsiva" pitchFamily="66" charset="0"/>
            </a:endParaRPr>
          </a:p>
          <a:p>
            <a:pPr>
              <a:defRPr/>
            </a:pPr>
            <a:endParaRPr lang="en-US" sz="2800" b="1" dirty="0" smtClean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en-US" sz="2800" b="1" dirty="0">
              <a:latin typeface="Monotype Corsiva" pitchFamily="66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Monotype Corsiva" pitchFamily="66" charset="0"/>
              </a:rPr>
              <a:t>              </a:t>
            </a:r>
            <a:endParaRPr lang="en-US" sz="2800" b="1" dirty="0">
              <a:latin typeface="Monotype Corsiva" pitchFamily="66" charset="0"/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554649"/>
              </p:ext>
            </p:extLst>
          </p:nvPr>
        </p:nvGraphicFramePr>
        <p:xfrm>
          <a:off x="730333" y="1447800"/>
          <a:ext cx="8000999" cy="1295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241"/>
                <a:gridCol w="1680174"/>
                <a:gridCol w="1837074"/>
                <a:gridCol w="1393271"/>
                <a:gridCol w="1506239"/>
              </a:tblGrid>
              <a:tr h="6576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System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Initial cost ($)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Running cost ($)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Maintenance cost ($)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Total cost ($)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88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HVAC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3400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3709.5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285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7394.5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88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Geothermal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12354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2459.5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145</a:t>
                      </a:r>
                      <a:endParaRPr lang="en-US" sz="11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14958.5</a:t>
                      </a:r>
                      <a:endParaRPr lang="en-US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صورة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33" y="2895600"/>
            <a:ext cx="8001000" cy="3594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24661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30333" y="227610"/>
            <a:ext cx="8001000" cy="635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sz="2000" b="1" dirty="0">
              <a:latin typeface="Monotype Corsiva" pitchFamily="66" charset="0"/>
              <a:cs typeface="Times New Roman" pitchFamily="18" charset="0"/>
            </a:endParaRPr>
          </a:p>
          <a:p>
            <a:r>
              <a:rPr lang="en-US" sz="2400" dirty="0" smtClean="0">
                <a:latin typeface="Monotype Corsiva" pitchFamily="66" charset="0"/>
              </a:rPr>
              <a:t>              </a:t>
            </a:r>
            <a:r>
              <a:rPr lang="en-US" sz="2400" dirty="0">
                <a:latin typeface="Monotype Corsiva" pitchFamily="66" charset="0"/>
              </a:rPr>
              <a:t>From this figure we can see that after 7 year, geothermal system cost is equal to HVAC system cost.</a:t>
            </a:r>
          </a:p>
          <a:p>
            <a:r>
              <a:rPr lang="en-US" sz="2400" dirty="0">
                <a:latin typeface="Monotype Corsiva" pitchFamily="66" charset="0"/>
              </a:rPr>
              <a:t> </a:t>
            </a:r>
          </a:p>
          <a:p>
            <a:r>
              <a:rPr lang="en-US" sz="2400" dirty="0">
                <a:latin typeface="Monotype Corsiva" pitchFamily="66" charset="0"/>
              </a:rPr>
              <a:t>So is considered as a good system in Palestine.</a:t>
            </a:r>
          </a:p>
          <a:p>
            <a:r>
              <a:rPr lang="en-US" sz="2400" dirty="0">
                <a:latin typeface="Monotype Corsiva" pitchFamily="66" charset="0"/>
              </a:rPr>
              <a:t> </a:t>
            </a:r>
          </a:p>
          <a:p>
            <a:r>
              <a:rPr lang="en-US" sz="2400" dirty="0">
                <a:latin typeface="Monotype Corsiva" pitchFamily="66" charset="0"/>
              </a:rPr>
              <a:t>because</a:t>
            </a:r>
          </a:p>
          <a:p>
            <a:r>
              <a:rPr lang="en-US" sz="2400" dirty="0">
                <a:latin typeface="Monotype Corsiva" pitchFamily="66" charset="0"/>
              </a:rPr>
              <a:t> 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>
                <a:latin typeface="Monotype Corsiva" pitchFamily="66" charset="0"/>
              </a:rPr>
              <a:t>High initial cost of the geothermal system and low initial cost of the traditional system.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>
                <a:latin typeface="Monotype Corsiva" pitchFamily="66" charset="0"/>
              </a:rPr>
              <a:t>low running cost of the geothermal system and high running cost of the traditional system.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>
                <a:latin typeface="Monotype Corsiva" pitchFamily="66" charset="0"/>
              </a:rPr>
              <a:t>The running cost of the geothermal system is almost 20% less than the HVAC system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>
                <a:latin typeface="Monotype Corsiva" pitchFamily="66" charset="0"/>
              </a:rPr>
              <a:t>The main disadvantage of this geothermal system is the high initial cost, on the other hand it consider as environmentally friendly.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>
                <a:latin typeface="Monotype Corsiva" pitchFamily="66" charset="0"/>
              </a:rPr>
              <a:t>High maintenance cost of traditional system, and low maintenance cost of geothermal system. </a:t>
            </a:r>
          </a:p>
          <a:p>
            <a:endParaRPr lang="en-US" sz="20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1160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27" name="TextBox 10"/>
          <p:cNvSpPr txBox="1">
            <a:spLocks noChangeArrowheads="1"/>
          </p:cNvSpPr>
          <p:nvPr/>
        </p:nvSpPr>
        <p:spPr bwMode="auto">
          <a:xfrm>
            <a:off x="3288846" y="457200"/>
            <a:ext cx="27212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Monotype Corsiva" pitchFamily="66" charset="0"/>
                <a:cs typeface="Times New Roman" pitchFamily="18" charset="0"/>
              </a:rPr>
              <a:t>Site Location</a:t>
            </a:r>
            <a:endParaRPr lang="en-US" sz="3200" b="1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74" y="1622286"/>
            <a:ext cx="8166326" cy="4956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27" name="TextBox 10"/>
          <p:cNvSpPr txBox="1">
            <a:spLocks noChangeArrowheads="1"/>
          </p:cNvSpPr>
          <p:nvPr/>
        </p:nvSpPr>
        <p:spPr bwMode="auto">
          <a:xfrm>
            <a:off x="2438400" y="457200"/>
            <a:ext cx="4800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 algn="ctr">
              <a:defRPr/>
            </a:pPr>
            <a:r>
              <a:rPr lang="en-US" sz="3200" b="1" dirty="0">
                <a:latin typeface="Monotype Corsiva" pitchFamily="66" charset="0"/>
                <a:cs typeface="Times New Roman" pitchFamily="18" charset="0"/>
              </a:rPr>
              <a:t>Soil Analysis </a:t>
            </a:r>
            <a:r>
              <a:rPr lang="en-US" sz="3200" b="1" dirty="0" smtClean="0">
                <a:latin typeface="Monotype Corsiva" pitchFamily="66" charset="0"/>
                <a:cs typeface="Times New Roman" pitchFamily="18" charset="0"/>
              </a:rPr>
              <a:t>and topography</a:t>
            </a:r>
            <a:r>
              <a:rPr lang="en-US" sz="3200" b="1" dirty="0">
                <a:latin typeface="Monotype Corsiva" pitchFamily="66" charset="0"/>
                <a:cs typeface="Times New Roman" pitchFamily="18" charset="0"/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1371600"/>
            <a:ext cx="8024812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679245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27" name="TextBox 10"/>
          <p:cNvSpPr txBox="1">
            <a:spLocks noChangeArrowheads="1"/>
          </p:cNvSpPr>
          <p:nvPr/>
        </p:nvSpPr>
        <p:spPr bwMode="auto">
          <a:xfrm>
            <a:off x="2438400" y="457200"/>
            <a:ext cx="4800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 algn="ctr">
              <a:defRPr/>
            </a:pPr>
            <a:r>
              <a:rPr lang="en-US" sz="3200" b="1" dirty="0">
                <a:latin typeface="Monotype Corsiva" pitchFamily="66" charset="0"/>
                <a:cs typeface="Times New Roman" pitchFamily="18" charset="0"/>
              </a:rPr>
              <a:t>Temperature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1524000"/>
            <a:ext cx="8024811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685368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0"/>
          <p:cNvSpPr>
            <a:spLocks noChangeArrowheads="1"/>
          </p:cNvSpPr>
          <p:nvPr/>
        </p:nvSpPr>
        <p:spPr bwMode="auto">
          <a:xfrm>
            <a:off x="585788" y="6578600"/>
            <a:ext cx="2732087" cy="2794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28016" tIns="64008" rIns="128016" bIns="64008"/>
          <a:lstStyle/>
          <a:p>
            <a:pPr defTabSz="1279525"/>
            <a:endParaRPr lang="en-US" sz="2500"/>
          </a:p>
        </p:txBody>
      </p:sp>
      <p:sp>
        <p:nvSpPr>
          <p:cNvPr id="27" name="TextBox 10"/>
          <p:cNvSpPr txBox="1">
            <a:spLocks noChangeArrowheads="1"/>
          </p:cNvSpPr>
          <p:nvPr/>
        </p:nvSpPr>
        <p:spPr bwMode="auto">
          <a:xfrm>
            <a:off x="2438400" y="457200"/>
            <a:ext cx="4800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 algn="ctr">
              <a:defRPr/>
            </a:pPr>
            <a:r>
              <a:rPr lang="en-US" sz="3200" b="1" dirty="0">
                <a:latin typeface="Monotype Corsiva" pitchFamily="66" charset="0"/>
                <a:cs typeface="Times New Roman" pitchFamily="18" charset="0"/>
              </a:rPr>
              <a:t>Wind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1371600"/>
            <a:ext cx="8101012" cy="487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523694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12801</TotalTime>
  <Words>928</Words>
  <Application>Microsoft Office PowerPoint</Application>
  <PresentationFormat>عرض على الشاشة (3:4)‏</PresentationFormat>
  <Paragraphs>493</Paragraphs>
  <Slides>56</Slides>
  <Notes>56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56</vt:i4>
      </vt:variant>
    </vt:vector>
  </HeadingPairs>
  <TitlesOfParts>
    <vt:vector size="57" baseType="lpstr">
      <vt:lpstr>Office Theme</vt:lpstr>
      <vt:lpstr>عرض تقديمي في PowerPoint</vt:lpstr>
      <vt:lpstr>Prepared By : Ahmad Khaled-   Mohanad Khalelia-  Nedal Saleh     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CCC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LaptopX</dc:creator>
  <cp:lastModifiedBy>Dreams</cp:lastModifiedBy>
  <cp:revision>929</cp:revision>
  <dcterms:created xsi:type="dcterms:W3CDTF">2010-05-11T13:30:29Z</dcterms:created>
  <dcterms:modified xsi:type="dcterms:W3CDTF">2013-01-07T00:47:11Z</dcterms:modified>
</cp:coreProperties>
</file>