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6"/>
  </p:notesMasterIdLst>
  <p:sldIdLst>
    <p:sldId id="256" r:id="rId2"/>
    <p:sldId id="257" r:id="rId3"/>
    <p:sldId id="296" r:id="rId4"/>
    <p:sldId id="260" r:id="rId5"/>
    <p:sldId id="295" r:id="rId6"/>
    <p:sldId id="290" r:id="rId7"/>
    <p:sldId id="283" r:id="rId8"/>
    <p:sldId id="284" r:id="rId9"/>
    <p:sldId id="275" r:id="rId10"/>
    <p:sldId id="259" r:id="rId11"/>
    <p:sldId id="279" r:id="rId12"/>
    <p:sldId id="294" r:id="rId13"/>
    <p:sldId id="280" r:id="rId14"/>
    <p:sldId id="281" r:id="rId15"/>
    <p:sldId id="285" r:id="rId16"/>
    <p:sldId id="276" r:id="rId17"/>
    <p:sldId id="282" r:id="rId18"/>
    <p:sldId id="277" r:id="rId19"/>
    <p:sldId id="286" r:id="rId20"/>
    <p:sldId id="287" r:id="rId21"/>
    <p:sldId id="288" r:id="rId22"/>
    <p:sldId id="291" r:id="rId23"/>
    <p:sldId id="292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109" d="100"/>
          <a:sy n="109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lang="ar-SA"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calibration curve </c:v>
          </c:tx>
          <c:spPr>
            <a:ln>
              <a:noFill/>
            </a:ln>
          </c:spPr>
          <c:marker>
            <c:symbol val="none"/>
          </c:marker>
          <c:trendline>
            <c:trendlineType val="linear"/>
            <c:dispRSqr val="1"/>
            <c:dispEq val="1"/>
            <c:trendlineLbl>
              <c:layout>
                <c:manualLayout>
                  <c:x val="0.25172974096973277"/>
                  <c:y val="0.16167796733741618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ar-SA"/>
                  </a:pPr>
                  <a:endParaRPr lang="en-US"/>
                </a:p>
              </c:txPr>
            </c:trendlineLbl>
          </c:trendline>
          <c:xVal>
            <c:numRef>
              <c:f>ورقة1!$B$1:$B$5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0.25</c:v>
                </c:pt>
                <c:pt idx="4">
                  <c:v>0.4</c:v>
                </c:pt>
              </c:numCache>
            </c:numRef>
          </c:xVal>
          <c:yVal>
            <c:numRef>
              <c:f>ورقة1!$A$1:$A$5</c:f>
              <c:numCache>
                <c:formatCode>General</c:formatCode>
                <c:ptCount val="5"/>
                <c:pt idx="0">
                  <c:v>0</c:v>
                </c:pt>
                <c:pt idx="1">
                  <c:v>1.5820000000000001</c:v>
                </c:pt>
                <c:pt idx="2">
                  <c:v>2.774</c:v>
                </c:pt>
                <c:pt idx="3">
                  <c:v>2.8049999999999997</c:v>
                </c:pt>
                <c:pt idx="4">
                  <c:v>2.867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19B-4B68-9D65-F6AE72B85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300480"/>
        <c:axId val="186368768"/>
      </c:scatterChart>
      <c:valAx>
        <c:axId val="187300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/>
                  <a:t>concentration[M]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86368768"/>
        <c:crosses val="autoZero"/>
        <c:crossBetween val="midCat"/>
      </c:valAx>
      <c:valAx>
        <c:axId val="186368768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/>
                  <a:t>absorbance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8730048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B2CD4-9876-43F9-8128-41FB3A1EA235}" type="datetimeFigureOut">
              <a:rPr lang="en-US" smtClean="0"/>
              <a:pPr/>
              <a:t>1/22/2019</a:t>
            </a:fld>
            <a:endParaRPr lang="en-G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6DE91-9F0E-4ADE-830B-3087F85CFDB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0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6DE91-9F0E-4ADE-830B-3087F85CFDB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408FE2-B264-4DB6-A547-9C4AF383646B}" type="datetimeFigureOut">
              <a:rPr lang="en-US" smtClean="0"/>
              <a:pPr/>
              <a:t>1/22/2019</a:t>
            </a:fld>
            <a:endParaRPr lang="en-GB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871CB3-9209-49C9-98F6-40155A3AFB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9200" y="3505200"/>
            <a:ext cx="6477000" cy="2362200"/>
          </a:xfrm>
        </p:spPr>
        <p:txBody>
          <a:bodyPr>
            <a:normAutofit fontScale="70000" lnSpcReduction="20000"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Jenan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Kamal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Mariam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Harah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Remaa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` Yasser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Thar`a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Mabrouk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Supervisor: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Eng. Maryam </a:t>
            </a:r>
            <a:r>
              <a:rPr lang="en-US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Hmoudah</a:t>
            </a:r>
            <a:endParaRPr lang="en-GB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371600" y="533400"/>
            <a:ext cx="7559040" cy="2667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Incorporating Nano Titanium Dioxide in Water Based Emulsion for</a:t>
            </a:r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 Photo-Degradation of VOCs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7600" cy="12192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Synthesis of  TiO</a:t>
            </a:r>
            <a:r>
              <a:rPr lang="en-US" sz="4000" b="1" baseline="-25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NPs by sol-gel method</a:t>
            </a:r>
            <a:endParaRPr lang="en-GB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2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many different synthetic routs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NPs.</a:t>
            </a:r>
          </a:p>
          <a:p>
            <a:pPr algn="just">
              <a:buClr>
                <a:schemeClr val="tx2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Sol-gel method is widely used to assemble various metal oxides due to many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reasons, so sol-gel is the simplest and most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developed method among different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48905" y="4572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Synthesis process: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grpSp>
        <p:nvGrpSpPr>
          <p:cNvPr id="4" name="مجموعة 37"/>
          <p:cNvGrpSpPr>
            <a:grpSpLocks noGrp="1"/>
          </p:cNvGrpSpPr>
          <p:nvPr/>
        </p:nvGrpSpPr>
        <p:grpSpPr>
          <a:xfrm>
            <a:off x="990600" y="1600200"/>
            <a:ext cx="7696199" cy="4136409"/>
            <a:chOff x="-78375" y="838200"/>
            <a:chExt cx="9222375" cy="4577139"/>
          </a:xfrm>
        </p:grpSpPr>
        <p:grpSp>
          <p:nvGrpSpPr>
            <p:cNvPr id="5" name="مجموعة 9"/>
            <p:cNvGrpSpPr/>
            <p:nvPr/>
          </p:nvGrpSpPr>
          <p:grpSpPr>
            <a:xfrm>
              <a:off x="1828800" y="1752600"/>
              <a:ext cx="1066800" cy="1752600"/>
              <a:chOff x="1828800" y="990600"/>
              <a:chExt cx="1066800" cy="1752600"/>
            </a:xfrm>
          </p:grpSpPr>
          <p:sp>
            <p:nvSpPr>
              <p:cNvPr id="28" name="علبة 27"/>
              <p:cNvSpPr/>
              <p:nvPr/>
            </p:nvSpPr>
            <p:spPr>
              <a:xfrm>
                <a:off x="1828800" y="1447800"/>
                <a:ext cx="1066800" cy="1295400"/>
              </a:xfrm>
              <a:prstGeom prst="can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" name="مجموعة 8"/>
              <p:cNvGrpSpPr/>
              <p:nvPr/>
            </p:nvGrpSpPr>
            <p:grpSpPr>
              <a:xfrm>
                <a:off x="1981200" y="990600"/>
                <a:ext cx="762000" cy="1295400"/>
                <a:chOff x="6400800" y="1066800"/>
                <a:chExt cx="762000" cy="1295400"/>
              </a:xfrm>
            </p:grpSpPr>
            <p:cxnSp>
              <p:nvCxnSpPr>
                <p:cNvPr id="30" name="رابط مستقيم 29"/>
                <p:cNvCxnSpPr/>
                <p:nvPr/>
              </p:nvCxnSpPr>
              <p:spPr>
                <a:xfrm rot="5400000">
                  <a:off x="6249194" y="1599406"/>
                  <a:ext cx="1066800" cy="1588"/>
                </a:xfrm>
                <a:prstGeom prst="lin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</p:cxnSp>
            <p:sp>
              <p:nvSpPr>
                <p:cNvPr id="31" name="شكل بيضاوي 30"/>
                <p:cNvSpPr/>
                <p:nvPr/>
              </p:nvSpPr>
              <p:spPr>
                <a:xfrm>
                  <a:off x="6705600" y="2133600"/>
                  <a:ext cx="457200" cy="228600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شكل بيضاوي 31"/>
                <p:cNvSpPr/>
                <p:nvPr/>
              </p:nvSpPr>
              <p:spPr>
                <a:xfrm>
                  <a:off x="6400800" y="2133600"/>
                  <a:ext cx="457200" cy="228600"/>
                </a:xfrm>
                <a:prstGeom prst="ellipse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" name="مربع نص 5"/>
            <p:cNvSpPr txBox="1"/>
            <p:nvPr/>
          </p:nvSpPr>
          <p:spPr>
            <a:xfrm>
              <a:off x="304800" y="2514600"/>
              <a:ext cx="1371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" pitchFamily="18" charset="0"/>
                </a:rPr>
                <a:t>TTIP</a:t>
              </a:r>
            </a:p>
            <a:p>
              <a:r>
                <a:rPr lang="en-US" sz="1600" b="1" dirty="0" smtClean="0">
                  <a:latin typeface="Cambria" pitchFamily="18" charset="0"/>
                </a:rPr>
                <a:t>Isopropyl alcohol</a:t>
              </a:r>
              <a:endParaRPr lang="en-GB" sz="1600" b="1" dirty="0">
                <a:latin typeface="Cambria" pitchFamily="18" charset="0"/>
              </a:endParaRPr>
            </a:p>
          </p:txBody>
        </p:sp>
        <p:cxnSp>
          <p:nvCxnSpPr>
            <p:cNvPr id="7" name="رابط منحني 6"/>
            <p:cNvCxnSpPr/>
            <p:nvPr/>
          </p:nvCxnSpPr>
          <p:spPr>
            <a:xfrm rot="5400000">
              <a:off x="2743200" y="1600200"/>
              <a:ext cx="457200" cy="457200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مربع نص 7"/>
            <p:cNvSpPr txBox="1"/>
            <p:nvPr/>
          </p:nvSpPr>
          <p:spPr>
            <a:xfrm>
              <a:off x="3276600" y="838200"/>
              <a:ext cx="2057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" pitchFamily="18" charset="0"/>
                </a:rPr>
                <a:t>After 20min of stirred DIW will be added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9" name="سهم إلى اليمين 8"/>
            <p:cNvSpPr/>
            <p:nvPr/>
          </p:nvSpPr>
          <p:spPr>
            <a:xfrm>
              <a:off x="3048000" y="2819400"/>
              <a:ext cx="609600" cy="76200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مربع نص 9"/>
            <p:cNvSpPr txBox="1"/>
            <p:nvPr/>
          </p:nvSpPr>
          <p:spPr>
            <a:xfrm>
              <a:off x="2895600" y="205740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ambria" pitchFamily="18" charset="0"/>
                </a:rPr>
                <a:t>Heating 80˚C,5hr</a:t>
              </a:r>
              <a:endParaRPr lang="en-GB" sz="1400" b="1" dirty="0">
                <a:latin typeface="Cambria" pitchFamily="18" charset="0"/>
              </a:endParaRPr>
            </a:p>
          </p:txBody>
        </p:sp>
        <p:sp>
          <p:nvSpPr>
            <p:cNvPr id="11" name="علبة 10"/>
            <p:cNvSpPr/>
            <p:nvPr/>
          </p:nvSpPr>
          <p:spPr>
            <a:xfrm>
              <a:off x="3962400" y="2057400"/>
              <a:ext cx="1066800" cy="1295400"/>
            </a:xfrm>
            <a:prstGeom prst="can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مربع نص 11"/>
            <p:cNvSpPr txBox="1"/>
            <p:nvPr/>
          </p:nvSpPr>
          <p:spPr>
            <a:xfrm>
              <a:off x="4038600" y="2667000"/>
              <a:ext cx="990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Cambria" pitchFamily="18" charset="0"/>
                </a:rPr>
                <a:t>Cooled at room temp.</a:t>
              </a:r>
              <a:endParaRPr lang="en-GB" sz="1200" b="1" dirty="0">
                <a:latin typeface="Cambria" pitchFamily="18" charset="0"/>
              </a:endParaRPr>
            </a:p>
          </p:txBody>
        </p:sp>
        <p:sp>
          <p:nvSpPr>
            <p:cNvPr id="13" name="سهم إلى اليمين 12"/>
            <p:cNvSpPr/>
            <p:nvPr/>
          </p:nvSpPr>
          <p:spPr>
            <a:xfrm>
              <a:off x="5257800" y="2895600"/>
              <a:ext cx="838200" cy="76200"/>
            </a:xfrm>
            <a:prstGeom prst="right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5105400" y="2362200"/>
              <a:ext cx="1600200" cy="340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 smtClean="0">
                  <a:latin typeface="Cambria" pitchFamily="18" charset="0"/>
                </a:rPr>
                <a:t>NaOH</a:t>
              </a:r>
              <a:endParaRPr lang="en-GB" sz="1400" b="1" dirty="0">
                <a:latin typeface="Cambria" pitchFamily="18" charset="0"/>
              </a:endParaRPr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5334001" y="3124200"/>
              <a:ext cx="1295400" cy="408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pH</a:t>
              </a:r>
              <a:endParaRPr lang="en-GB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6324600" y="2743200"/>
              <a:ext cx="685800" cy="33855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ambria" pitchFamily="18" charset="0"/>
                </a:rPr>
                <a:t>Sol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17" name="سهم إلى اليمين 16"/>
            <p:cNvSpPr/>
            <p:nvPr/>
          </p:nvSpPr>
          <p:spPr>
            <a:xfrm>
              <a:off x="7086600" y="2819400"/>
              <a:ext cx="838200" cy="121919"/>
            </a:xfrm>
            <a:prstGeom prst="right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7010400" y="2209800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ambria" pitchFamily="18" charset="0"/>
                </a:rPr>
                <a:t>1 day,25</a:t>
              </a:r>
              <a:r>
                <a:rPr lang="en-US" sz="1400" b="1" dirty="0" smtClean="0">
                  <a:latin typeface="Cambria" pitchFamily="18" charset="0"/>
                  <a:cs typeface="Simplified Arabic"/>
                </a:rPr>
                <a:t>°C</a:t>
              </a:r>
              <a:endParaRPr lang="en-GB" sz="1400" b="1" dirty="0">
                <a:latin typeface="Cambria" pitchFamily="18" charset="0"/>
              </a:endParaRPr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8077200" y="2667000"/>
              <a:ext cx="838200" cy="33855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ambria" pitchFamily="18" charset="0"/>
                </a:rPr>
                <a:t>Gel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20" name="سهم للأسفل 19"/>
            <p:cNvSpPr/>
            <p:nvPr/>
          </p:nvSpPr>
          <p:spPr>
            <a:xfrm>
              <a:off x="8571808" y="3048000"/>
              <a:ext cx="84512" cy="914400"/>
            </a:xfrm>
            <a:prstGeom prst="down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7772400" y="4419600"/>
              <a:ext cx="1371600" cy="91953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" pitchFamily="18" charset="0"/>
                </a:rPr>
                <a:t>Filtering and</a:t>
              </a:r>
              <a:r>
                <a:rPr lang="ar-SA" sz="1600" b="1" dirty="0" smtClean="0">
                  <a:latin typeface="Cambria" pitchFamily="18" charset="0"/>
                </a:rPr>
                <a:t> </a:t>
              </a:r>
              <a:r>
                <a:rPr lang="en-US" sz="1600" b="1" dirty="0" smtClean="0">
                  <a:latin typeface="Cambria" pitchFamily="18" charset="0"/>
                </a:rPr>
                <a:t>washing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22" name="سهم إلى اليمين 21"/>
            <p:cNvSpPr/>
            <p:nvPr/>
          </p:nvSpPr>
          <p:spPr>
            <a:xfrm rot="10800000">
              <a:off x="6553200" y="4724399"/>
              <a:ext cx="1066800" cy="76199"/>
            </a:xfrm>
            <a:prstGeom prst="right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مربع نص 22"/>
            <p:cNvSpPr txBox="1"/>
            <p:nvPr/>
          </p:nvSpPr>
          <p:spPr>
            <a:xfrm>
              <a:off x="5105399" y="4495800"/>
              <a:ext cx="1371600" cy="91953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" pitchFamily="18" charset="0"/>
                </a:rPr>
                <a:t>Rinse</a:t>
              </a:r>
              <a:r>
                <a:rPr lang="ar-SA" sz="1600" b="1" dirty="0" smtClean="0">
                  <a:latin typeface="Cambria" pitchFamily="18" charset="0"/>
                </a:rPr>
                <a:t> </a:t>
              </a:r>
              <a:r>
                <a:rPr lang="en-US" sz="1600" b="1" dirty="0" smtClean="0">
                  <a:latin typeface="Cambria" pitchFamily="18" charset="0"/>
                </a:rPr>
                <a:t>with ethanol 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24" name="سهم إلى اليمين 23"/>
            <p:cNvSpPr/>
            <p:nvPr/>
          </p:nvSpPr>
          <p:spPr>
            <a:xfrm rot="10800000">
              <a:off x="3962400" y="4724400"/>
              <a:ext cx="1066800" cy="76200"/>
            </a:xfrm>
            <a:prstGeom prst="right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2590800" y="4419600"/>
              <a:ext cx="1295400" cy="830997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" pitchFamily="18" charset="0"/>
                </a:rPr>
                <a:t>Drying @100</a:t>
              </a:r>
              <a:r>
                <a:rPr lang="en-US" sz="1600" b="1" dirty="0" smtClean="0">
                  <a:latin typeface="Cambria" pitchFamily="18" charset="0"/>
                  <a:cs typeface="Simplified Arabic"/>
                </a:rPr>
                <a:t>°C,12hr</a:t>
              </a:r>
              <a:endParaRPr lang="en-GB" sz="1600" b="1" dirty="0">
                <a:latin typeface="Cambria" pitchFamily="18" charset="0"/>
              </a:endParaRPr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-78375" y="4572000"/>
              <a:ext cx="1373774" cy="578969"/>
            </a:xfrm>
            <a:prstGeom prst="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ambria" pitchFamily="18" charset="0"/>
                </a:rPr>
                <a:t>Calcination @800,2hr</a:t>
              </a:r>
              <a:endParaRPr lang="en-GB" sz="1400" b="1" dirty="0">
                <a:latin typeface="Cambria" pitchFamily="18" charset="0"/>
              </a:endParaRPr>
            </a:p>
          </p:txBody>
        </p:sp>
        <p:sp>
          <p:nvSpPr>
            <p:cNvPr id="27" name="سهم إلى اليمين 26"/>
            <p:cNvSpPr/>
            <p:nvPr/>
          </p:nvSpPr>
          <p:spPr>
            <a:xfrm rot="10800000">
              <a:off x="1447800" y="4800600"/>
              <a:ext cx="1066800" cy="76200"/>
            </a:xfrm>
            <a:prstGeom prst="rightArrow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6730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Characterization of  TiO</a:t>
            </a:r>
            <a:r>
              <a:rPr lang="en-US" sz="4000" b="1" baseline="-25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NPs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Perpetua"/>
              </a:rPr>
              <a:t>The main devices used to characterize TiO</a:t>
            </a:r>
            <a:r>
              <a:rPr lang="en-US" sz="2800" baseline="-25000" dirty="0">
                <a:solidFill>
                  <a:prstClr val="black"/>
                </a:solidFill>
                <a:latin typeface="Perpetua"/>
              </a:rPr>
              <a:t>2</a:t>
            </a:r>
            <a:r>
              <a:rPr lang="en-US" sz="2800" dirty="0">
                <a:solidFill>
                  <a:prstClr val="black"/>
                </a:solidFill>
                <a:latin typeface="Perpetua"/>
              </a:rPr>
              <a:t> NPs:</a:t>
            </a:r>
            <a:endParaRPr lang="en-GB" sz="2800" dirty="0">
              <a:solidFill>
                <a:prstClr val="black"/>
              </a:solidFill>
              <a:latin typeface="Perpetua"/>
            </a:endParaRPr>
          </a:p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2800" dirty="0">
                <a:solidFill>
                  <a:prstClr val="black"/>
                </a:solidFill>
                <a:latin typeface="Perpetua"/>
              </a:rPr>
              <a:t>X-ray diffraction (XRD): </a:t>
            </a:r>
            <a:r>
              <a:rPr lang="en-GB" sz="2800" dirty="0">
                <a:solidFill>
                  <a:prstClr val="black"/>
                </a:solidFill>
                <a:latin typeface="Perpetua"/>
              </a:rPr>
              <a:t>is a rapid analytical technique primarily used for phase identification of a crystalline material and can provide information on unit cell dimensions.</a:t>
            </a:r>
          </a:p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endParaRPr lang="en-US" sz="2800" dirty="0">
              <a:solidFill>
                <a:prstClr val="black"/>
              </a:solidFill>
              <a:latin typeface="Perpetua"/>
            </a:endParaRPr>
          </a:p>
          <a:p>
            <a:pPr marL="274320" lvl="0" indent="-274320" algn="just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2800" dirty="0">
                <a:solidFill>
                  <a:prstClr val="black"/>
                </a:solidFill>
                <a:latin typeface="Perpetua"/>
              </a:rPr>
              <a:t>Scanning electron microscopy (SEM): was performed to study the surface morphology of TiO</a:t>
            </a:r>
            <a:r>
              <a:rPr lang="en-US" sz="2800" baseline="-25000" dirty="0">
                <a:solidFill>
                  <a:prstClr val="black"/>
                </a:solidFill>
                <a:latin typeface="Perpetua"/>
              </a:rPr>
              <a:t>2 </a:t>
            </a:r>
            <a:r>
              <a:rPr lang="en-US" sz="2800" dirty="0">
                <a:solidFill>
                  <a:prstClr val="black"/>
                </a:solidFill>
                <a:latin typeface="Perpetua"/>
              </a:rPr>
              <a:t>NPs . To view the morphology of the samples. A very small quantity of each powdered sample was placed over a carbon tape sample holder and it was tapped to release the excess and loose particles</a:t>
            </a:r>
            <a:endParaRPr lang="en-GB" sz="2800" dirty="0">
              <a:solidFill>
                <a:prstClr val="black"/>
              </a:solidFill>
              <a:latin typeface="Perpetu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64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XRD analysis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𝐷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latin typeface="Cambria Math"/>
                          </a:rPr>
                          <m:t>×ʎ)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𝛽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i="1">
                            <a:latin typeface="Cambria Math"/>
                          </a:rPr>
                          <m:t>𝐶𝑂𝑆</m:t>
                        </m:r>
                        <m:r>
                          <a:rPr lang="en-US" i="1">
                            <a:latin typeface="Cambria Math"/>
                          </a:rPr>
                          <m:t>𝛳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983" y="2819400"/>
            <a:ext cx="5499100" cy="2974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495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SEM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01900"/>
            <a:ext cx="3505504" cy="231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2492401"/>
            <a:ext cx="35718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1371600" y="2482334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(a)</a:t>
            </a:r>
            <a:endParaRPr lang="en-GB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181599" y="2492401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(b)</a:t>
            </a:r>
            <a:endParaRPr lang="en-GB" b="1" dirty="0"/>
          </a:p>
        </p:txBody>
      </p:sp>
      <p:sp>
        <p:nvSpPr>
          <p:cNvPr id="6" name="مستطيل 5"/>
          <p:cNvSpPr/>
          <p:nvPr/>
        </p:nvSpPr>
        <p:spPr>
          <a:xfrm>
            <a:off x="1066800" y="51816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SEM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image for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in-house </a:t>
            </a:r>
            <a:r>
              <a:rPr lang="en-US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nano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by sol gel method. 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SEM image for purchase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878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Incorporation </a:t>
            </a:r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TiO</a:t>
            </a:r>
            <a:r>
              <a:rPr lang="en-US" sz="3600" b="1" baseline="-25000" dirty="0"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NPs with paint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incorporated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paint at the last stage of paint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manufacturing.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ratio of TiO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paint equally 1%.</a:t>
            </a:r>
          </a:p>
          <a:p>
            <a:pPr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Speed of mixer approximately 166 rpm for 15 min.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24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Result of incorporating 6g TiO</a:t>
            </a:r>
            <a:r>
              <a:rPr lang="en-US" sz="3200" b="1" baseline="-25000" dirty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 NPs with 600g P2.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429486"/>
              </p:ext>
            </p:extLst>
          </p:nvPr>
        </p:nvGraphicFramePr>
        <p:xfrm>
          <a:off x="1447800" y="1752603"/>
          <a:ext cx="7315200" cy="4526280"/>
        </p:xfrm>
        <a:graphic>
          <a:graphicData uri="http://schemas.openxmlformats.org/drawingml/2006/table">
            <a:tbl>
              <a:tblPr rtl="1" firstRow="1" firstCol="1" bandRow="1"/>
              <a:tblGrid>
                <a:gridCol w="1555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7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02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23999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Acceptance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Permitted Limit (Palestinian Standards Institution)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Result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The test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25◦C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24 ◦C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Temperature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5-22 poise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17 poise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Viscosity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1.4-1.6g/ml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1.38 g/ml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Density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C0504D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7-10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8.7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pH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55-70 %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60.7 % 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Solid content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Gloss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0.949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Opacity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31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  <a:latin typeface="Times New Roman" pitchFamily="18" charset="0"/>
                <a:cs typeface="Times New Roman" pitchFamily="18" charset="0"/>
              </a:rPr>
              <a:t>Set up of photo-degradation of naphthalene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C:\Users\DELL\Pictures\Screenshots\Capture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90800" y="1295400"/>
            <a:ext cx="472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AutoShape 8"/>
          <p:cNvCxnSpPr>
            <a:cxnSpLocks noChangeShapeType="1"/>
          </p:cNvCxnSpPr>
          <p:nvPr/>
        </p:nvCxnSpPr>
        <p:spPr bwMode="auto">
          <a:xfrm flipH="1" flipV="1">
            <a:off x="2852737" y="2590800"/>
            <a:ext cx="898525" cy="1016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8"/>
          <p:cNvCxnSpPr>
            <a:cxnSpLocks noChangeShapeType="1"/>
          </p:cNvCxnSpPr>
          <p:nvPr/>
        </p:nvCxnSpPr>
        <p:spPr bwMode="auto">
          <a:xfrm>
            <a:off x="5401733" y="2819400"/>
            <a:ext cx="1684867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AutoShape 8"/>
          <p:cNvCxnSpPr>
            <a:cxnSpLocks noChangeShapeType="1"/>
          </p:cNvCxnSpPr>
          <p:nvPr/>
        </p:nvCxnSpPr>
        <p:spPr bwMode="auto">
          <a:xfrm flipH="1" flipV="1">
            <a:off x="3082131" y="4876800"/>
            <a:ext cx="1439862" cy="1016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8"/>
          <p:cNvCxnSpPr>
            <a:cxnSpLocks noChangeShapeType="1"/>
          </p:cNvCxnSpPr>
          <p:nvPr/>
        </p:nvCxnSpPr>
        <p:spPr bwMode="auto">
          <a:xfrm>
            <a:off x="5401733" y="5181600"/>
            <a:ext cx="1447800" cy="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8"/>
          <p:cNvCxnSpPr>
            <a:cxnSpLocks noChangeShapeType="1"/>
          </p:cNvCxnSpPr>
          <p:nvPr/>
        </p:nvCxnSpPr>
        <p:spPr bwMode="auto">
          <a:xfrm>
            <a:off x="6858000" y="6028267"/>
            <a:ext cx="914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مستطيل 25"/>
          <p:cNvSpPr/>
          <p:nvPr/>
        </p:nvSpPr>
        <p:spPr>
          <a:xfrm>
            <a:off x="1433887" y="2406134"/>
            <a:ext cx="1418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Wooden box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1600200" y="4683667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Painted cube</a:t>
            </a:r>
            <a:endParaRPr lang="en-US" dirty="0"/>
          </a:p>
        </p:txBody>
      </p:sp>
      <p:sp>
        <p:nvSpPr>
          <p:cNvPr id="28" name="مستطيل 27"/>
          <p:cNvSpPr/>
          <p:nvPr/>
        </p:nvSpPr>
        <p:spPr>
          <a:xfrm>
            <a:off x="7086599" y="4996934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Magnetic</a:t>
            </a:r>
            <a:endParaRPr lang="en-US" dirty="0"/>
          </a:p>
        </p:txBody>
      </p:sp>
      <p:sp>
        <p:nvSpPr>
          <p:cNvPr id="29" name="مستطيل 28"/>
          <p:cNvSpPr/>
          <p:nvPr/>
        </p:nvSpPr>
        <p:spPr>
          <a:xfrm>
            <a:off x="7924800" y="5843601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Hotplate</a:t>
            </a:r>
            <a:endParaRPr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7324080" y="2634734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Led light</a:t>
            </a:r>
          </a:p>
        </p:txBody>
      </p:sp>
    </p:spTree>
    <p:extLst>
      <p:ext uri="{BB962C8B-B14F-4D97-AF65-F5344CB8AC3E}">
        <p14:creationId xmlns:p14="http://schemas.microsoft.com/office/powerpoint/2010/main" val="1230458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calibration curve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200" y="1295400"/>
            <a:ext cx="7498080" cy="4800600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Photo-degradation of naphthalene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experiment,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quantitative analysis was established by UV-Vis spectrophotometer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then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calibration curve was constructed and then used to determine the final concentration values of naphthalene solution after photo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degradation.</a:t>
            </a:r>
          </a:p>
          <a:p>
            <a:pPr algn="just"/>
            <a:endParaRPr lang="en-US" sz="2000" dirty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</p:txBody>
      </p:sp>
      <p:graphicFrame>
        <p:nvGraphicFramePr>
          <p:cNvPr id="4" name="Chart 16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8032454"/>
              </p:ext>
            </p:extLst>
          </p:nvPr>
        </p:nvGraphicFramePr>
        <p:xfrm>
          <a:off x="2514600" y="3352800"/>
          <a:ext cx="5562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ستطيل 4"/>
          <p:cNvSpPr/>
          <p:nvPr/>
        </p:nvSpPr>
        <p:spPr>
          <a:xfrm>
            <a:off x="3505200" y="5808133"/>
            <a:ext cx="4145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Calibration curve of naphthalene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04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/>
          <a:lstStyle/>
          <a:p>
            <a:pPr algn="just"/>
            <a:r>
              <a:rPr lang="en-US" sz="2800" dirty="0">
                <a:latin typeface="Times New Roman"/>
                <a:ea typeface="Times New Roman"/>
                <a:cs typeface="Arial"/>
              </a:rPr>
              <a:t>final concentrations for the S1 </a:t>
            </a:r>
            <a:r>
              <a:rPr lang="en-US" sz="2800" dirty="0" smtClean="0">
                <a:latin typeface="Times New Roman"/>
                <a:ea typeface="Times New Roman"/>
                <a:cs typeface="Arial"/>
              </a:rPr>
              <a:t>(in-house TiO</a:t>
            </a:r>
            <a:r>
              <a:rPr lang="en-US" sz="1800" dirty="0" smtClean="0">
                <a:latin typeface="Times New Roman"/>
                <a:ea typeface="Times New Roman"/>
                <a:cs typeface="Arial"/>
              </a:rPr>
              <a:t>2</a:t>
            </a:r>
            <a:r>
              <a:rPr lang="en-US" sz="2800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NPs ), S2 (pure paint) and S3 (purchased TiO</a:t>
            </a:r>
            <a:r>
              <a:rPr lang="en-US" sz="2000" dirty="0">
                <a:latin typeface="Times New Roman"/>
                <a:ea typeface="Times New Roman"/>
                <a:cs typeface="Arial"/>
              </a:rPr>
              <a:t>2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 NPs) effectiveness on naphthalene solution of 0.28M in first trial 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.</a:t>
            </a:r>
          </a:p>
          <a:p>
            <a:pPr algn="just"/>
            <a:endParaRPr lang="en-US" dirty="0">
              <a:latin typeface="Times New Roman"/>
              <a:cs typeface="Arial"/>
            </a:endParaRPr>
          </a:p>
          <a:p>
            <a:pPr algn="just"/>
            <a:endParaRPr lang="en-US" dirty="0" smtClean="0">
              <a:latin typeface="Times New Roman"/>
              <a:cs typeface="Arial"/>
            </a:endParaRPr>
          </a:p>
          <a:p>
            <a:pPr algn="just"/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221020"/>
              </p:ext>
            </p:extLst>
          </p:nvPr>
        </p:nvGraphicFramePr>
        <p:xfrm>
          <a:off x="1752598" y="2590800"/>
          <a:ext cx="6705601" cy="3810000"/>
        </p:xfrm>
        <a:graphic>
          <a:graphicData uri="http://schemas.openxmlformats.org/drawingml/2006/table">
            <a:tbl>
              <a:tblPr firstRow="1" firstCol="1" bandRow="1"/>
              <a:tblGrid>
                <a:gridCol w="2557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6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1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8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Trial 1 with LED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Concentration [M]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% of remove the naphthalene 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Original solution 0.28M 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0.318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S1 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0.314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1.26%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Re-generation S1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0.311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2.2%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S2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0.324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S3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0.322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4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0"/>
            <a:ext cx="7315200" cy="990600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en-GB" sz="5400" b="1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5562600"/>
          </a:xfrm>
        </p:spPr>
        <p:txBody>
          <a:bodyPr>
            <a:normAutofit/>
          </a:bodyPr>
          <a:lstStyle/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Brief  introduction about( VOCs, Naphthalene, TiO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Preparation of water-based emulsion and tests.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Synthesis  of in -houseTiO</a:t>
            </a:r>
            <a:r>
              <a:rPr lang="en-US" sz="24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NPs.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Characterization of  TiO</a:t>
            </a:r>
            <a:r>
              <a:rPr lang="en-US" sz="24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NPs. </a:t>
            </a:r>
            <a:endParaRPr lang="en-GB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Incorporation TiO</a:t>
            </a:r>
            <a:r>
              <a:rPr lang="en-US" sz="24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NPs with paint and tests.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Set up of photo-degradation of naphthalene.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Photo-degradation of naphthalene solution. </a:t>
            </a: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chemeClr val="tx2"/>
              </a:buClr>
              <a:buSzPct val="85000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9200" y="228600"/>
            <a:ext cx="7498080" cy="6096000"/>
          </a:xfrm>
        </p:spPr>
        <p:txBody>
          <a:bodyPr/>
          <a:lstStyle/>
          <a:p>
            <a:pPr algn="just"/>
            <a:r>
              <a:rPr lang="en-US" sz="2800" dirty="0">
                <a:latin typeface="Times New Roman"/>
                <a:ea typeface="Times New Roman"/>
                <a:cs typeface="Arial"/>
              </a:rPr>
              <a:t>final concentrations for the S1(TiO</a:t>
            </a:r>
            <a:r>
              <a:rPr lang="en-US" sz="1800" dirty="0">
                <a:latin typeface="Times New Roman"/>
                <a:ea typeface="Times New Roman"/>
                <a:cs typeface="Arial"/>
              </a:rPr>
              <a:t>2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 NPs ), S2 (pure paint) and S3(purchased TiO</a:t>
            </a:r>
            <a:r>
              <a:rPr lang="en-US" sz="1800" dirty="0">
                <a:latin typeface="Times New Roman"/>
                <a:ea typeface="Times New Roman"/>
                <a:cs typeface="Arial"/>
              </a:rPr>
              <a:t>2</a:t>
            </a:r>
            <a:r>
              <a:rPr lang="en-US" sz="2800" dirty="0">
                <a:latin typeface="Times New Roman"/>
                <a:ea typeface="Times New Roman"/>
                <a:cs typeface="Arial"/>
              </a:rPr>
              <a:t> NPs) effectiveness on naphthalene solution of 0.28M in second trial.</a:t>
            </a:r>
            <a:endParaRPr lang="ar-SA" sz="2800" dirty="0"/>
          </a:p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0422255"/>
              </p:ext>
            </p:extLst>
          </p:nvPr>
        </p:nvGraphicFramePr>
        <p:xfrm>
          <a:off x="1219200" y="2438400"/>
          <a:ext cx="7543800" cy="3276600"/>
        </p:xfrm>
        <a:graphic>
          <a:graphicData uri="http://schemas.openxmlformats.org/drawingml/2006/table">
            <a:tbl>
              <a:tblPr firstRow="1" firstCol="1" bandRow="1"/>
              <a:tblGrid>
                <a:gridCol w="2466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6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1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0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Trial 2 with LED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Concentration [M]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% of remove the naphthalene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S1</a:t>
                      </a: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:in-house TiO</a:t>
                      </a:r>
                      <a:r>
                        <a:rPr lang="en-US" sz="1200" baseline="-250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NPs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0.299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5.97%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S2 </a:t>
                      </a: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:pure paint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0.306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S3 </a:t>
                      </a: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:purchased TiO</a:t>
                      </a:r>
                      <a:r>
                        <a:rPr lang="en-US" sz="1200" baseline="-250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NPs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0.304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4.4%</a:t>
                      </a:r>
                      <a:endParaRPr lang="en-US" sz="11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65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pPr algn="just"/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Effectiveness of in-house TiO</a:t>
            </a:r>
            <a:r>
              <a:rPr lang="en-US" sz="3600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 NPs compared with the original solution</a:t>
            </a: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4" y="2014538"/>
            <a:ext cx="5819775" cy="3556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0" y="304800"/>
            <a:ext cx="7638288" cy="59436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Effectiveness of pure paint compared with original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solution</a:t>
            </a:r>
          </a:p>
          <a:p>
            <a:endParaRPr lang="en-US" dirty="0">
              <a:solidFill>
                <a:srgbClr val="000000"/>
              </a:solidFill>
              <a:latin typeface="Times New Roman"/>
            </a:endParaRPr>
          </a:p>
          <a:p>
            <a:endParaRPr lang="en-US" dirty="0" smtClean="0">
              <a:solidFill>
                <a:srgbClr val="000000"/>
              </a:solidFill>
              <a:latin typeface="Times New Roman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5715000" cy="3718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9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381000"/>
            <a:ext cx="7802880" cy="6121400"/>
          </a:xfrm>
        </p:spPr>
        <p:txBody>
          <a:bodyPr>
            <a:normAutofit/>
          </a:bodyPr>
          <a:lstStyle/>
          <a:p>
            <a:pPr algn="just"/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Effectiveness of purchased TiO</a:t>
            </a:r>
            <a:r>
              <a:rPr lang="en-US" sz="3600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 NPs compared with original solution</a:t>
            </a: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13878"/>
            <a:ext cx="6248400" cy="407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171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spcAft>
                <a:spcPts val="1000"/>
              </a:spcAft>
              <a:buClr>
                <a:srgbClr val="D34817"/>
              </a:buClr>
              <a:buSzPct val="85000"/>
            </a:pP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NPs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have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been synthesized by the sol-gel method producing </a:t>
            </a:r>
            <a:r>
              <a:rPr lang="en-US" sz="1600" dirty="0" err="1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anatase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phase.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has been successfully applied as a catalyst for photo-degradation of naphthalene by using led light. The led light has also improved the photo-catalytic properties of the paint and through the re-generation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NPs. In-houseTiO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NPs were characterized by two methods X-RD and SEM, the crystal size of the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-anatase</a:t>
            </a:r>
            <a:r>
              <a:rPr lang="ar-SA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-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phase was determined to be 3.1 nm, the surface structure and morphology of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NPs were cubic and agglomerated surface. </a:t>
            </a:r>
            <a:endParaRPr lang="en-US" sz="1600" dirty="0">
              <a:solidFill>
                <a:prstClr val="black"/>
              </a:solidFill>
              <a:latin typeface="Calibri"/>
              <a:ea typeface="Times New Roman"/>
              <a:cs typeface="Arial"/>
            </a:endParaRPr>
          </a:p>
          <a:p>
            <a:pPr marL="274320" lvl="0" indent="-274320" algn="just">
              <a:lnSpc>
                <a:spcPct val="150000"/>
              </a:lnSpc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. The efficiency of photo degradation of naphthalene were compered between in-house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 NPs and the purchased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 NPs, the results as %removal of naphthalene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Times New Roman"/>
              </a:rPr>
              <a:t>for purchased after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regeneration it was 4.4%. However, the %Removal of naphthalene with the in-house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 NPs was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1.26% 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and after regeneration it was 5.97%. These results indicate the in-house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 NPs more effective than the purchased TiO</a:t>
            </a:r>
            <a:r>
              <a:rPr lang="en-US" sz="16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2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Times New Roman"/>
              </a:rPr>
              <a:t> NPs</a:t>
            </a:r>
            <a:endParaRPr lang="ar-SA" sz="1600" dirty="0">
              <a:solidFill>
                <a:prstClr val="black"/>
              </a:solidFill>
              <a:latin typeface="Perpetua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57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381694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Brief introduction:</a:t>
            </a:r>
            <a:endParaRPr lang="en-GB" sz="40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524000"/>
            <a:ext cx="7772400" cy="4953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GB" sz="2600" dirty="0" smtClean="0"/>
              <a:t>  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Volatile organic compounds (VOCs) are emitted as gases from certain solids or liquids. VOCs include a variety of chemicals, some of which may have short- and long-term adverse health effects. Concentrations of many VOCs are consistently higher indoors (up to ten times higher) than outdoors. </a:t>
            </a:r>
          </a:p>
          <a:p>
            <a:endParaRPr lang="en-GB" dirty="0" smtClean="0"/>
          </a:p>
          <a:p>
            <a:pPr lvl="1" algn="just">
              <a:buNone/>
            </a:pPr>
            <a:endParaRPr lang="en-GB" dirty="0" smtClean="0"/>
          </a:p>
          <a:p>
            <a:pPr marL="82296" indent="0">
              <a:buNone/>
            </a:pPr>
            <a:endParaRPr lang="en-GB" sz="3200" b="1" dirty="0" smtClean="0"/>
          </a:p>
          <a:p>
            <a:endParaRPr lang="en-US" sz="3200" dirty="0" smtClean="0"/>
          </a:p>
          <a:p>
            <a:pPr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Naphthalene</a:t>
            </a:r>
            <a:endParaRPr lang="ar-SA" dirty="0"/>
          </a:p>
        </p:txBody>
      </p:sp>
      <p:pic>
        <p:nvPicPr>
          <p:cNvPr id="4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24000"/>
            <a:ext cx="2857500" cy="28575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48000"/>
            <a:ext cx="34798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33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Nano titanium dioxide</a:t>
            </a:r>
            <a:endParaRPr lang="en-US" sz="4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391400" cy="22098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  <a:buClr>
                <a:schemeClr val="tx2"/>
              </a:buClr>
            </a:pP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Titanium nanoparticles are particles of titanium dioxide (TiO</a:t>
            </a:r>
            <a:r>
              <a:rPr lang="en-US" sz="49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) with diameters less than 100 nm.</a:t>
            </a:r>
          </a:p>
          <a:p>
            <a:endParaRPr lang="en-US" dirty="0"/>
          </a:p>
        </p:txBody>
      </p:sp>
      <p:pic>
        <p:nvPicPr>
          <p:cNvPr id="5" name="Picture 2" descr="C:\Users\DELL\Desktop\Titanium_dioxide_nanoparticles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657600"/>
            <a:ext cx="3307080" cy="2019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9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0"/>
            <a:ext cx="7562088" cy="1417638"/>
          </a:xfrm>
        </p:spPr>
        <p:txBody>
          <a:bodyPr>
            <a:normAutofit fontScale="90000"/>
          </a:bodyPr>
          <a:lstStyle/>
          <a:p>
            <a:pPr lvl="0"/>
            <a:r>
              <a:rPr lang="ar-SA" b="1" dirty="0" smtClean="0">
                <a:effectLst/>
              </a:rPr>
              <a:t/>
            </a:r>
            <a:br>
              <a:rPr lang="ar-SA" b="1" dirty="0" smtClean="0">
                <a:effectLst/>
              </a:rPr>
            </a:br>
            <a:r>
              <a:rPr lang="en-US" sz="3600" b="1" dirty="0" smtClean="0">
                <a:effectLst/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US" sz="3600" b="1" dirty="0">
                <a:effectLst/>
                <a:latin typeface="Times New Roman" pitchFamily="18" charset="0"/>
                <a:cs typeface="Times New Roman" pitchFamily="18" charset="0"/>
              </a:rPr>
              <a:t>of water-based emulsion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2578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raw materials of P2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87550"/>
              </p:ext>
            </p:extLst>
          </p:nvPr>
        </p:nvGraphicFramePr>
        <p:xfrm>
          <a:off x="1524000" y="1828801"/>
          <a:ext cx="7162800" cy="4441376"/>
        </p:xfrm>
        <a:graphic>
          <a:graphicData uri="http://schemas.openxmlformats.org/drawingml/2006/table">
            <a:tbl>
              <a:tblPr firstRow="1" firstCol="1" bandRow="1"/>
              <a:tblGrid>
                <a:gridCol w="953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5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Ingredients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Percentage (wt. %)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Water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34.0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Cellulosic thickener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0.4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Dispersing agent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Bactercide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0.45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Titan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Carbonate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Talc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Styrene acrylic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16.0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Coalescent agent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Anti-foaming agent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0.7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75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11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Wetting agent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0.5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15038">
                <a:tc>
                  <a:txBody>
                    <a:bodyPr/>
                    <a:lstStyle/>
                    <a:p>
                      <a:pPr marL="0" marR="13182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Silicate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4.0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9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16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93</a:t>
                      </a:r>
                      <a:endParaRPr lang="en-US" sz="16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Result of P2 </a:t>
            </a:r>
            <a:r>
              <a:rPr lang="en-US" sz="3200" b="1" dirty="0" smtClean="0">
                <a:effectLst/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storage.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6053374"/>
              </p:ext>
            </p:extLst>
          </p:nvPr>
        </p:nvGraphicFramePr>
        <p:xfrm>
          <a:off x="1447800" y="1828800"/>
          <a:ext cx="6934201" cy="4526280"/>
        </p:xfrm>
        <a:graphic>
          <a:graphicData uri="http://schemas.openxmlformats.org/drawingml/2006/table">
            <a:tbl>
              <a:tblPr rtl="1" firstRow="1" firstCol="1" bandRow="1"/>
              <a:tblGrid>
                <a:gridCol w="1474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6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4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8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10305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Acceptance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Permitted Limit (Palestinian Standards Institution)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Result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The test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57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25◦C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24 ◦C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Temperature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57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5-22 poise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15 </a:t>
                      </a: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poise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Viscosity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1.4-1.6g/ml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1.38 </a:t>
                      </a: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g/ml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Density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C0504D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7-10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pH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55-70 %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58.5% 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Solid content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Gloss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0.949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Opacity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6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Result of P2 </a:t>
            </a:r>
            <a:r>
              <a:rPr lang="en-US" sz="3200" b="1" dirty="0" smtClean="0">
                <a:effectLst/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3200" b="1" dirty="0">
                <a:effectLst/>
                <a:latin typeface="Times New Roman" pitchFamily="18" charset="0"/>
                <a:cs typeface="Times New Roman" pitchFamily="18" charset="0"/>
              </a:rPr>
              <a:t>storage.</a:t>
            </a:r>
            <a:endParaRPr lang="en-US" sz="3200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743299"/>
              </p:ext>
            </p:extLst>
          </p:nvPr>
        </p:nvGraphicFramePr>
        <p:xfrm>
          <a:off x="1524000" y="1905000"/>
          <a:ext cx="7086601" cy="4526280"/>
        </p:xfrm>
        <a:graphic>
          <a:graphicData uri="http://schemas.openxmlformats.org/drawingml/2006/table">
            <a:tbl>
              <a:tblPr rtl="1" firstRow="1" firstCol="1" bandRow="1"/>
              <a:tblGrid>
                <a:gridCol w="1506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6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3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9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4087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Acceptance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Permitted Limit (Palestinian Standards Institution)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Result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The test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25◦C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24 ◦C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Temperature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5-22 poise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16 poise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Viscosity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1.4-1.6g/ml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1.41 g/ml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Density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C0504D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7-10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pH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55-70 %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58.5% 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Solid content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4.5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Gloss</a:t>
                      </a:r>
                      <a:endParaRPr lang="en-US" sz="180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2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943634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√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0.949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943634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Opacity</a:t>
                      </a:r>
                      <a:endParaRPr lang="en-US" sz="1800" dirty="0">
                        <a:solidFill>
                          <a:srgbClr val="943634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2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2709</TotalTime>
  <Words>997</Words>
  <Application>Microsoft Office PowerPoint</Application>
  <PresentationFormat>On-screen Show (4:3)</PresentationFormat>
  <Paragraphs>259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Arial</vt:lpstr>
      <vt:lpstr>Calibri</vt:lpstr>
      <vt:lpstr>Cambria</vt:lpstr>
      <vt:lpstr>Cambria Math</vt:lpstr>
      <vt:lpstr>Gill Sans MT</vt:lpstr>
      <vt:lpstr>Majalla UI</vt:lpstr>
      <vt:lpstr>Perpetua</vt:lpstr>
      <vt:lpstr>Simplified Arabic</vt:lpstr>
      <vt:lpstr>Times New Roman</vt:lpstr>
      <vt:lpstr>Verdana</vt:lpstr>
      <vt:lpstr>Wingdings</vt:lpstr>
      <vt:lpstr>Wingdings 2</vt:lpstr>
      <vt:lpstr>انقلاب</vt:lpstr>
      <vt:lpstr>Incorporating Nano Titanium Dioxide in Water Based Emulsion for  Photo-Degradation of VOCs </vt:lpstr>
      <vt:lpstr>Outline:</vt:lpstr>
      <vt:lpstr>PowerPoint Presentation</vt:lpstr>
      <vt:lpstr> Brief introduction:</vt:lpstr>
      <vt:lpstr>Naphthalene</vt:lpstr>
      <vt:lpstr>Nano titanium dioxide</vt:lpstr>
      <vt:lpstr> Preparation of water-based emulsion </vt:lpstr>
      <vt:lpstr>Result of P2 before storage.</vt:lpstr>
      <vt:lpstr>Result of P2 after storage.</vt:lpstr>
      <vt:lpstr>Synthesis of  TiO2 NPs by sol-gel method</vt:lpstr>
      <vt:lpstr>Synthesis process: </vt:lpstr>
      <vt:lpstr>Characterization of  TiO2 NPs</vt:lpstr>
      <vt:lpstr>XRD analysis </vt:lpstr>
      <vt:lpstr>SEM analysis</vt:lpstr>
      <vt:lpstr> Incorporation TiO2 NPs with paint </vt:lpstr>
      <vt:lpstr>Result of incorporating 6g TiO2 NPs with 600g P2.</vt:lpstr>
      <vt:lpstr>Set up of photo-degradation of naphthalene</vt:lpstr>
      <vt:lpstr>calibration curve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Incorporating Nano Titanium Dioxide in Water Based Emulsion for Photo-Catalytic Oxidation of VOCs</dc:title>
  <dc:creator>DELL</dc:creator>
  <cp:lastModifiedBy>Student</cp:lastModifiedBy>
  <cp:revision>63</cp:revision>
  <dcterms:created xsi:type="dcterms:W3CDTF">2018-12-15T13:02:45Z</dcterms:created>
  <dcterms:modified xsi:type="dcterms:W3CDTF">2019-01-22T10:12:06Z</dcterms:modified>
</cp:coreProperties>
</file>