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5" r:id="rId1"/>
  </p:sldMasterIdLst>
  <p:notesMasterIdLst>
    <p:notesMasterId r:id="rId26"/>
  </p:notesMasterIdLst>
  <p:sldIdLst>
    <p:sldId id="256" r:id="rId2"/>
    <p:sldId id="309" r:id="rId3"/>
    <p:sldId id="310" r:id="rId4"/>
    <p:sldId id="259" r:id="rId5"/>
    <p:sldId id="311" r:id="rId6"/>
    <p:sldId id="331" r:id="rId7"/>
    <p:sldId id="257" r:id="rId8"/>
    <p:sldId id="328" r:id="rId9"/>
    <p:sldId id="315" r:id="rId10"/>
    <p:sldId id="324" r:id="rId11"/>
    <p:sldId id="325" r:id="rId12"/>
    <p:sldId id="333" r:id="rId13"/>
    <p:sldId id="326" r:id="rId14"/>
    <p:sldId id="332" r:id="rId15"/>
    <p:sldId id="338" r:id="rId16"/>
    <p:sldId id="327" r:id="rId17"/>
    <p:sldId id="334" r:id="rId18"/>
    <p:sldId id="314" r:id="rId19"/>
    <p:sldId id="268" r:id="rId20"/>
    <p:sldId id="329" r:id="rId21"/>
    <p:sldId id="330" r:id="rId22"/>
    <p:sldId id="335" r:id="rId23"/>
    <p:sldId id="336" r:id="rId24"/>
    <p:sldId id="337" r:id="rId25"/>
  </p:sldIdLst>
  <p:sldSz cx="9144000" cy="5143500" type="screen16x9"/>
  <p:notesSz cx="6858000" cy="9144000"/>
  <p:embeddedFontLst>
    <p:embeddedFont>
      <p:font typeface="Tahoma" panose="020B0604030504040204" pitchFamily="34" charset="0"/>
      <p:regular r:id="rId27"/>
      <p:bold r:id="rId28"/>
    </p:embeddedFont>
    <p:embeddedFont>
      <p:font typeface="Montserrat" panose="020B0604020202020204" charset="0"/>
      <p:regular r:id="rId29"/>
      <p:bold r:id="rId30"/>
      <p:italic r:id="rId31"/>
      <p:boldItalic r:id="rId3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F19E46D-54C4-47F8-8142-8A3E57F0AA68}">
  <a:tblStyle styleId="{8F19E46D-54C4-47F8-8142-8A3E57F0AA6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63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5196314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297806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a9fa940987_3_2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a9fa940987_3_2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108302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a9fa940987_3_2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a9fa940987_3_2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92193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a9fa940987_1_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Google Shape;340;ga9fa940987_1_1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121634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a9fa940987_3_2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a9fa940987_3_2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099246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a9fa940987_1_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Google Shape;340;ga9fa940987_1_1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936996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a9fa940987_1_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Google Shape;340;ga9fa940987_1_1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308958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a9fa940987_3_2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a9fa940987_3_2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386559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a9fa940987_1_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Google Shape;340;ga9fa940987_1_1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808841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a9fa940987_1_1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3" name="Google Shape;453;ga9fa940987_1_1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955689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a9fa940987_1_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Google Shape;340;ga9fa940987_1_1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10339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a9469d1f40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a9469d1f40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50154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a9fa940987_1_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Google Shape;340;ga9fa940987_1_1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136243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a9fa940987_1_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Google Shape;340;ga9fa940987_1_1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182448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a9fa940987_1_1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3" name="Google Shape;453;ga9fa940987_1_1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1592882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a9fa940987_1_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Google Shape;340;ga9fa940987_1_1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0152623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179463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ga9fa940987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0" name="Google Shape;670;ga9fa940987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384949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a9469d1f40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a9469d1f40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899706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a9469d1f40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a9469d1f40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15280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a9fa940987_1_1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3" name="Google Shape;453;ga9fa940987_1_1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141128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a9fa940987_3_2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a9fa940987_3_2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213364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a9fa940987_3_2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a9fa940987_3_2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873750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a9fa940987_1_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Google Shape;340;ga9fa940987_1_1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27102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643858" y="1172225"/>
            <a:ext cx="67707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53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1643852" y="3261775"/>
            <a:ext cx="6770700" cy="55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0"/>
            <a:ext cx="1216200" cy="2571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●"/>
              <a:defRPr sz="1200"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Font typeface="Barlow"/>
              <a:buChar char="○"/>
              <a:defRPr sz="1200"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arlow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arlow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arlow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arlow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arlow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arlow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Barlow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title"/>
          </p:nvPr>
        </p:nvSpPr>
        <p:spPr>
          <a:xfrm>
            <a:off x="713225" y="384048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>
            <a:spLocks noGrp="1"/>
          </p:cNvSpPr>
          <p:nvPr>
            <p:ph type="title"/>
          </p:nvPr>
        </p:nvSpPr>
        <p:spPr>
          <a:xfrm>
            <a:off x="1156525" y="1340400"/>
            <a:ext cx="42321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body" idx="1"/>
          </p:nvPr>
        </p:nvSpPr>
        <p:spPr>
          <a:xfrm>
            <a:off x="1156525" y="2096100"/>
            <a:ext cx="4232100" cy="201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400">
                <a:solidFill>
                  <a:schemeClr val="accent2"/>
                </a:solidFill>
              </a:defRPr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5" name="Google Shape;35;p7"/>
          <p:cNvSpPr/>
          <p:nvPr/>
        </p:nvSpPr>
        <p:spPr>
          <a:xfrm>
            <a:off x="6732125" y="0"/>
            <a:ext cx="1216200" cy="2571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7"/>
          <p:cNvSpPr/>
          <p:nvPr/>
        </p:nvSpPr>
        <p:spPr>
          <a:xfrm>
            <a:off x="7951325" y="2571750"/>
            <a:ext cx="1216200" cy="257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>
            <a:spLocks noGrp="1"/>
          </p:cNvSpPr>
          <p:nvPr>
            <p:ph type="title"/>
          </p:nvPr>
        </p:nvSpPr>
        <p:spPr>
          <a:xfrm>
            <a:off x="713225" y="1170000"/>
            <a:ext cx="5533200" cy="280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7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9" name="Google Shape;39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>
              <a:solidFill>
                <a:schemeClr val="dk1"/>
              </a:solidFill>
            </a:endParaRPr>
          </a:p>
        </p:txBody>
      </p:sp>
      <p:sp>
        <p:nvSpPr>
          <p:cNvPr id="40" name="Google Shape;40;p8"/>
          <p:cNvSpPr/>
          <p:nvPr/>
        </p:nvSpPr>
        <p:spPr>
          <a:xfrm>
            <a:off x="6732125" y="0"/>
            <a:ext cx="1216200" cy="2571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8"/>
          <p:cNvSpPr/>
          <p:nvPr/>
        </p:nvSpPr>
        <p:spPr>
          <a:xfrm>
            <a:off x="7951325" y="2571750"/>
            <a:ext cx="1216200" cy="1345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CUSTOM_7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3"/>
          <p:cNvSpPr txBox="1">
            <a:spLocks noGrp="1"/>
          </p:cNvSpPr>
          <p:nvPr>
            <p:ph type="title"/>
          </p:nvPr>
        </p:nvSpPr>
        <p:spPr>
          <a:xfrm>
            <a:off x="717800" y="383175"/>
            <a:ext cx="7708200" cy="93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40" name="Google Shape;140;p23"/>
          <p:cNvSpPr/>
          <p:nvPr/>
        </p:nvSpPr>
        <p:spPr>
          <a:xfrm flipH="1">
            <a:off x="50" y="4834275"/>
            <a:ext cx="4572000" cy="309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23"/>
          <p:cNvSpPr/>
          <p:nvPr/>
        </p:nvSpPr>
        <p:spPr>
          <a:xfrm flipH="1">
            <a:off x="4572000" y="4834275"/>
            <a:ext cx="4572000" cy="309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9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4"/>
          <p:cNvSpPr txBox="1">
            <a:spLocks noGrp="1"/>
          </p:cNvSpPr>
          <p:nvPr>
            <p:ph type="title"/>
          </p:nvPr>
        </p:nvSpPr>
        <p:spPr>
          <a:xfrm>
            <a:off x="717800" y="383175"/>
            <a:ext cx="7708200" cy="74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44" name="Google Shape;144;p24"/>
          <p:cNvSpPr txBox="1">
            <a:spLocks noGrp="1"/>
          </p:cNvSpPr>
          <p:nvPr>
            <p:ph type="subTitle" idx="1"/>
          </p:nvPr>
        </p:nvSpPr>
        <p:spPr>
          <a:xfrm>
            <a:off x="717800" y="1255775"/>
            <a:ext cx="4631700" cy="339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solidFill>
                  <a:schemeClr val="dk1"/>
                </a:solidFill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45" name="Google Shape;145;p24"/>
          <p:cNvSpPr/>
          <p:nvPr/>
        </p:nvSpPr>
        <p:spPr>
          <a:xfrm>
            <a:off x="7927800" y="2571600"/>
            <a:ext cx="1216200" cy="257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3" r:id="rId3"/>
    <p:sldLayoutId id="2147483654" r:id="rId4"/>
    <p:sldLayoutId id="2147483658" r:id="rId5"/>
    <p:sldLayoutId id="2147483669" r:id="rId6"/>
    <p:sldLayoutId id="2147483670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g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0"/>
          <p:cNvSpPr txBox="1">
            <a:spLocks noGrp="1"/>
          </p:cNvSpPr>
          <p:nvPr>
            <p:ph type="subTitle" idx="1"/>
          </p:nvPr>
        </p:nvSpPr>
        <p:spPr>
          <a:xfrm>
            <a:off x="1643852" y="3626150"/>
            <a:ext cx="6770700" cy="55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9933" y="2003286"/>
            <a:ext cx="2698536" cy="150456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679933" y="3122526"/>
            <a:ext cx="2818851" cy="5036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Google Shape;185;p30"/>
          <p:cNvSpPr txBox="1">
            <a:spLocks noGrp="1"/>
          </p:cNvSpPr>
          <p:nvPr>
            <p:ph type="ctrTitle"/>
          </p:nvPr>
        </p:nvSpPr>
        <p:spPr>
          <a:xfrm>
            <a:off x="2530758" y="1008014"/>
            <a:ext cx="4996885" cy="307898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700" dirty="0" smtClean="0">
                <a:solidFill>
                  <a:schemeClr val="accent1"/>
                </a:solidFill>
              </a:rPr>
              <a:t>T</a:t>
            </a:r>
            <a:r>
              <a:rPr lang="en" sz="4700" dirty="0" smtClean="0">
                <a:solidFill>
                  <a:schemeClr val="accent1"/>
                </a:solidFill>
              </a:rPr>
              <a:t>he Devoted  </a:t>
            </a:r>
            <a:endParaRPr sz="4700" dirty="0" smtClean="0">
              <a:solidFill>
                <a:schemeClr val="accen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700" dirty="0" smtClean="0">
                <a:solidFill>
                  <a:schemeClr val="accent1"/>
                </a:solidFill>
              </a:rPr>
              <a:t>Caregiver</a:t>
            </a:r>
            <a:br>
              <a:rPr lang="en" sz="4700" dirty="0" smtClean="0">
                <a:solidFill>
                  <a:schemeClr val="accent1"/>
                </a:solidFill>
              </a:rPr>
            </a:br>
            <a:r>
              <a:rPr lang="en" sz="4700" dirty="0" smtClean="0">
                <a:solidFill>
                  <a:schemeClr val="accent1"/>
                </a:solidFill>
              </a:rPr>
              <a:t/>
            </a:r>
            <a:br>
              <a:rPr lang="en" sz="4700" dirty="0" smtClean="0">
                <a:solidFill>
                  <a:schemeClr val="accent1"/>
                </a:solidFill>
              </a:rPr>
            </a:br>
            <a:r>
              <a:rPr lang="en" sz="4000" dirty="0" smtClean="0">
                <a:solidFill>
                  <a:schemeClr val="accent1"/>
                </a:solidFill>
              </a:rPr>
              <a:t> </a:t>
            </a:r>
            <a:r>
              <a:rPr lang="en-US" sz="4000" dirty="0" smtClean="0">
                <a:solidFill>
                  <a:schemeClr val="dk2"/>
                </a:solidFill>
              </a:rPr>
              <a:t>H</a:t>
            </a:r>
            <a:r>
              <a:rPr lang="en" sz="4000" dirty="0" smtClean="0">
                <a:solidFill>
                  <a:schemeClr val="dk2"/>
                </a:solidFill>
              </a:rPr>
              <a:t>ardwareProject</a:t>
            </a:r>
            <a:endParaRPr sz="4000" dirty="0">
              <a:solidFill>
                <a:schemeClr val="dk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1"/>
          <p:cNvSpPr txBox="1">
            <a:spLocks noGrp="1"/>
          </p:cNvSpPr>
          <p:nvPr>
            <p:ph type="title"/>
          </p:nvPr>
        </p:nvSpPr>
        <p:spPr>
          <a:xfrm>
            <a:off x="713225" y="384048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Massages therapy process</a:t>
            </a:r>
            <a:endParaRPr dirty="0"/>
          </a:p>
        </p:txBody>
      </p:sp>
      <p:sp>
        <p:nvSpPr>
          <p:cNvPr id="192" name="Google Shape;192;p31"/>
          <p:cNvSpPr txBox="1">
            <a:spLocks noGrp="1"/>
          </p:cNvSpPr>
          <p:nvPr>
            <p:ph type="body" idx="1"/>
          </p:nvPr>
        </p:nvSpPr>
        <p:spPr>
          <a:xfrm>
            <a:off x="713224" y="956748"/>
            <a:ext cx="7821175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en-US" sz="2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Massages vary in speed and technique to improve </a:t>
            </a:r>
            <a:r>
              <a:rPr lang="en-US" sz="20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blood circulation</a:t>
            </a:r>
            <a:r>
              <a:rPr lang="en-US" sz="2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effectively addressing a common issue for patients with limited mobility.</a:t>
            </a:r>
            <a:endParaRPr sz="20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2449" y="2256252"/>
            <a:ext cx="4339051" cy="2116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60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1"/>
          <p:cNvSpPr txBox="1">
            <a:spLocks noGrp="1"/>
          </p:cNvSpPr>
          <p:nvPr>
            <p:ph type="title"/>
          </p:nvPr>
        </p:nvSpPr>
        <p:spPr>
          <a:xfrm>
            <a:off x="713225" y="384048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Massages therapy process</a:t>
            </a:r>
            <a:endParaRPr dirty="0"/>
          </a:p>
        </p:txBody>
      </p:sp>
      <p:sp>
        <p:nvSpPr>
          <p:cNvPr id="192" name="Google Shape;192;p31"/>
          <p:cNvSpPr txBox="1">
            <a:spLocks noGrp="1"/>
          </p:cNvSpPr>
          <p:nvPr>
            <p:ph type="body" idx="1"/>
          </p:nvPr>
        </p:nvSpPr>
        <p:spPr>
          <a:xfrm>
            <a:off x="713225" y="956748"/>
            <a:ext cx="77175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en-US" sz="20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Foot massage therapy employs specialized foot wraps, particularly targeting the heel area based on Chinese foot mapping principles</a:t>
            </a:r>
            <a:endParaRPr sz="20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2003" y="2292042"/>
            <a:ext cx="4699944" cy="2170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25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42"/>
          <p:cNvSpPr txBox="1">
            <a:spLocks noGrp="1"/>
          </p:cNvSpPr>
          <p:nvPr>
            <p:ph type="title"/>
          </p:nvPr>
        </p:nvSpPr>
        <p:spPr>
          <a:xfrm>
            <a:off x="291080" y="383175"/>
            <a:ext cx="7708200" cy="93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l"/>
            <a:r>
              <a:rPr lang="en-US" dirty="0" smtClean="0"/>
              <a:t>Massage </a:t>
            </a:r>
            <a:r>
              <a:rPr lang="en-US" dirty="0"/>
              <a:t>therapy process</a:t>
            </a:r>
            <a:endParaRPr lang="en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984" y="1221939"/>
            <a:ext cx="3108305" cy="30024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4065" y="1319475"/>
            <a:ext cx="3145884" cy="3053357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3992063" y="2596896"/>
            <a:ext cx="861333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668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1"/>
          <p:cNvSpPr txBox="1">
            <a:spLocks noGrp="1"/>
          </p:cNvSpPr>
          <p:nvPr>
            <p:ph type="title"/>
          </p:nvPr>
        </p:nvSpPr>
        <p:spPr>
          <a:xfrm>
            <a:off x="713224" y="384048"/>
            <a:ext cx="8016247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Hand-held Balloon Alerts</a:t>
            </a:r>
            <a:endParaRPr dirty="0"/>
          </a:p>
        </p:txBody>
      </p:sp>
      <p:sp>
        <p:nvSpPr>
          <p:cNvPr id="192" name="Google Shape;192;p31"/>
          <p:cNvSpPr txBox="1">
            <a:spLocks noGrp="1"/>
          </p:cNvSpPr>
          <p:nvPr>
            <p:ph type="body" idx="1"/>
          </p:nvPr>
        </p:nvSpPr>
        <p:spPr>
          <a:xfrm>
            <a:off x="713225" y="956748"/>
            <a:ext cx="77175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en-US" sz="2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chair incorporates a handheld balloon that gently expands and contracts, alleviating tension in the hands and effectively easing muscle spasms.</a:t>
            </a:r>
            <a:endParaRPr sz="20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0" y="1927057"/>
            <a:ext cx="2446091" cy="2446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95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42"/>
          <p:cNvSpPr txBox="1">
            <a:spLocks noGrp="1"/>
          </p:cNvSpPr>
          <p:nvPr>
            <p:ph type="title"/>
          </p:nvPr>
        </p:nvSpPr>
        <p:spPr>
          <a:xfrm>
            <a:off x="717800" y="383175"/>
            <a:ext cx="7708200" cy="93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Hand-held Balloon Alerts</a:t>
            </a:r>
            <a:endParaRPr lang="en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237" y="1704975"/>
            <a:ext cx="6867525" cy="173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44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42"/>
          <p:cNvSpPr txBox="1">
            <a:spLocks noGrp="1"/>
          </p:cNvSpPr>
          <p:nvPr>
            <p:ph type="title"/>
          </p:nvPr>
        </p:nvSpPr>
        <p:spPr>
          <a:xfrm>
            <a:off x="291080" y="383175"/>
            <a:ext cx="7708200" cy="93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l"/>
            <a:r>
              <a:rPr lang="en-US" dirty="0" smtClean="0"/>
              <a:t>Massage </a:t>
            </a:r>
            <a:r>
              <a:rPr lang="en-US" dirty="0"/>
              <a:t>therapy process</a:t>
            </a:r>
            <a:endParaRPr lang="en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984" y="1221939"/>
            <a:ext cx="3108305" cy="30024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4065" y="1319475"/>
            <a:ext cx="3145884" cy="3053357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3992063" y="2596896"/>
            <a:ext cx="861333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849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1"/>
          <p:cNvSpPr txBox="1">
            <a:spLocks noGrp="1"/>
          </p:cNvSpPr>
          <p:nvPr>
            <p:ph type="title"/>
          </p:nvPr>
        </p:nvSpPr>
        <p:spPr>
          <a:xfrm>
            <a:off x="530344" y="384048"/>
            <a:ext cx="8284471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Wristwatch process </a:t>
            </a:r>
            <a:endParaRPr dirty="0"/>
          </a:p>
        </p:txBody>
      </p:sp>
      <p:sp>
        <p:nvSpPr>
          <p:cNvPr id="192" name="Google Shape;192;p31"/>
          <p:cNvSpPr txBox="1">
            <a:spLocks noGrp="1"/>
          </p:cNvSpPr>
          <p:nvPr>
            <p:ph type="body" idx="1"/>
          </p:nvPr>
        </p:nvSpPr>
        <p:spPr>
          <a:xfrm>
            <a:off x="713225" y="956748"/>
            <a:ext cx="77175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en-US" sz="2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It monitors both temperature and heart rate, offering routine reports to the patient’s family and emergency calls to </a:t>
            </a:r>
            <a:r>
              <a:rPr lang="en-US" sz="20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parents</a:t>
            </a:r>
            <a:r>
              <a:rPr lang="en-US" sz="2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 case of </a:t>
            </a:r>
            <a:r>
              <a:rPr lang="en-US" sz="20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any </a:t>
            </a:r>
            <a:r>
              <a:rPr lang="en-US" sz="2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irregular </a:t>
            </a:r>
            <a:r>
              <a:rPr lang="en-US" sz="20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readings.</a:t>
            </a:r>
            <a:endParaRPr sz="20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3672" y="2210466"/>
            <a:ext cx="2556606" cy="2556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78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42"/>
          <p:cNvSpPr txBox="1">
            <a:spLocks noGrp="1"/>
          </p:cNvSpPr>
          <p:nvPr>
            <p:ph type="title"/>
          </p:nvPr>
        </p:nvSpPr>
        <p:spPr>
          <a:xfrm>
            <a:off x="717800" y="383175"/>
            <a:ext cx="7708200" cy="93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l"/>
            <a:r>
              <a:rPr lang="en-US" dirty="0"/>
              <a:t>Wristwatch process </a:t>
            </a:r>
            <a:endParaRPr lang="en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0657" y="85897"/>
            <a:ext cx="1828708" cy="47336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94" b="13237"/>
          <a:stretch/>
        </p:blipFill>
        <p:spPr>
          <a:xfrm>
            <a:off x="2281610" y="1159411"/>
            <a:ext cx="1692982" cy="3315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03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47"/>
          <p:cNvSpPr txBox="1">
            <a:spLocks noGrp="1"/>
          </p:cNvSpPr>
          <p:nvPr>
            <p:ph type="title"/>
          </p:nvPr>
        </p:nvSpPr>
        <p:spPr>
          <a:xfrm>
            <a:off x="713224" y="1170000"/>
            <a:ext cx="6065527" cy="280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5400" dirty="0"/>
              <a:t>Processing Units and Used Devices</a:t>
            </a:r>
            <a:endParaRPr sz="5400" dirty="0"/>
          </a:p>
        </p:txBody>
      </p:sp>
    </p:spTree>
    <p:extLst>
      <p:ext uri="{BB962C8B-B14F-4D97-AF65-F5344CB8AC3E}">
        <p14:creationId xmlns:p14="http://schemas.microsoft.com/office/powerpoint/2010/main" val="380718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42"/>
          <p:cNvSpPr txBox="1">
            <a:spLocks noGrp="1"/>
          </p:cNvSpPr>
          <p:nvPr>
            <p:ph type="title"/>
          </p:nvPr>
        </p:nvSpPr>
        <p:spPr>
          <a:xfrm>
            <a:off x="717800" y="383175"/>
            <a:ext cx="7708200" cy="93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Processing Units and Used Devices</a:t>
            </a:r>
            <a:endParaRPr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66" y="1869511"/>
            <a:ext cx="2361389" cy="11642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655" y="1218114"/>
            <a:ext cx="2072064" cy="207206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54" b="21229"/>
          <a:stretch/>
        </p:blipFill>
        <p:spPr>
          <a:xfrm>
            <a:off x="6489447" y="1218113"/>
            <a:ext cx="3018174" cy="181561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497" y="1169761"/>
            <a:ext cx="2417408" cy="19546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0657" y="3033731"/>
            <a:ext cx="1816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Arduino MEGA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765953" y="3031810"/>
            <a:ext cx="2002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POWER SUPPLY</a:t>
            </a:r>
            <a:endParaRPr lang="en-US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090230" y="3031810"/>
            <a:ext cx="1816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ESP32</a:t>
            </a:r>
            <a:endParaRPr lang="en-US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693889" y="3033731"/>
            <a:ext cx="1816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Arduino UNO</a:t>
            </a:r>
            <a:endParaRPr lang="en-US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3"/>
          <p:cNvSpPr txBox="1">
            <a:spLocks noGrp="1"/>
          </p:cNvSpPr>
          <p:nvPr>
            <p:ph type="title"/>
          </p:nvPr>
        </p:nvSpPr>
        <p:spPr>
          <a:xfrm>
            <a:off x="1156525" y="1340400"/>
            <a:ext cx="42321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" dirty="0" smtClean="0"/>
              <a:t>S</a:t>
            </a:r>
            <a:r>
              <a:rPr lang="en-US" dirty="0" err="1" smtClean="0"/>
              <a:t>upervisor</a:t>
            </a:r>
            <a:r>
              <a:rPr lang="en-US" dirty="0" smtClean="0"/>
              <a:t>:</a:t>
            </a:r>
            <a:endParaRPr dirty="0"/>
          </a:p>
        </p:txBody>
      </p:sp>
      <p:sp>
        <p:nvSpPr>
          <p:cNvPr id="215" name="Google Shape;215;p33"/>
          <p:cNvSpPr txBox="1">
            <a:spLocks noGrp="1"/>
          </p:cNvSpPr>
          <p:nvPr>
            <p:ph type="body" idx="1"/>
          </p:nvPr>
        </p:nvSpPr>
        <p:spPr>
          <a:xfrm>
            <a:off x="1156525" y="2096100"/>
            <a:ext cx="4232100" cy="47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dirty="0">
                <a:solidFill>
                  <a:schemeClr val="dk2"/>
                </a:solidFill>
              </a:rPr>
              <a:t>Emad </a:t>
            </a:r>
            <a:r>
              <a:rPr lang="en" sz="2000" b="1" dirty="0" smtClean="0">
                <a:solidFill>
                  <a:schemeClr val="dk2"/>
                </a:solidFill>
              </a:rPr>
              <a:t>Natsheh.</a:t>
            </a:r>
            <a:endParaRPr sz="2000" b="1" dirty="0">
              <a:solidFill>
                <a:schemeClr val="dk2"/>
              </a:solidFill>
            </a:endParaRPr>
          </a:p>
        </p:txBody>
      </p:sp>
      <p:sp>
        <p:nvSpPr>
          <p:cNvPr id="216" name="Google Shape;216;p33"/>
          <p:cNvSpPr/>
          <p:nvPr/>
        </p:nvSpPr>
        <p:spPr>
          <a:xfrm>
            <a:off x="6732125" y="0"/>
            <a:ext cx="1216200" cy="2571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33"/>
          <p:cNvSpPr/>
          <p:nvPr/>
        </p:nvSpPr>
        <p:spPr>
          <a:xfrm>
            <a:off x="7951325" y="2571750"/>
            <a:ext cx="1216200" cy="257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214;p33"/>
          <p:cNvSpPr txBox="1">
            <a:spLocks/>
          </p:cNvSpPr>
          <p:nvPr/>
        </p:nvSpPr>
        <p:spPr>
          <a:xfrm>
            <a:off x="1153525" y="2571600"/>
            <a:ext cx="42321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"/>
              <a:buNone/>
              <a:defRPr sz="28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"/>
              <a:buNone/>
              <a:defRPr sz="24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"/>
              <a:buNone/>
              <a:defRPr sz="24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"/>
              <a:buNone/>
              <a:defRPr sz="24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"/>
              <a:buNone/>
              <a:defRPr sz="24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"/>
              <a:buNone/>
              <a:defRPr sz="24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"/>
              <a:buNone/>
              <a:defRPr sz="24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"/>
              <a:buNone/>
              <a:defRPr sz="24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"/>
              <a:buNone/>
              <a:defRPr sz="24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en-US" dirty="0" smtClean="0"/>
              <a:t>Students:</a:t>
            </a:r>
            <a:endParaRPr lang="en-US" dirty="0"/>
          </a:p>
        </p:txBody>
      </p:sp>
      <p:sp>
        <p:nvSpPr>
          <p:cNvPr id="7" name="Google Shape;215;p33"/>
          <p:cNvSpPr txBox="1">
            <a:spLocks/>
          </p:cNvSpPr>
          <p:nvPr/>
        </p:nvSpPr>
        <p:spPr>
          <a:xfrm>
            <a:off x="1153525" y="3327300"/>
            <a:ext cx="42321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ontserrat"/>
              <a:buChar char="●"/>
              <a:defRPr sz="1400" b="0" i="0" u="none" strike="noStrike" cap="none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ontserrat"/>
              <a:buChar char="○"/>
              <a:defRPr sz="12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ontserrat"/>
              <a:buChar char="■"/>
              <a:defRPr sz="12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ontserrat"/>
              <a:buChar char="●"/>
              <a:defRPr sz="12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ontserrat"/>
              <a:buChar char="○"/>
              <a:defRPr sz="12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048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ontserrat"/>
              <a:buChar char="■"/>
              <a:defRPr sz="12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048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ontserrat"/>
              <a:buChar char="●"/>
              <a:defRPr sz="12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048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ontserrat"/>
              <a:buChar char="○"/>
              <a:defRPr sz="12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048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Montserrat"/>
              <a:buChar char="■"/>
              <a:defRPr sz="12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indent="0"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 b="1" dirty="0" smtClean="0">
                <a:solidFill>
                  <a:schemeClr val="dk2"/>
                </a:solidFill>
              </a:rPr>
              <a:t>Laila Abu </a:t>
            </a:r>
            <a:r>
              <a:rPr lang="en-US" sz="2000" b="1" dirty="0" err="1" smtClean="0">
                <a:solidFill>
                  <a:schemeClr val="dk2"/>
                </a:solidFill>
              </a:rPr>
              <a:t>Safiya</a:t>
            </a:r>
            <a:r>
              <a:rPr lang="en-US" sz="2000" b="1" dirty="0" smtClean="0">
                <a:solidFill>
                  <a:schemeClr val="dk2"/>
                </a:solidFill>
              </a:rPr>
              <a:t>.</a:t>
            </a:r>
          </a:p>
          <a:p>
            <a:pPr marL="0" indent="0"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 b="1" dirty="0" err="1" smtClean="0">
                <a:solidFill>
                  <a:schemeClr val="dk2"/>
                </a:solidFill>
              </a:rPr>
              <a:t>Sojod</a:t>
            </a:r>
            <a:r>
              <a:rPr lang="en-US" sz="2000" b="1" dirty="0" smtClean="0">
                <a:solidFill>
                  <a:schemeClr val="dk2"/>
                </a:solidFill>
              </a:rPr>
              <a:t> </a:t>
            </a:r>
            <a:r>
              <a:rPr lang="en-US" sz="2000" b="1" dirty="0" err="1" smtClean="0">
                <a:solidFill>
                  <a:schemeClr val="dk2"/>
                </a:solidFill>
              </a:rPr>
              <a:t>Jamous</a:t>
            </a:r>
            <a:r>
              <a:rPr lang="en-US" sz="2000" b="1" dirty="0" smtClean="0">
                <a:solidFill>
                  <a:schemeClr val="dk2"/>
                </a:solidFill>
              </a:rPr>
              <a:t>.</a:t>
            </a:r>
            <a:endParaRPr lang="en-US" sz="2000" b="1" dirty="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02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42"/>
          <p:cNvSpPr txBox="1">
            <a:spLocks noGrp="1"/>
          </p:cNvSpPr>
          <p:nvPr>
            <p:ph type="title"/>
          </p:nvPr>
        </p:nvSpPr>
        <p:spPr>
          <a:xfrm>
            <a:off x="717800" y="383175"/>
            <a:ext cx="7708200" cy="93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Processing Units and Used Devices</a:t>
            </a:r>
            <a:endParaRPr dirty="0"/>
          </a:p>
        </p:txBody>
      </p:sp>
      <p:sp>
        <p:nvSpPr>
          <p:cNvPr id="6" name="TextBox 5"/>
          <p:cNvSpPr txBox="1"/>
          <p:nvPr/>
        </p:nvSpPr>
        <p:spPr>
          <a:xfrm>
            <a:off x="97861" y="3176185"/>
            <a:ext cx="21872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/>
              <a:t>Afficheur</a:t>
            </a:r>
            <a:r>
              <a:rPr lang="en-US" sz="2000" dirty="0"/>
              <a:t> </a:t>
            </a:r>
            <a:r>
              <a:rPr lang="en-US" sz="2000" dirty="0" smtClean="0"/>
              <a:t>TFT1.7</a:t>
            </a:r>
            <a:endParaRPr lang="en-US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765953" y="3176185"/>
            <a:ext cx="2002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Micro air Pump</a:t>
            </a:r>
            <a:endParaRPr lang="en-US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090230" y="3176185"/>
            <a:ext cx="1816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SIM900A</a:t>
            </a:r>
            <a:endParaRPr lang="en-US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293130" y="3178106"/>
            <a:ext cx="2366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0.96 </a:t>
            </a:r>
            <a:r>
              <a:rPr lang="en-US" sz="2000" dirty="0" smtClean="0"/>
              <a:t>OLED Display</a:t>
            </a:r>
            <a:endParaRPr lang="en-US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34" b="9409"/>
          <a:stretch/>
        </p:blipFill>
        <p:spPr>
          <a:xfrm>
            <a:off x="2362198" y="1376212"/>
            <a:ext cx="2297891" cy="18694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331" b="7155"/>
          <a:stretch/>
        </p:blipFill>
        <p:spPr>
          <a:xfrm>
            <a:off x="4790794" y="1574296"/>
            <a:ext cx="1925800" cy="167138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0" t="9057" r="4925" b="10603"/>
          <a:stretch/>
        </p:blipFill>
        <p:spPr>
          <a:xfrm>
            <a:off x="6768649" y="1488620"/>
            <a:ext cx="1865377" cy="16581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24" y="1486230"/>
            <a:ext cx="1991541" cy="1744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56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42"/>
          <p:cNvSpPr txBox="1">
            <a:spLocks noGrp="1"/>
          </p:cNvSpPr>
          <p:nvPr>
            <p:ph type="title"/>
          </p:nvPr>
        </p:nvSpPr>
        <p:spPr>
          <a:xfrm>
            <a:off x="717800" y="383175"/>
            <a:ext cx="7708200" cy="93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Processing Units and Used Devices</a:t>
            </a:r>
            <a:endParaRPr dirty="0"/>
          </a:p>
        </p:txBody>
      </p:sp>
      <p:sp>
        <p:nvSpPr>
          <p:cNvPr id="6" name="TextBox 5"/>
          <p:cNvSpPr txBox="1"/>
          <p:nvPr/>
        </p:nvSpPr>
        <p:spPr>
          <a:xfrm>
            <a:off x="638881" y="3129981"/>
            <a:ext cx="1816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DC Motors </a:t>
            </a:r>
            <a:endParaRPr lang="en-US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849133" y="3128060"/>
            <a:ext cx="19195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Pulse </a:t>
            </a:r>
            <a:r>
              <a:rPr lang="en-US" sz="2000" dirty="0" smtClean="0"/>
              <a:t>Sensor </a:t>
            </a:r>
            <a:r>
              <a:rPr lang="en-US" sz="2000" dirty="0"/>
              <a:t>SEN11574</a:t>
            </a:r>
            <a:endParaRPr lang="en-US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090230" y="3128060"/>
            <a:ext cx="20537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Temperature </a:t>
            </a:r>
            <a:r>
              <a:rPr lang="en-US" sz="2000" dirty="0"/>
              <a:t>Sensor DHT11</a:t>
            </a:r>
            <a:endParaRPr lang="en-US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777069" y="3129981"/>
            <a:ext cx="17334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H-Bridge</a:t>
            </a:r>
            <a:endParaRPr lang="en-US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6791" y="1273891"/>
            <a:ext cx="1909709" cy="185416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4737" y="1366408"/>
            <a:ext cx="1536160" cy="176165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801" y="1444638"/>
            <a:ext cx="1521525" cy="152152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36"/>
          <a:stretch/>
        </p:blipFill>
        <p:spPr>
          <a:xfrm>
            <a:off x="317300" y="1366408"/>
            <a:ext cx="1864714" cy="1789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65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47"/>
          <p:cNvSpPr txBox="1">
            <a:spLocks noGrp="1"/>
          </p:cNvSpPr>
          <p:nvPr>
            <p:ph type="title"/>
          </p:nvPr>
        </p:nvSpPr>
        <p:spPr>
          <a:xfrm>
            <a:off x="713224" y="1170000"/>
            <a:ext cx="6065527" cy="280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R="50800" lvl="0" indent="-317500">
              <a:spcBef>
                <a:spcPts val="1600"/>
              </a:spcBef>
            </a:pPr>
            <a:r>
              <a:rPr lang="en-US" sz="6000" dirty="0"/>
              <a:t>Conclusion and future work</a:t>
            </a:r>
            <a:endParaRPr lang="en" sz="6000" dirty="0"/>
          </a:p>
        </p:txBody>
      </p:sp>
    </p:spTree>
    <p:extLst>
      <p:ext uri="{BB962C8B-B14F-4D97-AF65-F5344CB8AC3E}">
        <p14:creationId xmlns:p14="http://schemas.microsoft.com/office/powerpoint/2010/main" val="140234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42"/>
          <p:cNvSpPr txBox="1">
            <a:spLocks noGrp="1"/>
          </p:cNvSpPr>
          <p:nvPr>
            <p:ph type="title"/>
          </p:nvPr>
        </p:nvSpPr>
        <p:spPr>
          <a:xfrm>
            <a:off x="717800" y="383175"/>
            <a:ext cx="7708200" cy="93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Conclusion and future work</a:t>
            </a:r>
            <a:endParaRPr dirty="0"/>
          </a:p>
        </p:txBody>
      </p:sp>
      <p:sp>
        <p:nvSpPr>
          <p:cNvPr id="7" name="TextBox 6"/>
          <p:cNvSpPr txBox="1"/>
          <p:nvPr/>
        </p:nvSpPr>
        <p:spPr>
          <a:xfrm>
            <a:off x="768096" y="1548384"/>
            <a:ext cx="7668768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The system introduces novel and advanced features, departing from conventional approaches.</a:t>
            </a:r>
          </a:p>
          <a:p>
            <a:r>
              <a:rPr lang="en-US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Future Work:</a:t>
            </a:r>
          </a:p>
          <a:p>
            <a:r>
              <a:rPr lang="en-US" sz="2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 1− The chair converts to many positions:</a:t>
            </a:r>
          </a:p>
          <a:p>
            <a:r>
              <a:rPr lang="en-US" sz="2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 a. wheelchair.</a:t>
            </a:r>
          </a:p>
          <a:p>
            <a:r>
              <a:rPr lang="en-US" sz="2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 b. position bed.</a:t>
            </a:r>
          </a:p>
          <a:p>
            <a:r>
              <a:rPr lang="en-US" sz="2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 c. standing position (assisting in the physiotherapy process).</a:t>
            </a:r>
          </a:p>
          <a:p>
            <a:r>
              <a:rPr lang="en-US" sz="2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 2− Control the system via phone.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 3</a:t>
            </a:r>
            <a:r>
              <a:rPr lang="en-US" sz="2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Montserrat"/>
              </a:rPr>
              <a:t>− Using more advanced technological systems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85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0"/>
          <p:cNvSpPr txBox="1">
            <a:spLocks noGrp="1"/>
          </p:cNvSpPr>
          <p:nvPr>
            <p:ph type="ctrTitle"/>
          </p:nvPr>
        </p:nvSpPr>
        <p:spPr>
          <a:xfrm>
            <a:off x="1463040" y="1147840"/>
            <a:ext cx="6451646" cy="211393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400" dirty="0" smtClean="0">
                <a:solidFill>
                  <a:schemeClr val="dk2"/>
                </a:solidFill>
              </a:rPr>
              <a:t>Thank You</a:t>
            </a:r>
            <a:endParaRPr sz="7400" dirty="0">
              <a:solidFill>
                <a:schemeClr val="dk2"/>
              </a:solidFill>
            </a:endParaRPr>
          </a:p>
        </p:txBody>
      </p:sp>
      <p:sp>
        <p:nvSpPr>
          <p:cNvPr id="186" name="Google Shape;186;p30"/>
          <p:cNvSpPr txBox="1">
            <a:spLocks noGrp="1"/>
          </p:cNvSpPr>
          <p:nvPr>
            <p:ph type="subTitle" idx="1"/>
          </p:nvPr>
        </p:nvSpPr>
        <p:spPr>
          <a:xfrm>
            <a:off x="1643852" y="3261775"/>
            <a:ext cx="6770700" cy="55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0930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p64"/>
          <p:cNvSpPr txBox="1">
            <a:spLocks noGrp="1"/>
          </p:cNvSpPr>
          <p:nvPr>
            <p:ph type="title"/>
          </p:nvPr>
        </p:nvSpPr>
        <p:spPr>
          <a:xfrm>
            <a:off x="717800" y="383175"/>
            <a:ext cx="7708200" cy="74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Table of Content:</a:t>
            </a:r>
            <a:endParaRPr dirty="0"/>
          </a:p>
        </p:txBody>
      </p:sp>
      <p:sp>
        <p:nvSpPr>
          <p:cNvPr id="673" name="Google Shape;673;p64"/>
          <p:cNvSpPr txBox="1">
            <a:spLocks noGrp="1"/>
          </p:cNvSpPr>
          <p:nvPr>
            <p:ph type="subTitle" idx="1"/>
          </p:nvPr>
        </p:nvSpPr>
        <p:spPr>
          <a:xfrm>
            <a:off x="717800" y="890015"/>
            <a:ext cx="6719320" cy="312115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50800" lvl="0" indent="-317500" algn="l" rtl="0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24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uFill>
                  <a:noFill/>
                </a:uFill>
              </a:rPr>
              <a:t>Research.</a:t>
            </a:r>
          </a:p>
          <a:p>
            <a:pPr marL="457200" marR="50800" lvl="0" indent="-317500" algn="l" rtl="0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24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uFill>
                  <a:noFill/>
                </a:uFill>
              </a:rPr>
              <a:t>IDEA.</a:t>
            </a:r>
          </a:p>
          <a:p>
            <a:pPr marL="457200" marR="50800" lvl="0" indent="-317500" algn="l" rtl="0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24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uFill>
                  <a:noFill/>
                </a:uFill>
              </a:rPr>
              <a:t>System Architecture.</a:t>
            </a:r>
          </a:p>
          <a:p>
            <a:pPr marR="50800" lvl="0" indent="-317500">
              <a:spcBef>
                <a:spcPts val="1600"/>
              </a:spcBef>
            </a:pPr>
            <a:r>
              <a:rPr lang="en-US" sz="2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Processing Units and Used </a:t>
            </a:r>
            <a:r>
              <a:rPr lang="en-US" sz="2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Devices.</a:t>
            </a:r>
          </a:p>
          <a:p>
            <a:pPr marR="50800" lvl="0" indent="-317500">
              <a:spcBef>
                <a:spcPts val="1600"/>
              </a:spcBef>
            </a:pPr>
            <a:r>
              <a:rPr lang="en-US" sz="2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Operation </a:t>
            </a:r>
            <a:r>
              <a:rPr lang="en-US" sz="2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Process.</a:t>
            </a:r>
          </a:p>
          <a:p>
            <a:pPr marR="50800" lvl="0" indent="-317500">
              <a:spcBef>
                <a:spcPts val="1600"/>
              </a:spcBef>
            </a:pPr>
            <a:r>
              <a:rPr lang="en-US" sz="24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uFill>
                  <a:noFill/>
                </a:uFill>
              </a:rPr>
              <a:t>Conclusion and future work</a:t>
            </a:r>
            <a:endParaRPr lang="en" sz="2400" b="1" dirty="0" smtClean="0">
              <a:solidFill>
                <a:schemeClr val="accent5">
                  <a:lumMod val="60000"/>
                  <a:lumOff val="40000"/>
                </a:schemeClr>
              </a:solidFill>
              <a:uFill>
                <a:noFill/>
              </a:uFill>
            </a:endParaRPr>
          </a:p>
          <a:p>
            <a:pPr marL="457200" marR="50800" lvl="0" indent="-317500" algn="l" rtl="0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endParaRPr sz="24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24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74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3"/>
          <p:cNvSpPr txBox="1">
            <a:spLocks noGrp="1"/>
          </p:cNvSpPr>
          <p:nvPr>
            <p:ph type="title"/>
          </p:nvPr>
        </p:nvSpPr>
        <p:spPr>
          <a:xfrm>
            <a:off x="1040723" y="1035600"/>
            <a:ext cx="42321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Research</a:t>
            </a:r>
            <a:endParaRPr dirty="0"/>
          </a:p>
        </p:txBody>
      </p:sp>
      <p:sp>
        <p:nvSpPr>
          <p:cNvPr id="215" name="Google Shape;215;p33"/>
          <p:cNvSpPr txBox="1">
            <a:spLocks noGrp="1"/>
          </p:cNvSpPr>
          <p:nvPr>
            <p:ph type="body" idx="1"/>
          </p:nvPr>
        </p:nvSpPr>
        <p:spPr>
          <a:xfrm>
            <a:off x="1040722" y="1791300"/>
            <a:ext cx="5354004" cy="201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en-US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Cerebral palsy is a challenging medical condition with no known cure. The sole form of treatment available for individuals with cerebral palsy is physical therapy.</a:t>
            </a:r>
            <a:endParaRPr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16" name="Google Shape;216;p33"/>
          <p:cNvSpPr/>
          <p:nvPr/>
        </p:nvSpPr>
        <p:spPr>
          <a:xfrm>
            <a:off x="6732125" y="0"/>
            <a:ext cx="1216200" cy="2571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33"/>
          <p:cNvSpPr/>
          <p:nvPr/>
        </p:nvSpPr>
        <p:spPr>
          <a:xfrm>
            <a:off x="7951325" y="2571750"/>
            <a:ext cx="1216200" cy="257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3"/>
          <p:cNvSpPr txBox="1">
            <a:spLocks noGrp="1"/>
          </p:cNvSpPr>
          <p:nvPr>
            <p:ph type="title"/>
          </p:nvPr>
        </p:nvSpPr>
        <p:spPr>
          <a:xfrm>
            <a:off x="1004147" y="1011216"/>
            <a:ext cx="42321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IDEA</a:t>
            </a:r>
            <a:endParaRPr dirty="0"/>
          </a:p>
        </p:txBody>
      </p:sp>
      <p:sp>
        <p:nvSpPr>
          <p:cNvPr id="215" name="Google Shape;215;p33"/>
          <p:cNvSpPr txBox="1">
            <a:spLocks noGrp="1"/>
          </p:cNvSpPr>
          <p:nvPr>
            <p:ph type="body" idx="1"/>
          </p:nvPr>
        </p:nvSpPr>
        <p:spPr>
          <a:xfrm>
            <a:off x="1001147" y="1766916"/>
            <a:ext cx="5427156" cy="201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en-US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Our idea </a:t>
            </a:r>
            <a:r>
              <a:rPr lang="en-US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introduces an </a:t>
            </a:r>
            <a:r>
              <a:rPr lang="en-US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innovative mobility chair that not only provides much-needed comfort and assistance </a:t>
            </a:r>
            <a:r>
              <a:rPr lang="en-US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but also incorporates </a:t>
            </a:r>
            <a:r>
              <a:rPr lang="en-US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essential aspects of physical therapy into the daily routine of these patients.</a:t>
            </a:r>
            <a:endParaRPr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16" name="Google Shape;216;p33"/>
          <p:cNvSpPr/>
          <p:nvPr/>
        </p:nvSpPr>
        <p:spPr>
          <a:xfrm>
            <a:off x="6732125" y="0"/>
            <a:ext cx="1216200" cy="2571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33"/>
          <p:cNvSpPr/>
          <p:nvPr/>
        </p:nvSpPr>
        <p:spPr>
          <a:xfrm>
            <a:off x="7951325" y="2571750"/>
            <a:ext cx="1216200" cy="257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03839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47"/>
          <p:cNvSpPr txBox="1">
            <a:spLocks noGrp="1"/>
          </p:cNvSpPr>
          <p:nvPr>
            <p:ph type="title"/>
          </p:nvPr>
        </p:nvSpPr>
        <p:spPr>
          <a:xfrm>
            <a:off x="713224" y="1170000"/>
            <a:ext cx="6065527" cy="280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6000" dirty="0"/>
              <a:t>Operation Process</a:t>
            </a:r>
            <a:endParaRPr sz="6000" dirty="0"/>
          </a:p>
        </p:txBody>
      </p:sp>
    </p:spTree>
    <p:extLst>
      <p:ext uri="{BB962C8B-B14F-4D97-AF65-F5344CB8AC3E}">
        <p14:creationId xmlns:p14="http://schemas.microsoft.com/office/powerpoint/2010/main" val="23246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1"/>
          <p:cNvSpPr txBox="1">
            <a:spLocks noGrp="1"/>
          </p:cNvSpPr>
          <p:nvPr>
            <p:ph type="title"/>
          </p:nvPr>
        </p:nvSpPr>
        <p:spPr>
          <a:xfrm>
            <a:off x="713225" y="384048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 smtClean="0"/>
              <a:t>Full body</a:t>
            </a:r>
            <a:endParaRPr dirty="0"/>
          </a:p>
        </p:txBody>
      </p:sp>
      <p:sp>
        <p:nvSpPr>
          <p:cNvPr id="192" name="Google Shape;192;p31"/>
          <p:cNvSpPr txBox="1">
            <a:spLocks noGrp="1"/>
          </p:cNvSpPr>
          <p:nvPr>
            <p:ph type="body" idx="1"/>
          </p:nvPr>
        </p:nvSpPr>
        <p:spPr>
          <a:xfrm>
            <a:off x="713225" y="956748"/>
            <a:ext cx="77175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en-US" sz="20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 use the chair for patients with cerebral palsy as a basic part to stabilize the moving parts and gears for the massage and to place the head support part on it.</a:t>
            </a:r>
            <a:endParaRPr sz="2000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3885" y="2086039"/>
            <a:ext cx="2362666" cy="277730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3085" y="2133617"/>
            <a:ext cx="1135799" cy="252588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29" y="2816373"/>
            <a:ext cx="3151488" cy="1417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1"/>
          <p:cNvSpPr txBox="1">
            <a:spLocks noGrp="1"/>
          </p:cNvSpPr>
          <p:nvPr>
            <p:ph type="title"/>
          </p:nvPr>
        </p:nvSpPr>
        <p:spPr>
          <a:xfrm>
            <a:off x="713225" y="384048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Headrest process</a:t>
            </a:r>
            <a:endParaRPr dirty="0"/>
          </a:p>
        </p:txBody>
      </p:sp>
      <p:sp>
        <p:nvSpPr>
          <p:cNvPr id="192" name="Google Shape;192;p31"/>
          <p:cNvSpPr txBox="1">
            <a:spLocks noGrp="1"/>
          </p:cNvSpPr>
          <p:nvPr>
            <p:ph type="body" idx="1"/>
          </p:nvPr>
        </p:nvSpPr>
        <p:spPr>
          <a:xfrm>
            <a:off x="713225" y="956748"/>
            <a:ext cx="77175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en-US" sz="2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headrest sensor is utilized to maintain the correct head position, preventing any potential discomfort or risk of choking for the patient.</a:t>
            </a:r>
            <a:endParaRPr sz="20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8262" y="2206752"/>
            <a:ext cx="2851582" cy="2578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05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42"/>
          <p:cNvSpPr txBox="1">
            <a:spLocks noGrp="1"/>
          </p:cNvSpPr>
          <p:nvPr>
            <p:ph type="title"/>
          </p:nvPr>
        </p:nvSpPr>
        <p:spPr>
          <a:xfrm>
            <a:off x="717800" y="383175"/>
            <a:ext cx="7708200" cy="93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Headrest process</a:t>
            </a:r>
            <a:endParaRPr lang="en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800" y="1682496"/>
            <a:ext cx="7294670" cy="1841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53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nagement Consulting Toolkit by Slidesgo">
  <a:themeElements>
    <a:clrScheme name="Simple Light">
      <a:dk1>
        <a:srgbClr val="000000"/>
      </a:dk1>
      <a:lt1>
        <a:srgbClr val="FFFFFF"/>
      </a:lt1>
      <a:dk2>
        <a:srgbClr val="4A8CFF"/>
      </a:dk2>
      <a:lt2>
        <a:srgbClr val="EFEFEF"/>
      </a:lt2>
      <a:accent1>
        <a:srgbClr val="003BA3"/>
      </a:accent1>
      <a:accent2>
        <a:srgbClr val="000000"/>
      </a:accent2>
      <a:accent3>
        <a:srgbClr val="4A8CFF"/>
      </a:accent3>
      <a:accent4>
        <a:srgbClr val="EFEFEF"/>
      </a:accent4>
      <a:accent5>
        <a:srgbClr val="003BA3"/>
      </a:accent5>
      <a:accent6>
        <a:srgbClr val="000000"/>
      </a:accent6>
      <a:hlink>
        <a:srgbClr val="003BA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402</Words>
  <Application>Microsoft Office PowerPoint</Application>
  <PresentationFormat>On-screen Show (16:9)</PresentationFormat>
  <Paragraphs>63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Tahoma</vt:lpstr>
      <vt:lpstr>Barlow</vt:lpstr>
      <vt:lpstr>Montserrat</vt:lpstr>
      <vt:lpstr>Arial</vt:lpstr>
      <vt:lpstr>Management Consulting Toolkit by Slidesgo</vt:lpstr>
      <vt:lpstr>The Devoted   Caregiver   HardwareProject</vt:lpstr>
      <vt:lpstr>Supervisor:</vt:lpstr>
      <vt:lpstr>Table of Content:</vt:lpstr>
      <vt:lpstr>Research</vt:lpstr>
      <vt:lpstr>IDEA</vt:lpstr>
      <vt:lpstr>Operation Process</vt:lpstr>
      <vt:lpstr>Full body</vt:lpstr>
      <vt:lpstr>Headrest process</vt:lpstr>
      <vt:lpstr>Headrest process</vt:lpstr>
      <vt:lpstr>Massages therapy process</vt:lpstr>
      <vt:lpstr>Massages therapy process</vt:lpstr>
      <vt:lpstr>Massage therapy process</vt:lpstr>
      <vt:lpstr>Hand-held Balloon Alerts</vt:lpstr>
      <vt:lpstr>Hand-held Balloon Alerts</vt:lpstr>
      <vt:lpstr>Massage therapy process</vt:lpstr>
      <vt:lpstr>Wristwatch process </vt:lpstr>
      <vt:lpstr>Wristwatch process </vt:lpstr>
      <vt:lpstr>Processing Units and Used Devices</vt:lpstr>
      <vt:lpstr>Processing Units and Used Devices</vt:lpstr>
      <vt:lpstr>Processing Units and Used Devices</vt:lpstr>
      <vt:lpstr>Processing Units and Used Devices</vt:lpstr>
      <vt:lpstr>Conclusion and future work</vt:lpstr>
      <vt:lpstr>Conclusion and future work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Devoted   Caregiver  Hardware  Project</dc:title>
  <cp:lastModifiedBy>dell</cp:lastModifiedBy>
  <cp:revision>19</cp:revision>
  <dcterms:modified xsi:type="dcterms:W3CDTF">2024-01-23T13:38:04Z</dcterms:modified>
</cp:coreProperties>
</file>