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25/10/1443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26" y="0"/>
            <a:ext cx="91675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8918604" cy="108012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5400" b="1" dirty="0">
                <a:ln w="50800"/>
                <a:solidFill>
                  <a:schemeClr val="accent3">
                    <a:lumMod val="60000"/>
                    <a:lumOff val="40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Design And Analysis A Solar System For A Villa</a:t>
            </a: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107504" y="5013176"/>
            <a:ext cx="3312368" cy="129614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>
              <a:buFont typeface="Georgia" pitchFamily="18" charset="0"/>
              <a:buNone/>
            </a:pPr>
            <a:r>
              <a:rPr lang="en-US" sz="3600" b="0" dirty="0" smtClean="0">
                <a:solidFill>
                  <a:schemeClr val="tx1"/>
                </a:solidFill>
                <a:effectLst/>
                <a:latin typeface="Aldhabi" panose="01000000000000000000" pitchFamily="2" charset="-78"/>
                <a:cs typeface="Aldhabi" panose="01000000000000000000" pitchFamily="2" charset="-78"/>
              </a:rPr>
              <a:t>Mohammad Yasin  </a:t>
            </a:r>
          </a:p>
          <a:p>
            <a:pPr marL="182880" indent="0">
              <a:buFont typeface="Georgia" pitchFamily="18" charset="0"/>
              <a:buNone/>
            </a:pPr>
            <a:r>
              <a:rPr lang="en-US" sz="3600" b="0" dirty="0" smtClean="0">
                <a:solidFill>
                  <a:schemeClr val="tx1"/>
                </a:solidFill>
                <a:effectLst/>
                <a:latin typeface="Aldhabi" panose="01000000000000000000" pitchFamily="2" charset="-78"/>
                <a:cs typeface="Aldhabi" panose="01000000000000000000" pitchFamily="2" charset="-78"/>
              </a:rPr>
              <a:t>Ayham Osta</a:t>
            </a:r>
            <a:endParaRPr lang="en-US" sz="3600" b="0" dirty="0">
              <a:solidFill>
                <a:schemeClr val="tx1"/>
              </a:solidFill>
              <a:effectLst/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-13779" y="4459310"/>
            <a:ext cx="4104456" cy="79208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>
              <a:buFont typeface="Georgia" pitchFamily="18" charset="0"/>
              <a:buNone/>
            </a:pPr>
            <a:r>
              <a:rPr lang="en-US" sz="3600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Preparing By</a:t>
            </a:r>
            <a:endParaRPr lang="en-US" sz="3600" dirty="0">
              <a:solidFill>
                <a:srgbClr val="002060"/>
              </a:solidFill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6812756" y="5294939"/>
            <a:ext cx="2314365" cy="732617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>
              <a:buNone/>
            </a:pPr>
            <a:r>
              <a:rPr lang="en-US" sz="3600" dirty="0">
                <a:solidFill>
                  <a:schemeClr val="tx1"/>
                </a:solidFill>
                <a:effectLst/>
                <a:latin typeface="Aldhabi" panose="01000000000000000000" pitchFamily="2" charset="-78"/>
                <a:cs typeface="Aldhabi" panose="01000000000000000000" pitchFamily="2" charset="-78"/>
              </a:rPr>
              <a:t>Dr. Raed Jaber</a:t>
            </a:r>
          </a:p>
        </p:txBody>
      </p:sp>
      <p:sp>
        <p:nvSpPr>
          <p:cNvPr id="10" name="عنوان 1"/>
          <p:cNvSpPr txBox="1">
            <a:spLocks/>
          </p:cNvSpPr>
          <p:nvPr/>
        </p:nvSpPr>
        <p:spPr>
          <a:xfrm>
            <a:off x="6586929" y="4459310"/>
            <a:ext cx="2557070" cy="94991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>
              <a:buNone/>
            </a:pPr>
            <a:r>
              <a:rPr lang="en-US" sz="3600" dirty="0">
                <a:solidFill>
                  <a:srgbClr val="002060"/>
                </a:solidFill>
                <a:effectLst/>
                <a:latin typeface="Andalus" panose="02020603050405020304" pitchFamily="18" charset="-78"/>
                <a:cs typeface="Andalus" panose="02020603050405020304" pitchFamily="18" charset="-78"/>
              </a:rPr>
              <a:t>Supervisor</a:t>
            </a:r>
          </a:p>
        </p:txBody>
      </p:sp>
    </p:spTree>
    <p:extLst>
      <p:ext uri="{BB962C8B-B14F-4D97-AF65-F5344CB8AC3E}">
        <p14:creationId xmlns:p14="http://schemas.microsoft.com/office/powerpoint/2010/main" val="141235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62" y="3372022"/>
            <a:ext cx="2884520" cy="293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22580" y="1988840"/>
            <a:ext cx="8941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Since the short-circuit current of a PV cell is proportional to the insolation level, the partial shading effect is a reduction of the photocurrent for the shaded PV cells while the unshaded cells continue to operate at a higher photocurrent</a:t>
            </a:r>
            <a:r>
              <a:rPr lang="en-US" dirty="0"/>
              <a:t>. </a:t>
            </a: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Partial Shading Effects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363" y="3645024"/>
            <a:ext cx="519112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512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700808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sun path diagram of a given location which shows the path of the sun across sky from the summer to winter solstice</a:t>
            </a: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Sun Paths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85" y="2780928"/>
            <a:ext cx="5343525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32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Because your panels create the most energy when the sun is directly perpendicular to them, </a:t>
            </a: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Tilt Angle of PV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4" y="2922828"/>
            <a:ext cx="4635865" cy="237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780928"/>
            <a:ext cx="5148064" cy="340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549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556" y="1412776"/>
            <a:ext cx="8579296" cy="4911824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Solar </a:t>
            </a:r>
            <a:r>
              <a:rPr lang="en-US" sz="2800" b="1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Panels</a:t>
            </a:r>
          </a:p>
          <a:p>
            <a:pPr marL="0" indent="0">
              <a:buNone/>
            </a:pPr>
            <a:r>
              <a:rPr lang="en-US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solar panels from LG company with model number LG 400 </a:t>
            </a:r>
            <a:r>
              <a:rPr lang="en-US" sz="28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N2W-A5 </a:t>
            </a:r>
          </a:p>
          <a:p>
            <a:pPr marL="0" indent="0">
              <a:buNone/>
            </a:pPr>
            <a:endParaRPr lang="en-US" sz="28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Hardware system</a:t>
            </a:r>
            <a:endParaRPr lang="en-US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973" y="2645258"/>
            <a:ext cx="3276600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813307"/>
            <a:ext cx="5320777" cy="3628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4754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Hardware system</a:t>
            </a:r>
            <a:endParaRPr lang="en-US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18" y="2420888"/>
            <a:ext cx="7421011" cy="1771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70749"/>
            <a:ext cx="7535863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452558" y="1772816"/>
            <a:ext cx="7038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Number of PV module , Inverter , Total PV Power and the Mpp </a:t>
            </a:r>
            <a:r>
              <a:rPr lang="en-US" sz="28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Value   </a:t>
            </a:r>
            <a:endParaRPr lang="en-US" sz="28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957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changes in battery </a:t>
            </a:r>
            <a:r>
              <a:rPr lang="en-US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voltage</a:t>
            </a:r>
          </a:p>
          <a:p>
            <a:pPr marL="0" indent="0">
              <a:buNone/>
            </a:pPr>
            <a:r>
              <a:rPr lang="en-US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changes in ambient </a:t>
            </a:r>
            <a:r>
              <a:rPr lang="en-US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temperature</a:t>
            </a:r>
          </a:p>
          <a:p>
            <a:pPr marL="0" indent="0">
              <a:buNone/>
            </a:pPr>
            <a:endParaRPr lang="en-US" sz="28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losses In pv Systems</a:t>
            </a:r>
            <a:endParaRPr lang="en-US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54486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448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63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17" y="3343067"/>
            <a:ext cx="8138661" cy="263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419056" cy="922114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Photovoltaic System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is </a:t>
            </a:r>
            <a:r>
              <a:rPr lang="en-US" sz="32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an electric power system designed to supply usable solar power by means of photovoltaics</a:t>
            </a:r>
            <a:r>
              <a:rPr lang="en-US" sz="32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.</a:t>
            </a:r>
          </a:p>
          <a:p>
            <a:pPr marL="0" indent="0">
              <a:buNone/>
            </a:pPr>
            <a:endParaRPr lang="en-US" sz="3200" dirty="0" smtClean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0" indent="0">
              <a:buNone/>
            </a:pPr>
            <a:r>
              <a:rPr lang="en-US" sz="32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PV systems convert light directly into </a:t>
            </a:r>
            <a:r>
              <a:rPr lang="en-US" sz="32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electricity's</a:t>
            </a:r>
            <a:endParaRPr lang="en-US" sz="3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03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Type 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of PV Modules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549" y="4077072"/>
            <a:ext cx="325755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338" y="1574164"/>
            <a:ext cx="303847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45589"/>
            <a:ext cx="319087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عنوان 1"/>
          <p:cNvSpPr>
            <a:spLocks noGrp="1"/>
          </p:cNvSpPr>
          <p:nvPr>
            <p:ph type="title"/>
          </p:nvPr>
        </p:nvSpPr>
        <p:spPr>
          <a:xfrm>
            <a:off x="539552" y="3653207"/>
            <a:ext cx="3140943" cy="57832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Polycrystalline Silicon Cell</a:t>
            </a:r>
          </a:p>
        </p:txBody>
      </p:sp>
      <p:sp>
        <p:nvSpPr>
          <p:cNvPr id="16" name="عنوان 1"/>
          <p:cNvSpPr txBox="1">
            <a:spLocks/>
          </p:cNvSpPr>
          <p:nvPr/>
        </p:nvSpPr>
        <p:spPr>
          <a:xfrm>
            <a:off x="3486874" y="5805264"/>
            <a:ext cx="1882552" cy="65033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Thin Film Cells</a:t>
            </a:r>
          </a:p>
        </p:txBody>
      </p:sp>
      <p:sp>
        <p:nvSpPr>
          <p:cNvPr id="17" name="عنوان 1"/>
          <p:cNvSpPr txBox="1">
            <a:spLocks/>
          </p:cNvSpPr>
          <p:nvPr/>
        </p:nvSpPr>
        <p:spPr>
          <a:xfrm>
            <a:off x="5508104" y="3840559"/>
            <a:ext cx="3275857" cy="4343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Monocrystalline Silicon Cell</a:t>
            </a:r>
          </a:p>
        </p:txBody>
      </p:sp>
    </p:spTree>
    <p:extLst>
      <p:ext uri="{BB962C8B-B14F-4D97-AF65-F5344CB8AC3E}">
        <p14:creationId xmlns:p14="http://schemas.microsoft.com/office/powerpoint/2010/main" val="269334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Advantages </a:t>
            </a:r>
            <a:endParaRPr lang="en-US" sz="3200" b="1" dirty="0" smtClean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0" indent="0">
              <a:buNone/>
            </a:pPr>
            <a:r>
              <a:rPr lang="en-US" sz="32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1. Green energy                 2</a:t>
            </a:r>
            <a:r>
              <a:rPr lang="en-US" sz="32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. it is thus free and abundant </a:t>
            </a:r>
          </a:p>
          <a:p>
            <a:pPr marL="0" indent="0">
              <a:buNone/>
            </a:pPr>
            <a:r>
              <a:rPr lang="en-US" sz="32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3. Operating </a:t>
            </a:r>
            <a:r>
              <a:rPr lang="en-US" sz="32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and maintenance costs for PV panels are considered to be low </a:t>
            </a:r>
          </a:p>
          <a:p>
            <a:pPr marL="0" indent="0">
              <a:buNone/>
            </a:pPr>
            <a:r>
              <a:rPr lang="en-US" sz="32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Disadvantages </a:t>
            </a:r>
            <a:endParaRPr lang="en-US" sz="3200" b="1" dirty="0" smtClean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0" indent="0">
              <a:buNone/>
            </a:pPr>
            <a:r>
              <a:rPr lang="en-US" sz="32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1. You need an adequate roof </a:t>
            </a:r>
            <a:r>
              <a:rPr lang="en-US" sz="32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space   </a:t>
            </a:r>
            <a:endParaRPr lang="ar-SA" sz="3200" dirty="0" smtClean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0" indent="0">
              <a:buNone/>
            </a:pPr>
            <a:r>
              <a:rPr lang="en-US" sz="32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2. If the north or east prevails over the location of the house, there is a difficulty in it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Advantages and Disadvantages </a:t>
            </a:r>
          </a:p>
        </p:txBody>
      </p:sp>
    </p:spTree>
    <p:extLst>
      <p:ext uri="{BB962C8B-B14F-4D97-AF65-F5344CB8AC3E}">
        <p14:creationId xmlns:p14="http://schemas.microsoft.com/office/powerpoint/2010/main" val="32598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89120"/>
          </a:xfrm>
        </p:spPr>
        <p:txBody>
          <a:bodyPr/>
          <a:lstStyle/>
          <a:p>
            <a:r>
              <a:rPr lang="en-US" sz="32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Cloudy Environment</a:t>
            </a:r>
          </a:p>
          <a:p>
            <a:r>
              <a:rPr lang="en-US" sz="32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Snowy Environment</a:t>
            </a:r>
          </a:p>
          <a:p>
            <a:r>
              <a:rPr lang="en-US" sz="32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Lightning</a:t>
            </a:r>
          </a:p>
          <a:p>
            <a:r>
              <a:rPr lang="en-US" sz="32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Extreme Temperatures</a:t>
            </a:r>
          </a:p>
          <a:p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The Effect of Weather </a:t>
            </a:r>
          </a:p>
        </p:txBody>
      </p:sp>
    </p:spTree>
    <p:extLst>
      <p:ext uri="{BB962C8B-B14F-4D97-AF65-F5344CB8AC3E}">
        <p14:creationId xmlns:p14="http://schemas.microsoft.com/office/powerpoint/2010/main" val="181626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Network General Analysis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39" y="3068960"/>
            <a:ext cx="4536504" cy="2487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95536" y="177281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electrical network in the West Bank suffers from a lack of capacity we need to cover the missing capacity in several ways, such as solar cells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415001" y="5642134"/>
            <a:ext cx="42650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/>
              <a:t>The electric power demands in (MW) in the northern districts of the West Bank</a:t>
            </a:r>
          </a:p>
        </p:txBody>
      </p:sp>
    </p:spTree>
    <p:extLst>
      <p:ext uri="{BB962C8B-B14F-4D97-AF65-F5344CB8AC3E}">
        <p14:creationId xmlns:p14="http://schemas.microsoft.com/office/powerpoint/2010/main" val="197630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7347" y="1556792"/>
            <a:ext cx="8229600" cy="438912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Off-Grid</a:t>
            </a: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Type Of Connection with Grid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0888"/>
            <a:ext cx="7935913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871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556792"/>
            <a:ext cx="8229600" cy="4389120"/>
          </a:xfrm>
        </p:spPr>
        <p:txBody>
          <a:bodyPr/>
          <a:lstStyle/>
          <a:p>
            <a:r>
              <a:rPr lang="en-US" sz="3200" b="1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ON-Grid</a:t>
            </a:r>
            <a:endParaRPr lang="en-US" sz="3200" b="1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Type Of Connection with Grid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7898627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9099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251520" y="188640"/>
            <a:ext cx="6419056" cy="92211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Weather 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Data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924944"/>
            <a:ext cx="5142255" cy="3401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179512" y="1268760"/>
            <a:ext cx="835292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US" b="1" dirty="0" smtClean="0"/>
          </a:p>
          <a:p>
            <a:pPr algn="l"/>
            <a:r>
              <a:rPr lang="en-US" sz="2800" b="1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Solar </a:t>
            </a:r>
            <a:r>
              <a:rPr lang="en-US" sz="28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Radiation</a:t>
            </a:r>
          </a:p>
          <a:p>
            <a:pPr algn="l"/>
            <a:r>
              <a:rPr lang="en-US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The electromagnetic radiation emitted by the sun</a:t>
            </a:r>
          </a:p>
          <a:p>
            <a:pPr algn="l"/>
            <a:endParaRPr lang="en-US" sz="2800" b="1" dirty="0" smtClean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algn="l"/>
            <a:r>
              <a:rPr lang="en-US" sz="2800" b="1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Temperature Effect</a:t>
            </a:r>
            <a:endParaRPr lang="en-US" b="1" dirty="0"/>
          </a:p>
          <a:p>
            <a:pPr algn="l"/>
            <a:r>
              <a:rPr lang="en-US" dirty="0"/>
              <a:t>Temperature increases reduce the </a:t>
            </a:r>
            <a:endParaRPr lang="en-US" dirty="0" smtClean="0"/>
          </a:p>
          <a:p>
            <a:pPr algn="l"/>
            <a:r>
              <a:rPr lang="en-US" dirty="0" smtClean="0"/>
              <a:t>effectiveness </a:t>
            </a:r>
            <a:r>
              <a:rPr lang="en-US" dirty="0"/>
              <a:t>of solar </a:t>
            </a:r>
            <a:r>
              <a:rPr lang="en-US" dirty="0" smtClean="0"/>
              <a:t>panels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Photovoltaic modules are tested at </a:t>
            </a:r>
            <a:endParaRPr lang="en-US" dirty="0" smtClean="0"/>
          </a:p>
          <a:p>
            <a:pPr algn="l"/>
            <a:r>
              <a:rPr lang="en-US" dirty="0" smtClean="0"/>
              <a:t>a </a:t>
            </a:r>
            <a:r>
              <a:rPr lang="en-US" dirty="0"/>
              <a:t>temperature of 25 degrees 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1865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483</TotalTime>
  <Words>350</Words>
  <Application>Microsoft Office PowerPoint</Application>
  <PresentationFormat>عرض على الشاشة (3:4)‏</PresentationFormat>
  <Paragraphs>62</Paragraphs>
  <Slides>17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تدفق</vt:lpstr>
      <vt:lpstr>Design And Analysis A Solar System For A Villa</vt:lpstr>
      <vt:lpstr>Photovoltaic System</vt:lpstr>
      <vt:lpstr>Polycrystalline Silicon Cell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Mohammad G Yasin</dc:creator>
  <cp:lastModifiedBy>Mohammad G Yasin</cp:lastModifiedBy>
  <cp:revision>75</cp:revision>
  <dcterms:created xsi:type="dcterms:W3CDTF">2022-05-25T11:09:15Z</dcterms:created>
  <dcterms:modified xsi:type="dcterms:W3CDTF">2022-05-26T04:10:53Z</dcterms:modified>
</cp:coreProperties>
</file>