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Lst>
  <p:sldSz cy="5143500" cx="9144000"/>
  <p:notesSz cx="6858000" cy="9144000"/>
  <p:embeddedFontLst>
    <p:embeddedFont>
      <p:font typeface="Raleway"/>
      <p:regular r:id="rId42"/>
      <p:bold r:id="rId43"/>
      <p:italic r:id="rId44"/>
      <p:boldItalic r:id="rId45"/>
    </p:embeddedFont>
    <p:embeddedFont>
      <p:font typeface="Lato"/>
      <p:regular r:id="rId46"/>
      <p:bold r:id="rId47"/>
      <p:italic r:id="rId48"/>
      <p:boldItalic r:id="rId4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487C8478-0E2A-465D-BD1A-405A1652BD15}">
  <a:tblStyle styleId="{487C8478-0E2A-465D-BD1A-405A1652BD15}"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51EBB4B-5A2D-417C-AB78-9288FB152B94}"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font" Target="fonts/Raleway-regular.fntdata"/><Relationship Id="rId41" Type="http://schemas.openxmlformats.org/officeDocument/2006/relationships/slide" Target="slides/slide35.xml"/><Relationship Id="rId44" Type="http://schemas.openxmlformats.org/officeDocument/2006/relationships/font" Target="fonts/Raleway-italic.fntdata"/><Relationship Id="rId43" Type="http://schemas.openxmlformats.org/officeDocument/2006/relationships/font" Target="fonts/Raleway-bold.fntdata"/><Relationship Id="rId46" Type="http://schemas.openxmlformats.org/officeDocument/2006/relationships/font" Target="fonts/Lato-regular.fntdata"/><Relationship Id="rId45" Type="http://schemas.openxmlformats.org/officeDocument/2006/relationships/font" Target="fonts/Raleway-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font" Target="fonts/Lato-italic.fntdata"/><Relationship Id="rId47" Type="http://schemas.openxmlformats.org/officeDocument/2006/relationships/font" Target="fonts/Lato-bold.fntdata"/><Relationship Id="rId49" Type="http://schemas.openxmlformats.org/officeDocument/2006/relationships/font" Target="fonts/Lato-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37cd1e6631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37cd1e6631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g3a89aedfeb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a89aedfeb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chemeClr val="dk2"/>
              </a:buClr>
              <a:buSzPts val="1400"/>
              <a:buChar char="●"/>
            </a:pPr>
            <a:r>
              <a:rPr lang="en" sz="1400">
                <a:solidFill>
                  <a:schemeClr val="dk2"/>
                </a:solidFill>
              </a:rPr>
              <a:t>They</a:t>
            </a:r>
            <a:r>
              <a:rPr lang="en" sz="1400">
                <a:solidFill>
                  <a:schemeClr val="dk2"/>
                </a:solidFill>
              </a:rPr>
              <a:t> assume that each node in (location based routing protocols) knows its position information, which is provided by some location algorithms.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If there is no such localization service available, a sensor node can still estimate its relative position to the forwarding node by measuring its distance to the forwarder and the angle of arrival (AOA) and strength of the signal by being armed with some hardware device. This assumption is justified by the fact that acoustic directional antennae are of much smaller size than RF directional antennae due to the extremely small wavelength of sound.</a:t>
            </a:r>
            <a:endParaRPr sz="1400">
              <a:solidFill>
                <a:schemeClr val="dk2"/>
              </a:solidFill>
            </a:endParaRPr>
          </a:p>
          <a:p>
            <a:pPr indent="0" lvl="0" marL="0" rtl="0" algn="l">
              <a:spcBef>
                <a:spcPts val="1600"/>
              </a:spcBef>
              <a:spcAft>
                <a:spcPts val="0"/>
              </a:spcAft>
              <a:buNone/>
            </a:pPr>
            <a:r>
              <a:t/>
            </a:r>
            <a:endParaRPr b="1"/>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3a89aedfeb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a89aedfeb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chemeClr val="dk2"/>
              </a:buClr>
              <a:buSzPts val="1400"/>
              <a:buChar char="●"/>
            </a:pPr>
            <a:r>
              <a:rPr lang="en" sz="1400">
                <a:solidFill>
                  <a:schemeClr val="dk2"/>
                </a:solidFill>
              </a:rPr>
              <a:t>Robust </a:t>
            </a:r>
            <a:r>
              <a:rPr lang="en" sz="1400">
                <a:solidFill>
                  <a:schemeClr val="accent5"/>
                </a:solidFill>
              </a:rPr>
              <a:t>against packet loss and node failure</a:t>
            </a:r>
            <a:r>
              <a:rPr lang="en" sz="1400">
                <a:solidFill>
                  <a:schemeClr val="dk2"/>
                </a:solidFill>
              </a:rPr>
              <a:t>, scalable </a:t>
            </a:r>
            <a:r>
              <a:rPr lang="en" sz="1400">
                <a:solidFill>
                  <a:schemeClr val="accent5"/>
                </a:solidFill>
              </a:rPr>
              <a:t>to the size of the network since it requires no state information at each node,</a:t>
            </a:r>
            <a:r>
              <a:rPr lang="en" sz="1400">
                <a:solidFill>
                  <a:schemeClr val="dk2"/>
                </a:solidFill>
              </a:rPr>
              <a:t> and energy efficient</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We assume that each node in VBF knows its position information, which is provided by some location algorithms. If there is no such localization service available, a sensor node can still estimate its relative position to the forwarding node by measuring its distance to the forwarder and the angle of arrival (AOA) and strength of the signal by being armed with some hardware device. This assumption is justified by the fact that acoustic directional antennae are of much smaller size than RF directional antennae due to the extremely small wavelength of sound.</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Each packet carries the positions of the sender, the target, and the forwarder (i.e., the node which transmits this packet).</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Upon receiving a packet, a node computes its relative position to the forwarder. If a node determines that it is sufficiently close to the routing vector (e.g., less than a predefined distance threshold), it puts its own computed position in the packet and continues forwarding the packet;otherwise, it simply discards the packet.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All the packet forwarders in the sensor network form a “routing pipe”: the sensor nodes in this pipe are eligible for packet forwarding, and those which are not close to the routing vector (i.e., the axis of the pipe) do not forward.</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In order to handle node mobility, each packet contains a RANGE field. When a packet reaches the area specified by its TP, this packet is flooded in an area controlled by the RANGE field.</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Each packet also has a RADIUS field, which is a predefined threshold used by sensor nodes to determine if they are close enough to the routing vector and eligible for packet forwarding.</a:t>
            </a:r>
            <a:endParaRPr sz="1400">
              <a:solidFill>
                <a:schemeClr val="dk2"/>
              </a:solidFill>
            </a:endParaRPr>
          </a:p>
          <a:p>
            <a:pPr indent="0" lvl="0" marL="0" rtl="0" algn="l">
              <a:lnSpc>
                <a:spcPct val="115000"/>
              </a:lnSpc>
              <a:spcBef>
                <a:spcPts val="1600"/>
              </a:spcBef>
              <a:spcAft>
                <a:spcPts val="0"/>
              </a:spcAft>
              <a:buNone/>
            </a:pPr>
            <a:r>
              <a:t/>
            </a:r>
            <a:endParaRPr>
              <a:solidFill>
                <a:schemeClr val="dk2"/>
              </a:solidFill>
            </a:endParaRPr>
          </a:p>
          <a:p>
            <a:pPr indent="-292100" lvl="0" marL="457200" rtl="0" algn="l">
              <a:lnSpc>
                <a:spcPct val="115000"/>
              </a:lnSpc>
              <a:spcBef>
                <a:spcPts val="1600"/>
              </a:spcBef>
              <a:spcAft>
                <a:spcPts val="0"/>
              </a:spcAft>
              <a:buClr>
                <a:srgbClr val="1D2129"/>
              </a:buClr>
              <a:buSzPts val="1000"/>
              <a:buChar char="●"/>
            </a:pPr>
            <a:r>
              <a:rPr lang="en" sz="1000">
                <a:solidFill>
                  <a:srgbClr val="1D2129"/>
                </a:solidFill>
                <a:highlight>
                  <a:srgbClr val="FFFFFF"/>
                </a:highlight>
              </a:rPr>
              <a:t>VBF is a location-based routing approach for UWSNs.</a:t>
            </a:r>
            <a:endParaRPr sz="1000">
              <a:solidFill>
                <a:srgbClr val="1D2129"/>
              </a:solidFill>
              <a:highlight>
                <a:srgbClr val="FFFFFF"/>
              </a:highlight>
            </a:endParaRPr>
          </a:p>
          <a:p>
            <a:pPr indent="-292100" lvl="0" marL="457200" rtl="0" algn="l">
              <a:lnSpc>
                <a:spcPct val="115000"/>
              </a:lnSpc>
              <a:spcBef>
                <a:spcPts val="0"/>
              </a:spcBef>
              <a:spcAft>
                <a:spcPts val="0"/>
              </a:spcAft>
              <a:buClr>
                <a:srgbClr val="1D2129"/>
              </a:buClr>
              <a:buSzPts val="1000"/>
              <a:buChar char="●"/>
            </a:pPr>
            <a:r>
              <a:rPr lang="en" sz="1000">
                <a:solidFill>
                  <a:srgbClr val="1D2129"/>
                </a:solidFill>
                <a:highlight>
                  <a:srgbClr val="FFFFFF"/>
                </a:highlight>
              </a:rPr>
              <a:t>In VBF, each node in the network is assumed to know its location.</a:t>
            </a:r>
            <a:endParaRPr sz="1000">
              <a:solidFill>
                <a:srgbClr val="1D2129"/>
              </a:solidFill>
              <a:highlight>
                <a:srgbClr val="FFFFFF"/>
              </a:highlight>
            </a:endParaRPr>
          </a:p>
          <a:p>
            <a:pPr indent="-292100" lvl="0" marL="457200" rtl="0" algn="l">
              <a:lnSpc>
                <a:spcPct val="115000"/>
              </a:lnSpc>
              <a:spcBef>
                <a:spcPts val="0"/>
              </a:spcBef>
              <a:spcAft>
                <a:spcPts val="0"/>
              </a:spcAft>
              <a:buClr>
                <a:srgbClr val="1D2129"/>
              </a:buClr>
              <a:buSzPts val="1000"/>
              <a:buChar char="●"/>
            </a:pPr>
            <a:r>
              <a:rPr lang="en" sz="1000">
                <a:solidFill>
                  <a:srgbClr val="1D2129"/>
                </a:solidFill>
                <a:highlight>
                  <a:srgbClr val="FFFFFF"/>
                </a:highlight>
              </a:rPr>
              <a:t>In this protocol, state information of the sensor nodes is not required since only a small number of nodes are involved during packet forwarding.</a:t>
            </a:r>
            <a:endParaRPr sz="1000">
              <a:solidFill>
                <a:srgbClr val="1D2129"/>
              </a:solidFill>
              <a:highlight>
                <a:srgbClr val="FFFFFF"/>
              </a:highlight>
            </a:endParaRPr>
          </a:p>
          <a:p>
            <a:pPr indent="-292100" lvl="0" marL="457200" rtl="0" algn="l">
              <a:lnSpc>
                <a:spcPct val="115000"/>
              </a:lnSpc>
              <a:spcBef>
                <a:spcPts val="0"/>
              </a:spcBef>
              <a:spcAft>
                <a:spcPts val="0"/>
              </a:spcAft>
              <a:buClr>
                <a:srgbClr val="1D2129"/>
              </a:buClr>
              <a:buSzPts val="1000"/>
              <a:buChar char="●"/>
            </a:pPr>
            <a:r>
              <a:rPr lang="en" sz="1000">
                <a:solidFill>
                  <a:srgbClr val="1D2129"/>
                </a:solidFill>
                <a:highlight>
                  <a:srgbClr val="FFFFFF"/>
                </a:highlight>
              </a:rPr>
              <a:t>It utilizes the flooding based approach for routing. Where, flooding is performed in a constrained virtual routing pipe with a radius that covers the area around a vector is predetermined (a certain threshold), a vector is a virtual line from a source node towards the destination. </a:t>
            </a:r>
            <a:endParaRPr sz="1000">
              <a:solidFill>
                <a:srgbClr val="1D2129"/>
              </a:solidFill>
              <a:highlight>
                <a:srgbClr val="FFFFFF"/>
              </a:highlight>
            </a:endParaRPr>
          </a:p>
          <a:p>
            <a:pPr indent="-292100" lvl="0" marL="457200" rtl="0" algn="l">
              <a:lnSpc>
                <a:spcPct val="115000"/>
              </a:lnSpc>
              <a:spcBef>
                <a:spcPts val="0"/>
              </a:spcBef>
              <a:spcAft>
                <a:spcPts val="0"/>
              </a:spcAft>
              <a:buClr>
                <a:srgbClr val="1D2129"/>
              </a:buClr>
              <a:buSzPts val="1000"/>
              <a:buChar char="●"/>
            </a:pPr>
            <a:r>
              <a:rPr lang="en" sz="1000">
                <a:solidFill>
                  <a:srgbClr val="1D2129"/>
                </a:solidFill>
                <a:highlight>
                  <a:srgbClr val="FFFFFF"/>
                </a:highlight>
              </a:rPr>
              <a:t>Data packets are forwarded along redundant paths from the source to the sink, which helps handling the problem of packet losses and node failures.</a:t>
            </a:r>
            <a:endParaRPr sz="1000">
              <a:solidFill>
                <a:srgbClr val="1D2129"/>
              </a:solidFill>
              <a:highlight>
                <a:srgbClr val="FFFFFF"/>
              </a:highlight>
            </a:endParaRPr>
          </a:p>
          <a:p>
            <a:pPr indent="-292100" lvl="0" marL="457200" rtl="0" algn="l">
              <a:lnSpc>
                <a:spcPct val="115000"/>
              </a:lnSpc>
              <a:spcBef>
                <a:spcPts val="0"/>
              </a:spcBef>
              <a:spcAft>
                <a:spcPts val="0"/>
              </a:spcAft>
              <a:buClr>
                <a:srgbClr val="1D2129"/>
              </a:buClr>
              <a:buSzPts val="1000"/>
              <a:buChar char="●"/>
            </a:pPr>
            <a:r>
              <a:rPr lang="en" sz="1000">
                <a:solidFill>
                  <a:srgbClr val="1D2129"/>
                </a:solidFill>
                <a:highlight>
                  <a:srgbClr val="FFFFFF"/>
                </a:highlight>
              </a:rPr>
              <a:t>Each packet carries simple routing information. In a packet, there are three position fields, SP, TP, and FP, that are respectively; the location of the source, forwarding nodes, and final destination. </a:t>
            </a:r>
            <a:endParaRPr sz="1000">
              <a:solidFill>
                <a:srgbClr val="1D2129"/>
              </a:solidFill>
              <a:highlight>
                <a:srgbClr val="FFFFFF"/>
              </a:highlight>
            </a:endParaRPr>
          </a:p>
          <a:p>
            <a:pPr indent="-292100" lvl="0" marL="457200" rtl="0" algn="l">
              <a:lnSpc>
                <a:spcPct val="115000"/>
              </a:lnSpc>
              <a:spcBef>
                <a:spcPts val="0"/>
              </a:spcBef>
              <a:spcAft>
                <a:spcPts val="0"/>
              </a:spcAft>
              <a:buClr>
                <a:srgbClr val="1D2129"/>
              </a:buClr>
              <a:buSzPts val="1000"/>
              <a:buChar char="●"/>
            </a:pPr>
            <a:r>
              <a:rPr lang="en" sz="1000">
                <a:solidFill>
                  <a:srgbClr val="1D2129"/>
                </a:solidFill>
                <a:highlight>
                  <a:srgbClr val="FFFFFF"/>
                </a:highlight>
              </a:rPr>
              <a:t>Each packet also has a RADIUS field, which is a predefined threshold used by sensor nodes to determine if they are close enough to the routing vector and eligible for packet forwarding and a </a:t>
            </a:r>
            <a:r>
              <a:rPr lang="en" sz="1000">
                <a:solidFill>
                  <a:srgbClr val="1D2129"/>
                </a:solidFill>
                <a:highlight>
                  <a:srgbClr val="FFFFFF"/>
                </a:highlight>
              </a:rPr>
              <a:t>RANGE field in </a:t>
            </a:r>
            <a:r>
              <a:rPr lang="en" sz="1000">
                <a:solidFill>
                  <a:srgbClr val="1D2129"/>
                </a:solidFill>
                <a:highlight>
                  <a:srgbClr val="FFFFFF"/>
                </a:highlight>
              </a:rPr>
              <a:t>order to handle node mobility</a:t>
            </a:r>
            <a:endParaRPr sz="1000">
              <a:solidFill>
                <a:srgbClr val="1D2129"/>
              </a:solidFill>
              <a:highlight>
                <a:srgbClr val="FFFFFF"/>
              </a:highlight>
            </a:endParaRPr>
          </a:p>
          <a:p>
            <a:pPr indent="-292100" lvl="0" marL="457200" rtl="0" algn="l">
              <a:lnSpc>
                <a:spcPct val="115000"/>
              </a:lnSpc>
              <a:spcBef>
                <a:spcPts val="0"/>
              </a:spcBef>
              <a:spcAft>
                <a:spcPts val="0"/>
              </a:spcAft>
              <a:buClr>
                <a:srgbClr val="1D2129"/>
              </a:buClr>
              <a:buSzPts val="1000"/>
              <a:buChar char="●"/>
            </a:pPr>
            <a:r>
              <a:rPr lang="en" sz="1000">
                <a:solidFill>
                  <a:srgbClr val="1D2129"/>
                </a:solidFill>
                <a:highlight>
                  <a:srgbClr val="FFFFFF"/>
                </a:highlight>
              </a:rPr>
              <a:t>Thus, all the nodes receiving the packet compute their positions. If a node determines that it is close to the routing vector enough (less than RADIUS), it puts its own computed position in the packet and continues forwarding the packet; else, it discards the packet simply.</a:t>
            </a:r>
            <a:endParaRPr sz="1000">
              <a:solidFill>
                <a:srgbClr val="1D2129"/>
              </a:solidFill>
              <a:highlight>
                <a:srgbClr val="FFFFFF"/>
              </a:highlight>
            </a:endParaRPr>
          </a:p>
          <a:p>
            <a:pPr indent="-292100" lvl="0" marL="457200" rtl="0" algn="l">
              <a:lnSpc>
                <a:spcPct val="115000"/>
              </a:lnSpc>
              <a:spcBef>
                <a:spcPts val="0"/>
              </a:spcBef>
              <a:spcAft>
                <a:spcPts val="0"/>
              </a:spcAft>
              <a:buClr>
                <a:srgbClr val="1D2129"/>
              </a:buClr>
              <a:buSzPts val="1000"/>
              <a:buChar char="●"/>
            </a:pPr>
            <a:r>
              <a:rPr lang="en" sz="1000">
                <a:solidFill>
                  <a:srgbClr val="1D2129"/>
                </a:solidFill>
                <a:highlight>
                  <a:srgbClr val="FFFFFF"/>
                </a:highlight>
              </a:rPr>
              <a:t>as shown in Figure 1(a), only nodes that are located inside the pipeline, taking into account the threshold value, can be selected as forwarding nodes and they form a “routing pipe”. The forwarding path is specified by the routing vector from the sender to the target.</a:t>
            </a:r>
            <a:endParaRPr>
              <a:solidFill>
                <a:srgbClr val="FF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Google Shape;168;g3a93b32099_12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a93b32099_12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2"/>
              </a:buClr>
              <a:buSzPts val="1800"/>
              <a:buChar char="●"/>
            </a:pPr>
            <a:r>
              <a:rPr lang="en" sz="1800">
                <a:solidFill>
                  <a:schemeClr val="dk2"/>
                </a:solidFill>
              </a:rPr>
              <a:t>Contain a self-adaptation algorithms allow the nodes to weigh the benefit to forward packets and reduce energy consumption by discarding low benefit packets</a:t>
            </a:r>
            <a:endParaRPr sz="1800">
              <a:solidFill>
                <a:schemeClr val="dk2"/>
              </a:solidFill>
            </a:endParaRPr>
          </a:p>
          <a:p>
            <a:pPr indent="-342900" lvl="0" marL="457200" rtl="0" algn="l">
              <a:lnSpc>
                <a:spcPct val="115000"/>
              </a:lnSpc>
              <a:spcBef>
                <a:spcPts val="0"/>
              </a:spcBef>
              <a:spcAft>
                <a:spcPts val="0"/>
              </a:spcAft>
              <a:buClr>
                <a:schemeClr val="dk2"/>
              </a:buClr>
              <a:buSzPts val="1800"/>
              <a:buChar char="●"/>
            </a:pPr>
            <a:r>
              <a:rPr lang="en" sz="1800">
                <a:solidFill>
                  <a:schemeClr val="dk2"/>
                </a:solidFill>
              </a:rPr>
              <a:t>بااااايب وحدة ,, </a:t>
            </a:r>
            <a:r>
              <a:rPr lang="en" sz="1000">
                <a:solidFill>
                  <a:schemeClr val="dk1"/>
                </a:solidFill>
                <a:latin typeface="Times New Roman"/>
                <a:ea typeface="Times New Roman"/>
                <a:cs typeface="Times New Roman"/>
                <a:sym typeface="Times New Roman"/>
              </a:rPr>
              <a:t>Reduces 	network traffic as only the nodes along the forwarding path 	are concerned in packet forwarding, hence saving the energy of 	the network.</a:t>
            </a:r>
            <a:endParaRPr sz="1000">
              <a:solidFill>
                <a:schemeClr val="dk1"/>
              </a:solidFill>
              <a:latin typeface="Times New Roman"/>
              <a:ea typeface="Times New Roman"/>
              <a:cs typeface="Times New Roman"/>
              <a:sym typeface="Times New Roman"/>
            </a:endParaRPr>
          </a:p>
          <a:p>
            <a:pPr indent="-342900" lvl="0" marL="457200" rtl="0" algn="l">
              <a:lnSpc>
                <a:spcPct val="115000"/>
              </a:lnSpc>
              <a:spcBef>
                <a:spcPts val="0"/>
              </a:spcBef>
              <a:spcAft>
                <a:spcPts val="0"/>
              </a:spcAft>
              <a:buClr>
                <a:schemeClr val="dk2"/>
              </a:buClr>
              <a:buSzPts val="1800"/>
              <a:buChar char="●"/>
            </a:pPr>
            <a:r>
              <a:t/>
            </a:r>
            <a:endParaRPr sz="1800">
              <a:solidFill>
                <a:schemeClr val="dk2"/>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3b2ced7a19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b2ced7a19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g3a89aedfeb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a89aedfeb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chemeClr val="dk2"/>
              </a:buClr>
              <a:buSzPts val="1400"/>
              <a:buChar char="●"/>
            </a:pPr>
            <a:r>
              <a:rPr lang="en" sz="1400">
                <a:solidFill>
                  <a:schemeClr val="dk2"/>
                </a:solidFill>
              </a:rPr>
              <a:t>The forwarding path is the vector from forwarding nodes to the target instead of the one from the source to the target.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HH-VBF is capable of finding a forwarding path even in a very sparse network.</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Vector-Based Forwarding (HH-VBF) is an improvement to VBF problems such as the ratio of small data delivery in sparse networks, and the sensitivity of the routing tube radius, as in VBF, HH- VBF uses a flood-based approach to routing.</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In HH-VBF, redefines the virtual pipe directive to be the creation of a virtual tube per hole, rather than a unique tube from the source to the sink.</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The difference between HH-VBF and VBF is that in VBF it is considered a single vector vector from source to destination, but, in HH-VBF it is considered a vector vector of each agent / transmitter towards destination.</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The figure illustrates an example of how to create nodes A, B, and C for their virtual pipeline. As shown, each source node creates its own pipeline to the sink individually to redirect the data packet.</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When a packet is received, the node calculates a vector starting from the packet sender towards the destination.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The node then calculates the distance between the calculated vector and itself. In the case, the distance between the vector and the node is smaller than the radius of the virtual routing tube. This node becomes eligible for reorientation and becomes a filter host, otherwise it simply ignores the packet.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The node is eligible to forward packets based on the self-adaptation algorithm. The self-adapting algorithm in HH-VBF differs from that in the original VBF. To enhance packet delivery in dispersed networks in VBF, HH-VBF assumes some control over redundancy in the self-adaptation procedure of HH-VBF.</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Each node in the vicinity may hear the same packet multiple times, and calculates its distances to the various vectors from the packet forwards to the sink, so the nodes are hold the packet for some period of time.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This time will be proportional to its desirableness factor and, the node having the smallest value of desirableness factor will be the first one to send the packet.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As in VBF, the candidate forwarder holds the packet for a particular time (holding time) before forwarding it. The holding time is based on a desirableness factor which illustrates the suitableness of a node for forwarding. Therefore, the node with the smallest desirableness factor will send the packet first.</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HH-VBF has lower performance in the sparse network when small pipeline radius is set because the radius of the pipeline keeps constant in the entire lifetime of the network.</a:t>
            </a:r>
            <a:endParaRPr sz="1400">
              <a:solidFill>
                <a:schemeClr val="dk2"/>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Google Shape;191;g3b2ced7a19_1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b2ced7a19_1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g3a89aedfeb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a89aedfeb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chemeClr val="dk2"/>
              </a:buClr>
              <a:buSzPts val="1400"/>
              <a:buChar char="●"/>
            </a:pPr>
            <a:r>
              <a:rPr lang="en" sz="1400">
                <a:solidFill>
                  <a:schemeClr val="dk2"/>
                </a:solidFill>
              </a:rPr>
              <a:t>routing void problem (the sender  node  does  not  find  any  neighbor  node  in  its  transmission  range) in UWSNs.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With its void avoidance mechanism, VBVA can potentially find multiple forwarding vectors for a data packet, thus improving the robustness of the network.</a:t>
            </a:r>
            <a:endParaRPr sz="140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39f2d2d316_1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39f2d2d316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lgn="just">
              <a:lnSpc>
                <a:spcPct val="115000"/>
              </a:lnSpc>
              <a:spcBef>
                <a:spcPts val="0"/>
              </a:spcBef>
              <a:spcAft>
                <a:spcPts val="0"/>
              </a:spcAft>
              <a:buClr>
                <a:schemeClr val="dk2"/>
              </a:buClr>
              <a:buSzPts val="1400"/>
              <a:buChar char="●"/>
            </a:pPr>
            <a:r>
              <a:rPr lang="en" sz="1400">
                <a:solidFill>
                  <a:schemeClr val="dk2"/>
                </a:solidFill>
              </a:rPr>
              <a:t>As shown in Figure, node S is the sender and node T is the sink node, the void area represents by dashed area. </a:t>
            </a:r>
            <a:endParaRPr sz="1400">
              <a:solidFill>
                <a:schemeClr val="dk2"/>
              </a:solidFill>
            </a:endParaRPr>
          </a:p>
          <a:p>
            <a:pPr indent="-317500" lvl="0" marL="457200" rtl="0" algn="just">
              <a:lnSpc>
                <a:spcPct val="115000"/>
              </a:lnSpc>
              <a:spcBef>
                <a:spcPts val="0"/>
              </a:spcBef>
              <a:spcAft>
                <a:spcPts val="0"/>
              </a:spcAft>
              <a:buClr>
                <a:schemeClr val="dk2"/>
              </a:buClr>
              <a:buSzPts val="1400"/>
              <a:buChar char="●"/>
            </a:pPr>
            <a:r>
              <a:rPr lang="en" sz="1400">
                <a:solidFill>
                  <a:schemeClr val="dk2"/>
                </a:solidFill>
              </a:rPr>
              <a:t>At the beginning, node S forwards the packet along the forwarding vector ST, the neighboring node D and A of node S are not within the forwarding pipe, they will not forward this packet. Thus node S cannot overhear any transmission of the same packet and concludes that it sits at the edge of a network void. </a:t>
            </a:r>
            <a:endParaRPr sz="1400">
              <a:solidFill>
                <a:schemeClr val="dk2"/>
              </a:solidFill>
            </a:endParaRPr>
          </a:p>
          <a:p>
            <a:pPr indent="-317500" lvl="0" marL="457200" rtl="0" algn="just">
              <a:lnSpc>
                <a:spcPct val="115000"/>
              </a:lnSpc>
              <a:spcBef>
                <a:spcPts val="0"/>
              </a:spcBef>
              <a:spcAft>
                <a:spcPts val="0"/>
              </a:spcAft>
              <a:buClr>
                <a:schemeClr val="dk2"/>
              </a:buClr>
              <a:buSzPts val="1400"/>
              <a:buChar char="●"/>
            </a:pPr>
            <a:r>
              <a:rPr lang="en" sz="1400">
                <a:solidFill>
                  <a:schemeClr val="dk2"/>
                </a:solidFill>
              </a:rPr>
              <a:t>It then broadcasts a vector-shift packet, asking its neighbors to change the current forwarding vector to DT and AT as shown in Figure. </a:t>
            </a:r>
            <a:endParaRPr sz="1400">
              <a:solidFill>
                <a:schemeClr val="dk2"/>
              </a:solidFill>
            </a:endParaRPr>
          </a:p>
          <a:p>
            <a:pPr indent="-317500" lvl="0" marL="457200" rtl="0" algn="just">
              <a:lnSpc>
                <a:spcPct val="115000"/>
              </a:lnSpc>
              <a:spcBef>
                <a:spcPts val="0"/>
              </a:spcBef>
              <a:spcAft>
                <a:spcPts val="0"/>
              </a:spcAft>
              <a:buClr>
                <a:schemeClr val="dk2"/>
              </a:buClr>
              <a:buSzPts val="1400"/>
              <a:buChar char="●"/>
            </a:pPr>
            <a:r>
              <a:rPr lang="en" sz="1400">
                <a:solidFill>
                  <a:schemeClr val="dk2"/>
                </a:solidFill>
              </a:rPr>
              <a:t>Nodes D and A repeat the same process. The arrowed lines in Figure are the forwarding vectors used by the forwarding nodes. </a:t>
            </a:r>
            <a:endParaRPr sz="1400">
              <a:solidFill>
                <a:schemeClr val="dk2"/>
              </a:solidFill>
            </a:endParaRPr>
          </a:p>
          <a:p>
            <a:pPr indent="-317500" lvl="0" marL="457200" rtl="0" algn="just">
              <a:lnSpc>
                <a:spcPct val="115000"/>
              </a:lnSpc>
              <a:spcBef>
                <a:spcPts val="0"/>
              </a:spcBef>
              <a:spcAft>
                <a:spcPts val="0"/>
              </a:spcAft>
              <a:buClr>
                <a:schemeClr val="dk2"/>
              </a:buClr>
              <a:buSzPts val="1400"/>
              <a:buChar char="●"/>
            </a:pPr>
            <a:r>
              <a:rPr lang="en" sz="1400">
                <a:solidFill>
                  <a:schemeClr val="dk2"/>
                </a:solidFill>
              </a:rPr>
              <a:t>From this figure, we can see that if the void area is convex, it can be bypassed by the vector-shift mechanism.</a:t>
            </a:r>
            <a:endParaRPr sz="140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2" name="Shape 212"/>
        <p:cNvGrpSpPr/>
        <p:nvPr/>
      </p:nvGrpSpPr>
      <p:grpSpPr>
        <a:xfrm>
          <a:off x="0" y="0"/>
          <a:ext cx="0" cy="0"/>
          <a:chOff x="0" y="0"/>
          <a:chExt cx="0" cy="0"/>
        </a:xfrm>
      </p:grpSpPr>
      <p:sp>
        <p:nvSpPr>
          <p:cNvPr id="213" name="Google Shape;213;g39f2d2d316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39f2d2d316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chemeClr val="dk2"/>
              </a:buClr>
              <a:buSzPts val="1400"/>
              <a:buChar char="●"/>
            </a:pPr>
            <a:r>
              <a:rPr lang="en" sz="1400">
                <a:solidFill>
                  <a:schemeClr val="dk2"/>
                </a:solidFill>
              </a:rPr>
              <a:t>Here, the shadowed area is a concave void.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The node S is the sender and node T is the sink. When node S forwards the packet with forwarding vector ST to node C, since node C cannot forward the packet along the vector ST, it will first use vector-shift mechanism to find alternative routes for the data packet.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Since node C is an end node, it cannot overhear the transmission of the packet. Node C then broadcasts a BP (Back Pressure) packet.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Upon receiving the BP packet, node B first tries to shift the forwarding vector but fails to find routes for the data packet. Then node B broadcasts BP packet to node A and so on.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Finally, a BP packet is routed from node A to the source S. Node S then shifts the forwarding vector to HT and DT.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The data packet is then forwarded to the sink by the vector-shift method from nodes H and D.</a:t>
            </a:r>
            <a:endParaRPr sz="14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3a89aedfeb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a89aedfeb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Google Shape;221;g3b2ced7a19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3b2ced7a19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Google Shape;228;g3ab9ea09a1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ab9ea09a1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 name="Shape 233"/>
        <p:cNvGrpSpPr/>
        <p:nvPr/>
      </p:nvGrpSpPr>
      <p:grpSpPr>
        <a:xfrm>
          <a:off x="0" y="0"/>
          <a:ext cx="0" cy="0"/>
          <a:chOff x="0" y="0"/>
          <a:chExt cx="0" cy="0"/>
        </a:xfrm>
      </p:grpSpPr>
      <p:sp>
        <p:nvSpPr>
          <p:cNvPr id="234" name="Google Shape;234;g3b0b6298b4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3b0b6298b4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Clr>
                <a:schemeClr val="dk1"/>
              </a:buClr>
              <a:buSzPts val="1100"/>
              <a:buFont typeface="Arial"/>
              <a:buNone/>
            </a:pPr>
            <a:r>
              <a:t/>
            </a:r>
            <a:endParaRPr sz="1800">
              <a:solidFill>
                <a:schemeClr val="dk2"/>
              </a:solidFill>
            </a:endParaRPr>
          </a:p>
          <a:p>
            <a:pPr indent="-342900" lvl="0" marL="457200" rtl="0" algn="just">
              <a:lnSpc>
                <a:spcPct val="115000"/>
              </a:lnSpc>
              <a:spcBef>
                <a:spcPts val="0"/>
              </a:spcBef>
              <a:spcAft>
                <a:spcPts val="0"/>
              </a:spcAft>
              <a:buSzPts val="1800"/>
              <a:buChar char="●"/>
            </a:pPr>
            <a:r>
              <a:rPr lang="en" sz="1800">
                <a:solidFill>
                  <a:schemeClr val="dk2"/>
                </a:solidFill>
              </a:rPr>
              <a:t>Analyzing </a:t>
            </a:r>
            <a:r>
              <a:rPr lang="en" sz="1800">
                <a:solidFill>
                  <a:schemeClr val="accent1"/>
                </a:solidFill>
              </a:rPr>
              <a:t>energy consumption</a:t>
            </a:r>
            <a:r>
              <a:rPr lang="en" sz="1800">
                <a:solidFill>
                  <a:schemeClr val="dk2"/>
                </a:solidFill>
              </a:rPr>
              <a:t> are very useful in each communication. Because the node in UWSNs are big in size and thus, need more energy for its process, so this will represent the transmitting, receiving, and ideal energy consumption of a node.</a:t>
            </a:r>
            <a:endParaRPr sz="1800">
              <a:solidFill>
                <a:schemeClr val="dk2"/>
              </a:solidFill>
            </a:endParaRPr>
          </a:p>
          <a:p>
            <a:pPr indent="-342900" lvl="0" marL="457200" rtl="0" algn="just">
              <a:lnSpc>
                <a:spcPct val="115000"/>
              </a:lnSpc>
              <a:spcBef>
                <a:spcPts val="0"/>
              </a:spcBef>
              <a:spcAft>
                <a:spcPts val="0"/>
              </a:spcAft>
              <a:buSzPts val="1800"/>
              <a:buChar char="●"/>
            </a:pPr>
            <a:r>
              <a:rPr lang="en" sz="1800">
                <a:solidFill>
                  <a:schemeClr val="accent1"/>
                </a:solidFill>
              </a:rPr>
              <a:t>End-to end delay</a:t>
            </a:r>
            <a:r>
              <a:rPr lang="en" sz="1800">
                <a:solidFill>
                  <a:schemeClr val="dk2"/>
                </a:solidFill>
              </a:rPr>
              <a:t> &gt;&gt;&gt; because of large propagation delay.</a:t>
            </a:r>
            <a:endParaRPr sz="1800">
              <a:solidFill>
                <a:schemeClr val="dk2"/>
              </a:solidFill>
            </a:endParaRPr>
          </a:p>
          <a:p>
            <a:pPr indent="-342900" lvl="0" marL="457200" rtl="0" algn="just">
              <a:lnSpc>
                <a:spcPct val="115000"/>
              </a:lnSpc>
              <a:spcBef>
                <a:spcPts val="0"/>
              </a:spcBef>
              <a:spcAft>
                <a:spcPts val="0"/>
              </a:spcAft>
              <a:buSzPts val="1800"/>
              <a:buChar char="●"/>
            </a:pPr>
            <a:r>
              <a:rPr lang="en" sz="1800">
                <a:solidFill>
                  <a:schemeClr val="accent1"/>
                </a:solidFill>
              </a:rPr>
              <a:t>Packet delivery ratio</a:t>
            </a:r>
            <a:r>
              <a:rPr lang="en" sz="1800">
                <a:solidFill>
                  <a:schemeClr val="dk2"/>
                </a:solidFill>
              </a:rPr>
              <a:t>  &gt;&gt;&gt; to define the successful transmission of packets from source to destination.</a:t>
            </a:r>
            <a:endParaRPr sz="1800">
              <a:solidFill>
                <a:schemeClr val="dk2"/>
              </a:solidFill>
            </a:endParaRPr>
          </a:p>
          <a:p>
            <a:pPr indent="0" lvl="0" marL="0" rtl="0" algn="just">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Google Shape;241;g3b0b6298b4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3b0b6298b4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Google Shape;249;g3b3747c8d4_2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3b3747c8d4_2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3" name="Shape 253"/>
        <p:cNvGrpSpPr/>
        <p:nvPr/>
      </p:nvGrpSpPr>
      <p:grpSpPr>
        <a:xfrm>
          <a:off x="0" y="0"/>
          <a:ext cx="0" cy="0"/>
          <a:chOff x="0" y="0"/>
          <a:chExt cx="0" cy="0"/>
        </a:xfrm>
      </p:grpSpPr>
      <p:sp>
        <p:nvSpPr>
          <p:cNvPr id="254" name="Google Shape;254;g3b0b6298b4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3b0b6298b4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400">
                <a:solidFill>
                  <a:schemeClr val="dk2"/>
                </a:solidFill>
              </a:rPr>
              <a:t>The energy consumption increases with increase the number of nodes since more nodes are involved in packet forwarding.</a:t>
            </a:r>
            <a:br>
              <a:rPr lang="en" sz="1400">
                <a:solidFill>
                  <a:schemeClr val="dk2"/>
                </a:solidFill>
              </a:rPr>
            </a:br>
            <a:r>
              <a:rPr lang="en" sz="1400">
                <a:solidFill>
                  <a:schemeClr val="dk2"/>
                </a:solidFill>
              </a:rPr>
              <a:t>This figure shows that the energy consumption for the VBF is less than that in HH-VBF and VBVA routing protocols, indicating that the VBF can save more energy with high node density, </a:t>
            </a:r>
            <a:endParaRPr sz="1400">
              <a:solidFill>
                <a:schemeClr val="dk2"/>
              </a:solidFill>
            </a:endParaRPr>
          </a:p>
          <a:p>
            <a:pPr indent="-317500" lvl="0" marL="457200" rtl="0" algn="l">
              <a:lnSpc>
                <a:spcPct val="115000"/>
              </a:lnSpc>
              <a:spcBef>
                <a:spcPts val="1600"/>
              </a:spcBef>
              <a:spcAft>
                <a:spcPts val="0"/>
              </a:spcAft>
              <a:buClr>
                <a:schemeClr val="dk2"/>
              </a:buClr>
              <a:buSzPts val="1400"/>
              <a:buChar char="●"/>
            </a:pPr>
            <a:r>
              <a:rPr lang="en" sz="1400">
                <a:solidFill>
                  <a:schemeClr val="dk2"/>
                </a:solidFill>
              </a:rPr>
              <a:t>In VBF only the nodes close to the routing vector are involved in packet forwarding, and all other nodes are in idle state. Moreover, in data forwarding process limited number of nodes are participated and the state information is not needed for nodes, so it is the most energy efficient among these three protocols, since VBF never attempts to consume more energy to overcome the voids in the networks,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While VBVA is not energy efficient compared with VBF and HH-VBF due to a large number of generated control packets (Back Pressure packet) and because of the vector-shift mechanism and back-pressure mechanism, which possibly can generate several forwarding vectors in the networks, this can improve the system’s robustness, but they also result in more energy consumption,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But regarding to HH-VBF, the routing virtual pipe is redefined to be a per-hop virtual pipe, instead of a unique pipe from the source, so more number of nodes are participate in data forwarding which result in more energy consumption.</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Google Shape;261;g3a93b32099_12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3a93b32099_12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 name="Shape 267"/>
        <p:cNvGrpSpPr/>
        <p:nvPr/>
      </p:nvGrpSpPr>
      <p:grpSpPr>
        <a:xfrm>
          <a:off x="0" y="0"/>
          <a:ext cx="0" cy="0"/>
          <a:chOff x="0" y="0"/>
          <a:chExt cx="0" cy="0"/>
        </a:xfrm>
      </p:grpSpPr>
      <p:sp>
        <p:nvSpPr>
          <p:cNvPr id="268" name="Google Shape;268;g3a93b32099_12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3a93b32099_12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g3b2ced7a19_1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3b2ced7a19_1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0" name="Shape 280"/>
        <p:cNvGrpSpPr/>
        <p:nvPr/>
      </p:nvGrpSpPr>
      <p:grpSpPr>
        <a:xfrm>
          <a:off x="0" y="0"/>
          <a:ext cx="0" cy="0"/>
          <a:chOff x="0" y="0"/>
          <a:chExt cx="0" cy="0"/>
        </a:xfrm>
      </p:grpSpPr>
      <p:sp>
        <p:nvSpPr>
          <p:cNvPr id="281" name="Google Shape;281;g3ac0b99f1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3ac0b99f1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g37cd1e6631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7cd1e6631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7" name="Shape 287"/>
        <p:cNvGrpSpPr/>
        <p:nvPr/>
      </p:nvGrpSpPr>
      <p:grpSpPr>
        <a:xfrm>
          <a:off x="0" y="0"/>
          <a:ext cx="0" cy="0"/>
          <a:chOff x="0" y="0"/>
          <a:chExt cx="0" cy="0"/>
        </a:xfrm>
      </p:grpSpPr>
      <p:sp>
        <p:nvSpPr>
          <p:cNvPr id="288" name="Google Shape;288;g3b2ced7a19_1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3b2ced7a19_1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2" name="Shape 302"/>
        <p:cNvGrpSpPr/>
        <p:nvPr/>
      </p:nvGrpSpPr>
      <p:grpSpPr>
        <a:xfrm>
          <a:off x="0" y="0"/>
          <a:ext cx="0" cy="0"/>
          <a:chOff x="0" y="0"/>
          <a:chExt cx="0" cy="0"/>
        </a:xfrm>
      </p:grpSpPr>
      <p:sp>
        <p:nvSpPr>
          <p:cNvPr id="303" name="Google Shape;303;g3b2ced7a19_1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3b2ced7a19_1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g3b2ced7a19_1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3b2ced7a19_1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Google Shape;316;g3acb58bc0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3acb58bc0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2" name="Shape 322"/>
        <p:cNvGrpSpPr/>
        <p:nvPr/>
      </p:nvGrpSpPr>
      <p:grpSpPr>
        <a:xfrm>
          <a:off x="0" y="0"/>
          <a:ext cx="0" cy="0"/>
          <a:chOff x="0" y="0"/>
          <a:chExt cx="0" cy="0"/>
        </a:xfrm>
      </p:grpSpPr>
      <p:sp>
        <p:nvSpPr>
          <p:cNvPr id="323" name="Google Shape;323;g3b2bc8124a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3b2bc8124a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0" name="Shape 330"/>
        <p:cNvGrpSpPr/>
        <p:nvPr/>
      </p:nvGrpSpPr>
      <p:grpSpPr>
        <a:xfrm>
          <a:off x="0" y="0"/>
          <a:ext cx="0" cy="0"/>
          <a:chOff x="0" y="0"/>
          <a:chExt cx="0" cy="0"/>
        </a:xfrm>
      </p:grpSpPr>
      <p:sp>
        <p:nvSpPr>
          <p:cNvPr id="331" name="Google Shape;331;g37d11c3cae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37d11c3cae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g3a93b32099_12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a93b32099_12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Earth is a water planet as more than 70% of the surface is covered by the water and the largely unexplored hugeness of the oceans has attracted human’s attention From many decades, there have been significant interests in monitoring aquatic environments for scientific, commercial exploration and as well as for military operations. </a:t>
            </a:r>
            <a:endParaRPr/>
          </a:p>
          <a:p>
            <a:pPr indent="0" lvl="0" marL="0" rtl="0" algn="l">
              <a:spcBef>
                <a:spcPts val="0"/>
              </a:spcBef>
              <a:spcAft>
                <a:spcPts val="0"/>
              </a:spcAft>
              <a:buClr>
                <a:schemeClr val="dk1"/>
              </a:buClr>
              <a:buSzPts val="1100"/>
              <a:buFont typeface="Arial"/>
              <a:buNone/>
            </a:pPr>
            <a:r>
              <a:rPr lang="en"/>
              <a:t>A highly precise, monitoring systems are extremely important for various applications, such as off-shore oil fields monitoring, pollution detection, disaster prevention, assisted navigation, mine reconnaissance, and oceanographic data collection. </a:t>
            </a:r>
            <a:endParaRPr/>
          </a:p>
          <a:p>
            <a:pPr indent="0" lvl="0" marL="0" rtl="0" algn="l">
              <a:spcBef>
                <a:spcPts val="0"/>
              </a:spcBef>
              <a:spcAft>
                <a:spcPts val="0"/>
              </a:spcAft>
              <a:buClr>
                <a:schemeClr val="dk1"/>
              </a:buClr>
              <a:buSzPts val="1100"/>
              <a:buFont typeface="Arial"/>
              <a:buNone/>
            </a:pPr>
            <a:r>
              <a:rPr lang="en">
                <a:solidFill>
                  <a:srgbClr val="4A86E8"/>
                </a:solidFill>
              </a:rPr>
              <a:t>So all these important applications, call for the need of building Underwater Wireless Sensor Networks (UWSNs).</a:t>
            </a:r>
            <a:endParaRPr>
              <a:solidFill>
                <a:srgbClr val="4A86E8"/>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t>
            </a:r>
            <a:endParaRPr/>
          </a:p>
          <a:p>
            <a:pPr indent="-317500" lvl="1" marL="914400" rtl="0" algn="l">
              <a:lnSpc>
                <a:spcPct val="115000"/>
              </a:lnSpc>
              <a:spcBef>
                <a:spcPts val="0"/>
              </a:spcBef>
              <a:spcAft>
                <a:spcPts val="0"/>
              </a:spcAft>
              <a:buClr>
                <a:schemeClr val="dk2"/>
              </a:buClr>
              <a:buSzPts val="1400"/>
              <a:buChar char="○"/>
            </a:pPr>
            <a:r>
              <a:rPr lang="en" sz="1400">
                <a:solidFill>
                  <a:schemeClr val="dk2"/>
                </a:solidFill>
              </a:rPr>
              <a:t>About 70% (2/3)</a:t>
            </a:r>
            <a:r>
              <a:rPr lang="en" sz="1400">
                <a:solidFill>
                  <a:schemeClr val="dk2"/>
                </a:solidFill>
              </a:rPr>
              <a:t> of the surface of the earth is covered by oceans and water </a:t>
            </a:r>
            <a:endParaRPr sz="1400">
              <a:solidFill>
                <a:schemeClr val="dk2"/>
              </a:solidFill>
            </a:endParaRPr>
          </a:p>
          <a:p>
            <a:pPr indent="-317500" lvl="2" marL="1371600" rtl="0" algn="l">
              <a:lnSpc>
                <a:spcPct val="115000"/>
              </a:lnSpc>
              <a:spcBef>
                <a:spcPts val="0"/>
              </a:spcBef>
              <a:spcAft>
                <a:spcPts val="0"/>
              </a:spcAft>
              <a:buClr>
                <a:schemeClr val="dk2"/>
              </a:buClr>
              <a:buSzPts val="1400"/>
              <a:buChar char="■"/>
            </a:pPr>
            <a:r>
              <a:rPr lang="en" sz="1400">
                <a:solidFill>
                  <a:schemeClr val="dk2"/>
                </a:solidFill>
              </a:rPr>
              <a:t>With the increasing role of oceans in human life, discovering all of the ocean parts became of prime importance to discover huge amount resources.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37cd1e6631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7cd1e6631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3a89aedfeb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a89aedfeb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400">
                <a:solidFill>
                  <a:schemeClr val="dk2"/>
                </a:solidFill>
              </a:rPr>
              <a:t>Underwater Sensor Networks (UWSNs) are significantly different from terrestrial sensor networks in the following aspects: low bandwidth, high latency, node mobility, high error probability, and 3-dimensional space. </a:t>
            </a:r>
            <a:endParaRPr sz="1400">
              <a:solidFill>
                <a:schemeClr val="dk2"/>
              </a:solidFill>
            </a:endParaRPr>
          </a:p>
          <a:p>
            <a:pPr indent="-317500" lvl="0" marL="457200" rtl="0" algn="l">
              <a:lnSpc>
                <a:spcPct val="115000"/>
              </a:lnSpc>
              <a:spcBef>
                <a:spcPts val="1600"/>
              </a:spcBef>
              <a:spcAft>
                <a:spcPts val="0"/>
              </a:spcAft>
              <a:buClr>
                <a:schemeClr val="dk2"/>
              </a:buClr>
              <a:buSzPts val="1400"/>
              <a:buChar char="●"/>
            </a:pPr>
            <a:r>
              <a:rPr lang="en" sz="1400">
                <a:solidFill>
                  <a:schemeClr val="dk2"/>
                </a:solidFill>
              </a:rPr>
              <a:t>Low Bandwidth and High Latency in UWSNs.</a:t>
            </a:r>
            <a:endParaRPr sz="1400">
              <a:solidFill>
                <a:schemeClr val="dk2"/>
              </a:solidFill>
            </a:endParaRPr>
          </a:p>
          <a:p>
            <a:pPr indent="-317500" lvl="1" marL="914400" rtl="0" algn="l">
              <a:lnSpc>
                <a:spcPct val="115000"/>
              </a:lnSpc>
              <a:spcBef>
                <a:spcPts val="0"/>
              </a:spcBef>
              <a:spcAft>
                <a:spcPts val="0"/>
              </a:spcAft>
              <a:buClr>
                <a:schemeClr val="dk2"/>
              </a:buClr>
              <a:buSzPts val="1400"/>
              <a:buChar char="○"/>
            </a:pPr>
            <a:r>
              <a:rPr lang="en" sz="1400">
                <a:solidFill>
                  <a:schemeClr val="dk2"/>
                </a:solidFill>
              </a:rPr>
              <a:t>Acoustic channels (instead of RF channels) are used as the communication method since radio does not work well in water.</a:t>
            </a:r>
            <a:endParaRPr sz="1400">
              <a:solidFill>
                <a:schemeClr val="dk2"/>
              </a:solidFill>
            </a:endParaRPr>
          </a:p>
          <a:p>
            <a:pPr indent="-317500" lvl="1" marL="914400" rtl="0" algn="l">
              <a:lnSpc>
                <a:spcPct val="115000"/>
              </a:lnSpc>
              <a:spcBef>
                <a:spcPts val="0"/>
              </a:spcBef>
              <a:spcAft>
                <a:spcPts val="0"/>
              </a:spcAft>
              <a:buClr>
                <a:schemeClr val="dk2"/>
              </a:buClr>
              <a:buSzPts val="1400"/>
              <a:buChar char="○"/>
            </a:pPr>
            <a:r>
              <a:rPr lang="en" sz="1400">
                <a:solidFill>
                  <a:schemeClr val="dk2"/>
                </a:solidFill>
              </a:rPr>
              <a:t>The propagation speed of acoustic signals in water is about 1.5 × 10^3 m/sec, which is five orders of magnitude lower than the radio propagation speed (3 × 10^8 m/sec).</a:t>
            </a:r>
            <a:endParaRPr sz="1400">
              <a:solidFill>
                <a:schemeClr val="dk2"/>
              </a:solidFill>
            </a:endParaRPr>
          </a:p>
          <a:p>
            <a:pPr indent="-317500" lvl="1" marL="914400" rtl="0" algn="l">
              <a:lnSpc>
                <a:spcPct val="115000"/>
              </a:lnSpc>
              <a:spcBef>
                <a:spcPts val="0"/>
              </a:spcBef>
              <a:spcAft>
                <a:spcPts val="0"/>
              </a:spcAft>
              <a:buClr>
                <a:schemeClr val="dk2"/>
              </a:buClr>
              <a:buSzPts val="1400"/>
              <a:buChar char="○"/>
            </a:pPr>
            <a:r>
              <a:rPr lang="en" sz="1400">
                <a:solidFill>
                  <a:schemeClr val="dk2"/>
                </a:solidFill>
              </a:rPr>
              <a:t>The available bandwidth of underwater acoustic channels is limited and dramatically depends on both transmission range and frequency.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UWSNs Are Highly Dynamic. </a:t>
            </a:r>
            <a:endParaRPr sz="1400">
              <a:solidFill>
                <a:schemeClr val="dk2"/>
              </a:solidFill>
            </a:endParaRPr>
          </a:p>
          <a:p>
            <a:pPr indent="-317500" lvl="1" marL="914400" rtl="0" algn="l">
              <a:lnSpc>
                <a:spcPct val="115000"/>
              </a:lnSpc>
              <a:spcBef>
                <a:spcPts val="0"/>
              </a:spcBef>
              <a:spcAft>
                <a:spcPts val="0"/>
              </a:spcAft>
              <a:buClr>
                <a:schemeClr val="dk2"/>
              </a:buClr>
              <a:buSzPts val="1400"/>
              <a:buChar char="○"/>
            </a:pPr>
            <a:r>
              <a:rPr lang="en" sz="1400">
                <a:solidFill>
                  <a:schemeClr val="dk2"/>
                </a:solidFill>
              </a:rPr>
              <a:t>The underwater sensor networks are highly mobile networks where sensor nodes are not fixed and they will float with water currents due to water current and other underwater activities.</a:t>
            </a:r>
            <a:endParaRPr sz="1400">
              <a:solidFill>
                <a:schemeClr val="dk2"/>
              </a:solidFill>
            </a:endParaRPr>
          </a:p>
          <a:p>
            <a:pPr indent="-317500" lvl="1" marL="914400" rtl="0" algn="l">
              <a:lnSpc>
                <a:spcPct val="115000"/>
              </a:lnSpc>
              <a:spcBef>
                <a:spcPts val="0"/>
              </a:spcBef>
              <a:spcAft>
                <a:spcPts val="0"/>
              </a:spcAft>
              <a:buClr>
                <a:schemeClr val="dk2"/>
              </a:buClr>
              <a:buSzPts val="1400"/>
              <a:buChar char="○"/>
            </a:pPr>
            <a:r>
              <a:rPr lang="en" sz="1400">
                <a:solidFill>
                  <a:schemeClr val="dk2"/>
                </a:solidFill>
              </a:rPr>
              <a:t>From empirical observations, underwater objects may move at the speed of 2- 3 knots (or 3–6 kilometers per hour) in a typical underwater condition. </a:t>
            </a:r>
            <a:endParaRPr sz="1400">
              <a:solidFill>
                <a:schemeClr val="dk2"/>
              </a:solidFill>
            </a:endParaRPr>
          </a:p>
          <a:p>
            <a:pPr indent="-317500" lvl="1" marL="914400" rtl="0" algn="l">
              <a:lnSpc>
                <a:spcPct val="115000"/>
              </a:lnSpc>
              <a:spcBef>
                <a:spcPts val="0"/>
              </a:spcBef>
              <a:spcAft>
                <a:spcPts val="0"/>
              </a:spcAft>
              <a:buClr>
                <a:schemeClr val="dk2"/>
              </a:buClr>
              <a:buSzPts val="1400"/>
              <a:buChar char="○"/>
            </a:pPr>
            <a:r>
              <a:rPr lang="en" sz="1400">
                <a:solidFill>
                  <a:schemeClr val="dk2"/>
                </a:solidFill>
              </a:rPr>
              <a:t>This kind of mobility results in a highly dynamic network topology.</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UWSNs Are Highly Error-Prone.</a:t>
            </a:r>
            <a:endParaRPr sz="1400">
              <a:solidFill>
                <a:schemeClr val="dk2"/>
              </a:solidFill>
            </a:endParaRPr>
          </a:p>
          <a:p>
            <a:pPr indent="-317500" lvl="1" marL="914400" rtl="0" algn="l">
              <a:lnSpc>
                <a:spcPct val="115000"/>
              </a:lnSpc>
              <a:spcBef>
                <a:spcPts val="0"/>
              </a:spcBef>
              <a:spcAft>
                <a:spcPts val="0"/>
              </a:spcAft>
              <a:buClr>
                <a:schemeClr val="dk2"/>
              </a:buClr>
              <a:buSzPts val="1400"/>
              <a:buChar char="○"/>
            </a:pPr>
            <a:r>
              <a:rPr lang="en" sz="1400">
                <a:solidFill>
                  <a:schemeClr val="dk2"/>
                </a:solidFill>
              </a:rPr>
              <a:t>Underwater acoustic communication channels are affected by many factors such as signal attenuation, noise, multipath, Doppler spread, and even water temperature. All these factors cause high bit-error and delay variance. Thus, communication links in UWSNs are highly error-prone.</a:t>
            </a:r>
            <a:endParaRPr sz="1400">
              <a:solidFill>
                <a:schemeClr val="dk2"/>
              </a:solidFill>
            </a:endParaRPr>
          </a:p>
          <a:p>
            <a:pPr indent="-317500" lvl="1" marL="914400" rtl="0" algn="l">
              <a:lnSpc>
                <a:spcPct val="115000"/>
              </a:lnSpc>
              <a:spcBef>
                <a:spcPts val="0"/>
              </a:spcBef>
              <a:spcAft>
                <a:spcPts val="0"/>
              </a:spcAft>
              <a:buClr>
                <a:schemeClr val="dk2"/>
              </a:buClr>
              <a:buSzPts val="1400"/>
              <a:buChar char="○"/>
            </a:pPr>
            <a:r>
              <a:rPr lang="en" sz="1400">
                <a:solidFill>
                  <a:schemeClr val="dk2"/>
                </a:solidFill>
              </a:rPr>
              <a:t>Underwater sensors are prone to failures because of fouling, corrosion, etc.</a:t>
            </a:r>
            <a:endParaRPr sz="1400">
              <a:solidFill>
                <a:schemeClr val="dk2"/>
              </a:solidFill>
            </a:endParaRPr>
          </a:p>
          <a:p>
            <a:pPr indent="-317500" lvl="1" marL="914400" rtl="0" algn="l">
              <a:lnSpc>
                <a:spcPct val="115000"/>
              </a:lnSpc>
              <a:spcBef>
                <a:spcPts val="0"/>
              </a:spcBef>
              <a:spcAft>
                <a:spcPts val="0"/>
              </a:spcAft>
              <a:buClr>
                <a:schemeClr val="dk2"/>
              </a:buClr>
              <a:buSzPts val="1400"/>
              <a:buChar char="○"/>
            </a:pPr>
            <a:r>
              <a:rPr lang="en" sz="1400">
                <a:solidFill>
                  <a:schemeClr val="dk2"/>
                </a:solidFill>
              </a:rPr>
              <a:t>Sensor nodes are more vulnerable in harsh underwater environments. Compared with their terrestrial counterparts, underwater sensor networks have a higher node-failure rate and packet-loss probability. </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UWSNs Are Three-Dimensional.</a:t>
            </a:r>
            <a:endParaRPr sz="1400">
              <a:solidFill>
                <a:schemeClr val="dk2"/>
              </a:solidFill>
            </a:endParaRPr>
          </a:p>
          <a:p>
            <a:pPr indent="-317500" lvl="1" marL="914400" rtl="0" algn="l">
              <a:lnSpc>
                <a:spcPct val="115000"/>
              </a:lnSpc>
              <a:spcBef>
                <a:spcPts val="0"/>
              </a:spcBef>
              <a:spcAft>
                <a:spcPts val="0"/>
              </a:spcAft>
              <a:buClr>
                <a:schemeClr val="dk2"/>
              </a:buClr>
              <a:buSzPts val="1400"/>
              <a:buChar char="○"/>
            </a:pPr>
            <a:r>
              <a:rPr lang="en" sz="1400">
                <a:solidFill>
                  <a:schemeClr val="dk2"/>
                </a:solidFill>
              </a:rPr>
              <a:t>The ocean can be as deep as 10 km.</a:t>
            </a:r>
            <a:endParaRPr sz="1400">
              <a:solidFill>
                <a:schemeClr val="dk2"/>
              </a:solidFill>
            </a:endParaRPr>
          </a:p>
          <a:p>
            <a:pPr indent="-317500" lvl="1" marL="914400" rtl="0" algn="l">
              <a:lnSpc>
                <a:spcPct val="115000"/>
              </a:lnSpc>
              <a:spcBef>
                <a:spcPts val="0"/>
              </a:spcBef>
              <a:spcAft>
                <a:spcPts val="0"/>
              </a:spcAft>
              <a:buClr>
                <a:schemeClr val="dk2"/>
              </a:buClr>
              <a:buSzPts val="1400"/>
              <a:buChar char="○"/>
            </a:pPr>
            <a:r>
              <a:rPr lang="en" sz="1400">
                <a:solidFill>
                  <a:schemeClr val="dk2"/>
                </a:solidFill>
              </a:rPr>
              <a:t>UWSNs are usually deployed in a three-dimensional space. This is different from the 2-dimensional deployment of most terrestrial sensor networks.</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Battery power is limited</a:t>
            </a:r>
            <a:endParaRPr sz="1400">
              <a:solidFill>
                <a:schemeClr val="dk2"/>
              </a:solidFill>
            </a:endParaRPr>
          </a:p>
          <a:p>
            <a:pPr indent="-317500" lvl="1" marL="914400" rtl="0" algn="l">
              <a:lnSpc>
                <a:spcPct val="115000"/>
              </a:lnSpc>
              <a:spcBef>
                <a:spcPts val="0"/>
              </a:spcBef>
              <a:spcAft>
                <a:spcPts val="0"/>
              </a:spcAft>
              <a:buClr>
                <a:schemeClr val="dk2"/>
              </a:buClr>
              <a:buSzPts val="1400"/>
              <a:buChar char="○"/>
            </a:pPr>
            <a:r>
              <a:rPr lang="en" sz="1400">
                <a:solidFill>
                  <a:schemeClr val="dk2"/>
                </a:solidFill>
              </a:rPr>
              <a:t>The nodes are equipped with limited power battery whose replacement is expensive and recharged it is impossible due to underwater harsh environment, whereas solar energy cannot be exploited.</a:t>
            </a:r>
            <a:endParaRPr sz="1400">
              <a:solidFill>
                <a:schemeClr val="dk2"/>
              </a:solidFill>
            </a:endParaRPr>
          </a:p>
          <a:p>
            <a:pPr indent="-317500" lvl="0" marL="457200" rtl="0" algn="l">
              <a:lnSpc>
                <a:spcPct val="115000"/>
              </a:lnSpc>
              <a:spcBef>
                <a:spcPts val="0"/>
              </a:spcBef>
              <a:spcAft>
                <a:spcPts val="0"/>
              </a:spcAft>
              <a:buClr>
                <a:schemeClr val="dk2"/>
              </a:buClr>
              <a:buSzPts val="1400"/>
              <a:buChar char="●"/>
            </a:pPr>
            <a:r>
              <a:rPr lang="en" sz="1400">
                <a:solidFill>
                  <a:schemeClr val="dk2"/>
                </a:solidFill>
              </a:rPr>
              <a:t>Underwater sensor nodes are usually larger than land-based sensors, and they have room for such devices.</a:t>
            </a:r>
            <a:endParaRPr sz="1400">
              <a:solidFill>
                <a:schemeClr val="dk2"/>
              </a:solidFill>
            </a:endParaRPr>
          </a:p>
          <a:p>
            <a:pPr indent="0" lvl="0" marL="0" rtl="0" algn="l">
              <a:lnSpc>
                <a:spcPct val="115000"/>
              </a:lnSpc>
              <a:spcBef>
                <a:spcPts val="1600"/>
              </a:spcBef>
              <a:spcAft>
                <a:spcPts val="0"/>
              </a:spcAft>
              <a:buNone/>
            </a:pPr>
            <a:r>
              <a:rPr lang="en">
                <a:solidFill>
                  <a:srgbClr val="FF0000"/>
                </a:solidFill>
              </a:rPr>
              <a:t>Major challenges in the design of underwater wireless sensor networks are: </a:t>
            </a:r>
            <a:endParaRPr>
              <a:solidFill>
                <a:srgbClr val="FF0000"/>
              </a:solidFill>
            </a:endParaRPr>
          </a:p>
          <a:p>
            <a:pPr indent="0" lvl="0" marL="0" rtl="0" algn="l">
              <a:lnSpc>
                <a:spcPct val="115000"/>
              </a:lnSpc>
              <a:spcBef>
                <a:spcPts val="1600"/>
              </a:spcBef>
              <a:spcAft>
                <a:spcPts val="0"/>
              </a:spcAft>
              <a:buNone/>
            </a:pPr>
            <a:r>
              <a:rPr lang="en">
                <a:solidFill>
                  <a:srgbClr val="FF0000"/>
                </a:solidFill>
              </a:rPr>
              <a:t>i) the limited bandwidth; </a:t>
            </a:r>
            <a:endParaRPr>
              <a:solidFill>
                <a:srgbClr val="FF0000"/>
              </a:solidFill>
            </a:endParaRPr>
          </a:p>
          <a:p>
            <a:pPr indent="0" lvl="0" marL="0" rtl="0" algn="l">
              <a:lnSpc>
                <a:spcPct val="115000"/>
              </a:lnSpc>
              <a:spcBef>
                <a:spcPts val="1600"/>
              </a:spcBef>
              <a:spcAft>
                <a:spcPts val="0"/>
              </a:spcAft>
              <a:buNone/>
            </a:pPr>
            <a:r>
              <a:rPr lang="en">
                <a:solidFill>
                  <a:srgbClr val="FF0000"/>
                </a:solidFill>
              </a:rPr>
              <a:t>ii) the underwater channel is severely impaired, especially due to multipath and fading problems; </a:t>
            </a:r>
            <a:endParaRPr>
              <a:solidFill>
                <a:srgbClr val="FF0000"/>
              </a:solidFill>
            </a:endParaRPr>
          </a:p>
          <a:p>
            <a:pPr indent="0" lvl="0" marL="0" rtl="0" algn="l">
              <a:lnSpc>
                <a:spcPct val="115000"/>
              </a:lnSpc>
              <a:spcBef>
                <a:spcPts val="1600"/>
              </a:spcBef>
              <a:spcAft>
                <a:spcPts val="0"/>
              </a:spcAft>
              <a:buNone/>
            </a:pPr>
            <a:r>
              <a:rPr lang="en">
                <a:solidFill>
                  <a:srgbClr val="FF0000"/>
                </a:solidFill>
              </a:rPr>
              <a:t>iii) high propagation delay in underwater which is five orders of magnitude higher than in Radio Frequency (RF) terrestrial channels; </a:t>
            </a:r>
            <a:endParaRPr>
              <a:solidFill>
                <a:srgbClr val="FF0000"/>
              </a:solidFill>
            </a:endParaRPr>
          </a:p>
          <a:p>
            <a:pPr indent="0" lvl="0" marL="0" rtl="0" algn="l">
              <a:lnSpc>
                <a:spcPct val="115000"/>
              </a:lnSpc>
              <a:spcBef>
                <a:spcPts val="1600"/>
              </a:spcBef>
              <a:spcAft>
                <a:spcPts val="0"/>
              </a:spcAft>
              <a:buNone/>
            </a:pPr>
            <a:r>
              <a:rPr lang="en">
                <a:solidFill>
                  <a:srgbClr val="FF0000"/>
                </a:solidFill>
              </a:rPr>
              <a:t>iv) high energy consumption due to longer distances; </a:t>
            </a:r>
            <a:endParaRPr>
              <a:solidFill>
                <a:srgbClr val="FF0000"/>
              </a:solidFill>
            </a:endParaRPr>
          </a:p>
          <a:p>
            <a:pPr indent="0" lvl="0" marL="0" rtl="0" algn="l">
              <a:lnSpc>
                <a:spcPct val="115000"/>
              </a:lnSpc>
              <a:spcBef>
                <a:spcPts val="1600"/>
              </a:spcBef>
              <a:spcAft>
                <a:spcPts val="0"/>
              </a:spcAft>
              <a:buNone/>
            </a:pPr>
            <a:r>
              <a:rPr lang="en">
                <a:solidFill>
                  <a:srgbClr val="FF0000"/>
                </a:solidFill>
              </a:rPr>
              <a:t>v) battery power is limited and usually batteries cannot be recharged, also because solar energy cannot be exploited underwater; </a:t>
            </a:r>
            <a:endParaRPr>
              <a:solidFill>
                <a:srgbClr val="FF0000"/>
              </a:solidFill>
            </a:endParaRPr>
          </a:p>
          <a:p>
            <a:pPr indent="0" lvl="0" marL="0" rtl="0" algn="l">
              <a:lnSpc>
                <a:spcPct val="115000"/>
              </a:lnSpc>
              <a:spcBef>
                <a:spcPts val="1600"/>
              </a:spcBef>
              <a:spcAft>
                <a:spcPts val="0"/>
              </a:spcAft>
              <a:buNone/>
            </a:pPr>
            <a:r>
              <a:rPr lang="en">
                <a:solidFill>
                  <a:srgbClr val="FF0000"/>
                </a:solidFill>
              </a:rPr>
              <a:t>vi) underwater sensor nodes are prone to failures due to fouling and corrosion. </a:t>
            </a:r>
            <a:endParaRPr>
              <a:solidFill>
                <a:srgbClr val="FF0000"/>
              </a:solidFill>
            </a:endParaRPr>
          </a:p>
          <a:p>
            <a:pPr indent="0" lvl="0" marL="0" rtl="0" algn="l">
              <a:lnSpc>
                <a:spcPct val="115000"/>
              </a:lnSpc>
              <a:spcBef>
                <a:spcPts val="1600"/>
              </a:spcBef>
              <a:spcAft>
                <a:spcPts val="0"/>
              </a:spcAft>
              <a:buNone/>
            </a:pPr>
            <a:r>
              <a:rPr lang="en">
                <a:solidFill>
                  <a:srgbClr val="4A86E8"/>
                </a:solidFill>
              </a:rPr>
              <a:t>All the factors mentioned above, especially limited energy, would make designing a routing protocol for UWSN an enormous challenge.</a:t>
            </a:r>
            <a:endParaRPr>
              <a:solidFill>
                <a:srgbClr val="4A86E8"/>
              </a:solidFill>
            </a:endParaRPr>
          </a:p>
          <a:p>
            <a:pPr indent="0" lvl="0" marL="0" rtl="0" algn="l">
              <a:lnSpc>
                <a:spcPct val="115000"/>
              </a:lnSpc>
              <a:spcBef>
                <a:spcPts val="1600"/>
              </a:spcBef>
              <a:spcAft>
                <a:spcPts val="0"/>
              </a:spcAft>
              <a:buClr>
                <a:schemeClr val="dk1"/>
              </a:buClr>
              <a:buSzPts val="1100"/>
              <a:buFont typeface="Arial"/>
              <a:buNone/>
            </a:pPr>
            <a:r>
              <a:rPr lang="en" sz="1400">
                <a:solidFill>
                  <a:schemeClr val="accent3"/>
                </a:solidFill>
              </a:rPr>
              <a:t>UWSNs are highly dynamic networks, which makes existing routing protocols for stationary or quasistationary networks unsuitable. In UWSNs, the mobility speed of nodes is around 1–3 meter per second, the acoustic signal propagate at 1500 meter/s, and the transmission range of the sensor nodes is less than 1 km. </a:t>
            </a:r>
            <a:endParaRPr sz="1400">
              <a:solidFill>
                <a:schemeClr val="accent3"/>
              </a:solidFill>
            </a:endParaRPr>
          </a:p>
          <a:p>
            <a:pPr indent="0" lvl="0" marL="0" rtl="0" algn="l">
              <a:lnSpc>
                <a:spcPct val="115000"/>
              </a:lnSpc>
              <a:spcBef>
                <a:spcPts val="1600"/>
              </a:spcBef>
              <a:spcAft>
                <a:spcPts val="0"/>
              </a:spcAft>
              <a:buNone/>
            </a:pPr>
            <a:r>
              <a:rPr lang="en" sz="1400">
                <a:solidFill>
                  <a:schemeClr val="accent3"/>
                </a:solidFill>
              </a:rPr>
              <a:t>The low propagation speed of the acoustic signal and relatively highly mobile nodes cause the network topology change dramatically and dynamically. For example, when the distance between the sender and the receiver is large, it is possible that the network topology changes during the time the data packet traverses the networks. Many existing protocols for terrestrial networks are for relatively stable network topology.</a:t>
            </a:r>
            <a:endParaRPr sz="1400">
              <a:solidFill>
                <a:schemeClr val="accent3"/>
              </a:solidFill>
            </a:endParaRPr>
          </a:p>
          <a:p>
            <a:pPr indent="0" lvl="0" marL="0" rtl="0" algn="l">
              <a:lnSpc>
                <a:spcPct val="115000"/>
              </a:lnSpc>
              <a:spcBef>
                <a:spcPts val="1600"/>
              </a:spcBef>
              <a:spcAft>
                <a:spcPts val="0"/>
              </a:spcAft>
              <a:buNone/>
            </a:pPr>
            <a:r>
              <a:rPr lang="en" sz="1400">
                <a:solidFill>
                  <a:schemeClr val="accent3"/>
                </a:solidFill>
              </a:rPr>
              <a:t>******</a:t>
            </a:r>
            <a:endParaRPr sz="1400">
              <a:solidFill>
                <a:schemeClr val="accent3"/>
              </a:solidFill>
            </a:endParaRPr>
          </a:p>
          <a:p>
            <a:pPr indent="0" lvl="0" marL="0" rtl="0" algn="l">
              <a:spcBef>
                <a:spcPts val="1600"/>
              </a:spcBef>
              <a:spcAft>
                <a:spcPts val="0"/>
              </a:spcAft>
              <a:buNone/>
            </a:pPr>
            <a:r>
              <a:rPr lang="en" sz="1400">
                <a:solidFill>
                  <a:schemeClr val="dk1"/>
                </a:solidFill>
              </a:rPr>
              <a:t>In short, the routing protocols for UWSNs have to address the node mobility issue at minimum energy expenditure. However, existing routing protocols designed for terrestrial sensor networks can not satisfy this requirement. When applied directly in the underwater sensor network environments, these proposals become very expensive in terms of energy due to node mobility.</a:t>
            </a:r>
            <a:endParaRPr sz="1400">
              <a:solidFill>
                <a:schemeClr val="dk1"/>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None/>
            </a:pPr>
            <a:r>
              <a:rPr lang="en" sz="1400">
                <a:solidFill>
                  <a:schemeClr val="dk1"/>
                </a:solidFill>
              </a:rPr>
              <a:t>They are unsuitable for UWSNs</a:t>
            </a:r>
            <a:endParaRPr sz="1400">
              <a:solidFill>
                <a:schemeClr val="dk1"/>
              </a:solidFill>
            </a:endParaRPr>
          </a:p>
          <a:p>
            <a:pPr indent="0" lvl="0" marL="0" rtl="0" algn="l">
              <a:spcBef>
                <a:spcPts val="0"/>
              </a:spcBef>
              <a:spcAft>
                <a:spcPts val="0"/>
              </a:spcAft>
              <a:buNone/>
            </a:pPr>
            <a:r>
              <a:rPr lang="en" sz="1400">
                <a:solidFill>
                  <a:schemeClr val="dk1"/>
                </a:solidFill>
              </a:rPr>
              <a:t>-Dynamic network topology</a:t>
            </a:r>
            <a:endParaRPr sz="1400">
              <a:solidFill>
                <a:schemeClr val="dk1"/>
              </a:solidFill>
            </a:endParaRPr>
          </a:p>
          <a:p>
            <a:pPr indent="0" lvl="0" marL="0" rtl="0" algn="l">
              <a:spcBef>
                <a:spcPts val="0"/>
              </a:spcBef>
              <a:spcAft>
                <a:spcPts val="0"/>
              </a:spcAft>
              <a:buNone/>
            </a:pPr>
            <a:r>
              <a:rPr lang="en" sz="1400">
                <a:solidFill>
                  <a:schemeClr val="dk1"/>
                </a:solidFill>
              </a:rPr>
              <a:t>-3-dimensional deployment</a:t>
            </a:r>
            <a:endParaRPr sz="1400">
              <a:solidFill>
                <a:schemeClr val="dk1"/>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None/>
            </a:pPr>
            <a:r>
              <a:rPr lang="en" sz="1400">
                <a:solidFill>
                  <a:schemeClr val="dk1"/>
                </a:solidFill>
              </a:rPr>
              <a:t>*****</a:t>
            </a:r>
            <a:endParaRPr sz="1400">
              <a:solidFill>
                <a:schemeClr val="dk1"/>
              </a:solidFill>
            </a:endParaRPr>
          </a:p>
          <a:p>
            <a:pPr indent="0" lvl="0" marL="0" rtl="0" algn="l">
              <a:lnSpc>
                <a:spcPct val="115000"/>
              </a:lnSpc>
              <a:spcBef>
                <a:spcPts val="0"/>
              </a:spcBef>
              <a:spcAft>
                <a:spcPts val="0"/>
              </a:spcAft>
              <a:buNone/>
            </a:pPr>
            <a:r>
              <a:rPr lang="en" sz="1400">
                <a:solidFill>
                  <a:schemeClr val="dk2"/>
                </a:solidFill>
              </a:rPr>
              <a:t>Same as in terrestrial sensor networks, saving energy is a major concern in UWSNs.</a:t>
            </a:r>
            <a:endParaRPr sz="1400">
              <a:solidFill>
                <a:schemeClr val="dk2"/>
              </a:solidFill>
            </a:endParaRPr>
          </a:p>
          <a:p>
            <a:pPr indent="0" lvl="0" marL="0" rtl="0" algn="l">
              <a:lnSpc>
                <a:spcPct val="115000"/>
              </a:lnSpc>
              <a:spcBef>
                <a:spcPts val="1600"/>
              </a:spcBef>
              <a:spcAft>
                <a:spcPts val="0"/>
              </a:spcAft>
              <a:buNone/>
            </a:pPr>
            <a:r>
              <a:rPr lang="en" sz="1400">
                <a:solidFill>
                  <a:schemeClr val="dk2"/>
                </a:solidFill>
              </a:rPr>
              <a:t>At the same time, in UWSNs, most sensor nodes are mobile, and the “network topology” changes very rapidly even with small displacements. The frequent discovery  of forwarding paths is very expensive in high dynamic networks, and even more expensive in dense 3-dimensional UWSNs.</a:t>
            </a:r>
            <a:endParaRPr sz="1400">
              <a:solidFill>
                <a:schemeClr val="dk2"/>
              </a:solidFill>
            </a:endParaRPr>
          </a:p>
          <a:p>
            <a:pPr indent="0" lvl="0" marL="0" rtl="0" algn="l">
              <a:lnSpc>
                <a:spcPct val="115000"/>
              </a:lnSpc>
              <a:spcBef>
                <a:spcPts val="1600"/>
              </a:spcBef>
              <a:spcAft>
                <a:spcPts val="0"/>
              </a:spcAft>
              <a:buNone/>
            </a:pPr>
            <a:r>
              <a:rPr lang="en" sz="1400">
                <a:solidFill>
                  <a:schemeClr val="dk2"/>
                </a:solidFill>
              </a:rPr>
              <a:t>Thus, UWSN routing should be able to handle node mobility. This requirement makes most existing energy-efficient routing protocols unsuitable for UWSNs. </a:t>
            </a:r>
            <a:endParaRPr sz="1400">
              <a:solidFill>
                <a:schemeClr val="dk1"/>
              </a:solidFill>
            </a:endParaRPr>
          </a:p>
          <a:p>
            <a:pPr indent="0" lvl="0" marL="0" rtl="0" algn="l">
              <a:lnSpc>
                <a:spcPct val="115000"/>
              </a:lnSpc>
              <a:spcBef>
                <a:spcPts val="1600"/>
              </a:spcBef>
              <a:spcAft>
                <a:spcPts val="1600"/>
              </a:spcAft>
              <a:buNone/>
            </a:pPr>
            <a:r>
              <a:t/>
            </a:r>
            <a:endParaRPr sz="1400">
              <a:solidFill>
                <a:schemeClr val="accent3"/>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3abc41d2be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3abc41d2be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3a89aedfeb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a89aedfeb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2"/>
              </a:buClr>
              <a:buSzPts val="1800"/>
              <a:buChar char="●"/>
            </a:pPr>
            <a:r>
              <a:rPr lang="en" sz="1800">
                <a:solidFill>
                  <a:schemeClr val="dk2"/>
                </a:solidFill>
              </a:rPr>
              <a:t> Most of the research works concerning underwater sensor networks have been on the issues related to the physical layer, while issues related to the network layer such as routing techniques are a relatively new area. Thus an efficient routing algorithm is to be provided.</a:t>
            </a:r>
            <a:endParaRPr sz="1800">
              <a:solidFill>
                <a:schemeClr val="dk2"/>
              </a:solidFill>
            </a:endParaRPr>
          </a:p>
          <a:p>
            <a:pPr indent="-342900" lvl="0" marL="457200" rtl="0" algn="l">
              <a:spcBef>
                <a:spcPts val="0"/>
              </a:spcBef>
              <a:spcAft>
                <a:spcPts val="0"/>
              </a:spcAft>
              <a:buClr>
                <a:schemeClr val="dk2"/>
              </a:buClr>
              <a:buSzPts val="1800"/>
              <a:buChar char="●"/>
            </a:pPr>
            <a:r>
              <a:rPr lang="en" sz="1400">
                <a:solidFill>
                  <a:schemeClr val="dk2"/>
                </a:solidFill>
              </a:rPr>
              <a:t>Proactive routing like DSR and AODV, the route discovery process is triggered by the communication demand at sources. In the phase of route discovery, the source seeks to establish a route toward the destination by flooding a route request message, which would be very costly in dynamic networks.</a:t>
            </a:r>
            <a:r>
              <a:rPr lang="en" sz="1800">
                <a:solidFill>
                  <a:schemeClr val="dk2"/>
                </a:solidFill>
              </a:rPr>
              <a:t> </a:t>
            </a:r>
            <a:endParaRPr sz="1800">
              <a:solidFill>
                <a:schemeClr val="dk2"/>
              </a:solidFill>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g3abc41d2be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abc41d2be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4200"/>
              <a:buNone/>
              <a:defRPr sz="4200">
                <a:solidFill>
                  <a:schemeClr val="dk2"/>
                </a:solidFill>
              </a:defRPr>
            </a:lvl1pPr>
            <a:lvl2pPr lvl="1">
              <a:spcBef>
                <a:spcPts val="0"/>
              </a:spcBef>
              <a:spcAft>
                <a:spcPts val="0"/>
              </a:spcAft>
              <a:buClr>
                <a:schemeClr val="dk2"/>
              </a:buClr>
              <a:buSzPts val="4200"/>
              <a:buNone/>
              <a:defRPr sz="4200">
                <a:solidFill>
                  <a:schemeClr val="dk2"/>
                </a:solidFill>
              </a:defRPr>
            </a:lvl2pPr>
            <a:lvl3pPr lvl="2">
              <a:spcBef>
                <a:spcPts val="0"/>
              </a:spcBef>
              <a:spcAft>
                <a:spcPts val="0"/>
              </a:spcAft>
              <a:buClr>
                <a:schemeClr val="dk2"/>
              </a:buClr>
              <a:buSzPts val="4200"/>
              <a:buNone/>
              <a:defRPr sz="4200">
                <a:solidFill>
                  <a:schemeClr val="dk2"/>
                </a:solidFill>
              </a:defRPr>
            </a:lvl3pPr>
            <a:lvl4pPr lvl="3">
              <a:spcBef>
                <a:spcPts val="0"/>
              </a:spcBef>
              <a:spcAft>
                <a:spcPts val="0"/>
              </a:spcAft>
              <a:buClr>
                <a:schemeClr val="dk2"/>
              </a:buClr>
              <a:buSzPts val="4200"/>
              <a:buNone/>
              <a:defRPr sz="4200">
                <a:solidFill>
                  <a:schemeClr val="dk2"/>
                </a:solidFill>
              </a:defRPr>
            </a:lvl4pPr>
            <a:lvl5pPr lvl="4">
              <a:spcBef>
                <a:spcPts val="0"/>
              </a:spcBef>
              <a:spcAft>
                <a:spcPts val="0"/>
              </a:spcAft>
              <a:buClr>
                <a:schemeClr val="dk2"/>
              </a:buClr>
              <a:buSzPts val="4200"/>
              <a:buNone/>
              <a:defRPr sz="4200">
                <a:solidFill>
                  <a:schemeClr val="dk2"/>
                </a:solidFill>
              </a:defRPr>
            </a:lvl5pPr>
            <a:lvl6pPr lvl="5">
              <a:spcBef>
                <a:spcPts val="0"/>
              </a:spcBef>
              <a:spcAft>
                <a:spcPts val="0"/>
              </a:spcAft>
              <a:buClr>
                <a:schemeClr val="dk2"/>
              </a:buClr>
              <a:buSzPts val="4200"/>
              <a:buNone/>
              <a:defRPr sz="4200">
                <a:solidFill>
                  <a:schemeClr val="dk2"/>
                </a:solidFill>
              </a:defRPr>
            </a:lvl6pPr>
            <a:lvl7pPr lvl="6">
              <a:spcBef>
                <a:spcPts val="0"/>
              </a:spcBef>
              <a:spcAft>
                <a:spcPts val="0"/>
              </a:spcAft>
              <a:buClr>
                <a:schemeClr val="dk2"/>
              </a:buClr>
              <a:buSzPts val="4200"/>
              <a:buNone/>
              <a:defRPr sz="4200">
                <a:solidFill>
                  <a:schemeClr val="dk2"/>
                </a:solidFill>
              </a:defRPr>
            </a:lvl7pPr>
            <a:lvl8pPr lvl="7">
              <a:spcBef>
                <a:spcPts val="0"/>
              </a:spcBef>
              <a:spcAft>
                <a:spcPts val="0"/>
              </a:spcAft>
              <a:buClr>
                <a:schemeClr val="dk2"/>
              </a:buClr>
              <a:buSzPts val="4200"/>
              <a:buNone/>
              <a:defRPr sz="4200">
                <a:solidFill>
                  <a:schemeClr val="dk2"/>
                </a:solidFill>
              </a:defRPr>
            </a:lvl8pPr>
            <a:lvl9pPr lvl="8">
              <a:spcBef>
                <a:spcPts val="0"/>
              </a:spcBef>
              <a:spcAft>
                <a:spcPts val="0"/>
              </a:spcAft>
              <a:buClr>
                <a:schemeClr val="dk2"/>
              </a:buClr>
              <a:buSzPts val="4200"/>
              <a:buNone/>
              <a:defRPr sz="4200">
                <a:solidFill>
                  <a:schemeClr val="dk2"/>
                </a:solidFill>
              </a:defRPr>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1600"/>
              </a:spcBef>
              <a:spcAft>
                <a:spcPts val="0"/>
              </a:spcAft>
              <a:buClr>
                <a:schemeClr val="lt1"/>
              </a:buClr>
              <a:buSzPts val="1100"/>
              <a:buChar char="○"/>
              <a:defRPr>
                <a:solidFill>
                  <a:schemeClr val="lt1"/>
                </a:solidFill>
              </a:defRPr>
            </a:lvl2pPr>
            <a:lvl3pPr indent="-298450" lvl="2" marL="1371600">
              <a:spcBef>
                <a:spcPts val="1600"/>
              </a:spcBef>
              <a:spcAft>
                <a:spcPts val="0"/>
              </a:spcAft>
              <a:buClr>
                <a:schemeClr val="lt1"/>
              </a:buClr>
              <a:buSzPts val="1100"/>
              <a:buChar char="■"/>
              <a:defRPr>
                <a:solidFill>
                  <a:schemeClr val="lt1"/>
                </a:solidFill>
              </a:defRPr>
            </a:lvl3pPr>
            <a:lvl4pPr indent="-298450" lvl="3" marL="1828800">
              <a:spcBef>
                <a:spcPts val="1600"/>
              </a:spcBef>
              <a:spcAft>
                <a:spcPts val="0"/>
              </a:spcAft>
              <a:buClr>
                <a:schemeClr val="lt1"/>
              </a:buClr>
              <a:buSzPts val="1100"/>
              <a:buChar char="●"/>
              <a:defRPr>
                <a:solidFill>
                  <a:schemeClr val="lt1"/>
                </a:solidFill>
              </a:defRPr>
            </a:lvl4pPr>
            <a:lvl5pPr indent="-298450" lvl="4" marL="2286000">
              <a:spcBef>
                <a:spcPts val="1600"/>
              </a:spcBef>
              <a:spcAft>
                <a:spcPts val="0"/>
              </a:spcAft>
              <a:buClr>
                <a:schemeClr val="lt1"/>
              </a:buClr>
              <a:buSzPts val="1100"/>
              <a:buChar char="○"/>
              <a:defRPr>
                <a:solidFill>
                  <a:schemeClr val="lt1"/>
                </a:solidFill>
              </a:defRPr>
            </a:lvl5pPr>
            <a:lvl6pPr indent="-298450" lvl="5" marL="2743200">
              <a:spcBef>
                <a:spcPts val="1600"/>
              </a:spcBef>
              <a:spcAft>
                <a:spcPts val="0"/>
              </a:spcAft>
              <a:buClr>
                <a:schemeClr val="lt1"/>
              </a:buClr>
              <a:buSzPts val="1100"/>
              <a:buChar char="■"/>
              <a:defRPr>
                <a:solidFill>
                  <a:schemeClr val="lt1"/>
                </a:solidFill>
              </a:defRPr>
            </a:lvl6pPr>
            <a:lvl7pPr indent="-298450" lvl="6" marL="3200400">
              <a:spcBef>
                <a:spcPts val="1600"/>
              </a:spcBef>
              <a:spcAft>
                <a:spcPts val="0"/>
              </a:spcAft>
              <a:buClr>
                <a:schemeClr val="lt1"/>
              </a:buClr>
              <a:buSzPts val="1100"/>
              <a:buChar char="●"/>
              <a:defRPr>
                <a:solidFill>
                  <a:schemeClr val="lt1"/>
                </a:solidFill>
              </a:defRPr>
            </a:lvl7pPr>
            <a:lvl8pPr indent="-298450" lvl="7" marL="3657600">
              <a:spcBef>
                <a:spcPts val="1600"/>
              </a:spcBef>
              <a:spcAft>
                <a:spcPts val="0"/>
              </a:spcAft>
              <a:buClr>
                <a:schemeClr val="lt1"/>
              </a:buClr>
              <a:buSzPts val="1100"/>
              <a:buChar char="○"/>
              <a:defRPr>
                <a:solidFill>
                  <a:schemeClr val="lt1"/>
                </a:solidFill>
              </a:defRPr>
            </a:lvl8pPr>
            <a:lvl9pPr indent="-298450" lvl="8" marL="4114800">
              <a:spcBef>
                <a:spcPts val="1600"/>
              </a:spcBef>
              <a:spcAft>
                <a:spcPts val="160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SzPts val="2800"/>
              <a:buFont typeface="Raleway"/>
              <a:buNone/>
              <a:defRPr b="1" sz="2800">
                <a:latin typeface="Raleway"/>
                <a:ea typeface="Raleway"/>
                <a:cs typeface="Raleway"/>
                <a:sym typeface="Raleway"/>
              </a:defRPr>
            </a:lvl1pPr>
            <a:lvl2pPr lvl="1">
              <a:spcBef>
                <a:spcPts val="0"/>
              </a:spcBef>
              <a:spcAft>
                <a:spcPts val="0"/>
              </a:spcAft>
              <a:buSzPts val="2800"/>
              <a:buFont typeface="Raleway"/>
              <a:buNone/>
              <a:defRPr b="1" sz="2800">
                <a:latin typeface="Raleway"/>
                <a:ea typeface="Raleway"/>
                <a:cs typeface="Raleway"/>
                <a:sym typeface="Raleway"/>
              </a:defRPr>
            </a:lvl2pPr>
            <a:lvl3pPr lvl="2">
              <a:spcBef>
                <a:spcPts val="0"/>
              </a:spcBef>
              <a:spcAft>
                <a:spcPts val="0"/>
              </a:spcAft>
              <a:buSzPts val="2800"/>
              <a:buFont typeface="Raleway"/>
              <a:buNone/>
              <a:defRPr b="1" sz="2800">
                <a:latin typeface="Raleway"/>
                <a:ea typeface="Raleway"/>
                <a:cs typeface="Raleway"/>
                <a:sym typeface="Raleway"/>
              </a:defRPr>
            </a:lvl3pPr>
            <a:lvl4pPr lvl="3">
              <a:spcBef>
                <a:spcPts val="0"/>
              </a:spcBef>
              <a:spcAft>
                <a:spcPts val="0"/>
              </a:spcAft>
              <a:buSzPts val="2800"/>
              <a:buFont typeface="Raleway"/>
              <a:buNone/>
              <a:defRPr b="1" sz="2800">
                <a:latin typeface="Raleway"/>
                <a:ea typeface="Raleway"/>
                <a:cs typeface="Raleway"/>
                <a:sym typeface="Raleway"/>
              </a:defRPr>
            </a:lvl4pPr>
            <a:lvl5pPr lvl="4">
              <a:spcBef>
                <a:spcPts val="0"/>
              </a:spcBef>
              <a:spcAft>
                <a:spcPts val="0"/>
              </a:spcAft>
              <a:buSzPts val="2800"/>
              <a:buFont typeface="Raleway"/>
              <a:buNone/>
              <a:defRPr b="1" sz="2800">
                <a:latin typeface="Raleway"/>
                <a:ea typeface="Raleway"/>
                <a:cs typeface="Raleway"/>
                <a:sym typeface="Raleway"/>
              </a:defRPr>
            </a:lvl5pPr>
            <a:lvl6pPr lvl="5">
              <a:spcBef>
                <a:spcPts val="0"/>
              </a:spcBef>
              <a:spcAft>
                <a:spcPts val="0"/>
              </a:spcAft>
              <a:buSzPts val="2800"/>
              <a:buFont typeface="Raleway"/>
              <a:buNone/>
              <a:defRPr b="1" sz="2800">
                <a:latin typeface="Raleway"/>
                <a:ea typeface="Raleway"/>
                <a:cs typeface="Raleway"/>
                <a:sym typeface="Raleway"/>
              </a:defRPr>
            </a:lvl6pPr>
            <a:lvl7pPr lvl="6">
              <a:spcBef>
                <a:spcPts val="0"/>
              </a:spcBef>
              <a:spcAft>
                <a:spcPts val="0"/>
              </a:spcAft>
              <a:buSzPts val="2800"/>
              <a:buFont typeface="Raleway"/>
              <a:buNone/>
              <a:defRPr b="1" sz="2800">
                <a:latin typeface="Raleway"/>
                <a:ea typeface="Raleway"/>
                <a:cs typeface="Raleway"/>
                <a:sym typeface="Raleway"/>
              </a:defRPr>
            </a:lvl7pPr>
            <a:lvl8pPr lvl="7">
              <a:spcBef>
                <a:spcPts val="0"/>
              </a:spcBef>
              <a:spcAft>
                <a:spcPts val="0"/>
              </a:spcAft>
              <a:buSzPts val="2800"/>
              <a:buFont typeface="Raleway"/>
              <a:buNone/>
              <a:defRPr b="1" sz="2800">
                <a:latin typeface="Raleway"/>
                <a:ea typeface="Raleway"/>
                <a:cs typeface="Raleway"/>
                <a:sym typeface="Raleway"/>
              </a:defRPr>
            </a:lvl8pPr>
            <a:lvl9pPr lvl="8">
              <a:spcBef>
                <a:spcPts val="0"/>
              </a:spcBef>
              <a:spcAft>
                <a:spcPts val="0"/>
              </a:spcAft>
              <a:buSzPts val="2800"/>
              <a:buFont typeface="Raleway"/>
              <a:buNone/>
              <a:defRPr b="1" sz="2800">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1600"/>
              </a:spcBef>
              <a:spcAft>
                <a:spcPts val="160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 Id="rId3"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hyperlink" Target="http://drive.google.com/file/d/1Fn5m9FQqhRp2ixXzj9g0726HRVIPuxax/view" TargetMode="External"/><Relationship Id="rId4"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9.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Google Shape;86;p13"/>
          <p:cNvSpPr txBox="1"/>
          <p:nvPr>
            <p:ph type="ctrTitle"/>
          </p:nvPr>
        </p:nvSpPr>
        <p:spPr>
          <a:xfrm>
            <a:off x="311708" y="2053100"/>
            <a:ext cx="8520600" cy="205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latin typeface="Lato"/>
                <a:ea typeface="Lato"/>
                <a:cs typeface="Lato"/>
                <a:sym typeface="Lato"/>
              </a:rPr>
              <a:t>Comparative Analysis of Routing Protocols for Underwater Wireless Sensor Networks</a:t>
            </a:r>
            <a:endParaRPr sz="3000">
              <a:latin typeface="Lato"/>
              <a:ea typeface="Lato"/>
              <a:cs typeface="Lato"/>
              <a:sym typeface="Lato"/>
            </a:endParaRPr>
          </a:p>
        </p:txBody>
      </p:sp>
      <p:sp>
        <p:nvSpPr>
          <p:cNvPr id="87" name="Google Shape;87;p13"/>
          <p:cNvSpPr txBox="1"/>
          <p:nvPr>
            <p:ph idx="1" type="subTitle"/>
          </p:nvPr>
        </p:nvSpPr>
        <p:spPr>
          <a:xfrm>
            <a:off x="311700" y="313327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800"/>
              <a:t>Hala Jodeh &amp; Aisha Mikkawi</a:t>
            </a:r>
            <a:endParaRPr sz="1800"/>
          </a:p>
          <a:p>
            <a:pPr indent="0" lvl="0" marL="0" rtl="0" algn="ctr">
              <a:spcBef>
                <a:spcPts val="0"/>
              </a:spcBef>
              <a:spcAft>
                <a:spcPts val="0"/>
              </a:spcAft>
              <a:buClr>
                <a:schemeClr val="dk1"/>
              </a:buClr>
              <a:buSzPts val="1100"/>
              <a:buFont typeface="Arial"/>
              <a:buNone/>
            </a:pPr>
            <a:r>
              <a:t/>
            </a:r>
            <a:endParaRPr sz="1800"/>
          </a:p>
          <a:p>
            <a:pPr indent="0" lvl="0" marL="0" rtl="0" algn="ctr">
              <a:spcBef>
                <a:spcPts val="0"/>
              </a:spcBef>
              <a:spcAft>
                <a:spcPts val="0"/>
              </a:spcAft>
              <a:buNone/>
            </a:pPr>
            <a:r>
              <a:rPr lang="en" sz="1800"/>
              <a:t>Supervisor: Ahmed Awad</a:t>
            </a:r>
            <a:endParaRPr sz="1800"/>
          </a:p>
        </p:txBody>
      </p:sp>
      <p:pic>
        <p:nvPicPr>
          <p:cNvPr id="88" name="Google Shape;88;p13"/>
          <p:cNvPicPr preferRelativeResize="0"/>
          <p:nvPr/>
        </p:nvPicPr>
        <p:blipFill>
          <a:blip r:embed="rId3">
            <a:alphaModFix/>
          </a:blip>
          <a:stretch>
            <a:fillRect/>
          </a:stretch>
        </p:blipFill>
        <p:spPr>
          <a:xfrm>
            <a:off x="3626850" y="488013"/>
            <a:ext cx="1647477" cy="1647477"/>
          </a:xfrm>
          <a:prstGeom prst="rect">
            <a:avLst/>
          </a:prstGeom>
          <a:noFill/>
          <a:ln>
            <a:noFill/>
          </a:ln>
        </p:spPr>
      </p:pic>
      <p:sp>
        <p:nvSpPr>
          <p:cNvPr id="89" name="Google Shape;89;p13"/>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1</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pic>
        <p:nvPicPr>
          <p:cNvPr id="148" name="Google Shape;148;p22"/>
          <p:cNvPicPr preferRelativeResize="0"/>
          <p:nvPr/>
        </p:nvPicPr>
        <p:blipFill>
          <a:blip r:embed="rId3">
            <a:alphaModFix/>
          </a:blip>
          <a:stretch>
            <a:fillRect/>
          </a:stretch>
        </p:blipFill>
        <p:spPr>
          <a:xfrm>
            <a:off x="0" y="909538"/>
            <a:ext cx="9143997" cy="3324415"/>
          </a:xfrm>
          <a:prstGeom prst="rect">
            <a:avLst/>
          </a:prstGeom>
          <a:noFill/>
          <a:ln>
            <a:noFill/>
          </a:ln>
        </p:spPr>
      </p:pic>
      <p:sp>
        <p:nvSpPr>
          <p:cNvPr id="149" name="Google Shape;149;p22"/>
          <p:cNvSpPr/>
          <p:nvPr/>
        </p:nvSpPr>
        <p:spPr>
          <a:xfrm>
            <a:off x="176525" y="2848325"/>
            <a:ext cx="976800" cy="765000"/>
          </a:xfrm>
          <a:prstGeom prst="ellipse">
            <a:avLst/>
          </a:prstGeom>
          <a:no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22"/>
          <p:cNvSpPr/>
          <p:nvPr/>
        </p:nvSpPr>
        <p:spPr>
          <a:xfrm>
            <a:off x="3024300" y="2848325"/>
            <a:ext cx="824400" cy="411900"/>
          </a:xfrm>
          <a:prstGeom prst="ellipse">
            <a:avLst/>
          </a:prstGeom>
          <a:no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22"/>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10</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Google Shape;156;p23"/>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2400">
                <a:solidFill>
                  <a:srgbClr val="000000"/>
                </a:solidFill>
                <a:latin typeface="Lato"/>
                <a:ea typeface="Lato"/>
                <a:cs typeface="Lato"/>
                <a:sym typeface="Lato"/>
              </a:rPr>
              <a:t>Location Based Routing protocols for UWSNs</a:t>
            </a:r>
            <a:endParaRPr sz="2400">
              <a:solidFill>
                <a:srgbClr val="000000"/>
              </a:solidFill>
              <a:latin typeface="Lato"/>
              <a:ea typeface="Lato"/>
              <a:cs typeface="Lato"/>
              <a:sym typeface="Lato"/>
            </a:endParaRPr>
          </a:p>
        </p:txBody>
      </p:sp>
      <p:sp>
        <p:nvSpPr>
          <p:cNvPr id="157" name="Google Shape;157;p23"/>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In l</a:t>
            </a:r>
            <a:r>
              <a:rPr lang="en" sz="1400"/>
              <a:t>ocation-based pro</a:t>
            </a:r>
            <a:r>
              <a:rPr lang="en" sz="1400"/>
              <a:t>tocols, sensor nodes are addressed by means of their locations. They use locations information for making packet forwarding decisions.</a:t>
            </a:r>
            <a:endParaRPr sz="1400"/>
          </a:p>
          <a:p>
            <a:pPr indent="0" lvl="0" marL="0" rtl="0" algn="l">
              <a:lnSpc>
                <a:spcPct val="100000"/>
              </a:lnSpc>
              <a:spcBef>
                <a:spcPts val="1600"/>
              </a:spcBef>
              <a:spcAft>
                <a:spcPts val="0"/>
              </a:spcAft>
              <a:buNone/>
            </a:pPr>
            <a:r>
              <a:rPr lang="en" sz="1400"/>
              <a:t>Some of these routing protocols:</a:t>
            </a:r>
            <a:endParaRPr sz="1400"/>
          </a:p>
          <a:p>
            <a:pPr indent="-317500" lvl="0" marL="457200" rtl="0" algn="l">
              <a:lnSpc>
                <a:spcPct val="100000"/>
              </a:lnSpc>
              <a:spcBef>
                <a:spcPts val="1600"/>
              </a:spcBef>
              <a:spcAft>
                <a:spcPts val="0"/>
              </a:spcAft>
              <a:buSzPts val="1400"/>
              <a:buChar char="●"/>
            </a:pPr>
            <a:r>
              <a:rPr lang="en" sz="1400"/>
              <a:t>Vector-Based Forwarding</a:t>
            </a:r>
            <a:endParaRPr sz="1400"/>
          </a:p>
          <a:p>
            <a:pPr indent="-317500" lvl="0" marL="457200" rtl="0" algn="l">
              <a:spcBef>
                <a:spcPts val="0"/>
              </a:spcBef>
              <a:spcAft>
                <a:spcPts val="0"/>
              </a:spcAft>
              <a:buSzPts val="1400"/>
              <a:buChar char="●"/>
            </a:pPr>
            <a:r>
              <a:rPr lang="en" sz="1400"/>
              <a:t>Hop-by-Hop Vector-Based Forwarding</a:t>
            </a:r>
            <a:endParaRPr sz="1400"/>
          </a:p>
          <a:p>
            <a:pPr indent="-317500" lvl="0" marL="457200" rtl="0" algn="just">
              <a:spcBef>
                <a:spcPts val="0"/>
              </a:spcBef>
              <a:spcAft>
                <a:spcPts val="0"/>
              </a:spcAft>
              <a:buSzPts val="1400"/>
              <a:buChar char="●"/>
            </a:pPr>
            <a:r>
              <a:rPr lang="en" sz="1400"/>
              <a:t>Vector-Based Void Avoidance</a:t>
            </a:r>
            <a:endParaRPr sz="1400"/>
          </a:p>
          <a:p>
            <a:pPr indent="0" lvl="0" marL="0" rtl="0" algn="l">
              <a:spcBef>
                <a:spcPts val="0"/>
              </a:spcBef>
              <a:spcAft>
                <a:spcPts val="1600"/>
              </a:spcAft>
              <a:buNone/>
            </a:pPr>
            <a:r>
              <a:t/>
            </a:r>
            <a:endParaRPr sz="1400"/>
          </a:p>
        </p:txBody>
      </p:sp>
      <p:sp>
        <p:nvSpPr>
          <p:cNvPr id="158" name="Google Shape;158;p23"/>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11</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Google Shape;163;p24"/>
          <p:cNvSpPr txBox="1"/>
          <p:nvPr>
            <p:ph type="title"/>
          </p:nvPr>
        </p:nvSpPr>
        <p:spPr>
          <a:xfrm>
            <a:off x="77200" y="488750"/>
            <a:ext cx="4583700" cy="6381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Clr>
                <a:schemeClr val="dk1"/>
              </a:buClr>
              <a:buSzPts val="1100"/>
              <a:buFont typeface="Arial"/>
              <a:buNone/>
            </a:pPr>
            <a:r>
              <a:rPr lang="en" sz="2400">
                <a:solidFill>
                  <a:schemeClr val="dk2"/>
                </a:solidFill>
                <a:latin typeface="Lato"/>
                <a:ea typeface="Lato"/>
                <a:cs typeface="Lato"/>
                <a:sym typeface="Lato"/>
              </a:rPr>
              <a:t>Vector-Based Forwarding (VBF)</a:t>
            </a:r>
            <a:endParaRPr sz="2400">
              <a:latin typeface="Lato"/>
              <a:ea typeface="Lato"/>
              <a:cs typeface="Lato"/>
              <a:sym typeface="Lato"/>
            </a:endParaRPr>
          </a:p>
        </p:txBody>
      </p:sp>
      <p:sp>
        <p:nvSpPr>
          <p:cNvPr id="164" name="Google Shape;164;p24"/>
          <p:cNvSpPr txBox="1"/>
          <p:nvPr>
            <p:ph idx="2" type="body"/>
          </p:nvPr>
        </p:nvSpPr>
        <p:spPr>
          <a:xfrm>
            <a:off x="193000" y="1339275"/>
            <a:ext cx="4053000" cy="30255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The basic idea of VBF [Xie, 2006]</a:t>
            </a:r>
            <a:endParaRPr sz="1800"/>
          </a:p>
          <a:p>
            <a:pPr indent="-317500" lvl="1" marL="914400" rtl="0" algn="l">
              <a:spcBef>
                <a:spcPts val="0"/>
              </a:spcBef>
              <a:spcAft>
                <a:spcPts val="0"/>
              </a:spcAft>
              <a:buSzPts val="1400"/>
              <a:buChar char="○"/>
            </a:pPr>
            <a:r>
              <a:rPr lang="en" sz="1400"/>
              <a:t>Forwarding path represented by a vector from source to destination.</a:t>
            </a:r>
            <a:endParaRPr sz="1400"/>
          </a:p>
          <a:p>
            <a:pPr indent="-317500" lvl="1" marL="914400" rtl="0" algn="l">
              <a:spcBef>
                <a:spcPts val="0"/>
              </a:spcBef>
              <a:spcAft>
                <a:spcPts val="0"/>
              </a:spcAft>
              <a:buSzPts val="1400"/>
              <a:buChar char="○"/>
            </a:pPr>
            <a:r>
              <a:rPr lang="en" sz="1400"/>
              <a:t>Packets are forwarded along redundant paths from source to destination.</a:t>
            </a:r>
            <a:endParaRPr sz="1400"/>
          </a:p>
          <a:p>
            <a:pPr indent="-317500" lvl="1" marL="914400" rtl="0" algn="l">
              <a:spcBef>
                <a:spcPts val="0"/>
              </a:spcBef>
              <a:spcAft>
                <a:spcPts val="0"/>
              </a:spcAft>
              <a:buSzPts val="1400"/>
              <a:buChar char="○"/>
            </a:pPr>
            <a:r>
              <a:rPr lang="en" sz="1400"/>
              <a:t>Node receiving packets</a:t>
            </a:r>
            <a:endParaRPr sz="1400"/>
          </a:p>
          <a:p>
            <a:pPr indent="-317500" lvl="2" marL="1371600" rtl="0" algn="l">
              <a:spcBef>
                <a:spcPts val="0"/>
              </a:spcBef>
              <a:spcAft>
                <a:spcPts val="0"/>
              </a:spcAft>
              <a:buSzPts val="1400"/>
              <a:buChar char="■"/>
            </a:pPr>
            <a:r>
              <a:rPr lang="en" sz="1400"/>
              <a:t>Calculate its relative position</a:t>
            </a:r>
            <a:endParaRPr sz="1400"/>
          </a:p>
          <a:p>
            <a:pPr indent="-317500" lvl="2" marL="1371600" rtl="0" algn="l">
              <a:spcBef>
                <a:spcPts val="0"/>
              </a:spcBef>
              <a:spcAft>
                <a:spcPts val="0"/>
              </a:spcAft>
              <a:buSzPts val="1400"/>
              <a:buChar char="■"/>
            </a:pPr>
            <a:r>
              <a:rPr lang="en" sz="1400"/>
              <a:t>Forward packets if close to the vector</a:t>
            </a:r>
            <a:endParaRPr sz="1400"/>
          </a:p>
          <a:p>
            <a:pPr indent="-317500" lvl="1" marL="914400" rtl="0" algn="l">
              <a:spcBef>
                <a:spcPts val="0"/>
              </a:spcBef>
              <a:spcAft>
                <a:spcPts val="0"/>
              </a:spcAft>
              <a:buSzPts val="1400"/>
              <a:buChar char="○"/>
            </a:pPr>
            <a:r>
              <a:rPr lang="en" sz="1400"/>
              <a:t>Qualified nodes are in “routing pipe”</a:t>
            </a:r>
            <a:endParaRPr sz="1400"/>
          </a:p>
          <a:p>
            <a:pPr indent="-317500" lvl="2" marL="1371600" rtl="0" algn="l">
              <a:spcBef>
                <a:spcPts val="0"/>
              </a:spcBef>
              <a:spcAft>
                <a:spcPts val="0"/>
              </a:spcAft>
              <a:buSzPts val="1400"/>
              <a:buChar char="■"/>
            </a:pPr>
            <a:r>
              <a:rPr lang="en" sz="1400"/>
              <a:t>Controlled by pipe radius: W</a:t>
            </a:r>
            <a:endParaRPr sz="1400"/>
          </a:p>
          <a:p>
            <a:pPr indent="0" lvl="0" marL="0" rtl="0" algn="l">
              <a:spcBef>
                <a:spcPts val="1600"/>
              </a:spcBef>
              <a:spcAft>
                <a:spcPts val="1600"/>
              </a:spcAft>
              <a:buNone/>
            </a:pPr>
            <a:r>
              <a:t/>
            </a:r>
            <a:endParaRPr sz="1400"/>
          </a:p>
        </p:txBody>
      </p:sp>
      <p:sp>
        <p:nvSpPr>
          <p:cNvPr id="165" name="Google Shape;165;p24"/>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12</a:t>
            </a:r>
            <a:endParaRPr/>
          </a:p>
        </p:txBody>
      </p:sp>
      <p:pic>
        <p:nvPicPr>
          <p:cNvPr id="166" name="Google Shape;166;p24"/>
          <p:cNvPicPr preferRelativeResize="0"/>
          <p:nvPr/>
        </p:nvPicPr>
        <p:blipFill>
          <a:blip r:embed="rId3">
            <a:alphaModFix/>
          </a:blip>
          <a:stretch>
            <a:fillRect/>
          </a:stretch>
        </p:blipFill>
        <p:spPr>
          <a:xfrm>
            <a:off x="4803650" y="748513"/>
            <a:ext cx="4178300" cy="392067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Google Shape;171;p25"/>
          <p:cNvSpPr txBox="1"/>
          <p:nvPr>
            <p:ph type="title"/>
          </p:nvPr>
        </p:nvSpPr>
        <p:spPr>
          <a:xfrm>
            <a:off x="57900" y="469450"/>
            <a:ext cx="4593600" cy="61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400">
                <a:latin typeface="Lato"/>
                <a:ea typeface="Lato"/>
                <a:cs typeface="Lato"/>
                <a:sym typeface="Lato"/>
              </a:rPr>
              <a:t>Vector-Based Forwarding (VBF)</a:t>
            </a:r>
            <a:endParaRPr sz="2400">
              <a:latin typeface="Lato"/>
              <a:ea typeface="Lato"/>
              <a:cs typeface="Lato"/>
              <a:sym typeface="Lato"/>
            </a:endParaRPr>
          </a:p>
          <a:p>
            <a:pPr indent="0" lvl="0" marL="0" rtl="0" algn="l">
              <a:spcBef>
                <a:spcPts val="1600"/>
              </a:spcBef>
              <a:spcAft>
                <a:spcPts val="0"/>
              </a:spcAft>
              <a:buNone/>
            </a:pPr>
            <a:r>
              <a:t/>
            </a:r>
            <a:endParaRPr sz="2400">
              <a:latin typeface="Lato"/>
              <a:ea typeface="Lato"/>
              <a:cs typeface="Lato"/>
              <a:sym typeface="Lato"/>
            </a:endParaRPr>
          </a:p>
        </p:txBody>
      </p:sp>
      <p:sp>
        <p:nvSpPr>
          <p:cNvPr id="172" name="Google Shape;172;p25"/>
          <p:cNvSpPr txBox="1"/>
          <p:nvPr>
            <p:ph idx="2" type="body"/>
          </p:nvPr>
        </p:nvSpPr>
        <p:spPr>
          <a:xfrm>
            <a:off x="608250" y="1420175"/>
            <a:ext cx="3374400" cy="30255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I</a:t>
            </a:r>
            <a:r>
              <a:rPr lang="en" sz="1400"/>
              <a:t>n dense networks</a:t>
            </a:r>
            <a:endParaRPr sz="1400"/>
          </a:p>
          <a:p>
            <a:pPr indent="-317500" lvl="1" marL="914400" rtl="0" algn="l">
              <a:spcBef>
                <a:spcPts val="0"/>
              </a:spcBef>
              <a:spcAft>
                <a:spcPts val="0"/>
              </a:spcAft>
              <a:buSzPts val="1400"/>
              <a:buChar char="○"/>
            </a:pPr>
            <a:r>
              <a:rPr lang="en" sz="1400"/>
              <a:t>Too many nodes involved in data forwarding</a:t>
            </a:r>
            <a:endParaRPr sz="1400"/>
          </a:p>
          <a:p>
            <a:pPr indent="-317500" lvl="0" marL="457200" rtl="0" algn="l">
              <a:spcBef>
                <a:spcPts val="0"/>
              </a:spcBef>
              <a:spcAft>
                <a:spcPts val="0"/>
              </a:spcAft>
              <a:buSzPts val="1400"/>
              <a:buChar char="●"/>
            </a:pPr>
            <a:r>
              <a:rPr lang="en" sz="1400"/>
              <a:t>Solution:  self-adaptation</a:t>
            </a:r>
            <a:endParaRPr sz="1400"/>
          </a:p>
          <a:p>
            <a:pPr indent="-317500" lvl="1" marL="914400" rtl="0" algn="l">
              <a:spcBef>
                <a:spcPts val="0"/>
              </a:spcBef>
              <a:spcAft>
                <a:spcPts val="0"/>
              </a:spcAft>
              <a:buSzPts val="1400"/>
              <a:buChar char="○"/>
            </a:pPr>
            <a:r>
              <a:rPr lang="en" sz="1400"/>
              <a:t>Each node weighs the gain to forward a packet</a:t>
            </a:r>
            <a:endParaRPr sz="1400"/>
          </a:p>
          <a:p>
            <a:pPr indent="-317500" lvl="1" marL="914400" rtl="0" algn="l">
              <a:spcBef>
                <a:spcPts val="0"/>
              </a:spcBef>
              <a:spcAft>
                <a:spcPts val="0"/>
              </a:spcAft>
              <a:buSzPts val="1400"/>
              <a:buChar char="○"/>
            </a:pPr>
            <a:r>
              <a:rPr lang="en" sz="1400"/>
              <a:t>Forwards packets adaptively</a:t>
            </a:r>
            <a:endParaRPr sz="1400"/>
          </a:p>
          <a:p>
            <a:pPr indent="-317500" lvl="0" marL="457200" rtl="0" algn="l">
              <a:spcBef>
                <a:spcPts val="0"/>
              </a:spcBef>
              <a:spcAft>
                <a:spcPts val="0"/>
              </a:spcAft>
              <a:buSzPts val="1400"/>
              <a:buChar char="●"/>
            </a:pPr>
            <a:r>
              <a:rPr lang="en" sz="1400"/>
              <a:t>Benefits of self-adaptation</a:t>
            </a:r>
            <a:endParaRPr sz="1400"/>
          </a:p>
          <a:p>
            <a:pPr indent="-317500" lvl="1" marL="914400" rtl="0" algn="l">
              <a:spcBef>
                <a:spcPts val="0"/>
              </a:spcBef>
              <a:spcAft>
                <a:spcPts val="0"/>
              </a:spcAft>
              <a:buSzPts val="1400"/>
              <a:buChar char="○"/>
            </a:pPr>
            <a:r>
              <a:rPr lang="en" sz="1400"/>
              <a:t>Can find optimal path</a:t>
            </a:r>
            <a:endParaRPr sz="1400"/>
          </a:p>
          <a:p>
            <a:pPr indent="-317500" lvl="1" marL="914400" rtl="0" algn="l">
              <a:spcBef>
                <a:spcPts val="0"/>
              </a:spcBef>
              <a:spcAft>
                <a:spcPts val="0"/>
              </a:spcAft>
              <a:buSzPts val="1400"/>
              <a:buChar char="○"/>
            </a:pPr>
            <a:r>
              <a:rPr lang="en" sz="1400"/>
              <a:t>Reduce energy consumption</a:t>
            </a:r>
            <a:endParaRPr sz="1400"/>
          </a:p>
          <a:p>
            <a:pPr indent="-317500" lvl="1" marL="914400" rtl="0" algn="l">
              <a:spcBef>
                <a:spcPts val="0"/>
              </a:spcBef>
              <a:spcAft>
                <a:spcPts val="0"/>
              </a:spcAft>
              <a:buSzPts val="1400"/>
              <a:buChar char="○"/>
            </a:pPr>
            <a:r>
              <a:rPr lang="en" sz="1400"/>
              <a:t>Reduce packet collision</a:t>
            </a:r>
            <a:endParaRPr sz="1400"/>
          </a:p>
        </p:txBody>
      </p:sp>
      <p:sp>
        <p:nvSpPr>
          <p:cNvPr id="173" name="Google Shape;173;p25"/>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13</a:t>
            </a:r>
            <a:endParaRPr/>
          </a:p>
        </p:txBody>
      </p:sp>
      <p:pic>
        <p:nvPicPr>
          <p:cNvPr id="174" name="Google Shape;174;p25"/>
          <p:cNvPicPr preferRelativeResize="0"/>
          <p:nvPr/>
        </p:nvPicPr>
        <p:blipFill>
          <a:blip r:embed="rId3">
            <a:alphaModFix/>
          </a:blip>
          <a:stretch>
            <a:fillRect/>
          </a:stretch>
        </p:blipFill>
        <p:spPr>
          <a:xfrm>
            <a:off x="4571988" y="593725"/>
            <a:ext cx="4468812" cy="41932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Google Shape;179;p26"/>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Advantages and Disadvantages for VBF</a:t>
            </a:r>
            <a:endParaRPr>
              <a:latin typeface="Lato"/>
              <a:ea typeface="Lato"/>
              <a:cs typeface="Lato"/>
              <a:sym typeface="Lato"/>
            </a:endParaRPr>
          </a:p>
        </p:txBody>
      </p:sp>
      <p:sp>
        <p:nvSpPr>
          <p:cNvPr id="180" name="Google Shape;180;p26"/>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Advantages of VBF</a:t>
            </a:r>
            <a:endParaRPr sz="1400"/>
          </a:p>
          <a:p>
            <a:pPr indent="-317500" lvl="0" marL="914400" rtl="0" algn="l">
              <a:spcBef>
                <a:spcPts val="0"/>
              </a:spcBef>
              <a:spcAft>
                <a:spcPts val="0"/>
              </a:spcAft>
              <a:buSzPts val="1400"/>
              <a:buChar char="●"/>
            </a:pPr>
            <a:r>
              <a:rPr lang="en" sz="1400"/>
              <a:t>Because only the nodes along the forwarding path are concerned in packet forwarding, t</a:t>
            </a:r>
            <a:r>
              <a:rPr lang="en" sz="1400"/>
              <a:t>his will </a:t>
            </a:r>
            <a:r>
              <a:rPr lang="en" sz="1400"/>
              <a:t>save the energy of the network.</a:t>
            </a:r>
            <a:br>
              <a:rPr lang="en" sz="1400"/>
            </a:br>
            <a:endParaRPr sz="1400"/>
          </a:p>
          <a:p>
            <a:pPr indent="-317500" lvl="0" marL="457200" rtl="0" algn="l">
              <a:spcBef>
                <a:spcPts val="0"/>
              </a:spcBef>
              <a:spcAft>
                <a:spcPts val="0"/>
              </a:spcAft>
              <a:buSzPts val="1400"/>
              <a:buChar char="❏"/>
            </a:pPr>
            <a:r>
              <a:rPr lang="en" sz="1400"/>
              <a:t>Disadvantages of VBF</a:t>
            </a:r>
            <a:endParaRPr sz="1400"/>
          </a:p>
          <a:p>
            <a:pPr indent="-317500" lvl="0" marL="914400" rtl="0" algn="l">
              <a:spcBef>
                <a:spcPts val="0"/>
              </a:spcBef>
              <a:spcAft>
                <a:spcPts val="0"/>
              </a:spcAft>
              <a:buSzPts val="1400"/>
              <a:buChar char="●"/>
            </a:pPr>
            <a:r>
              <a:rPr lang="en" sz="1400"/>
              <a:t>Sensitivity to the routing pipe’s radius.</a:t>
            </a:r>
            <a:endParaRPr sz="1400"/>
          </a:p>
          <a:p>
            <a:pPr indent="-317500" lvl="0" marL="914400" rtl="0" algn="l">
              <a:spcBef>
                <a:spcPts val="0"/>
              </a:spcBef>
              <a:spcAft>
                <a:spcPts val="0"/>
              </a:spcAft>
              <a:buSzPts val="1400"/>
              <a:buChar char="●"/>
            </a:pPr>
            <a:r>
              <a:rPr lang="en" sz="1400"/>
              <a:t>Small data delivery ratio in sparse networks.</a:t>
            </a:r>
            <a:endParaRPr sz="1400"/>
          </a:p>
          <a:p>
            <a:pPr indent="-317500" lvl="0" marL="914400" rtl="0" algn="l">
              <a:spcBef>
                <a:spcPts val="0"/>
              </a:spcBef>
              <a:spcAft>
                <a:spcPts val="0"/>
              </a:spcAft>
              <a:buSzPts val="1400"/>
              <a:buChar char="●"/>
            </a:pPr>
            <a:r>
              <a:rPr lang="en" sz="1400"/>
              <a:t>It suffers from the communication void problem in sparse networks.</a:t>
            </a:r>
            <a:endParaRPr sz="1400"/>
          </a:p>
        </p:txBody>
      </p:sp>
      <p:sp>
        <p:nvSpPr>
          <p:cNvPr id="181" name="Google Shape;181;p26"/>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14</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27"/>
          <p:cNvSpPr txBox="1"/>
          <p:nvPr>
            <p:ph type="title"/>
          </p:nvPr>
        </p:nvSpPr>
        <p:spPr>
          <a:xfrm>
            <a:off x="299150" y="151000"/>
            <a:ext cx="4786500" cy="11109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2400">
                <a:solidFill>
                  <a:schemeClr val="dk2"/>
                </a:solidFill>
                <a:latin typeface="Lato"/>
                <a:ea typeface="Lato"/>
                <a:cs typeface="Lato"/>
                <a:sym typeface="Lato"/>
              </a:rPr>
              <a:t>Hop-by-Hop Vector-Based Forwarding (HH-VBF)</a:t>
            </a:r>
            <a:endParaRPr sz="2400">
              <a:latin typeface="Lato"/>
              <a:ea typeface="Lato"/>
              <a:cs typeface="Lato"/>
              <a:sym typeface="Lato"/>
            </a:endParaRPr>
          </a:p>
        </p:txBody>
      </p:sp>
      <p:sp>
        <p:nvSpPr>
          <p:cNvPr id="187" name="Google Shape;187;p27"/>
          <p:cNvSpPr txBox="1"/>
          <p:nvPr>
            <p:ph idx="2" type="body"/>
          </p:nvPr>
        </p:nvSpPr>
        <p:spPr>
          <a:xfrm>
            <a:off x="724950" y="1545650"/>
            <a:ext cx="3696000" cy="30255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To enhance the performance of VBF in sparse networks</a:t>
            </a:r>
            <a:endParaRPr sz="1400"/>
          </a:p>
          <a:p>
            <a:pPr indent="-317500" lvl="0" marL="457200" rtl="0" algn="l">
              <a:spcBef>
                <a:spcPts val="0"/>
              </a:spcBef>
              <a:spcAft>
                <a:spcPts val="0"/>
              </a:spcAft>
              <a:buSzPts val="1400"/>
              <a:buChar char="●"/>
            </a:pPr>
            <a:r>
              <a:rPr lang="en" sz="1400"/>
              <a:t>The basic idea of HH-VBF [Nicolaou, 2007]</a:t>
            </a:r>
            <a:endParaRPr sz="1400"/>
          </a:p>
          <a:p>
            <a:pPr indent="-317500" lvl="1" marL="914400" rtl="0" algn="l">
              <a:spcBef>
                <a:spcPts val="0"/>
              </a:spcBef>
              <a:spcAft>
                <a:spcPts val="0"/>
              </a:spcAft>
              <a:buSzPts val="1400"/>
              <a:buChar char="○"/>
            </a:pPr>
            <a:r>
              <a:rPr lang="en" sz="1400"/>
              <a:t>Similar to VBF</a:t>
            </a:r>
            <a:endParaRPr sz="1400"/>
          </a:p>
          <a:p>
            <a:pPr indent="-317500" lvl="1" marL="914400" rtl="0" algn="l">
              <a:spcBef>
                <a:spcPts val="0"/>
              </a:spcBef>
              <a:spcAft>
                <a:spcPts val="0"/>
              </a:spcAft>
              <a:buSzPts val="1400"/>
              <a:buChar char="○"/>
            </a:pPr>
            <a:r>
              <a:rPr lang="en" sz="1400"/>
              <a:t>Forwarding path: vector from each forwarding nodes to target. </a:t>
            </a:r>
            <a:endParaRPr sz="1400"/>
          </a:p>
          <a:p>
            <a:pPr indent="-317500" lvl="0" marL="457200" rtl="0" algn="l">
              <a:spcBef>
                <a:spcPts val="0"/>
              </a:spcBef>
              <a:spcAft>
                <a:spcPts val="0"/>
              </a:spcAft>
              <a:buSzPts val="1400"/>
              <a:buChar char="●"/>
            </a:pPr>
            <a:r>
              <a:rPr lang="en" sz="1400"/>
              <a:t>Contain self-adaptation</a:t>
            </a:r>
            <a:endParaRPr sz="1400"/>
          </a:p>
          <a:p>
            <a:pPr indent="-317500" lvl="1" marL="914400" rtl="0" algn="l">
              <a:spcBef>
                <a:spcPts val="0"/>
              </a:spcBef>
              <a:spcAft>
                <a:spcPts val="0"/>
              </a:spcAft>
              <a:buSzPts val="1400"/>
              <a:buChar char="○"/>
            </a:pPr>
            <a:r>
              <a:rPr lang="en" sz="1400"/>
              <a:t>Can find optimal path</a:t>
            </a:r>
            <a:endParaRPr sz="1400"/>
          </a:p>
          <a:p>
            <a:pPr indent="-317500" lvl="1" marL="914400" rtl="0" algn="l">
              <a:spcBef>
                <a:spcPts val="0"/>
              </a:spcBef>
              <a:spcAft>
                <a:spcPts val="0"/>
              </a:spcAft>
              <a:buSzPts val="1400"/>
              <a:buChar char="○"/>
            </a:pPr>
            <a:r>
              <a:rPr lang="en" sz="1400"/>
              <a:t>Reduce energy consumption</a:t>
            </a:r>
            <a:endParaRPr sz="1400"/>
          </a:p>
          <a:p>
            <a:pPr indent="-317500" lvl="1" marL="914400" rtl="0" algn="l">
              <a:spcBef>
                <a:spcPts val="0"/>
              </a:spcBef>
              <a:spcAft>
                <a:spcPts val="0"/>
              </a:spcAft>
              <a:buSzPts val="1400"/>
              <a:buChar char="○"/>
            </a:pPr>
            <a:r>
              <a:rPr lang="en" sz="1400"/>
              <a:t>Reduce packet collision</a:t>
            </a:r>
            <a:endParaRPr sz="1400"/>
          </a:p>
          <a:p>
            <a:pPr indent="0" lvl="0" marL="0" rtl="0" algn="l">
              <a:spcBef>
                <a:spcPts val="1600"/>
              </a:spcBef>
              <a:spcAft>
                <a:spcPts val="1600"/>
              </a:spcAft>
              <a:buNone/>
            </a:pPr>
            <a:r>
              <a:t/>
            </a:r>
            <a:endParaRPr sz="1400"/>
          </a:p>
        </p:txBody>
      </p:sp>
      <p:sp>
        <p:nvSpPr>
          <p:cNvPr id="188" name="Google Shape;188;p27"/>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15</a:t>
            </a:r>
            <a:endParaRPr/>
          </a:p>
        </p:txBody>
      </p:sp>
      <p:pic>
        <p:nvPicPr>
          <p:cNvPr id="189" name="Google Shape;189;p27"/>
          <p:cNvPicPr preferRelativeResize="0"/>
          <p:nvPr/>
        </p:nvPicPr>
        <p:blipFill>
          <a:blip r:embed="rId3">
            <a:alphaModFix/>
          </a:blip>
          <a:stretch>
            <a:fillRect/>
          </a:stretch>
        </p:blipFill>
        <p:spPr>
          <a:xfrm>
            <a:off x="4572000" y="473663"/>
            <a:ext cx="4510225" cy="4196173"/>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sp>
        <p:nvSpPr>
          <p:cNvPr id="194" name="Google Shape;194;p28"/>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Advantages and Disadvantages for HH-VBF</a:t>
            </a:r>
            <a:endParaRPr>
              <a:latin typeface="Lato"/>
              <a:ea typeface="Lato"/>
              <a:cs typeface="Lato"/>
              <a:sym typeface="Lato"/>
            </a:endParaRPr>
          </a:p>
        </p:txBody>
      </p:sp>
      <p:sp>
        <p:nvSpPr>
          <p:cNvPr id="195" name="Google Shape;195;p28"/>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Advantages of HH-VBF:</a:t>
            </a:r>
            <a:endParaRPr sz="1400"/>
          </a:p>
          <a:p>
            <a:pPr indent="-317500" lvl="0" marL="914400" rtl="0" algn="l">
              <a:spcBef>
                <a:spcPts val="0"/>
              </a:spcBef>
              <a:spcAft>
                <a:spcPts val="0"/>
              </a:spcAft>
              <a:buSzPts val="1400"/>
              <a:buChar char="●"/>
            </a:pPr>
            <a:r>
              <a:rPr lang="en" sz="1400"/>
              <a:t>Less sensitive to the routing pipe radius than VBF. </a:t>
            </a:r>
            <a:endParaRPr sz="1400"/>
          </a:p>
          <a:p>
            <a:pPr indent="-317500" lvl="0" marL="914400" rtl="0" algn="l">
              <a:spcBef>
                <a:spcPts val="0"/>
              </a:spcBef>
              <a:spcAft>
                <a:spcPts val="0"/>
              </a:spcAft>
              <a:buSzPts val="1400"/>
              <a:buChar char="●"/>
            </a:pPr>
            <a:r>
              <a:rPr lang="en" sz="1400"/>
              <a:t>Provide more paths to deliver data than VBF, which </a:t>
            </a:r>
            <a:r>
              <a:rPr lang="en" sz="1400"/>
              <a:t>increased the packet delivery ratio in sparse networks.</a:t>
            </a:r>
            <a:br>
              <a:rPr lang="en" sz="1400"/>
            </a:br>
            <a:endParaRPr sz="1400"/>
          </a:p>
          <a:p>
            <a:pPr indent="-317500" lvl="0" marL="457200" rtl="0" algn="l">
              <a:spcBef>
                <a:spcPts val="0"/>
              </a:spcBef>
              <a:spcAft>
                <a:spcPts val="0"/>
              </a:spcAft>
              <a:buSzPts val="1400"/>
              <a:buChar char="❏"/>
            </a:pPr>
            <a:r>
              <a:rPr lang="en" sz="1400"/>
              <a:t>Disadvantages of HH-VBF:</a:t>
            </a:r>
            <a:endParaRPr sz="1400"/>
          </a:p>
          <a:p>
            <a:pPr indent="-317500" lvl="0" marL="914400" rtl="0" algn="l">
              <a:spcBef>
                <a:spcPts val="0"/>
              </a:spcBef>
              <a:spcAft>
                <a:spcPts val="0"/>
              </a:spcAft>
              <a:buSzPts val="1400"/>
              <a:buChar char="●"/>
            </a:pPr>
            <a:r>
              <a:rPr lang="en" sz="1400"/>
              <a:t>More traffic compared to VBF due to its hop-by-hop nature.</a:t>
            </a:r>
            <a:endParaRPr sz="1400"/>
          </a:p>
          <a:p>
            <a:pPr indent="-317500" lvl="0" marL="914400" rtl="0" algn="l">
              <a:spcBef>
                <a:spcPts val="0"/>
              </a:spcBef>
              <a:spcAft>
                <a:spcPts val="0"/>
              </a:spcAft>
              <a:buSzPts val="1400"/>
              <a:buChar char="●"/>
            </a:pPr>
            <a:r>
              <a:rPr lang="en" sz="1400"/>
              <a:t>It still suffers from the communication void problem</a:t>
            </a:r>
            <a:endParaRPr sz="1400"/>
          </a:p>
        </p:txBody>
      </p:sp>
      <p:sp>
        <p:nvSpPr>
          <p:cNvPr id="196" name="Google Shape;196;p28"/>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16</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Google Shape;201;p29"/>
          <p:cNvSpPr txBox="1"/>
          <p:nvPr>
            <p:ph type="title"/>
          </p:nvPr>
        </p:nvSpPr>
        <p:spPr>
          <a:xfrm>
            <a:off x="812125" y="1285350"/>
            <a:ext cx="8079000" cy="5727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None/>
            </a:pPr>
            <a:r>
              <a:rPr lang="en" sz="2400">
                <a:solidFill>
                  <a:schemeClr val="dk2"/>
                </a:solidFill>
                <a:latin typeface="Lato"/>
                <a:ea typeface="Lato"/>
                <a:cs typeface="Lato"/>
                <a:sym typeface="Lato"/>
              </a:rPr>
              <a:t>Vector-Based Void Avoidance (VBVA)</a:t>
            </a:r>
            <a:endParaRPr sz="2400">
              <a:latin typeface="Lato"/>
              <a:ea typeface="Lato"/>
              <a:cs typeface="Lato"/>
              <a:sym typeface="Lato"/>
            </a:endParaRPr>
          </a:p>
        </p:txBody>
      </p:sp>
      <p:sp>
        <p:nvSpPr>
          <p:cNvPr id="202" name="Google Shape;202;p29"/>
          <p:cNvSpPr txBox="1"/>
          <p:nvPr>
            <p:ph idx="1" type="body"/>
          </p:nvPr>
        </p:nvSpPr>
        <p:spPr>
          <a:xfrm>
            <a:off x="706200" y="2236275"/>
            <a:ext cx="8027100" cy="23187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An </a:t>
            </a:r>
            <a:r>
              <a:rPr lang="en" sz="1400"/>
              <a:t>extend of the VBF routing protocol to handle the routing void problem in UWSNs [Xie, 2009]. </a:t>
            </a:r>
            <a:endParaRPr sz="1400"/>
          </a:p>
          <a:p>
            <a:pPr indent="-317500" lvl="0" marL="457200" rtl="0" algn="l">
              <a:spcBef>
                <a:spcPts val="0"/>
              </a:spcBef>
              <a:spcAft>
                <a:spcPts val="0"/>
              </a:spcAft>
              <a:buSzPts val="1400"/>
              <a:buChar char="●"/>
            </a:pPr>
            <a:r>
              <a:rPr lang="en" sz="1400"/>
              <a:t>It assumes two mechanisms:</a:t>
            </a:r>
            <a:endParaRPr sz="1400"/>
          </a:p>
          <a:p>
            <a:pPr indent="-317500" lvl="1" marL="914400" rtl="0" algn="l">
              <a:spcBef>
                <a:spcPts val="0"/>
              </a:spcBef>
              <a:spcAft>
                <a:spcPts val="0"/>
              </a:spcAft>
              <a:buSzPts val="1400"/>
              <a:buChar char="○"/>
            </a:pPr>
            <a:r>
              <a:rPr b="1" lang="en" sz="1400"/>
              <a:t>Vector-shift mechanism</a:t>
            </a:r>
            <a:r>
              <a:rPr lang="en" sz="1400"/>
              <a:t>. </a:t>
            </a:r>
            <a:endParaRPr sz="1400"/>
          </a:p>
          <a:p>
            <a:pPr indent="-317500" lvl="1" marL="914400" rtl="0" algn="l">
              <a:spcBef>
                <a:spcPts val="0"/>
              </a:spcBef>
              <a:spcAft>
                <a:spcPts val="0"/>
              </a:spcAft>
              <a:buSzPts val="1400"/>
              <a:buChar char="○"/>
            </a:pPr>
            <a:r>
              <a:rPr b="1" lang="en" sz="1400"/>
              <a:t>Back-pressure mechanism</a:t>
            </a:r>
            <a:r>
              <a:rPr lang="en" sz="1400"/>
              <a:t> </a:t>
            </a:r>
            <a:endParaRPr sz="1400"/>
          </a:p>
          <a:p>
            <a:pPr indent="-317500" lvl="0" marL="457200" rtl="0" algn="just">
              <a:spcBef>
                <a:spcPts val="0"/>
              </a:spcBef>
              <a:spcAft>
                <a:spcPts val="0"/>
              </a:spcAft>
              <a:buSzPts val="1400"/>
              <a:buChar char="●"/>
            </a:pPr>
            <a:r>
              <a:rPr lang="en" sz="1400"/>
              <a:t>VBVA can guarantee to find a path from the source to the target.</a:t>
            </a:r>
            <a:endParaRPr sz="1400"/>
          </a:p>
          <a:p>
            <a:pPr indent="-317500" lvl="0" marL="457200" rtl="0" algn="just">
              <a:spcBef>
                <a:spcPts val="0"/>
              </a:spcBef>
              <a:spcAft>
                <a:spcPts val="0"/>
              </a:spcAft>
              <a:buSzPts val="1400"/>
              <a:buChar char="●"/>
            </a:pPr>
            <a:r>
              <a:rPr lang="en" sz="1400"/>
              <a:t>If there is no presence of void in the forwarding path, VBVA behaves the same as VBF.</a:t>
            </a:r>
            <a:endParaRPr sz="1400"/>
          </a:p>
        </p:txBody>
      </p:sp>
      <p:sp>
        <p:nvSpPr>
          <p:cNvPr id="203" name="Google Shape;203;p29"/>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17</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Google Shape;208;p30"/>
          <p:cNvSpPr txBox="1"/>
          <p:nvPr>
            <p:ph idx="2" type="body"/>
          </p:nvPr>
        </p:nvSpPr>
        <p:spPr>
          <a:xfrm>
            <a:off x="729900" y="1487750"/>
            <a:ext cx="3374400" cy="30255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U</a:t>
            </a:r>
            <a:r>
              <a:rPr lang="en" sz="1400"/>
              <a:t>sed to route data packets along the boundary of a void to select the next forwarding node in the boundary of the void area.</a:t>
            </a:r>
            <a:endParaRPr sz="1400"/>
          </a:p>
          <a:p>
            <a:pPr indent="-317500" lvl="0" marL="457200" rtl="0" algn="l">
              <a:spcBef>
                <a:spcPts val="0"/>
              </a:spcBef>
              <a:spcAft>
                <a:spcPts val="0"/>
              </a:spcAft>
              <a:buSzPts val="1400"/>
              <a:buChar char="●"/>
            </a:pPr>
            <a:r>
              <a:rPr lang="en" sz="1400"/>
              <a:t>If the void concave, the  vector‐shift method cannot work efficiently. </a:t>
            </a:r>
            <a:endParaRPr sz="1400"/>
          </a:p>
        </p:txBody>
      </p:sp>
      <p:sp>
        <p:nvSpPr>
          <p:cNvPr id="209" name="Google Shape;209;p30"/>
          <p:cNvSpPr txBox="1"/>
          <p:nvPr>
            <p:ph type="title"/>
          </p:nvPr>
        </p:nvSpPr>
        <p:spPr>
          <a:xfrm>
            <a:off x="729900" y="556300"/>
            <a:ext cx="3842100" cy="676500"/>
          </a:xfrm>
          <a:prstGeom prst="rect">
            <a:avLst/>
          </a:prstGeom>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 sz="2400">
                <a:solidFill>
                  <a:schemeClr val="dk2"/>
                </a:solidFill>
                <a:latin typeface="Lato"/>
                <a:ea typeface="Lato"/>
                <a:cs typeface="Lato"/>
                <a:sym typeface="Lato"/>
              </a:rPr>
              <a:t>V</a:t>
            </a:r>
            <a:r>
              <a:rPr lang="en" sz="2400">
                <a:solidFill>
                  <a:schemeClr val="dk2"/>
                </a:solidFill>
                <a:latin typeface="Lato"/>
                <a:ea typeface="Lato"/>
                <a:cs typeface="Lato"/>
                <a:sym typeface="Lato"/>
              </a:rPr>
              <a:t>ector-Shift Mechanism</a:t>
            </a:r>
            <a:endParaRPr sz="2400">
              <a:solidFill>
                <a:schemeClr val="dk2"/>
              </a:solidFill>
              <a:latin typeface="Lato"/>
              <a:ea typeface="Lato"/>
              <a:cs typeface="Lato"/>
              <a:sym typeface="Lato"/>
            </a:endParaRPr>
          </a:p>
        </p:txBody>
      </p:sp>
      <p:sp>
        <p:nvSpPr>
          <p:cNvPr id="210" name="Google Shape;210;p30"/>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18</a:t>
            </a:r>
            <a:endParaRPr/>
          </a:p>
        </p:txBody>
      </p:sp>
      <p:pic>
        <p:nvPicPr>
          <p:cNvPr id="211" name="Google Shape;211;p30"/>
          <p:cNvPicPr preferRelativeResize="0"/>
          <p:nvPr/>
        </p:nvPicPr>
        <p:blipFill>
          <a:blip r:embed="rId3">
            <a:alphaModFix/>
          </a:blip>
          <a:stretch>
            <a:fillRect/>
          </a:stretch>
        </p:blipFill>
        <p:spPr>
          <a:xfrm>
            <a:off x="4572000" y="853725"/>
            <a:ext cx="4470625" cy="33834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sp>
        <p:nvSpPr>
          <p:cNvPr id="216" name="Google Shape;216;p31"/>
          <p:cNvSpPr txBox="1"/>
          <p:nvPr>
            <p:ph type="title"/>
          </p:nvPr>
        </p:nvSpPr>
        <p:spPr>
          <a:xfrm>
            <a:off x="689400" y="562625"/>
            <a:ext cx="3882600" cy="71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400">
                <a:solidFill>
                  <a:schemeClr val="dk2"/>
                </a:solidFill>
                <a:latin typeface="Lato"/>
                <a:ea typeface="Lato"/>
                <a:cs typeface="Lato"/>
                <a:sym typeface="Lato"/>
              </a:rPr>
              <a:t>B</a:t>
            </a:r>
            <a:r>
              <a:rPr lang="en" sz="2400">
                <a:solidFill>
                  <a:schemeClr val="dk2"/>
                </a:solidFill>
                <a:latin typeface="Lato"/>
                <a:ea typeface="Lato"/>
                <a:cs typeface="Lato"/>
                <a:sym typeface="Lato"/>
              </a:rPr>
              <a:t>ack-Pressure Mechanism</a:t>
            </a:r>
            <a:endParaRPr sz="2400">
              <a:latin typeface="Lato"/>
              <a:ea typeface="Lato"/>
              <a:cs typeface="Lato"/>
              <a:sym typeface="Lato"/>
            </a:endParaRPr>
          </a:p>
        </p:txBody>
      </p:sp>
      <p:sp>
        <p:nvSpPr>
          <p:cNvPr id="217" name="Google Shape;217;p31"/>
          <p:cNvSpPr txBox="1"/>
          <p:nvPr>
            <p:ph idx="2" type="body"/>
          </p:nvPr>
        </p:nvSpPr>
        <p:spPr>
          <a:xfrm>
            <a:off x="754500" y="1458825"/>
            <a:ext cx="3374400" cy="30255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R</a:t>
            </a:r>
            <a:r>
              <a:rPr lang="en" sz="1400"/>
              <a:t>outes data packets backward to another node that can apply the vector‐shift mechanism.</a:t>
            </a:r>
            <a:endParaRPr sz="1400"/>
          </a:p>
          <a:p>
            <a:pPr indent="-317500" lvl="0" marL="457200" rtl="0" algn="l">
              <a:spcBef>
                <a:spcPts val="0"/>
              </a:spcBef>
              <a:spcAft>
                <a:spcPts val="0"/>
              </a:spcAft>
              <a:buSzPts val="1400"/>
              <a:buChar char="●"/>
            </a:pPr>
            <a:r>
              <a:rPr lang="en" sz="1400"/>
              <a:t>It can handle the end-node problem and the concave void. </a:t>
            </a:r>
            <a:endParaRPr sz="1400"/>
          </a:p>
        </p:txBody>
      </p:sp>
      <p:sp>
        <p:nvSpPr>
          <p:cNvPr id="218" name="Google Shape;218;p31"/>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19</a:t>
            </a:r>
            <a:endParaRPr/>
          </a:p>
        </p:txBody>
      </p:sp>
      <p:pic>
        <p:nvPicPr>
          <p:cNvPr id="219" name="Google Shape;219;p31"/>
          <p:cNvPicPr preferRelativeResize="0"/>
          <p:nvPr/>
        </p:nvPicPr>
        <p:blipFill>
          <a:blip r:embed="rId3">
            <a:alphaModFix/>
          </a:blip>
          <a:stretch>
            <a:fillRect/>
          </a:stretch>
        </p:blipFill>
        <p:spPr>
          <a:xfrm>
            <a:off x="4572000" y="851952"/>
            <a:ext cx="4295800" cy="374885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14"/>
          <p:cNvSpPr txBox="1"/>
          <p:nvPr>
            <p:ph type="title"/>
          </p:nvPr>
        </p:nvSpPr>
        <p:spPr>
          <a:xfrm>
            <a:off x="727650" y="6242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latin typeface="Lato"/>
                <a:ea typeface="Lato"/>
                <a:cs typeface="Lato"/>
                <a:sym typeface="Lato"/>
              </a:rPr>
              <a:t>Outline</a:t>
            </a:r>
            <a:endParaRPr sz="2400">
              <a:latin typeface="Lato"/>
              <a:ea typeface="Lato"/>
              <a:cs typeface="Lato"/>
              <a:sym typeface="Lato"/>
            </a:endParaRPr>
          </a:p>
        </p:txBody>
      </p:sp>
      <p:sp>
        <p:nvSpPr>
          <p:cNvPr id="95" name="Google Shape;95;p14"/>
          <p:cNvSpPr txBox="1"/>
          <p:nvPr>
            <p:ph idx="1" type="body"/>
          </p:nvPr>
        </p:nvSpPr>
        <p:spPr>
          <a:xfrm>
            <a:off x="727650" y="1371275"/>
            <a:ext cx="6471300" cy="359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Introduction for Underwater Wireless Sensor Networks (UWSNs)</a:t>
            </a:r>
            <a:endParaRPr sz="1400"/>
          </a:p>
          <a:p>
            <a:pPr indent="-317500" lvl="0" marL="457200" rtl="0" algn="l">
              <a:spcBef>
                <a:spcPts val="0"/>
              </a:spcBef>
              <a:spcAft>
                <a:spcPts val="0"/>
              </a:spcAft>
              <a:buSzPts val="1400"/>
              <a:buChar char="●"/>
            </a:pPr>
            <a:r>
              <a:rPr lang="en" sz="1400"/>
              <a:t>Challenge for UWSNs</a:t>
            </a:r>
            <a:endParaRPr sz="1400"/>
          </a:p>
          <a:p>
            <a:pPr indent="-317500" lvl="0" marL="457200" marR="0" rtl="0" algn="l">
              <a:lnSpc>
                <a:spcPct val="115000"/>
              </a:lnSpc>
              <a:spcBef>
                <a:spcPts val="0"/>
              </a:spcBef>
              <a:spcAft>
                <a:spcPts val="0"/>
              </a:spcAft>
              <a:buSzPts val="1400"/>
              <a:buChar char="●"/>
            </a:pPr>
            <a:r>
              <a:rPr lang="en" sz="1400"/>
              <a:t>M</a:t>
            </a:r>
            <a:r>
              <a:rPr lang="en" sz="1400"/>
              <a:t>otivation</a:t>
            </a:r>
            <a:endParaRPr sz="1400"/>
          </a:p>
          <a:p>
            <a:pPr indent="-317500" lvl="0" marL="457200" marR="0" rtl="0" algn="l">
              <a:lnSpc>
                <a:spcPct val="115000"/>
              </a:lnSpc>
              <a:spcBef>
                <a:spcPts val="0"/>
              </a:spcBef>
              <a:spcAft>
                <a:spcPts val="0"/>
              </a:spcAft>
              <a:buSzPts val="1400"/>
              <a:buChar char="●"/>
            </a:pPr>
            <a:r>
              <a:rPr lang="en" sz="1400"/>
              <a:t>General Classification of UWSNs Routing Protocols</a:t>
            </a:r>
            <a:endParaRPr sz="1400"/>
          </a:p>
          <a:p>
            <a:pPr indent="-317500" lvl="1" marL="914400" marR="0" rtl="0" algn="l">
              <a:lnSpc>
                <a:spcPct val="115000"/>
              </a:lnSpc>
              <a:spcBef>
                <a:spcPts val="0"/>
              </a:spcBef>
              <a:spcAft>
                <a:spcPts val="0"/>
              </a:spcAft>
              <a:buSzPts val="1400"/>
              <a:buChar char="○"/>
            </a:pPr>
            <a:r>
              <a:rPr lang="en" sz="1400"/>
              <a:t>Location Based Routing Protocols for UWSN</a:t>
            </a:r>
            <a:endParaRPr sz="1400"/>
          </a:p>
          <a:p>
            <a:pPr indent="-317500" lvl="2" marL="1371600" marR="0" rtl="0" algn="l">
              <a:lnSpc>
                <a:spcPct val="115000"/>
              </a:lnSpc>
              <a:spcBef>
                <a:spcPts val="0"/>
              </a:spcBef>
              <a:spcAft>
                <a:spcPts val="0"/>
              </a:spcAft>
              <a:buSzPts val="1400"/>
              <a:buChar char="■"/>
            </a:pPr>
            <a:r>
              <a:rPr lang="en" sz="1400"/>
              <a:t>VBF</a:t>
            </a:r>
            <a:endParaRPr sz="1400"/>
          </a:p>
          <a:p>
            <a:pPr indent="-317500" lvl="2" marL="1371600" marR="0" rtl="0" algn="l">
              <a:lnSpc>
                <a:spcPct val="115000"/>
              </a:lnSpc>
              <a:spcBef>
                <a:spcPts val="0"/>
              </a:spcBef>
              <a:spcAft>
                <a:spcPts val="0"/>
              </a:spcAft>
              <a:buSzPts val="1400"/>
              <a:buChar char="■"/>
            </a:pPr>
            <a:r>
              <a:rPr lang="en" sz="1400"/>
              <a:t>HH-VBF</a:t>
            </a:r>
            <a:endParaRPr sz="1400"/>
          </a:p>
          <a:p>
            <a:pPr indent="-317500" lvl="2" marL="1371600" marR="0" rtl="0" algn="l">
              <a:lnSpc>
                <a:spcPct val="115000"/>
              </a:lnSpc>
              <a:spcBef>
                <a:spcPts val="0"/>
              </a:spcBef>
              <a:spcAft>
                <a:spcPts val="0"/>
              </a:spcAft>
              <a:buSzPts val="1400"/>
              <a:buChar char="■"/>
            </a:pPr>
            <a:r>
              <a:rPr lang="en" sz="1400"/>
              <a:t>VBVA</a:t>
            </a:r>
            <a:endParaRPr sz="1400"/>
          </a:p>
          <a:p>
            <a:pPr indent="-317500" lvl="0" marL="457200" marR="0" rtl="0" algn="l">
              <a:lnSpc>
                <a:spcPct val="115000"/>
              </a:lnSpc>
              <a:spcBef>
                <a:spcPts val="0"/>
              </a:spcBef>
              <a:spcAft>
                <a:spcPts val="0"/>
              </a:spcAft>
              <a:buSzPts val="1400"/>
              <a:buChar char="●"/>
            </a:pPr>
            <a:r>
              <a:rPr lang="en" sz="1400"/>
              <a:t>Performance Evaluation</a:t>
            </a:r>
            <a:endParaRPr sz="1400"/>
          </a:p>
          <a:p>
            <a:pPr indent="-317500" lvl="1" marL="914400" marR="0" rtl="0" algn="l">
              <a:lnSpc>
                <a:spcPct val="115000"/>
              </a:lnSpc>
              <a:spcBef>
                <a:spcPts val="0"/>
              </a:spcBef>
              <a:spcAft>
                <a:spcPts val="0"/>
              </a:spcAft>
              <a:buSzPts val="1400"/>
              <a:buChar char="○"/>
            </a:pPr>
            <a:r>
              <a:rPr lang="en" sz="1400"/>
              <a:t>Performance Metrics</a:t>
            </a:r>
            <a:endParaRPr sz="1400"/>
          </a:p>
          <a:p>
            <a:pPr indent="-317500" lvl="1" marL="914400" marR="0" rtl="0" algn="l">
              <a:lnSpc>
                <a:spcPct val="115000"/>
              </a:lnSpc>
              <a:spcBef>
                <a:spcPts val="0"/>
              </a:spcBef>
              <a:spcAft>
                <a:spcPts val="0"/>
              </a:spcAft>
              <a:buSzPts val="1400"/>
              <a:buChar char="○"/>
            </a:pPr>
            <a:r>
              <a:rPr lang="en" sz="1400"/>
              <a:t>Simulation Settings</a:t>
            </a:r>
            <a:endParaRPr sz="1400"/>
          </a:p>
          <a:p>
            <a:pPr indent="-317500" lvl="0" marL="457200" marR="0" rtl="0" algn="l">
              <a:lnSpc>
                <a:spcPct val="115000"/>
              </a:lnSpc>
              <a:spcBef>
                <a:spcPts val="0"/>
              </a:spcBef>
              <a:spcAft>
                <a:spcPts val="0"/>
              </a:spcAft>
              <a:buSzPts val="1400"/>
              <a:buChar char="●"/>
            </a:pPr>
            <a:r>
              <a:rPr lang="en" sz="1400"/>
              <a:t>Result</a:t>
            </a:r>
            <a:endParaRPr sz="1400"/>
          </a:p>
          <a:p>
            <a:pPr indent="-317500" lvl="0" marL="457200" marR="0" rtl="0" algn="l">
              <a:lnSpc>
                <a:spcPct val="115000"/>
              </a:lnSpc>
              <a:spcBef>
                <a:spcPts val="0"/>
              </a:spcBef>
              <a:spcAft>
                <a:spcPts val="0"/>
              </a:spcAft>
              <a:buSzPts val="1400"/>
              <a:buChar char="●"/>
            </a:pPr>
            <a:r>
              <a:rPr lang="en" sz="1400"/>
              <a:t>Conclusion</a:t>
            </a:r>
            <a:endParaRPr sz="1400"/>
          </a:p>
          <a:p>
            <a:pPr indent="-317500" lvl="0" marL="457200" marR="0" rtl="0" algn="l">
              <a:lnSpc>
                <a:spcPct val="115000"/>
              </a:lnSpc>
              <a:spcBef>
                <a:spcPts val="0"/>
              </a:spcBef>
              <a:spcAft>
                <a:spcPts val="0"/>
              </a:spcAft>
              <a:buSzPts val="1400"/>
              <a:buChar char="●"/>
            </a:pPr>
            <a:r>
              <a:rPr lang="en" sz="1400"/>
              <a:t>Future Work</a:t>
            </a:r>
            <a:endParaRPr sz="1400"/>
          </a:p>
        </p:txBody>
      </p:sp>
      <p:sp>
        <p:nvSpPr>
          <p:cNvPr id="96" name="Google Shape;96;p14"/>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2</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3" name="Shape 223"/>
        <p:cNvGrpSpPr/>
        <p:nvPr/>
      </p:nvGrpSpPr>
      <p:grpSpPr>
        <a:xfrm>
          <a:off x="0" y="0"/>
          <a:ext cx="0" cy="0"/>
          <a:chOff x="0" y="0"/>
          <a:chExt cx="0" cy="0"/>
        </a:xfrm>
      </p:grpSpPr>
      <p:sp>
        <p:nvSpPr>
          <p:cNvPr id="224" name="Google Shape;224;p32"/>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Advantages and Disadvantages for VBVA</a:t>
            </a:r>
            <a:endParaRPr>
              <a:latin typeface="Lato"/>
              <a:ea typeface="Lato"/>
              <a:cs typeface="Lato"/>
              <a:sym typeface="Lato"/>
            </a:endParaRPr>
          </a:p>
        </p:txBody>
      </p:sp>
      <p:sp>
        <p:nvSpPr>
          <p:cNvPr id="225" name="Google Shape;225;p32"/>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Advantages of VBVA</a:t>
            </a:r>
            <a:endParaRPr sz="1400"/>
          </a:p>
          <a:p>
            <a:pPr indent="-317500" lvl="0" marL="914400" rtl="0" algn="l">
              <a:spcBef>
                <a:spcPts val="0"/>
              </a:spcBef>
              <a:spcAft>
                <a:spcPts val="0"/>
              </a:spcAft>
              <a:buSzPts val="1400"/>
              <a:buChar char="●"/>
            </a:pPr>
            <a:r>
              <a:rPr lang="en" sz="1400"/>
              <a:t>Solve the void problem.</a:t>
            </a:r>
            <a:endParaRPr sz="1400"/>
          </a:p>
          <a:p>
            <a:pPr indent="-317500" lvl="0" marL="914400" rtl="0" algn="l">
              <a:spcBef>
                <a:spcPts val="0"/>
              </a:spcBef>
              <a:spcAft>
                <a:spcPts val="0"/>
              </a:spcAft>
              <a:buSzPts val="1400"/>
              <a:buChar char="●"/>
            </a:pPr>
            <a:r>
              <a:rPr lang="en" sz="1400"/>
              <a:t>Void avoidance mechanism generates multiple forwarding vectors, which improve the packet delivery and robustness of the network.</a:t>
            </a:r>
            <a:br>
              <a:rPr lang="en" sz="1400"/>
            </a:br>
            <a:endParaRPr sz="1400"/>
          </a:p>
          <a:p>
            <a:pPr indent="-317500" lvl="0" marL="457200" rtl="0" algn="l">
              <a:spcBef>
                <a:spcPts val="0"/>
              </a:spcBef>
              <a:spcAft>
                <a:spcPts val="0"/>
              </a:spcAft>
              <a:buSzPts val="1400"/>
              <a:buChar char="❏"/>
            </a:pPr>
            <a:r>
              <a:rPr lang="en" sz="1400"/>
              <a:t>Disadvantages of VBVA</a:t>
            </a:r>
            <a:endParaRPr sz="1400"/>
          </a:p>
          <a:p>
            <a:pPr indent="-317500" lvl="0" marL="914400" rtl="0" algn="l">
              <a:spcBef>
                <a:spcPts val="0"/>
              </a:spcBef>
              <a:spcAft>
                <a:spcPts val="0"/>
              </a:spcAft>
              <a:buSzPts val="1400"/>
              <a:buChar char="●"/>
            </a:pPr>
            <a:r>
              <a:rPr lang="en" sz="1400"/>
              <a:t>VBVA void avoidance mechanism introduces more energy consumption.</a:t>
            </a:r>
            <a:endParaRPr sz="1400"/>
          </a:p>
          <a:p>
            <a:pPr indent="-317500" lvl="0" marL="914400" rtl="0" algn="l">
              <a:spcBef>
                <a:spcPts val="0"/>
              </a:spcBef>
              <a:spcAft>
                <a:spcPts val="0"/>
              </a:spcAft>
              <a:buSzPts val="1400"/>
              <a:buChar char="●"/>
            </a:pPr>
            <a:r>
              <a:rPr lang="en" sz="1400"/>
              <a:t>More overhead</a:t>
            </a:r>
            <a:r>
              <a:rPr lang="en" sz="1400"/>
              <a:t> </a:t>
            </a:r>
            <a:r>
              <a:rPr lang="en" sz="1400"/>
              <a:t>generated by void avoidance mechanism.</a:t>
            </a:r>
            <a:endParaRPr sz="1400"/>
          </a:p>
        </p:txBody>
      </p:sp>
      <p:sp>
        <p:nvSpPr>
          <p:cNvPr id="226" name="Google Shape;226;p32"/>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20</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0" name="Shape 230"/>
        <p:cNvGrpSpPr/>
        <p:nvPr/>
      </p:nvGrpSpPr>
      <p:grpSpPr>
        <a:xfrm>
          <a:off x="0" y="0"/>
          <a:ext cx="0" cy="0"/>
          <a:chOff x="0" y="0"/>
          <a:chExt cx="0" cy="0"/>
        </a:xfrm>
      </p:grpSpPr>
      <p:sp>
        <p:nvSpPr>
          <p:cNvPr id="231" name="Google Shape;231;p33"/>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600">
                <a:latin typeface="Lato"/>
                <a:ea typeface="Lato"/>
                <a:cs typeface="Lato"/>
                <a:sym typeface="Lato"/>
              </a:rPr>
              <a:t>Performance Evaluation</a:t>
            </a:r>
            <a:endParaRPr sz="3600">
              <a:latin typeface="Lato"/>
              <a:ea typeface="Lato"/>
              <a:cs typeface="Lato"/>
              <a:sym typeface="Lato"/>
            </a:endParaRPr>
          </a:p>
        </p:txBody>
      </p:sp>
      <p:sp>
        <p:nvSpPr>
          <p:cNvPr id="232" name="Google Shape;232;p33"/>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21</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6" name="Shape 236"/>
        <p:cNvGrpSpPr/>
        <p:nvPr/>
      </p:nvGrpSpPr>
      <p:grpSpPr>
        <a:xfrm>
          <a:off x="0" y="0"/>
          <a:ext cx="0" cy="0"/>
          <a:chOff x="0" y="0"/>
          <a:chExt cx="0" cy="0"/>
        </a:xfrm>
      </p:grpSpPr>
      <p:sp>
        <p:nvSpPr>
          <p:cNvPr id="237" name="Google Shape;237;p34"/>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Performance Metrics:</a:t>
            </a:r>
            <a:endParaRPr>
              <a:latin typeface="Lato"/>
              <a:ea typeface="Lato"/>
              <a:cs typeface="Lato"/>
              <a:sym typeface="Lato"/>
            </a:endParaRPr>
          </a:p>
        </p:txBody>
      </p:sp>
      <p:sp>
        <p:nvSpPr>
          <p:cNvPr id="238" name="Google Shape;238;p34"/>
          <p:cNvSpPr txBox="1"/>
          <p:nvPr>
            <p:ph idx="1" type="body"/>
          </p:nvPr>
        </p:nvSpPr>
        <p:spPr>
          <a:xfrm>
            <a:off x="729450" y="2078875"/>
            <a:ext cx="7936200" cy="22611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lang="en" sz="1400"/>
              <a:t>Performance is evaluated through measures of energy consumption, average end-to-end delay, and packet delivery ratio. </a:t>
            </a:r>
            <a:endParaRPr sz="1400"/>
          </a:p>
          <a:p>
            <a:pPr indent="-317500" lvl="0" marL="457200" rtl="0" algn="just">
              <a:spcBef>
                <a:spcPts val="0"/>
              </a:spcBef>
              <a:spcAft>
                <a:spcPts val="0"/>
              </a:spcAft>
              <a:buSzPts val="1400"/>
              <a:buChar char="●"/>
            </a:pPr>
            <a:r>
              <a:rPr lang="en" sz="1400"/>
              <a:t>The </a:t>
            </a:r>
            <a:r>
              <a:rPr b="1" lang="en" sz="1400"/>
              <a:t>energy consumption</a:t>
            </a:r>
            <a:r>
              <a:rPr lang="en" sz="1400"/>
              <a:t>  is  the  average  energy  consumed  by  the  sensor network nodes. </a:t>
            </a:r>
            <a:endParaRPr sz="1400"/>
          </a:p>
          <a:p>
            <a:pPr indent="-317500" lvl="0" marL="457200" rtl="0" algn="just">
              <a:spcBef>
                <a:spcPts val="0"/>
              </a:spcBef>
              <a:spcAft>
                <a:spcPts val="0"/>
              </a:spcAft>
              <a:buSzPts val="1400"/>
              <a:buChar char="●"/>
            </a:pPr>
            <a:r>
              <a:rPr lang="en" sz="1400"/>
              <a:t>The </a:t>
            </a:r>
            <a:r>
              <a:rPr b="1" lang="en" sz="1400"/>
              <a:t>average delay</a:t>
            </a:r>
            <a:r>
              <a:rPr lang="en" sz="1400"/>
              <a:t> is the average end-to-end delay for each packet received by the sink. </a:t>
            </a:r>
            <a:endParaRPr sz="1400"/>
          </a:p>
          <a:p>
            <a:pPr indent="-317500" lvl="0" marL="457200" rtl="0" algn="just">
              <a:spcBef>
                <a:spcPts val="0"/>
              </a:spcBef>
              <a:spcAft>
                <a:spcPts val="0"/>
              </a:spcAft>
              <a:buSzPts val="1400"/>
              <a:buChar char="●"/>
            </a:pPr>
            <a:r>
              <a:rPr lang="en" sz="1400"/>
              <a:t>The </a:t>
            </a:r>
            <a:r>
              <a:rPr b="1" lang="en" sz="1400"/>
              <a:t>packet delivery ratio</a:t>
            </a:r>
            <a:r>
              <a:rPr lang="en" sz="1400"/>
              <a:t> is the average rate of the number of packets successfully received by the  sink to the number of packets generated by the source.  </a:t>
            </a:r>
            <a:endParaRPr sz="1400"/>
          </a:p>
        </p:txBody>
      </p:sp>
      <p:sp>
        <p:nvSpPr>
          <p:cNvPr id="239" name="Google Shape;239;p34"/>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22</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Google Shape;244;p35"/>
          <p:cNvSpPr txBox="1"/>
          <p:nvPr>
            <p:ph type="title"/>
          </p:nvPr>
        </p:nvSpPr>
        <p:spPr>
          <a:xfrm>
            <a:off x="730000" y="1318650"/>
            <a:ext cx="3300900" cy="168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latin typeface="Lato"/>
                <a:ea typeface="Lato"/>
                <a:cs typeface="Lato"/>
                <a:sym typeface="Lato"/>
              </a:rPr>
              <a:t>Simulation settings:</a:t>
            </a:r>
            <a:endParaRPr>
              <a:latin typeface="Lato"/>
              <a:ea typeface="Lato"/>
              <a:cs typeface="Lato"/>
              <a:sym typeface="Lato"/>
            </a:endParaRPr>
          </a:p>
        </p:txBody>
      </p:sp>
      <p:sp>
        <p:nvSpPr>
          <p:cNvPr id="245" name="Google Shape;245;p35"/>
          <p:cNvSpPr txBox="1"/>
          <p:nvPr>
            <p:ph idx="2" type="body"/>
          </p:nvPr>
        </p:nvSpPr>
        <p:spPr>
          <a:xfrm>
            <a:off x="802750" y="1979900"/>
            <a:ext cx="3374400" cy="30255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Clr>
                <a:schemeClr val="dk1"/>
              </a:buClr>
              <a:buSzPts val="1100"/>
              <a:buFont typeface="Arial"/>
              <a:buNone/>
            </a:pPr>
            <a:r>
              <a:rPr lang="en" sz="1400"/>
              <a:t>Simulation is performed by the underwater package Aqua-Sim of ns-2,</a:t>
            </a:r>
            <a:r>
              <a:rPr lang="en" sz="1400"/>
              <a:t> a</a:t>
            </a:r>
            <a:r>
              <a:rPr lang="en" sz="1400"/>
              <a:t>qua-Sim can effectively simulate acoustic signal attenuation and packet level in underwater sensor networks, In all our simulations, we set the parameters as in the table.</a:t>
            </a:r>
            <a:endParaRPr sz="1400"/>
          </a:p>
        </p:txBody>
      </p:sp>
      <p:graphicFrame>
        <p:nvGraphicFramePr>
          <p:cNvPr id="246" name="Google Shape;246;p35"/>
          <p:cNvGraphicFramePr/>
          <p:nvPr/>
        </p:nvGraphicFramePr>
        <p:xfrm>
          <a:off x="4822500" y="1111175"/>
          <a:ext cx="3000000" cy="3000000"/>
        </p:xfrm>
        <a:graphic>
          <a:graphicData uri="http://schemas.openxmlformats.org/drawingml/2006/table">
            <a:tbl>
              <a:tblPr>
                <a:noFill/>
                <a:tableStyleId>{487C8478-0E2A-465D-BD1A-405A1652BD15}</a:tableStyleId>
              </a:tblPr>
              <a:tblGrid>
                <a:gridCol w="1922000"/>
                <a:gridCol w="2183650"/>
              </a:tblGrid>
              <a:tr h="363000">
                <a:tc>
                  <a:txBody>
                    <a:bodyPr/>
                    <a:lstStyle/>
                    <a:p>
                      <a:pPr indent="0" lvl="0" marL="0" rtl="0" algn="ctr">
                        <a:spcBef>
                          <a:spcPts val="0"/>
                        </a:spcBef>
                        <a:spcAft>
                          <a:spcPts val="0"/>
                        </a:spcAft>
                        <a:buNone/>
                      </a:pPr>
                      <a:r>
                        <a:rPr lang="en" sz="1100">
                          <a:latin typeface="Lato"/>
                          <a:ea typeface="Lato"/>
                          <a:cs typeface="Lato"/>
                          <a:sym typeface="Lato"/>
                        </a:rPr>
                        <a:t>Simulation Software</a:t>
                      </a:r>
                      <a:endParaRPr sz="1100">
                        <a:latin typeface="Lato"/>
                        <a:ea typeface="Lato"/>
                        <a:cs typeface="Lato"/>
                        <a:sym typeface="Lato"/>
                      </a:endParaRPr>
                    </a:p>
                  </a:txBody>
                  <a:tcPr marT="63500" marB="63500" marR="63500" marL="63500"/>
                </a:tc>
                <a:tc>
                  <a:txBody>
                    <a:bodyPr/>
                    <a:lstStyle/>
                    <a:p>
                      <a:pPr indent="0" lvl="0" marL="0" rtl="0" algn="ctr">
                        <a:spcBef>
                          <a:spcPts val="0"/>
                        </a:spcBef>
                        <a:spcAft>
                          <a:spcPts val="0"/>
                        </a:spcAft>
                        <a:buNone/>
                      </a:pPr>
                      <a:r>
                        <a:rPr lang="en" sz="1100">
                          <a:latin typeface="Lato"/>
                          <a:ea typeface="Lato"/>
                          <a:cs typeface="Lato"/>
                          <a:sym typeface="Lato"/>
                        </a:rPr>
                        <a:t>NS2 version 2.30(Aqua-sim)</a:t>
                      </a:r>
                      <a:endParaRPr sz="1100">
                        <a:latin typeface="Lato"/>
                        <a:ea typeface="Lato"/>
                        <a:cs typeface="Lato"/>
                        <a:sym typeface="Lato"/>
                      </a:endParaRPr>
                    </a:p>
                  </a:txBody>
                  <a:tcPr marT="63500" marB="63500" marR="63500" marL="63500"/>
                </a:tc>
              </a:tr>
              <a:tr h="363000">
                <a:tc>
                  <a:txBody>
                    <a:bodyPr/>
                    <a:lstStyle/>
                    <a:p>
                      <a:pPr indent="0" lvl="0" marL="0" rtl="0" algn="ctr">
                        <a:spcBef>
                          <a:spcPts val="0"/>
                        </a:spcBef>
                        <a:spcAft>
                          <a:spcPts val="0"/>
                        </a:spcAft>
                        <a:buNone/>
                      </a:pPr>
                      <a:r>
                        <a:rPr lang="en" sz="1100">
                          <a:latin typeface="Lato"/>
                          <a:ea typeface="Lato"/>
                          <a:cs typeface="Lato"/>
                          <a:sym typeface="Lato"/>
                        </a:rPr>
                        <a:t>Topology size</a:t>
                      </a:r>
                      <a:endParaRPr sz="1100">
                        <a:latin typeface="Lato"/>
                        <a:ea typeface="Lato"/>
                        <a:cs typeface="Lato"/>
                        <a:sym typeface="Lato"/>
                      </a:endParaRPr>
                    </a:p>
                  </a:txBody>
                  <a:tcPr marT="63500" marB="63500" marR="63500" marL="63500"/>
                </a:tc>
                <a:tc>
                  <a:txBody>
                    <a:bodyPr/>
                    <a:lstStyle/>
                    <a:p>
                      <a:pPr indent="0" lvl="0" marL="0" rtl="0" algn="ctr">
                        <a:spcBef>
                          <a:spcPts val="0"/>
                        </a:spcBef>
                        <a:spcAft>
                          <a:spcPts val="0"/>
                        </a:spcAft>
                        <a:buNone/>
                      </a:pPr>
                      <a:r>
                        <a:rPr lang="en" sz="1100">
                          <a:latin typeface="Lato"/>
                          <a:ea typeface="Lato"/>
                          <a:cs typeface="Lato"/>
                          <a:sym typeface="Lato"/>
                        </a:rPr>
                        <a:t>600m x 600m x 600m</a:t>
                      </a:r>
                      <a:endParaRPr sz="1100">
                        <a:latin typeface="Lato"/>
                        <a:ea typeface="Lato"/>
                        <a:cs typeface="Lato"/>
                        <a:sym typeface="Lato"/>
                      </a:endParaRPr>
                    </a:p>
                  </a:txBody>
                  <a:tcPr marT="63500" marB="63500" marR="63500" marL="63500"/>
                </a:tc>
              </a:tr>
              <a:tr h="363000">
                <a:tc>
                  <a:txBody>
                    <a:bodyPr/>
                    <a:lstStyle/>
                    <a:p>
                      <a:pPr indent="0" lvl="0" marL="0" rtl="0" algn="ctr">
                        <a:spcBef>
                          <a:spcPts val="0"/>
                        </a:spcBef>
                        <a:spcAft>
                          <a:spcPts val="0"/>
                        </a:spcAft>
                        <a:buNone/>
                      </a:pPr>
                      <a:r>
                        <a:rPr lang="en" sz="1100">
                          <a:latin typeface="Lato"/>
                          <a:ea typeface="Lato"/>
                          <a:cs typeface="Lato"/>
                          <a:sym typeface="Lato"/>
                        </a:rPr>
                        <a:t>Number of nodes</a:t>
                      </a:r>
                      <a:endParaRPr sz="1100">
                        <a:latin typeface="Lato"/>
                        <a:ea typeface="Lato"/>
                        <a:cs typeface="Lato"/>
                        <a:sym typeface="Lato"/>
                      </a:endParaRPr>
                    </a:p>
                  </a:txBody>
                  <a:tcPr marT="63500" marB="63500" marR="63500" marL="63500"/>
                </a:tc>
                <a:tc>
                  <a:txBody>
                    <a:bodyPr/>
                    <a:lstStyle/>
                    <a:p>
                      <a:pPr indent="0" lvl="0" marL="0" rtl="0" algn="ctr">
                        <a:spcBef>
                          <a:spcPts val="0"/>
                        </a:spcBef>
                        <a:spcAft>
                          <a:spcPts val="0"/>
                        </a:spcAft>
                        <a:buNone/>
                      </a:pPr>
                      <a:r>
                        <a:rPr lang="en" sz="1100">
                          <a:latin typeface="Lato"/>
                          <a:ea typeface="Lato"/>
                          <a:cs typeface="Lato"/>
                          <a:sym typeface="Lato"/>
                        </a:rPr>
                        <a:t>20, 40, 60, …, 180, 200</a:t>
                      </a:r>
                      <a:endParaRPr sz="1100">
                        <a:latin typeface="Lato"/>
                        <a:ea typeface="Lato"/>
                        <a:cs typeface="Lato"/>
                        <a:sym typeface="Lato"/>
                      </a:endParaRPr>
                    </a:p>
                  </a:txBody>
                  <a:tcPr marT="63500" marB="63500" marR="63500" marL="63500"/>
                </a:tc>
              </a:tr>
              <a:tr h="386150">
                <a:tc>
                  <a:txBody>
                    <a:bodyPr/>
                    <a:lstStyle/>
                    <a:p>
                      <a:pPr indent="0" lvl="0" marL="0" rtl="0" algn="ctr">
                        <a:lnSpc>
                          <a:spcPct val="115000"/>
                        </a:lnSpc>
                        <a:spcBef>
                          <a:spcPts val="0"/>
                        </a:spcBef>
                        <a:spcAft>
                          <a:spcPts val="0"/>
                        </a:spcAft>
                        <a:buNone/>
                      </a:pPr>
                      <a:r>
                        <a:rPr lang="en" sz="1100">
                          <a:latin typeface="Lato"/>
                          <a:ea typeface="Lato"/>
                          <a:cs typeface="Lato"/>
                          <a:sym typeface="Lato"/>
                        </a:rPr>
                        <a:t>Transmission range</a:t>
                      </a:r>
                      <a:endParaRPr sz="1100">
                        <a:latin typeface="Lato"/>
                        <a:ea typeface="Lato"/>
                        <a:cs typeface="Lato"/>
                        <a:sym typeface="Lato"/>
                      </a:endParaRPr>
                    </a:p>
                  </a:txBody>
                  <a:tcPr marT="63500" marB="63500" marR="63500" marL="63500"/>
                </a:tc>
                <a:tc>
                  <a:txBody>
                    <a:bodyPr/>
                    <a:lstStyle/>
                    <a:p>
                      <a:pPr indent="0" lvl="0" marL="0" rtl="0" algn="ctr">
                        <a:lnSpc>
                          <a:spcPct val="115000"/>
                        </a:lnSpc>
                        <a:spcBef>
                          <a:spcPts val="0"/>
                        </a:spcBef>
                        <a:spcAft>
                          <a:spcPts val="0"/>
                        </a:spcAft>
                        <a:buNone/>
                      </a:pPr>
                      <a:r>
                        <a:rPr lang="en" sz="1100">
                          <a:latin typeface="Lato"/>
                          <a:ea typeface="Lato"/>
                          <a:cs typeface="Lato"/>
                          <a:sym typeface="Lato"/>
                        </a:rPr>
                        <a:t>20 meters</a:t>
                      </a:r>
                      <a:endParaRPr sz="1100">
                        <a:latin typeface="Lato"/>
                        <a:ea typeface="Lato"/>
                        <a:cs typeface="Lato"/>
                        <a:sym typeface="Lato"/>
                      </a:endParaRPr>
                    </a:p>
                  </a:txBody>
                  <a:tcPr marT="63500" marB="63500" marR="63500" marL="63500"/>
                </a:tc>
              </a:tr>
              <a:tr h="386150">
                <a:tc>
                  <a:txBody>
                    <a:bodyPr/>
                    <a:lstStyle/>
                    <a:p>
                      <a:pPr indent="0" lvl="0" marL="0" rtl="0" algn="ctr">
                        <a:lnSpc>
                          <a:spcPct val="115000"/>
                        </a:lnSpc>
                        <a:spcBef>
                          <a:spcPts val="0"/>
                        </a:spcBef>
                        <a:spcAft>
                          <a:spcPts val="0"/>
                        </a:spcAft>
                        <a:buNone/>
                      </a:pPr>
                      <a:r>
                        <a:rPr lang="en" sz="1100">
                          <a:latin typeface="Lato"/>
                          <a:ea typeface="Lato"/>
                          <a:cs typeface="Lato"/>
                          <a:sym typeface="Lato"/>
                        </a:rPr>
                        <a:t>Packet size</a:t>
                      </a:r>
                      <a:endParaRPr sz="1100">
                        <a:latin typeface="Lato"/>
                        <a:ea typeface="Lato"/>
                        <a:cs typeface="Lato"/>
                        <a:sym typeface="Lato"/>
                      </a:endParaRPr>
                    </a:p>
                  </a:txBody>
                  <a:tcPr marT="63500" marB="63500" marR="63500" marL="63500"/>
                </a:tc>
                <a:tc>
                  <a:txBody>
                    <a:bodyPr/>
                    <a:lstStyle/>
                    <a:p>
                      <a:pPr indent="0" lvl="0" marL="0" rtl="0" algn="ctr">
                        <a:lnSpc>
                          <a:spcPct val="115000"/>
                        </a:lnSpc>
                        <a:spcBef>
                          <a:spcPts val="0"/>
                        </a:spcBef>
                        <a:spcAft>
                          <a:spcPts val="0"/>
                        </a:spcAft>
                        <a:buNone/>
                      </a:pPr>
                      <a:r>
                        <a:rPr lang="en" sz="1100">
                          <a:latin typeface="Lato"/>
                          <a:ea typeface="Lato"/>
                          <a:cs typeface="Lato"/>
                          <a:sym typeface="Lato"/>
                        </a:rPr>
                        <a:t>50 bytes</a:t>
                      </a:r>
                      <a:endParaRPr sz="1100">
                        <a:latin typeface="Lato"/>
                        <a:ea typeface="Lato"/>
                        <a:cs typeface="Lato"/>
                        <a:sym typeface="Lato"/>
                      </a:endParaRPr>
                    </a:p>
                  </a:txBody>
                  <a:tcPr marT="63500" marB="63500" marR="63500" marL="63500"/>
                </a:tc>
              </a:tr>
              <a:tr h="386150">
                <a:tc>
                  <a:txBody>
                    <a:bodyPr/>
                    <a:lstStyle/>
                    <a:p>
                      <a:pPr indent="0" lvl="0" marL="0" rtl="0" algn="ctr">
                        <a:lnSpc>
                          <a:spcPct val="115000"/>
                        </a:lnSpc>
                        <a:spcBef>
                          <a:spcPts val="0"/>
                        </a:spcBef>
                        <a:spcAft>
                          <a:spcPts val="0"/>
                        </a:spcAft>
                        <a:buNone/>
                      </a:pPr>
                      <a:r>
                        <a:rPr lang="en" sz="1100">
                          <a:latin typeface="Lato"/>
                          <a:ea typeface="Lato"/>
                          <a:cs typeface="Lato"/>
                          <a:sym typeface="Lato"/>
                        </a:rPr>
                        <a:t>Simulation time</a:t>
                      </a:r>
                      <a:endParaRPr sz="1100">
                        <a:latin typeface="Lato"/>
                        <a:ea typeface="Lato"/>
                        <a:cs typeface="Lato"/>
                        <a:sym typeface="Lato"/>
                      </a:endParaRPr>
                    </a:p>
                  </a:txBody>
                  <a:tcPr marT="63500" marB="63500" marR="63500" marL="63500"/>
                </a:tc>
                <a:tc>
                  <a:txBody>
                    <a:bodyPr/>
                    <a:lstStyle/>
                    <a:p>
                      <a:pPr indent="0" lvl="0" marL="0" rtl="0" algn="ctr">
                        <a:lnSpc>
                          <a:spcPct val="115000"/>
                        </a:lnSpc>
                        <a:spcBef>
                          <a:spcPts val="0"/>
                        </a:spcBef>
                        <a:spcAft>
                          <a:spcPts val="0"/>
                        </a:spcAft>
                        <a:buNone/>
                      </a:pPr>
                      <a:r>
                        <a:rPr lang="en" sz="1100">
                          <a:latin typeface="Lato"/>
                          <a:ea typeface="Lato"/>
                          <a:cs typeface="Lato"/>
                          <a:sym typeface="Lato"/>
                        </a:rPr>
                        <a:t>1000 Seconds</a:t>
                      </a:r>
                      <a:endParaRPr sz="1100">
                        <a:latin typeface="Lato"/>
                        <a:ea typeface="Lato"/>
                        <a:cs typeface="Lato"/>
                        <a:sym typeface="Lato"/>
                      </a:endParaRPr>
                    </a:p>
                  </a:txBody>
                  <a:tcPr marT="63500" marB="63500" marR="63500" marL="63500"/>
                </a:tc>
              </a:tr>
              <a:tr h="386150">
                <a:tc>
                  <a:txBody>
                    <a:bodyPr/>
                    <a:lstStyle/>
                    <a:p>
                      <a:pPr indent="0" lvl="0" marL="0" rtl="0" algn="ctr">
                        <a:lnSpc>
                          <a:spcPct val="115000"/>
                        </a:lnSpc>
                        <a:spcBef>
                          <a:spcPts val="0"/>
                        </a:spcBef>
                        <a:spcAft>
                          <a:spcPts val="0"/>
                        </a:spcAft>
                        <a:buNone/>
                      </a:pPr>
                      <a:r>
                        <a:rPr lang="en" sz="1100">
                          <a:latin typeface="Lato"/>
                          <a:ea typeface="Lato"/>
                          <a:cs typeface="Lato"/>
                          <a:sym typeface="Lato"/>
                        </a:rPr>
                        <a:t>Initial Energy</a:t>
                      </a:r>
                      <a:endParaRPr sz="1100">
                        <a:latin typeface="Lato"/>
                        <a:ea typeface="Lato"/>
                        <a:cs typeface="Lato"/>
                        <a:sym typeface="Lato"/>
                      </a:endParaRPr>
                    </a:p>
                  </a:txBody>
                  <a:tcPr marT="63500" marB="63500" marR="63500" marL="63500"/>
                </a:tc>
                <a:tc>
                  <a:txBody>
                    <a:bodyPr/>
                    <a:lstStyle/>
                    <a:p>
                      <a:pPr indent="0" lvl="0" marL="0" rtl="0" algn="ctr">
                        <a:lnSpc>
                          <a:spcPct val="115000"/>
                        </a:lnSpc>
                        <a:spcBef>
                          <a:spcPts val="0"/>
                        </a:spcBef>
                        <a:spcAft>
                          <a:spcPts val="0"/>
                        </a:spcAft>
                        <a:buNone/>
                      </a:pPr>
                      <a:r>
                        <a:rPr lang="en" sz="1100">
                          <a:latin typeface="Lato"/>
                          <a:ea typeface="Lato"/>
                          <a:cs typeface="Lato"/>
                          <a:sym typeface="Lato"/>
                        </a:rPr>
                        <a:t>1000J</a:t>
                      </a:r>
                      <a:endParaRPr sz="1100">
                        <a:latin typeface="Lato"/>
                        <a:ea typeface="Lato"/>
                        <a:cs typeface="Lato"/>
                        <a:sym typeface="Lato"/>
                      </a:endParaRPr>
                    </a:p>
                  </a:txBody>
                  <a:tcPr marT="63500" marB="63500" marR="63500" marL="63500"/>
                </a:tc>
              </a:tr>
              <a:tr h="386150">
                <a:tc>
                  <a:txBody>
                    <a:bodyPr/>
                    <a:lstStyle/>
                    <a:p>
                      <a:pPr indent="0" lvl="0" marL="0" rtl="0" algn="ctr">
                        <a:lnSpc>
                          <a:spcPct val="115000"/>
                        </a:lnSpc>
                        <a:spcBef>
                          <a:spcPts val="0"/>
                        </a:spcBef>
                        <a:spcAft>
                          <a:spcPts val="0"/>
                        </a:spcAft>
                        <a:buNone/>
                      </a:pPr>
                      <a:r>
                        <a:rPr lang="en" sz="1100">
                          <a:latin typeface="Lato"/>
                          <a:ea typeface="Lato"/>
                          <a:cs typeface="Lato"/>
                          <a:sym typeface="Lato"/>
                        </a:rPr>
                        <a:t> Idle power</a:t>
                      </a:r>
                      <a:endParaRPr sz="1100">
                        <a:latin typeface="Lato"/>
                        <a:ea typeface="Lato"/>
                        <a:cs typeface="Lato"/>
                        <a:sym typeface="Lato"/>
                      </a:endParaRPr>
                    </a:p>
                  </a:txBody>
                  <a:tcPr marT="63500" marB="63500" marR="63500" marL="63500"/>
                </a:tc>
                <a:tc>
                  <a:txBody>
                    <a:bodyPr/>
                    <a:lstStyle/>
                    <a:p>
                      <a:pPr indent="0" lvl="0" marL="0" rtl="0" algn="ctr">
                        <a:lnSpc>
                          <a:spcPct val="115000"/>
                        </a:lnSpc>
                        <a:spcBef>
                          <a:spcPts val="0"/>
                        </a:spcBef>
                        <a:spcAft>
                          <a:spcPts val="0"/>
                        </a:spcAft>
                        <a:buNone/>
                      </a:pPr>
                      <a:r>
                        <a:rPr lang="en" sz="1100">
                          <a:latin typeface="Lato"/>
                          <a:ea typeface="Lato"/>
                          <a:cs typeface="Lato"/>
                          <a:sym typeface="Lato"/>
                        </a:rPr>
                        <a:t>0.01J</a:t>
                      </a:r>
                      <a:endParaRPr sz="1100">
                        <a:latin typeface="Lato"/>
                        <a:ea typeface="Lato"/>
                        <a:cs typeface="Lato"/>
                        <a:sym typeface="Lato"/>
                      </a:endParaRPr>
                    </a:p>
                  </a:txBody>
                  <a:tcPr marT="63500" marB="63500" marR="63500" marL="63500"/>
                </a:tc>
              </a:tr>
              <a:tr h="363000">
                <a:tc>
                  <a:txBody>
                    <a:bodyPr/>
                    <a:lstStyle/>
                    <a:p>
                      <a:pPr indent="0" lvl="0" marL="0" rtl="0" algn="ctr">
                        <a:spcBef>
                          <a:spcPts val="0"/>
                        </a:spcBef>
                        <a:spcAft>
                          <a:spcPts val="0"/>
                        </a:spcAft>
                        <a:buNone/>
                      </a:pPr>
                      <a:r>
                        <a:rPr lang="en" sz="1100">
                          <a:latin typeface="Lato"/>
                          <a:ea typeface="Lato"/>
                          <a:cs typeface="Lato"/>
                          <a:sym typeface="Lato"/>
                        </a:rPr>
                        <a:t>Width</a:t>
                      </a:r>
                      <a:endParaRPr sz="1100">
                        <a:latin typeface="Lato"/>
                        <a:ea typeface="Lato"/>
                        <a:cs typeface="Lato"/>
                        <a:sym typeface="Lato"/>
                      </a:endParaRPr>
                    </a:p>
                  </a:txBody>
                  <a:tcPr marT="63500" marB="63500" marR="63500" marL="63500"/>
                </a:tc>
                <a:tc>
                  <a:txBody>
                    <a:bodyPr/>
                    <a:lstStyle/>
                    <a:p>
                      <a:pPr indent="0" lvl="0" marL="0" rtl="0" algn="ctr">
                        <a:spcBef>
                          <a:spcPts val="0"/>
                        </a:spcBef>
                        <a:spcAft>
                          <a:spcPts val="0"/>
                        </a:spcAft>
                        <a:buNone/>
                      </a:pPr>
                      <a:r>
                        <a:rPr lang="en" sz="1100">
                          <a:latin typeface="Lato"/>
                          <a:ea typeface="Lato"/>
                          <a:cs typeface="Lato"/>
                          <a:sym typeface="Lato"/>
                        </a:rPr>
                        <a:t>20</a:t>
                      </a:r>
                      <a:endParaRPr sz="1100">
                        <a:latin typeface="Lato"/>
                        <a:ea typeface="Lato"/>
                        <a:cs typeface="Lato"/>
                        <a:sym typeface="Lato"/>
                      </a:endParaRPr>
                    </a:p>
                  </a:txBody>
                  <a:tcPr marT="63500" marB="63500" marR="63500" marL="63500"/>
                </a:tc>
              </a:tr>
            </a:tbl>
          </a:graphicData>
        </a:graphic>
      </p:graphicFrame>
      <p:sp>
        <p:nvSpPr>
          <p:cNvPr id="247" name="Google Shape;247;p35"/>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23</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 name="Shape 251"/>
        <p:cNvGrpSpPr/>
        <p:nvPr/>
      </p:nvGrpSpPr>
      <p:grpSpPr>
        <a:xfrm>
          <a:off x="0" y="0"/>
          <a:ext cx="0" cy="0"/>
          <a:chOff x="0" y="0"/>
          <a:chExt cx="0" cy="0"/>
        </a:xfrm>
      </p:grpSpPr>
      <p:sp>
        <p:nvSpPr>
          <p:cNvPr id="252" name="Google Shape;252;p36"/>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600"/>
              <a:t>Result</a:t>
            </a:r>
            <a:endParaRPr sz="36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sp>
        <p:nvSpPr>
          <p:cNvPr id="257" name="Google Shape;257;p37"/>
          <p:cNvSpPr txBox="1"/>
          <p:nvPr>
            <p:ph type="title"/>
          </p:nvPr>
        </p:nvSpPr>
        <p:spPr>
          <a:xfrm>
            <a:off x="727650" y="565350"/>
            <a:ext cx="7688700" cy="5352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Clr>
                <a:schemeClr val="dk1"/>
              </a:buClr>
              <a:buSzPts val="1100"/>
              <a:buFont typeface="Arial"/>
              <a:buNone/>
            </a:pPr>
            <a:r>
              <a:rPr lang="en" sz="1800">
                <a:latin typeface="Lato"/>
                <a:ea typeface="Lato"/>
                <a:cs typeface="Lato"/>
                <a:sym typeface="Lato"/>
              </a:rPr>
              <a:t>Average </a:t>
            </a:r>
            <a:r>
              <a:rPr lang="en" sz="1800">
                <a:solidFill>
                  <a:schemeClr val="dk2"/>
                </a:solidFill>
                <a:latin typeface="Lato"/>
                <a:ea typeface="Lato"/>
                <a:cs typeface="Lato"/>
                <a:sym typeface="Lato"/>
              </a:rPr>
              <a:t>Energy Consumption vs. Number of Sensor Nodes</a:t>
            </a:r>
            <a:endParaRPr sz="1800">
              <a:latin typeface="Lato"/>
              <a:ea typeface="Lato"/>
              <a:cs typeface="Lato"/>
              <a:sym typeface="Lato"/>
            </a:endParaRPr>
          </a:p>
          <a:p>
            <a:pPr indent="0" lvl="0" marL="0" rtl="0" algn="just">
              <a:lnSpc>
                <a:spcPct val="115000"/>
              </a:lnSpc>
              <a:spcBef>
                <a:spcPts val="0"/>
              </a:spcBef>
              <a:spcAft>
                <a:spcPts val="0"/>
              </a:spcAft>
              <a:buClr>
                <a:schemeClr val="dk1"/>
              </a:buClr>
              <a:buSzPts val="1100"/>
              <a:buFont typeface="Arial"/>
              <a:buNone/>
            </a:pPr>
            <a:r>
              <a:t/>
            </a:r>
            <a:endParaRPr sz="1800">
              <a:solidFill>
                <a:schemeClr val="dk2"/>
              </a:solidFill>
              <a:latin typeface="Lato"/>
              <a:ea typeface="Lato"/>
              <a:cs typeface="Lato"/>
              <a:sym typeface="Lato"/>
            </a:endParaRPr>
          </a:p>
        </p:txBody>
      </p:sp>
      <p:sp>
        <p:nvSpPr>
          <p:cNvPr id="258" name="Google Shape;258;p37"/>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24</a:t>
            </a:r>
            <a:endParaRPr/>
          </a:p>
        </p:txBody>
      </p:sp>
      <p:pic>
        <p:nvPicPr>
          <p:cNvPr id="259" name="Google Shape;259;p37"/>
          <p:cNvPicPr preferRelativeResize="0"/>
          <p:nvPr/>
        </p:nvPicPr>
        <p:blipFill>
          <a:blip r:embed="rId3">
            <a:alphaModFix/>
          </a:blip>
          <a:stretch>
            <a:fillRect/>
          </a:stretch>
        </p:blipFill>
        <p:spPr>
          <a:xfrm>
            <a:off x="1690675" y="1430700"/>
            <a:ext cx="5762625" cy="3238500"/>
          </a:xfrm>
          <a:prstGeom prst="rect">
            <a:avLst/>
          </a:prstGeom>
          <a:noFill/>
          <a:ln cap="flat" cmpd="sng" w="9525">
            <a:solidFill>
              <a:srgbClr val="B7B7B7"/>
            </a:solidFill>
            <a:prstDash val="solid"/>
            <a:round/>
            <a:headEnd len="sm" w="sm" type="none"/>
            <a:tailEnd len="sm" w="sm" type="none"/>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3" name="Shape 263"/>
        <p:cNvGrpSpPr/>
        <p:nvPr/>
      </p:nvGrpSpPr>
      <p:grpSpPr>
        <a:xfrm>
          <a:off x="0" y="0"/>
          <a:ext cx="0" cy="0"/>
          <a:chOff x="0" y="0"/>
          <a:chExt cx="0" cy="0"/>
        </a:xfrm>
      </p:grpSpPr>
      <p:sp>
        <p:nvSpPr>
          <p:cNvPr id="264" name="Google Shape;264;p38"/>
          <p:cNvSpPr txBox="1"/>
          <p:nvPr>
            <p:ph type="title"/>
          </p:nvPr>
        </p:nvSpPr>
        <p:spPr>
          <a:xfrm>
            <a:off x="727650" y="597825"/>
            <a:ext cx="7688700" cy="5352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Clr>
                <a:schemeClr val="dk1"/>
              </a:buClr>
              <a:buSzPts val="1100"/>
              <a:buFont typeface="Arial"/>
              <a:buNone/>
            </a:pPr>
            <a:r>
              <a:rPr lang="en" sz="1800">
                <a:solidFill>
                  <a:schemeClr val="dk2"/>
                </a:solidFill>
                <a:latin typeface="Lato"/>
                <a:ea typeface="Lato"/>
                <a:cs typeface="Lato"/>
                <a:sym typeface="Lato"/>
              </a:rPr>
              <a:t> Average Packet Delivery Ratio vs. Number of Sensor Nodes</a:t>
            </a:r>
            <a:endParaRPr sz="1800">
              <a:solidFill>
                <a:schemeClr val="dk2"/>
              </a:solidFill>
              <a:latin typeface="Lato"/>
              <a:ea typeface="Lato"/>
              <a:cs typeface="Lato"/>
              <a:sym typeface="Lato"/>
            </a:endParaRPr>
          </a:p>
        </p:txBody>
      </p:sp>
      <p:sp>
        <p:nvSpPr>
          <p:cNvPr id="265" name="Google Shape;265;p38"/>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25</a:t>
            </a:r>
            <a:endParaRPr/>
          </a:p>
        </p:txBody>
      </p:sp>
      <p:pic>
        <p:nvPicPr>
          <p:cNvPr id="266" name="Google Shape;266;p38"/>
          <p:cNvPicPr preferRelativeResize="0"/>
          <p:nvPr/>
        </p:nvPicPr>
        <p:blipFill>
          <a:blip r:embed="rId3">
            <a:alphaModFix/>
          </a:blip>
          <a:stretch>
            <a:fillRect/>
          </a:stretch>
        </p:blipFill>
        <p:spPr>
          <a:xfrm>
            <a:off x="1690688" y="1343325"/>
            <a:ext cx="5762625" cy="3238500"/>
          </a:xfrm>
          <a:prstGeom prst="rect">
            <a:avLst/>
          </a:prstGeom>
          <a:noFill/>
          <a:ln cap="flat" cmpd="sng" w="9525">
            <a:solidFill>
              <a:srgbClr val="B7B7B7"/>
            </a:solidFill>
            <a:prstDash val="solid"/>
            <a:round/>
            <a:headEnd len="sm" w="sm" type="none"/>
            <a:tailEnd len="sm" w="sm" type="none"/>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0" name="Shape 270"/>
        <p:cNvGrpSpPr/>
        <p:nvPr/>
      </p:nvGrpSpPr>
      <p:grpSpPr>
        <a:xfrm>
          <a:off x="0" y="0"/>
          <a:ext cx="0" cy="0"/>
          <a:chOff x="0" y="0"/>
          <a:chExt cx="0" cy="0"/>
        </a:xfrm>
      </p:grpSpPr>
      <p:sp>
        <p:nvSpPr>
          <p:cNvPr id="271" name="Google Shape;271;p39"/>
          <p:cNvSpPr txBox="1"/>
          <p:nvPr>
            <p:ph type="title"/>
          </p:nvPr>
        </p:nvSpPr>
        <p:spPr>
          <a:xfrm>
            <a:off x="727625" y="612475"/>
            <a:ext cx="7688700" cy="5352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Clr>
                <a:schemeClr val="dk1"/>
              </a:buClr>
              <a:buSzPts val="1100"/>
              <a:buFont typeface="Arial"/>
              <a:buNone/>
            </a:pPr>
            <a:r>
              <a:rPr lang="en" sz="1800">
                <a:solidFill>
                  <a:schemeClr val="dk2"/>
                </a:solidFill>
                <a:latin typeface="Lato"/>
                <a:ea typeface="Lato"/>
                <a:cs typeface="Lato"/>
                <a:sym typeface="Lato"/>
              </a:rPr>
              <a:t> Average End-to-End</a:t>
            </a:r>
            <a:r>
              <a:rPr lang="en" sz="1800">
                <a:latin typeface="Lato"/>
                <a:ea typeface="Lato"/>
                <a:cs typeface="Lato"/>
                <a:sym typeface="Lato"/>
              </a:rPr>
              <a:t> </a:t>
            </a:r>
            <a:r>
              <a:rPr lang="en" sz="1800">
                <a:solidFill>
                  <a:schemeClr val="dk2"/>
                </a:solidFill>
                <a:latin typeface="Lato"/>
                <a:ea typeface="Lato"/>
                <a:cs typeface="Lato"/>
                <a:sym typeface="Lato"/>
              </a:rPr>
              <a:t>Delay vs. Number of Sensor Nodes</a:t>
            </a:r>
            <a:endParaRPr sz="1800">
              <a:solidFill>
                <a:schemeClr val="dk2"/>
              </a:solidFill>
              <a:latin typeface="Lato"/>
              <a:ea typeface="Lato"/>
              <a:cs typeface="Lato"/>
              <a:sym typeface="Lato"/>
            </a:endParaRPr>
          </a:p>
          <a:p>
            <a:pPr indent="0" lvl="0" marL="0" rtl="0" algn="l">
              <a:spcBef>
                <a:spcPts val="0"/>
              </a:spcBef>
              <a:spcAft>
                <a:spcPts val="0"/>
              </a:spcAft>
              <a:buNone/>
            </a:pPr>
            <a:r>
              <a:t/>
            </a:r>
            <a:endParaRPr sz="1800">
              <a:latin typeface="Lato"/>
              <a:ea typeface="Lato"/>
              <a:cs typeface="Lato"/>
              <a:sym typeface="Lato"/>
            </a:endParaRPr>
          </a:p>
        </p:txBody>
      </p:sp>
      <p:sp>
        <p:nvSpPr>
          <p:cNvPr id="272" name="Google Shape;272;p39"/>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26</a:t>
            </a:r>
            <a:endParaRPr/>
          </a:p>
        </p:txBody>
      </p:sp>
      <p:pic>
        <p:nvPicPr>
          <p:cNvPr id="273" name="Google Shape;273;p39"/>
          <p:cNvPicPr preferRelativeResize="0"/>
          <p:nvPr/>
        </p:nvPicPr>
        <p:blipFill>
          <a:blip r:embed="rId3">
            <a:alphaModFix/>
          </a:blip>
          <a:stretch>
            <a:fillRect/>
          </a:stretch>
        </p:blipFill>
        <p:spPr>
          <a:xfrm>
            <a:off x="1690688" y="1300075"/>
            <a:ext cx="5762625" cy="3238500"/>
          </a:xfrm>
          <a:prstGeom prst="rect">
            <a:avLst/>
          </a:prstGeom>
          <a:noFill/>
          <a:ln cap="flat" cmpd="sng" w="9525">
            <a:solidFill>
              <a:srgbClr val="B7B7B7"/>
            </a:solidFill>
            <a:prstDash val="solid"/>
            <a:round/>
            <a:headEnd len="sm" w="sm" type="none"/>
            <a:tailEnd len="sm" w="sm" type="none"/>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40"/>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600">
                <a:latin typeface="Lato"/>
                <a:ea typeface="Lato"/>
                <a:cs typeface="Lato"/>
                <a:sym typeface="Lato"/>
              </a:rPr>
              <a:t>Conclusion</a:t>
            </a:r>
            <a:endParaRPr sz="3600">
              <a:latin typeface="Lato"/>
              <a:ea typeface="Lato"/>
              <a:cs typeface="Lato"/>
              <a:sym typeface="Lato"/>
            </a:endParaRPr>
          </a:p>
        </p:txBody>
      </p:sp>
      <p:sp>
        <p:nvSpPr>
          <p:cNvPr id="279" name="Google Shape;279;p40"/>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27</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 name="Shape 283"/>
        <p:cNvGrpSpPr/>
        <p:nvPr/>
      </p:nvGrpSpPr>
      <p:grpSpPr>
        <a:xfrm>
          <a:off x="0" y="0"/>
          <a:ext cx="0" cy="0"/>
          <a:chOff x="0" y="0"/>
          <a:chExt cx="0" cy="0"/>
        </a:xfrm>
      </p:grpSpPr>
      <p:sp>
        <p:nvSpPr>
          <p:cNvPr id="284" name="Google Shape;284;p41"/>
          <p:cNvSpPr txBox="1"/>
          <p:nvPr>
            <p:ph type="title"/>
          </p:nvPr>
        </p:nvSpPr>
        <p:spPr>
          <a:xfrm>
            <a:off x="727650" y="5653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Conclusion</a:t>
            </a:r>
            <a:endParaRPr>
              <a:latin typeface="Lato"/>
              <a:ea typeface="Lato"/>
              <a:cs typeface="Lato"/>
              <a:sym typeface="Lato"/>
            </a:endParaRPr>
          </a:p>
          <a:p>
            <a:pPr indent="0" lvl="0" marL="0" rtl="0" algn="l">
              <a:spcBef>
                <a:spcPts val="0"/>
              </a:spcBef>
              <a:spcAft>
                <a:spcPts val="0"/>
              </a:spcAft>
              <a:buNone/>
            </a:pPr>
            <a:r>
              <a:t/>
            </a:r>
            <a:endParaRPr/>
          </a:p>
        </p:txBody>
      </p:sp>
      <p:graphicFrame>
        <p:nvGraphicFramePr>
          <p:cNvPr id="285" name="Google Shape;285;p41"/>
          <p:cNvGraphicFramePr/>
          <p:nvPr/>
        </p:nvGraphicFramePr>
        <p:xfrm>
          <a:off x="1063825" y="1727850"/>
          <a:ext cx="3000000" cy="3000000"/>
        </p:xfrm>
        <a:graphic>
          <a:graphicData uri="http://schemas.openxmlformats.org/drawingml/2006/table">
            <a:tbl>
              <a:tblPr>
                <a:noFill/>
                <a:tableStyleId>{151EBB4B-5A2D-417C-AB78-9288FB152B94}</a:tableStyleId>
              </a:tblPr>
              <a:tblGrid>
                <a:gridCol w="1408200"/>
                <a:gridCol w="1781525"/>
                <a:gridCol w="2020875"/>
                <a:gridCol w="1860575"/>
              </a:tblGrid>
              <a:tr h="600325">
                <a:tc>
                  <a:txBody>
                    <a:bodyPr/>
                    <a:lstStyle/>
                    <a:p>
                      <a:pPr indent="0" lvl="0" marL="0" marR="0" rtl="0" algn="ctr">
                        <a:lnSpc>
                          <a:spcPct val="100000"/>
                        </a:lnSpc>
                        <a:spcBef>
                          <a:spcPts val="0"/>
                        </a:spcBef>
                        <a:spcAft>
                          <a:spcPts val="0"/>
                        </a:spcAft>
                        <a:buNone/>
                      </a:pPr>
                      <a:r>
                        <a:t/>
                      </a:r>
                      <a:endParaRPr sz="1200">
                        <a:solidFill>
                          <a:schemeClr val="accent1"/>
                        </a:solidFill>
                        <a:latin typeface="Lato"/>
                        <a:ea typeface="Lato"/>
                        <a:cs typeface="Lato"/>
                        <a:sym typeface="Lato"/>
                      </a:endParaRPr>
                    </a:p>
                    <a:p>
                      <a:pPr indent="0" lvl="0" marL="0" marR="0" rtl="0" algn="ctr">
                        <a:lnSpc>
                          <a:spcPct val="100000"/>
                        </a:lnSpc>
                        <a:spcBef>
                          <a:spcPts val="0"/>
                        </a:spcBef>
                        <a:spcAft>
                          <a:spcPts val="0"/>
                        </a:spcAft>
                        <a:buNone/>
                      </a:pPr>
                      <a:r>
                        <a:rPr lang="en" sz="1200">
                          <a:solidFill>
                            <a:schemeClr val="accent1"/>
                          </a:solidFill>
                          <a:latin typeface="Lato"/>
                          <a:ea typeface="Lato"/>
                          <a:cs typeface="Lato"/>
                          <a:sym typeface="Lato"/>
                        </a:rPr>
                        <a:t>Routing Protocol</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lang="en" sz="1200">
                          <a:solidFill>
                            <a:schemeClr val="accent1"/>
                          </a:solidFill>
                          <a:latin typeface="Lato"/>
                          <a:ea typeface="Lato"/>
                          <a:cs typeface="Lato"/>
                          <a:sym typeface="Lato"/>
                        </a:rPr>
                        <a:t>Average</a:t>
                      </a:r>
                      <a:r>
                        <a:rPr lang="en" sz="1200">
                          <a:solidFill>
                            <a:schemeClr val="accent1"/>
                          </a:solidFill>
                          <a:latin typeface="Lato"/>
                          <a:ea typeface="Lato"/>
                          <a:cs typeface="Lato"/>
                          <a:sym typeface="Lato"/>
                        </a:rPr>
                        <a:t> </a:t>
                      </a:r>
                      <a:endParaRPr sz="1200">
                        <a:solidFill>
                          <a:schemeClr val="accent1"/>
                        </a:solidFill>
                        <a:latin typeface="Lato"/>
                        <a:ea typeface="Lato"/>
                        <a:cs typeface="Lato"/>
                        <a:sym typeface="Lato"/>
                      </a:endParaRPr>
                    </a:p>
                    <a:p>
                      <a:pPr indent="0" lvl="0" marL="0" rtl="0" algn="ctr">
                        <a:spcBef>
                          <a:spcPts val="0"/>
                        </a:spcBef>
                        <a:spcAft>
                          <a:spcPts val="0"/>
                        </a:spcAft>
                        <a:buClr>
                          <a:schemeClr val="dk1"/>
                        </a:buClr>
                        <a:buSzPts val="1100"/>
                        <a:buFont typeface="Arial"/>
                        <a:buNone/>
                      </a:pPr>
                      <a:r>
                        <a:rPr lang="en" sz="1200">
                          <a:solidFill>
                            <a:schemeClr val="accent1"/>
                          </a:solidFill>
                          <a:latin typeface="Lato"/>
                          <a:ea typeface="Lato"/>
                          <a:cs typeface="Lato"/>
                          <a:sym typeface="Lato"/>
                        </a:rPr>
                        <a:t>Energy Consumption</a:t>
                      </a:r>
                      <a:endParaRPr sz="1200">
                        <a:solidFill>
                          <a:schemeClr val="accent1"/>
                        </a:solidFill>
                        <a:latin typeface="Lato"/>
                        <a:ea typeface="Lato"/>
                        <a:cs typeface="Lato"/>
                        <a:sym typeface="Lato"/>
                      </a:endParaRPr>
                    </a:p>
                    <a:p>
                      <a:pPr indent="0" lvl="0" marL="0" rtl="0" algn="ctr">
                        <a:spcBef>
                          <a:spcPts val="0"/>
                        </a:spcBef>
                        <a:spcAft>
                          <a:spcPts val="0"/>
                        </a:spcAft>
                        <a:buNone/>
                      </a:pPr>
                      <a:r>
                        <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lang="en" sz="1200">
                          <a:solidFill>
                            <a:schemeClr val="accent1"/>
                          </a:solidFill>
                          <a:latin typeface="Lato"/>
                          <a:ea typeface="Lato"/>
                          <a:cs typeface="Lato"/>
                          <a:sym typeface="Lato"/>
                        </a:rPr>
                        <a:t>Average </a:t>
                      </a:r>
                      <a:endParaRPr sz="1200">
                        <a:solidFill>
                          <a:schemeClr val="accent1"/>
                        </a:solidFill>
                        <a:latin typeface="Lato"/>
                        <a:ea typeface="Lato"/>
                        <a:cs typeface="Lato"/>
                        <a:sym typeface="Lato"/>
                      </a:endParaRPr>
                    </a:p>
                    <a:p>
                      <a:pPr indent="0" lvl="0" marL="0" rtl="0" algn="ctr">
                        <a:spcBef>
                          <a:spcPts val="0"/>
                        </a:spcBef>
                        <a:spcAft>
                          <a:spcPts val="0"/>
                        </a:spcAft>
                        <a:buClr>
                          <a:schemeClr val="dk1"/>
                        </a:buClr>
                        <a:buSzPts val="1100"/>
                        <a:buFont typeface="Arial"/>
                        <a:buNone/>
                      </a:pPr>
                      <a:r>
                        <a:rPr lang="en" sz="1200">
                          <a:solidFill>
                            <a:schemeClr val="accent1"/>
                          </a:solidFill>
                          <a:latin typeface="Lato"/>
                          <a:ea typeface="Lato"/>
                          <a:cs typeface="Lato"/>
                          <a:sym typeface="Lato"/>
                        </a:rPr>
                        <a:t>Packet Delivery Ratio</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lang="en" sz="1200">
                          <a:solidFill>
                            <a:schemeClr val="accent1"/>
                          </a:solidFill>
                          <a:latin typeface="Lato"/>
                          <a:ea typeface="Lato"/>
                          <a:cs typeface="Lato"/>
                          <a:sym typeface="Lato"/>
                        </a:rPr>
                        <a:t>Average </a:t>
                      </a:r>
                      <a:endParaRPr sz="1200">
                        <a:solidFill>
                          <a:schemeClr val="accent1"/>
                        </a:solidFill>
                        <a:latin typeface="Lato"/>
                        <a:ea typeface="Lato"/>
                        <a:cs typeface="Lato"/>
                        <a:sym typeface="Lato"/>
                      </a:endParaRPr>
                    </a:p>
                    <a:p>
                      <a:pPr indent="0" lvl="0" marL="0" rtl="0" algn="ctr">
                        <a:spcBef>
                          <a:spcPts val="0"/>
                        </a:spcBef>
                        <a:spcAft>
                          <a:spcPts val="0"/>
                        </a:spcAft>
                        <a:buClr>
                          <a:schemeClr val="dk1"/>
                        </a:buClr>
                        <a:buSzPts val="1100"/>
                        <a:buFont typeface="Arial"/>
                        <a:buNone/>
                      </a:pPr>
                      <a:r>
                        <a:rPr lang="en" sz="1200">
                          <a:solidFill>
                            <a:schemeClr val="accent1"/>
                          </a:solidFill>
                          <a:latin typeface="Lato"/>
                          <a:ea typeface="Lato"/>
                          <a:cs typeface="Lato"/>
                          <a:sym typeface="Lato"/>
                        </a:rPr>
                        <a:t>End-to-End Delay</a:t>
                      </a:r>
                      <a:endParaRPr sz="1200">
                        <a:solidFill>
                          <a:schemeClr val="accent1"/>
                        </a:solidFill>
                        <a:latin typeface="Lato"/>
                        <a:ea typeface="Lato"/>
                        <a:cs typeface="Lato"/>
                        <a:sym typeface="Lato"/>
                      </a:endParaRPr>
                    </a:p>
                    <a:p>
                      <a:pPr indent="0" lvl="0" marL="0" rtl="0" algn="ctr">
                        <a:spcBef>
                          <a:spcPts val="0"/>
                        </a:spcBef>
                        <a:spcAft>
                          <a:spcPts val="0"/>
                        </a:spcAft>
                        <a:buNone/>
                      </a:pPr>
                      <a:r>
                        <a:t/>
                      </a:r>
                      <a:endParaRPr sz="1200">
                        <a:solidFill>
                          <a:schemeClr val="accent1"/>
                        </a:solidFill>
                        <a:latin typeface="Lato"/>
                        <a:ea typeface="Lato"/>
                        <a:cs typeface="Lato"/>
                        <a:sym typeface="Lato"/>
                      </a:endParaRPr>
                    </a:p>
                  </a:txBody>
                  <a:tcPr marT="91425" marB="91425" marR="91425" marL="91425"/>
                </a:tc>
              </a:tr>
              <a:tr h="408200">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VBF</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Low (Best)</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Low</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High</a:t>
                      </a:r>
                      <a:endParaRPr sz="1200">
                        <a:solidFill>
                          <a:schemeClr val="accent1"/>
                        </a:solidFill>
                        <a:latin typeface="Lato"/>
                        <a:ea typeface="Lato"/>
                        <a:cs typeface="Lato"/>
                        <a:sym typeface="Lato"/>
                      </a:endParaRPr>
                    </a:p>
                  </a:txBody>
                  <a:tcPr marT="91425" marB="91425" marR="91425" marL="91425"/>
                </a:tc>
              </a:tr>
              <a:tr h="441125">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HH-VBF</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Medium</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Medium</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Low (Best)</a:t>
                      </a:r>
                      <a:endParaRPr sz="1200">
                        <a:solidFill>
                          <a:schemeClr val="accent1"/>
                        </a:solidFill>
                        <a:latin typeface="Lato"/>
                        <a:ea typeface="Lato"/>
                        <a:cs typeface="Lato"/>
                        <a:sym typeface="Lato"/>
                      </a:endParaRPr>
                    </a:p>
                  </a:txBody>
                  <a:tcPr marT="91425" marB="91425" marR="91425" marL="91425"/>
                </a:tc>
              </a:tr>
              <a:tr h="476300">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VBVA</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High</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High (Best)</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Medium</a:t>
                      </a:r>
                      <a:endParaRPr sz="1200">
                        <a:solidFill>
                          <a:schemeClr val="accent1"/>
                        </a:solidFill>
                        <a:latin typeface="Lato"/>
                        <a:ea typeface="Lato"/>
                        <a:cs typeface="Lato"/>
                        <a:sym typeface="Lato"/>
                      </a:endParaRPr>
                    </a:p>
                  </a:txBody>
                  <a:tcPr marT="91425" marB="91425" marR="91425" marL="91425"/>
                </a:tc>
              </a:tr>
            </a:tbl>
          </a:graphicData>
        </a:graphic>
      </p:graphicFrame>
      <p:sp>
        <p:nvSpPr>
          <p:cNvPr id="286" name="Google Shape;286;p41"/>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28</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Google Shape;101;p15"/>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None/>
            </a:pPr>
            <a:r>
              <a:rPr lang="en" sz="3600">
                <a:latin typeface="Lato"/>
                <a:ea typeface="Lato"/>
                <a:cs typeface="Lato"/>
                <a:sym typeface="Lato"/>
              </a:rPr>
              <a:t>Introduction for Underwater Wireless Sensor Networks (UWSNs)</a:t>
            </a:r>
            <a:endParaRPr sz="3600">
              <a:latin typeface="Lato"/>
              <a:ea typeface="Lato"/>
              <a:cs typeface="Lato"/>
              <a:sym typeface="Lato"/>
            </a:endParaRPr>
          </a:p>
        </p:txBody>
      </p:sp>
      <p:sp>
        <p:nvSpPr>
          <p:cNvPr id="102" name="Google Shape;102;p15"/>
          <p:cNvSpPr txBox="1"/>
          <p:nvPr/>
        </p:nvSpPr>
        <p:spPr>
          <a:xfrm>
            <a:off x="84175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3</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0" name="Shape 290"/>
        <p:cNvGrpSpPr/>
        <p:nvPr/>
      </p:nvGrpSpPr>
      <p:grpSpPr>
        <a:xfrm>
          <a:off x="0" y="0"/>
          <a:ext cx="0" cy="0"/>
          <a:chOff x="0" y="0"/>
          <a:chExt cx="0" cy="0"/>
        </a:xfrm>
      </p:grpSpPr>
      <p:sp>
        <p:nvSpPr>
          <p:cNvPr id="291" name="Google Shape;291;p42"/>
          <p:cNvSpPr txBox="1"/>
          <p:nvPr>
            <p:ph type="title"/>
          </p:nvPr>
        </p:nvSpPr>
        <p:spPr>
          <a:xfrm>
            <a:off x="671725" y="51827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Conclusion</a:t>
            </a:r>
            <a:endParaRPr>
              <a:latin typeface="Lato"/>
              <a:ea typeface="Lato"/>
              <a:cs typeface="Lato"/>
              <a:sym typeface="Lato"/>
            </a:endParaRPr>
          </a:p>
        </p:txBody>
      </p:sp>
      <p:graphicFrame>
        <p:nvGraphicFramePr>
          <p:cNvPr id="292" name="Google Shape;292;p42"/>
          <p:cNvGraphicFramePr/>
          <p:nvPr/>
        </p:nvGraphicFramePr>
        <p:xfrm>
          <a:off x="1562000" y="1491500"/>
          <a:ext cx="3000000" cy="3000000"/>
        </p:xfrm>
        <a:graphic>
          <a:graphicData uri="http://schemas.openxmlformats.org/drawingml/2006/table">
            <a:tbl>
              <a:tblPr>
                <a:noFill/>
                <a:tableStyleId>{151EBB4B-5A2D-417C-AB78-9288FB152B94}</a:tableStyleId>
              </a:tblPr>
              <a:tblGrid>
                <a:gridCol w="752150"/>
                <a:gridCol w="1477575"/>
                <a:gridCol w="1168000"/>
                <a:gridCol w="2256550"/>
              </a:tblGrid>
              <a:tr h="475025">
                <a:tc rowSpan="2">
                  <a:txBody>
                    <a:bodyPr/>
                    <a:lstStyle/>
                    <a:p>
                      <a:pPr indent="0" lvl="0" marL="0" rtl="0" algn="ctr">
                        <a:spcBef>
                          <a:spcPts val="0"/>
                        </a:spcBef>
                        <a:spcAft>
                          <a:spcPts val="0"/>
                        </a:spcAft>
                        <a:buNone/>
                      </a:pPr>
                      <a:r>
                        <a:t/>
                      </a:r>
                      <a:endParaRPr sz="1200">
                        <a:solidFill>
                          <a:schemeClr val="accent1"/>
                        </a:solidFill>
                        <a:latin typeface="Lato"/>
                        <a:ea typeface="Lato"/>
                        <a:cs typeface="Lato"/>
                        <a:sym typeface="Lato"/>
                      </a:endParaRPr>
                    </a:p>
                  </a:txBody>
                  <a:tcPr marT="91425" marB="91425" marR="91425" marL="91425"/>
                </a:tc>
                <a:tc rowSpan="2">
                  <a:txBody>
                    <a:bodyPr/>
                    <a:lstStyle/>
                    <a:p>
                      <a:pPr indent="0" lvl="0" marL="0" rtl="0" algn="ctr">
                        <a:spcBef>
                          <a:spcPts val="0"/>
                        </a:spcBef>
                        <a:spcAft>
                          <a:spcPts val="0"/>
                        </a:spcAft>
                        <a:buNone/>
                      </a:pPr>
                      <a:r>
                        <a:t/>
                      </a:r>
                      <a:endParaRPr sz="1200">
                        <a:solidFill>
                          <a:schemeClr val="accent1"/>
                        </a:solidFill>
                        <a:latin typeface="Lato"/>
                        <a:ea typeface="Lato"/>
                        <a:cs typeface="Lato"/>
                        <a:sym typeface="Lato"/>
                      </a:endParaRPr>
                    </a:p>
                    <a:p>
                      <a:pPr indent="0" lvl="0" marL="0" rtl="0" algn="ctr">
                        <a:spcBef>
                          <a:spcPts val="0"/>
                        </a:spcBef>
                        <a:spcAft>
                          <a:spcPts val="0"/>
                        </a:spcAft>
                        <a:buNone/>
                      </a:pPr>
                      <a:r>
                        <a:rPr lang="en" sz="1200">
                          <a:solidFill>
                            <a:schemeClr val="accent1"/>
                          </a:solidFill>
                          <a:latin typeface="Lato"/>
                          <a:ea typeface="Lato"/>
                          <a:cs typeface="Lato"/>
                          <a:sym typeface="Lato"/>
                        </a:rPr>
                        <a:t>Pipe Radius</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Average </a:t>
                      </a:r>
                      <a:r>
                        <a:rPr lang="en" sz="1200">
                          <a:solidFill>
                            <a:schemeClr val="accent1"/>
                          </a:solidFill>
                          <a:latin typeface="Lato"/>
                          <a:ea typeface="Lato"/>
                          <a:cs typeface="Lato"/>
                          <a:sym typeface="Lato"/>
                        </a:rPr>
                        <a:t>Packet Delivery Ratio</a:t>
                      </a:r>
                      <a:endParaRPr sz="1200">
                        <a:solidFill>
                          <a:schemeClr val="accent1"/>
                        </a:solidFill>
                        <a:latin typeface="Lato"/>
                        <a:ea typeface="Lato"/>
                        <a:cs typeface="Lato"/>
                        <a:sym typeface="Lato"/>
                      </a:endParaRPr>
                    </a:p>
                    <a:p>
                      <a:pPr indent="0" lvl="0" marL="0" rtl="0" algn="ctr">
                        <a:spcBef>
                          <a:spcPts val="0"/>
                        </a:spcBef>
                        <a:spcAft>
                          <a:spcPts val="0"/>
                        </a:spcAft>
                        <a:buNone/>
                      </a:pPr>
                      <a:r>
                        <a:rPr lang="en" sz="1200">
                          <a:solidFill>
                            <a:schemeClr val="accent1"/>
                          </a:solidFill>
                          <a:latin typeface="Lato"/>
                          <a:ea typeface="Lato"/>
                          <a:cs typeface="Lato"/>
                          <a:sym typeface="Lato"/>
                        </a:rPr>
                        <a:t>Average</a:t>
                      </a:r>
                      <a:r>
                        <a:rPr lang="en" sz="1200">
                          <a:solidFill>
                            <a:schemeClr val="accent1"/>
                          </a:solidFill>
                          <a:latin typeface="Lato"/>
                          <a:ea typeface="Lato"/>
                          <a:cs typeface="Lato"/>
                          <a:sym typeface="Lato"/>
                        </a:rPr>
                        <a:t> Energy Consumption</a:t>
                      </a:r>
                      <a:endParaRPr sz="1200">
                        <a:solidFill>
                          <a:schemeClr val="accent1"/>
                        </a:solidFill>
                        <a:latin typeface="Lato"/>
                        <a:ea typeface="Lato"/>
                        <a:cs typeface="Lato"/>
                        <a:sym typeface="Lato"/>
                      </a:endParaRPr>
                    </a:p>
                  </a:txBody>
                  <a:tcPr marT="91425" marB="91425" marR="91425" marL="91425"/>
                </a:tc>
              </a:tr>
              <a:tr h="396200">
                <a:tc vMerge="1"/>
                <a:tc vMerge="1"/>
                <a:tc>
                  <a:txBody>
                    <a:bodyPr/>
                    <a:lstStyle/>
                    <a:p>
                      <a:pPr indent="0" lvl="0" marL="0" rtl="0" algn="ctr">
                        <a:spcBef>
                          <a:spcPts val="0"/>
                        </a:spcBef>
                        <a:spcAft>
                          <a:spcPts val="0"/>
                        </a:spcAft>
                        <a:buNone/>
                      </a:pPr>
                      <a:r>
                        <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Average </a:t>
                      </a:r>
                      <a:r>
                        <a:rPr lang="en" sz="1200">
                          <a:solidFill>
                            <a:schemeClr val="accent1"/>
                          </a:solidFill>
                          <a:latin typeface="Lato"/>
                          <a:ea typeface="Lato"/>
                          <a:cs typeface="Lato"/>
                          <a:sym typeface="Lato"/>
                        </a:rPr>
                        <a:t>End-to-End Delay</a:t>
                      </a:r>
                      <a:endParaRPr sz="1200">
                        <a:solidFill>
                          <a:schemeClr val="accent1"/>
                        </a:solidFill>
                        <a:latin typeface="Lato"/>
                        <a:ea typeface="Lato"/>
                        <a:cs typeface="Lato"/>
                        <a:sym typeface="Lato"/>
                      </a:endParaRPr>
                    </a:p>
                  </a:txBody>
                  <a:tcPr marT="91425" marB="91425" marR="91425" marL="91425"/>
                </a:tc>
              </a:tr>
              <a:tr h="396225">
                <a:tc rowSpan="2">
                  <a:txBody>
                    <a:bodyPr/>
                    <a:lstStyle/>
                    <a:p>
                      <a:pPr indent="0" lvl="0" marL="0" rtl="0" algn="ctr">
                        <a:spcBef>
                          <a:spcPts val="0"/>
                        </a:spcBef>
                        <a:spcAft>
                          <a:spcPts val="0"/>
                        </a:spcAft>
                        <a:buNone/>
                      </a:pPr>
                      <a:r>
                        <a:t/>
                      </a:r>
                      <a:endParaRPr sz="1200">
                        <a:solidFill>
                          <a:schemeClr val="accent1"/>
                        </a:solidFill>
                        <a:latin typeface="Lato"/>
                        <a:ea typeface="Lato"/>
                        <a:cs typeface="Lato"/>
                        <a:sym typeface="Lato"/>
                      </a:endParaRPr>
                    </a:p>
                  </a:txBody>
                  <a:tcPr marT="91425" marB="91425" marR="91425" marL="91425"/>
                </a:tc>
                <a:tc rowSpan="2">
                  <a:txBody>
                    <a:bodyPr/>
                    <a:lstStyle/>
                    <a:p>
                      <a:pPr indent="0" lvl="0" marL="0" rtl="0" algn="ctr">
                        <a:spcBef>
                          <a:spcPts val="0"/>
                        </a:spcBef>
                        <a:spcAft>
                          <a:spcPts val="0"/>
                        </a:spcAft>
                        <a:buNone/>
                      </a:pPr>
                      <a:r>
                        <a:t/>
                      </a:r>
                      <a:endParaRPr sz="1200">
                        <a:solidFill>
                          <a:schemeClr val="accent1"/>
                        </a:solidFill>
                        <a:latin typeface="Lato"/>
                        <a:ea typeface="Lato"/>
                        <a:cs typeface="Lato"/>
                        <a:sym typeface="Lato"/>
                      </a:endParaRPr>
                    </a:p>
                    <a:p>
                      <a:pPr indent="0" lvl="0" marL="0" rtl="0" algn="ctr">
                        <a:spcBef>
                          <a:spcPts val="0"/>
                        </a:spcBef>
                        <a:spcAft>
                          <a:spcPts val="0"/>
                        </a:spcAft>
                        <a:buNone/>
                      </a:pPr>
                      <a:r>
                        <a:rPr lang="en" sz="1200">
                          <a:solidFill>
                            <a:schemeClr val="accent1"/>
                          </a:solidFill>
                          <a:latin typeface="Lato"/>
                          <a:ea typeface="Lato"/>
                          <a:cs typeface="Lato"/>
                          <a:sym typeface="Lato"/>
                        </a:rPr>
                        <a:t>Number of Nodes</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Average </a:t>
                      </a:r>
                      <a:r>
                        <a:rPr lang="en" sz="1200">
                          <a:solidFill>
                            <a:schemeClr val="accent1"/>
                          </a:solidFill>
                          <a:latin typeface="Lato"/>
                          <a:ea typeface="Lato"/>
                          <a:cs typeface="Lato"/>
                          <a:sym typeface="Lato"/>
                        </a:rPr>
                        <a:t>Packet Delivery Ratio</a:t>
                      </a:r>
                      <a:endParaRPr sz="1200">
                        <a:solidFill>
                          <a:schemeClr val="accent1"/>
                        </a:solidFill>
                        <a:latin typeface="Lato"/>
                        <a:ea typeface="Lato"/>
                        <a:cs typeface="Lato"/>
                        <a:sym typeface="Lato"/>
                      </a:endParaRPr>
                    </a:p>
                    <a:p>
                      <a:pPr indent="0" lvl="0" marL="0" rtl="0" algn="ctr">
                        <a:spcBef>
                          <a:spcPts val="0"/>
                        </a:spcBef>
                        <a:spcAft>
                          <a:spcPts val="0"/>
                        </a:spcAft>
                        <a:buNone/>
                      </a:pPr>
                      <a:r>
                        <a:rPr lang="en" sz="1200">
                          <a:solidFill>
                            <a:schemeClr val="accent1"/>
                          </a:solidFill>
                          <a:latin typeface="Lato"/>
                          <a:ea typeface="Lato"/>
                          <a:cs typeface="Lato"/>
                          <a:sym typeface="Lato"/>
                        </a:rPr>
                        <a:t>Average</a:t>
                      </a:r>
                      <a:r>
                        <a:rPr lang="en" sz="1200">
                          <a:solidFill>
                            <a:schemeClr val="accent1"/>
                          </a:solidFill>
                          <a:latin typeface="Lato"/>
                          <a:ea typeface="Lato"/>
                          <a:cs typeface="Lato"/>
                          <a:sym typeface="Lato"/>
                        </a:rPr>
                        <a:t> Energy Consumption</a:t>
                      </a:r>
                      <a:endParaRPr sz="1200">
                        <a:solidFill>
                          <a:schemeClr val="accent1"/>
                        </a:solidFill>
                        <a:latin typeface="Lato"/>
                        <a:ea typeface="Lato"/>
                        <a:cs typeface="Lato"/>
                        <a:sym typeface="Lato"/>
                      </a:endParaRPr>
                    </a:p>
                  </a:txBody>
                  <a:tcPr marT="91425" marB="91425" marR="91425" marL="91425"/>
                </a:tc>
              </a:tr>
              <a:tr h="478625">
                <a:tc vMerge="1"/>
                <a:tc vMerge="1"/>
                <a:tc>
                  <a:txBody>
                    <a:bodyPr/>
                    <a:lstStyle/>
                    <a:p>
                      <a:pPr indent="0" lvl="0" marL="0" rtl="0" algn="ctr">
                        <a:spcBef>
                          <a:spcPts val="0"/>
                        </a:spcBef>
                        <a:spcAft>
                          <a:spcPts val="0"/>
                        </a:spcAft>
                        <a:buNone/>
                      </a:pPr>
                      <a:r>
                        <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Average </a:t>
                      </a:r>
                      <a:r>
                        <a:rPr lang="en" sz="1200">
                          <a:solidFill>
                            <a:schemeClr val="accent1"/>
                          </a:solidFill>
                          <a:latin typeface="Lato"/>
                          <a:ea typeface="Lato"/>
                          <a:cs typeface="Lato"/>
                          <a:sym typeface="Lato"/>
                        </a:rPr>
                        <a:t>End-to-End Delay</a:t>
                      </a:r>
                      <a:endParaRPr sz="1200">
                        <a:solidFill>
                          <a:schemeClr val="accent1"/>
                        </a:solidFill>
                        <a:latin typeface="Lato"/>
                        <a:ea typeface="Lato"/>
                        <a:cs typeface="Lato"/>
                        <a:sym typeface="Lato"/>
                      </a:endParaRPr>
                    </a:p>
                  </a:txBody>
                  <a:tcPr marT="91425" marB="91425" marR="91425" marL="91425"/>
                </a:tc>
              </a:tr>
              <a:tr h="631600">
                <a:tc>
                  <a:txBody>
                    <a:bodyPr/>
                    <a:lstStyle/>
                    <a:p>
                      <a:pPr indent="0" lvl="0" marL="0" rtl="0" algn="ctr">
                        <a:spcBef>
                          <a:spcPts val="0"/>
                        </a:spcBef>
                        <a:spcAft>
                          <a:spcPts val="0"/>
                        </a:spcAft>
                        <a:buNone/>
                      </a:pPr>
                      <a:r>
                        <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t/>
                      </a:r>
                      <a:endParaRPr sz="1200">
                        <a:solidFill>
                          <a:schemeClr val="accent1"/>
                        </a:solidFill>
                        <a:latin typeface="Lato"/>
                        <a:ea typeface="Lato"/>
                        <a:cs typeface="Lato"/>
                        <a:sym typeface="Lato"/>
                      </a:endParaRPr>
                    </a:p>
                    <a:p>
                      <a:pPr indent="0" lvl="0" marL="0" rtl="0" algn="ctr">
                        <a:spcBef>
                          <a:spcPts val="0"/>
                        </a:spcBef>
                        <a:spcAft>
                          <a:spcPts val="0"/>
                        </a:spcAft>
                        <a:buNone/>
                      </a:pPr>
                      <a:r>
                        <a:rPr lang="en" sz="1200">
                          <a:solidFill>
                            <a:schemeClr val="accent1"/>
                          </a:solidFill>
                          <a:latin typeface="Lato"/>
                          <a:ea typeface="Lato"/>
                          <a:cs typeface="Lato"/>
                          <a:sym typeface="Lato"/>
                        </a:rPr>
                        <a:t>Node Speed</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t/>
                      </a:r>
                      <a:endParaRPr sz="1200">
                        <a:solidFill>
                          <a:schemeClr val="accent1"/>
                        </a:solidFill>
                        <a:latin typeface="Lato"/>
                        <a:ea typeface="Lato"/>
                        <a:cs typeface="Lato"/>
                        <a:sym typeface="Lato"/>
                      </a:endParaRPr>
                    </a:p>
                    <a:p>
                      <a:pPr indent="0" lvl="0" marL="0" rtl="0" algn="ctr">
                        <a:spcBef>
                          <a:spcPts val="0"/>
                        </a:spcBef>
                        <a:spcAft>
                          <a:spcPts val="0"/>
                        </a:spcAft>
                        <a:buNone/>
                      </a:pPr>
                      <a:r>
                        <a:rPr lang="en" sz="1200">
                          <a:solidFill>
                            <a:schemeClr val="accent1"/>
                          </a:solidFill>
                          <a:latin typeface="Lato"/>
                          <a:ea typeface="Lato"/>
                          <a:cs typeface="Lato"/>
                          <a:sym typeface="Lato"/>
                        </a:rPr>
                        <a:t>Stable</a:t>
                      </a:r>
                      <a:endParaRPr sz="1200">
                        <a:solidFill>
                          <a:schemeClr val="accent1"/>
                        </a:solidFill>
                        <a:latin typeface="Lato"/>
                        <a:ea typeface="Lato"/>
                        <a:cs typeface="Lato"/>
                        <a:sym typeface="Lato"/>
                      </a:endParaRPr>
                    </a:p>
                  </a:txBody>
                  <a:tcPr marT="91425" marB="91425" marR="91425" marL="91425"/>
                </a:tc>
                <a:tc>
                  <a:txBody>
                    <a:bodyPr/>
                    <a:lstStyle/>
                    <a:p>
                      <a:pPr indent="0" lvl="0" marL="0" rtl="0" algn="ctr">
                        <a:spcBef>
                          <a:spcPts val="0"/>
                        </a:spcBef>
                        <a:spcAft>
                          <a:spcPts val="0"/>
                        </a:spcAft>
                        <a:buNone/>
                      </a:pPr>
                      <a:r>
                        <a:rPr lang="en" sz="1200">
                          <a:solidFill>
                            <a:schemeClr val="accent1"/>
                          </a:solidFill>
                          <a:latin typeface="Lato"/>
                          <a:ea typeface="Lato"/>
                          <a:cs typeface="Lato"/>
                          <a:sym typeface="Lato"/>
                        </a:rPr>
                        <a:t>Average </a:t>
                      </a:r>
                      <a:r>
                        <a:rPr lang="en" sz="1200">
                          <a:solidFill>
                            <a:schemeClr val="accent1"/>
                          </a:solidFill>
                          <a:latin typeface="Lato"/>
                          <a:ea typeface="Lato"/>
                          <a:cs typeface="Lato"/>
                          <a:sym typeface="Lato"/>
                        </a:rPr>
                        <a:t>Packet Delivery Ratio</a:t>
                      </a:r>
                      <a:endParaRPr sz="1200">
                        <a:solidFill>
                          <a:schemeClr val="accent1"/>
                        </a:solidFill>
                        <a:latin typeface="Lato"/>
                        <a:ea typeface="Lato"/>
                        <a:cs typeface="Lato"/>
                        <a:sym typeface="Lato"/>
                      </a:endParaRPr>
                    </a:p>
                    <a:p>
                      <a:pPr indent="0" lvl="0" marL="0" rtl="0" algn="ctr">
                        <a:spcBef>
                          <a:spcPts val="0"/>
                        </a:spcBef>
                        <a:spcAft>
                          <a:spcPts val="0"/>
                        </a:spcAft>
                        <a:buNone/>
                      </a:pPr>
                      <a:r>
                        <a:rPr lang="en" sz="1200">
                          <a:solidFill>
                            <a:schemeClr val="accent1"/>
                          </a:solidFill>
                          <a:latin typeface="Lato"/>
                          <a:ea typeface="Lato"/>
                          <a:cs typeface="Lato"/>
                          <a:sym typeface="Lato"/>
                        </a:rPr>
                        <a:t>Average E</a:t>
                      </a:r>
                      <a:r>
                        <a:rPr lang="en" sz="1200">
                          <a:solidFill>
                            <a:schemeClr val="accent1"/>
                          </a:solidFill>
                          <a:latin typeface="Lato"/>
                          <a:ea typeface="Lato"/>
                          <a:cs typeface="Lato"/>
                          <a:sym typeface="Lato"/>
                        </a:rPr>
                        <a:t>nergy Consumption</a:t>
                      </a:r>
                      <a:endParaRPr sz="1200">
                        <a:solidFill>
                          <a:schemeClr val="accent1"/>
                        </a:solidFill>
                        <a:latin typeface="Lato"/>
                        <a:ea typeface="Lato"/>
                        <a:cs typeface="Lato"/>
                        <a:sym typeface="Lato"/>
                      </a:endParaRPr>
                    </a:p>
                    <a:p>
                      <a:pPr indent="0" lvl="0" marL="0" rtl="0" algn="ctr">
                        <a:spcBef>
                          <a:spcPts val="0"/>
                        </a:spcBef>
                        <a:spcAft>
                          <a:spcPts val="0"/>
                        </a:spcAft>
                        <a:buNone/>
                      </a:pPr>
                      <a:r>
                        <a:rPr lang="en" sz="1200">
                          <a:solidFill>
                            <a:schemeClr val="accent1"/>
                          </a:solidFill>
                          <a:latin typeface="Lato"/>
                          <a:ea typeface="Lato"/>
                          <a:cs typeface="Lato"/>
                          <a:sym typeface="Lato"/>
                        </a:rPr>
                        <a:t>Average </a:t>
                      </a:r>
                      <a:r>
                        <a:rPr lang="en" sz="1200">
                          <a:solidFill>
                            <a:schemeClr val="accent1"/>
                          </a:solidFill>
                          <a:latin typeface="Lato"/>
                          <a:ea typeface="Lato"/>
                          <a:cs typeface="Lato"/>
                          <a:sym typeface="Lato"/>
                        </a:rPr>
                        <a:t>End-to-End Delay</a:t>
                      </a:r>
                      <a:endParaRPr sz="1200">
                        <a:solidFill>
                          <a:schemeClr val="accent1"/>
                        </a:solidFill>
                        <a:latin typeface="Lato"/>
                        <a:ea typeface="Lato"/>
                        <a:cs typeface="Lato"/>
                        <a:sym typeface="Lato"/>
                      </a:endParaRPr>
                    </a:p>
                  </a:txBody>
                  <a:tcPr marT="91425" marB="91425" marR="91425" marL="91425"/>
                </a:tc>
              </a:tr>
            </a:tbl>
          </a:graphicData>
        </a:graphic>
      </p:graphicFrame>
      <p:sp>
        <p:nvSpPr>
          <p:cNvPr id="293" name="Google Shape;293;p42"/>
          <p:cNvSpPr/>
          <p:nvPr/>
        </p:nvSpPr>
        <p:spPr>
          <a:xfrm>
            <a:off x="1806425" y="1685725"/>
            <a:ext cx="218100" cy="385200"/>
          </a:xfrm>
          <a:prstGeom prst="up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42"/>
          <p:cNvSpPr/>
          <p:nvPr/>
        </p:nvSpPr>
        <p:spPr>
          <a:xfrm>
            <a:off x="1806425" y="2644000"/>
            <a:ext cx="218100" cy="385200"/>
          </a:xfrm>
          <a:prstGeom prst="up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42"/>
          <p:cNvSpPr/>
          <p:nvPr/>
        </p:nvSpPr>
        <p:spPr>
          <a:xfrm>
            <a:off x="1922700" y="3602275"/>
            <a:ext cx="229800" cy="385200"/>
          </a:xfrm>
          <a:prstGeom prst="up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42"/>
          <p:cNvSpPr/>
          <p:nvPr/>
        </p:nvSpPr>
        <p:spPr>
          <a:xfrm>
            <a:off x="4242750" y="1544550"/>
            <a:ext cx="218100" cy="385200"/>
          </a:xfrm>
          <a:prstGeom prst="up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42"/>
          <p:cNvSpPr/>
          <p:nvPr/>
        </p:nvSpPr>
        <p:spPr>
          <a:xfrm>
            <a:off x="4242746" y="2527825"/>
            <a:ext cx="218100" cy="385200"/>
          </a:xfrm>
          <a:prstGeom prst="up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42"/>
          <p:cNvSpPr/>
          <p:nvPr/>
        </p:nvSpPr>
        <p:spPr>
          <a:xfrm rot="10800000">
            <a:off x="1629875" y="3602275"/>
            <a:ext cx="229800" cy="385200"/>
          </a:xfrm>
          <a:prstGeom prst="upArrow">
            <a:avLst>
              <a:gd fmla="val 50000" name="adj1"/>
              <a:gd fmla="val 554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42"/>
          <p:cNvSpPr/>
          <p:nvPr/>
        </p:nvSpPr>
        <p:spPr>
          <a:xfrm rot="10800000">
            <a:off x="4242975" y="2071450"/>
            <a:ext cx="206100" cy="340200"/>
          </a:xfrm>
          <a:prstGeom prst="up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42"/>
          <p:cNvSpPr/>
          <p:nvPr/>
        </p:nvSpPr>
        <p:spPr>
          <a:xfrm rot="10800000">
            <a:off x="4242671" y="3029200"/>
            <a:ext cx="206400" cy="385200"/>
          </a:xfrm>
          <a:prstGeom prst="up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42"/>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29</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5" name="Shape 305"/>
        <p:cNvGrpSpPr/>
        <p:nvPr/>
      </p:nvGrpSpPr>
      <p:grpSpPr>
        <a:xfrm>
          <a:off x="0" y="0"/>
          <a:ext cx="0" cy="0"/>
          <a:chOff x="0" y="0"/>
          <a:chExt cx="0" cy="0"/>
        </a:xfrm>
      </p:grpSpPr>
      <p:sp>
        <p:nvSpPr>
          <p:cNvPr id="306" name="Google Shape;306;p43"/>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600">
                <a:latin typeface="Lato"/>
                <a:ea typeface="Lato"/>
                <a:cs typeface="Lato"/>
                <a:sym typeface="Lato"/>
              </a:rPr>
              <a:t>Future work</a:t>
            </a:r>
            <a:endParaRPr sz="3600">
              <a:latin typeface="Lato"/>
              <a:ea typeface="Lato"/>
              <a:cs typeface="Lato"/>
              <a:sym typeface="Lato"/>
            </a:endParaRPr>
          </a:p>
        </p:txBody>
      </p:sp>
      <p:sp>
        <p:nvSpPr>
          <p:cNvPr id="307" name="Google Shape;307;p43"/>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30</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44"/>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
                <a:latin typeface="Lato"/>
                <a:ea typeface="Lato"/>
                <a:cs typeface="Lato"/>
                <a:sym typeface="Lato"/>
              </a:rPr>
              <a:t>Future work</a:t>
            </a:r>
            <a:endParaRPr>
              <a:latin typeface="Lato"/>
              <a:ea typeface="Lato"/>
              <a:cs typeface="Lato"/>
              <a:sym typeface="Lato"/>
            </a:endParaRPr>
          </a:p>
        </p:txBody>
      </p:sp>
      <p:sp>
        <p:nvSpPr>
          <p:cNvPr id="313" name="Google Shape;313;p44"/>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400"/>
              <a:t>In future work we plan to manipulate the architecture of VBVA protocol to achieve less end-to-end delay by </a:t>
            </a:r>
            <a:r>
              <a:rPr lang="en" sz="1400"/>
              <a:t>implementing </a:t>
            </a:r>
            <a:r>
              <a:rPr lang="en" sz="1400"/>
              <a:t>a hop-by-hop routing vector and hence find more path for data delivery.</a:t>
            </a:r>
            <a:endParaRPr sz="1400"/>
          </a:p>
        </p:txBody>
      </p:sp>
      <p:sp>
        <p:nvSpPr>
          <p:cNvPr id="314" name="Google Shape;314;p44"/>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31</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 name="Shape 318"/>
        <p:cNvGrpSpPr/>
        <p:nvPr/>
      </p:nvGrpSpPr>
      <p:grpSpPr>
        <a:xfrm>
          <a:off x="0" y="0"/>
          <a:ext cx="0" cy="0"/>
          <a:chOff x="0" y="0"/>
          <a:chExt cx="0" cy="0"/>
        </a:xfrm>
      </p:grpSpPr>
      <p:sp>
        <p:nvSpPr>
          <p:cNvPr id="319" name="Google Shape;319;p45"/>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45"/>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321" name="Google Shape;321;p45" title="NewVBF.mkv">
            <a:hlinkClick r:id="rId3"/>
          </p:cNvPr>
          <p:cNvPicPr preferRelativeResize="0"/>
          <p:nvPr/>
        </p:nvPicPr>
        <p:blipFill>
          <a:blip r:embed="rId4">
            <a:alphaModFix/>
          </a:blip>
          <a:stretch>
            <a:fillRect/>
          </a:stretch>
        </p:blipFill>
        <p:spPr>
          <a:xfrm>
            <a:off x="1215900" y="0"/>
            <a:ext cx="6785100" cy="508882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5" name="Shape 325"/>
        <p:cNvGrpSpPr/>
        <p:nvPr/>
      </p:nvGrpSpPr>
      <p:grpSpPr>
        <a:xfrm>
          <a:off x="0" y="0"/>
          <a:ext cx="0" cy="0"/>
          <a:chOff x="0" y="0"/>
          <a:chExt cx="0" cy="0"/>
        </a:xfrm>
      </p:grpSpPr>
      <p:sp>
        <p:nvSpPr>
          <p:cNvPr id="326" name="Google Shape;326;p46"/>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rgbClr val="000000"/>
                </a:solidFill>
              </a:rPr>
              <a:t>Acceptance</a:t>
            </a:r>
            <a:endParaRPr sz="3000">
              <a:solidFill>
                <a:srgbClr val="000000"/>
              </a:solidFill>
            </a:endParaRPr>
          </a:p>
        </p:txBody>
      </p:sp>
      <p:sp>
        <p:nvSpPr>
          <p:cNvPr id="327" name="Google Shape;327;p46"/>
          <p:cNvSpPr txBox="1"/>
          <p:nvPr>
            <p:ph idx="1" type="body"/>
          </p:nvPr>
        </p:nvSpPr>
        <p:spPr>
          <a:xfrm>
            <a:off x="729450" y="1988200"/>
            <a:ext cx="8306100" cy="1966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ICFNDS 2018: International Conference on Future Networks and Distributed Systems</a:t>
            </a:r>
            <a:br>
              <a:rPr lang="en"/>
            </a:br>
            <a:r>
              <a:rPr lang="en"/>
              <a:t>Middle East University</a:t>
            </a:r>
            <a:br>
              <a:rPr lang="en"/>
            </a:br>
            <a:r>
              <a:rPr lang="en"/>
              <a:t>A</a:t>
            </a:r>
            <a:r>
              <a:rPr lang="en"/>
              <a:t>mman, Jordan, June 26-27, 2018</a:t>
            </a:r>
            <a:endParaRPr/>
          </a:p>
          <a:p>
            <a:pPr indent="0" lvl="0" marL="0" rtl="0" algn="l">
              <a:spcBef>
                <a:spcPts val="1600"/>
              </a:spcBef>
              <a:spcAft>
                <a:spcPts val="0"/>
              </a:spcAft>
              <a:buClr>
                <a:schemeClr val="dk1"/>
              </a:buClr>
              <a:buSzPts val="1100"/>
              <a:buFont typeface="Arial"/>
              <a:buNone/>
            </a:pPr>
            <a:r>
              <a:rPr lang="en"/>
              <a:t>The ICFNDS 2018 proceedings will be published as part of the International Conference Proceedings Series published by the ACM</a:t>
            </a:r>
            <a:endParaRPr/>
          </a:p>
          <a:p>
            <a:pPr indent="0" lvl="0" marL="0" rtl="0" algn="l">
              <a:spcBef>
                <a:spcPts val="1600"/>
              </a:spcBef>
              <a:spcAft>
                <a:spcPts val="1600"/>
              </a:spcAft>
              <a:buNone/>
            </a:pPr>
            <a:r>
              <a:t/>
            </a:r>
            <a:endParaRPr/>
          </a:p>
        </p:txBody>
      </p:sp>
      <p:pic>
        <p:nvPicPr>
          <p:cNvPr id="328" name="Google Shape;328;p46"/>
          <p:cNvPicPr preferRelativeResize="0"/>
          <p:nvPr/>
        </p:nvPicPr>
        <p:blipFill>
          <a:blip r:embed="rId3">
            <a:alphaModFix/>
          </a:blip>
          <a:stretch>
            <a:fillRect/>
          </a:stretch>
        </p:blipFill>
        <p:spPr>
          <a:xfrm>
            <a:off x="5433975" y="3588775"/>
            <a:ext cx="2357925" cy="1061050"/>
          </a:xfrm>
          <a:prstGeom prst="rect">
            <a:avLst/>
          </a:prstGeom>
          <a:noFill/>
          <a:ln>
            <a:noFill/>
          </a:ln>
        </p:spPr>
      </p:pic>
      <p:sp>
        <p:nvSpPr>
          <p:cNvPr id="329" name="Google Shape;329;p46"/>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32</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3" name="Shape 333"/>
        <p:cNvGrpSpPr/>
        <p:nvPr/>
      </p:nvGrpSpPr>
      <p:grpSpPr>
        <a:xfrm>
          <a:off x="0" y="0"/>
          <a:ext cx="0" cy="0"/>
          <a:chOff x="0" y="0"/>
          <a:chExt cx="0" cy="0"/>
        </a:xfrm>
      </p:grpSpPr>
      <p:sp>
        <p:nvSpPr>
          <p:cNvPr id="334" name="Google Shape;334;p47"/>
          <p:cNvSpPr txBox="1"/>
          <p:nvPr>
            <p:ph idx="1" type="body"/>
          </p:nvPr>
        </p:nvSpPr>
        <p:spPr>
          <a:xfrm>
            <a:off x="311700" y="1152475"/>
            <a:ext cx="8520600" cy="19062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t/>
            </a:r>
            <a:endParaRPr sz="5200"/>
          </a:p>
          <a:p>
            <a:pPr indent="0" lvl="0" marL="0" rtl="0" algn="ctr">
              <a:lnSpc>
                <a:spcPct val="100000"/>
              </a:lnSpc>
              <a:spcBef>
                <a:spcPts val="0"/>
              </a:spcBef>
              <a:spcAft>
                <a:spcPts val="0"/>
              </a:spcAft>
              <a:buClr>
                <a:schemeClr val="dk1"/>
              </a:buClr>
              <a:buSzPts val="1100"/>
              <a:buFont typeface="Arial"/>
              <a:buNone/>
            </a:pPr>
            <a:r>
              <a:rPr b="1" lang="en" sz="4200">
                <a:solidFill>
                  <a:schemeClr val="dk2"/>
                </a:solidFill>
              </a:rPr>
              <a:t>Thank</a:t>
            </a:r>
            <a:r>
              <a:rPr lang="en" sz="5200"/>
              <a:t> </a:t>
            </a:r>
            <a:r>
              <a:rPr b="1" lang="en" sz="4200">
                <a:solidFill>
                  <a:schemeClr val="dk2"/>
                </a:solidFill>
              </a:rPr>
              <a:t>Yo</a:t>
            </a:r>
            <a:r>
              <a:rPr b="1" lang="en" sz="4200">
                <a:solidFill>
                  <a:schemeClr val="dk2"/>
                </a:solidFill>
              </a:rPr>
              <a:t>u</a:t>
            </a:r>
            <a:endParaRPr sz="5200"/>
          </a:p>
          <a:p>
            <a:pPr indent="0" lvl="0" marL="0" rtl="0" algn="l">
              <a:spcBef>
                <a:spcPts val="0"/>
              </a:spcBef>
              <a:spcAft>
                <a:spcPts val="1600"/>
              </a:spcAft>
              <a:buNone/>
            </a:pPr>
            <a:r>
              <a:t/>
            </a:r>
            <a:endParaRPr/>
          </a:p>
        </p:txBody>
      </p:sp>
      <p:sp>
        <p:nvSpPr>
          <p:cNvPr id="335" name="Google Shape;335;p47"/>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33</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Google Shape;107;p16"/>
          <p:cNvSpPr txBox="1"/>
          <p:nvPr>
            <p:ph type="title"/>
          </p:nvPr>
        </p:nvSpPr>
        <p:spPr>
          <a:xfrm>
            <a:off x="727650" y="565375"/>
            <a:ext cx="7688700" cy="5352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2400">
                <a:latin typeface="Lato"/>
                <a:ea typeface="Lato"/>
                <a:cs typeface="Lato"/>
                <a:sym typeface="Lato"/>
              </a:rPr>
              <a:t>Introduction for UWSNs</a:t>
            </a:r>
            <a:endParaRPr sz="2400">
              <a:latin typeface="Lato"/>
              <a:ea typeface="Lato"/>
              <a:cs typeface="Lato"/>
              <a:sym typeface="Lato"/>
            </a:endParaRPr>
          </a:p>
        </p:txBody>
      </p:sp>
      <p:sp>
        <p:nvSpPr>
          <p:cNvPr id="108" name="Google Shape;108;p16"/>
          <p:cNvSpPr txBox="1"/>
          <p:nvPr>
            <p:ph idx="1" type="body"/>
          </p:nvPr>
        </p:nvSpPr>
        <p:spPr>
          <a:xfrm>
            <a:off x="727650" y="1340800"/>
            <a:ext cx="6607500" cy="341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The Earth is a water planet</a:t>
            </a:r>
            <a:endParaRPr sz="1400"/>
          </a:p>
          <a:p>
            <a:pPr indent="-317500" lvl="1" marL="914400" rtl="0" algn="l">
              <a:spcBef>
                <a:spcPts val="0"/>
              </a:spcBef>
              <a:spcAft>
                <a:spcPts val="0"/>
              </a:spcAft>
              <a:buSzPts val="1400"/>
              <a:buChar char="○"/>
            </a:pPr>
            <a:r>
              <a:rPr lang="en" sz="1400"/>
              <a:t>About 70% (2/3)</a:t>
            </a:r>
            <a:r>
              <a:rPr lang="en" sz="1400"/>
              <a:t> of the surface of the earth is covered by oceans and water </a:t>
            </a:r>
            <a:endParaRPr sz="1400"/>
          </a:p>
          <a:p>
            <a:pPr indent="-317500" lvl="0" marL="457200" rtl="0" algn="l">
              <a:spcBef>
                <a:spcPts val="0"/>
              </a:spcBef>
              <a:spcAft>
                <a:spcPts val="0"/>
              </a:spcAft>
              <a:buSzPts val="1400"/>
              <a:buChar char="●"/>
            </a:pPr>
            <a:r>
              <a:rPr lang="en" sz="1400"/>
              <a:t>Many potential applications</a:t>
            </a:r>
            <a:endParaRPr sz="1400"/>
          </a:p>
          <a:p>
            <a:pPr indent="-317500" lvl="1" marL="914400" rtl="0" algn="l">
              <a:spcBef>
                <a:spcPts val="0"/>
              </a:spcBef>
              <a:spcAft>
                <a:spcPts val="0"/>
              </a:spcAft>
              <a:buSzPts val="1400"/>
              <a:buChar char="○"/>
            </a:pPr>
            <a:r>
              <a:rPr lang="en" sz="1400"/>
              <a:t>Pollution detection</a:t>
            </a:r>
            <a:endParaRPr sz="1400"/>
          </a:p>
          <a:p>
            <a:pPr indent="-317500" lvl="1" marL="914400" rtl="0" algn="l">
              <a:spcBef>
                <a:spcPts val="0"/>
              </a:spcBef>
              <a:spcAft>
                <a:spcPts val="0"/>
              </a:spcAft>
              <a:buSzPts val="1400"/>
              <a:buChar char="○"/>
            </a:pPr>
            <a:r>
              <a:rPr lang="en" sz="1400"/>
              <a:t>Oil/gas field monitoring</a:t>
            </a:r>
            <a:endParaRPr sz="1400"/>
          </a:p>
          <a:p>
            <a:pPr indent="-317500" lvl="1" marL="914400" rtl="0" algn="l">
              <a:spcBef>
                <a:spcPts val="0"/>
              </a:spcBef>
              <a:spcAft>
                <a:spcPts val="0"/>
              </a:spcAft>
              <a:buSzPts val="1400"/>
              <a:buChar char="○"/>
            </a:pPr>
            <a:r>
              <a:rPr lang="en" sz="1400"/>
              <a:t>Underwater natural resource discovery</a:t>
            </a:r>
            <a:endParaRPr sz="1400"/>
          </a:p>
          <a:p>
            <a:pPr indent="-317500" lvl="1" marL="914400" rtl="0" algn="l">
              <a:spcBef>
                <a:spcPts val="0"/>
              </a:spcBef>
              <a:spcAft>
                <a:spcPts val="0"/>
              </a:spcAft>
              <a:buSzPts val="1400"/>
              <a:buChar char="○"/>
            </a:pPr>
            <a:r>
              <a:rPr lang="en" sz="1400"/>
              <a:t>Disaster prevention</a:t>
            </a:r>
            <a:endParaRPr sz="1400"/>
          </a:p>
          <a:p>
            <a:pPr indent="-317500" lvl="1" marL="914400" marR="0" rtl="0" algn="l">
              <a:lnSpc>
                <a:spcPct val="115000"/>
              </a:lnSpc>
              <a:spcBef>
                <a:spcPts val="0"/>
              </a:spcBef>
              <a:spcAft>
                <a:spcPts val="0"/>
              </a:spcAft>
              <a:buSzPts val="1400"/>
              <a:buChar char="○"/>
            </a:pPr>
            <a:r>
              <a:rPr lang="en" sz="1400"/>
              <a:t>Which requirements are:</a:t>
            </a:r>
            <a:endParaRPr sz="1400"/>
          </a:p>
          <a:p>
            <a:pPr indent="-317500" lvl="2" marL="1371600" marR="0" rtl="0" algn="l">
              <a:lnSpc>
                <a:spcPct val="115000"/>
              </a:lnSpc>
              <a:spcBef>
                <a:spcPts val="0"/>
              </a:spcBef>
              <a:spcAft>
                <a:spcPts val="0"/>
              </a:spcAft>
              <a:buSzPts val="1400"/>
              <a:buChar char="■"/>
            </a:pPr>
            <a:r>
              <a:rPr lang="en" sz="1400"/>
              <a:t>Unmanned underwater exploration</a:t>
            </a:r>
            <a:endParaRPr sz="1400"/>
          </a:p>
          <a:p>
            <a:pPr indent="-317500" lvl="2" marL="1371600" marR="0" rtl="0" algn="l">
              <a:lnSpc>
                <a:spcPct val="115000"/>
              </a:lnSpc>
              <a:spcBef>
                <a:spcPts val="0"/>
              </a:spcBef>
              <a:spcAft>
                <a:spcPts val="0"/>
              </a:spcAft>
              <a:buSzPts val="1400"/>
              <a:buChar char="■"/>
            </a:pPr>
            <a:r>
              <a:rPr lang="en" sz="1400"/>
              <a:t>Localized and precise data acquisition for better knowledge</a:t>
            </a:r>
            <a:endParaRPr sz="1400"/>
          </a:p>
          <a:p>
            <a:pPr indent="-317500" lvl="2" marL="1371600" marR="0" rtl="0" algn="l">
              <a:lnSpc>
                <a:spcPct val="115000"/>
              </a:lnSpc>
              <a:spcBef>
                <a:spcPts val="0"/>
              </a:spcBef>
              <a:spcAft>
                <a:spcPts val="0"/>
              </a:spcAft>
              <a:buSzPts val="1400"/>
              <a:buChar char="■"/>
            </a:pPr>
            <a:r>
              <a:rPr lang="en" sz="1400"/>
              <a:t>Underwater networking  for motion flexibility scalable to 100’s, 1000’s of nodes for bigger spatial coverage.</a:t>
            </a:r>
            <a:endParaRPr sz="1400"/>
          </a:p>
        </p:txBody>
      </p:sp>
      <p:pic>
        <p:nvPicPr>
          <p:cNvPr id="109" name="Google Shape;109;p16"/>
          <p:cNvPicPr preferRelativeResize="0"/>
          <p:nvPr/>
        </p:nvPicPr>
        <p:blipFill>
          <a:blip r:embed="rId3">
            <a:alphaModFix/>
          </a:blip>
          <a:stretch>
            <a:fillRect/>
          </a:stretch>
        </p:blipFill>
        <p:spPr>
          <a:xfrm>
            <a:off x="6786150" y="1935175"/>
            <a:ext cx="2142000" cy="1998403"/>
          </a:xfrm>
          <a:prstGeom prst="rect">
            <a:avLst/>
          </a:prstGeom>
          <a:noFill/>
          <a:ln>
            <a:noFill/>
          </a:ln>
        </p:spPr>
      </p:pic>
      <p:sp>
        <p:nvSpPr>
          <p:cNvPr id="110" name="Google Shape;110;p16"/>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4</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17"/>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600">
                <a:latin typeface="Lato"/>
                <a:ea typeface="Lato"/>
                <a:cs typeface="Lato"/>
                <a:sym typeface="Lato"/>
              </a:rPr>
              <a:t>C</a:t>
            </a:r>
            <a:r>
              <a:rPr lang="en" sz="3600">
                <a:latin typeface="Lato"/>
                <a:ea typeface="Lato"/>
                <a:cs typeface="Lato"/>
                <a:sym typeface="Lato"/>
              </a:rPr>
              <a:t>hallenge</a:t>
            </a:r>
            <a:r>
              <a:rPr lang="en" sz="3600">
                <a:latin typeface="Lato"/>
                <a:ea typeface="Lato"/>
                <a:cs typeface="Lato"/>
                <a:sym typeface="Lato"/>
              </a:rPr>
              <a:t>s for UWSNs</a:t>
            </a:r>
            <a:endParaRPr sz="3600">
              <a:latin typeface="Lato"/>
              <a:ea typeface="Lato"/>
              <a:cs typeface="Lato"/>
              <a:sym typeface="Lato"/>
            </a:endParaRPr>
          </a:p>
        </p:txBody>
      </p:sp>
      <p:sp>
        <p:nvSpPr>
          <p:cNvPr id="116" name="Google Shape;116;p17"/>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5</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18"/>
          <p:cNvSpPr txBox="1"/>
          <p:nvPr>
            <p:ph type="title"/>
          </p:nvPr>
        </p:nvSpPr>
        <p:spPr>
          <a:xfrm>
            <a:off x="694425" y="497025"/>
            <a:ext cx="79815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chemeClr val="dk1"/>
              </a:buClr>
              <a:buSzPts val="1100"/>
              <a:buFont typeface="Arial"/>
              <a:buNone/>
            </a:pPr>
            <a:r>
              <a:rPr lang="en" sz="2400">
                <a:latin typeface="Lato"/>
                <a:ea typeface="Lato"/>
                <a:cs typeface="Lato"/>
                <a:sym typeface="Lato"/>
              </a:rPr>
              <a:t>Challenge</a:t>
            </a:r>
            <a:r>
              <a:rPr lang="en" sz="2400">
                <a:latin typeface="Lato"/>
                <a:ea typeface="Lato"/>
                <a:cs typeface="Lato"/>
                <a:sym typeface="Lato"/>
              </a:rPr>
              <a:t>s for UWSNs</a:t>
            </a:r>
            <a:endParaRPr sz="2400">
              <a:solidFill>
                <a:schemeClr val="dk2"/>
              </a:solidFill>
              <a:latin typeface="Lato"/>
              <a:ea typeface="Lato"/>
              <a:cs typeface="Lato"/>
              <a:sym typeface="Lato"/>
            </a:endParaRPr>
          </a:p>
        </p:txBody>
      </p:sp>
      <p:sp>
        <p:nvSpPr>
          <p:cNvPr id="122" name="Google Shape;122;p18"/>
          <p:cNvSpPr txBox="1"/>
          <p:nvPr>
            <p:ph idx="1" type="body"/>
          </p:nvPr>
        </p:nvSpPr>
        <p:spPr>
          <a:xfrm>
            <a:off x="765050" y="1389000"/>
            <a:ext cx="7815300" cy="389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Underwater Sensor Networks (UWSNs) are significantly different from terrestrial sensor networks in the following aspects:</a:t>
            </a:r>
            <a:endParaRPr sz="1400"/>
          </a:p>
          <a:p>
            <a:pPr indent="-317500" lvl="0" marL="457200" rtl="0" algn="l">
              <a:spcBef>
                <a:spcPts val="1600"/>
              </a:spcBef>
              <a:spcAft>
                <a:spcPts val="0"/>
              </a:spcAft>
              <a:buSzPts val="1400"/>
              <a:buChar char="●"/>
            </a:pPr>
            <a:r>
              <a:rPr lang="en" sz="1400"/>
              <a:t>Acoustic channels are used as the communication method instead of RF channels.</a:t>
            </a:r>
            <a:endParaRPr sz="1400"/>
          </a:p>
          <a:p>
            <a:pPr indent="-317500" lvl="1" marL="914400" rtl="0" algn="l">
              <a:spcBef>
                <a:spcPts val="0"/>
              </a:spcBef>
              <a:spcAft>
                <a:spcPts val="0"/>
              </a:spcAft>
              <a:buSzPts val="1400"/>
              <a:buChar char="○"/>
            </a:pPr>
            <a:r>
              <a:rPr lang="en" sz="1400"/>
              <a:t>Low Bandwidth.</a:t>
            </a:r>
            <a:endParaRPr sz="1400"/>
          </a:p>
          <a:p>
            <a:pPr indent="-317500" lvl="1" marL="914400" rtl="0" algn="l">
              <a:spcBef>
                <a:spcPts val="0"/>
              </a:spcBef>
              <a:spcAft>
                <a:spcPts val="0"/>
              </a:spcAft>
              <a:buSzPts val="1400"/>
              <a:buChar char="○"/>
            </a:pPr>
            <a:r>
              <a:rPr lang="en" sz="1400"/>
              <a:t>H</a:t>
            </a:r>
            <a:r>
              <a:rPr lang="en" sz="1400"/>
              <a:t>igh Latency in UWSN</a:t>
            </a:r>
            <a:r>
              <a:rPr lang="en" sz="1400"/>
              <a:t>s.</a:t>
            </a:r>
            <a:endParaRPr sz="1400"/>
          </a:p>
          <a:p>
            <a:pPr indent="-317500" lvl="1" marL="914400" rtl="0" algn="l">
              <a:spcBef>
                <a:spcPts val="0"/>
              </a:spcBef>
              <a:spcAft>
                <a:spcPts val="0"/>
              </a:spcAft>
              <a:buSzPts val="1400"/>
              <a:buChar char="○"/>
            </a:pPr>
            <a:r>
              <a:rPr lang="en" sz="1400"/>
              <a:t>UWSNs Are Highly Error-Prone.</a:t>
            </a:r>
            <a:endParaRPr sz="1400"/>
          </a:p>
          <a:p>
            <a:pPr indent="-317500" lvl="0" marL="457200" rtl="0" algn="l">
              <a:spcBef>
                <a:spcPts val="0"/>
              </a:spcBef>
              <a:spcAft>
                <a:spcPts val="0"/>
              </a:spcAft>
              <a:buSzPts val="1400"/>
              <a:buChar char="●"/>
            </a:pPr>
            <a:r>
              <a:rPr lang="en" sz="1400"/>
              <a:t>UWSNs Are Highly Dynamic.</a:t>
            </a:r>
            <a:endParaRPr sz="1400"/>
          </a:p>
          <a:p>
            <a:pPr indent="-317500" lvl="0" marL="457200" rtl="0" algn="l">
              <a:spcBef>
                <a:spcPts val="0"/>
              </a:spcBef>
              <a:spcAft>
                <a:spcPts val="0"/>
              </a:spcAft>
              <a:buSzPts val="1400"/>
              <a:buChar char="●"/>
            </a:pPr>
            <a:r>
              <a:rPr lang="en" sz="1400"/>
              <a:t>UWSNs Are Three-Dimensional.</a:t>
            </a:r>
            <a:endParaRPr sz="1400"/>
          </a:p>
          <a:p>
            <a:pPr indent="-317500" lvl="0" marL="457200" rtl="0" algn="l">
              <a:spcBef>
                <a:spcPts val="0"/>
              </a:spcBef>
              <a:spcAft>
                <a:spcPts val="0"/>
              </a:spcAft>
              <a:buSzPts val="1400"/>
              <a:buChar char="●"/>
            </a:pPr>
            <a:r>
              <a:rPr lang="en" sz="1400"/>
              <a:t>Battery Power is Limited.</a:t>
            </a:r>
            <a:endParaRPr sz="1400"/>
          </a:p>
          <a:p>
            <a:pPr indent="-317500" lvl="0" marL="457200" rtl="0" algn="l">
              <a:spcBef>
                <a:spcPts val="0"/>
              </a:spcBef>
              <a:spcAft>
                <a:spcPts val="0"/>
              </a:spcAft>
              <a:buSzPts val="1400"/>
              <a:buChar char="●"/>
            </a:pPr>
            <a:r>
              <a:rPr lang="en" sz="1400"/>
              <a:t>Underwater sensor nodes are usually large.</a:t>
            </a:r>
            <a:endParaRPr sz="1400"/>
          </a:p>
        </p:txBody>
      </p:sp>
      <p:pic>
        <p:nvPicPr>
          <p:cNvPr id="123" name="Google Shape;123;p18"/>
          <p:cNvPicPr preferRelativeResize="0"/>
          <p:nvPr/>
        </p:nvPicPr>
        <p:blipFill>
          <a:blip r:embed="rId3">
            <a:alphaModFix/>
          </a:blip>
          <a:stretch>
            <a:fillRect/>
          </a:stretch>
        </p:blipFill>
        <p:spPr>
          <a:xfrm>
            <a:off x="5545200" y="2465825"/>
            <a:ext cx="2875201" cy="2161200"/>
          </a:xfrm>
          <a:prstGeom prst="rect">
            <a:avLst/>
          </a:prstGeom>
          <a:noFill/>
          <a:ln>
            <a:noFill/>
          </a:ln>
        </p:spPr>
      </p:pic>
      <p:sp>
        <p:nvSpPr>
          <p:cNvPr id="124" name="Google Shape;124;p18"/>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6</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19"/>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600">
                <a:latin typeface="Lato"/>
                <a:ea typeface="Lato"/>
                <a:cs typeface="Lato"/>
                <a:sym typeface="Lato"/>
              </a:rPr>
              <a:t>Motivation</a:t>
            </a:r>
            <a:endParaRPr sz="3600">
              <a:latin typeface="Lato"/>
              <a:ea typeface="Lato"/>
              <a:cs typeface="Lato"/>
              <a:sym typeface="Lato"/>
            </a:endParaRPr>
          </a:p>
        </p:txBody>
      </p:sp>
      <p:sp>
        <p:nvSpPr>
          <p:cNvPr id="130" name="Google Shape;130;p19"/>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7</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20"/>
          <p:cNvSpPr txBox="1"/>
          <p:nvPr>
            <p:ph type="title"/>
          </p:nvPr>
        </p:nvSpPr>
        <p:spPr>
          <a:xfrm>
            <a:off x="729450" y="1318625"/>
            <a:ext cx="7688700" cy="5352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chemeClr val="dk1"/>
              </a:buClr>
              <a:buSzPts val="1100"/>
              <a:buFont typeface="Arial"/>
              <a:buNone/>
            </a:pPr>
            <a:r>
              <a:rPr lang="en" sz="2400">
                <a:solidFill>
                  <a:srgbClr val="434343"/>
                </a:solidFill>
                <a:latin typeface="Lato"/>
                <a:ea typeface="Lato"/>
                <a:cs typeface="Lato"/>
                <a:sym typeface="Lato"/>
              </a:rPr>
              <a:t>Motivation</a:t>
            </a:r>
            <a:endParaRPr sz="2400">
              <a:solidFill>
                <a:srgbClr val="434343"/>
              </a:solidFill>
              <a:latin typeface="Lato"/>
              <a:ea typeface="Lato"/>
              <a:cs typeface="Lato"/>
              <a:sym typeface="Lato"/>
            </a:endParaRPr>
          </a:p>
        </p:txBody>
      </p:sp>
      <p:sp>
        <p:nvSpPr>
          <p:cNvPr id="136" name="Google Shape;136;p20"/>
          <p:cNvSpPr txBox="1"/>
          <p:nvPr>
            <p:ph idx="1" type="body"/>
          </p:nvPr>
        </p:nvSpPr>
        <p:spPr>
          <a:xfrm>
            <a:off x="729450" y="2029475"/>
            <a:ext cx="7688700" cy="22611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Most </a:t>
            </a:r>
            <a:r>
              <a:rPr lang="en" sz="1400"/>
              <a:t>of </a:t>
            </a:r>
            <a:r>
              <a:rPr lang="en" sz="1400"/>
              <a:t>existing </a:t>
            </a:r>
            <a:r>
              <a:rPr lang="en" sz="1400"/>
              <a:t>routing protocols for </a:t>
            </a:r>
            <a:r>
              <a:rPr lang="en" sz="1400"/>
              <a:t>terrestrial wireless sensor networks is expensive not suitable for underwater wireless sensor networks.</a:t>
            </a:r>
            <a:endParaRPr sz="1400"/>
          </a:p>
          <a:p>
            <a:pPr indent="-317500" lvl="1" marL="914400" rtl="0" algn="l">
              <a:spcBef>
                <a:spcPts val="0"/>
              </a:spcBef>
              <a:spcAft>
                <a:spcPts val="0"/>
              </a:spcAft>
              <a:buClr>
                <a:srgbClr val="000000"/>
              </a:buClr>
              <a:buSzPts val="1400"/>
              <a:buChar char="○"/>
            </a:pPr>
            <a:r>
              <a:rPr lang="en" sz="1400"/>
              <a:t>Classical routing protocol for mobile ad-hoc routing </a:t>
            </a:r>
            <a:endParaRPr sz="1400"/>
          </a:p>
          <a:p>
            <a:pPr indent="-317500" lvl="2" marL="1371600" rtl="0" algn="l">
              <a:spcBef>
                <a:spcPts val="0"/>
              </a:spcBef>
              <a:spcAft>
                <a:spcPts val="0"/>
              </a:spcAft>
              <a:buClr>
                <a:srgbClr val="000000"/>
              </a:buClr>
              <a:buSzPts val="1400"/>
              <a:buChar char="■"/>
            </a:pPr>
            <a:r>
              <a:rPr lang="en" sz="1400"/>
              <a:t>Proactive routing like DSR and AODV, the route discovery is very costly in dynamic networks.</a:t>
            </a:r>
            <a:endParaRPr sz="1400"/>
          </a:p>
          <a:p>
            <a:pPr indent="-317500" lvl="2" marL="1371600" rtl="0" algn="l">
              <a:spcBef>
                <a:spcPts val="0"/>
              </a:spcBef>
              <a:spcAft>
                <a:spcPts val="0"/>
              </a:spcAft>
              <a:buClr>
                <a:srgbClr val="000000"/>
              </a:buClr>
              <a:buSzPts val="1400"/>
              <a:buChar char="■"/>
            </a:pPr>
            <a:r>
              <a:rPr lang="en" sz="1400"/>
              <a:t>Reactive routing like OLSR and DSDV, routes need to be found and maintained prehand, which is quite expensive for UWSNs.</a:t>
            </a:r>
            <a:endParaRPr sz="1400"/>
          </a:p>
          <a:p>
            <a:pPr indent="-317500" lvl="0" marL="457200" rtl="0" algn="l">
              <a:spcBef>
                <a:spcPts val="0"/>
              </a:spcBef>
              <a:spcAft>
                <a:spcPts val="0"/>
              </a:spcAft>
              <a:buSzPts val="1400"/>
              <a:buChar char="●"/>
            </a:pPr>
            <a:r>
              <a:rPr lang="en" sz="1400"/>
              <a:t>Research for routing protocols for underwater wireless sensor networks less than the routing protocol for terrestrial wireless sensor networks.</a:t>
            </a:r>
            <a:endParaRPr sz="1400"/>
          </a:p>
          <a:p>
            <a:pPr indent="0" lvl="0" marL="0" rtl="0" algn="l">
              <a:lnSpc>
                <a:spcPct val="100000"/>
              </a:lnSpc>
              <a:spcBef>
                <a:spcPts val="1600"/>
              </a:spcBef>
              <a:spcAft>
                <a:spcPts val="0"/>
              </a:spcAft>
              <a:buNone/>
            </a:pPr>
            <a:r>
              <a:t/>
            </a:r>
            <a:endParaRPr sz="1400"/>
          </a:p>
        </p:txBody>
      </p:sp>
      <p:sp>
        <p:nvSpPr>
          <p:cNvPr id="137" name="Google Shape;137;p20"/>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8</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Google Shape;142;p21"/>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600">
                <a:latin typeface="Lato"/>
                <a:ea typeface="Lato"/>
                <a:cs typeface="Lato"/>
                <a:sym typeface="Lato"/>
              </a:rPr>
              <a:t>General Classification of UWSN Routing Protocols</a:t>
            </a:r>
            <a:endParaRPr sz="3600">
              <a:latin typeface="Lato"/>
              <a:ea typeface="Lato"/>
              <a:cs typeface="Lato"/>
              <a:sym typeface="Lato"/>
            </a:endParaRPr>
          </a:p>
        </p:txBody>
      </p:sp>
      <p:sp>
        <p:nvSpPr>
          <p:cNvPr id="143" name="Google Shape;143;p21"/>
          <p:cNvSpPr txBox="1"/>
          <p:nvPr/>
        </p:nvSpPr>
        <p:spPr>
          <a:xfrm>
            <a:off x="8416350" y="4669200"/>
            <a:ext cx="511800" cy="47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t>9</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