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4" r:id="rId6"/>
    <p:sldId id="265" r:id="rId7"/>
    <p:sldId id="267" r:id="rId8"/>
    <p:sldId id="268" r:id="rId9"/>
    <p:sldId id="266" r:id="rId10"/>
    <p:sldId id="261" r:id="rId11"/>
    <p:sldId id="262" r:id="rId12"/>
    <p:sldId id="263" r:id="rId13"/>
    <p:sldId id="284" r:id="rId14"/>
    <p:sldId id="307" r:id="rId15"/>
    <p:sldId id="322" r:id="rId16"/>
    <p:sldId id="305" r:id="rId17"/>
    <p:sldId id="323" r:id="rId18"/>
    <p:sldId id="306" r:id="rId19"/>
    <p:sldId id="308" r:id="rId20"/>
    <p:sldId id="315" r:id="rId21"/>
    <p:sldId id="285" r:id="rId22"/>
    <p:sldId id="318" r:id="rId23"/>
    <p:sldId id="287" r:id="rId24"/>
    <p:sldId id="288" r:id="rId25"/>
    <p:sldId id="289" r:id="rId26"/>
    <p:sldId id="321" r:id="rId27"/>
    <p:sldId id="290" r:id="rId28"/>
    <p:sldId id="291" r:id="rId29"/>
    <p:sldId id="292" r:id="rId30"/>
    <p:sldId id="293" r:id="rId31"/>
    <p:sldId id="296" r:id="rId32"/>
    <p:sldId id="320" r:id="rId33"/>
    <p:sldId id="319" r:id="rId34"/>
    <p:sldId id="311" r:id="rId35"/>
    <p:sldId id="312" r:id="rId36"/>
    <p:sldId id="313" r:id="rId37"/>
    <p:sldId id="298" r:id="rId38"/>
    <p:sldId id="316" r:id="rId39"/>
    <p:sldId id="317" r:id="rId40"/>
    <p:sldId id="302" r:id="rId41"/>
  </p:sldIdLst>
  <p:sldSz cx="18288000" cy="10287000"/>
  <p:notesSz cx="6858000" cy="9144000"/>
  <p:embeddedFontLst>
    <p:embeddedFont>
      <p:font typeface="Andalus" panose="02020603050405020304" pitchFamily="18" charset="-78"/>
      <p:regular r:id="rId43"/>
    </p:embeddedFont>
    <p:embeddedFont>
      <p:font typeface="Bricolage Grotesque Bold" panose="020B0604020202020204" charset="0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Cambria" panose="02040503050406030204" pitchFamily="18" charset="0"/>
      <p:regular r:id="rId51"/>
      <p:bold r:id="rId52"/>
      <p:italic r:id="rId53"/>
      <p:boldItalic r:id="rId54"/>
    </p:embeddedFont>
    <p:embeddedFont>
      <p:font typeface="Concert One" panose="020B0604020202020204" charset="0"/>
      <p:regular r:id="rId55"/>
    </p:embeddedFont>
    <p:embeddedFont>
      <p:font typeface="Farsi Simple Outline" panose="02010400000000000000" pitchFamily="2" charset="-78"/>
      <p:regular r:id="rId56"/>
    </p:embeddedFont>
    <p:embeddedFont>
      <p:font typeface="Fira Sans Extra Condensed" panose="020B0604020202020204" charset="0"/>
      <p:regular r:id="rId57"/>
      <p:bold r:id="rId58"/>
      <p:italic r:id="rId59"/>
      <p:boldItalic r:id="rId60"/>
    </p:embeddedFont>
    <p:embeddedFont>
      <p:font typeface="Inter" panose="020B0604020202020204" charset="0"/>
      <p:regular r:id="rId61"/>
    </p:embeddedFont>
    <p:embeddedFont>
      <p:font typeface="Inter Bold" panose="020B0604020202020204" charset="0"/>
      <p:regular r:id="rId62"/>
    </p:embeddedFont>
    <p:embeddedFont>
      <p:font typeface="Inter Medium" panose="020B0604020202020204" charset="0"/>
      <p:regular r:id="rId63"/>
    </p:embeddedFont>
    <p:embeddedFont>
      <p:font typeface="Montserrat Bold" panose="020B0604020202020204" charset="0"/>
      <p:regular r:id="rId64"/>
      <p:bold r:id="rId65"/>
    </p:embeddedFont>
    <p:embeddedFont>
      <p:font typeface="MS UI Gothic" panose="020B0600070205080204" pitchFamily="34" charset="-128"/>
      <p:regular r:id="rId66"/>
    </p:embeddedFont>
    <p:embeddedFont>
      <p:font typeface="Open Sauce" panose="020B0604020202020204" charset="0"/>
      <p:regular r:id="rId67"/>
    </p:embeddedFont>
    <p:embeddedFont>
      <p:font typeface="Open Sauce Bold" panose="020B0604020202020204" charset="0"/>
      <p:regular r:id="rId68"/>
    </p:embeddedFont>
    <p:embeddedFont>
      <p:font typeface="Poppins" panose="020B0604020202020204" charset="0"/>
      <p:regular r:id="rId69"/>
      <p:bold r:id="rId70"/>
      <p:italic r:id="rId71"/>
      <p:boldItalic r:id="rId72"/>
    </p:embeddedFont>
    <p:embeddedFont>
      <p:font typeface="Sugo Classic" panose="020B0604020202020204" charset="0"/>
      <p:regular r:id="rId73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A883"/>
    <a:srgbClr val="B6E4B0"/>
    <a:srgbClr val="5BC55E"/>
    <a:srgbClr val="4FD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8" d="100"/>
          <a:sy n="38" d="100"/>
        </p:scale>
        <p:origin x="6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63" Type="http://schemas.openxmlformats.org/officeDocument/2006/relationships/font" Target="fonts/font21.fntdata"/><Relationship Id="rId68" Type="http://schemas.openxmlformats.org/officeDocument/2006/relationships/font" Target="fonts/font26.fntdata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font" Target="fonts/font2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font" Target="fonts/font16.fntdata"/><Relationship Id="rId66" Type="http://schemas.openxmlformats.org/officeDocument/2006/relationships/font" Target="fonts/font24.fntdata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font" Target="fonts/font15.fntdata"/><Relationship Id="rId61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font" Target="fonts/font18.fntdata"/><Relationship Id="rId65" Type="http://schemas.openxmlformats.org/officeDocument/2006/relationships/font" Target="fonts/font23.fntdata"/><Relationship Id="rId73" Type="http://schemas.openxmlformats.org/officeDocument/2006/relationships/font" Target="fonts/font3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font" Target="fonts/font14.fntdata"/><Relationship Id="rId64" Type="http://schemas.openxmlformats.org/officeDocument/2006/relationships/font" Target="fonts/font22.fntdata"/><Relationship Id="rId69" Type="http://schemas.openxmlformats.org/officeDocument/2006/relationships/font" Target="fonts/font27.fntdata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72" Type="http://schemas.openxmlformats.org/officeDocument/2006/relationships/font" Target="fonts/font30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font" Target="fonts/font17.fntdata"/><Relationship Id="rId67" Type="http://schemas.openxmlformats.org/officeDocument/2006/relationships/font" Target="fonts/font2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2.fntdata"/><Relationship Id="rId62" Type="http://schemas.openxmlformats.org/officeDocument/2006/relationships/font" Target="fonts/font20.fntdata"/><Relationship Id="rId70" Type="http://schemas.openxmlformats.org/officeDocument/2006/relationships/font" Target="fonts/font28.fntdata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8AE307-F941-44EF-8413-1DD7C2ABB0EE}" type="datetimeFigureOut">
              <a:rPr lang="ar-SA" smtClean="0"/>
              <a:t>06/02/1447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2B8969-F859-4492-947A-D148460A035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5344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2B8969-F859-4492-947A-D148460A035C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9132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B8969-F859-4492-947A-D148460A035C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2310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B8969-F859-4492-947A-D148460A035C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6289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B8969-F859-4492-947A-D148460A035C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238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B8969-F859-4492-947A-D148460A035C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8493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D3A36DA-4BC7-4999-A9BB-17BE5793F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C1B8FB4-69A9-41EC-AE36-4F3075BCE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313C49A-8803-47C4-A188-FCBB879C0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9FD1B1E-7EDA-4BFA-9BA9-D598F45F2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6971DB2-F6B0-4D56-9E80-2201624E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1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2B1D1FF-C3D6-41FB-9017-F2A07A930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67BD8252-6EB3-4263-A84F-5A37162B54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7962330-DB98-499E-81D4-D7D72B7EA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6B41410-C2D0-46DA-9B58-09E58535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91E32B2-2440-4AA4-B4FA-382DED47B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3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9AEA417B-274F-44EC-9D96-5AF712225E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C3283BDB-B464-4952-BBA5-1B8620117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5F7CCF4-BE86-4496-A341-0ED640B42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73660805-86AC-4D36-9B70-B0E0BAC74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34D6F319-0509-4847-93F6-4019AF2E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82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47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241D454-D08C-425E-97BA-63704DFA3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8ECE104-415F-4FD4-BD54-A537127D2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684A834-C9B9-4437-BD6C-6C3B61AAB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3A1C4185-DBA6-4171-ACAF-3CBB48F8F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67832AF-A76E-4933-9CA2-AF26826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9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360C9F9-1449-412F-A7FB-2024F6056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D4F2F2C-60E4-414D-98AF-A6F0DDA16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4CF010F-EAEE-4703-AF63-348BF87A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5910928-3C3B-4892-8EB9-2F132FB2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AD730C1-5A9C-4D4D-8E0C-84BEC47C3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69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05F1AFD-4B0D-4743-8635-B1BF9F12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BD801A3-DAF2-46AC-80A8-7E4B7950E0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EA2F3216-87D6-4ADD-93B0-95A232CD6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55992B4-F576-4DB3-B32F-8A6E51A91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6DA5B755-A975-4185-9CE9-8F9482DB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8664A9C0-0CF9-49B1-9ACA-11D34FB8B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9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DD1560A-AB1B-4C1B-A208-DA996DCD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ACC21FF0-725E-4F51-95BD-40D0A6444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9F17582A-F5C2-4875-B181-A15D270A8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A5F562EE-505D-4051-B4E1-70DFA5CE0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25D1B1F9-A642-4744-B090-BCAA0AA646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DB527852-DC71-4811-93CA-CDAAC7C84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31052478-BDB4-4591-977B-D46D90516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E8A4387D-9390-46F4-9E98-31D72EBB2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2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D7F902E-4394-42B6-B3B5-924AC7D53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49920681-929D-4033-9921-96AF5D649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7141682A-B7A7-42C3-905D-AD2A020C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424E9133-7B20-4F19-B25A-EB4AC828F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78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9117FE1C-FDAC-4BAA-A748-4416DCC6A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85C73C8E-7A52-4118-A841-91B1A331B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BB72FA8-DCC0-4539-8C80-76FC5D0E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6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1F9B8CA-30B2-4C52-854D-A04478694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A66EEEC-BE0B-4261-8B4A-23E5FC59E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52F06A79-FC6F-465F-B3C1-E5808A8FE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162B9657-ABF6-4F40-B606-E22A0FA6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318EF020-72F1-4F5C-98DA-BA513F543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B415777-B4F7-4272-BEB9-434FE746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523EF29-0DFE-4E6C-A98A-3AB90A24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7994EDB1-DE72-4237-8C08-C366E15272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40CDE6AF-D0AC-4316-801E-B567404933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C247295-71C6-482E-B4FD-3B6A95102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EB92F766-FD91-4188-B6FB-76EA6CAF4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060D130B-2C10-4C7F-998E-7FD2A85CB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5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F3219D68-C182-44BB-8CC5-DB92761FD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F80B3AFB-9A33-4A2E-8065-B8FD5E782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328CF8A-C700-437C-996E-AA7B8A455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7/31/2025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6C79425-A750-4255-B938-DC4902DBBB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E20603E-FF51-40CA-8E3E-2AAE22CA6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7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r" defTabSz="1371600" rtl="1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1371600" rtl="1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r" defTabSz="13716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r" defTabSz="1371600" rtl="1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sv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12" Type="http://schemas.openxmlformats.org/officeDocument/2006/relationships/image" Target="../media/image49.pn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svg"/><Relationship Id="rId5" Type="http://schemas.openxmlformats.org/officeDocument/2006/relationships/image" Target="../media/image42.sv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Relationship Id="rId1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4211619"/>
            <a:ext cx="15748827" cy="3009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20"/>
              </a:lnSpc>
            </a:pPr>
            <a:r>
              <a:rPr lang="en-US" sz="6600" b="1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Sustainability analysis -best practices development and improvement</a:t>
            </a:r>
          </a:p>
          <a:p>
            <a:pPr algn="ctr">
              <a:lnSpc>
                <a:spcPts val="7920"/>
              </a:lnSpc>
            </a:pPr>
            <a:endParaRPr lang="en-US" sz="6600" b="1">
              <a:solidFill>
                <a:srgbClr val="073B3A"/>
              </a:solidFill>
              <a:latin typeface="Bricolage Grotesque Bold"/>
              <a:ea typeface="Bricolage Grotesque Bold"/>
              <a:cs typeface="Bricolage Grotesque Bold"/>
              <a:sym typeface="Bricolage Grotesque Bold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7890167" y="1293893"/>
            <a:ext cx="2507666" cy="2375684"/>
          </a:xfrm>
          <a:custGeom>
            <a:avLst/>
            <a:gdLst/>
            <a:ahLst/>
            <a:cxnLst/>
            <a:rect l="l" t="t" r="r" b="b"/>
            <a:pathLst>
              <a:path w="2507666" h="2375684">
                <a:moveTo>
                  <a:pt x="0" y="0"/>
                </a:moveTo>
                <a:lnTo>
                  <a:pt x="2507666" y="0"/>
                </a:lnTo>
                <a:lnTo>
                  <a:pt x="2507666" y="2375684"/>
                </a:lnTo>
                <a:lnTo>
                  <a:pt x="0" y="23756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6899141" y="7764444"/>
            <a:ext cx="4007946" cy="1543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38"/>
              </a:lnSpc>
            </a:pPr>
            <a:r>
              <a:rPr lang="en-US" sz="1865" b="1" dirty="0">
                <a:solidFill>
                  <a:srgbClr val="073B3A"/>
                </a:solidFill>
                <a:latin typeface="Inter Bold"/>
                <a:ea typeface="Inter Bold"/>
                <a:cs typeface="Inter Bold"/>
                <a:sym typeface="Inter Bold"/>
              </a:rPr>
              <a:t>By:</a:t>
            </a:r>
          </a:p>
          <a:p>
            <a:pPr algn="ctr">
              <a:lnSpc>
                <a:spcPts val="2238"/>
              </a:lnSpc>
            </a:pPr>
            <a:r>
              <a:rPr lang="en-US" sz="1865" b="1" dirty="0">
                <a:solidFill>
                  <a:srgbClr val="073B3A"/>
                </a:solidFill>
                <a:latin typeface="Inter Bold"/>
                <a:ea typeface="Inter Bold"/>
                <a:cs typeface="Inter Bold"/>
                <a:sym typeface="Inter Bold"/>
              </a:rPr>
              <a:t> </a:t>
            </a:r>
            <a:r>
              <a:rPr lang="en-US" sz="1865" dirty="0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Wasan Daraghmeh </a:t>
            </a:r>
          </a:p>
          <a:p>
            <a:pPr algn="ctr">
              <a:lnSpc>
                <a:spcPts val="2238"/>
              </a:lnSpc>
            </a:pPr>
            <a:r>
              <a:rPr lang="en-US" sz="1865" dirty="0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Sara </a:t>
            </a:r>
            <a:r>
              <a:rPr lang="en-US" sz="1865" dirty="0" err="1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Na’na</a:t>
            </a:r>
            <a:endParaRPr lang="en-US" sz="1865" dirty="0">
              <a:solidFill>
                <a:srgbClr val="073B3A"/>
              </a:solidFill>
              <a:latin typeface="Inter"/>
              <a:ea typeface="Inter"/>
              <a:cs typeface="Inter"/>
              <a:sym typeface="Inter"/>
            </a:endParaRPr>
          </a:p>
          <a:p>
            <a:pPr algn="ctr">
              <a:lnSpc>
                <a:spcPts val="2238"/>
              </a:lnSpc>
            </a:pPr>
            <a:r>
              <a:rPr lang="en-US" sz="1865" dirty="0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Shahd Ibraheem </a:t>
            </a:r>
          </a:p>
          <a:p>
            <a:pPr algn="ctr">
              <a:lnSpc>
                <a:spcPts val="2238"/>
              </a:lnSpc>
            </a:pPr>
            <a:r>
              <a:rPr lang="en-US" sz="1865" dirty="0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Qais </a:t>
            </a:r>
            <a:r>
              <a:rPr lang="en-US" sz="1865" dirty="0" err="1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Malhis</a:t>
            </a:r>
            <a:r>
              <a:rPr lang="en-US" sz="1865" dirty="0">
                <a:solidFill>
                  <a:srgbClr val="073B3A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</a:p>
          <a:p>
            <a:pPr algn="ctr">
              <a:lnSpc>
                <a:spcPts val="823"/>
              </a:lnSpc>
              <a:spcBef>
                <a:spcPct val="0"/>
              </a:spcBef>
            </a:pPr>
            <a:endParaRPr lang="en-US" sz="1865" dirty="0">
              <a:solidFill>
                <a:srgbClr val="073B3A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504308" y="360146"/>
            <a:ext cx="7279384" cy="668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9"/>
              </a:lnSpc>
              <a:spcBef>
                <a:spcPct val="0"/>
              </a:spcBef>
            </a:pPr>
            <a:r>
              <a:rPr lang="en-US" sz="2233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Faculty of Engineering &amp; Information Technology</a:t>
            </a:r>
          </a:p>
          <a:p>
            <a:pPr algn="ctr">
              <a:lnSpc>
                <a:spcPts val="2679"/>
              </a:lnSpc>
              <a:spcBef>
                <a:spcPct val="0"/>
              </a:spcBef>
            </a:pPr>
            <a:r>
              <a:rPr lang="en-US" sz="2233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Department of Industrial and Mechanical Engineering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899141" y="9549800"/>
            <a:ext cx="4007946" cy="1069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58"/>
              </a:lnSpc>
            </a:pPr>
            <a:r>
              <a:rPr lang="en-US" sz="1965" b="1" dirty="0">
                <a:solidFill>
                  <a:srgbClr val="17443E"/>
                </a:solidFill>
                <a:latin typeface="Inter Bold"/>
                <a:ea typeface="Inter Bold"/>
                <a:cs typeface="Inter Bold"/>
                <a:sym typeface="Inter Bold"/>
              </a:rPr>
              <a:t>Supervisor :</a:t>
            </a:r>
          </a:p>
          <a:p>
            <a:pPr algn="ctr">
              <a:lnSpc>
                <a:spcPts val="2358"/>
              </a:lnSpc>
            </a:pPr>
            <a:r>
              <a:rPr lang="en-US" sz="1965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1965" dirty="0" err="1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Dr.Basheer</a:t>
            </a:r>
            <a:r>
              <a:rPr lang="en-US" sz="1965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 Shaheen </a:t>
            </a:r>
          </a:p>
          <a:p>
            <a:pPr algn="ctr">
              <a:lnSpc>
                <a:spcPts val="2358"/>
              </a:lnSpc>
            </a:pPr>
            <a:endParaRPr lang="en-US" sz="1965" dirty="0">
              <a:solidFill>
                <a:srgbClr val="17443E"/>
              </a:solidFill>
              <a:latin typeface="Inter"/>
              <a:ea typeface="Inter"/>
              <a:cs typeface="Inter"/>
              <a:sym typeface="Inter"/>
            </a:endParaRPr>
          </a:p>
          <a:p>
            <a:pPr algn="ctr">
              <a:lnSpc>
                <a:spcPts val="943"/>
              </a:lnSpc>
              <a:spcBef>
                <a:spcPct val="0"/>
              </a:spcBef>
            </a:pPr>
            <a:endParaRPr lang="en-US" sz="1965" dirty="0">
              <a:solidFill>
                <a:srgbClr val="17443E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" name="Freeform 7"/>
          <p:cNvSpPr/>
          <p:nvPr/>
        </p:nvSpPr>
        <p:spPr>
          <a:xfrm rot="-1898001">
            <a:off x="12498062" y="-4739333"/>
            <a:ext cx="12451324" cy="11536065"/>
          </a:xfrm>
          <a:custGeom>
            <a:avLst/>
            <a:gdLst/>
            <a:ahLst/>
            <a:cxnLst/>
            <a:rect l="l" t="t" r="r" b="b"/>
            <a:pathLst>
              <a:path w="12451324" h="11536065">
                <a:moveTo>
                  <a:pt x="0" y="0"/>
                </a:moveTo>
                <a:lnTo>
                  <a:pt x="12451324" y="0"/>
                </a:lnTo>
                <a:lnTo>
                  <a:pt x="12451324" y="11536066"/>
                </a:lnTo>
                <a:lnTo>
                  <a:pt x="0" y="115360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1293926">
            <a:off x="-4281429" y="1884556"/>
            <a:ext cx="12451324" cy="11536065"/>
          </a:xfrm>
          <a:custGeom>
            <a:avLst/>
            <a:gdLst/>
            <a:ahLst/>
            <a:cxnLst/>
            <a:rect l="l" t="t" r="r" b="b"/>
            <a:pathLst>
              <a:path w="12451324" h="11536065">
                <a:moveTo>
                  <a:pt x="0" y="0"/>
                </a:moveTo>
                <a:lnTo>
                  <a:pt x="12451324" y="0"/>
                </a:lnTo>
                <a:lnTo>
                  <a:pt x="12451324" y="11536065"/>
                </a:lnTo>
                <a:lnTo>
                  <a:pt x="0" y="115360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1628937"/>
          </a:xfrm>
          <a:custGeom>
            <a:avLst/>
            <a:gdLst/>
            <a:ahLst/>
            <a:cxnLst/>
            <a:rect l="l" t="t" r="r" b="b"/>
            <a:pathLst>
              <a:path w="18288000" h="11628937">
                <a:moveTo>
                  <a:pt x="0" y="0"/>
                </a:moveTo>
                <a:lnTo>
                  <a:pt x="18288000" y="0"/>
                </a:lnTo>
                <a:lnTo>
                  <a:pt x="18288000" y="11628937"/>
                </a:lnTo>
                <a:lnTo>
                  <a:pt x="0" y="116289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</a:blip>
            <a:stretch>
              <a:fillRect l="-4283" r="-4283" b="-1375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595948" y="669925"/>
            <a:ext cx="16047608" cy="1324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75"/>
              </a:lnSpc>
            </a:pPr>
            <a:r>
              <a:rPr lang="en-US" sz="7880" spc="3971" dirty="0">
                <a:solidFill>
                  <a:srgbClr val="307834"/>
                </a:solidFill>
                <a:latin typeface="Concert One"/>
                <a:ea typeface="Concert One"/>
                <a:cs typeface="Concert One"/>
                <a:sym typeface="Concert One"/>
              </a:rPr>
              <a:t>METHODOLOGY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t="4693"/>
          <a:stretch/>
        </p:blipFill>
        <p:spPr>
          <a:xfrm>
            <a:off x="457200" y="723900"/>
            <a:ext cx="17221200" cy="92826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261010" y="1710090"/>
            <a:ext cx="3624677" cy="3903"/>
          </a:xfrm>
          <a:prstGeom prst="line">
            <a:avLst/>
          </a:prstGeom>
          <a:ln w="19050" cap="flat">
            <a:solidFill>
              <a:srgbClr val="487984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1359042" y="1677045"/>
            <a:ext cx="756442" cy="66089"/>
            <a:chOff x="0" y="0"/>
            <a:chExt cx="1008589" cy="88119"/>
          </a:xfrm>
        </p:grpSpPr>
        <p:sp>
          <p:nvSpPr>
            <p:cNvPr id="4" name="Freeform 4"/>
            <p:cNvSpPr/>
            <p:nvPr/>
          </p:nvSpPr>
          <p:spPr>
            <a:xfrm>
              <a:off x="920470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460235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0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695627" y="1581300"/>
            <a:ext cx="530065" cy="238529"/>
          </a:xfrm>
          <a:custGeom>
            <a:avLst/>
            <a:gdLst/>
            <a:ahLst/>
            <a:cxnLst/>
            <a:rect l="l" t="t" r="r" b="b"/>
            <a:pathLst>
              <a:path w="530065" h="238529">
                <a:moveTo>
                  <a:pt x="0" y="0"/>
                </a:moveTo>
                <a:lnTo>
                  <a:pt x="530065" y="0"/>
                </a:lnTo>
                <a:lnTo>
                  <a:pt x="530065" y="238529"/>
                </a:lnTo>
                <a:lnTo>
                  <a:pt x="0" y="2385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AutoShape 8"/>
          <p:cNvSpPr/>
          <p:nvPr/>
        </p:nvSpPr>
        <p:spPr>
          <a:xfrm>
            <a:off x="2261010" y="1710090"/>
            <a:ext cx="3624677" cy="3903"/>
          </a:xfrm>
          <a:prstGeom prst="line">
            <a:avLst/>
          </a:prstGeom>
          <a:ln w="19050" cap="flat">
            <a:solidFill>
              <a:srgbClr val="487984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1359042" y="1677045"/>
            <a:ext cx="756442" cy="66089"/>
            <a:chOff x="0" y="0"/>
            <a:chExt cx="1008589" cy="88119"/>
          </a:xfrm>
        </p:grpSpPr>
        <p:sp>
          <p:nvSpPr>
            <p:cNvPr id="10" name="Freeform 10"/>
            <p:cNvSpPr/>
            <p:nvPr/>
          </p:nvSpPr>
          <p:spPr>
            <a:xfrm>
              <a:off x="920470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460235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0" y="0"/>
              <a:ext cx="88119" cy="88119"/>
            </a:xfrm>
            <a:custGeom>
              <a:avLst/>
              <a:gdLst/>
              <a:ahLst/>
              <a:cxnLst/>
              <a:rect l="l" t="t" r="r" b="b"/>
              <a:pathLst>
                <a:path w="88119" h="88119">
                  <a:moveTo>
                    <a:pt x="0" y="0"/>
                  </a:moveTo>
                  <a:lnTo>
                    <a:pt x="88119" y="0"/>
                  </a:lnTo>
                  <a:lnTo>
                    <a:pt x="88119" y="88119"/>
                  </a:lnTo>
                  <a:lnTo>
                    <a:pt x="0" y="881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Freeform 13"/>
          <p:cNvSpPr/>
          <p:nvPr/>
        </p:nvSpPr>
        <p:spPr>
          <a:xfrm>
            <a:off x="695627" y="1581300"/>
            <a:ext cx="530065" cy="238529"/>
          </a:xfrm>
          <a:custGeom>
            <a:avLst/>
            <a:gdLst/>
            <a:ahLst/>
            <a:cxnLst/>
            <a:rect l="l" t="t" r="r" b="b"/>
            <a:pathLst>
              <a:path w="530065" h="238529">
                <a:moveTo>
                  <a:pt x="0" y="0"/>
                </a:moveTo>
                <a:lnTo>
                  <a:pt x="530065" y="0"/>
                </a:lnTo>
                <a:lnTo>
                  <a:pt x="530065" y="238529"/>
                </a:lnTo>
                <a:lnTo>
                  <a:pt x="0" y="2385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695627" y="2296058"/>
            <a:ext cx="17053526" cy="7572822"/>
          </a:xfrm>
          <a:custGeom>
            <a:avLst/>
            <a:gdLst/>
            <a:ahLst/>
            <a:cxnLst/>
            <a:rect l="l" t="t" r="r" b="b"/>
            <a:pathLst>
              <a:path w="17053526" h="7572822">
                <a:moveTo>
                  <a:pt x="0" y="0"/>
                </a:moveTo>
                <a:lnTo>
                  <a:pt x="17053526" y="0"/>
                </a:lnTo>
                <a:lnTo>
                  <a:pt x="17053526" y="7572822"/>
                </a:lnTo>
                <a:lnTo>
                  <a:pt x="0" y="75728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960660" y="435926"/>
            <a:ext cx="12732068" cy="1061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679"/>
              </a:lnSpc>
            </a:pPr>
            <a:r>
              <a:rPr lang="en-US" sz="6199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 METHODOLOGY TIMELINE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A9E531-4544-44AE-9779-B87B58371957}"/>
              </a:ext>
            </a:extLst>
          </p:cNvPr>
          <p:cNvSpPr txBox="1"/>
          <p:nvPr/>
        </p:nvSpPr>
        <p:spPr>
          <a:xfrm>
            <a:off x="762000" y="571500"/>
            <a:ext cx="6171882" cy="80021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4600" b="1" dirty="0">
                <a:solidFill>
                  <a:srgbClr val="073B3A"/>
                </a:solidFill>
                <a:latin typeface="Bricolage Grotesque Bold"/>
              </a:rPr>
              <a:t>Data Collection Tools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954A5F-7BD3-4DD5-B064-6210B6C93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03" y="3267614"/>
            <a:ext cx="4677791" cy="3832154"/>
          </a:xfrm>
          <a:prstGeom prst="rect">
            <a:avLst/>
          </a:prstGeom>
        </p:spPr>
      </p:pic>
      <p:grpSp>
        <p:nvGrpSpPr>
          <p:cNvPr id="7" name="Group 10">
            <a:extLst>
              <a:ext uri="{FF2B5EF4-FFF2-40B4-BE49-F238E27FC236}">
                <a16:creationId xmlns:a16="http://schemas.microsoft.com/office/drawing/2014/main" id="{6DA1097A-3202-47EB-9516-EBDEFF0DBA42}"/>
              </a:ext>
            </a:extLst>
          </p:cNvPr>
          <p:cNvGrpSpPr/>
          <p:nvPr/>
        </p:nvGrpSpPr>
        <p:grpSpPr>
          <a:xfrm>
            <a:off x="774290" y="1866900"/>
            <a:ext cx="4842398" cy="865667"/>
            <a:chOff x="0" y="-9525"/>
            <a:chExt cx="1275364" cy="227995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45082121-9F02-4224-8BE3-D5465E8D52D5}"/>
                </a:ext>
              </a:extLst>
            </p:cNvPr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sz="2221" b="1" dirty="0">
                <a:solidFill>
                  <a:srgbClr val="FFFFFF"/>
                </a:solidFill>
                <a:latin typeface="Inter Medium"/>
                <a:ea typeface="Inter Medium"/>
              </a:endParaRPr>
            </a:p>
          </p:txBody>
        </p:sp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FAD71039-2481-4BDB-9492-10185B3D332C}"/>
                </a:ext>
              </a:extLst>
            </p:cNvPr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F3AB98D-28E5-4995-B68A-55147CAF7C58}"/>
              </a:ext>
            </a:extLst>
          </p:cNvPr>
          <p:cNvSpPr txBox="1"/>
          <p:nvPr/>
        </p:nvSpPr>
        <p:spPr>
          <a:xfrm>
            <a:off x="1676400" y="2099357"/>
            <a:ext cx="259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>
                <a:solidFill>
                  <a:srgbClr val="FFFFFF"/>
                </a:solidFill>
                <a:latin typeface="Inter Medium"/>
                <a:ea typeface="Inter Medium"/>
              </a:rPr>
              <a:t>1. </a:t>
            </a:r>
            <a:r>
              <a:rPr lang="en-US" sz="2000" b="1" dirty="0">
                <a:solidFill>
                  <a:srgbClr val="FFFFFF"/>
                </a:solidFill>
                <a:latin typeface="Inter Medium"/>
                <a:ea typeface="Inter Medium"/>
              </a:rPr>
              <a:t>Questionnaires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71AC19F-0A12-4F71-B339-5249DA3D6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402" y="3347462"/>
            <a:ext cx="3753972" cy="3532730"/>
          </a:xfrm>
          <a:prstGeom prst="rect">
            <a:avLst/>
          </a:prstGeom>
        </p:spPr>
      </p:pic>
      <p:grpSp>
        <p:nvGrpSpPr>
          <p:cNvPr id="14" name="Group 10">
            <a:extLst>
              <a:ext uri="{FF2B5EF4-FFF2-40B4-BE49-F238E27FC236}">
                <a16:creationId xmlns:a16="http://schemas.microsoft.com/office/drawing/2014/main" id="{794E00FC-6819-4C19-814F-31D84EF3F784}"/>
              </a:ext>
            </a:extLst>
          </p:cNvPr>
          <p:cNvGrpSpPr/>
          <p:nvPr/>
        </p:nvGrpSpPr>
        <p:grpSpPr>
          <a:xfrm>
            <a:off x="6518798" y="1866900"/>
            <a:ext cx="4842398" cy="865667"/>
            <a:chOff x="0" y="-9525"/>
            <a:chExt cx="1275364" cy="227995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E02ED3F1-1B95-4C73-89C9-8FCB952AD105}"/>
                </a:ext>
              </a:extLst>
            </p:cNvPr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sz="2221" b="1" dirty="0">
                <a:solidFill>
                  <a:srgbClr val="FFFFFF"/>
                </a:solidFill>
                <a:latin typeface="Inter Medium"/>
                <a:ea typeface="Inter Medium"/>
              </a:endParaRPr>
            </a:p>
          </p:txBody>
        </p:sp>
        <p:sp>
          <p:nvSpPr>
            <p:cNvPr id="16" name="TextBox 12">
              <a:extLst>
                <a:ext uri="{FF2B5EF4-FFF2-40B4-BE49-F238E27FC236}">
                  <a16:creationId xmlns:a16="http://schemas.microsoft.com/office/drawing/2014/main" id="{6FB75295-40D5-4BDC-AE1A-168F1D4F170F}"/>
                </a:ext>
              </a:extLst>
            </p:cNvPr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1BBB5F3-3294-4103-AC10-1A029CB65776}"/>
              </a:ext>
            </a:extLst>
          </p:cNvPr>
          <p:cNvSpPr txBox="1"/>
          <p:nvPr/>
        </p:nvSpPr>
        <p:spPr>
          <a:xfrm>
            <a:off x="7890397" y="2099357"/>
            <a:ext cx="2560621" cy="400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Inter Medium"/>
                <a:ea typeface="Inter Medium"/>
              </a:rPr>
              <a:t>2. Interviews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C3A899-38EA-4999-8A52-90DE5396F440}"/>
              </a:ext>
            </a:extLst>
          </p:cNvPr>
          <p:cNvSpPr txBox="1"/>
          <p:nvPr/>
        </p:nvSpPr>
        <p:spPr>
          <a:xfrm>
            <a:off x="9906000" y="3428367"/>
            <a:ext cx="4274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b="1" dirty="0">
                <a:solidFill>
                  <a:srgbClr val="FFFFFF"/>
                </a:solidFill>
                <a:latin typeface="Inter Medium"/>
                <a:ea typeface="Inter Medium"/>
              </a:rPr>
              <a:t>3</a:t>
            </a:r>
            <a:r>
              <a:rPr lang="en-US" b="1" dirty="0">
                <a:solidFill>
                  <a:srgbClr val="FFFFFF"/>
                </a:solidFill>
                <a:latin typeface="Inter Medium"/>
                <a:ea typeface="Inter Medium"/>
              </a:rPr>
              <a:t>. Observations</a:t>
            </a:r>
          </a:p>
        </p:txBody>
      </p:sp>
      <p:grpSp>
        <p:nvGrpSpPr>
          <p:cNvPr id="31" name="Group 10">
            <a:extLst>
              <a:ext uri="{FF2B5EF4-FFF2-40B4-BE49-F238E27FC236}">
                <a16:creationId xmlns:a16="http://schemas.microsoft.com/office/drawing/2014/main" id="{80513C67-7C9A-42F6-909D-DF5F7C834542}"/>
              </a:ext>
            </a:extLst>
          </p:cNvPr>
          <p:cNvGrpSpPr/>
          <p:nvPr/>
        </p:nvGrpSpPr>
        <p:grpSpPr>
          <a:xfrm>
            <a:off x="12263306" y="1823954"/>
            <a:ext cx="4842398" cy="865667"/>
            <a:chOff x="0" y="-9525"/>
            <a:chExt cx="1275364" cy="227995"/>
          </a:xfrm>
        </p:grpSpPr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F813FDC2-6113-4276-9E4A-8AECA8469728}"/>
                </a:ext>
              </a:extLst>
            </p:cNvPr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sz="2221" b="1" dirty="0">
                <a:solidFill>
                  <a:srgbClr val="FFFFFF"/>
                </a:solidFill>
                <a:latin typeface="Inter Medium"/>
                <a:ea typeface="Inter Medium"/>
              </a:endParaRP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C720D68D-3D25-461A-80A6-E13DDFDB2C76}"/>
                </a:ext>
              </a:extLst>
            </p:cNvPr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4D12E44-E921-4422-AEEB-4B94B3556C67}"/>
              </a:ext>
            </a:extLst>
          </p:cNvPr>
          <p:cNvSpPr txBox="1"/>
          <p:nvPr/>
        </p:nvSpPr>
        <p:spPr>
          <a:xfrm>
            <a:off x="13634905" y="2056411"/>
            <a:ext cx="2560621" cy="400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FFFF"/>
                </a:solidFill>
                <a:latin typeface="Inter Medium"/>
                <a:ea typeface="Inter Medium"/>
              </a:rPr>
              <a:t>3. Observation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4E6AC64-B150-4BC8-91C3-6EF6BBA0D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47221" y="3411049"/>
            <a:ext cx="3474568" cy="3269794"/>
          </a:xfrm>
          <a:prstGeom prst="rect">
            <a:avLst/>
          </a:prstGeom>
        </p:spPr>
      </p:pic>
      <p:grpSp>
        <p:nvGrpSpPr>
          <p:cNvPr id="19" name="Group 10">
            <a:extLst>
              <a:ext uri="{FF2B5EF4-FFF2-40B4-BE49-F238E27FC236}">
                <a16:creationId xmlns:a16="http://schemas.microsoft.com/office/drawing/2014/main" id="{C86E1EF0-14F6-4EC3-B4CB-EF7EAE962146}"/>
              </a:ext>
            </a:extLst>
          </p:cNvPr>
          <p:cNvGrpSpPr/>
          <p:nvPr/>
        </p:nvGrpSpPr>
        <p:grpSpPr>
          <a:xfrm>
            <a:off x="3047999" y="8476803"/>
            <a:ext cx="4842398" cy="865667"/>
            <a:chOff x="0" y="-9525"/>
            <a:chExt cx="1275364" cy="227995"/>
          </a:xfrm>
        </p:grpSpPr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05A5E5F3-7A40-4200-BE2C-022929B8DE18}"/>
                </a:ext>
              </a:extLst>
            </p:cNvPr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sz="2221" b="1" dirty="0">
                <a:solidFill>
                  <a:srgbClr val="FFFFFF"/>
                </a:solidFill>
                <a:latin typeface="Inter Medium"/>
                <a:ea typeface="Inter Medium"/>
              </a:endParaRPr>
            </a:p>
          </p:txBody>
        </p:sp>
        <p:sp>
          <p:nvSpPr>
            <p:cNvPr id="22" name="TextBox 12">
              <a:extLst>
                <a:ext uri="{FF2B5EF4-FFF2-40B4-BE49-F238E27FC236}">
                  <a16:creationId xmlns:a16="http://schemas.microsoft.com/office/drawing/2014/main" id="{6B14C06F-1BC1-490D-97EB-15BDECB65DC3}"/>
                </a:ext>
              </a:extLst>
            </p:cNvPr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23" name="Group 10">
            <a:extLst>
              <a:ext uri="{FF2B5EF4-FFF2-40B4-BE49-F238E27FC236}">
                <a16:creationId xmlns:a16="http://schemas.microsoft.com/office/drawing/2014/main" id="{3EF31F08-146A-487D-AE42-3CA094A49241}"/>
              </a:ext>
            </a:extLst>
          </p:cNvPr>
          <p:cNvGrpSpPr/>
          <p:nvPr/>
        </p:nvGrpSpPr>
        <p:grpSpPr>
          <a:xfrm>
            <a:off x="11759397" y="8469226"/>
            <a:ext cx="4842398" cy="865667"/>
            <a:chOff x="0" y="-9525"/>
            <a:chExt cx="1275364" cy="227995"/>
          </a:xfrm>
        </p:grpSpPr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11050EC3-D5E5-4D2F-82D6-D7E2383F7E57}"/>
                </a:ext>
              </a:extLst>
            </p:cNvPr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sz="2221" b="1" dirty="0">
                <a:solidFill>
                  <a:srgbClr val="FFFFFF"/>
                </a:solidFill>
                <a:latin typeface="Inter Medium"/>
                <a:ea typeface="Inter Medium"/>
              </a:endParaRPr>
            </a:p>
          </p:txBody>
        </p: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F6CD7748-B1AC-492A-B3F8-117E30B8EFEB}"/>
                </a:ext>
              </a:extLst>
            </p:cNvPr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8FE837E-2BD9-4C8B-8188-B0D138497C85}"/>
              </a:ext>
            </a:extLst>
          </p:cNvPr>
          <p:cNvSpPr txBox="1"/>
          <p:nvPr/>
        </p:nvSpPr>
        <p:spPr>
          <a:xfrm>
            <a:off x="11987997" y="8720086"/>
            <a:ext cx="4842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>
                <a:solidFill>
                  <a:srgbClr val="FFFFFF"/>
                </a:solidFill>
                <a:latin typeface="Inter Medium"/>
                <a:ea typeface="Inter Medium"/>
              </a:rPr>
              <a:t>5.Document and Record Review</a:t>
            </a:r>
          </a:p>
        </p:txBody>
      </p:sp>
      <p:sp>
        <p:nvSpPr>
          <p:cNvPr id="3" name="Rectangle 2"/>
          <p:cNvSpPr/>
          <p:nvPr/>
        </p:nvSpPr>
        <p:spPr>
          <a:xfrm>
            <a:off x="3664998" y="8709581"/>
            <a:ext cx="2311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FFFF"/>
                </a:solidFill>
                <a:latin typeface="Inter Medium"/>
                <a:ea typeface="Inter Medium"/>
              </a:rPr>
              <a:t>4</a:t>
            </a:r>
            <a:r>
              <a:rPr lang="en-US" sz="1600" b="1" dirty="0">
                <a:solidFill>
                  <a:srgbClr val="FFFFFF"/>
                </a:solidFill>
                <a:latin typeface="Inter Medium"/>
                <a:ea typeface="Inter Medium"/>
              </a:rPr>
              <a:t>. </a:t>
            </a:r>
            <a:r>
              <a:rPr lang="en-US" b="1" dirty="0">
                <a:solidFill>
                  <a:srgbClr val="FFFFFF"/>
                </a:solidFill>
                <a:latin typeface="Inter Medium"/>
                <a:ea typeface="Inter Medium"/>
              </a:rPr>
              <a:t>Focus Groups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CD953C-54DB-4295-9088-4488BD860543}"/>
              </a:ext>
            </a:extLst>
          </p:cNvPr>
          <p:cNvSpPr txBox="1"/>
          <p:nvPr/>
        </p:nvSpPr>
        <p:spPr>
          <a:xfrm>
            <a:off x="151481" y="198927"/>
            <a:ext cx="701802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600" b="1" dirty="0">
                <a:solidFill>
                  <a:srgbClr val="073B3A"/>
                </a:solidFill>
                <a:latin typeface="Bricolage Grotesque Bold"/>
              </a:rPr>
              <a:t>Data Collection Method</a:t>
            </a:r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1C06A3C7-4B66-4CD1-82FB-71CBCC35FE2E}"/>
              </a:ext>
            </a:extLst>
          </p:cNvPr>
          <p:cNvGrpSpPr/>
          <p:nvPr/>
        </p:nvGrpSpPr>
        <p:grpSpPr>
          <a:xfrm>
            <a:off x="520259" y="2291036"/>
            <a:ext cx="7018020" cy="1165815"/>
            <a:chOff x="0" y="0"/>
            <a:chExt cx="1574526" cy="218470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8B65DBBB-5423-4B7E-8CFA-026760B889B0}"/>
                </a:ext>
              </a:extLst>
            </p:cNvPr>
            <p:cNvSpPr/>
            <p:nvPr/>
          </p:nvSpPr>
          <p:spPr>
            <a:xfrm>
              <a:off x="0" y="0"/>
              <a:ext cx="1574526" cy="218470"/>
            </a:xfrm>
            <a:custGeom>
              <a:avLst/>
              <a:gdLst/>
              <a:ahLst/>
              <a:cxnLst/>
              <a:rect l="l" t="t" r="r" b="b"/>
              <a:pathLst>
                <a:path w="1574526" h="218470">
                  <a:moveTo>
                    <a:pt x="38850" y="0"/>
                  </a:moveTo>
                  <a:lnTo>
                    <a:pt x="1535676" y="0"/>
                  </a:lnTo>
                  <a:cubicBezTo>
                    <a:pt x="1545980" y="0"/>
                    <a:pt x="1555862" y="4093"/>
                    <a:pt x="1563147" y="11379"/>
                  </a:cubicBezTo>
                  <a:cubicBezTo>
                    <a:pt x="1570433" y="18665"/>
                    <a:pt x="1574526" y="28547"/>
                    <a:pt x="1574526" y="38850"/>
                  </a:cubicBezTo>
                  <a:lnTo>
                    <a:pt x="1574526" y="179619"/>
                  </a:lnTo>
                  <a:cubicBezTo>
                    <a:pt x="1574526" y="189923"/>
                    <a:pt x="1570433" y="199805"/>
                    <a:pt x="1563147" y="207091"/>
                  </a:cubicBezTo>
                  <a:cubicBezTo>
                    <a:pt x="1555862" y="214376"/>
                    <a:pt x="1545980" y="218470"/>
                    <a:pt x="1535676" y="218470"/>
                  </a:cubicBezTo>
                  <a:lnTo>
                    <a:pt x="38850" y="218470"/>
                  </a:lnTo>
                  <a:cubicBezTo>
                    <a:pt x="28547" y="218470"/>
                    <a:pt x="18665" y="214376"/>
                    <a:pt x="11379" y="207091"/>
                  </a:cubicBezTo>
                  <a:cubicBezTo>
                    <a:pt x="4093" y="199805"/>
                    <a:pt x="0" y="189923"/>
                    <a:pt x="0" y="179619"/>
                  </a:cubicBezTo>
                  <a:lnTo>
                    <a:pt x="0" y="38850"/>
                  </a:lnTo>
                  <a:cubicBezTo>
                    <a:pt x="0" y="28547"/>
                    <a:pt x="4093" y="18665"/>
                    <a:pt x="11379" y="11379"/>
                  </a:cubicBezTo>
                  <a:cubicBezTo>
                    <a:pt x="18665" y="4093"/>
                    <a:pt x="28547" y="0"/>
                    <a:pt x="3885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1" name="TextBox 15">
              <a:extLst>
                <a:ext uri="{FF2B5EF4-FFF2-40B4-BE49-F238E27FC236}">
                  <a16:creationId xmlns:a16="http://schemas.microsoft.com/office/drawing/2014/main" id="{004075A8-27A0-4B1C-808A-D980906FE4BA}"/>
                </a:ext>
              </a:extLst>
            </p:cNvPr>
            <p:cNvSpPr txBox="1"/>
            <p:nvPr/>
          </p:nvSpPr>
          <p:spPr>
            <a:xfrm>
              <a:off x="0" y="-9525"/>
              <a:ext cx="157452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2" name="TextBox 21">
            <a:extLst>
              <a:ext uri="{FF2B5EF4-FFF2-40B4-BE49-F238E27FC236}">
                <a16:creationId xmlns:a16="http://schemas.microsoft.com/office/drawing/2014/main" id="{65737CF4-11BC-41C9-BAC8-566628EF4553}"/>
              </a:ext>
            </a:extLst>
          </p:cNvPr>
          <p:cNvSpPr txBox="1"/>
          <p:nvPr/>
        </p:nvSpPr>
        <p:spPr>
          <a:xfrm>
            <a:off x="778548" y="2693770"/>
            <a:ext cx="6491728" cy="346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</a:rPr>
              <a:t>✔ </a:t>
            </a:r>
            <a:r>
              <a:rPr lang="en-US" sz="2221" b="1" dirty="0">
                <a:solidFill>
                  <a:schemeClr val="bg1"/>
                </a:solidFill>
                <a:latin typeface="Inter Medium"/>
                <a:ea typeface="Inter Medium"/>
              </a:rPr>
              <a:t>Closed-ended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221" b="1" dirty="0">
                <a:solidFill>
                  <a:schemeClr val="bg1"/>
                </a:solidFill>
                <a:latin typeface="Inter Medium"/>
                <a:ea typeface="Inter Medium"/>
              </a:rPr>
              <a:t>(MCQ, Yes/No, Likert scale)</a:t>
            </a:r>
            <a:endParaRPr lang="en-US" sz="2221" b="1" dirty="0">
              <a:solidFill>
                <a:schemeClr val="bg1"/>
              </a:solidFill>
              <a:latin typeface="Inter Medium"/>
              <a:ea typeface="Inter Medium"/>
              <a:sym typeface="Inter Medium"/>
            </a:endParaRPr>
          </a:p>
        </p:txBody>
      </p:sp>
      <p:grpSp>
        <p:nvGrpSpPr>
          <p:cNvPr id="17" name="Group 13">
            <a:extLst>
              <a:ext uri="{FF2B5EF4-FFF2-40B4-BE49-F238E27FC236}">
                <a16:creationId xmlns:a16="http://schemas.microsoft.com/office/drawing/2014/main" id="{16C2B9AE-EBA0-4330-89D3-42BFF776DF25}"/>
              </a:ext>
            </a:extLst>
          </p:cNvPr>
          <p:cNvGrpSpPr/>
          <p:nvPr/>
        </p:nvGrpSpPr>
        <p:grpSpPr>
          <a:xfrm>
            <a:off x="456940" y="4190161"/>
            <a:ext cx="7018020" cy="1216643"/>
            <a:chOff x="0" y="0"/>
            <a:chExt cx="1574526" cy="218470"/>
          </a:xfrm>
        </p:grpSpPr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7A1CC996-5AE7-4428-8628-F90007752C2E}"/>
                </a:ext>
              </a:extLst>
            </p:cNvPr>
            <p:cNvSpPr/>
            <p:nvPr/>
          </p:nvSpPr>
          <p:spPr>
            <a:xfrm>
              <a:off x="0" y="0"/>
              <a:ext cx="1574526" cy="218470"/>
            </a:xfrm>
            <a:custGeom>
              <a:avLst/>
              <a:gdLst/>
              <a:ahLst/>
              <a:cxnLst/>
              <a:rect l="l" t="t" r="r" b="b"/>
              <a:pathLst>
                <a:path w="1574526" h="218470">
                  <a:moveTo>
                    <a:pt x="38850" y="0"/>
                  </a:moveTo>
                  <a:lnTo>
                    <a:pt x="1535676" y="0"/>
                  </a:lnTo>
                  <a:cubicBezTo>
                    <a:pt x="1545980" y="0"/>
                    <a:pt x="1555862" y="4093"/>
                    <a:pt x="1563147" y="11379"/>
                  </a:cubicBezTo>
                  <a:cubicBezTo>
                    <a:pt x="1570433" y="18665"/>
                    <a:pt x="1574526" y="28547"/>
                    <a:pt x="1574526" y="38850"/>
                  </a:cubicBezTo>
                  <a:lnTo>
                    <a:pt x="1574526" y="179619"/>
                  </a:lnTo>
                  <a:cubicBezTo>
                    <a:pt x="1574526" y="189923"/>
                    <a:pt x="1570433" y="199805"/>
                    <a:pt x="1563147" y="207091"/>
                  </a:cubicBezTo>
                  <a:cubicBezTo>
                    <a:pt x="1555862" y="214376"/>
                    <a:pt x="1545980" y="218470"/>
                    <a:pt x="1535676" y="218470"/>
                  </a:cubicBezTo>
                  <a:lnTo>
                    <a:pt x="38850" y="218470"/>
                  </a:lnTo>
                  <a:cubicBezTo>
                    <a:pt x="28547" y="218470"/>
                    <a:pt x="18665" y="214376"/>
                    <a:pt x="11379" y="207091"/>
                  </a:cubicBezTo>
                  <a:cubicBezTo>
                    <a:pt x="4093" y="199805"/>
                    <a:pt x="0" y="189923"/>
                    <a:pt x="0" y="179619"/>
                  </a:cubicBezTo>
                  <a:lnTo>
                    <a:pt x="0" y="38850"/>
                  </a:lnTo>
                  <a:cubicBezTo>
                    <a:pt x="0" y="28547"/>
                    <a:pt x="4093" y="18665"/>
                    <a:pt x="11379" y="11379"/>
                  </a:cubicBezTo>
                  <a:cubicBezTo>
                    <a:pt x="18665" y="4093"/>
                    <a:pt x="28547" y="0"/>
                    <a:pt x="3885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1AE4213A-8396-46F9-AAFD-D6AE6B6DD847}"/>
                </a:ext>
              </a:extLst>
            </p:cNvPr>
            <p:cNvSpPr txBox="1"/>
            <p:nvPr/>
          </p:nvSpPr>
          <p:spPr>
            <a:xfrm>
              <a:off x="0" y="-9525"/>
              <a:ext cx="157452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0" name="TextBox 21">
            <a:extLst>
              <a:ext uri="{FF2B5EF4-FFF2-40B4-BE49-F238E27FC236}">
                <a16:creationId xmlns:a16="http://schemas.microsoft.com/office/drawing/2014/main" id="{4F14877E-999C-4B65-873E-BA1DB4C51FE1}"/>
              </a:ext>
            </a:extLst>
          </p:cNvPr>
          <p:cNvSpPr txBox="1"/>
          <p:nvPr/>
        </p:nvSpPr>
        <p:spPr>
          <a:xfrm>
            <a:off x="692849" y="4534310"/>
            <a:ext cx="6728700" cy="3272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</a:t>
            </a:r>
            <a:r>
              <a:rPr lang="en-US" sz="2221" b="1" dirty="0">
                <a:solidFill>
                  <a:srgbClr val="FFFFFF"/>
                </a:solidFill>
                <a:latin typeface="Inter Medium"/>
                <a:ea typeface="Inter Medium"/>
              </a:rPr>
              <a:t>✔ Open-ended (for deeper insights)</a:t>
            </a:r>
            <a:endParaRPr lang="en-US" sz="2221" b="1" dirty="0">
              <a:solidFill>
                <a:srgbClr val="FFFFFF"/>
              </a:solidFill>
              <a:latin typeface="Inter Medium"/>
              <a:ea typeface="Inter Medium"/>
              <a:sym typeface="Inter Medium"/>
            </a:endParaRPr>
          </a:p>
        </p:txBody>
      </p:sp>
      <p:grpSp>
        <p:nvGrpSpPr>
          <p:cNvPr id="25" name="Group 13">
            <a:extLst>
              <a:ext uri="{FF2B5EF4-FFF2-40B4-BE49-F238E27FC236}">
                <a16:creationId xmlns:a16="http://schemas.microsoft.com/office/drawing/2014/main" id="{D31FE380-A35F-49C3-BEBC-E682B62DFF62}"/>
              </a:ext>
            </a:extLst>
          </p:cNvPr>
          <p:cNvGrpSpPr/>
          <p:nvPr/>
        </p:nvGrpSpPr>
        <p:grpSpPr>
          <a:xfrm>
            <a:off x="520259" y="8215827"/>
            <a:ext cx="7071813" cy="1135359"/>
            <a:chOff x="0" y="0"/>
            <a:chExt cx="1574526" cy="218470"/>
          </a:xfrm>
        </p:grpSpPr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3E545F7B-2B9D-4698-A29D-CF4C05023B7B}"/>
                </a:ext>
              </a:extLst>
            </p:cNvPr>
            <p:cNvSpPr/>
            <p:nvPr/>
          </p:nvSpPr>
          <p:spPr>
            <a:xfrm>
              <a:off x="0" y="0"/>
              <a:ext cx="1574526" cy="218470"/>
            </a:xfrm>
            <a:custGeom>
              <a:avLst/>
              <a:gdLst/>
              <a:ahLst/>
              <a:cxnLst/>
              <a:rect l="l" t="t" r="r" b="b"/>
              <a:pathLst>
                <a:path w="1574526" h="218470">
                  <a:moveTo>
                    <a:pt x="38850" y="0"/>
                  </a:moveTo>
                  <a:lnTo>
                    <a:pt x="1535676" y="0"/>
                  </a:lnTo>
                  <a:cubicBezTo>
                    <a:pt x="1545980" y="0"/>
                    <a:pt x="1555862" y="4093"/>
                    <a:pt x="1563147" y="11379"/>
                  </a:cubicBezTo>
                  <a:cubicBezTo>
                    <a:pt x="1570433" y="18665"/>
                    <a:pt x="1574526" y="28547"/>
                    <a:pt x="1574526" y="38850"/>
                  </a:cubicBezTo>
                  <a:lnTo>
                    <a:pt x="1574526" y="179619"/>
                  </a:lnTo>
                  <a:cubicBezTo>
                    <a:pt x="1574526" y="189923"/>
                    <a:pt x="1570433" y="199805"/>
                    <a:pt x="1563147" y="207091"/>
                  </a:cubicBezTo>
                  <a:cubicBezTo>
                    <a:pt x="1555862" y="214376"/>
                    <a:pt x="1545980" y="218470"/>
                    <a:pt x="1535676" y="218470"/>
                  </a:cubicBezTo>
                  <a:lnTo>
                    <a:pt x="38850" y="218470"/>
                  </a:lnTo>
                  <a:cubicBezTo>
                    <a:pt x="28547" y="218470"/>
                    <a:pt x="18665" y="214376"/>
                    <a:pt x="11379" y="207091"/>
                  </a:cubicBezTo>
                  <a:cubicBezTo>
                    <a:pt x="4093" y="199805"/>
                    <a:pt x="0" y="189923"/>
                    <a:pt x="0" y="179619"/>
                  </a:cubicBezTo>
                  <a:lnTo>
                    <a:pt x="0" y="38850"/>
                  </a:lnTo>
                  <a:cubicBezTo>
                    <a:pt x="0" y="28547"/>
                    <a:pt x="4093" y="18665"/>
                    <a:pt x="11379" y="11379"/>
                  </a:cubicBezTo>
                  <a:cubicBezTo>
                    <a:pt x="18665" y="4093"/>
                    <a:pt x="28547" y="0"/>
                    <a:pt x="3885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27" name="TextBox 15">
              <a:extLst>
                <a:ext uri="{FF2B5EF4-FFF2-40B4-BE49-F238E27FC236}">
                  <a16:creationId xmlns:a16="http://schemas.microsoft.com/office/drawing/2014/main" id="{12D23EF5-A022-4D22-8719-9883E155E455}"/>
                </a:ext>
              </a:extLst>
            </p:cNvPr>
            <p:cNvSpPr txBox="1"/>
            <p:nvPr/>
          </p:nvSpPr>
          <p:spPr>
            <a:xfrm>
              <a:off x="0" y="-9525"/>
              <a:ext cx="157452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8" name="TextBox 21">
            <a:extLst>
              <a:ext uri="{FF2B5EF4-FFF2-40B4-BE49-F238E27FC236}">
                <a16:creationId xmlns:a16="http://schemas.microsoft.com/office/drawing/2014/main" id="{7B0E8F84-421F-4125-AF3B-5FA2AC1CD779}"/>
              </a:ext>
            </a:extLst>
          </p:cNvPr>
          <p:cNvSpPr txBox="1"/>
          <p:nvPr/>
        </p:nvSpPr>
        <p:spPr>
          <a:xfrm>
            <a:off x="722839" y="8421676"/>
            <a:ext cx="6869233" cy="674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 dirty="0">
                <a:solidFill>
                  <a:srgbClr val="FFFFFF"/>
                </a:solidFill>
                <a:latin typeface="Inter Medium"/>
                <a:ea typeface="Inter Medium"/>
              </a:rPr>
              <a:t>✔ Length: Short, focused questions to boost response rate</a:t>
            </a:r>
            <a:endParaRPr lang="en-US" sz="2221" b="1" dirty="0">
              <a:solidFill>
                <a:srgbClr val="FFFFFF"/>
              </a:solidFill>
              <a:latin typeface="Inter Medium"/>
              <a:ea typeface="Inter Medium"/>
              <a:sym typeface="Inter Medium"/>
            </a:endParaRPr>
          </a:p>
        </p:txBody>
      </p:sp>
      <p:grpSp>
        <p:nvGrpSpPr>
          <p:cNvPr id="29" name="Group 13">
            <a:extLst>
              <a:ext uri="{FF2B5EF4-FFF2-40B4-BE49-F238E27FC236}">
                <a16:creationId xmlns:a16="http://schemas.microsoft.com/office/drawing/2014/main" id="{1DAB2874-58E9-4AE1-82AB-009BDE4357F8}"/>
              </a:ext>
            </a:extLst>
          </p:cNvPr>
          <p:cNvGrpSpPr/>
          <p:nvPr/>
        </p:nvGrpSpPr>
        <p:grpSpPr>
          <a:xfrm>
            <a:off x="456940" y="6158491"/>
            <a:ext cx="7071814" cy="1165814"/>
            <a:chOff x="0" y="0"/>
            <a:chExt cx="1574526" cy="218470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D1DB85E-1DC2-4A20-8E26-3FDF1D4A0978}"/>
                </a:ext>
              </a:extLst>
            </p:cNvPr>
            <p:cNvSpPr/>
            <p:nvPr/>
          </p:nvSpPr>
          <p:spPr>
            <a:xfrm>
              <a:off x="0" y="0"/>
              <a:ext cx="1574526" cy="218470"/>
            </a:xfrm>
            <a:custGeom>
              <a:avLst/>
              <a:gdLst/>
              <a:ahLst/>
              <a:cxnLst/>
              <a:rect l="l" t="t" r="r" b="b"/>
              <a:pathLst>
                <a:path w="1574526" h="218470">
                  <a:moveTo>
                    <a:pt x="38850" y="0"/>
                  </a:moveTo>
                  <a:lnTo>
                    <a:pt x="1535676" y="0"/>
                  </a:lnTo>
                  <a:cubicBezTo>
                    <a:pt x="1545980" y="0"/>
                    <a:pt x="1555862" y="4093"/>
                    <a:pt x="1563147" y="11379"/>
                  </a:cubicBezTo>
                  <a:cubicBezTo>
                    <a:pt x="1570433" y="18665"/>
                    <a:pt x="1574526" y="28547"/>
                    <a:pt x="1574526" y="38850"/>
                  </a:cubicBezTo>
                  <a:lnTo>
                    <a:pt x="1574526" y="179619"/>
                  </a:lnTo>
                  <a:cubicBezTo>
                    <a:pt x="1574526" y="189923"/>
                    <a:pt x="1570433" y="199805"/>
                    <a:pt x="1563147" y="207091"/>
                  </a:cubicBezTo>
                  <a:cubicBezTo>
                    <a:pt x="1555862" y="214376"/>
                    <a:pt x="1545980" y="218470"/>
                    <a:pt x="1535676" y="218470"/>
                  </a:cubicBezTo>
                  <a:lnTo>
                    <a:pt x="38850" y="218470"/>
                  </a:lnTo>
                  <a:cubicBezTo>
                    <a:pt x="28547" y="218470"/>
                    <a:pt x="18665" y="214376"/>
                    <a:pt x="11379" y="207091"/>
                  </a:cubicBezTo>
                  <a:cubicBezTo>
                    <a:pt x="4093" y="199805"/>
                    <a:pt x="0" y="189923"/>
                    <a:pt x="0" y="179619"/>
                  </a:cubicBezTo>
                  <a:lnTo>
                    <a:pt x="0" y="38850"/>
                  </a:lnTo>
                  <a:cubicBezTo>
                    <a:pt x="0" y="28547"/>
                    <a:pt x="4093" y="18665"/>
                    <a:pt x="11379" y="11379"/>
                  </a:cubicBezTo>
                  <a:cubicBezTo>
                    <a:pt x="18665" y="4093"/>
                    <a:pt x="28547" y="0"/>
                    <a:pt x="3885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31" name="TextBox 15">
              <a:extLst>
                <a:ext uri="{FF2B5EF4-FFF2-40B4-BE49-F238E27FC236}">
                  <a16:creationId xmlns:a16="http://schemas.microsoft.com/office/drawing/2014/main" id="{296E0944-C8A4-4CB5-A9EC-52A6ED6B03C7}"/>
                </a:ext>
              </a:extLst>
            </p:cNvPr>
            <p:cNvSpPr txBox="1"/>
            <p:nvPr/>
          </p:nvSpPr>
          <p:spPr>
            <a:xfrm>
              <a:off x="0" y="-9525"/>
              <a:ext cx="157452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2" name="TextBox 21">
            <a:extLst>
              <a:ext uri="{FF2B5EF4-FFF2-40B4-BE49-F238E27FC236}">
                <a16:creationId xmlns:a16="http://schemas.microsoft.com/office/drawing/2014/main" id="{06A82012-9864-45F3-8935-EF0D29822644}"/>
              </a:ext>
            </a:extLst>
          </p:cNvPr>
          <p:cNvSpPr txBox="1"/>
          <p:nvPr/>
        </p:nvSpPr>
        <p:spPr>
          <a:xfrm>
            <a:off x="719888" y="6420275"/>
            <a:ext cx="6541489" cy="674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 dirty="0">
                <a:solidFill>
                  <a:srgbClr val="FFFFFF"/>
                </a:solidFill>
                <a:latin typeface="Inter Medium"/>
                <a:ea typeface="Inter Medium"/>
              </a:rPr>
              <a:t>✔ Language: Simple and clear wording to avoid confusion</a:t>
            </a:r>
            <a:endParaRPr lang="en-US" sz="2221" b="1" dirty="0">
              <a:solidFill>
                <a:srgbClr val="FFFFFF"/>
              </a:solidFill>
              <a:latin typeface="Inter Medium"/>
              <a:ea typeface="Inter Medium"/>
              <a:sym typeface="Inter Medium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18A0F1-E2C5-42DB-9E26-3420717CA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112" y="2084120"/>
            <a:ext cx="7595556" cy="1410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9EA70B-1243-4427-A61F-D1E1966B5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2687" y="3626325"/>
            <a:ext cx="7315200" cy="10215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04D1A0-A50E-458B-9FF1-AC56C9386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2687" y="5013290"/>
            <a:ext cx="7315200" cy="19881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88235B-434F-44AA-908A-A7F903D1B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2230" y="7324305"/>
            <a:ext cx="7155657" cy="175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69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369334" y="-11977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7139" y="6320435"/>
            <a:ext cx="5779141" cy="2060924"/>
            <a:chOff x="0" y="0"/>
            <a:chExt cx="1714654" cy="10394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714654" cy="1039475"/>
            </a:xfrm>
            <a:custGeom>
              <a:avLst/>
              <a:gdLst/>
              <a:ahLst/>
              <a:cxnLst/>
              <a:rect l="l" t="t" r="r" b="b"/>
              <a:pathLst>
                <a:path w="1714654" h="1039475">
                  <a:moveTo>
                    <a:pt x="48756" y="0"/>
                  </a:moveTo>
                  <a:lnTo>
                    <a:pt x="1665898" y="0"/>
                  </a:lnTo>
                  <a:cubicBezTo>
                    <a:pt x="1678828" y="0"/>
                    <a:pt x="1691230" y="5137"/>
                    <a:pt x="1700373" y="14280"/>
                  </a:cubicBezTo>
                  <a:cubicBezTo>
                    <a:pt x="1709517" y="23424"/>
                    <a:pt x="1714654" y="35825"/>
                    <a:pt x="1714654" y="48756"/>
                  </a:cubicBezTo>
                  <a:lnTo>
                    <a:pt x="1714654" y="990719"/>
                  </a:lnTo>
                  <a:cubicBezTo>
                    <a:pt x="1714654" y="1003649"/>
                    <a:pt x="1709517" y="1016051"/>
                    <a:pt x="1700373" y="1025194"/>
                  </a:cubicBezTo>
                  <a:cubicBezTo>
                    <a:pt x="1691230" y="1034338"/>
                    <a:pt x="1678828" y="1039475"/>
                    <a:pt x="1665898" y="1039475"/>
                  </a:cubicBezTo>
                  <a:lnTo>
                    <a:pt x="48756" y="1039475"/>
                  </a:lnTo>
                  <a:cubicBezTo>
                    <a:pt x="35825" y="1039475"/>
                    <a:pt x="23424" y="1034338"/>
                    <a:pt x="14280" y="1025194"/>
                  </a:cubicBezTo>
                  <a:cubicBezTo>
                    <a:pt x="5137" y="1016051"/>
                    <a:pt x="0" y="1003649"/>
                    <a:pt x="0" y="990719"/>
                  </a:cubicBezTo>
                  <a:lnTo>
                    <a:pt x="0" y="48756"/>
                  </a:lnTo>
                  <a:cubicBezTo>
                    <a:pt x="0" y="35825"/>
                    <a:pt x="5137" y="23424"/>
                    <a:pt x="14280" y="14280"/>
                  </a:cubicBezTo>
                  <a:cubicBezTo>
                    <a:pt x="23424" y="5137"/>
                    <a:pt x="35825" y="0"/>
                    <a:pt x="48756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23825"/>
              <a:ext cx="1714654" cy="116330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096000" y="4599457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933628" y="1672145"/>
            <a:ext cx="14625552" cy="10910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TYPES OF </a:t>
            </a:r>
            <a:r>
              <a:rPr lang="en-US" sz="6435" spc="630" dirty="0">
                <a:solidFill>
                  <a:srgbClr val="FFFFFF"/>
                </a:solidFill>
                <a:latin typeface="Poppins"/>
                <a:cs typeface="Poppins"/>
              </a:rPr>
              <a:t>Research : </a:t>
            </a:r>
            <a:endParaRPr lang="en-US" sz="6435" spc="630" dirty="0">
              <a:solidFill>
                <a:srgbClr val="FFFFFF"/>
              </a:solidFill>
              <a:latin typeface="Poppins"/>
              <a:cs typeface="Poppins"/>
              <a:sym typeface="Poppins"/>
            </a:endParaRPr>
          </a:p>
        </p:txBody>
      </p:sp>
      <p:grpSp>
        <p:nvGrpSpPr>
          <p:cNvPr id="14" name="Group 14"/>
          <p:cNvGrpSpPr/>
          <p:nvPr/>
        </p:nvGrpSpPr>
        <p:grpSpPr>
          <a:xfrm>
            <a:off x="12296775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76358" y="6851463"/>
            <a:ext cx="4443395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algn="l" defTabSz="685800" rtl="0" eaLnBrk="1" latinLnBrk="0" hangingPunct="1"/>
            <a:r>
              <a:rPr lang="en-US" sz="4400" b="1" dirty="0">
                <a:solidFill>
                  <a:schemeClr val="dk1"/>
                </a:solidFill>
              </a:rPr>
              <a:t>Primary Research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09084" y="6889591"/>
            <a:ext cx="5112969" cy="6771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algn="l" defTabSz="685800" rtl="0" eaLnBrk="1" latinLnBrk="0" hangingPunct="1"/>
            <a:r>
              <a:rPr lang="en-US" sz="4400" b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Observation Research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826340" y="6851463"/>
            <a:ext cx="5461660" cy="10464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defTabSz="685800" rtl="0"/>
            <a:r>
              <a:rPr lang="en-US" sz="4400" b="1" dirty="0">
                <a:solidFill>
                  <a:schemeClr val="dk1"/>
                </a:solidFill>
              </a:rPr>
              <a:t>Secondary Research</a:t>
            </a:r>
          </a:p>
          <a:p>
            <a:pPr marL="0" algn="l" defTabSz="685800" rtl="0" eaLnBrk="1" latinLnBrk="0" hangingPunct="1"/>
            <a:endParaRPr lang="en-US" sz="2400" b="1" kern="12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1" name="Group 21"/>
          <p:cNvGrpSpPr/>
          <p:nvPr/>
        </p:nvGrpSpPr>
        <p:grpSpPr>
          <a:xfrm>
            <a:off x="6283344" y="6018899"/>
            <a:ext cx="5842112" cy="2342235"/>
            <a:chOff x="0" y="-123825"/>
            <a:chExt cx="1336920" cy="111796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336920" cy="994142"/>
            </a:xfrm>
            <a:custGeom>
              <a:avLst/>
              <a:gdLst/>
              <a:ahLst/>
              <a:cxnLst/>
              <a:rect l="l" t="t" r="r" b="b"/>
              <a:pathLst>
                <a:path w="1336920" h="994142">
                  <a:moveTo>
                    <a:pt x="62532" y="0"/>
                  </a:moveTo>
                  <a:lnTo>
                    <a:pt x="1274388" y="0"/>
                  </a:lnTo>
                  <a:cubicBezTo>
                    <a:pt x="1308923" y="0"/>
                    <a:pt x="1336920" y="27996"/>
                    <a:pt x="1336920" y="62532"/>
                  </a:cubicBezTo>
                  <a:lnTo>
                    <a:pt x="1336920" y="931611"/>
                  </a:lnTo>
                  <a:cubicBezTo>
                    <a:pt x="1336920" y="966146"/>
                    <a:pt x="1308923" y="994142"/>
                    <a:pt x="1274388" y="994142"/>
                  </a:cubicBezTo>
                  <a:lnTo>
                    <a:pt x="62532" y="994142"/>
                  </a:lnTo>
                  <a:cubicBezTo>
                    <a:pt x="27996" y="994142"/>
                    <a:pt x="0" y="966146"/>
                    <a:pt x="0" y="931611"/>
                  </a:cubicBezTo>
                  <a:lnTo>
                    <a:pt x="0" y="62532"/>
                  </a:lnTo>
                  <a:cubicBezTo>
                    <a:pt x="0" y="27996"/>
                    <a:pt x="27996" y="0"/>
                    <a:pt x="62532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23825"/>
              <a:ext cx="1336920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 dirty="0"/>
            </a:p>
            <a:p>
              <a:pPr algn="ctr">
                <a:lnSpc>
                  <a:spcPts val="3981"/>
                </a:lnSpc>
              </a:pPr>
              <a:endParaRPr dirty="0"/>
            </a:p>
            <a:p>
              <a:pPr marL="0" lvl="0" indent="0" algn="ctr">
                <a:lnSpc>
                  <a:spcPts val="3981"/>
                </a:lnSpc>
              </a:pPr>
              <a:endParaRPr dirty="0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2398286" y="4307697"/>
            <a:ext cx="5606040" cy="4025476"/>
            <a:chOff x="0" y="-123825"/>
            <a:chExt cx="1394688" cy="1921391"/>
          </a:xfrm>
        </p:grpSpPr>
        <p:sp>
          <p:nvSpPr>
            <p:cNvPr id="26" name="Freeform 26"/>
            <p:cNvSpPr/>
            <p:nvPr/>
          </p:nvSpPr>
          <p:spPr>
            <a:xfrm>
              <a:off x="30203" y="803424"/>
              <a:ext cx="1364485" cy="994142"/>
            </a:xfrm>
            <a:custGeom>
              <a:avLst/>
              <a:gdLst/>
              <a:ahLst/>
              <a:cxnLst/>
              <a:rect l="l" t="t" r="r" b="b"/>
              <a:pathLst>
                <a:path w="1364485" h="994142">
                  <a:moveTo>
                    <a:pt x="61269" y="0"/>
                  </a:moveTo>
                  <a:lnTo>
                    <a:pt x="1303217" y="0"/>
                  </a:lnTo>
                  <a:cubicBezTo>
                    <a:pt x="1319466" y="0"/>
                    <a:pt x="1335050" y="6455"/>
                    <a:pt x="1346540" y="17945"/>
                  </a:cubicBezTo>
                  <a:cubicBezTo>
                    <a:pt x="1358030" y="29435"/>
                    <a:pt x="1364485" y="45019"/>
                    <a:pt x="1364485" y="61269"/>
                  </a:cubicBezTo>
                  <a:lnTo>
                    <a:pt x="1364485" y="932874"/>
                  </a:lnTo>
                  <a:cubicBezTo>
                    <a:pt x="1364485" y="966712"/>
                    <a:pt x="1337054" y="994142"/>
                    <a:pt x="1303217" y="994142"/>
                  </a:cubicBezTo>
                  <a:lnTo>
                    <a:pt x="61269" y="994142"/>
                  </a:lnTo>
                  <a:cubicBezTo>
                    <a:pt x="45019" y="994142"/>
                    <a:pt x="29435" y="987687"/>
                    <a:pt x="17945" y="976197"/>
                  </a:cubicBezTo>
                  <a:cubicBezTo>
                    <a:pt x="6455" y="964707"/>
                    <a:pt x="0" y="949123"/>
                    <a:pt x="0" y="932874"/>
                  </a:cubicBezTo>
                  <a:lnTo>
                    <a:pt x="0" y="61269"/>
                  </a:lnTo>
                  <a:cubicBezTo>
                    <a:pt x="0" y="45019"/>
                    <a:pt x="6455" y="29435"/>
                    <a:pt x="17945" y="17945"/>
                  </a:cubicBezTo>
                  <a:cubicBezTo>
                    <a:pt x="29435" y="6455"/>
                    <a:pt x="45019" y="0"/>
                    <a:pt x="61269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123825"/>
              <a:ext cx="1364485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3039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3C0AF6-F895-467B-A4E9-C6B9C3567052}"/>
              </a:ext>
            </a:extLst>
          </p:cNvPr>
          <p:cNvSpPr txBox="1"/>
          <p:nvPr/>
        </p:nvSpPr>
        <p:spPr>
          <a:xfrm>
            <a:off x="533400" y="495300"/>
            <a:ext cx="144018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600" b="1" dirty="0">
                <a:solidFill>
                  <a:srgbClr val="073B3A"/>
                </a:solidFill>
                <a:latin typeface="Bricolage Grotesque Bold"/>
              </a:rPr>
              <a:t>Data type is divided into two main sections</a:t>
            </a:r>
          </a:p>
        </p:txBody>
      </p:sp>
      <p:grpSp>
        <p:nvGrpSpPr>
          <p:cNvPr id="20" name="Group 2">
            <a:extLst>
              <a:ext uri="{FF2B5EF4-FFF2-40B4-BE49-F238E27FC236}">
                <a16:creationId xmlns:a16="http://schemas.microsoft.com/office/drawing/2014/main" id="{0063EA82-D3FC-43E1-80AA-6642FE8DDF4F}"/>
              </a:ext>
            </a:extLst>
          </p:cNvPr>
          <p:cNvGrpSpPr/>
          <p:nvPr/>
        </p:nvGrpSpPr>
        <p:grpSpPr>
          <a:xfrm>
            <a:off x="6098338" y="2964674"/>
            <a:ext cx="1685136" cy="2764258"/>
            <a:chOff x="0" y="0"/>
            <a:chExt cx="1451520" cy="2381040"/>
          </a:xfrm>
        </p:grpSpPr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B881238D-524C-4854-9AF3-75E427854DEB}"/>
                </a:ext>
              </a:extLst>
            </p:cNvPr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2" name="Group 4">
            <a:extLst>
              <a:ext uri="{FF2B5EF4-FFF2-40B4-BE49-F238E27FC236}">
                <a16:creationId xmlns:a16="http://schemas.microsoft.com/office/drawing/2014/main" id="{44CB808E-E12A-4BD1-86E5-17A825CBFB74}"/>
              </a:ext>
            </a:extLst>
          </p:cNvPr>
          <p:cNvGrpSpPr/>
          <p:nvPr/>
        </p:nvGrpSpPr>
        <p:grpSpPr>
          <a:xfrm>
            <a:off x="6497889" y="3908801"/>
            <a:ext cx="471437" cy="876003"/>
            <a:chOff x="0" y="0"/>
            <a:chExt cx="406080" cy="754560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56F3BF5-7406-46BC-93AE-B80A7632C0D9}"/>
                </a:ext>
              </a:extLst>
            </p:cNvPr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4" name="Group 6">
            <a:extLst>
              <a:ext uri="{FF2B5EF4-FFF2-40B4-BE49-F238E27FC236}">
                <a16:creationId xmlns:a16="http://schemas.microsoft.com/office/drawing/2014/main" id="{B7299DFF-A5FA-4AFF-B2B1-074DF102BE8E}"/>
              </a:ext>
            </a:extLst>
          </p:cNvPr>
          <p:cNvGrpSpPr/>
          <p:nvPr/>
        </p:nvGrpSpPr>
        <p:grpSpPr>
          <a:xfrm>
            <a:off x="6888986" y="3175247"/>
            <a:ext cx="8627163" cy="2279129"/>
            <a:chOff x="2305866" y="197560"/>
            <a:chExt cx="7431151" cy="1963166"/>
          </a:xfrm>
        </p:grpSpPr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A00D9CF4-0825-4D94-9BB6-36D095CA8ECE}"/>
                </a:ext>
              </a:extLst>
            </p:cNvPr>
            <p:cNvSpPr/>
            <p:nvPr/>
          </p:nvSpPr>
          <p:spPr>
            <a:xfrm>
              <a:off x="2305866" y="19756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solidFill>
              <a:srgbClr val="1C5739"/>
            </a:solid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6" name="Group 8">
            <a:extLst>
              <a:ext uri="{FF2B5EF4-FFF2-40B4-BE49-F238E27FC236}">
                <a16:creationId xmlns:a16="http://schemas.microsoft.com/office/drawing/2014/main" id="{B1310D31-9840-4FD7-83A4-60690640CDCD}"/>
              </a:ext>
            </a:extLst>
          </p:cNvPr>
          <p:cNvGrpSpPr/>
          <p:nvPr/>
        </p:nvGrpSpPr>
        <p:grpSpPr>
          <a:xfrm>
            <a:off x="11443378" y="5682958"/>
            <a:ext cx="1685972" cy="2764258"/>
            <a:chOff x="0" y="0"/>
            <a:chExt cx="1452240" cy="238104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B8C78152-B859-4656-B42F-646E338CAB16}"/>
                </a:ext>
              </a:extLst>
            </p:cNvPr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8" name="Group 10">
            <a:extLst>
              <a:ext uri="{FF2B5EF4-FFF2-40B4-BE49-F238E27FC236}">
                <a16:creationId xmlns:a16="http://schemas.microsoft.com/office/drawing/2014/main" id="{37E7560D-76C6-4F82-A9F2-628FB5B963DC}"/>
              </a:ext>
            </a:extLst>
          </p:cNvPr>
          <p:cNvGrpSpPr/>
          <p:nvPr/>
        </p:nvGrpSpPr>
        <p:grpSpPr>
          <a:xfrm>
            <a:off x="12286364" y="6640460"/>
            <a:ext cx="471437" cy="876003"/>
            <a:chOff x="0" y="0"/>
            <a:chExt cx="406080" cy="754560"/>
          </a:xfrm>
        </p:grpSpPr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025D4556-C966-4AF8-A88E-AFB6EB1052DA}"/>
                </a:ext>
              </a:extLst>
            </p:cNvPr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30" name="Group 12">
            <a:extLst>
              <a:ext uri="{FF2B5EF4-FFF2-40B4-BE49-F238E27FC236}">
                <a16:creationId xmlns:a16="http://schemas.microsoft.com/office/drawing/2014/main" id="{D913D393-7C98-43FD-B5E5-42D9620EA51F}"/>
              </a:ext>
            </a:extLst>
          </p:cNvPr>
          <p:cNvGrpSpPr/>
          <p:nvPr/>
        </p:nvGrpSpPr>
        <p:grpSpPr>
          <a:xfrm>
            <a:off x="3584789" y="5892055"/>
            <a:ext cx="8564435" cy="2225115"/>
            <a:chOff x="0" y="0"/>
            <a:chExt cx="7377120" cy="1916640"/>
          </a:xfrm>
        </p:grpSpPr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0A7FF816-D50C-4070-A22B-BB8536500E45}"/>
                </a:ext>
              </a:extLst>
            </p:cNvPr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solidFill>
              <a:srgbClr val="397D5A"/>
            </a:solidFill>
          </p:spPr>
        </p:sp>
      </p:grpSp>
      <p:sp>
        <p:nvSpPr>
          <p:cNvPr id="34" name="TextBox 17">
            <a:extLst>
              <a:ext uri="{FF2B5EF4-FFF2-40B4-BE49-F238E27FC236}">
                <a16:creationId xmlns:a16="http://schemas.microsoft.com/office/drawing/2014/main" id="{BD7974AF-D136-45D8-924E-BCFF12AF76C0}"/>
              </a:ext>
            </a:extLst>
          </p:cNvPr>
          <p:cNvSpPr txBox="1"/>
          <p:nvPr/>
        </p:nvSpPr>
        <p:spPr>
          <a:xfrm>
            <a:off x="7905580" y="3341410"/>
            <a:ext cx="10347941" cy="6701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7" algn="l">
              <a:lnSpc>
                <a:spcPct val="107000"/>
              </a:lnSpc>
            </a:pPr>
            <a:r>
              <a:rPr lang="en-US" sz="2110" spc="206" dirty="0">
                <a:solidFill>
                  <a:srgbClr val="FFFFFF"/>
                </a:solidFill>
                <a:latin typeface="Open Sauce"/>
              </a:rPr>
              <a:t>Quantitative Data : This information can be measured and analyzed statistically.</a:t>
            </a:r>
          </a:p>
        </p:txBody>
      </p:sp>
      <p:sp>
        <p:nvSpPr>
          <p:cNvPr id="35" name="TextBox 18">
            <a:extLst>
              <a:ext uri="{FF2B5EF4-FFF2-40B4-BE49-F238E27FC236}">
                <a16:creationId xmlns:a16="http://schemas.microsoft.com/office/drawing/2014/main" id="{8EC4378D-F047-4831-94EA-D4D51F5EF4F5}"/>
              </a:ext>
            </a:extLst>
          </p:cNvPr>
          <p:cNvSpPr txBox="1"/>
          <p:nvPr/>
        </p:nvSpPr>
        <p:spPr>
          <a:xfrm>
            <a:off x="4706401" y="3737351"/>
            <a:ext cx="1417328" cy="1121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749"/>
              </a:lnSpc>
              <a:spcBef>
                <a:spcPct val="0"/>
              </a:spcBef>
            </a:pPr>
            <a:r>
              <a:rPr lang="en-US" sz="6340" spc="621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</a:p>
        </p:txBody>
      </p:sp>
      <p:sp>
        <p:nvSpPr>
          <p:cNvPr id="36" name="TextBox 19">
            <a:extLst>
              <a:ext uri="{FF2B5EF4-FFF2-40B4-BE49-F238E27FC236}">
                <a16:creationId xmlns:a16="http://schemas.microsoft.com/office/drawing/2014/main" id="{6608C3CF-481A-4C27-9192-4B990544F98A}"/>
              </a:ext>
            </a:extLst>
          </p:cNvPr>
          <p:cNvSpPr txBox="1"/>
          <p:nvPr/>
        </p:nvSpPr>
        <p:spPr>
          <a:xfrm>
            <a:off x="12977637" y="6431733"/>
            <a:ext cx="1417328" cy="1121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749"/>
              </a:lnSpc>
              <a:spcBef>
                <a:spcPct val="0"/>
              </a:spcBef>
            </a:pPr>
            <a:r>
              <a:rPr lang="en-US" sz="6340" spc="621" dirty="0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</a:p>
        </p:txBody>
      </p:sp>
      <p:sp>
        <p:nvSpPr>
          <p:cNvPr id="37" name="TextBox 20">
            <a:extLst>
              <a:ext uri="{FF2B5EF4-FFF2-40B4-BE49-F238E27FC236}">
                <a16:creationId xmlns:a16="http://schemas.microsoft.com/office/drawing/2014/main" id="{604B361F-BDF3-44C7-8473-2B7E674178D3}"/>
              </a:ext>
            </a:extLst>
          </p:cNvPr>
          <p:cNvSpPr txBox="1"/>
          <p:nvPr/>
        </p:nvSpPr>
        <p:spPr>
          <a:xfrm>
            <a:off x="4695801" y="6080968"/>
            <a:ext cx="6980894" cy="10849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911"/>
              </a:lnSpc>
              <a:spcBef>
                <a:spcPct val="0"/>
              </a:spcBef>
            </a:pPr>
            <a:r>
              <a:rPr lang="ar-JO" sz="2110" spc="206" dirty="0">
                <a:solidFill>
                  <a:srgbClr val="FFFFFF"/>
                </a:solidFill>
                <a:latin typeface="Open Sauce"/>
              </a:rPr>
              <a:t>       </a:t>
            </a:r>
            <a:r>
              <a:rPr lang="en-US" sz="2110" spc="206" dirty="0">
                <a:solidFill>
                  <a:srgbClr val="FFFFFF"/>
                </a:solidFill>
                <a:latin typeface="Open Sauce"/>
              </a:rPr>
              <a:t>Qualitative Data:</a:t>
            </a:r>
            <a:r>
              <a:rPr lang="ar-JO" sz="2110" spc="206" dirty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110" spc="206" dirty="0">
                <a:solidFill>
                  <a:srgbClr val="FFFFFF"/>
                </a:solidFill>
                <a:latin typeface="Open Sauce"/>
              </a:rPr>
              <a:t>It's non-numerical </a:t>
            </a:r>
            <a:r>
              <a:rPr lang="ar-JO" sz="2110" spc="206" dirty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110" spc="206" dirty="0">
                <a:solidFill>
                  <a:srgbClr val="FFFFFF"/>
                </a:solidFill>
                <a:latin typeface="Open Sauce"/>
              </a:rPr>
              <a:t>       metadata. Common sources include text analysis and observations.  </a:t>
            </a:r>
            <a:endParaRPr lang="en-US" sz="2110" spc="206" dirty="0">
              <a:solidFill>
                <a:srgbClr val="FFFFFF"/>
              </a:solidFill>
              <a:latin typeface="Open Sauce"/>
              <a:sym typeface="Open Sauce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0A4DAA-606E-4FF2-B972-88036DDF86F0}"/>
              </a:ext>
            </a:extLst>
          </p:cNvPr>
          <p:cNvSpPr txBox="1"/>
          <p:nvPr/>
        </p:nvSpPr>
        <p:spPr>
          <a:xfrm>
            <a:off x="7900360" y="4449272"/>
            <a:ext cx="10629869" cy="960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7" algn="l">
              <a:lnSpc>
                <a:spcPct val="107000"/>
              </a:lnSpc>
            </a:pPr>
            <a:r>
              <a:rPr lang="ar-JO" sz="1800" spc="206" dirty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pc="206" dirty="0">
                <a:solidFill>
                  <a:srgbClr val="FFFFFF"/>
                </a:solidFill>
                <a:latin typeface="Open Sauce"/>
              </a:rPr>
              <a:t>➤ Example: How many customers purchased the product last month?</a:t>
            </a:r>
          </a:p>
          <a:p>
            <a:pPr lvl="7" algn="l">
              <a:lnSpc>
                <a:spcPct val="107000"/>
              </a:lnSpc>
            </a:pPr>
            <a:endParaRPr lang="en-US" sz="1800" spc="206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42" name="TextBox 20">
            <a:extLst>
              <a:ext uri="{FF2B5EF4-FFF2-40B4-BE49-F238E27FC236}">
                <a16:creationId xmlns:a16="http://schemas.microsoft.com/office/drawing/2014/main" id="{CD913FA6-C098-4E5A-A608-82626D3FDF94}"/>
              </a:ext>
            </a:extLst>
          </p:cNvPr>
          <p:cNvSpPr txBox="1"/>
          <p:nvPr/>
        </p:nvSpPr>
        <p:spPr>
          <a:xfrm>
            <a:off x="4751596" y="7354792"/>
            <a:ext cx="6963086" cy="7130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911"/>
              </a:lnSpc>
              <a:spcBef>
                <a:spcPct val="0"/>
              </a:spcBef>
            </a:pPr>
            <a:r>
              <a:rPr lang="en-US" sz="2110" spc="206" dirty="0">
                <a:solidFill>
                  <a:srgbClr val="FFFFFF"/>
                </a:solidFill>
                <a:latin typeface="Open Sauce"/>
              </a:rPr>
              <a:t>➤ Example: How do customers view a product?</a:t>
            </a:r>
            <a:endParaRPr lang="en-US" sz="2110" spc="206" dirty="0">
              <a:solidFill>
                <a:srgbClr val="FFFFFF"/>
              </a:solidFill>
              <a:latin typeface="Open Sauce"/>
              <a:sym typeface="Open Sauce"/>
            </a:endParaRPr>
          </a:p>
        </p:txBody>
      </p:sp>
    </p:spTree>
    <p:extLst>
      <p:ext uri="{BB962C8B-B14F-4D97-AF65-F5344CB8AC3E}">
        <p14:creationId xmlns:p14="http://schemas.microsoft.com/office/powerpoint/2010/main" val="328696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369334" y="-11977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  <p:txBody>
          <a:bodyPr/>
          <a:lstStyle/>
          <a:p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7139" y="6320435"/>
            <a:ext cx="5779141" cy="2060924"/>
            <a:chOff x="0" y="0"/>
            <a:chExt cx="1714654" cy="10394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714654" cy="1039475"/>
            </a:xfrm>
            <a:custGeom>
              <a:avLst/>
              <a:gdLst/>
              <a:ahLst/>
              <a:cxnLst/>
              <a:rect l="l" t="t" r="r" b="b"/>
              <a:pathLst>
                <a:path w="1714654" h="1039475">
                  <a:moveTo>
                    <a:pt x="48756" y="0"/>
                  </a:moveTo>
                  <a:lnTo>
                    <a:pt x="1665898" y="0"/>
                  </a:lnTo>
                  <a:cubicBezTo>
                    <a:pt x="1678828" y="0"/>
                    <a:pt x="1691230" y="5137"/>
                    <a:pt x="1700373" y="14280"/>
                  </a:cubicBezTo>
                  <a:cubicBezTo>
                    <a:pt x="1709517" y="23424"/>
                    <a:pt x="1714654" y="35825"/>
                    <a:pt x="1714654" y="48756"/>
                  </a:cubicBezTo>
                  <a:lnTo>
                    <a:pt x="1714654" y="990719"/>
                  </a:lnTo>
                  <a:cubicBezTo>
                    <a:pt x="1714654" y="1003649"/>
                    <a:pt x="1709517" y="1016051"/>
                    <a:pt x="1700373" y="1025194"/>
                  </a:cubicBezTo>
                  <a:cubicBezTo>
                    <a:pt x="1691230" y="1034338"/>
                    <a:pt x="1678828" y="1039475"/>
                    <a:pt x="1665898" y="1039475"/>
                  </a:cubicBezTo>
                  <a:lnTo>
                    <a:pt x="48756" y="1039475"/>
                  </a:lnTo>
                  <a:cubicBezTo>
                    <a:pt x="35825" y="1039475"/>
                    <a:pt x="23424" y="1034338"/>
                    <a:pt x="14280" y="1025194"/>
                  </a:cubicBezTo>
                  <a:cubicBezTo>
                    <a:pt x="5137" y="1016051"/>
                    <a:pt x="0" y="1003649"/>
                    <a:pt x="0" y="990719"/>
                  </a:cubicBezTo>
                  <a:lnTo>
                    <a:pt x="0" y="48756"/>
                  </a:lnTo>
                  <a:cubicBezTo>
                    <a:pt x="0" y="35825"/>
                    <a:pt x="5137" y="23424"/>
                    <a:pt x="14280" y="14280"/>
                  </a:cubicBezTo>
                  <a:cubicBezTo>
                    <a:pt x="23424" y="5137"/>
                    <a:pt x="35825" y="0"/>
                    <a:pt x="48756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23825"/>
              <a:ext cx="1714654" cy="116330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096000" y="4599457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21065" y="1181279"/>
            <a:ext cx="14625552" cy="33697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cs typeface="Poppins"/>
              </a:rPr>
              <a:t>interviews as a Qualitative Research Tool</a:t>
            </a:r>
          </a:p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cs typeface="Poppins"/>
              </a:rPr>
              <a:t>  </a:t>
            </a:r>
            <a:endParaRPr lang="en-US" sz="6435" spc="630" dirty="0">
              <a:solidFill>
                <a:srgbClr val="FFFFFF"/>
              </a:solidFill>
              <a:latin typeface="Poppins"/>
              <a:cs typeface="Poppins"/>
              <a:sym typeface="Poppins"/>
            </a:endParaRPr>
          </a:p>
        </p:txBody>
      </p:sp>
      <p:grpSp>
        <p:nvGrpSpPr>
          <p:cNvPr id="14" name="Group 14"/>
          <p:cNvGrpSpPr/>
          <p:nvPr/>
        </p:nvGrpSpPr>
        <p:grpSpPr>
          <a:xfrm>
            <a:off x="12296775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76358" y="6851463"/>
            <a:ext cx="4443395" cy="1354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 defTabSz="685800" rtl="0"/>
            <a:r>
              <a:rPr lang="en-US" sz="4400" b="1" dirty="0"/>
              <a:t>Semi-Structured</a:t>
            </a:r>
            <a:endParaRPr lang="en-US" sz="4400" dirty="0"/>
          </a:p>
          <a:p>
            <a:pPr marL="0" algn="l" defTabSz="685800" rtl="0" eaLnBrk="1" latinLnBrk="0" hangingPunct="1"/>
            <a:endParaRPr lang="en-US" sz="4400" b="1" dirty="0">
              <a:solidFill>
                <a:schemeClr val="dk1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209084" y="6889591"/>
            <a:ext cx="5112969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85800" rtl="0"/>
            <a:r>
              <a:rPr lang="en-US" sz="4400" b="1" dirty="0"/>
              <a:t>Structured</a:t>
            </a:r>
            <a:endParaRPr lang="en-US" sz="4400" dirty="0"/>
          </a:p>
          <a:p>
            <a:pPr marL="0" algn="l" defTabSz="685800" rtl="0" eaLnBrk="1" latinLnBrk="0" hangingPunct="1"/>
            <a:endParaRPr lang="en-US" sz="4400" b="1" kern="12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2826340" y="6851463"/>
            <a:ext cx="6985660" cy="10464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 defTabSz="685800" rtl="0"/>
            <a:r>
              <a:rPr lang="en-US" sz="4400" b="1" dirty="0"/>
              <a:t>Unstructured </a:t>
            </a:r>
            <a:r>
              <a:rPr lang="en-US" sz="4400" b="1" dirty="0" err="1">
                <a:solidFill>
                  <a:schemeClr val="dk1"/>
                </a:solidFill>
              </a:rPr>
              <a:t>rsearch</a:t>
            </a:r>
            <a:endParaRPr lang="en-US" sz="4400" b="1" dirty="0">
              <a:solidFill>
                <a:schemeClr val="dk1"/>
              </a:solidFill>
            </a:endParaRPr>
          </a:p>
          <a:p>
            <a:pPr marL="0" algn="l" defTabSz="685800" rtl="0" eaLnBrk="1" latinLnBrk="0" hangingPunct="1"/>
            <a:endParaRPr lang="en-US" sz="2400" b="1" kern="12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1" name="Group 21"/>
          <p:cNvGrpSpPr/>
          <p:nvPr/>
        </p:nvGrpSpPr>
        <p:grpSpPr>
          <a:xfrm>
            <a:off x="6301338" y="6041684"/>
            <a:ext cx="5842112" cy="2342235"/>
            <a:chOff x="0" y="-123825"/>
            <a:chExt cx="1336920" cy="111796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336920" cy="994142"/>
            </a:xfrm>
            <a:custGeom>
              <a:avLst/>
              <a:gdLst/>
              <a:ahLst/>
              <a:cxnLst/>
              <a:rect l="l" t="t" r="r" b="b"/>
              <a:pathLst>
                <a:path w="1336920" h="994142">
                  <a:moveTo>
                    <a:pt x="62532" y="0"/>
                  </a:moveTo>
                  <a:lnTo>
                    <a:pt x="1274388" y="0"/>
                  </a:lnTo>
                  <a:cubicBezTo>
                    <a:pt x="1308923" y="0"/>
                    <a:pt x="1336920" y="27996"/>
                    <a:pt x="1336920" y="62532"/>
                  </a:cubicBezTo>
                  <a:lnTo>
                    <a:pt x="1336920" y="931611"/>
                  </a:lnTo>
                  <a:cubicBezTo>
                    <a:pt x="1336920" y="966146"/>
                    <a:pt x="1308923" y="994142"/>
                    <a:pt x="1274388" y="994142"/>
                  </a:cubicBezTo>
                  <a:lnTo>
                    <a:pt x="62532" y="994142"/>
                  </a:lnTo>
                  <a:cubicBezTo>
                    <a:pt x="27996" y="994142"/>
                    <a:pt x="0" y="966146"/>
                    <a:pt x="0" y="931611"/>
                  </a:cubicBezTo>
                  <a:lnTo>
                    <a:pt x="0" y="62532"/>
                  </a:lnTo>
                  <a:cubicBezTo>
                    <a:pt x="0" y="27996"/>
                    <a:pt x="27996" y="0"/>
                    <a:pt x="62532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23825"/>
              <a:ext cx="1336920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 dirty="0"/>
            </a:p>
            <a:p>
              <a:pPr algn="ctr">
                <a:lnSpc>
                  <a:spcPts val="3981"/>
                </a:lnSpc>
              </a:pPr>
              <a:endParaRPr dirty="0"/>
            </a:p>
            <a:p>
              <a:pPr marL="0" lvl="0" indent="0" algn="ctr">
                <a:lnSpc>
                  <a:spcPts val="3981"/>
                </a:lnSpc>
              </a:pPr>
              <a:endParaRPr dirty="0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2382486" y="4365254"/>
            <a:ext cx="5606040" cy="4025476"/>
            <a:chOff x="0" y="-123825"/>
            <a:chExt cx="1394688" cy="1921391"/>
          </a:xfrm>
        </p:grpSpPr>
        <p:sp>
          <p:nvSpPr>
            <p:cNvPr id="26" name="Freeform 26"/>
            <p:cNvSpPr/>
            <p:nvPr/>
          </p:nvSpPr>
          <p:spPr>
            <a:xfrm>
              <a:off x="30203" y="803424"/>
              <a:ext cx="1364485" cy="994142"/>
            </a:xfrm>
            <a:custGeom>
              <a:avLst/>
              <a:gdLst/>
              <a:ahLst/>
              <a:cxnLst/>
              <a:rect l="l" t="t" r="r" b="b"/>
              <a:pathLst>
                <a:path w="1364485" h="994142">
                  <a:moveTo>
                    <a:pt x="61269" y="0"/>
                  </a:moveTo>
                  <a:lnTo>
                    <a:pt x="1303217" y="0"/>
                  </a:lnTo>
                  <a:cubicBezTo>
                    <a:pt x="1319466" y="0"/>
                    <a:pt x="1335050" y="6455"/>
                    <a:pt x="1346540" y="17945"/>
                  </a:cubicBezTo>
                  <a:cubicBezTo>
                    <a:pt x="1358030" y="29435"/>
                    <a:pt x="1364485" y="45019"/>
                    <a:pt x="1364485" y="61269"/>
                  </a:cubicBezTo>
                  <a:lnTo>
                    <a:pt x="1364485" y="932874"/>
                  </a:lnTo>
                  <a:cubicBezTo>
                    <a:pt x="1364485" y="966712"/>
                    <a:pt x="1337054" y="994142"/>
                    <a:pt x="1303217" y="994142"/>
                  </a:cubicBezTo>
                  <a:lnTo>
                    <a:pt x="61269" y="994142"/>
                  </a:lnTo>
                  <a:cubicBezTo>
                    <a:pt x="45019" y="994142"/>
                    <a:pt x="29435" y="987687"/>
                    <a:pt x="17945" y="976197"/>
                  </a:cubicBezTo>
                  <a:cubicBezTo>
                    <a:pt x="6455" y="964707"/>
                    <a:pt x="0" y="949123"/>
                    <a:pt x="0" y="932874"/>
                  </a:cubicBezTo>
                  <a:lnTo>
                    <a:pt x="0" y="61269"/>
                  </a:lnTo>
                  <a:cubicBezTo>
                    <a:pt x="0" y="45019"/>
                    <a:pt x="6455" y="29435"/>
                    <a:pt x="17945" y="17945"/>
                  </a:cubicBezTo>
                  <a:cubicBezTo>
                    <a:pt x="29435" y="6455"/>
                    <a:pt x="45019" y="0"/>
                    <a:pt x="61269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123825"/>
              <a:ext cx="1364485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2709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6AE390-6D55-4E9F-9F0F-30F23EEE2630}"/>
              </a:ext>
            </a:extLst>
          </p:cNvPr>
          <p:cNvSpPr txBox="1"/>
          <p:nvPr/>
        </p:nvSpPr>
        <p:spPr>
          <a:xfrm>
            <a:off x="-457200" y="1147166"/>
            <a:ext cx="131826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600" b="1" dirty="0">
                <a:solidFill>
                  <a:srgbClr val="073B3A"/>
                </a:solidFill>
                <a:latin typeface="Bricolage Grotesque Bold"/>
              </a:rPr>
              <a:t>interviews</a:t>
            </a:r>
            <a:r>
              <a:rPr lang="en-US" dirty="0"/>
              <a:t> </a:t>
            </a:r>
            <a:r>
              <a:rPr lang="en-US" sz="4600" b="1" dirty="0">
                <a:solidFill>
                  <a:srgbClr val="073B3A"/>
                </a:solidFill>
                <a:latin typeface="Bricolage Grotesque Bold"/>
              </a:rPr>
              <a:t>as a Qualitative Research Tool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68E33F8-B7C3-46B2-BD93-B88A22CE7004}"/>
              </a:ext>
            </a:extLst>
          </p:cNvPr>
          <p:cNvGraphicFramePr>
            <a:graphicFrameLocks noGrp="1"/>
          </p:cNvGraphicFramePr>
          <p:nvPr/>
        </p:nvGraphicFramePr>
        <p:xfrm>
          <a:off x="1371600" y="3314700"/>
          <a:ext cx="13944599" cy="582513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968121">
                  <a:extLst>
                    <a:ext uri="{9D8B030D-6E8A-4147-A177-3AD203B41FA5}">
                      <a16:colId xmlns:a16="http://schemas.microsoft.com/office/drawing/2014/main" val="3067253841"/>
                    </a:ext>
                  </a:extLst>
                </a:gridCol>
                <a:gridCol w="3658826">
                  <a:extLst>
                    <a:ext uri="{9D8B030D-6E8A-4147-A177-3AD203B41FA5}">
                      <a16:colId xmlns:a16="http://schemas.microsoft.com/office/drawing/2014/main" val="1846262921"/>
                    </a:ext>
                  </a:extLst>
                </a:gridCol>
                <a:gridCol w="3658826">
                  <a:extLst>
                    <a:ext uri="{9D8B030D-6E8A-4147-A177-3AD203B41FA5}">
                      <a16:colId xmlns:a16="http://schemas.microsoft.com/office/drawing/2014/main" val="1679993521"/>
                    </a:ext>
                  </a:extLst>
                </a:gridCol>
                <a:gridCol w="3658826">
                  <a:extLst>
                    <a:ext uri="{9D8B030D-6E8A-4147-A177-3AD203B41FA5}">
                      <a16:colId xmlns:a16="http://schemas.microsoft.com/office/drawing/2014/main" val="1563918488"/>
                    </a:ext>
                  </a:extLst>
                </a:gridCol>
              </a:tblGrid>
              <a:tr h="477743">
                <a:tc>
                  <a:txBody>
                    <a:bodyPr/>
                    <a:lstStyle/>
                    <a:p>
                      <a:pPr algn="l"/>
                      <a:r>
                        <a:rPr lang="en-US" sz="2600" b="1" dirty="0"/>
                        <a:t>Type</a:t>
                      </a:r>
                      <a:endParaRPr lang="en-US" sz="2600" dirty="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b="1"/>
                        <a:t>Key Features</a:t>
                      </a:r>
                      <a:endParaRPr lang="en-US" sz="260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b="1"/>
                        <a:t>Advantages</a:t>
                      </a:r>
                      <a:endParaRPr lang="en-US" sz="260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b="1"/>
                        <a:t>Disadvantages</a:t>
                      </a:r>
                      <a:endParaRPr lang="en-US" sz="2600"/>
                    </a:p>
                  </a:txBody>
                  <a:tcPr marL="86862" marR="86862" marT="43431" marB="43431" anchor="ctr"/>
                </a:tc>
                <a:extLst>
                  <a:ext uri="{0D108BD9-81ED-4DB2-BD59-A6C34878D82A}">
                    <a16:rowId xmlns:a16="http://schemas.microsoft.com/office/drawing/2014/main" val="3358844667"/>
                  </a:ext>
                </a:extLst>
              </a:tr>
              <a:tr h="1650384">
                <a:tc>
                  <a:txBody>
                    <a:bodyPr/>
                    <a:lstStyle/>
                    <a:p>
                      <a:pPr algn="l"/>
                      <a:r>
                        <a:rPr lang="en-US" sz="2600" b="1" dirty="0"/>
                        <a:t>Structured</a:t>
                      </a:r>
                      <a:endParaRPr lang="en-US" sz="2600" dirty="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Fixed set of closed-ended questions, same for all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/>
                        <a:t>- Easy to compare responses- High reliability and validity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/>
                        <a:t>- Limited scope- No flexibility to explore new insights</a:t>
                      </a:r>
                    </a:p>
                  </a:txBody>
                  <a:tcPr marL="86862" marR="86862" marT="43431" marB="43431" anchor="ctr"/>
                </a:tc>
                <a:extLst>
                  <a:ext uri="{0D108BD9-81ED-4DB2-BD59-A6C34878D82A}">
                    <a16:rowId xmlns:a16="http://schemas.microsoft.com/office/drawing/2014/main" val="379760369"/>
                  </a:ext>
                </a:extLst>
              </a:tr>
              <a:tr h="2041264">
                <a:tc>
                  <a:txBody>
                    <a:bodyPr/>
                    <a:lstStyle/>
                    <a:p>
                      <a:pPr algn="l"/>
                      <a:r>
                        <a:rPr lang="en-US" sz="2600" b="1" dirty="0"/>
                        <a:t>Semi-Structured</a:t>
                      </a:r>
                      <a:endParaRPr lang="en-US" sz="2600" dirty="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Guided by a thematic framework with open-ended questions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- Balanced flexibility and structure- Allows follow-up questions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- Requires good interview skills- Harder to analyze consistently</a:t>
                      </a:r>
                    </a:p>
                  </a:txBody>
                  <a:tcPr marL="86862" marR="86862" marT="43431" marB="43431" anchor="ctr"/>
                </a:tc>
                <a:extLst>
                  <a:ext uri="{0D108BD9-81ED-4DB2-BD59-A6C34878D82A}">
                    <a16:rowId xmlns:a16="http://schemas.microsoft.com/office/drawing/2014/main" val="2688520787"/>
                  </a:ext>
                </a:extLst>
              </a:tr>
              <a:tr h="1650384">
                <a:tc>
                  <a:txBody>
                    <a:bodyPr/>
                    <a:lstStyle/>
                    <a:p>
                      <a:pPr algn="l"/>
                      <a:r>
                        <a:rPr lang="en-US" sz="2600" b="1" dirty="0"/>
                        <a:t>Unstructured</a:t>
                      </a:r>
                      <a:endParaRPr lang="en-US" sz="2600" dirty="0"/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No predefined format, highly conversational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- Rich, in-depth data- Comfortable for participants</a:t>
                      </a:r>
                    </a:p>
                  </a:txBody>
                  <a:tcPr marL="86862" marR="86862" marT="43431" marB="4343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dirty="0"/>
                        <a:t>- Low reliability- Difficult to compare or generalize</a:t>
                      </a:r>
                    </a:p>
                  </a:txBody>
                  <a:tcPr marL="86862" marR="86862" marT="43431" marB="43431" anchor="ctr"/>
                </a:tc>
                <a:extLst>
                  <a:ext uri="{0D108BD9-81ED-4DB2-BD59-A6C34878D82A}">
                    <a16:rowId xmlns:a16="http://schemas.microsoft.com/office/drawing/2014/main" val="1561611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268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44A4A5B-6FEC-46E8-A3B0-D588A25A660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8325973" cy="10287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C27EC7-FEDE-4202-BD65-8671DFA3E6D3}"/>
              </a:ext>
            </a:extLst>
          </p:cNvPr>
          <p:cNvSpPr txBox="1"/>
          <p:nvPr/>
        </p:nvSpPr>
        <p:spPr>
          <a:xfrm>
            <a:off x="228600" y="266700"/>
            <a:ext cx="778002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600" b="1" dirty="0">
                <a:solidFill>
                  <a:srgbClr val="073B3A"/>
                </a:solidFill>
                <a:latin typeface="Bricolage Grotesque Bold"/>
              </a:rPr>
              <a:t>Questionnaire Distribution</a:t>
            </a:r>
          </a:p>
        </p:txBody>
      </p:sp>
      <p:sp>
        <p:nvSpPr>
          <p:cNvPr id="26" name="Rounded Rectangle 2">
            <a:extLst>
              <a:ext uri="{FF2B5EF4-FFF2-40B4-BE49-F238E27FC236}">
                <a16:creationId xmlns:a16="http://schemas.microsoft.com/office/drawing/2014/main" id="{D7C5D48F-25D8-462E-A79D-0F4E52AE5E57}"/>
              </a:ext>
            </a:extLst>
          </p:cNvPr>
          <p:cNvSpPr/>
          <p:nvPr/>
        </p:nvSpPr>
        <p:spPr>
          <a:xfrm>
            <a:off x="697325" y="2552700"/>
            <a:ext cx="5337810" cy="6172200"/>
          </a:xfrm>
          <a:prstGeom prst="roundRect">
            <a:avLst/>
          </a:prstGeom>
          <a:solidFill>
            <a:srgbClr val="164B38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800" b="1">
                <a:solidFill>
                  <a:srgbClr val="FFFFFF"/>
                </a:solidFill>
              </a:defRPr>
            </a:pPr>
            <a:r>
              <a:rPr lang="en-US" sz="4800" dirty="0"/>
              <a:t>🌐 Online</a:t>
            </a:r>
          </a:p>
          <a:p>
            <a:pPr algn="ctr">
              <a:defRPr sz="1400">
                <a:solidFill>
                  <a:srgbClr val="FFFFFF"/>
                </a:solidFill>
              </a:defRPr>
            </a:pPr>
            <a:r>
              <a:rPr lang="en-US" sz="3200" dirty="0"/>
              <a:t>  Google Forms</a:t>
            </a:r>
            <a:br>
              <a:rPr lang="en-US" sz="3200" dirty="0"/>
            </a:br>
            <a:r>
              <a:rPr lang="en-US" sz="3200" dirty="0"/>
              <a:t>Survey Monkey</a:t>
            </a:r>
            <a:br>
              <a:rPr lang="en-US" sz="3200" dirty="0"/>
            </a:br>
            <a:r>
              <a:rPr lang="en-US" sz="3200" dirty="0"/>
              <a:t>Email</a:t>
            </a:r>
          </a:p>
        </p:txBody>
      </p:sp>
      <p:sp>
        <p:nvSpPr>
          <p:cNvPr id="28" name="Rounded Rectangle 4">
            <a:extLst>
              <a:ext uri="{FF2B5EF4-FFF2-40B4-BE49-F238E27FC236}">
                <a16:creationId xmlns:a16="http://schemas.microsoft.com/office/drawing/2014/main" id="{10400D0B-F4EB-45FC-941E-626377057B66}"/>
              </a:ext>
            </a:extLst>
          </p:cNvPr>
          <p:cNvSpPr/>
          <p:nvPr/>
        </p:nvSpPr>
        <p:spPr>
          <a:xfrm>
            <a:off x="12286202" y="2552700"/>
            <a:ext cx="5337810" cy="6172200"/>
          </a:xfrm>
          <a:prstGeom prst="roundRect">
            <a:avLst/>
          </a:prstGeom>
          <a:solidFill>
            <a:srgbClr val="164B38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800" b="1">
                <a:solidFill>
                  <a:srgbClr val="FFFFFF"/>
                </a:solidFill>
              </a:defRPr>
            </a:pPr>
            <a:r>
              <a:rPr sz="4000" b="1" dirty="0">
                <a:solidFill>
                  <a:srgbClr val="FFFFFF"/>
                </a:solidFill>
              </a:rPr>
              <a:t>☎️ Phone interviews</a:t>
            </a:r>
          </a:p>
          <a:p>
            <a:pPr algn="ctr">
              <a:defRPr sz="1400">
                <a:solidFill>
                  <a:srgbClr val="FFFFFF"/>
                </a:solidFill>
              </a:defRPr>
            </a:pPr>
            <a:r>
              <a:rPr sz="4000" b="1" dirty="0">
                <a:solidFill>
                  <a:srgbClr val="FFFFFF"/>
                </a:solidFill>
              </a:rPr>
              <a:t>Used for</a:t>
            </a:r>
            <a:br>
              <a:rPr sz="4000" b="1" dirty="0">
                <a:solidFill>
                  <a:srgbClr val="FFFFFF"/>
                </a:solidFill>
              </a:rPr>
            </a:br>
            <a:r>
              <a:rPr sz="4000" b="1" dirty="0">
                <a:solidFill>
                  <a:srgbClr val="FFFFFF"/>
                </a:solidFill>
              </a:rPr>
              <a:t>clarification</a:t>
            </a:r>
          </a:p>
        </p:txBody>
      </p:sp>
      <p:sp>
        <p:nvSpPr>
          <p:cNvPr id="27" name="Rounded Rectangle 3">
            <a:extLst>
              <a:ext uri="{FF2B5EF4-FFF2-40B4-BE49-F238E27FC236}">
                <a16:creationId xmlns:a16="http://schemas.microsoft.com/office/drawing/2014/main" id="{71B3A6DA-FF63-4FF4-9688-F0FA55EFEF82}"/>
              </a:ext>
            </a:extLst>
          </p:cNvPr>
          <p:cNvSpPr/>
          <p:nvPr/>
        </p:nvSpPr>
        <p:spPr>
          <a:xfrm>
            <a:off x="6494081" y="2552700"/>
            <a:ext cx="5337810" cy="6172200"/>
          </a:xfrm>
          <a:prstGeom prst="roundRect">
            <a:avLst/>
          </a:prstGeom>
          <a:solidFill>
            <a:srgbClr val="164B38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800" b="1">
                <a:solidFill>
                  <a:srgbClr val="FFFFFF"/>
                </a:solidFill>
              </a:defRPr>
            </a:pPr>
            <a:r>
              <a:rPr sz="4400" b="1" dirty="0">
                <a:solidFill>
                  <a:srgbClr val="FFFFFF"/>
                </a:solidFill>
              </a:rPr>
              <a:t>📝 Paper-based</a:t>
            </a:r>
          </a:p>
          <a:p>
            <a:pPr algn="ctr">
              <a:defRPr sz="1400">
                <a:solidFill>
                  <a:srgbClr val="FFFFFF"/>
                </a:solidFill>
              </a:defRPr>
            </a:pPr>
            <a:r>
              <a:rPr sz="4400" b="1" dirty="0">
                <a:solidFill>
                  <a:srgbClr val="FFFFFF"/>
                </a:solidFill>
              </a:rPr>
              <a:t>Used for</a:t>
            </a:r>
            <a:br>
              <a:rPr sz="4400" b="1" dirty="0">
                <a:solidFill>
                  <a:srgbClr val="FFFFFF"/>
                </a:solidFill>
              </a:rPr>
            </a:br>
            <a:r>
              <a:rPr sz="4400" b="1" dirty="0">
                <a:solidFill>
                  <a:srgbClr val="FFFFFF"/>
                </a:solidFill>
              </a:rPr>
              <a:t>face-to-face cases</a:t>
            </a:r>
          </a:p>
        </p:txBody>
      </p:sp>
    </p:spTree>
    <p:extLst>
      <p:ext uri="{BB962C8B-B14F-4D97-AF65-F5344CB8AC3E}">
        <p14:creationId xmlns:p14="http://schemas.microsoft.com/office/powerpoint/2010/main" val="305750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153191" y="628362"/>
            <a:ext cx="11243117" cy="904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177"/>
              </a:lnSpc>
            </a:pPr>
            <a:r>
              <a:rPr lang="en-US" sz="5980" b="1" dirty="0">
                <a:solidFill>
                  <a:srgbClr val="307834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TABLE OF CONTENTS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2181770" y="2800282"/>
            <a:ext cx="623841" cy="623841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2181770" y="4025994"/>
            <a:ext cx="623841" cy="623841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181770" y="5252309"/>
            <a:ext cx="623841" cy="62384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181770" y="6478624"/>
            <a:ext cx="623841" cy="62384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181770" y="7704939"/>
            <a:ext cx="623841" cy="623841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2457100" y="2924535"/>
            <a:ext cx="89295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389474" y="2714557"/>
            <a:ext cx="3547229" cy="71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Introduction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30502" y="4150247"/>
            <a:ext cx="142028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350259" y="3998143"/>
            <a:ext cx="12268929" cy="14394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 u="none" strike="noStrike" dirty="0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 Problem Statement, Scope and Objectives </a:t>
            </a:r>
          </a:p>
          <a:p>
            <a:pPr algn="l">
              <a:lnSpc>
                <a:spcPts val="5746"/>
              </a:lnSpc>
            </a:pPr>
            <a:endParaRPr lang="en-US" sz="4104" u="none" strike="noStrike" dirty="0">
              <a:solidFill>
                <a:srgbClr val="30783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37262" y="5341339"/>
            <a:ext cx="144278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3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484346" y="5144025"/>
            <a:ext cx="3767674" cy="71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 dirty="0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Methodology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428241" y="6537475"/>
            <a:ext cx="149059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4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390487" y="7752726"/>
            <a:ext cx="3825615" cy="71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Data analysis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399566" y="7762251"/>
            <a:ext cx="144137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5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3390487" y="6427397"/>
            <a:ext cx="4245897" cy="71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Data collection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153191" y="8886872"/>
            <a:ext cx="623841" cy="623841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AB09E"/>
            </a:solidFill>
          </p:spPr>
        </p:sp>
        <p:sp>
          <p:nvSpPr>
            <p:cNvPr id="30" name="TextBox 3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r">
                <a:lnSpc>
                  <a:spcPts val="168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2379005" y="8930418"/>
            <a:ext cx="142872" cy="4924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5">
                <a:solidFill>
                  <a:srgbClr val="17443E"/>
                </a:solidFill>
                <a:latin typeface="Sugo Classic"/>
                <a:ea typeface="Sugo Classic"/>
                <a:cs typeface="Sugo Classic"/>
                <a:sym typeface="Sugo Classic"/>
              </a:rPr>
              <a:t>6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3389474" y="8946234"/>
            <a:ext cx="4975479" cy="7104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46"/>
              </a:lnSpc>
            </a:pPr>
            <a:r>
              <a:rPr lang="en-US" sz="4104">
                <a:solidFill>
                  <a:srgbClr val="307834"/>
                </a:solidFill>
                <a:latin typeface="Inter"/>
                <a:ea typeface="Inter"/>
                <a:cs typeface="Inter"/>
                <a:sym typeface="Inter"/>
              </a:rPr>
              <a:t>recommendation</a:t>
            </a:r>
          </a:p>
        </p:txBody>
      </p:sp>
      <p:grpSp>
        <p:nvGrpSpPr>
          <p:cNvPr id="33" name="Group 33"/>
          <p:cNvGrpSpPr/>
          <p:nvPr/>
        </p:nvGrpSpPr>
        <p:grpSpPr>
          <a:xfrm rot="5400000">
            <a:off x="7191969" y="-3035399"/>
            <a:ext cx="47773" cy="10004196"/>
            <a:chOff x="0" y="0"/>
            <a:chExt cx="12582" cy="263485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2582" cy="2634850"/>
            </a:xfrm>
            <a:custGeom>
              <a:avLst/>
              <a:gdLst/>
              <a:ahLst/>
              <a:cxnLst/>
              <a:rect l="l" t="t" r="r" b="b"/>
              <a:pathLst>
                <a:path w="12582" h="2634850">
                  <a:moveTo>
                    <a:pt x="0" y="0"/>
                  </a:moveTo>
                  <a:lnTo>
                    <a:pt x="12582" y="0"/>
                  </a:lnTo>
                  <a:lnTo>
                    <a:pt x="12582" y="2634850"/>
                  </a:lnTo>
                  <a:lnTo>
                    <a:pt x="0" y="2634850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0" y="-19050"/>
              <a:ext cx="12582" cy="2653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35060" y="-164332"/>
            <a:ext cx="19142573" cy="10594436"/>
          </a:xfrm>
          <a:custGeom>
            <a:avLst/>
            <a:gdLst/>
            <a:ahLst/>
            <a:cxnLst/>
            <a:rect l="l" t="t" r="r" b="b"/>
            <a:pathLst>
              <a:path w="19142573" h="10594436">
                <a:moveTo>
                  <a:pt x="0" y="0"/>
                </a:moveTo>
                <a:lnTo>
                  <a:pt x="19142573" y="0"/>
                </a:lnTo>
                <a:lnTo>
                  <a:pt x="19142573" y="10594436"/>
                </a:lnTo>
                <a:lnTo>
                  <a:pt x="0" y="105944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527" b="-785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3589708" y="-4118808"/>
            <a:ext cx="27446006" cy="17595180"/>
            <a:chOff x="0" y="0"/>
            <a:chExt cx="1089562" cy="6985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89562" cy="698500"/>
            </a:xfrm>
            <a:custGeom>
              <a:avLst/>
              <a:gdLst/>
              <a:ahLst/>
              <a:cxnLst/>
              <a:rect l="l" t="t" r="r" b="b"/>
              <a:pathLst>
                <a:path w="1089562" h="698500">
                  <a:moveTo>
                    <a:pt x="1089562" y="349250"/>
                  </a:moveTo>
                  <a:lnTo>
                    <a:pt x="886362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886362" y="0"/>
                  </a:lnTo>
                  <a:lnTo>
                    <a:pt x="1089562" y="349250"/>
                  </a:lnTo>
                  <a:close/>
                </a:path>
              </a:pathLst>
            </a:custGeom>
            <a:solidFill>
              <a:srgbClr val="B9B9B9">
                <a:alpha val="64706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14300" y="-28575"/>
              <a:ext cx="860962" cy="7270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2555532" y="3818706"/>
            <a:ext cx="16047608" cy="1324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75"/>
              </a:lnSpc>
            </a:pPr>
            <a:r>
              <a:rPr lang="en-US" sz="7880" spc="3971">
                <a:solidFill>
                  <a:srgbClr val="307834"/>
                </a:solidFill>
                <a:latin typeface="Concert One"/>
                <a:ea typeface="Concert One"/>
                <a:cs typeface="Concert One"/>
                <a:sym typeface="Concert One"/>
              </a:rPr>
              <a:t>DATA ANALYSIS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 flipV="1">
            <a:off x="-3275236" y="8941229"/>
            <a:ext cx="4595895" cy="5230037"/>
          </a:xfrm>
          <a:custGeom>
            <a:avLst/>
            <a:gdLst/>
            <a:ahLst/>
            <a:cxnLst/>
            <a:rect l="l" t="t" r="r" b="b"/>
            <a:pathLst>
              <a:path w="4595895" h="5230037">
                <a:moveTo>
                  <a:pt x="0" y="5230037"/>
                </a:moveTo>
                <a:lnTo>
                  <a:pt x="4595895" y="5230037"/>
                </a:lnTo>
                <a:lnTo>
                  <a:pt x="4595895" y="0"/>
                </a:lnTo>
                <a:lnTo>
                  <a:pt x="0" y="0"/>
                </a:lnTo>
                <a:lnTo>
                  <a:pt x="0" y="523003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5400000" flipH="1">
            <a:off x="17116735" y="-3884266"/>
            <a:ext cx="4595895" cy="5230037"/>
          </a:xfrm>
          <a:custGeom>
            <a:avLst/>
            <a:gdLst/>
            <a:ahLst/>
            <a:cxnLst/>
            <a:rect l="l" t="t" r="r" b="b"/>
            <a:pathLst>
              <a:path w="4595895" h="5230037">
                <a:moveTo>
                  <a:pt x="4595895" y="0"/>
                </a:moveTo>
                <a:lnTo>
                  <a:pt x="0" y="0"/>
                </a:lnTo>
                <a:lnTo>
                  <a:pt x="0" y="5230037"/>
                </a:lnTo>
                <a:lnTo>
                  <a:pt x="4595895" y="5230037"/>
                </a:lnTo>
                <a:lnTo>
                  <a:pt x="4595895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454198" y="6247380"/>
            <a:ext cx="5630249" cy="829502"/>
            <a:chOff x="0" y="0"/>
            <a:chExt cx="1482864" cy="21847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482864" cy="218470"/>
            </a:xfrm>
            <a:custGeom>
              <a:avLst/>
              <a:gdLst/>
              <a:ahLst/>
              <a:cxnLst/>
              <a:rect l="l" t="t" r="r" b="b"/>
              <a:pathLst>
                <a:path w="1482864" h="218470">
                  <a:moveTo>
                    <a:pt x="41252" y="0"/>
                  </a:moveTo>
                  <a:lnTo>
                    <a:pt x="1441612" y="0"/>
                  </a:lnTo>
                  <a:cubicBezTo>
                    <a:pt x="1452553" y="0"/>
                    <a:pt x="1463045" y="4346"/>
                    <a:pt x="1470782" y="12082"/>
                  </a:cubicBezTo>
                  <a:cubicBezTo>
                    <a:pt x="1478518" y="19819"/>
                    <a:pt x="1482864" y="30311"/>
                    <a:pt x="1482864" y="41252"/>
                  </a:cubicBezTo>
                  <a:lnTo>
                    <a:pt x="1482864" y="177218"/>
                  </a:lnTo>
                  <a:cubicBezTo>
                    <a:pt x="1482864" y="188159"/>
                    <a:pt x="1478518" y="198651"/>
                    <a:pt x="1470782" y="206387"/>
                  </a:cubicBezTo>
                  <a:cubicBezTo>
                    <a:pt x="1463045" y="214123"/>
                    <a:pt x="1452553" y="218470"/>
                    <a:pt x="1441612" y="218470"/>
                  </a:cubicBezTo>
                  <a:lnTo>
                    <a:pt x="41252" y="218470"/>
                  </a:lnTo>
                  <a:cubicBezTo>
                    <a:pt x="30311" y="218470"/>
                    <a:pt x="19819" y="214123"/>
                    <a:pt x="12082" y="206387"/>
                  </a:cubicBezTo>
                  <a:cubicBezTo>
                    <a:pt x="4346" y="198651"/>
                    <a:pt x="0" y="188159"/>
                    <a:pt x="0" y="177218"/>
                  </a:cubicBezTo>
                  <a:lnTo>
                    <a:pt x="0" y="41252"/>
                  </a:lnTo>
                  <a:cubicBezTo>
                    <a:pt x="0" y="30311"/>
                    <a:pt x="4346" y="19819"/>
                    <a:pt x="12082" y="12082"/>
                  </a:cubicBezTo>
                  <a:cubicBezTo>
                    <a:pt x="19819" y="4346"/>
                    <a:pt x="30311" y="0"/>
                    <a:pt x="41252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9525"/>
              <a:ext cx="14828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488124" y="8010332"/>
            <a:ext cx="8655876" cy="829502"/>
            <a:chOff x="0" y="0"/>
            <a:chExt cx="2279737" cy="2184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279737" cy="218470"/>
            </a:xfrm>
            <a:custGeom>
              <a:avLst/>
              <a:gdLst/>
              <a:ahLst/>
              <a:cxnLst/>
              <a:rect l="l" t="t" r="r" b="b"/>
              <a:pathLst>
                <a:path w="2279737" h="218470">
                  <a:moveTo>
                    <a:pt x="26832" y="0"/>
                  </a:moveTo>
                  <a:lnTo>
                    <a:pt x="2252905" y="0"/>
                  </a:lnTo>
                  <a:cubicBezTo>
                    <a:pt x="2260021" y="0"/>
                    <a:pt x="2266846" y="2827"/>
                    <a:pt x="2271878" y="7859"/>
                  </a:cubicBezTo>
                  <a:cubicBezTo>
                    <a:pt x="2276910" y="12891"/>
                    <a:pt x="2279737" y="19716"/>
                    <a:pt x="2279737" y="26832"/>
                  </a:cubicBezTo>
                  <a:lnTo>
                    <a:pt x="2279737" y="191637"/>
                  </a:lnTo>
                  <a:cubicBezTo>
                    <a:pt x="2279737" y="198754"/>
                    <a:pt x="2276910" y="205579"/>
                    <a:pt x="2271878" y="210611"/>
                  </a:cubicBezTo>
                  <a:cubicBezTo>
                    <a:pt x="2266846" y="215643"/>
                    <a:pt x="2260021" y="218470"/>
                    <a:pt x="2252905" y="218470"/>
                  </a:cubicBezTo>
                  <a:lnTo>
                    <a:pt x="26832" y="218470"/>
                  </a:lnTo>
                  <a:cubicBezTo>
                    <a:pt x="19716" y="218470"/>
                    <a:pt x="12891" y="215643"/>
                    <a:pt x="7859" y="210611"/>
                  </a:cubicBezTo>
                  <a:cubicBezTo>
                    <a:pt x="2827" y="205579"/>
                    <a:pt x="0" y="198754"/>
                    <a:pt x="0" y="191637"/>
                  </a:cubicBezTo>
                  <a:lnTo>
                    <a:pt x="0" y="26832"/>
                  </a:lnTo>
                  <a:cubicBezTo>
                    <a:pt x="0" y="19716"/>
                    <a:pt x="2827" y="12891"/>
                    <a:pt x="7859" y="7859"/>
                  </a:cubicBezTo>
                  <a:cubicBezTo>
                    <a:pt x="12891" y="2827"/>
                    <a:pt x="19716" y="0"/>
                    <a:pt x="26832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9525"/>
              <a:ext cx="2279737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1013116" y="3036462"/>
            <a:ext cx="4842398" cy="829502"/>
            <a:chOff x="0" y="0"/>
            <a:chExt cx="1275364" cy="21847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75364" cy="218470"/>
            </a:xfrm>
            <a:custGeom>
              <a:avLst/>
              <a:gdLst/>
              <a:ahLst/>
              <a:cxnLst/>
              <a:rect l="l" t="t" r="r" b="b"/>
              <a:pathLst>
                <a:path w="1275364" h="218470">
                  <a:moveTo>
                    <a:pt x="47963" y="0"/>
                  </a:moveTo>
                  <a:lnTo>
                    <a:pt x="1227401" y="0"/>
                  </a:lnTo>
                  <a:cubicBezTo>
                    <a:pt x="1253890" y="0"/>
                    <a:pt x="1275364" y="21474"/>
                    <a:pt x="1275364" y="47963"/>
                  </a:cubicBezTo>
                  <a:lnTo>
                    <a:pt x="1275364" y="170506"/>
                  </a:lnTo>
                  <a:cubicBezTo>
                    <a:pt x="1275364" y="183227"/>
                    <a:pt x="1270311" y="195427"/>
                    <a:pt x="1261316" y="204421"/>
                  </a:cubicBezTo>
                  <a:cubicBezTo>
                    <a:pt x="1252321" y="213416"/>
                    <a:pt x="1240121" y="218470"/>
                    <a:pt x="1227401" y="218470"/>
                  </a:cubicBezTo>
                  <a:lnTo>
                    <a:pt x="47963" y="218470"/>
                  </a:lnTo>
                  <a:cubicBezTo>
                    <a:pt x="35243" y="218470"/>
                    <a:pt x="23043" y="213416"/>
                    <a:pt x="14048" y="204421"/>
                  </a:cubicBezTo>
                  <a:cubicBezTo>
                    <a:pt x="5053" y="195427"/>
                    <a:pt x="0" y="183227"/>
                    <a:pt x="0" y="170506"/>
                  </a:cubicBezTo>
                  <a:lnTo>
                    <a:pt x="0" y="47963"/>
                  </a:lnTo>
                  <a:cubicBezTo>
                    <a:pt x="0" y="35243"/>
                    <a:pt x="5053" y="23043"/>
                    <a:pt x="14048" y="14048"/>
                  </a:cubicBezTo>
                  <a:cubicBezTo>
                    <a:pt x="23043" y="5053"/>
                    <a:pt x="35243" y="0"/>
                    <a:pt x="47963" y="0"/>
                  </a:cubicBezTo>
                  <a:close/>
                </a:path>
              </a:pathLst>
            </a:custGeom>
            <a:solidFill>
              <a:srgbClr val="073B3A"/>
            </a:solidFill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9525"/>
              <a:ext cx="1275364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269322" y="4728749"/>
            <a:ext cx="5978280" cy="829502"/>
            <a:chOff x="0" y="0"/>
            <a:chExt cx="1574526" cy="21847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574526" cy="218470"/>
            </a:xfrm>
            <a:custGeom>
              <a:avLst/>
              <a:gdLst/>
              <a:ahLst/>
              <a:cxnLst/>
              <a:rect l="l" t="t" r="r" b="b"/>
              <a:pathLst>
                <a:path w="1574526" h="218470">
                  <a:moveTo>
                    <a:pt x="38850" y="0"/>
                  </a:moveTo>
                  <a:lnTo>
                    <a:pt x="1535676" y="0"/>
                  </a:lnTo>
                  <a:cubicBezTo>
                    <a:pt x="1545980" y="0"/>
                    <a:pt x="1555862" y="4093"/>
                    <a:pt x="1563147" y="11379"/>
                  </a:cubicBezTo>
                  <a:cubicBezTo>
                    <a:pt x="1570433" y="18665"/>
                    <a:pt x="1574526" y="28547"/>
                    <a:pt x="1574526" y="38850"/>
                  </a:cubicBezTo>
                  <a:lnTo>
                    <a:pt x="1574526" y="179619"/>
                  </a:lnTo>
                  <a:cubicBezTo>
                    <a:pt x="1574526" y="189923"/>
                    <a:pt x="1570433" y="199805"/>
                    <a:pt x="1563147" y="207091"/>
                  </a:cubicBezTo>
                  <a:cubicBezTo>
                    <a:pt x="1555862" y="214376"/>
                    <a:pt x="1545980" y="218470"/>
                    <a:pt x="1535676" y="218470"/>
                  </a:cubicBezTo>
                  <a:lnTo>
                    <a:pt x="38850" y="218470"/>
                  </a:lnTo>
                  <a:cubicBezTo>
                    <a:pt x="28547" y="218470"/>
                    <a:pt x="18665" y="214376"/>
                    <a:pt x="11379" y="207091"/>
                  </a:cubicBezTo>
                  <a:cubicBezTo>
                    <a:pt x="4093" y="199805"/>
                    <a:pt x="0" y="189923"/>
                    <a:pt x="0" y="179619"/>
                  </a:cubicBezTo>
                  <a:lnTo>
                    <a:pt x="0" y="38850"/>
                  </a:lnTo>
                  <a:cubicBezTo>
                    <a:pt x="0" y="28547"/>
                    <a:pt x="4093" y="18665"/>
                    <a:pt x="11379" y="11379"/>
                  </a:cubicBezTo>
                  <a:cubicBezTo>
                    <a:pt x="18665" y="4093"/>
                    <a:pt x="28547" y="0"/>
                    <a:pt x="3885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9525"/>
              <a:ext cx="157452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2146410" y="5706454"/>
            <a:ext cx="5900000" cy="4580546"/>
          </a:xfrm>
          <a:custGeom>
            <a:avLst/>
            <a:gdLst/>
            <a:ahLst/>
            <a:cxnLst/>
            <a:rect l="l" t="t" r="r" b="b"/>
            <a:pathLst>
              <a:path w="5900000" h="4580546">
                <a:moveTo>
                  <a:pt x="0" y="0"/>
                </a:moveTo>
                <a:lnTo>
                  <a:pt x="5900000" y="0"/>
                </a:lnTo>
                <a:lnTo>
                  <a:pt x="5900000" y="4580546"/>
                </a:lnTo>
                <a:lnTo>
                  <a:pt x="0" y="45805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0" y="1226712"/>
            <a:ext cx="16586215" cy="70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20"/>
              </a:lnSpc>
            </a:pPr>
            <a:r>
              <a:rPr lang="en-US" sz="4600" b="1" dirty="0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 GENERAL INFORMATION ABOUT THE FACTORY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700655" y="6487456"/>
            <a:ext cx="5326642" cy="332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Works in two daily shifts, 8 hours each.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34582" y="8250408"/>
            <a:ext cx="8194410" cy="332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Working space: 90 m², plus 60 m² for warehouse and office.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259573" y="3276538"/>
            <a:ext cx="5326642" cy="332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 dirty="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Working days: 7 days/week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515779" y="4968825"/>
            <a:ext cx="5731823" cy="3325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65"/>
              </a:lnSpc>
              <a:spcBef>
                <a:spcPct val="0"/>
              </a:spcBef>
            </a:pPr>
            <a:r>
              <a:rPr lang="en-US" sz="2221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Employees: 8 (50% male – 50% female)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369334" y="-11977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0" y="6342322"/>
            <a:ext cx="5842112" cy="2060924"/>
            <a:chOff x="0" y="0"/>
            <a:chExt cx="1714654" cy="10394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714654" cy="1039475"/>
            </a:xfrm>
            <a:custGeom>
              <a:avLst/>
              <a:gdLst/>
              <a:ahLst/>
              <a:cxnLst/>
              <a:rect l="l" t="t" r="r" b="b"/>
              <a:pathLst>
                <a:path w="1714654" h="1039475">
                  <a:moveTo>
                    <a:pt x="48756" y="0"/>
                  </a:moveTo>
                  <a:lnTo>
                    <a:pt x="1665898" y="0"/>
                  </a:lnTo>
                  <a:cubicBezTo>
                    <a:pt x="1678828" y="0"/>
                    <a:pt x="1691230" y="5137"/>
                    <a:pt x="1700373" y="14280"/>
                  </a:cubicBezTo>
                  <a:cubicBezTo>
                    <a:pt x="1709517" y="23424"/>
                    <a:pt x="1714654" y="35825"/>
                    <a:pt x="1714654" y="48756"/>
                  </a:cubicBezTo>
                  <a:lnTo>
                    <a:pt x="1714654" y="990719"/>
                  </a:lnTo>
                  <a:cubicBezTo>
                    <a:pt x="1714654" y="1003649"/>
                    <a:pt x="1709517" y="1016051"/>
                    <a:pt x="1700373" y="1025194"/>
                  </a:cubicBezTo>
                  <a:cubicBezTo>
                    <a:pt x="1691230" y="1034338"/>
                    <a:pt x="1678828" y="1039475"/>
                    <a:pt x="1665898" y="1039475"/>
                  </a:cubicBezTo>
                  <a:lnTo>
                    <a:pt x="48756" y="1039475"/>
                  </a:lnTo>
                  <a:cubicBezTo>
                    <a:pt x="35825" y="1039475"/>
                    <a:pt x="23424" y="1034338"/>
                    <a:pt x="14280" y="1025194"/>
                  </a:cubicBezTo>
                  <a:cubicBezTo>
                    <a:pt x="5137" y="1016051"/>
                    <a:pt x="0" y="1003649"/>
                    <a:pt x="0" y="990719"/>
                  </a:cubicBezTo>
                  <a:lnTo>
                    <a:pt x="0" y="48756"/>
                  </a:lnTo>
                  <a:cubicBezTo>
                    <a:pt x="0" y="35825"/>
                    <a:pt x="5137" y="23424"/>
                    <a:pt x="14280" y="14280"/>
                  </a:cubicBezTo>
                  <a:cubicBezTo>
                    <a:pt x="23424" y="5137"/>
                    <a:pt x="35825" y="0"/>
                    <a:pt x="48756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123825"/>
              <a:ext cx="1714654" cy="116330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096000" y="4599457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01103" y="1148008"/>
            <a:ext cx="14625552" cy="22722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TYPES OF SUSTAINABILITY COVERED IN THIS STUDYTION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2296775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76358" y="6851463"/>
            <a:ext cx="4443395" cy="797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Economic Sustainability Assessment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69334" y="6896100"/>
            <a:ext cx="4278866" cy="797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Social Sustainability Assessment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649200" y="6860963"/>
            <a:ext cx="5461660" cy="797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Environmental Sustainability</a:t>
            </a:r>
          </a:p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Assessment 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6324600" y="6342322"/>
            <a:ext cx="5842112" cy="2082811"/>
            <a:chOff x="0" y="0"/>
            <a:chExt cx="1336920" cy="994142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336920" cy="994142"/>
            </a:xfrm>
            <a:custGeom>
              <a:avLst/>
              <a:gdLst/>
              <a:ahLst/>
              <a:cxnLst/>
              <a:rect l="l" t="t" r="r" b="b"/>
              <a:pathLst>
                <a:path w="1336920" h="994142">
                  <a:moveTo>
                    <a:pt x="62532" y="0"/>
                  </a:moveTo>
                  <a:lnTo>
                    <a:pt x="1274388" y="0"/>
                  </a:lnTo>
                  <a:cubicBezTo>
                    <a:pt x="1308923" y="0"/>
                    <a:pt x="1336920" y="27996"/>
                    <a:pt x="1336920" y="62532"/>
                  </a:cubicBezTo>
                  <a:lnTo>
                    <a:pt x="1336920" y="931611"/>
                  </a:lnTo>
                  <a:cubicBezTo>
                    <a:pt x="1336920" y="966146"/>
                    <a:pt x="1308923" y="994142"/>
                    <a:pt x="1274388" y="994142"/>
                  </a:cubicBezTo>
                  <a:lnTo>
                    <a:pt x="62532" y="994142"/>
                  </a:lnTo>
                  <a:cubicBezTo>
                    <a:pt x="27996" y="994142"/>
                    <a:pt x="0" y="966146"/>
                    <a:pt x="0" y="931611"/>
                  </a:cubicBezTo>
                  <a:lnTo>
                    <a:pt x="0" y="62532"/>
                  </a:lnTo>
                  <a:cubicBezTo>
                    <a:pt x="0" y="27996"/>
                    <a:pt x="27996" y="0"/>
                    <a:pt x="62532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123825"/>
              <a:ext cx="1336920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 dirty="0"/>
            </a:p>
            <a:p>
              <a:pPr algn="ctr">
                <a:lnSpc>
                  <a:spcPts val="3981"/>
                </a:lnSpc>
              </a:pPr>
              <a:endParaRPr dirty="0"/>
            </a:p>
            <a:p>
              <a:pPr marL="0" lvl="0" indent="0" algn="ctr">
                <a:lnSpc>
                  <a:spcPts val="3981"/>
                </a:lnSpc>
              </a:pPr>
              <a:endParaRPr dirty="0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2420600" y="6358299"/>
            <a:ext cx="5842112" cy="2082811"/>
            <a:chOff x="0" y="0"/>
            <a:chExt cx="1364485" cy="994142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364485" cy="994142"/>
            </a:xfrm>
            <a:custGeom>
              <a:avLst/>
              <a:gdLst/>
              <a:ahLst/>
              <a:cxnLst/>
              <a:rect l="l" t="t" r="r" b="b"/>
              <a:pathLst>
                <a:path w="1364485" h="994142">
                  <a:moveTo>
                    <a:pt x="61269" y="0"/>
                  </a:moveTo>
                  <a:lnTo>
                    <a:pt x="1303217" y="0"/>
                  </a:lnTo>
                  <a:cubicBezTo>
                    <a:pt x="1319466" y="0"/>
                    <a:pt x="1335050" y="6455"/>
                    <a:pt x="1346540" y="17945"/>
                  </a:cubicBezTo>
                  <a:cubicBezTo>
                    <a:pt x="1358030" y="29435"/>
                    <a:pt x="1364485" y="45019"/>
                    <a:pt x="1364485" y="61269"/>
                  </a:cubicBezTo>
                  <a:lnTo>
                    <a:pt x="1364485" y="932874"/>
                  </a:lnTo>
                  <a:cubicBezTo>
                    <a:pt x="1364485" y="966712"/>
                    <a:pt x="1337054" y="994142"/>
                    <a:pt x="1303217" y="994142"/>
                  </a:cubicBezTo>
                  <a:lnTo>
                    <a:pt x="61269" y="994142"/>
                  </a:lnTo>
                  <a:cubicBezTo>
                    <a:pt x="45019" y="994142"/>
                    <a:pt x="29435" y="987687"/>
                    <a:pt x="17945" y="976197"/>
                  </a:cubicBezTo>
                  <a:cubicBezTo>
                    <a:pt x="6455" y="964707"/>
                    <a:pt x="0" y="949123"/>
                    <a:pt x="0" y="932874"/>
                  </a:cubicBezTo>
                  <a:lnTo>
                    <a:pt x="0" y="61269"/>
                  </a:lnTo>
                  <a:cubicBezTo>
                    <a:pt x="0" y="45019"/>
                    <a:pt x="6455" y="29435"/>
                    <a:pt x="17945" y="17945"/>
                  </a:cubicBezTo>
                  <a:cubicBezTo>
                    <a:pt x="29435" y="6455"/>
                    <a:pt x="45019" y="0"/>
                    <a:pt x="61269" y="0"/>
                  </a:cubicBezTo>
                  <a:close/>
                </a:path>
              </a:pathLst>
            </a:custGeom>
            <a:solidFill>
              <a:srgbClr val="009245">
                <a:alpha val="26667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id="27" name="TextBox 27"/>
            <p:cNvSpPr txBox="1"/>
            <p:nvPr/>
          </p:nvSpPr>
          <p:spPr>
            <a:xfrm>
              <a:off x="0" y="-123825"/>
              <a:ext cx="1364485" cy="1117967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981"/>
                </a:lnSpc>
              </a:pPr>
              <a:endParaRPr/>
            </a:p>
            <a:p>
              <a:pPr algn="ctr">
                <a:lnSpc>
                  <a:spcPts val="3981"/>
                </a:lnSpc>
              </a:pPr>
              <a:endParaRPr/>
            </a:p>
            <a:p>
              <a:pPr marL="0" lvl="0" indent="0" algn="ctr">
                <a:lnSpc>
                  <a:spcPts val="3981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335206" y="-1255879"/>
            <a:ext cx="8705053" cy="4896593"/>
            <a:chOff x="0" y="0"/>
            <a:chExt cx="6089457" cy="34253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solidFill>
              <a:srgbClr val="F9D549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blipFill>
              <a:blip r:embed="rId2"/>
              <a:stretch>
                <a:fillRect t="-83416" b="-83416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 rot="-1660488">
            <a:off x="-5426238" y="4159339"/>
            <a:ext cx="8282376" cy="404757"/>
            <a:chOff x="0" y="0"/>
            <a:chExt cx="2181367" cy="1066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747322">
            <a:off x="2451781" y="-33406"/>
            <a:ext cx="8282376" cy="66812"/>
            <a:chOff x="0" y="0"/>
            <a:chExt cx="2181367" cy="175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17597"/>
            </a:xfrm>
            <a:custGeom>
              <a:avLst/>
              <a:gdLst/>
              <a:ahLst/>
              <a:cxnLst/>
              <a:rect l="l" t="t" r="r" b="b"/>
              <a:pathLst>
                <a:path w="2181366" h="17597">
                  <a:moveTo>
                    <a:pt x="0" y="0"/>
                  </a:moveTo>
                  <a:lnTo>
                    <a:pt x="2181366" y="0"/>
                  </a:lnTo>
                  <a:lnTo>
                    <a:pt x="2181366" y="17597"/>
                  </a:lnTo>
                  <a:lnTo>
                    <a:pt x="0" y="17597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36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1393091" y="815997"/>
            <a:ext cx="7257356" cy="1594049"/>
            <a:chOff x="0" y="0"/>
            <a:chExt cx="6588784" cy="14472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588747" cy="1447165"/>
            </a:xfrm>
            <a:custGeom>
              <a:avLst/>
              <a:gdLst/>
              <a:ahLst/>
              <a:cxnLst/>
              <a:rect l="l" t="t" r="r" b="b"/>
              <a:pathLst>
                <a:path w="6588747" h="1447165">
                  <a:moveTo>
                    <a:pt x="54179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5417930" y="1447165"/>
                    <a:pt x="5417930" y="1447165"/>
                    <a:pt x="5417930" y="1447165"/>
                  </a:cubicBezTo>
                  <a:cubicBezTo>
                    <a:pt x="6062814" y="1447165"/>
                    <a:pt x="6588747" y="1122172"/>
                    <a:pt x="6588747" y="723519"/>
                  </a:cubicBezTo>
                  <a:cubicBezTo>
                    <a:pt x="6588747" y="324866"/>
                    <a:pt x="6062814" y="0"/>
                    <a:pt x="5417930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0269195" y="3374663"/>
            <a:ext cx="6628755" cy="1596428"/>
            <a:chOff x="0" y="0"/>
            <a:chExt cx="6018092" cy="144936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017994" cy="1449324"/>
            </a:xfrm>
            <a:custGeom>
              <a:avLst/>
              <a:gdLst/>
              <a:ahLst/>
              <a:cxnLst/>
              <a:rect l="l" t="t" r="r" b="b"/>
              <a:pathLst>
                <a:path w="6017994" h="1449324">
                  <a:moveTo>
                    <a:pt x="49485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9324"/>
                    <a:pt x="0" y="1449324"/>
                    <a:pt x="0" y="1449324"/>
                  </a:cubicBezTo>
                  <a:cubicBezTo>
                    <a:pt x="4948595" y="1449324"/>
                    <a:pt x="4948595" y="1449324"/>
                    <a:pt x="4948595" y="1449324"/>
                  </a:cubicBezTo>
                  <a:cubicBezTo>
                    <a:pt x="5537664" y="1449324"/>
                    <a:pt x="6017994" y="1123823"/>
                    <a:pt x="6017994" y="724662"/>
                  </a:cubicBezTo>
                  <a:cubicBezTo>
                    <a:pt x="6017994" y="325501"/>
                    <a:pt x="5537664" y="0"/>
                    <a:pt x="4948595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9212840" y="2705321"/>
            <a:ext cx="2267356" cy="2265770"/>
            <a:chOff x="0" y="0"/>
            <a:chExt cx="2058480" cy="205704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050563" y="5887762"/>
            <a:ext cx="6540154" cy="1535005"/>
            <a:chOff x="0" y="0"/>
            <a:chExt cx="6169115" cy="144792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168950" cy="1447927"/>
            </a:xfrm>
            <a:custGeom>
              <a:avLst/>
              <a:gdLst/>
              <a:ahLst/>
              <a:cxnLst/>
              <a:rect l="l" t="t" r="r" b="b"/>
              <a:pathLst>
                <a:path w="6168950" h="1447927">
                  <a:moveTo>
                    <a:pt x="50727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927"/>
                    <a:pt x="0" y="1447927"/>
                    <a:pt x="0" y="1447927"/>
                  </a:cubicBezTo>
                  <a:cubicBezTo>
                    <a:pt x="5072714" y="1447927"/>
                    <a:pt x="5072714" y="1447927"/>
                    <a:pt x="5072714" y="1447927"/>
                  </a:cubicBezTo>
                  <a:cubicBezTo>
                    <a:pt x="5676672" y="1447927"/>
                    <a:pt x="6168950" y="1122807"/>
                    <a:pt x="6168950" y="724027"/>
                  </a:cubicBezTo>
                  <a:cubicBezTo>
                    <a:pt x="6168950" y="325247"/>
                    <a:pt x="5676672" y="0"/>
                    <a:pt x="5072714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8135552" y="5264329"/>
            <a:ext cx="2179233" cy="2179233"/>
            <a:chOff x="0" y="0"/>
            <a:chExt cx="2055600" cy="20556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055622" cy="2055622"/>
            </a:xfrm>
            <a:custGeom>
              <a:avLst/>
              <a:gdLst/>
              <a:ahLst/>
              <a:cxnLst/>
              <a:rect l="l" t="t" r="r" b="b"/>
              <a:pathLst>
                <a:path w="2055622" h="2055622">
                  <a:moveTo>
                    <a:pt x="0" y="1027811"/>
                  </a:moveTo>
                  <a:cubicBezTo>
                    <a:pt x="0" y="460121"/>
                    <a:pt x="460121" y="0"/>
                    <a:pt x="1027811" y="0"/>
                  </a:cubicBezTo>
                  <a:cubicBezTo>
                    <a:pt x="1595501" y="0"/>
                    <a:pt x="2055622" y="460121"/>
                    <a:pt x="2055622" y="1027811"/>
                  </a:cubicBezTo>
                  <a:cubicBezTo>
                    <a:pt x="2055622" y="1595501"/>
                    <a:pt x="1595501" y="2055622"/>
                    <a:pt x="1027811" y="2055622"/>
                  </a:cubicBezTo>
                  <a:cubicBezTo>
                    <a:pt x="460121" y="2055622"/>
                    <a:pt x="0" y="1595501"/>
                    <a:pt x="0" y="1027811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7353193" y="7739090"/>
            <a:ext cx="6484721" cy="1594049"/>
            <a:chOff x="0" y="0"/>
            <a:chExt cx="5887327" cy="14472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887231" cy="1447165"/>
            </a:xfrm>
            <a:custGeom>
              <a:avLst/>
              <a:gdLst/>
              <a:ahLst/>
              <a:cxnLst/>
              <a:rect l="l" t="t" r="r" b="b"/>
              <a:pathLst>
                <a:path w="5887231" h="1447165">
                  <a:moveTo>
                    <a:pt x="484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4841065" y="1447165"/>
                    <a:pt x="4841065" y="1447165"/>
                    <a:pt x="4841065" y="1447165"/>
                  </a:cubicBezTo>
                  <a:cubicBezTo>
                    <a:pt x="5417457" y="1447165"/>
                    <a:pt x="5887231" y="1122172"/>
                    <a:pt x="5887231" y="723519"/>
                  </a:cubicBezTo>
                  <a:cubicBezTo>
                    <a:pt x="5887231" y="324866"/>
                    <a:pt x="5417457" y="0"/>
                    <a:pt x="4841065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sp>
        <p:nvSpPr>
          <p:cNvPr id="23" name="TextBox 23"/>
          <p:cNvSpPr txBox="1"/>
          <p:nvPr/>
        </p:nvSpPr>
        <p:spPr>
          <a:xfrm>
            <a:off x="12598399" y="1332374"/>
            <a:ext cx="4847720" cy="461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87"/>
              </a:lnSpc>
            </a:pPr>
            <a:r>
              <a:rPr lang="en-US" sz="2744" b="1" spc="268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 4 (2 bathroom, 2 sink)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817363" y="3914042"/>
            <a:ext cx="6628755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9"/>
              </a:lnSpc>
              <a:spcBef>
                <a:spcPct val="0"/>
              </a:spcBef>
            </a:pPr>
            <a:r>
              <a:rPr lang="en-US" sz="28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1.12 m³/day → 33.6 m³/month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0803367" y="6464328"/>
            <a:ext cx="3034546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29.78 m³/month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8077438" y="8348437"/>
            <a:ext cx="5387936" cy="426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9"/>
              </a:lnSpc>
              <a:spcBef>
                <a:spcPct val="0"/>
              </a:spcBef>
            </a:pPr>
            <a:r>
              <a:rPr lang="en-US" sz="26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~3.8 m³/month → Possible leaks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0122689" y="144237"/>
            <a:ext cx="2267356" cy="2265770"/>
            <a:chOff x="0" y="0"/>
            <a:chExt cx="2058480" cy="205704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5956319" y="7292388"/>
            <a:ext cx="2179233" cy="2179233"/>
            <a:chOff x="0" y="0"/>
            <a:chExt cx="2055600" cy="20556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055622" cy="2055622"/>
            </a:xfrm>
            <a:custGeom>
              <a:avLst/>
              <a:gdLst/>
              <a:ahLst/>
              <a:cxnLst/>
              <a:rect l="l" t="t" r="r" b="b"/>
              <a:pathLst>
                <a:path w="2055622" h="2055622">
                  <a:moveTo>
                    <a:pt x="0" y="1027811"/>
                  </a:moveTo>
                  <a:cubicBezTo>
                    <a:pt x="0" y="460121"/>
                    <a:pt x="460121" y="0"/>
                    <a:pt x="1027811" y="0"/>
                  </a:cubicBezTo>
                  <a:cubicBezTo>
                    <a:pt x="1595501" y="0"/>
                    <a:pt x="2055622" y="460121"/>
                    <a:pt x="2055622" y="1027811"/>
                  </a:cubicBezTo>
                  <a:cubicBezTo>
                    <a:pt x="2055622" y="1595501"/>
                    <a:pt x="1595501" y="2055622"/>
                    <a:pt x="1027811" y="2055622"/>
                  </a:cubicBezTo>
                  <a:cubicBezTo>
                    <a:pt x="460121" y="2055622"/>
                    <a:pt x="0" y="1595501"/>
                    <a:pt x="0" y="1027811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31" name="Group 31"/>
          <p:cNvGrpSpPr/>
          <p:nvPr/>
        </p:nvGrpSpPr>
        <p:grpSpPr>
          <a:xfrm>
            <a:off x="10314786" y="950548"/>
            <a:ext cx="2005855" cy="662473"/>
            <a:chOff x="0" y="0"/>
            <a:chExt cx="2674473" cy="883298"/>
          </a:xfrm>
        </p:grpSpPr>
        <p:grpSp>
          <p:nvGrpSpPr>
            <p:cNvPr id="32" name="Group 32"/>
            <p:cNvGrpSpPr/>
            <p:nvPr/>
          </p:nvGrpSpPr>
          <p:grpSpPr>
            <a:xfrm>
              <a:off x="0" y="0"/>
              <a:ext cx="2674473" cy="883298"/>
              <a:chOff x="0" y="0"/>
              <a:chExt cx="447449" cy="147779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447449" cy="147779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147779">
                    <a:moveTo>
                      <a:pt x="73889" y="0"/>
                    </a:moveTo>
                    <a:lnTo>
                      <a:pt x="373559" y="0"/>
                    </a:lnTo>
                    <a:cubicBezTo>
                      <a:pt x="393156" y="0"/>
                      <a:pt x="411950" y="7785"/>
                      <a:pt x="425807" y="21642"/>
                    </a:cubicBezTo>
                    <a:cubicBezTo>
                      <a:pt x="439664" y="35499"/>
                      <a:pt x="447449" y="54293"/>
                      <a:pt x="447449" y="73889"/>
                    </a:cubicBezTo>
                    <a:lnTo>
                      <a:pt x="447449" y="73889"/>
                    </a:lnTo>
                    <a:cubicBezTo>
                      <a:pt x="447449" y="93486"/>
                      <a:pt x="439664" y="112280"/>
                      <a:pt x="425807" y="126137"/>
                    </a:cubicBezTo>
                    <a:cubicBezTo>
                      <a:pt x="411950" y="139994"/>
                      <a:pt x="393156" y="147779"/>
                      <a:pt x="373559" y="147779"/>
                    </a:cubicBezTo>
                    <a:lnTo>
                      <a:pt x="73889" y="147779"/>
                    </a:lnTo>
                    <a:cubicBezTo>
                      <a:pt x="54293" y="147779"/>
                      <a:pt x="35499" y="139994"/>
                      <a:pt x="21642" y="126137"/>
                    </a:cubicBezTo>
                    <a:cubicBezTo>
                      <a:pt x="7785" y="112280"/>
                      <a:pt x="0" y="93486"/>
                      <a:pt x="0" y="73889"/>
                    </a:cubicBezTo>
                    <a:lnTo>
                      <a:pt x="0" y="73889"/>
                    </a:lnTo>
                    <a:cubicBezTo>
                      <a:pt x="0" y="54293"/>
                      <a:pt x="7785" y="35499"/>
                      <a:pt x="21642" y="21642"/>
                    </a:cubicBezTo>
                    <a:cubicBezTo>
                      <a:pt x="35499" y="7785"/>
                      <a:pt x="54293" y="0"/>
                      <a:pt x="73889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34" name="TextBox 34"/>
              <p:cNvSpPr txBox="1"/>
              <p:nvPr/>
            </p:nvSpPr>
            <p:spPr>
              <a:xfrm>
                <a:off x="0" y="-9525"/>
                <a:ext cx="447449" cy="15730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116803" y="184714"/>
              <a:ext cx="2440866" cy="5043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75"/>
                </a:lnSpc>
                <a:spcBef>
                  <a:spcPct val="0"/>
                </a:spcBef>
              </a:pPr>
              <a:r>
                <a:rPr lang="en-US" sz="24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Faucets: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9343591" y="3488234"/>
            <a:ext cx="2005855" cy="1033588"/>
            <a:chOff x="0" y="0"/>
            <a:chExt cx="2674473" cy="1378118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0"/>
              <a:ext cx="2674473" cy="1378118"/>
              <a:chOff x="0" y="0"/>
              <a:chExt cx="447449" cy="230564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447449" cy="230564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230564">
                    <a:moveTo>
                      <a:pt x="115282" y="0"/>
                    </a:moveTo>
                    <a:lnTo>
                      <a:pt x="332167" y="0"/>
                    </a:lnTo>
                    <a:cubicBezTo>
                      <a:pt x="395835" y="0"/>
                      <a:pt x="447449" y="51614"/>
                      <a:pt x="447449" y="115282"/>
                    </a:cubicBezTo>
                    <a:lnTo>
                      <a:pt x="447449" y="115282"/>
                    </a:lnTo>
                    <a:cubicBezTo>
                      <a:pt x="447449" y="178951"/>
                      <a:pt x="395835" y="230564"/>
                      <a:pt x="332167" y="230564"/>
                    </a:cubicBezTo>
                    <a:lnTo>
                      <a:pt x="115282" y="230564"/>
                    </a:lnTo>
                    <a:cubicBezTo>
                      <a:pt x="51614" y="230564"/>
                      <a:pt x="0" y="178951"/>
                      <a:pt x="0" y="115282"/>
                    </a:cubicBezTo>
                    <a:lnTo>
                      <a:pt x="0" y="115282"/>
                    </a:lnTo>
                    <a:cubicBezTo>
                      <a:pt x="0" y="51614"/>
                      <a:pt x="51614" y="0"/>
                      <a:pt x="115282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39" name="TextBox 39"/>
              <p:cNvSpPr txBox="1"/>
              <p:nvPr/>
            </p:nvSpPr>
            <p:spPr>
              <a:xfrm>
                <a:off x="0" y="-9525"/>
                <a:ext cx="447449" cy="24008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40" name="TextBox 40"/>
            <p:cNvSpPr txBox="1"/>
            <p:nvPr/>
          </p:nvSpPr>
          <p:spPr>
            <a:xfrm>
              <a:off x="116803" y="184714"/>
              <a:ext cx="2440866" cy="9991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75"/>
                </a:lnSpc>
                <a:spcBef>
                  <a:spcPct val="0"/>
                </a:spcBef>
              </a:pPr>
              <a:r>
                <a:rPr lang="en-US" sz="24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 Estimated usage</a:t>
              </a: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222242" y="5837152"/>
            <a:ext cx="2005855" cy="1404704"/>
            <a:chOff x="0" y="0"/>
            <a:chExt cx="2674473" cy="1872938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2674473" cy="1872938"/>
              <a:chOff x="0" y="0"/>
              <a:chExt cx="447449" cy="313349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447449" cy="313349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313349">
                    <a:moveTo>
                      <a:pt x="156675" y="0"/>
                    </a:moveTo>
                    <a:lnTo>
                      <a:pt x="290774" y="0"/>
                    </a:lnTo>
                    <a:cubicBezTo>
                      <a:pt x="332327" y="0"/>
                      <a:pt x="372178" y="16507"/>
                      <a:pt x="401560" y="45889"/>
                    </a:cubicBezTo>
                    <a:cubicBezTo>
                      <a:pt x="430942" y="75271"/>
                      <a:pt x="447449" y="115122"/>
                      <a:pt x="447449" y="156675"/>
                    </a:cubicBezTo>
                    <a:lnTo>
                      <a:pt x="447449" y="156675"/>
                    </a:lnTo>
                    <a:cubicBezTo>
                      <a:pt x="447449" y="243204"/>
                      <a:pt x="377303" y="313349"/>
                      <a:pt x="290774" y="313349"/>
                    </a:cubicBezTo>
                    <a:lnTo>
                      <a:pt x="156675" y="313349"/>
                    </a:lnTo>
                    <a:cubicBezTo>
                      <a:pt x="115122" y="313349"/>
                      <a:pt x="75271" y="296842"/>
                      <a:pt x="45889" y="267460"/>
                    </a:cubicBezTo>
                    <a:cubicBezTo>
                      <a:pt x="16507" y="238078"/>
                      <a:pt x="0" y="198227"/>
                      <a:pt x="0" y="156675"/>
                    </a:cubicBezTo>
                    <a:lnTo>
                      <a:pt x="0" y="156675"/>
                    </a:lnTo>
                    <a:cubicBezTo>
                      <a:pt x="0" y="115122"/>
                      <a:pt x="16507" y="75271"/>
                      <a:pt x="45889" y="45889"/>
                    </a:cubicBezTo>
                    <a:cubicBezTo>
                      <a:pt x="75271" y="16507"/>
                      <a:pt x="115122" y="0"/>
                      <a:pt x="156675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44" name="TextBox 44"/>
              <p:cNvSpPr txBox="1"/>
              <p:nvPr/>
            </p:nvSpPr>
            <p:spPr>
              <a:xfrm>
                <a:off x="0" y="-9525"/>
                <a:ext cx="447449" cy="32287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16803" y="184714"/>
              <a:ext cx="2440866" cy="14939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75"/>
                </a:lnSpc>
                <a:spcBef>
                  <a:spcPct val="0"/>
                </a:spcBef>
              </a:pPr>
              <a:r>
                <a:rPr lang="en-US" sz="24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Water bills show average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6043009" y="7942992"/>
            <a:ext cx="2005855" cy="1158133"/>
            <a:chOff x="0" y="0"/>
            <a:chExt cx="2674473" cy="1544178"/>
          </a:xfrm>
        </p:grpSpPr>
        <p:grpSp>
          <p:nvGrpSpPr>
            <p:cNvPr id="47" name="Group 47"/>
            <p:cNvGrpSpPr/>
            <p:nvPr/>
          </p:nvGrpSpPr>
          <p:grpSpPr>
            <a:xfrm>
              <a:off x="0" y="0"/>
              <a:ext cx="2674473" cy="1544178"/>
              <a:chOff x="0" y="0"/>
              <a:chExt cx="447449" cy="258346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447449" cy="258346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258346">
                    <a:moveTo>
                      <a:pt x="129173" y="0"/>
                    </a:moveTo>
                    <a:lnTo>
                      <a:pt x="318276" y="0"/>
                    </a:lnTo>
                    <a:cubicBezTo>
                      <a:pt x="389616" y="0"/>
                      <a:pt x="447449" y="57833"/>
                      <a:pt x="447449" y="129173"/>
                    </a:cubicBezTo>
                    <a:lnTo>
                      <a:pt x="447449" y="129173"/>
                    </a:lnTo>
                    <a:cubicBezTo>
                      <a:pt x="447449" y="200514"/>
                      <a:pt x="389616" y="258346"/>
                      <a:pt x="318276" y="258346"/>
                    </a:cubicBezTo>
                    <a:lnTo>
                      <a:pt x="129173" y="258346"/>
                    </a:lnTo>
                    <a:cubicBezTo>
                      <a:pt x="57833" y="258346"/>
                      <a:pt x="0" y="200514"/>
                      <a:pt x="0" y="129173"/>
                    </a:cubicBezTo>
                    <a:lnTo>
                      <a:pt x="0" y="129173"/>
                    </a:lnTo>
                    <a:cubicBezTo>
                      <a:pt x="0" y="57833"/>
                      <a:pt x="57833" y="0"/>
                      <a:pt x="129173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49" name="TextBox 49"/>
              <p:cNvSpPr txBox="1"/>
              <p:nvPr/>
            </p:nvSpPr>
            <p:spPr>
              <a:xfrm>
                <a:off x="0" y="-9525"/>
                <a:ext cx="447449" cy="2678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50" name="TextBox 50"/>
            <p:cNvSpPr txBox="1"/>
            <p:nvPr/>
          </p:nvSpPr>
          <p:spPr>
            <a:xfrm>
              <a:off x="116803" y="184714"/>
              <a:ext cx="2440866" cy="11652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75"/>
                </a:lnSpc>
              </a:pPr>
              <a:r>
                <a:rPr lang="en-US" sz="29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Gap</a:t>
              </a:r>
            </a:p>
            <a:p>
              <a:pPr algn="ctr">
                <a:lnSpc>
                  <a:spcPts val="3335"/>
                </a:lnSpc>
                <a:spcBef>
                  <a:spcPct val="0"/>
                </a:spcBef>
              </a:pPr>
              <a:endParaRPr lang="en-US" sz="2979" b="1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endParaRPr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442250" y="3995503"/>
            <a:ext cx="8383213" cy="1457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WATER CONSUMPTION MONITORING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335206" y="-1255879"/>
            <a:ext cx="8705053" cy="4896593"/>
            <a:chOff x="0" y="0"/>
            <a:chExt cx="6089457" cy="34253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solidFill>
              <a:srgbClr val="F9D549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blipFill>
              <a:blip r:embed="rId2"/>
              <a:stretch>
                <a:fillRect t="-83416" b="-83416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 rot="-1660488">
            <a:off x="-5426238" y="4159339"/>
            <a:ext cx="8282376" cy="404757"/>
            <a:chOff x="0" y="0"/>
            <a:chExt cx="2181367" cy="1066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747322">
            <a:off x="2451781" y="-33406"/>
            <a:ext cx="8282376" cy="66812"/>
            <a:chOff x="0" y="0"/>
            <a:chExt cx="2181367" cy="175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17597"/>
            </a:xfrm>
            <a:custGeom>
              <a:avLst/>
              <a:gdLst/>
              <a:ahLst/>
              <a:cxnLst/>
              <a:rect l="l" t="t" r="r" b="b"/>
              <a:pathLst>
                <a:path w="2181366" h="17597">
                  <a:moveTo>
                    <a:pt x="0" y="0"/>
                  </a:moveTo>
                  <a:lnTo>
                    <a:pt x="2181366" y="0"/>
                  </a:lnTo>
                  <a:lnTo>
                    <a:pt x="2181366" y="17597"/>
                  </a:lnTo>
                  <a:lnTo>
                    <a:pt x="0" y="17597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36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184614" y="3732707"/>
            <a:ext cx="6053027" cy="1594049"/>
            <a:chOff x="0" y="0"/>
            <a:chExt cx="5495402" cy="14472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495371" cy="1447165"/>
            </a:xfrm>
            <a:custGeom>
              <a:avLst/>
              <a:gdLst/>
              <a:ahLst/>
              <a:cxnLst/>
              <a:rect l="l" t="t" r="r" b="b"/>
              <a:pathLst>
                <a:path w="5495371" h="1447165">
                  <a:moveTo>
                    <a:pt x="45188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165"/>
                    <a:pt x="0" y="1447165"/>
                    <a:pt x="0" y="1447165"/>
                  </a:cubicBezTo>
                  <a:cubicBezTo>
                    <a:pt x="4518847" y="1447165"/>
                    <a:pt x="4518847" y="1447165"/>
                    <a:pt x="4518847" y="1447165"/>
                  </a:cubicBezTo>
                  <a:cubicBezTo>
                    <a:pt x="5056715" y="1447165"/>
                    <a:pt x="5495371" y="1122172"/>
                    <a:pt x="5495371" y="723519"/>
                  </a:cubicBezTo>
                  <a:cubicBezTo>
                    <a:pt x="5495371" y="324866"/>
                    <a:pt x="5056715" y="0"/>
                    <a:pt x="4518847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483282" y="6094839"/>
            <a:ext cx="6628755" cy="1596428"/>
            <a:chOff x="0" y="0"/>
            <a:chExt cx="6018092" cy="144936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017994" cy="1449324"/>
            </a:xfrm>
            <a:custGeom>
              <a:avLst/>
              <a:gdLst/>
              <a:ahLst/>
              <a:cxnLst/>
              <a:rect l="l" t="t" r="r" b="b"/>
              <a:pathLst>
                <a:path w="6017994" h="1449324">
                  <a:moveTo>
                    <a:pt x="49485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9324"/>
                    <a:pt x="0" y="1449324"/>
                    <a:pt x="0" y="1449324"/>
                  </a:cubicBezTo>
                  <a:cubicBezTo>
                    <a:pt x="4948595" y="1449324"/>
                    <a:pt x="4948595" y="1449324"/>
                    <a:pt x="4948595" y="1449324"/>
                  </a:cubicBezTo>
                  <a:cubicBezTo>
                    <a:pt x="5537664" y="1449324"/>
                    <a:pt x="6017994" y="1123823"/>
                    <a:pt x="6017994" y="724662"/>
                  </a:cubicBezTo>
                  <a:cubicBezTo>
                    <a:pt x="6017994" y="325501"/>
                    <a:pt x="5537664" y="0"/>
                    <a:pt x="4948595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426927" y="5425497"/>
            <a:ext cx="2267356" cy="2265770"/>
            <a:chOff x="0" y="0"/>
            <a:chExt cx="2058480" cy="205704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2714233" y="8596696"/>
            <a:ext cx="7170435" cy="1535005"/>
            <a:chOff x="0" y="0"/>
            <a:chExt cx="6763639" cy="144792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763458" cy="1447927"/>
            </a:xfrm>
            <a:custGeom>
              <a:avLst/>
              <a:gdLst/>
              <a:ahLst/>
              <a:cxnLst/>
              <a:rect l="l" t="t" r="r" b="b"/>
              <a:pathLst>
                <a:path w="6763458" h="1447927">
                  <a:moveTo>
                    <a:pt x="55615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47927"/>
                    <a:pt x="0" y="1447927"/>
                    <a:pt x="0" y="1447927"/>
                  </a:cubicBezTo>
                  <a:cubicBezTo>
                    <a:pt x="5561576" y="1447927"/>
                    <a:pt x="5561576" y="1447927"/>
                    <a:pt x="5561576" y="1447927"/>
                  </a:cubicBezTo>
                  <a:cubicBezTo>
                    <a:pt x="6223739" y="1447927"/>
                    <a:pt x="6763458" y="1122807"/>
                    <a:pt x="6763458" y="724027"/>
                  </a:cubicBezTo>
                  <a:cubicBezTo>
                    <a:pt x="6763458" y="325247"/>
                    <a:pt x="6223739" y="0"/>
                    <a:pt x="5561576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99222" y="7973264"/>
            <a:ext cx="2179233" cy="2179233"/>
            <a:chOff x="0" y="0"/>
            <a:chExt cx="2055600" cy="20556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055622" cy="2055622"/>
            </a:xfrm>
            <a:custGeom>
              <a:avLst/>
              <a:gdLst/>
              <a:ahLst/>
              <a:cxnLst/>
              <a:rect l="l" t="t" r="r" b="b"/>
              <a:pathLst>
                <a:path w="2055622" h="2055622">
                  <a:moveTo>
                    <a:pt x="0" y="1027811"/>
                  </a:moveTo>
                  <a:cubicBezTo>
                    <a:pt x="0" y="460121"/>
                    <a:pt x="460121" y="0"/>
                    <a:pt x="1027811" y="0"/>
                  </a:cubicBezTo>
                  <a:cubicBezTo>
                    <a:pt x="1595501" y="0"/>
                    <a:pt x="2055622" y="460121"/>
                    <a:pt x="2055622" y="1027811"/>
                  </a:cubicBezTo>
                  <a:cubicBezTo>
                    <a:pt x="2055622" y="1595501"/>
                    <a:pt x="1595501" y="2055622"/>
                    <a:pt x="1027811" y="2055622"/>
                  </a:cubicBezTo>
                  <a:cubicBezTo>
                    <a:pt x="460121" y="2055622"/>
                    <a:pt x="0" y="1595501"/>
                    <a:pt x="0" y="1027811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394559" y="6634218"/>
            <a:ext cx="6628755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9"/>
              </a:lnSpc>
              <a:spcBef>
                <a:spcPct val="0"/>
              </a:spcBef>
            </a:pPr>
            <a:r>
              <a:rPr lang="en-US" sz="28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 3,607.25 ILS/month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1903771" y="3025552"/>
            <a:ext cx="2267356" cy="2265770"/>
            <a:chOff x="0" y="0"/>
            <a:chExt cx="2058480" cy="205704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058416" cy="2057146"/>
            </a:xfrm>
            <a:custGeom>
              <a:avLst/>
              <a:gdLst/>
              <a:ahLst/>
              <a:cxnLst/>
              <a:rect l="l" t="t" r="r" b="b"/>
              <a:pathLst>
                <a:path w="2058416" h="2057146">
                  <a:moveTo>
                    <a:pt x="0" y="1028573"/>
                  </a:moveTo>
                  <a:cubicBezTo>
                    <a:pt x="0" y="460502"/>
                    <a:pt x="460756" y="0"/>
                    <a:pt x="1029208" y="0"/>
                  </a:cubicBezTo>
                  <a:cubicBezTo>
                    <a:pt x="1597660" y="0"/>
                    <a:pt x="2058416" y="460502"/>
                    <a:pt x="2058416" y="1028573"/>
                  </a:cubicBezTo>
                  <a:cubicBezTo>
                    <a:pt x="2058416" y="1596644"/>
                    <a:pt x="1597660" y="2057146"/>
                    <a:pt x="1029208" y="2057146"/>
                  </a:cubicBezTo>
                  <a:cubicBezTo>
                    <a:pt x="460756" y="2057146"/>
                    <a:pt x="0" y="1596517"/>
                    <a:pt x="0" y="102857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4" name="Group 24"/>
          <p:cNvGrpSpPr/>
          <p:nvPr/>
        </p:nvGrpSpPr>
        <p:grpSpPr>
          <a:xfrm>
            <a:off x="2060718" y="3592333"/>
            <a:ext cx="2005855" cy="1129558"/>
            <a:chOff x="0" y="0"/>
            <a:chExt cx="2674473" cy="1506078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2674473" cy="1506078"/>
              <a:chOff x="0" y="0"/>
              <a:chExt cx="447449" cy="251972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447449" cy="251972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251972">
                    <a:moveTo>
                      <a:pt x="125986" y="0"/>
                    </a:moveTo>
                    <a:lnTo>
                      <a:pt x="321463" y="0"/>
                    </a:lnTo>
                    <a:cubicBezTo>
                      <a:pt x="354876" y="0"/>
                      <a:pt x="386921" y="13273"/>
                      <a:pt x="410548" y="36900"/>
                    </a:cubicBezTo>
                    <a:cubicBezTo>
                      <a:pt x="434175" y="60527"/>
                      <a:pt x="447449" y="92572"/>
                      <a:pt x="447449" y="125986"/>
                    </a:cubicBezTo>
                    <a:lnTo>
                      <a:pt x="447449" y="125986"/>
                    </a:lnTo>
                    <a:cubicBezTo>
                      <a:pt x="447449" y="195566"/>
                      <a:pt x="391043" y="251972"/>
                      <a:pt x="321463" y="251972"/>
                    </a:cubicBezTo>
                    <a:lnTo>
                      <a:pt x="125986" y="251972"/>
                    </a:lnTo>
                    <a:cubicBezTo>
                      <a:pt x="56406" y="251972"/>
                      <a:pt x="0" y="195566"/>
                      <a:pt x="0" y="125986"/>
                    </a:cubicBezTo>
                    <a:lnTo>
                      <a:pt x="0" y="125986"/>
                    </a:lnTo>
                    <a:cubicBezTo>
                      <a:pt x="0" y="56406"/>
                      <a:pt x="56406" y="0"/>
                      <a:pt x="125986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0" y="-9525"/>
                <a:ext cx="447449" cy="26149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28" name="TextBox 28"/>
            <p:cNvSpPr txBox="1"/>
            <p:nvPr/>
          </p:nvSpPr>
          <p:spPr>
            <a:xfrm>
              <a:off x="116803" y="184714"/>
              <a:ext cx="2440866" cy="11271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35"/>
                </a:lnSpc>
                <a:spcBef>
                  <a:spcPct val="0"/>
                </a:spcBef>
              </a:pPr>
              <a:r>
                <a:rPr lang="en-US" sz="27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Estimated cost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25946" y="5966933"/>
            <a:ext cx="2005855" cy="1182898"/>
            <a:chOff x="0" y="0"/>
            <a:chExt cx="2674473" cy="1577198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0"/>
              <a:ext cx="2674473" cy="1577198"/>
              <a:chOff x="0" y="0"/>
              <a:chExt cx="447449" cy="263871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447449" cy="263871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263871">
                    <a:moveTo>
                      <a:pt x="131935" y="0"/>
                    </a:moveTo>
                    <a:lnTo>
                      <a:pt x="315514" y="0"/>
                    </a:lnTo>
                    <a:cubicBezTo>
                      <a:pt x="350505" y="0"/>
                      <a:pt x="384063" y="13900"/>
                      <a:pt x="408806" y="38643"/>
                    </a:cubicBezTo>
                    <a:cubicBezTo>
                      <a:pt x="433549" y="63386"/>
                      <a:pt x="447449" y="96944"/>
                      <a:pt x="447449" y="131935"/>
                    </a:cubicBezTo>
                    <a:lnTo>
                      <a:pt x="447449" y="131935"/>
                    </a:lnTo>
                    <a:cubicBezTo>
                      <a:pt x="447449" y="204801"/>
                      <a:pt x="388379" y="263871"/>
                      <a:pt x="315514" y="263871"/>
                    </a:cubicBezTo>
                    <a:lnTo>
                      <a:pt x="131935" y="263871"/>
                    </a:lnTo>
                    <a:cubicBezTo>
                      <a:pt x="96944" y="263871"/>
                      <a:pt x="63386" y="249970"/>
                      <a:pt x="38643" y="225228"/>
                    </a:cubicBezTo>
                    <a:cubicBezTo>
                      <a:pt x="13900" y="200485"/>
                      <a:pt x="0" y="166927"/>
                      <a:pt x="0" y="131935"/>
                    </a:cubicBezTo>
                    <a:lnTo>
                      <a:pt x="0" y="131935"/>
                    </a:lnTo>
                    <a:cubicBezTo>
                      <a:pt x="0" y="96944"/>
                      <a:pt x="13900" y="63386"/>
                      <a:pt x="38643" y="38643"/>
                    </a:cubicBezTo>
                    <a:cubicBezTo>
                      <a:pt x="63386" y="13900"/>
                      <a:pt x="96944" y="0"/>
                      <a:pt x="131935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32" name="TextBox 32"/>
              <p:cNvSpPr txBox="1"/>
              <p:nvPr/>
            </p:nvSpPr>
            <p:spPr>
              <a:xfrm>
                <a:off x="0" y="-9525"/>
                <a:ext cx="447449" cy="2733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33" name="TextBox 33"/>
            <p:cNvSpPr txBox="1"/>
            <p:nvPr/>
          </p:nvSpPr>
          <p:spPr>
            <a:xfrm>
              <a:off x="116803" y="184714"/>
              <a:ext cx="2440866" cy="11982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55"/>
                </a:lnSpc>
                <a:spcBef>
                  <a:spcPct val="0"/>
                </a:spcBef>
              </a:pPr>
              <a:r>
                <a:rPr lang="en-US" sz="28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Actual bills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903771" y="8707651"/>
            <a:ext cx="2005855" cy="767608"/>
            <a:chOff x="0" y="0"/>
            <a:chExt cx="2674473" cy="1023478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2674473" cy="1023478"/>
              <a:chOff x="0" y="0"/>
              <a:chExt cx="447449" cy="171231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447449" cy="171231"/>
              </a:xfrm>
              <a:custGeom>
                <a:avLst/>
                <a:gdLst/>
                <a:ahLst/>
                <a:cxnLst/>
                <a:rect l="l" t="t" r="r" b="b"/>
                <a:pathLst>
                  <a:path w="447449" h="171231">
                    <a:moveTo>
                      <a:pt x="85616" y="0"/>
                    </a:moveTo>
                    <a:lnTo>
                      <a:pt x="361833" y="0"/>
                    </a:lnTo>
                    <a:cubicBezTo>
                      <a:pt x="384540" y="0"/>
                      <a:pt x="406317" y="9020"/>
                      <a:pt x="422373" y="25076"/>
                    </a:cubicBezTo>
                    <a:cubicBezTo>
                      <a:pt x="438429" y="41132"/>
                      <a:pt x="447449" y="62909"/>
                      <a:pt x="447449" y="85616"/>
                    </a:cubicBezTo>
                    <a:lnTo>
                      <a:pt x="447449" y="85616"/>
                    </a:lnTo>
                    <a:cubicBezTo>
                      <a:pt x="447449" y="132900"/>
                      <a:pt x="409117" y="171231"/>
                      <a:pt x="361833" y="171231"/>
                    </a:cubicBezTo>
                    <a:lnTo>
                      <a:pt x="85616" y="171231"/>
                    </a:lnTo>
                    <a:cubicBezTo>
                      <a:pt x="62909" y="171231"/>
                      <a:pt x="41132" y="162211"/>
                      <a:pt x="25076" y="146155"/>
                    </a:cubicBezTo>
                    <a:cubicBezTo>
                      <a:pt x="9020" y="130099"/>
                      <a:pt x="0" y="108322"/>
                      <a:pt x="0" y="85616"/>
                    </a:cubicBezTo>
                    <a:lnTo>
                      <a:pt x="0" y="85616"/>
                    </a:lnTo>
                    <a:cubicBezTo>
                      <a:pt x="0" y="62909"/>
                      <a:pt x="9020" y="41132"/>
                      <a:pt x="25076" y="25076"/>
                    </a:cubicBezTo>
                    <a:cubicBezTo>
                      <a:pt x="41132" y="9020"/>
                      <a:pt x="62909" y="0"/>
                      <a:pt x="85616" y="0"/>
                    </a:cubicBezTo>
                    <a:close/>
                  </a:path>
                </a:pathLst>
              </a:custGeom>
              <a:solidFill>
                <a:srgbClr val="1C5739"/>
              </a:solidFill>
            </p:spPr>
          </p:sp>
          <p:sp>
            <p:nvSpPr>
              <p:cNvPr id="37" name="TextBox 37"/>
              <p:cNvSpPr txBox="1"/>
              <p:nvPr/>
            </p:nvSpPr>
            <p:spPr>
              <a:xfrm>
                <a:off x="0" y="-9525"/>
                <a:ext cx="447449" cy="18075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19"/>
                  </a:lnSpc>
                </a:pPr>
                <a:endParaRPr/>
              </a:p>
            </p:txBody>
          </p:sp>
        </p:grpSp>
        <p:sp>
          <p:nvSpPr>
            <p:cNvPr id="38" name="TextBox 38"/>
            <p:cNvSpPr txBox="1"/>
            <p:nvPr/>
          </p:nvSpPr>
          <p:spPr>
            <a:xfrm>
              <a:off x="116803" y="184714"/>
              <a:ext cx="2440866" cy="644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15"/>
                </a:lnSpc>
                <a:spcBef>
                  <a:spcPct val="0"/>
                </a:spcBef>
              </a:pPr>
              <a:r>
                <a:rPr lang="en-US" sz="3179" b="1">
                  <a:solidFill>
                    <a:srgbClr val="FFFFFF"/>
                  </a:solidFill>
                  <a:latin typeface="Inter Medium"/>
                  <a:ea typeface="Inter Medium"/>
                  <a:cs typeface="Inter Medium"/>
                  <a:sym typeface="Inter Medium"/>
                </a:rPr>
                <a:t>Gap</a:t>
              </a:r>
            </a:p>
          </p:txBody>
        </p:sp>
      </p:grpSp>
      <p:sp>
        <p:nvSpPr>
          <p:cNvPr id="39" name="Freeform 39"/>
          <p:cNvSpPr/>
          <p:nvPr/>
        </p:nvSpPr>
        <p:spPr>
          <a:xfrm>
            <a:off x="9942492" y="3640713"/>
            <a:ext cx="7913984" cy="4763144"/>
          </a:xfrm>
          <a:custGeom>
            <a:avLst/>
            <a:gdLst/>
            <a:ahLst/>
            <a:cxnLst/>
            <a:rect l="l" t="t" r="r" b="b"/>
            <a:pathLst>
              <a:path w="7913984" h="4763144">
                <a:moveTo>
                  <a:pt x="0" y="0"/>
                </a:moveTo>
                <a:lnTo>
                  <a:pt x="7913984" y="0"/>
                </a:lnTo>
                <a:lnTo>
                  <a:pt x="7913984" y="4763144"/>
                </a:lnTo>
                <a:lnTo>
                  <a:pt x="0" y="47631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0" name="TextBox 40"/>
          <p:cNvSpPr txBox="1"/>
          <p:nvPr/>
        </p:nvSpPr>
        <p:spPr>
          <a:xfrm>
            <a:off x="4389922" y="4249085"/>
            <a:ext cx="4847720" cy="461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87"/>
              </a:lnSpc>
            </a:pPr>
            <a:r>
              <a:rPr lang="en-US" sz="2744" b="1" spc="268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3,445.78 ILS/month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4010187" y="9062880"/>
            <a:ext cx="5706070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 b="1">
                <a:solidFill>
                  <a:srgbClr val="000000"/>
                </a:solidFill>
                <a:latin typeface="Inter Medium"/>
                <a:ea typeface="Inter Medium"/>
                <a:cs typeface="Inter Medium"/>
                <a:sym typeface="Inter Medium"/>
              </a:rPr>
              <a:t>~161 ILS only → Good accuracy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5574745" y="1673106"/>
            <a:ext cx="162306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4800" b="1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 ENERGY CONSUMPTION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321547" y="-339114"/>
            <a:ext cx="10741320" cy="10965228"/>
          </a:xfrm>
          <a:custGeom>
            <a:avLst/>
            <a:gdLst/>
            <a:ahLst/>
            <a:cxnLst/>
            <a:rect l="l" t="t" r="r" b="b"/>
            <a:pathLst>
              <a:path w="10741320" h="10965228">
                <a:moveTo>
                  <a:pt x="0" y="0"/>
                </a:moveTo>
                <a:lnTo>
                  <a:pt x="10741319" y="0"/>
                </a:lnTo>
                <a:lnTo>
                  <a:pt x="10741319" y="10965228"/>
                </a:lnTo>
                <a:lnTo>
                  <a:pt x="0" y="1096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99" b="-29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-898279" y="4870166"/>
            <a:ext cx="8749871" cy="139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32"/>
              </a:lnSpc>
            </a:pPr>
            <a:r>
              <a:rPr lang="en-US" sz="5284" spc="184">
                <a:solidFill>
                  <a:srgbClr val="1C5739"/>
                </a:solidFill>
                <a:latin typeface="Poppins"/>
                <a:ea typeface="Poppins"/>
                <a:cs typeface="Poppins"/>
                <a:sym typeface="Poppins"/>
              </a:rPr>
              <a:t> Sankey Diagram</a:t>
            </a:r>
          </a:p>
          <a:p>
            <a:pPr algn="ctr">
              <a:lnSpc>
                <a:spcPts val="5232"/>
              </a:lnSpc>
            </a:pPr>
            <a:endParaRPr lang="en-US" sz="5284" spc="184">
              <a:solidFill>
                <a:srgbClr val="1C5739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0" y="5640630"/>
            <a:ext cx="8282376" cy="111180"/>
            <a:chOff x="0" y="0"/>
            <a:chExt cx="2181367" cy="2928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81366" cy="29282"/>
            </a:xfrm>
            <a:custGeom>
              <a:avLst/>
              <a:gdLst/>
              <a:ahLst/>
              <a:cxnLst/>
              <a:rect l="l" t="t" r="r" b="b"/>
              <a:pathLst>
                <a:path w="2181366" h="29282">
                  <a:moveTo>
                    <a:pt x="0" y="0"/>
                  </a:moveTo>
                  <a:lnTo>
                    <a:pt x="2181366" y="0"/>
                  </a:lnTo>
                  <a:lnTo>
                    <a:pt x="2181366" y="29282"/>
                  </a:lnTo>
                  <a:lnTo>
                    <a:pt x="0" y="29282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19050"/>
              <a:ext cx="2181367" cy="483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0" y="5828010"/>
            <a:ext cx="8282376" cy="47625"/>
            <a:chOff x="0" y="0"/>
            <a:chExt cx="2181367" cy="1254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81366" cy="12543"/>
            </a:xfrm>
            <a:custGeom>
              <a:avLst/>
              <a:gdLst/>
              <a:ahLst/>
              <a:cxnLst/>
              <a:rect l="l" t="t" r="r" b="b"/>
              <a:pathLst>
                <a:path w="2181366" h="12543">
                  <a:moveTo>
                    <a:pt x="0" y="0"/>
                  </a:moveTo>
                  <a:lnTo>
                    <a:pt x="2181366" y="0"/>
                  </a:lnTo>
                  <a:lnTo>
                    <a:pt x="2181366" y="12543"/>
                  </a:lnTo>
                  <a:lnTo>
                    <a:pt x="0" y="12543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2181367" cy="315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 rot="-2846608" flipH="1" flipV="1">
            <a:off x="-1637151" y="-3650480"/>
            <a:ext cx="4595895" cy="5230037"/>
          </a:xfrm>
          <a:custGeom>
            <a:avLst/>
            <a:gdLst/>
            <a:ahLst/>
            <a:cxnLst/>
            <a:rect l="l" t="t" r="r" b="b"/>
            <a:pathLst>
              <a:path w="4595895" h="5230037">
                <a:moveTo>
                  <a:pt x="4595895" y="5230037"/>
                </a:moveTo>
                <a:lnTo>
                  <a:pt x="0" y="5230037"/>
                </a:lnTo>
                <a:lnTo>
                  <a:pt x="0" y="0"/>
                </a:lnTo>
                <a:lnTo>
                  <a:pt x="4595895" y="0"/>
                </a:lnTo>
                <a:lnTo>
                  <a:pt x="4595895" y="523003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7558283" flipH="1" flipV="1">
            <a:off x="-3933175" y="-370154"/>
            <a:ext cx="4595895" cy="5230037"/>
          </a:xfrm>
          <a:custGeom>
            <a:avLst/>
            <a:gdLst/>
            <a:ahLst/>
            <a:cxnLst/>
            <a:rect l="l" t="t" r="r" b="b"/>
            <a:pathLst>
              <a:path w="4595895" h="5230037">
                <a:moveTo>
                  <a:pt x="4595895" y="5230037"/>
                </a:moveTo>
                <a:lnTo>
                  <a:pt x="0" y="5230037"/>
                </a:lnTo>
                <a:lnTo>
                  <a:pt x="0" y="0"/>
                </a:lnTo>
                <a:lnTo>
                  <a:pt x="4595895" y="0"/>
                </a:lnTo>
                <a:lnTo>
                  <a:pt x="4595895" y="523003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39171" y="6277941"/>
            <a:ext cx="8282376" cy="1481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Sankey diagram shows how energy is used across different machines, helping identify the biggest energy consumers.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8654" y="266700"/>
            <a:ext cx="18759054" cy="978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34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335206" y="-1255879"/>
            <a:ext cx="8705053" cy="4896593"/>
            <a:chOff x="0" y="0"/>
            <a:chExt cx="6089457" cy="34253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solidFill>
              <a:srgbClr val="F9D549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blipFill>
              <a:blip r:embed="rId2"/>
              <a:stretch>
                <a:fillRect t="-83416" b="-83416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 rot="-1660488">
            <a:off x="-5426238" y="4159339"/>
            <a:ext cx="8282376" cy="404757"/>
            <a:chOff x="0" y="0"/>
            <a:chExt cx="2181367" cy="1066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747322">
            <a:off x="2451781" y="-33406"/>
            <a:ext cx="8282376" cy="66812"/>
            <a:chOff x="0" y="0"/>
            <a:chExt cx="2181367" cy="175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17597"/>
            </a:xfrm>
            <a:custGeom>
              <a:avLst/>
              <a:gdLst/>
              <a:ahLst/>
              <a:cxnLst/>
              <a:rect l="l" t="t" r="r" b="b"/>
              <a:pathLst>
                <a:path w="2181366" h="17597">
                  <a:moveTo>
                    <a:pt x="0" y="0"/>
                  </a:moveTo>
                  <a:lnTo>
                    <a:pt x="2181366" y="0"/>
                  </a:lnTo>
                  <a:lnTo>
                    <a:pt x="2181366" y="17597"/>
                  </a:lnTo>
                  <a:lnTo>
                    <a:pt x="0" y="17597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36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695" y="4146606"/>
            <a:ext cx="4153868" cy="829502"/>
            <a:chOff x="0" y="0"/>
            <a:chExt cx="1094023" cy="21847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094023" cy="218470"/>
            </a:xfrm>
            <a:custGeom>
              <a:avLst/>
              <a:gdLst/>
              <a:ahLst/>
              <a:cxnLst/>
              <a:rect l="l" t="t" r="r" b="b"/>
              <a:pathLst>
                <a:path w="1094023" h="218470">
                  <a:moveTo>
                    <a:pt x="55914" y="0"/>
                  </a:moveTo>
                  <a:lnTo>
                    <a:pt x="1038109" y="0"/>
                  </a:lnTo>
                  <a:cubicBezTo>
                    <a:pt x="1052938" y="0"/>
                    <a:pt x="1067160" y="5891"/>
                    <a:pt x="1077646" y="16377"/>
                  </a:cubicBezTo>
                  <a:cubicBezTo>
                    <a:pt x="1088132" y="26863"/>
                    <a:pt x="1094023" y="41084"/>
                    <a:pt x="1094023" y="55914"/>
                  </a:cubicBezTo>
                  <a:lnTo>
                    <a:pt x="1094023" y="162556"/>
                  </a:lnTo>
                  <a:cubicBezTo>
                    <a:pt x="1094023" y="177385"/>
                    <a:pt x="1088132" y="191607"/>
                    <a:pt x="1077646" y="202093"/>
                  </a:cubicBezTo>
                  <a:cubicBezTo>
                    <a:pt x="1067160" y="212579"/>
                    <a:pt x="1052938" y="218470"/>
                    <a:pt x="1038109" y="218470"/>
                  </a:cubicBezTo>
                  <a:lnTo>
                    <a:pt x="55914" y="218470"/>
                  </a:lnTo>
                  <a:cubicBezTo>
                    <a:pt x="41084" y="218470"/>
                    <a:pt x="26863" y="212579"/>
                    <a:pt x="16377" y="202093"/>
                  </a:cubicBezTo>
                  <a:cubicBezTo>
                    <a:pt x="5891" y="191607"/>
                    <a:pt x="0" y="177385"/>
                    <a:pt x="0" y="162556"/>
                  </a:cubicBezTo>
                  <a:lnTo>
                    <a:pt x="0" y="55914"/>
                  </a:lnTo>
                  <a:cubicBezTo>
                    <a:pt x="0" y="41084"/>
                    <a:pt x="5891" y="26863"/>
                    <a:pt x="16377" y="16377"/>
                  </a:cubicBezTo>
                  <a:cubicBezTo>
                    <a:pt x="26863" y="5891"/>
                    <a:pt x="41084" y="0"/>
                    <a:pt x="55914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9525"/>
              <a:ext cx="1094023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096375" y="4561357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 rot="-9448300" flipH="1">
            <a:off x="-7492" y="5671638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2" y="0"/>
                </a:moveTo>
                <a:lnTo>
                  <a:pt x="0" y="0"/>
                </a:lnTo>
                <a:lnTo>
                  <a:pt x="0" y="963476"/>
                </a:lnTo>
                <a:lnTo>
                  <a:pt x="1187382" y="963476"/>
                </a:lnTo>
                <a:lnTo>
                  <a:pt x="118738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-1170750" y="4313639"/>
            <a:ext cx="6475266" cy="543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4"/>
              </a:lnSpc>
            </a:pPr>
            <a:r>
              <a:rPr lang="en-US" sz="3933" spc="137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Efforts Made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331611" y="1673106"/>
            <a:ext cx="162306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4800" b="1" dirty="0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WASTE REDUCTION &amp; RAW MATERIALS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468792" y="6049578"/>
            <a:ext cx="6877583" cy="1077112"/>
            <a:chOff x="0" y="0"/>
            <a:chExt cx="1811380" cy="28368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471458" y="6295858"/>
            <a:ext cx="7038017" cy="689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Improved storage to avoid material damage</a:t>
            </a:r>
          </a:p>
        </p:txBody>
      </p:sp>
      <p:sp>
        <p:nvSpPr>
          <p:cNvPr id="24" name="Freeform 24"/>
          <p:cNvSpPr/>
          <p:nvPr/>
        </p:nvSpPr>
        <p:spPr>
          <a:xfrm rot="-9448300" flipH="1">
            <a:off x="-7492" y="7016525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2" y="0"/>
                </a:moveTo>
                <a:lnTo>
                  <a:pt x="0" y="0"/>
                </a:lnTo>
                <a:lnTo>
                  <a:pt x="0" y="963476"/>
                </a:lnTo>
                <a:lnTo>
                  <a:pt x="1187382" y="963476"/>
                </a:lnTo>
                <a:lnTo>
                  <a:pt x="118738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25" name="Group 25"/>
          <p:cNvGrpSpPr/>
          <p:nvPr/>
        </p:nvGrpSpPr>
        <p:grpSpPr>
          <a:xfrm>
            <a:off x="1468792" y="7394465"/>
            <a:ext cx="6877583" cy="1077112"/>
            <a:chOff x="0" y="0"/>
            <a:chExt cx="1811380" cy="28368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471458" y="7640746"/>
            <a:ext cx="7038017" cy="689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Agreements with suppliers to return expired items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9534820" y="4146606"/>
            <a:ext cx="4153868" cy="829502"/>
            <a:chOff x="0" y="0"/>
            <a:chExt cx="1094023" cy="21847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094023" cy="218470"/>
            </a:xfrm>
            <a:custGeom>
              <a:avLst/>
              <a:gdLst/>
              <a:ahLst/>
              <a:cxnLst/>
              <a:rect l="l" t="t" r="r" b="b"/>
              <a:pathLst>
                <a:path w="1094023" h="218470">
                  <a:moveTo>
                    <a:pt x="55914" y="0"/>
                  </a:moveTo>
                  <a:lnTo>
                    <a:pt x="1038109" y="0"/>
                  </a:lnTo>
                  <a:cubicBezTo>
                    <a:pt x="1052938" y="0"/>
                    <a:pt x="1067160" y="5891"/>
                    <a:pt x="1077646" y="16377"/>
                  </a:cubicBezTo>
                  <a:cubicBezTo>
                    <a:pt x="1088132" y="26863"/>
                    <a:pt x="1094023" y="41084"/>
                    <a:pt x="1094023" y="55914"/>
                  </a:cubicBezTo>
                  <a:lnTo>
                    <a:pt x="1094023" y="162556"/>
                  </a:lnTo>
                  <a:cubicBezTo>
                    <a:pt x="1094023" y="177385"/>
                    <a:pt x="1088132" y="191607"/>
                    <a:pt x="1077646" y="202093"/>
                  </a:cubicBezTo>
                  <a:cubicBezTo>
                    <a:pt x="1067160" y="212579"/>
                    <a:pt x="1052938" y="218470"/>
                    <a:pt x="1038109" y="218470"/>
                  </a:cubicBezTo>
                  <a:lnTo>
                    <a:pt x="55914" y="218470"/>
                  </a:lnTo>
                  <a:cubicBezTo>
                    <a:pt x="41084" y="218470"/>
                    <a:pt x="26863" y="212579"/>
                    <a:pt x="16377" y="202093"/>
                  </a:cubicBezTo>
                  <a:cubicBezTo>
                    <a:pt x="5891" y="191607"/>
                    <a:pt x="0" y="177385"/>
                    <a:pt x="0" y="162556"/>
                  </a:cubicBezTo>
                  <a:lnTo>
                    <a:pt x="0" y="55914"/>
                  </a:lnTo>
                  <a:cubicBezTo>
                    <a:pt x="0" y="41084"/>
                    <a:pt x="5891" y="26863"/>
                    <a:pt x="16377" y="16377"/>
                  </a:cubicBezTo>
                  <a:cubicBezTo>
                    <a:pt x="26863" y="5891"/>
                    <a:pt x="41084" y="0"/>
                    <a:pt x="55914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9525"/>
              <a:ext cx="1094023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2" name="Freeform 32"/>
          <p:cNvSpPr/>
          <p:nvPr/>
        </p:nvSpPr>
        <p:spPr>
          <a:xfrm rot="-9448300" flipH="1">
            <a:off x="9674088" y="5671638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3" y="0"/>
                </a:moveTo>
                <a:lnTo>
                  <a:pt x="0" y="0"/>
                </a:lnTo>
                <a:lnTo>
                  <a:pt x="0" y="963476"/>
                </a:lnTo>
                <a:lnTo>
                  <a:pt x="1187383" y="963476"/>
                </a:lnTo>
                <a:lnTo>
                  <a:pt x="1187383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8346374" y="4313639"/>
            <a:ext cx="6475266" cy="543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4"/>
              </a:lnSpc>
            </a:pPr>
            <a:r>
              <a:rPr lang="en-US" sz="3933" spc="137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Gaps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11150372" y="6049578"/>
            <a:ext cx="6877583" cy="1077112"/>
            <a:chOff x="0" y="0"/>
            <a:chExt cx="1811380" cy="283684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1153039" y="6295858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No use of reclaimed materials</a:t>
            </a:r>
          </a:p>
        </p:txBody>
      </p:sp>
      <p:sp>
        <p:nvSpPr>
          <p:cNvPr id="38" name="Freeform 38"/>
          <p:cNvSpPr/>
          <p:nvPr/>
        </p:nvSpPr>
        <p:spPr>
          <a:xfrm rot="-9448300" flipH="1">
            <a:off x="9674088" y="7016525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3" y="0"/>
                </a:moveTo>
                <a:lnTo>
                  <a:pt x="0" y="0"/>
                </a:lnTo>
                <a:lnTo>
                  <a:pt x="0" y="963476"/>
                </a:lnTo>
                <a:lnTo>
                  <a:pt x="1187383" y="963476"/>
                </a:lnTo>
                <a:lnTo>
                  <a:pt x="1187383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9" name="Group 39"/>
          <p:cNvGrpSpPr/>
          <p:nvPr/>
        </p:nvGrpSpPr>
        <p:grpSpPr>
          <a:xfrm>
            <a:off x="11150372" y="7394465"/>
            <a:ext cx="6877583" cy="1077112"/>
            <a:chOff x="0" y="0"/>
            <a:chExt cx="1811380" cy="283684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11153039" y="7640746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No recycling for organic waste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335206" y="-1255879"/>
            <a:ext cx="8705053" cy="4896593"/>
            <a:chOff x="0" y="0"/>
            <a:chExt cx="6089457" cy="34253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solidFill>
              <a:srgbClr val="F9D549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089457" cy="3425320"/>
            </a:xfrm>
            <a:custGeom>
              <a:avLst/>
              <a:gdLst/>
              <a:ahLst/>
              <a:cxnLst/>
              <a:rect l="l" t="t" r="r" b="b"/>
              <a:pathLst>
                <a:path w="6089457" h="3425320">
                  <a:moveTo>
                    <a:pt x="0" y="3425320"/>
                  </a:moveTo>
                  <a:lnTo>
                    <a:pt x="0" y="0"/>
                  </a:lnTo>
                  <a:lnTo>
                    <a:pt x="6089457" y="0"/>
                  </a:lnTo>
                  <a:cubicBezTo>
                    <a:pt x="4059638" y="1141773"/>
                    <a:pt x="2029819" y="2283546"/>
                    <a:pt x="0" y="3425320"/>
                  </a:cubicBezTo>
                  <a:close/>
                </a:path>
              </a:pathLst>
            </a:custGeom>
            <a:blipFill>
              <a:blip r:embed="rId2"/>
              <a:stretch>
                <a:fillRect t="-83416" b="-83416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 rot="-1660488">
            <a:off x="-5426238" y="4159339"/>
            <a:ext cx="8282376" cy="404757"/>
            <a:chOff x="0" y="0"/>
            <a:chExt cx="2181367" cy="1066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81366" cy="106603"/>
            </a:xfrm>
            <a:custGeom>
              <a:avLst/>
              <a:gdLst/>
              <a:ahLst/>
              <a:cxnLst/>
              <a:rect l="l" t="t" r="r" b="b"/>
              <a:pathLst>
                <a:path w="2181366" h="106603">
                  <a:moveTo>
                    <a:pt x="0" y="0"/>
                  </a:moveTo>
                  <a:lnTo>
                    <a:pt x="2181366" y="0"/>
                  </a:lnTo>
                  <a:lnTo>
                    <a:pt x="2181366" y="106603"/>
                  </a:lnTo>
                  <a:lnTo>
                    <a:pt x="0" y="106603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2181367" cy="1256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1747322">
            <a:off x="2451781" y="-33406"/>
            <a:ext cx="8282376" cy="66812"/>
            <a:chOff x="0" y="0"/>
            <a:chExt cx="2181367" cy="1759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181366" cy="17597"/>
            </a:xfrm>
            <a:custGeom>
              <a:avLst/>
              <a:gdLst/>
              <a:ahLst/>
              <a:cxnLst/>
              <a:rect l="l" t="t" r="r" b="b"/>
              <a:pathLst>
                <a:path w="2181366" h="17597">
                  <a:moveTo>
                    <a:pt x="0" y="0"/>
                  </a:moveTo>
                  <a:lnTo>
                    <a:pt x="2181366" y="0"/>
                  </a:lnTo>
                  <a:lnTo>
                    <a:pt x="2181366" y="17597"/>
                  </a:lnTo>
                  <a:lnTo>
                    <a:pt x="0" y="17597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2181367" cy="36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-3886" y="4146606"/>
            <a:ext cx="4816022" cy="829502"/>
            <a:chOff x="0" y="0"/>
            <a:chExt cx="1268417" cy="21847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8417" cy="218470"/>
            </a:xfrm>
            <a:custGeom>
              <a:avLst/>
              <a:gdLst/>
              <a:ahLst/>
              <a:cxnLst/>
              <a:rect l="l" t="t" r="r" b="b"/>
              <a:pathLst>
                <a:path w="1268417" h="218470">
                  <a:moveTo>
                    <a:pt x="48226" y="0"/>
                  </a:moveTo>
                  <a:lnTo>
                    <a:pt x="1220191" y="0"/>
                  </a:lnTo>
                  <a:cubicBezTo>
                    <a:pt x="1246826" y="0"/>
                    <a:pt x="1268417" y="21592"/>
                    <a:pt x="1268417" y="48226"/>
                  </a:cubicBezTo>
                  <a:lnTo>
                    <a:pt x="1268417" y="170244"/>
                  </a:lnTo>
                  <a:cubicBezTo>
                    <a:pt x="1268417" y="196878"/>
                    <a:pt x="1246826" y="218470"/>
                    <a:pt x="1220191" y="218470"/>
                  </a:cubicBezTo>
                  <a:lnTo>
                    <a:pt x="48226" y="218470"/>
                  </a:lnTo>
                  <a:cubicBezTo>
                    <a:pt x="21592" y="218470"/>
                    <a:pt x="0" y="196878"/>
                    <a:pt x="0" y="170244"/>
                  </a:cubicBezTo>
                  <a:lnTo>
                    <a:pt x="0" y="48226"/>
                  </a:lnTo>
                  <a:cubicBezTo>
                    <a:pt x="0" y="21592"/>
                    <a:pt x="21592" y="0"/>
                    <a:pt x="48226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9525"/>
              <a:ext cx="1268417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096375" y="4561357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 rot="-9448300" flipH="1">
            <a:off x="-7492" y="5671638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2" y="0"/>
                </a:moveTo>
                <a:lnTo>
                  <a:pt x="0" y="0"/>
                </a:lnTo>
                <a:lnTo>
                  <a:pt x="0" y="963476"/>
                </a:lnTo>
                <a:lnTo>
                  <a:pt x="1187382" y="963476"/>
                </a:lnTo>
                <a:lnTo>
                  <a:pt x="118738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-878508" y="4313639"/>
            <a:ext cx="6475266" cy="543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94"/>
              </a:lnSpc>
            </a:pPr>
            <a:r>
              <a:rPr lang="en-US" sz="3933" spc="137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Current Situation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331611" y="1673106"/>
            <a:ext cx="162306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4800" b="1" dirty="0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CLEANER PRODUCTION PRACTICES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468792" y="6049578"/>
            <a:ext cx="6877583" cy="1077112"/>
            <a:chOff x="0" y="0"/>
            <a:chExt cx="1811380" cy="28368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1121678" y="6305383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No written cleaning procedures</a:t>
            </a:r>
          </a:p>
        </p:txBody>
      </p:sp>
      <p:sp>
        <p:nvSpPr>
          <p:cNvPr id="24" name="Freeform 24"/>
          <p:cNvSpPr/>
          <p:nvPr/>
        </p:nvSpPr>
        <p:spPr>
          <a:xfrm rot="-9448300" flipH="1">
            <a:off x="-7492" y="7016525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2" y="0"/>
                </a:moveTo>
                <a:lnTo>
                  <a:pt x="0" y="0"/>
                </a:lnTo>
                <a:lnTo>
                  <a:pt x="0" y="963476"/>
                </a:lnTo>
                <a:lnTo>
                  <a:pt x="1187382" y="963476"/>
                </a:lnTo>
                <a:lnTo>
                  <a:pt x="1187382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25" name="Group 25"/>
          <p:cNvGrpSpPr/>
          <p:nvPr/>
        </p:nvGrpSpPr>
        <p:grpSpPr>
          <a:xfrm>
            <a:off x="1468792" y="7394465"/>
            <a:ext cx="6877583" cy="1077112"/>
            <a:chOff x="0" y="0"/>
            <a:chExt cx="1811380" cy="28368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471458" y="7640746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No green products or formal training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9534820" y="4146606"/>
            <a:ext cx="6503841" cy="829502"/>
            <a:chOff x="0" y="0"/>
            <a:chExt cx="1712946" cy="21847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712946" cy="218470"/>
            </a:xfrm>
            <a:custGeom>
              <a:avLst/>
              <a:gdLst/>
              <a:ahLst/>
              <a:cxnLst/>
              <a:rect l="l" t="t" r="r" b="b"/>
              <a:pathLst>
                <a:path w="1712946" h="218470">
                  <a:moveTo>
                    <a:pt x="35711" y="0"/>
                  </a:moveTo>
                  <a:lnTo>
                    <a:pt x="1677235" y="0"/>
                  </a:lnTo>
                  <a:cubicBezTo>
                    <a:pt x="1686706" y="0"/>
                    <a:pt x="1695789" y="3762"/>
                    <a:pt x="1702486" y="10459"/>
                  </a:cubicBezTo>
                  <a:cubicBezTo>
                    <a:pt x="1709183" y="17157"/>
                    <a:pt x="1712946" y="26240"/>
                    <a:pt x="1712946" y="35711"/>
                  </a:cubicBezTo>
                  <a:lnTo>
                    <a:pt x="1712946" y="182759"/>
                  </a:lnTo>
                  <a:cubicBezTo>
                    <a:pt x="1712946" y="192230"/>
                    <a:pt x="1709183" y="201313"/>
                    <a:pt x="1702486" y="208010"/>
                  </a:cubicBezTo>
                  <a:cubicBezTo>
                    <a:pt x="1695789" y="214707"/>
                    <a:pt x="1686706" y="218470"/>
                    <a:pt x="1677235" y="218470"/>
                  </a:cubicBezTo>
                  <a:lnTo>
                    <a:pt x="35711" y="218470"/>
                  </a:lnTo>
                  <a:cubicBezTo>
                    <a:pt x="26240" y="218470"/>
                    <a:pt x="17157" y="214707"/>
                    <a:pt x="10459" y="208010"/>
                  </a:cubicBezTo>
                  <a:cubicBezTo>
                    <a:pt x="3762" y="201313"/>
                    <a:pt x="0" y="192230"/>
                    <a:pt x="0" y="182759"/>
                  </a:cubicBezTo>
                  <a:lnTo>
                    <a:pt x="0" y="35711"/>
                  </a:lnTo>
                  <a:cubicBezTo>
                    <a:pt x="0" y="26240"/>
                    <a:pt x="3762" y="17157"/>
                    <a:pt x="10459" y="10459"/>
                  </a:cubicBezTo>
                  <a:cubicBezTo>
                    <a:pt x="17157" y="3762"/>
                    <a:pt x="26240" y="0"/>
                    <a:pt x="35711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9525"/>
              <a:ext cx="1712946" cy="227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2" name="Freeform 32"/>
          <p:cNvSpPr/>
          <p:nvPr/>
        </p:nvSpPr>
        <p:spPr>
          <a:xfrm rot="-9448300" flipH="1">
            <a:off x="9674088" y="5671638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3" y="0"/>
                </a:moveTo>
                <a:lnTo>
                  <a:pt x="0" y="0"/>
                </a:lnTo>
                <a:lnTo>
                  <a:pt x="0" y="963476"/>
                </a:lnTo>
                <a:lnTo>
                  <a:pt x="1187383" y="963476"/>
                </a:lnTo>
                <a:lnTo>
                  <a:pt x="1187383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9563395" y="4294589"/>
            <a:ext cx="6475266" cy="479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00"/>
              </a:lnSpc>
            </a:pPr>
            <a:r>
              <a:rPr lang="en-US" sz="3333" spc="116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Rating Results (Likert Scale)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11150372" y="6049578"/>
            <a:ext cx="6877583" cy="1077112"/>
            <a:chOff x="0" y="0"/>
            <a:chExt cx="1811380" cy="283684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0618463" y="6295858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Pollution reduction: 3/5</a:t>
            </a:r>
          </a:p>
        </p:txBody>
      </p:sp>
      <p:sp>
        <p:nvSpPr>
          <p:cNvPr id="38" name="Freeform 38"/>
          <p:cNvSpPr/>
          <p:nvPr/>
        </p:nvSpPr>
        <p:spPr>
          <a:xfrm rot="-9448300" flipH="1">
            <a:off x="9674088" y="7016525"/>
            <a:ext cx="1187382" cy="963476"/>
          </a:xfrm>
          <a:custGeom>
            <a:avLst/>
            <a:gdLst/>
            <a:ahLst/>
            <a:cxnLst/>
            <a:rect l="l" t="t" r="r" b="b"/>
            <a:pathLst>
              <a:path w="1187382" h="963476">
                <a:moveTo>
                  <a:pt x="1187383" y="0"/>
                </a:moveTo>
                <a:lnTo>
                  <a:pt x="0" y="0"/>
                </a:lnTo>
                <a:lnTo>
                  <a:pt x="0" y="963476"/>
                </a:lnTo>
                <a:lnTo>
                  <a:pt x="1187383" y="963476"/>
                </a:lnTo>
                <a:lnTo>
                  <a:pt x="1187383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9" name="Group 39"/>
          <p:cNvGrpSpPr/>
          <p:nvPr/>
        </p:nvGrpSpPr>
        <p:grpSpPr>
          <a:xfrm>
            <a:off x="11150372" y="7394465"/>
            <a:ext cx="6877583" cy="1077112"/>
            <a:chOff x="0" y="0"/>
            <a:chExt cx="1811380" cy="283684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11153039" y="7640746"/>
            <a:ext cx="7038017" cy="365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Chemical use reduction: 3/5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5707957" y="9205002"/>
            <a:ext cx="6877583" cy="1077112"/>
            <a:chOff x="0" y="0"/>
            <a:chExt cx="1811380" cy="283684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1811380" cy="283684"/>
            </a:xfrm>
            <a:custGeom>
              <a:avLst/>
              <a:gdLst/>
              <a:ahLst/>
              <a:cxnLst/>
              <a:rect l="l" t="t" r="r" b="b"/>
              <a:pathLst>
                <a:path w="1811380" h="283684">
                  <a:moveTo>
                    <a:pt x="33770" y="0"/>
                  </a:moveTo>
                  <a:lnTo>
                    <a:pt x="1777610" y="0"/>
                  </a:lnTo>
                  <a:cubicBezTo>
                    <a:pt x="1786566" y="0"/>
                    <a:pt x="1795156" y="3558"/>
                    <a:pt x="1801489" y="9891"/>
                  </a:cubicBezTo>
                  <a:cubicBezTo>
                    <a:pt x="1807822" y="16224"/>
                    <a:pt x="1811380" y="24814"/>
                    <a:pt x="1811380" y="33770"/>
                  </a:cubicBezTo>
                  <a:lnTo>
                    <a:pt x="1811380" y="249914"/>
                  </a:lnTo>
                  <a:cubicBezTo>
                    <a:pt x="1811380" y="258870"/>
                    <a:pt x="1807822" y="267460"/>
                    <a:pt x="1801489" y="273793"/>
                  </a:cubicBezTo>
                  <a:cubicBezTo>
                    <a:pt x="1795156" y="280126"/>
                    <a:pt x="1786566" y="283684"/>
                    <a:pt x="1777610" y="283684"/>
                  </a:cubicBezTo>
                  <a:lnTo>
                    <a:pt x="33770" y="283684"/>
                  </a:lnTo>
                  <a:cubicBezTo>
                    <a:pt x="24814" y="283684"/>
                    <a:pt x="16224" y="280126"/>
                    <a:pt x="9891" y="273793"/>
                  </a:cubicBezTo>
                  <a:cubicBezTo>
                    <a:pt x="3558" y="267460"/>
                    <a:pt x="0" y="258870"/>
                    <a:pt x="0" y="249914"/>
                  </a:cubicBezTo>
                  <a:lnTo>
                    <a:pt x="0" y="33770"/>
                  </a:lnTo>
                  <a:cubicBezTo>
                    <a:pt x="0" y="24814"/>
                    <a:pt x="3558" y="16224"/>
                    <a:pt x="9891" y="9891"/>
                  </a:cubicBezTo>
                  <a:cubicBezTo>
                    <a:pt x="16224" y="3558"/>
                    <a:pt x="24814" y="0"/>
                    <a:pt x="33770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45" name="TextBox 45"/>
            <p:cNvSpPr txBox="1"/>
            <p:nvPr/>
          </p:nvSpPr>
          <p:spPr>
            <a:xfrm>
              <a:off x="0" y="-9525"/>
              <a:ext cx="1811380" cy="293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46" name="TextBox 46"/>
          <p:cNvSpPr txBox="1"/>
          <p:nvPr/>
        </p:nvSpPr>
        <p:spPr>
          <a:xfrm>
            <a:off x="5710623" y="9451283"/>
            <a:ext cx="7038017" cy="1013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07"/>
              </a:lnSpc>
            </a:pPr>
            <a:r>
              <a:rPr lang="en-US" sz="2633" spc="92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Environmental practices need major improvement</a:t>
            </a:r>
          </a:p>
          <a:p>
            <a:pPr algn="ctr">
              <a:lnSpc>
                <a:spcPts val="2607"/>
              </a:lnSpc>
            </a:pPr>
            <a:endParaRPr lang="en-US" sz="2633" spc="92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95106" y="4567247"/>
            <a:ext cx="3610223" cy="3611745"/>
            <a:chOff x="0" y="0"/>
            <a:chExt cx="6832800" cy="6835680"/>
          </a:xfrm>
        </p:grpSpPr>
        <p:sp>
          <p:nvSpPr>
            <p:cNvPr id="3" name="Freeform 3"/>
            <p:cNvSpPr/>
            <p:nvPr/>
          </p:nvSpPr>
          <p:spPr>
            <a:xfrm>
              <a:off x="0" y="508"/>
              <a:ext cx="6832726" cy="6835140"/>
            </a:xfrm>
            <a:custGeom>
              <a:avLst/>
              <a:gdLst/>
              <a:ahLst/>
              <a:cxnLst/>
              <a:rect l="l" t="t" r="r" b="b"/>
              <a:pathLst>
                <a:path w="6832726" h="6835140">
                  <a:moveTo>
                    <a:pt x="3408807" y="6835140"/>
                  </a:moveTo>
                  <a:cubicBezTo>
                    <a:pt x="3385947" y="6835140"/>
                    <a:pt x="3370707" y="6812280"/>
                    <a:pt x="3370707" y="6797040"/>
                  </a:cubicBezTo>
                  <a:cubicBezTo>
                    <a:pt x="3370707" y="6774180"/>
                    <a:pt x="3385947" y="6758940"/>
                    <a:pt x="3408807" y="6758940"/>
                  </a:cubicBezTo>
                  <a:cubicBezTo>
                    <a:pt x="3424047" y="6758940"/>
                    <a:pt x="3446907" y="6774180"/>
                    <a:pt x="3446907" y="6797040"/>
                  </a:cubicBezTo>
                  <a:cubicBezTo>
                    <a:pt x="3446907" y="6812280"/>
                    <a:pt x="3424047" y="6835140"/>
                    <a:pt x="3408807" y="6835140"/>
                  </a:cubicBezTo>
                  <a:close/>
                  <a:moveTo>
                    <a:pt x="3584194" y="6789420"/>
                  </a:moveTo>
                  <a:cubicBezTo>
                    <a:pt x="3584194" y="6766560"/>
                    <a:pt x="3599434" y="6751320"/>
                    <a:pt x="3614674" y="6751320"/>
                  </a:cubicBezTo>
                  <a:cubicBezTo>
                    <a:pt x="3637534" y="6751320"/>
                    <a:pt x="3660394" y="6766560"/>
                    <a:pt x="3660394" y="6789420"/>
                  </a:cubicBezTo>
                  <a:cubicBezTo>
                    <a:pt x="3660394" y="6804660"/>
                    <a:pt x="3645154" y="6827520"/>
                    <a:pt x="3622294" y="6827520"/>
                  </a:cubicBezTo>
                  <a:cubicBezTo>
                    <a:pt x="3599434" y="6827520"/>
                    <a:pt x="3584194" y="6812280"/>
                    <a:pt x="3584194" y="6789420"/>
                  </a:cubicBezTo>
                  <a:close/>
                  <a:moveTo>
                    <a:pt x="3187700" y="6827520"/>
                  </a:moveTo>
                  <a:cubicBezTo>
                    <a:pt x="3172460" y="6827520"/>
                    <a:pt x="3149600" y="6804660"/>
                    <a:pt x="3157220" y="6781800"/>
                  </a:cubicBezTo>
                  <a:cubicBezTo>
                    <a:pt x="3157220" y="6766560"/>
                    <a:pt x="3172460" y="6751320"/>
                    <a:pt x="3195320" y="6751320"/>
                  </a:cubicBezTo>
                  <a:cubicBezTo>
                    <a:pt x="3218180" y="6751320"/>
                    <a:pt x="3233420" y="6766560"/>
                    <a:pt x="3233420" y="6789420"/>
                  </a:cubicBezTo>
                  <a:cubicBezTo>
                    <a:pt x="3225800" y="6812280"/>
                    <a:pt x="3210560" y="6827520"/>
                    <a:pt x="3195320" y="6827520"/>
                  </a:cubicBezTo>
                  <a:cubicBezTo>
                    <a:pt x="3195320" y="6827520"/>
                    <a:pt x="3187700" y="6827520"/>
                    <a:pt x="3187700" y="6827520"/>
                  </a:cubicBezTo>
                  <a:close/>
                  <a:moveTo>
                    <a:pt x="3797808" y="6774053"/>
                  </a:moveTo>
                  <a:cubicBezTo>
                    <a:pt x="3790188" y="6751193"/>
                    <a:pt x="3805428" y="6735953"/>
                    <a:pt x="3828288" y="6728333"/>
                  </a:cubicBezTo>
                  <a:cubicBezTo>
                    <a:pt x="3851148" y="6728333"/>
                    <a:pt x="3866388" y="6743573"/>
                    <a:pt x="3874008" y="6766433"/>
                  </a:cubicBezTo>
                  <a:cubicBezTo>
                    <a:pt x="3874008" y="6781673"/>
                    <a:pt x="3858768" y="6804533"/>
                    <a:pt x="3835908" y="6804533"/>
                  </a:cubicBezTo>
                  <a:cubicBezTo>
                    <a:pt x="3813048" y="6804533"/>
                    <a:pt x="3797808" y="6789293"/>
                    <a:pt x="3797808" y="6774053"/>
                  </a:cubicBezTo>
                  <a:close/>
                  <a:moveTo>
                    <a:pt x="2974213" y="6804533"/>
                  </a:moveTo>
                  <a:cubicBezTo>
                    <a:pt x="2951353" y="6804533"/>
                    <a:pt x="2936113" y="6781673"/>
                    <a:pt x="2943733" y="6758813"/>
                  </a:cubicBezTo>
                  <a:cubicBezTo>
                    <a:pt x="2943733" y="6743573"/>
                    <a:pt x="2966593" y="6728333"/>
                    <a:pt x="2981833" y="6728333"/>
                  </a:cubicBezTo>
                  <a:cubicBezTo>
                    <a:pt x="3004693" y="6728333"/>
                    <a:pt x="3019933" y="6751193"/>
                    <a:pt x="3019933" y="6774053"/>
                  </a:cubicBezTo>
                  <a:cubicBezTo>
                    <a:pt x="3012313" y="6789293"/>
                    <a:pt x="2997073" y="6804533"/>
                    <a:pt x="2981833" y="6804533"/>
                  </a:cubicBezTo>
                  <a:cubicBezTo>
                    <a:pt x="2974213" y="6804533"/>
                    <a:pt x="2974213" y="6804533"/>
                    <a:pt x="2974213" y="6804533"/>
                  </a:cubicBezTo>
                  <a:close/>
                  <a:moveTo>
                    <a:pt x="4011295" y="6743446"/>
                  </a:moveTo>
                  <a:cubicBezTo>
                    <a:pt x="4003675" y="6720586"/>
                    <a:pt x="4018915" y="6705346"/>
                    <a:pt x="4041775" y="6697726"/>
                  </a:cubicBezTo>
                  <a:cubicBezTo>
                    <a:pt x="4057015" y="6697726"/>
                    <a:pt x="4079875" y="6705346"/>
                    <a:pt x="4079875" y="6728206"/>
                  </a:cubicBezTo>
                  <a:cubicBezTo>
                    <a:pt x="4087495" y="6751066"/>
                    <a:pt x="4072255" y="6766306"/>
                    <a:pt x="4049395" y="6773926"/>
                  </a:cubicBezTo>
                  <a:cubicBezTo>
                    <a:pt x="4049395" y="6773926"/>
                    <a:pt x="4049395" y="6773926"/>
                    <a:pt x="4041775" y="6773926"/>
                  </a:cubicBezTo>
                  <a:cubicBezTo>
                    <a:pt x="4026535" y="6773926"/>
                    <a:pt x="4011295" y="6758686"/>
                    <a:pt x="4011295" y="6743446"/>
                  </a:cubicBezTo>
                  <a:close/>
                  <a:moveTo>
                    <a:pt x="2760599" y="6766306"/>
                  </a:moveTo>
                  <a:cubicBezTo>
                    <a:pt x="2737739" y="6766306"/>
                    <a:pt x="2730119" y="6743446"/>
                    <a:pt x="2730119" y="6728206"/>
                  </a:cubicBezTo>
                  <a:cubicBezTo>
                    <a:pt x="2737739" y="6705346"/>
                    <a:pt x="2752979" y="6690106"/>
                    <a:pt x="2775839" y="6697726"/>
                  </a:cubicBezTo>
                  <a:cubicBezTo>
                    <a:pt x="2798699" y="6697726"/>
                    <a:pt x="2806319" y="6720586"/>
                    <a:pt x="2806319" y="6735826"/>
                  </a:cubicBezTo>
                  <a:cubicBezTo>
                    <a:pt x="2798699" y="6758686"/>
                    <a:pt x="2783459" y="6773926"/>
                    <a:pt x="2768219" y="6773926"/>
                  </a:cubicBezTo>
                  <a:cubicBezTo>
                    <a:pt x="2768219" y="6773926"/>
                    <a:pt x="2760599" y="6773926"/>
                    <a:pt x="2760599" y="6766306"/>
                  </a:cubicBezTo>
                  <a:close/>
                  <a:moveTo>
                    <a:pt x="4217162" y="6697599"/>
                  </a:moveTo>
                  <a:cubicBezTo>
                    <a:pt x="4209542" y="6682359"/>
                    <a:pt x="4224782" y="6659499"/>
                    <a:pt x="4247642" y="6651879"/>
                  </a:cubicBezTo>
                  <a:cubicBezTo>
                    <a:pt x="4262882" y="6644259"/>
                    <a:pt x="4285742" y="6659499"/>
                    <a:pt x="4293362" y="6682359"/>
                  </a:cubicBezTo>
                  <a:cubicBezTo>
                    <a:pt x="4293362" y="6697599"/>
                    <a:pt x="4285742" y="6720459"/>
                    <a:pt x="4262882" y="6728079"/>
                  </a:cubicBezTo>
                  <a:cubicBezTo>
                    <a:pt x="4262882" y="6728079"/>
                    <a:pt x="4255262" y="6728079"/>
                    <a:pt x="4255262" y="6728079"/>
                  </a:cubicBezTo>
                  <a:cubicBezTo>
                    <a:pt x="4240022" y="6728079"/>
                    <a:pt x="4224782" y="6712839"/>
                    <a:pt x="4217162" y="6697599"/>
                  </a:cubicBezTo>
                  <a:close/>
                  <a:moveTo>
                    <a:pt x="2547112" y="6720459"/>
                  </a:moveTo>
                  <a:cubicBezTo>
                    <a:pt x="2531872" y="6712839"/>
                    <a:pt x="2516632" y="6697599"/>
                    <a:pt x="2524252" y="6674739"/>
                  </a:cubicBezTo>
                  <a:cubicBezTo>
                    <a:pt x="2524252" y="6651879"/>
                    <a:pt x="2547112" y="6644259"/>
                    <a:pt x="2569972" y="6644259"/>
                  </a:cubicBezTo>
                  <a:cubicBezTo>
                    <a:pt x="2585212" y="6651879"/>
                    <a:pt x="2600452" y="6674739"/>
                    <a:pt x="2592832" y="6697726"/>
                  </a:cubicBezTo>
                  <a:cubicBezTo>
                    <a:pt x="2592832" y="6712966"/>
                    <a:pt x="2577592" y="6720586"/>
                    <a:pt x="2562352" y="6720586"/>
                  </a:cubicBezTo>
                  <a:cubicBezTo>
                    <a:pt x="2554732" y="6720586"/>
                    <a:pt x="2554732" y="6720586"/>
                    <a:pt x="2547112" y="6720586"/>
                  </a:cubicBezTo>
                  <a:close/>
                  <a:moveTo>
                    <a:pt x="4423029" y="6644259"/>
                  </a:moveTo>
                  <a:cubicBezTo>
                    <a:pt x="4415409" y="6621399"/>
                    <a:pt x="4430649" y="6598539"/>
                    <a:pt x="4445889" y="6590792"/>
                  </a:cubicBezTo>
                  <a:cubicBezTo>
                    <a:pt x="4468749" y="6590792"/>
                    <a:pt x="4491609" y="6598412"/>
                    <a:pt x="4499229" y="6621272"/>
                  </a:cubicBezTo>
                  <a:cubicBezTo>
                    <a:pt x="4499229" y="6636512"/>
                    <a:pt x="4491609" y="6659372"/>
                    <a:pt x="4468749" y="6666992"/>
                  </a:cubicBezTo>
                  <a:cubicBezTo>
                    <a:pt x="4468749" y="6666992"/>
                    <a:pt x="4461129" y="6666992"/>
                    <a:pt x="4461129" y="6666992"/>
                  </a:cubicBezTo>
                  <a:cubicBezTo>
                    <a:pt x="4445889" y="6666992"/>
                    <a:pt x="4430649" y="6659372"/>
                    <a:pt x="4423029" y="6644132"/>
                  </a:cubicBezTo>
                  <a:close/>
                  <a:moveTo>
                    <a:pt x="2341118" y="6659372"/>
                  </a:moveTo>
                  <a:cubicBezTo>
                    <a:pt x="2318258" y="6651752"/>
                    <a:pt x="2310638" y="6628892"/>
                    <a:pt x="2318258" y="6613652"/>
                  </a:cubicBezTo>
                  <a:cubicBezTo>
                    <a:pt x="2325878" y="6590792"/>
                    <a:pt x="2348738" y="6583172"/>
                    <a:pt x="2363978" y="6590792"/>
                  </a:cubicBezTo>
                  <a:cubicBezTo>
                    <a:pt x="2386838" y="6590792"/>
                    <a:pt x="2394458" y="6613652"/>
                    <a:pt x="2386838" y="6636512"/>
                  </a:cubicBezTo>
                  <a:cubicBezTo>
                    <a:pt x="2386838" y="6651752"/>
                    <a:pt x="2371598" y="6659372"/>
                    <a:pt x="2356358" y="6659372"/>
                  </a:cubicBezTo>
                  <a:cubicBezTo>
                    <a:pt x="2348738" y="6659372"/>
                    <a:pt x="2348738" y="6659372"/>
                    <a:pt x="2341118" y="6659372"/>
                  </a:cubicBezTo>
                  <a:close/>
                  <a:moveTo>
                    <a:pt x="4628896" y="6567805"/>
                  </a:moveTo>
                  <a:cubicBezTo>
                    <a:pt x="4621276" y="6552565"/>
                    <a:pt x="4628896" y="6529705"/>
                    <a:pt x="4644136" y="6522085"/>
                  </a:cubicBezTo>
                  <a:cubicBezTo>
                    <a:pt x="4666996" y="6514465"/>
                    <a:pt x="4689856" y="6522085"/>
                    <a:pt x="4697476" y="6544945"/>
                  </a:cubicBezTo>
                  <a:cubicBezTo>
                    <a:pt x="4705096" y="6560185"/>
                    <a:pt x="4697476" y="6583045"/>
                    <a:pt x="4674616" y="6590665"/>
                  </a:cubicBezTo>
                  <a:cubicBezTo>
                    <a:pt x="4674616" y="6590665"/>
                    <a:pt x="4666996" y="6598285"/>
                    <a:pt x="4659376" y="6598285"/>
                  </a:cubicBezTo>
                  <a:cubicBezTo>
                    <a:pt x="4644136" y="6598285"/>
                    <a:pt x="4628896" y="6583045"/>
                    <a:pt x="4628896" y="6567805"/>
                  </a:cubicBezTo>
                  <a:close/>
                  <a:moveTo>
                    <a:pt x="2135251" y="6583045"/>
                  </a:moveTo>
                  <a:cubicBezTo>
                    <a:pt x="2120011" y="6575425"/>
                    <a:pt x="2112391" y="6552565"/>
                    <a:pt x="2120011" y="6537325"/>
                  </a:cubicBezTo>
                  <a:cubicBezTo>
                    <a:pt x="2127631" y="6514465"/>
                    <a:pt x="2150491" y="6506845"/>
                    <a:pt x="2165731" y="6514465"/>
                  </a:cubicBezTo>
                  <a:cubicBezTo>
                    <a:pt x="2188591" y="6522085"/>
                    <a:pt x="2196211" y="6544945"/>
                    <a:pt x="2188591" y="6560185"/>
                  </a:cubicBezTo>
                  <a:cubicBezTo>
                    <a:pt x="2180971" y="6575425"/>
                    <a:pt x="2165731" y="6590665"/>
                    <a:pt x="2150491" y="6590665"/>
                  </a:cubicBezTo>
                  <a:cubicBezTo>
                    <a:pt x="2150491" y="6590665"/>
                    <a:pt x="2142871" y="6590665"/>
                    <a:pt x="2135251" y="6583045"/>
                  </a:cubicBezTo>
                  <a:close/>
                  <a:moveTo>
                    <a:pt x="4827143" y="6491478"/>
                  </a:moveTo>
                  <a:cubicBezTo>
                    <a:pt x="4811903" y="6468618"/>
                    <a:pt x="4819523" y="6445758"/>
                    <a:pt x="4842383" y="6438011"/>
                  </a:cubicBezTo>
                  <a:cubicBezTo>
                    <a:pt x="4857623" y="6430391"/>
                    <a:pt x="4880483" y="6438011"/>
                    <a:pt x="4895723" y="6453251"/>
                  </a:cubicBezTo>
                  <a:cubicBezTo>
                    <a:pt x="4903343" y="6476111"/>
                    <a:pt x="4895723" y="6498971"/>
                    <a:pt x="4872863" y="6506718"/>
                  </a:cubicBezTo>
                  <a:cubicBezTo>
                    <a:pt x="4872863" y="6506718"/>
                    <a:pt x="4865243" y="6506718"/>
                    <a:pt x="4857623" y="6506718"/>
                  </a:cubicBezTo>
                  <a:cubicBezTo>
                    <a:pt x="4842383" y="6506718"/>
                    <a:pt x="4827143" y="6499098"/>
                    <a:pt x="4827143" y="6491478"/>
                  </a:cubicBezTo>
                  <a:close/>
                  <a:moveTo>
                    <a:pt x="1936877" y="6499098"/>
                  </a:moveTo>
                  <a:cubicBezTo>
                    <a:pt x="1921637" y="6491478"/>
                    <a:pt x="1914017" y="6468618"/>
                    <a:pt x="1921637" y="6445631"/>
                  </a:cubicBezTo>
                  <a:cubicBezTo>
                    <a:pt x="1929257" y="6430391"/>
                    <a:pt x="1952117" y="6422771"/>
                    <a:pt x="1974977" y="6430391"/>
                  </a:cubicBezTo>
                  <a:cubicBezTo>
                    <a:pt x="1990217" y="6438011"/>
                    <a:pt x="1997837" y="6460871"/>
                    <a:pt x="1990217" y="6476111"/>
                  </a:cubicBezTo>
                  <a:cubicBezTo>
                    <a:pt x="1982597" y="6491351"/>
                    <a:pt x="1967357" y="6498971"/>
                    <a:pt x="1959737" y="6498971"/>
                  </a:cubicBezTo>
                  <a:cubicBezTo>
                    <a:pt x="1952117" y="6498971"/>
                    <a:pt x="1944497" y="6498971"/>
                    <a:pt x="1936877" y="6498971"/>
                  </a:cubicBezTo>
                  <a:close/>
                  <a:moveTo>
                    <a:pt x="5017770" y="6392164"/>
                  </a:moveTo>
                  <a:cubicBezTo>
                    <a:pt x="5002530" y="6376924"/>
                    <a:pt x="5010150" y="6354064"/>
                    <a:pt x="5033010" y="6338697"/>
                  </a:cubicBezTo>
                  <a:cubicBezTo>
                    <a:pt x="5048250" y="6331077"/>
                    <a:pt x="5071110" y="6338697"/>
                    <a:pt x="5078730" y="6353937"/>
                  </a:cubicBezTo>
                  <a:cubicBezTo>
                    <a:pt x="5093970" y="6376797"/>
                    <a:pt x="5086350" y="6399657"/>
                    <a:pt x="5063490" y="6407404"/>
                  </a:cubicBezTo>
                  <a:cubicBezTo>
                    <a:pt x="5063490" y="6407404"/>
                    <a:pt x="5055870" y="6415024"/>
                    <a:pt x="5048250" y="6415024"/>
                  </a:cubicBezTo>
                  <a:cubicBezTo>
                    <a:pt x="5033010" y="6415024"/>
                    <a:pt x="5025390" y="6407404"/>
                    <a:pt x="5017770" y="6392164"/>
                  </a:cubicBezTo>
                  <a:close/>
                  <a:moveTo>
                    <a:pt x="1746250" y="6399784"/>
                  </a:moveTo>
                  <a:cubicBezTo>
                    <a:pt x="1731010" y="6384544"/>
                    <a:pt x="1723390" y="6361684"/>
                    <a:pt x="1731010" y="6346317"/>
                  </a:cubicBezTo>
                  <a:cubicBezTo>
                    <a:pt x="1746250" y="6323457"/>
                    <a:pt x="1769110" y="6323457"/>
                    <a:pt x="1784350" y="6331077"/>
                  </a:cubicBezTo>
                  <a:cubicBezTo>
                    <a:pt x="1807210" y="6338697"/>
                    <a:pt x="1807210" y="6361557"/>
                    <a:pt x="1799590" y="6384544"/>
                  </a:cubicBezTo>
                  <a:cubicBezTo>
                    <a:pt x="1791970" y="6392164"/>
                    <a:pt x="1776730" y="6399784"/>
                    <a:pt x="1769110" y="6399784"/>
                  </a:cubicBezTo>
                  <a:cubicBezTo>
                    <a:pt x="1761490" y="6399784"/>
                    <a:pt x="1753870" y="6399784"/>
                    <a:pt x="1746250" y="6399784"/>
                  </a:cubicBezTo>
                  <a:close/>
                  <a:moveTo>
                    <a:pt x="5200777" y="6285357"/>
                  </a:moveTo>
                  <a:cubicBezTo>
                    <a:pt x="5185537" y="6270117"/>
                    <a:pt x="5193157" y="6247257"/>
                    <a:pt x="5208397" y="6231890"/>
                  </a:cubicBezTo>
                  <a:cubicBezTo>
                    <a:pt x="5231257" y="6224270"/>
                    <a:pt x="5254117" y="6224270"/>
                    <a:pt x="5261737" y="6247130"/>
                  </a:cubicBezTo>
                  <a:cubicBezTo>
                    <a:pt x="5276977" y="6262370"/>
                    <a:pt x="5269357" y="6285230"/>
                    <a:pt x="5254117" y="6292850"/>
                  </a:cubicBezTo>
                  <a:cubicBezTo>
                    <a:pt x="5246497" y="6300470"/>
                    <a:pt x="5238877" y="6300470"/>
                    <a:pt x="5231257" y="6300470"/>
                  </a:cubicBezTo>
                  <a:cubicBezTo>
                    <a:pt x="5223637" y="6300470"/>
                    <a:pt x="5208397" y="6292850"/>
                    <a:pt x="5200777" y="6285230"/>
                  </a:cubicBezTo>
                  <a:close/>
                  <a:moveTo>
                    <a:pt x="1563243" y="6285230"/>
                  </a:moveTo>
                  <a:cubicBezTo>
                    <a:pt x="1548003" y="6269990"/>
                    <a:pt x="1540383" y="6247130"/>
                    <a:pt x="1548003" y="6231763"/>
                  </a:cubicBezTo>
                  <a:cubicBezTo>
                    <a:pt x="1563243" y="6216523"/>
                    <a:pt x="1586103" y="6208903"/>
                    <a:pt x="1601343" y="6224143"/>
                  </a:cubicBezTo>
                  <a:cubicBezTo>
                    <a:pt x="1624203" y="6231763"/>
                    <a:pt x="1624203" y="6254623"/>
                    <a:pt x="1616583" y="6277610"/>
                  </a:cubicBezTo>
                  <a:cubicBezTo>
                    <a:pt x="1608963" y="6285230"/>
                    <a:pt x="1593723" y="6292850"/>
                    <a:pt x="1586103" y="6292850"/>
                  </a:cubicBezTo>
                  <a:cubicBezTo>
                    <a:pt x="1578483" y="6292850"/>
                    <a:pt x="1570863" y="6292850"/>
                    <a:pt x="1563243" y="6285230"/>
                  </a:cubicBezTo>
                  <a:close/>
                  <a:moveTo>
                    <a:pt x="5376164" y="6163183"/>
                  </a:moveTo>
                  <a:cubicBezTo>
                    <a:pt x="5368544" y="6147943"/>
                    <a:pt x="5368544" y="6125083"/>
                    <a:pt x="5383784" y="6109716"/>
                  </a:cubicBezTo>
                  <a:cubicBezTo>
                    <a:pt x="5406644" y="6102096"/>
                    <a:pt x="5429504" y="6102096"/>
                    <a:pt x="5437124" y="6117336"/>
                  </a:cubicBezTo>
                  <a:cubicBezTo>
                    <a:pt x="5452364" y="6140196"/>
                    <a:pt x="5452364" y="6163056"/>
                    <a:pt x="5429504" y="6170803"/>
                  </a:cubicBezTo>
                  <a:cubicBezTo>
                    <a:pt x="5421884" y="6178423"/>
                    <a:pt x="5414264" y="6178423"/>
                    <a:pt x="5406644" y="6178423"/>
                  </a:cubicBezTo>
                  <a:cubicBezTo>
                    <a:pt x="5399024" y="6178423"/>
                    <a:pt x="5383784" y="6178423"/>
                    <a:pt x="5376164" y="6163183"/>
                  </a:cubicBezTo>
                  <a:close/>
                  <a:moveTo>
                    <a:pt x="1387856" y="6163183"/>
                  </a:moveTo>
                  <a:cubicBezTo>
                    <a:pt x="1364996" y="6147943"/>
                    <a:pt x="1364996" y="6125083"/>
                    <a:pt x="1380236" y="6109716"/>
                  </a:cubicBezTo>
                  <a:cubicBezTo>
                    <a:pt x="1387856" y="6094476"/>
                    <a:pt x="1410716" y="6086856"/>
                    <a:pt x="1425956" y="6102096"/>
                  </a:cubicBezTo>
                  <a:cubicBezTo>
                    <a:pt x="1448816" y="6109716"/>
                    <a:pt x="1448816" y="6140196"/>
                    <a:pt x="1441196" y="6155563"/>
                  </a:cubicBezTo>
                  <a:cubicBezTo>
                    <a:pt x="1433576" y="6163183"/>
                    <a:pt x="1418336" y="6170803"/>
                    <a:pt x="1410716" y="6170803"/>
                  </a:cubicBezTo>
                  <a:cubicBezTo>
                    <a:pt x="1395476" y="6170803"/>
                    <a:pt x="1387856" y="6163183"/>
                    <a:pt x="1387856" y="6163183"/>
                  </a:cubicBezTo>
                  <a:close/>
                  <a:moveTo>
                    <a:pt x="5551551" y="6033516"/>
                  </a:moveTo>
                  <a:cubicBezTo>
                    <a:pt x="5536311" y="6018276"/>
                    <a:pt x="5536311" y="5995416"/>
                    <a:pt x="5551551" y="5980049"/>
                  </a:cubicBezTo>
                  <a:cubicBezTo>
                    <a:pt x="5566791" y="5964809"/>
                    <a:pt x="5597271" y="5972429"/>
                    <a:pt x="5604891" y="5987669"/>
                  </a:cubicBezTo>
                  <a:cubicBezTo>
                    <a:pt x="5620131" y="6002909"/>
                    <a:pt x="5620131" y="6025769"/>
                    <a:pt x="5604891" y="6041136"/>
                  </a:cubicBezTo>
                  <a:cubicBezTo>
                    <a:pt x="5597271" y="6048756"/>
                    <a:pt x="5589651" y="6048756"/>
                    <a:pt x="5574411" y="6048756"/>
                  </a:cubicBezTo>
                  <a:cubicBezTo>
                    <a:pt x="5566791" y="6048756"/>
                    <a:pt x="5559171" y="6041136"/>
                    <a:pt x="5551551" y="6033516"/>
                  </a:cubicBezTo>
                  <a:close/>
                  <a:moveTo>
                    <a:pt x="1212469" y="6025896"/>
                  </a:moveTo>
                  <a:cubicBezTo>
                    <a:pt x="1197229" y="6010656"/>
                    <a:pt x="1197229" y="5987796"/>
                    <a:pt x="1212469" y="5972429"/>
                  </a:cubicBezTo>
                  <a:cubicBezTo>
                    <a:pt x="1220089" y="5957189"/>
                    <a:pt x="1250569" y="5957189"/>
                    <a:pt x="1265809" y="5972429"/>
                  </a:cubicBezTo>
                  <a:cubicBezTo>
                    <a:pt x="1281049" y="5980049"/>
                    <a:pt x="1281049" y="6002909"/>
                    <a:pt x="1265809" y="6025896"/>
                  </a:cubicBezTo>
                  <a:cubicBezTo>
                    <a:pt x="1258189" y="6033516"/>
                    <a:pt x="1250569" y="6033516"/>
                    <a:pt x="1235329" y="6033516"/>
                  </a:cubicBezTo>
                  <a:cubicBezTo>
                    <a:pt x="1227709" y="6033516"/>
                    <a:pt x="1220089" y="6033516"/>
                    <a:pt x="1212469" y="6025896"/>
                  </a:cubicBezTo>
                  <a:close/>
                  <a:moveTo>
                    <a:pt x="5711698" y="5896229"/>
                  </a:moveTo>
                  <a:cubicBezTo>
                    <a:pt x="5696458" y="5880989"/>
                    <a:pt x="5696458" y="5858129"/>
                    <a:pt x="5711698" y="5842762"/>
                  </a:cubicBezTo>
                  <a:cubicBezTo>
                    <a:pt x="5726938" y="5827522"/>
                    <a:pt x="5749798" y="5827522"/>
                    <a:pt x="5765038" y="5842762"/>
                  </a:cubicBezTo>
                  <a:cubicBezTo>
                    <a:pt x="5780278" y="5858002"/>
                    <a:pt x="5780278" y="5880862"/>
                    <a:pt x="5765038" y="5896229"/>
                  </a:cubicBezTo>
                  <a:cubicBezTo>
                    <a:pt x="5757418" y="5903849"/>
                    <a:pt x="5749798" y="5903849"/>
                    <a:pt x="5734558" y="5903849"/>
                  </a:cubicBezTo>
                  <a:cubicBezTo>
                    <a:pt x="5726938" y="5903849"/>
                    <a:pt x="5719318" y="5903849"/>
                    <a:pt x="5711698" y="5896229"/>
                  </a:cubicBezTo>
                  <a:close/>
                  <a:moveTo>
                    <a:pt x="1052322" y="5880989"/>
                  </a:moveTo>
                  <a:cubicBezTo>
                    <a:pt x="1037082" y="5865749"/>
                    <a:pt x="1037082" y="5842889"/>
                    <a:pt x="1052322" y="5827522"/>
                  </a:cubicBezTo>
                  <a:cubicBezTo>
                    <a:pt x="1067562" y="5812282"/>
                    <a:pt x="1090422" y="5812282"/>
                    <a:pt x="1105662" y="5827522"/>
                  </a:cubicBezTo>
                  <a:cubicBezTo>
                    <a:pt x="1120902" y="5842762"/>
                    <a:pt x="1120902" y="5865622"/>
                    <a:pt x="1105662" y="5880989"/>
                  </a:cubicBezTo>
                  <a:cubicBezTo>
                    <a:pt x="1098042" y="5888609"/>
                    <a:pt x="1090422" y="5896229"/>
                    <a:pt x="1082802" y="5896229"/>
                  </a:cubicBezTo>
                  <a:cubicBezTo>
                    <a:pt x="1067562" y="5896229"/>
                    <a:pt x="1059942" y="5888609"/>
                    <a:pt x="1052322" y="5880989"/>
                  </a:cubicBezTo>
                  <a:close/>
                  <a:moveTo>
                    <a:pt x="5864225" y="5743702"/>
                  </a:moveTo>
                  <a:cubicBezTo>
                    <a:pt x="5848985" y="5728462"/>
                    <a:pt x="5848985" y="5705602"/>
                    <a:pt x="5864225" y="5690235"/>
                  </a:cubicBezTo>
                  <a:cubicBezTo>
                    <a:pt x="5871845" y="5674995"/>
                    <a:pt x="5902325" y="5674995"/>
                    <a:pt x="5917565" y="5690235"/>
                  </a:cubicBezTo>
                  <a:cubicBezTo>
                    <a:pt x="5932805" y="5705475"/>
                    <a:pt x="5932805" y="5728335"/>
                    <a:pt x="5917565" y="5743702"/>
                  </a:cubicBezTo>
                  <a:cubicBezTo>
                    <a:pt x="5909945" y="5751322"/>
                    <a:pt x="5902325" y="5751322"/>
                    <a:pt x="5887085" y="5751322"/>
                  </a:cubicBezTo>
                  <a:cubicBezTo>
                    <a:pt x="5879465" y="5751322"/>
                    <a:pt x="5871845" y="5751322"/>
                    <a:pt x="5864225" y="5743702"/>
                  </a:cubicBezTo>
                  <a:close/>
                  <a:moveTo>
                    <a:pt x="899795" y="5728462"/>
                  </a:moveTo>
                  <a:cubicBezTo>
                    <a:pt x="884555" y="5713222"/>
                    <a:pt x="892175" y="5690362"/>
                    <a:pt x="907415" y="5674995"/>
                  </a:cubicBezTo>
                  <a:cubicBezTo>
                    <a:pt x="922655" y="5659755"/>
                    <a:pt x="945515" y="5659755"/>
                    <a:pt x="960755" y="5674995"/>
                  </a:cubicBezTo>
                  <a:cubicBezTo>
                    <a:pt x="975995" y="5690235"/>
                    <a:pt x="968375" y="5713095"/>
                    <a:pt x="953135" y="5728462"/>
                  </a:cubicBezTo>
                  <a:cubicBezTo>
                    <a:pt x="945515" y="5736082"/>
                    <a:pt x="937895" y="5736082"/>
                    <a:pt x="930275" y="5736082"/>
                  </a:cubicBezTo>
                  <a:cubicBezTo>
                    <a:pt x="922655" y="5736082"/>
                    <a:pt x="907415" y="5736082"/>
                    <a:pt x="899795" y="5728462"/>
                  </a:cubicBezTo>
                  <a:close/>
                  <a:moveTo>
                    <a:pt x="6009132" y="5583555"/>
                  </a:moveTo>
                  <a:cubicBezTo>
                    <a:pt x="5986272" y="5568315"/>
                    <a:pt x="5986272" y="5545455"/>
                    <a:pt x="6001512" y="5530088"/>
                  </a:cubicBezTo>
                  <a:cubicBezTo>
                    <a:pt x="6016752" y="5514848"/>
                    <a:pt x="6039612" y="5514848"/>
                    <a:pt x="6054852" y="5522468"/>
                  </a:cubicBezTo>
                  <a:cubicBezTo>
                    <a:pt x="6070092" y="5537708"/>
                    <a:pt x="6070092" y="5560568"/>
                    <a:pt x="6062472" y="5575935"/>
                  </a:cubicBezTo>
                  <a:cubicBezTo>
                    <a:pt x="6054852" y="5591175"/>
                    <a:pt x="6039612" y="5591175"/>
                    <a:pt x="6031992" y="5591175"/>
                  </a:cubicBezTo>
                  <a:cubicBezTo>
                    <a:pt x="6024372" y="5591175"/>
                    <a:pt x="6009132" y="5591175"/>
                    <a:pt x="6009132" y="5583555"/>
                  </a:cubicBezTo>
                  <a:close/>
                  <a:moveTo>
                    <a:pt x="762508" y="5560695"/>
                  </a:moveTo>
                  <a:cubicBezTo>
                    <a:pt x="747268" y="5545455"/>
                    <a:pt x="747268" y="5522595"/>
                    <a:pt x="762508" y="5507228"/>
                  </a:cubicBezTo>
                  <a:cubicBezTo>
                    <a:pt x="785368" y="5499608"/>
                    <a:pt x="808228" y="5499608"/>
                    <a:pt x="823468" y="5514848"/>
                  </a:cubicBezTo>
                  <a:cubicBezTo>
                    <a:pt x="831088" y="5530088"/>
                    <a:pt x="831088" y="5552948"/>
                    <a:pt x="815848" y="5568315"/>
                  </a:cubicBezTo>
                  <a:cubicBezTo>
                    <a:pt x="808228" y="5575935"/>
                    <a:pt x="800608" y="5575935"/>
                    <a:pt x="792988" y="5575935"/>
                  </a:cubicBezTo>
                  <a:cubicBezTo>
                    <a:pt x="777748" y="5575935"/>
                    <a:pt x="770128" y="5575935"/>
                    <a:pt x="762508" y="5560695"/>
                  </a:cubicBezTo>
                  <a:close/>
                  <a:moveTo>
                    <a:pt x="6138799" y="5415788"/>
                  </a:moveTo>
                  <a:cubicBezTo>
                    <a:pt x="6123559" y="5400548"/>
                    <a:pt x="6115939" y="5377688"/>
                    <a:pt x="6131179" y="5362321"/>
                  </a:cubicBezTo>
                  <a:cubicBezTo>
                    <a:pt x="6138799" y="5347081"/>
                    <a:pt x="6161659" y="5339461"/>
                    <a:pt x="6184519" y="5354701"/>
                  </a:cubicBezTo>
                  <a:cubicBezTo>
                    <a:pt x="6199759" y="5369941"/>
                    <a:pt x="6199759" y="5392801"/>
                    <a:pt x="6192139" y="5408168"/>
                  </a:cubicBezTo>
                  <a:cubicBezTo>
                    <a:pt x="6184519" y="5415788"/>
                    <a:pt x="6169279" y="5423408"/>
                    <a:pt x="6161659" y="5423408"/>
                  </a:cubicBezTo>
                  <a:cubicBezTo>
                    <a:pt x="6154039" y="5423408"/>
                    <a:pt x="6146419" y="5423408"/>
                    <a:pt x="6138799" y="5415788"/>
                  </a:cubicBezTo>
                  <a:close/>
                  <a:moveTo>
                    <a:pt x="632841" y="5392928"/>
                  </a:moveTo>
                  <a:cubicBezTo>
                    <a:pt x="617601" y="5370068"/>
                    <a:pt x="625221" y="5347208"/>
                    <a:pt x="640461" y="5339461"/>
                  </a:cubicBezTo>
                  <a:cubicBezTo>
                    <a:pt x="655701" y="5324221"/>
                    <a:pt x="678561" y="5331841"/>
                    <a:pt x="693801" y="5347081"/>
                  </a:cubicBezTo>
                  <a:cubicBezTo>
                    <a:pt x="701421" y="5362321"/>
                    <a:pt x="701421" y="5385181"/>
                    <a:pt x="686181" y="5400548"/>
                  </a:cubicBezTo>
                  <a:cubicBezTo>
                    <a:pt x="678561" y="5408168"/>
                    <a:pt x="670941" y="5408168"/>
                    <a:pt x="663321" y="5408168"/>
                  </a:cubicBezTo>
                  <a:cubicBezTo>
                    <a:pt x="648081" y="5408168"/>
                    <a:pt x="640461" y="5400548"/>
                    <a:pt x="632841" y="5392928"/>
                  </a:cubicBezTo>
                  <a:close/>
                  <a:moveTo>
                    <a:pt x="6260719" y="5240401"/>
                  </a:moveTo>
                  <a:cubicBezTo>
                    <a:pt x="6237859" y="5225161"/>
                    <a:pt x="6237859" y="5202301"/>
                    <a:pt x="6245479" y="5186934"/>
                  </a:cubicBezTo>
                  <a:cubicBezTo>
                    <a:pt x="6260719" y="5171694"/>
                    <a:pt x="6283579" y="5164074"/>
                    <a:pt x="6298819" y="5171694"/>
                  </a:cubicBezTo>
                  <a:cubicBezTo>
                    <a:pt x="6314059" y="5186934"/>
                    <a:pt x="6321679" y="5209794"/>
                    <a:pt x="6314059" y="5225161"/>
                  </a:cubicBezTo>
                  <a:cubicBezTo>
                    <a:pt x="6306439" y="5240401"/>
                    <a:pt x="6291199" y="5248021"/>
                    <a:pt x="6275959" y="5248021"/>
                  </a:cubicBezTo>
                  <a:cubicBezTo>
                    <a:pt x="6275959" y="5248021"/>
                    <a:pt x="6268339" y="5240401"/>
                    <a:pt x="6260719" y="5240401"/>
                  </a:cubicBezTo>
                  <a:close/>
                  <a:moveTo>
                    <a:pt x="510794" y="5209921"/>
                  </a:moveTo>
                  <a:cubicBezTo>
                    <a:pt x="495554" y="5194681"/>
                    <a:pt x="503174" y="5171821"/>
                    <a:pt x="526034" y="5156454"/>
                  </a:cubicBezTo>
                  <a:cubicBezTo>
                    <a:pt x="541274" y="5148834"/>
                    <a:pt x="564134" y="5148834"/>
                    <a:pt x="571754" y="5171694"/>
                  </a:cubicBezTo>
                  <a:cubicBezTo>
                    <a:pt x="586994" y="5186934"/>
                    <a:pt x="579374" y="5209794"/>
                    <a:pt x="564134" y="5225161"/>
                  </a:cubicBezTo>
                  <a:cubicBezTo>
                    <a:pt x="556514" y="5225161"/>
                    <a:pt x="548894" y="5225161"/>
                    <a:pt x="541274" y="5225161"/>
                  </a:cubicBezTo>
                  <a:cubicBezTo>
                    <a:pt x="526034" y="5225161"/>
                    <a:pt x="518414" y="5225161"/>
                    <a:pt x="510794" y="5209921"/>
                  </a:cubicBezTo>
                  <a:close/>
                  <a:moveTo>
                    <a:pt x="6367526" y="5057394"/>
                  </a:moveTo>
                  <a:cubicBezTo>
                    <a:pt x="6352286" y="5042154"/>
                    <a:pt x="6344666" y="5019294"/>
                    <a:pt x="6352286" y="5003927"/>
                  </a:cubicBezTo>
                  <a:cubicBezTo>
                    <a:pt x="6367526" y="4988687"/>
                    <a:pt x="6390386" y="4981067"/>
                    <a:pt x="6405626" y="4988687"/>
                  </a:cubicBezTo>
                  <a:cubicBezTo>
                    <a:pt x="6420866" y="4996307"/>
                    <a:pt x="6428486" y="5019167"/>
                    <a:pt x="6420866" y="5042154"/>
                  </a:cubicBezTo>
                  <a:cubicBezTo>
                    <a:pt x="6413246" y="5049774"/>
                    <a:pt x="6398006" y="5057394"/>
                    <a:pt x="6390386" y="5057394"/>
                  </a:cubicBezTo>
                  <a:cubicBezTo>
                    <a:pt x="6382766" y="5057394"/>
                    <a:pt x="6375146" y="5057394"/>
                    <a:pt x="6367526" y="5057394"/>
                  </a:cubicBezTo>
                  <a:close/>
                  <a:moveTo>
                    <a:pt x="404114" y="5019294"/>
                  </a:moveTo>
                  <a:cubicBezTo>
                    <a:pt x="388874" y="5004054"/>
                    <a:pt x="396494" y="4981194"/>
                    <a:pt x="419354" y="4973574"/>
                  </a:cubicBezTo>
                  <a:cubicBezTo>
                    <a:pt x="434594" y="4958334"/>
                    <a:pt x="457454" y="4965954"/>
                    <a:pt x="472694" y="4988814"/>
                  </a:cubicBezTo>
                  <a:cubicBezTo>
                    <a:pt x="480314" y="5004054"/>
                    <a:pt x="472694" y="5026914"/>
                    <a:pt x="449834" y="5034534"/>
                  </a:cubicBezTo>
                  <a:cubicBezTo>
                    <a:pt x="449834" y="5042154"/>
                    <a:pt x="442214" y="5042154"/>
                    <a:pt x="434594" y="5042154"/>
                  </a:cubicBezTo>
                  <a:cubicBezTo>
                    <a:pt x="419354" y="5042154"/>
                    <a:pt x="411734" y="5034534"/>
                    <a:pt x="404114" y="5019294"/>
                  </a:cubicBezTo>
                  <a:close/>
                  <a:moveTo>
                    <a:pt x="6466713" y="4866767"/>
                  </a:moveTo>
                  <a:cubicBezTo>
                    <a:pt x="6451473" y="4859147"/>
                    <a:pt x="6436233" y="4836287"/>
                    <a:pt x="6451473" y="4813300"/>
                  </a:cubicBezTo>
                  <a:cubicBezTo>
                    <a:pt x="6459093" y="4798060"/>
                    <a:pt x="6481953" y="4790440"/>
                    <a:pt x="6497193" y="4798060"/>
                  </a:cubicBezTo>
                  <a:cubicBezTo>
                    <a:pt x="6520053" y="4805680"/>
                    <a:pt x="6527673" y="4828540"/>
                    <a:pt x="6520053" y="4843780"/>
                  </a:cubicBezTo>
                  <a:cubicBezTo>
                    <a:pt x="6512433" y="4859020"/>
                    <a:pt x="6497193" y="4866640"/>
                    <a:pt x="6481953" y="4866640"/>
                  </a:cubicBezTo>
                  <a:cubicBezTo>
                    <a:pt x="6474333" y="4866640"/>
                    <a:pt x="6474333" y="4866640"/>
                    <a:pt x="6466713" y="4866640"/>
                  </a:cubicBezTo>
                  <a:close/>
                  <a:moveTo>
                    <a:pt x="305054" y="4828540"/>
                  </a:moveTo>
                  <a:cubicBezTo>
                    <a:pt x="297434" y="4805680"/>
                    <a:pt x="305054" y="4782820"/>
                    <a:pt x="327914" y="4775073"/>
                  </a:cubicBezTo>
                  <a:cubicBezTo>
                    <a:pt x="343154" y="4767453"/>
                    <a:pt x="366014" y="4775073"/>
                    <a:pt x="373634" y="4797933"/>
                  </a:cubicBezTo>
                  <a:cubicBezTo>
                    <a:pt x="381254" y="4813173"/>
                    <a:pt x="373634" y="4836033"/>
                    <a:pt x="358394" y="4843653"/>
                  </a:cubicBezTo>
                  <a:cubicBezTo>
                    <a:pt x="350774" y="4851273"/>
                    <a:pt x="343154" y="4851273"/>
                    <a:pt x="343154" y="4851273"/>
                  </a:cubicBezTo>
                  <a:cubicBezTo>
                    <a:pt x="327914" y="4851273"/>
                    <a:pt x="312674" y="4843653"/>
                    <a:pt x="305054" y="4828413"/>
                  </a:cubicBezTo>
                  <a:close/>
                  <a:moveTo>
                    <a:pt x="6550660" y="4668520"/>
                  </a:moveTo>
                  <a:cubicBezTo>
                    <a:pt x="6535420" y="4660900"/>
                    <a:pt x="6520180" y="4638040"/>
                    <a:pt x="6527800" y="4622800"/>
                  </a:cubicBezTo>
                  <a:cubicBezTo>
                    <a:pt x="6535420" y="4599940"/>
                    <a:pt x="6558280" y="4592320"/>
                    <a:pt x="6581140" y="4599940"/>
                  </a:cubicBezTo>
                  <a:cubicBezTo>
                    <a:pt x="6604000" y="4607560"/>
                    <a:pt x="6611620" y="4630420"/>
                    <a:pt x="6604000" y="4645660"/>
                  </a:cubicBezTo>
                  <a:cubicBezTo>
                    <a:pt x="6596380" y="4660900"/>
                    <a:pt x="6581140" y="4668520"/>
                    <a:pt x="6565900" y="4668520"/>
                  </a:cubicBezTo>
                  <a:cubicBezTo>
                    <a:pt x="6565900" y="4668520"/>
                    <a:pt x="6558280" y="4668520"/>
                    <a:pt x="6550660" y="4668520"/>
                  </a:cubicBezTo>
                  <a:close/>
                  <a:moveTo>
                    <a:pt x="221107" y="4630420"/>
                  </a:moveTo>
                  <a:cubicBezTo>
                    <a:pt x="213487" y="4607560"/>
                    <a:pt x="228727" y="4584700"/>
                    <a:pt x="243967" y="4576953"/>
                  </a:cubicBezTo>
                  <a:cubicBezTo>
                    <a:pt x="266827" y="4569333"/>
                    <a:pt x="289687" y="4584573"/>
                    <a:pt x="297307" y="4599813"/>
                  </a:cubicBezTo>
                  <a:cubicBezTo>
                    <a:pt x="304927" y="4622673"/>
                    <a:pt x="289687" y="4645533"/>
                    <a:pt x="274447" y="4653280"/>
                  </a:cubicBezTo>
                  <a:cubicBezTo>
                    <a:pt x="266827" y="4653280"/>
                    <a:pt x="266827" y="4653280"/>
                    <a:pt x="259207" y="4653280"/>
                  </a:cubicBezTo>
                  <a:cubicBezTo>
                    <a:pt x="243967" y="4653280"/>
                    <a:pt x="228727" y="4645660"/>
                    <a:pt x="221107" y="4630420"/>
                  </a:cubicBezTo>
                  <a:close/>
                  <a:moveTo>
                    <a:pt x="6626860" y="4470146"/>
                  </a:moveTo>
                  <a:cubicBezTo>
                    <a:pt x="6604000" y="4462526"/>
                    <a:pt x="6596380" y="4439666"/>
                    <a:pt x="6604000" y="4416679"/>
                  </a:cubicBezTo>
                  <a:cubicBezTo>
                    <a:pt x="6604000" y="4401439"/>
                    <a:pt x="6626860" y="4386199"/>
                    <a:pt x="6649720" y="4393819"/>
                  </a:cubicBezTo>
                  <a:cubicBezTo>
                    <a:pt x="6672580" y="4401439"/>
                    <a:pt x="6680200" y="4424299"/>
                    <a:pt x="6672580" y="4439539"/>
                  </a:cubicBezTo>
                  <a:cubicBezTo>
                    <a:pt x="6672580" y="4454779"/>
                    <a:pt x="6657340" y="4470019"/>
                    <a:pt x="6634480" y="4470019"/>
                  </a:cubicBezTo>
                  <a:cubicBezTo>
                    <a:pt x="6634480" y="4470019"/>
                    <a:pt x="6626860" y="4470019"/>
                    <a:pt x="6626860" y="4470019"/>
                  </a:cubicBezTo>
                  <a:close/>
                  <a:moveTo>
                    <a:pt x="152527" y="4424299"/>
                  </a:moveTo>
                  <a:cubicBezTo>
                    <a:pt x="144907" y="4401439"/>
                    <a:pt x="160147" y="4378579"/>
                    <a:pt x="175387" y="4378579"/>
                  </a:cubicBezTo>
                  <a:cubicBezTo>
                    <a:pt x="198247" y="4370959"/>
                    <a:pt x="221107" y="4378579"/>
                    <a:pt x="228727" y="4401439"/>
                  </a:cubicBezTo>
                  <a:cubicBezTo>
                    <a:pt x="228727" y="4424299"/>
                    <a:pt x="221107" y="4439539"/>
                    <a:pt x="198247" y="4447159"/>
                  </a:cubicBezTo>
                  <a:cubicBezTo>
                    <a:pt x="198247" y="4447159"/>
                    <a:pt x="190627" y="4447159"/>
                    <a:pt x="190627" y="4447159"/>
                  </a:cubicBezTo>
                  <a:cubicBezTo>
                    <a:pt x="175387" y="4447159"/>
                    <a:pt x="160147" y="4439539"/>
                    <a:pt x="152527" y="4424299"/>
                  </a:cubicBezTo>
                  <a:close/>
                  <a:moveTo>
                    <a:pt x="6687947" y="4264025"/>
                  </a:moveTo>
                  <a:cubicBezTo>
                    <a:pt x="6665086" y="4256405"/>
                    <a:pt x="6649847" y="4233545"/>
                    <a:pt x="6657467" y="4218305"/>
                  </a:cubicBezTo>
                  <a:cubicBezTo>
                    <a:pt x="6665086" y="4195445"/>
                    <a:pt x="6680326" y="4180205"/>
                    <a:pt x="6703186" y="4187825"/>
                  </a:cubicBezTo>
                  <a:cubicBezTo>
                    <a:pt x="6726047" y="4195445"/>
                    <a:pt x="6733667" y="4210685"/>
                    <a:pt x="6733667" y="4233545"/>
                  </a:cubicBezTo>
                  <a:cubicBezTo>
                    <a:pt x="6726047" y="4248785"/>
                    <a:pt x="6710807" y="4264025"/>
                    <a:pt x="6695567" y="4264025"/>
                  </a:cubicBezTo>
                  <a:cubicBezTo>
                    <a:pt x="6695567" y="4264025"/>
                    <a:pt x="6687947" y="4264025"/>
                    <a:pt x="6687947" y="4264025"/>
                  </a:cubicBezTo>
                  <a:close/>
                  <a:moveTo>
                    <a:pt x="99187" y="4210812"/>
                  </a:moveTo>
                  <a:cubicBezTo>
                    <a:pt x="91567" y="4195572"/>
                    <a:pt x="106807" y="4172712"/>
                    <a:pt x="122047" y="4165092"/>
                  </a:cubicBezTo>
                  <a:cubicBezTo>
                    <a:pt x="144907" y="4165092"/>
                    <a:pt x="167767" y="4172712"/>
                    <a:pt x="167767" y="4195572"/>
                  </a:cubicBezTo>
                  <a:cubicBezTo>
                    <a:pt x="175387" y="4218432"/>
                    <a:pt x="160147" y="4241292"/>
                    <a:pt x="144907" y="4241292"/>
                  </a:cubicBezTo>
                  <a:cubicBezTo>
                    <a:pt x="137287" y="4241292"/>
                    <a:pt x="137287" y="4241292"/>
                    <a:pt x="129667" y="4241292"/>
                  </a:cubicBezTo>
                  <a:cubicBezTo>
                    <a:pt x="114427" y="4241292"/>
                    <a:pt x="99187" y="4233672"/>
                    <a:pt x="99187" y="4210812"/>
                  </a:cubicBezTo>
                  <a:close/>
                  <a:moveTo>
                    <a:pt x="6733667" y="4050538"/>
                  </a:moveTo>
                  <a:cubicBezTo>
                    <a:pt x="6710807" y="4050538"/>
                    <a:pt x="6695567" y="4027678"/>
                    <a:pt x="6703187" y="4004818"/>
                  </a:cubicBezTo>
                  <a:cubicBezTo>
                    <a:pt x="6703187" y="3989578"/>
                    <a:pt x="6726048" y="3974338"/>
                    <a:pt x="6748907" y="3974338"/>
                  </a:cubicBezTo>
                  <a:cubicBezTo>
                    <a:pt x="6764148" y="3981958"/>
                    <a:pt x="6779387" y="3997198"/>
                    <a:pt x="6779387" y="4020058"/>
                  </a:cubicBezTo>
                  <a:cubicBezTo>
                    <a:pt x="6771767" y="4042918"/>
                    <a:pt x="6756527" y="4050538"/>
                    <a:pt x="6741287" y="4050538"/>
                  </a:cubicBezTo>
                  <a:cubicBezTo>
                    <a:pt x="6741287" y="4050538"/>
                    <a:pt x="6733667" y="4050538"/>
                    <a:pt x="6733667" y="4050538"/>
                  </a:cubicBezTo>
                  <a:close/>
                  <a:moveTo>
                    <a:pt x="53340" y="4004818"/>
                  </a:moveTo>
                  <a:cubicBezTo>
                    <a:pt x="45720" y="3981958"/>
                    <a:pt x="60960" y="3959098"/>
                    <a:pt x="83820" y="3959098"/>
                  </a:cubicBezTo>
                  <a:cubicBezTo>
                    <a:pt x="106680" y="3951478"/>
                    <a:pt x="121920" y="3966718"/>
                    <a:pt x="129540" y="3989578"/>
                  </a:cubicBezTo>
                  <a:cubicBezTo>
                    <a:pt x="129540" y="4012438"/>
                    <a:pt x="114300" y="4027678"/>
                    <a:pt x="99060" y="4035298"/>
                  </a:cubicBezTo>
                  <a:cubicBezTo>
                    <a:pt x="91440" y="4035298"/>
                    <a:pt x="91440" y="4035298"/>
                    <a:pt x="91440" y="4035298"/>
                  </a:cubicBezTo>
                  <a:cubicBezTo>
                    <a:pt x="68580" y="4035298"/>
                    <a:pt x="53340" y="4020058"/>
                    <a:pt x="53340" y="4004818"/>
                  </a:cubicBezTo>
                  <a:close/>
                  <a:moveTo>
                    <a:pt x="6764147" y="3836924"/>
                  </a:moveTo>
                  <a:cubicBezTo>
                    <a:pt x="6748907" y="3836924"/>
                    <a:pt x="6733667" y="3821684"/>
                    <a:pt x="6733667" y="3798824"/>
                  </a:cubicBezTo>
                  <a:cubicBezTo>
                    <a:pt x="6733667" y="3775964"/>
                    <a:pt x="6756526" y="3760724"/>
                    <a:pt x="6771767" y="3768344"/>
                  </a:cubicBezTo>
                  <a:cubicBezTo>
                    <a:pt x="6794626" y="3768344"/>
                    <a:pt x="6809867" y="3783584"/>
                    <a:pt x="6809867" y="3806444"/>
                  </a:cubicBezTo>
                  <a:cubicBezTo>
                    <a:pt x="6809867" y="3829304"/>
                    <a:pt x="6787007" y="3844544"/>
                    <a:pt x="6771767" y="3844544"/>
                  </a:cubicBezTo>
                  <a:cubicBezTo>
                    <a:pt x="6771767" y="3844544"/>
                    <a:pt x="6764147" y="3836924"/>
                    <a:pt x="6764147" y="3836924"/>
                  </a:cubicBezTo>
                  <a:close/>
                  <a:moveTo>
                    <a:pt x="22860" y="3791204"/>
                  </a:moveTo>
                  <a:cubicBezTo>
                    <a:pt x="22860" y="3768344"/>
                    <a:pt x="38100" y="3745484"/>
                    <a:pt x="53340" y="3745484"/>
                  </a:cubicBezTo>
                  <a:cubicBezTo>
                    <a:pt x="76200" y="3745484"/>
                    <a:pt x="99060" y="3760724"/>
                    <a:pt x="99060" y="3775964"/>
                  </a:cubicBezTo>
                  <a:cubicBezTo>
                    <a:pt x="99060" y="3798824"/>
                    <a:pt x="83820" y="3821684"/>
                    <a:pt x="60960" y="3821684"/>
                  </a:cubicBezTo>
                  <a:cubicBezTo>
                    <a:pt x="38100" y="3821684"/>
                    <a:pt x="22860" y="3806444"/>
                    <a:pt x="22860" y="3791204"/>
                  </a:cubicBezTo>
                  <a:close/>
                  <a:moveTo>
                    <a:pt x="6787007" y="3623310"/>
                  </a:moveTo>
                  <a:cubicBezTo>
                    <a:pt x="6764147" y="3623310"/>
                    <a:pt x="6748907" y="3608070"/>
                    <a:pt x="6748907" y="3585210"/>
                  </a:cubicBezTo>
                  <a:cubicBezTo>
                    <a:pt x="6748907" y="3562350"/>
                    <a:pt x="6771767" y="3547110"/>
                    <a:pt x="6787007" y="3554730"/>
                  </a:cubicBezTo>
                  <a:cubicBezTo>
                    <a:pt x="6809867" y="3554730"/>
                    <a:pt x="6825107" y="3569970"/>
                    <a:pt x="6825107" y="3592830"/>
                  </a:cubicBezTo>
                  <a:cubicBezTo>
                    <a:pt x="6825107" y="3608070"/>
                    <a:pt x="6809867" y="3630930"/>
                    <a:pt x="6787007" y="3630930"/>
                  </a:cubicBezTo>
                  <a:cubicBezTo>
                    <a:pt x="6787007" y="3630930"/>
                    <a:pt x="6787007" y="3630930"/>
                    <a:pt x="6787007" y="3623310"/>
                  </a:cubicBezTo>
                  <a:close/>
                  <a:moveTo>
                    <a:pt x="7620" y="3569970"/>
                  </a:moveTo>
                  <a:cubicBezTo>
                    <a:pt x="7620" y="3547110"/>
                    <a:pt x="22860" y="3531870"/>
                    <a:pt x="45720" y="3531870"/>
                  </a:cubicBezTo>
                  <a:cubicBezTo>
                    <a:pt x="60960" y="3531870"/>
                    <a:pt x="83820" y="3547110"/>
                    <a:pt x="83820" y="3569970"/>
                  </a:cubicBezTo>
                  <a:cubicBezTo>
                    <a:pt x="83820" y="3592830"/>
                    <a:pt x="68580" y="3608070"/>
                    <a:pt x="45720" y="3608070"/>
                  </a:cubicBezTo>
                  <a:cubicBezTo>
                    <a:pt x="22860" y="3608070"/>
                    <a:pt x="7620" y="3592830"/>
                    <a:pt x="7620" y="3569970"/>
                  </a:cubicBezTo>
                  <a:close/>
                  <a:moveTo>
                    <a:pt x="6756526" y="3371596"/>
                  </a:moveTo>
                  <a:cubicBezTo>
                    <a:pt x="6756526" y="3356356"/>
                    <a:pt x="6771767" y="3333496"/>
                    <a:pt x="6794626" y="3333496"/>
                  </a:cubicBezTo>
                  <a:cubicBezTo>
                    <a:pt x="6809867" y="3333496"/>
                    <a:pt x="6832726" y="3356356"/>
                    <a:pt x="6832726" y="3371596"/>
                  </a:cubicBezTo>
                  <a:cubicBezTo>
                    <a:pt x="6832726" y="3394456"/>
                    <a:pt x="6809867" y="3409696"/>
                    <a:pt x="6794626" y="3409696"/>
                  </a:cubicBezTo>
                  <a:cubicBezTo>
                    <a:pt x="6771767" y="3409696"/>
                    <a:pt x="6756526" y="3394456"/>
                    <a:pt x="6756526" y="3371596"/>
                  </a:cubicBezTo>
                  <a:close/>
                  <a:moveTo>
                    <a:pt x="38100" y="3394456"/>
                  </a:moveTo>
                  <a:cubicBezTo>
                    <a:pt x="22860" y="3394456"/>
                    <a:pt x="0" y="3379216"/>
                    <a:pt x="0" y="3356356"/>
                  </a:cubicBezTo>
                  <a:cubicBezTo>
                    <a:pt x="0" y="3333496"/>
                    <a:pt x="22860" y="3318256"/>
                    <a:pt x="38100" y="3318256"/>
                  </a:cubicBezTo>
                  <a:cubicBezTo>
                    <a:pt x="60960" y="3318256"/>
                    <a:pt x="76200" y="3333496"/>
                    <a:pt x="76200" y="3356356"/>
                  </a:cubicBezTo>
                  <a:cubicBezTo>
                    <a:pt x="76200" y="3379216"/>
                    <a:pt x="60960" y="3394456"/>
                    <a:pt x="38100" y="3394456"/>
                  </a:cubicBezTo>
                  <a:close/>
                  <a:moveTo>
                    <a:pt x="6741287" y="3165602"/>
                  </a:moveTo>
                  <a:cubicBezTo>
                    <a:pt x="6741287" y="3142742"/>
                    <a:pt x="6756527" y="3127502"/>
                    <a:pt x="6779387" y="3119882"/>
                  </a:cubicBezTo>
                  <a:cubicBezTo>
                    <a:pt x="6802247" y="3119882"/>
                    <a:pt x="6817487" y="3135122"/>
                    <a:pt x="6817487" y="3157982"/>
                  </a:cubicBezTo>
                  <a:cubicBezTo>
                    <a:pt x="6825107" y="3180842"/>
                    <a:pt x="6809867" y="3196082"/>
                    <a:pt x="6787007" y="3196082"/>
                  </a:cubicBezTo>
                  <a:cubicBezTo>
                    <a:pt x="6787007" y="3196082"/>
                    <a:pt x="6787007" y="3196082"/>
                    <a:pt x="6779387" y="3196082"/>
                  </a:cubicBezTo>
                  <a:cubicBezTo>
                    <a:pt x="6764147" y="3196082"/>
                    <a:pt x="6748907" y="3180842"/>
                    <a:pt x="6741287" y="3165602"/>
                  </a:cubicBezTo>
                  <a:close/>
                  <a:moveTo>
                    <a:pt x="45720" y="3180842"/>
                  </a:moveTo>
                  <a:cubicBezTo>
                    <a:pt x="30480" y="3180842"/>
                    <a:pt x="15240" y="3157982"/>
                    <a:pt x="15240" y="3135122"/>
                  </a:cubicBezTo>
                  <a:cubicBezTo>
                    <a:pt x="15240" y="3119882"/>
                    <a:pt x="30480" y="3104642"/>
                    <a:pt x="53340" y="3104642"/>
                  </a:cubicBezTo>
                  <a:cubicBezTo>
                    <a:pt x="76200" y="3104642"/>
                    <a:pt x="91440" y="3119882"/>
                    <a:pt x="91440" y="3142742"/>
                  </a:cubicBezTo>
                  <a:cubicBezTo>
                    <a:pt x="91440" y="3165602"/>
                    <a:pt x="68580" y="3180842"/>
                    <a:pt x="53340" y="3180842"/>
                  </a:cubicBezTo>
                  <a:cubicBezTo>
                    <a:pt x="53340" y="3180842"/>
                    <a:pt x="45720" y="3180842"/>
                    <a:pt x="45720" y="3180842"/>
                  </a:cubicBezTo>
                  <a:close/>
                  <a:moveTo>
                    <a:pt x="6718426" y="2951988"/>
                  </a:moveTo>
                  <a:cubicBezTo>
                    <a:pt x="6718426" y="2929128"/>
                    <a:pt x="6733667" y="2913888"/>
                    <a:pt x="6756526" y="2906268"/>
                  </a:cubicBezTo>
                  <a:cubicBezTo>
                    <a:pt x="6771767" y="2906268"/>
                    <a:pt x="6794626" y="2921508"/>
                    <a:pt x="6794626" y="2944368"/>
                  </a:cubicBezTo>
                  <a:cubicBezTo>
                    <a:pt x="6802247" y="2959608"/>
                    <a:pt x="6787007" y="2982468"/>
                    <a:pt x="6764147" y="2982468"/>
                  </a:cubicBezTo>
                  <a:cubicBezTo>
                    <a:pt x="6764147" y="2982468"/>
                    <a:pt x="6764147" y="2982468"/>
                    <a:pt x="6756526" y="2982468"/>
                  </a:cubicBezTo>
                  <a:cubicBezTo>
                    <a:pt x="6741287" y="2982468"/>
                    <a:pt x="6726047" y="2974848"/>
                    <a:pt x="6718426" y="2951988"/>
                  </a:cubicBezTo>
                  <a:close/>
                  <a:moveTo>
                    <a:pt x="68580" y="2967228"/>
                  </a:moveTo>
                  <a:cubicBezTo>
                    <a:pt x="45720" y="2959608"/>
                    <a:pt x="38100" y="2944368"/>
                    <a:pt x="38100" y="2921508"/>
                  </a:cubicBezTo>
                  <a:cubicBezTo>
                    <a:pt x="38100" y="2898648"/>
                    <a:pt x="60960" y="2891028"/>
                    <a:pt x="83820" y="2891028"/>
                  </a:cubicBezTo>
                  <a:cubicBezTo>
                    <a:pt x="99060" y="2891028"/>
                    <a:pt x="114300" y="2913888"/>
                    <a:pt x="114300" y="2936748"/>
                  </a:cubicBezTo>
                  <a:cubicBezTo>
                    <a:pt x="106680" y="2951988"/>
                    <a:pt x="91440" y="2967228"/>
                    <a:pt x="76200" y="2967228"/>
                  </a:cubicBezTo>
                  <a:cubicBezTo>
                    <a:pt x="76200" y="2967228"/>
                    <a:pt x="68580" y="2967228"/>
                    <a:pt x="68580" y="2967228"/>
                  </a:cubicBezTo>
                  <a:close/>
                  <a:moveTo>
                    <a:pt x="6687820" y="2745994"/>
                  </a:moveTo>
                  <a:cubicBezTo>
                    <a:pt x="6680200" y="2723134"/>
                    <a:pt x="6695440" y="2700274"/>
                    <a:pt x="6718300" y="2700274"/>
                  </a:cubicBezTo>
                  <a:cubicBezTo>
                    <a:pt x="6733540" y="2692654"/>
                    <a:pt x="6756400" y="2707894"/>
                    <a:pt x="6764020" y="2730754"/>
                  </a:cubicBezTo>
                  <a:cubicBezTo>
                    <a:pt x="6764020" y="2745994"/>
                    <a:pt x="6748780" y="2768854"/>
                    <a:pt x="6733540" y="2776474"/>
                  </a:cubicBezTo>
                  <a:cubicBezTo>
                    <a:pt x="6725920" y="2776474"/>
                    <a:pt x="6725920" y="2776474"/>
                    <a:pt x="6725920" y="2776474"/>
                  </a:cubicBezTo>
                  <a:cubicBezTo>
                    <a:pt x="6703060" y="2776474"/>
                    <a:pt x="6687820" y="2761234"/>
                    <a:pt x="6687820" y="2745994"/>
                  </a:cubicBezTo>
                  <a:close/>
                  <a:moveTo>
                    <a:pt x="106680" y="2753614"/>
                  </a:moveTo>
                  <a:cubicBezTo>
                    <a:pt x="83820" y="2753614"/>
                    <a:pt x="68580" y="2730754"/>
                    <a:pt x="76200" y="2707894"/>
                  </a:cubicBezTo>
                  <a:cubicBezTo>
                    <a:pt x="76200" y="2685034"/>
                    <a:pt x="99060" y="2677414"/>
                    <a:pt x="121920" y="2677414"/>
                  </a:cubicBezTo>
                  <a:cubicBezTo>
                    <a:pt x="144780" y="2685034"/>
                    <a:pt x="152400" y="2707894"/>
                    <a:pt x="152400" y="2723134"/>
                  </a:cubicBezTo>
                  <a:cubicBezTo>
                    <a:pt x="144780" y="2745994"/>
                    <a:pt x="129540" y="2753614"/>
                    <a:pt x="114300" y="2753614"/>
                  </a:cubicBezTo>
                  <a:cubicBezTo>
                    <a:pt x="106680" y="2753614"/>
                    <a:pt x="106680" y="2753614"/>
                    <a:pt x="106680" y="2753614"/>
                  </a:cubicBezTo>
                  <a:close/>
                  <a:moveTo>
                    <a:pt x="6634480" y="2540000"/>
                  </a:moveTo>
                  <a:cubicBezTo>
                    <a:pt x="6634480" y="2517140"/>
                    <a:pt x="6642100" y="2494280"/>
                    <a:pt x="6664960" y="2494280"/>
                  </a:cubicBezTo>
                  <a:cubicBezTo>
                    <a:pt x="6687820" y="2486660"/>
                    <a:pt x="6703060" y="2494280"/>
                    <a:pt x="6710680" y="2517140"/>
                  </a:cubicBezTo>
                  <a:cubicBezTo>
                    <a:pt x="6718300" y="2540000"/>
                    <a:pt x="6703060" y="2562860"/>
                    <a:pt x="6687820" y="2562860"/>
                  </a:cubicBezTo>
                  <a:cubicBezTo>
                    <a:pt x="6680200" y="2562860"/>
                    <a:pt x="6680200" y="2562860"/>
                    <a:pt x="6672580" y="2562860"/>
                  </a:cubicBezTo>
                  <a:cubicBezTo>
                    <a:pt x="6657340" y="2562860"/>
                    <a:pt x="6642100" y="2555240"/>
                    <a:pt x="6634480" y="2540000"/>
                  </a:cubicBezTo>
                  <a:close/>
                  <a:moveTo>
                    <a:pt x="152527" y="2547620"/>
                  </a:moveTo>
                  <a:cubicBezTo>
                    <a:pt x="129667" y="2540000"/>
                    <a:pt x="122047" y="2517140"/>
                    <a:pt x="129667" y="2501900"/>
                  </a:cubicBezTo>
                  <a:cubicBezTo>
                    <a:pt x="129667" y="2479040"/>
                    <a:pt x="152527" y="2463800"/>
                    <a:pt x="175387" y="2471420"/>
                  </a:cubicBezTo>
                  <a:cubicBezTo>
                    <a:pt x="190627" y="2479040"/>
                    <a:pt x="205867" y="2501900"/>
                    <a:pt x="198247" y="2517140"/>
                  </a:cubicBezTo>
                  <a:cubicBezTo>
                    <a:pt x="198247" y="2532380"/>
                    <a:pt x="183007" y="2547620"/>
                    <a:pt x="167767" y="2547620"/>
                  </a:cubicBezTo>
                  <a:cubicBezTo>
                    <a:pt x="160147" y="2547620"/>
                    <a:pt x="160147" y="2547620"/>
                    <a:pt x="152527" y="2547620"/>
                  </a:cubicBezTo>
                  <a:close/>
                  <a:moveTo>
                    <a:pt x="6573520" y="2334006"/>
                  </a:moveTo>
                  <a:cubicBezTo>
                    <a:pt x="6565900" y="2318766"/>
                    <a:pt x="6581139" y="2295906"/>
                    <a:pt x="6596380" y="2288286"/>
                  </a:cubicBezTo>
                  <a:cubicBezTo>
                    <a:pt x="6619239" y="2280666"/>
                    <a:pt x="6642100" y="2288286"/>
                    <a:pt x="6649720" y="2311146"/>
                  </a:cubicBezTo>
                  <a:cubicBezTo>
                    <a:pt x="6657339" y="2334006"/>
                    <a:pt x="6642100" y="2349246"/>
                    <a:pt x="6626860" y="2356866"/>
                  </a:cubicBezTo>
                  <a:cubicBezTo>
                    <a:pt x="6619239" y="2364486"/>
                    <a:pt x="6611620" y="2364486"/>
                    <a:pt x="6611620" y="2364486"/>
                  </a:cubicBezTo>
                  <a:cubicBezTo>
                    <a:pt x="6596380" y="2364486"/>
                    <a:pt x="6581139" y="2349246"/>
                    <a:pt x="6573520" y="2334006"/>
                  </a:cubicBezTo>
                  <a:close/>
                  <a:moveTo>
                    <a:pt x="213487" y="2341626"/>
                  </a:moveTo>
                  <a:cubicBezTo>
                    <a:pt x="198247" y="2334006"/>
                    <a:pt x="183007" y="2311146"/>
                    <a:pt x="190627" y="2288159"/>
                  </a:cubicBezTo>
                  <a:cubicBezTo>
                    <a:pt x="198247" y="2272919"/>
                    <a:pt x="221107" y="2257679"/>
                    <a:pt x="243967" y="2265299"/>
                  </a:cubicBezTo>
                  <a:cubicBezTo>
                    <a:pt x="259207" y="2272919"/>
                    <a:pt x="274447" y="2295779"/>
                    <a:pt x="266827" y="2318766"/>
                  </a:cubicBezTo>
                  <a:cubicBezTo>
                    <a:pt x="259207" y="2334006"/>
                    <a:pt x="243967" y="2341626"/>
                    <a:pt x="228727" y="2341626"/>
                  </a:cubicBezTo>
                  <a:cubicBezTo>
                    <a:pt x="221107" y="2341626"/>
                    <a:pt x="221107" y="2341626"/>
                    <a:pt x="213487" y="2341626"/>
                  </a:cubicBezTo>
                  <a:close/>
                  <a:moveTo>
                    <a:pt x="6497320" y="2135632"/>
                  </a:moveTo>
                  <a:cubicBezTo>
                    <a:pt x="6489700" y="2120392"/>
                    <a:pt x="6504940" y="2097532"/>
                    <a:pt x="6520180" y="2089912"/>
                  </a:cubicBezTo>
                  <a:cubicBezTo>
                    <a:pt x="6543040" y="2082292"/>
                    <a:pt x="6565900" y="2089912"/>
                    <a:pt x="6573520" y="2105152"/>
                  </a:cubicBezTo>
                  <a:cubicBezTo>
                    <a:pt x="6581140" y="2128012"/>
                    <a:pt x="6565900" y="2150872"/>
                    <a:pt x="6550660" y="2158619"/>
                  </a:cubicBezTo>
                  <a:cubicBezTo>
                    <a:pt x="6543040" y="2158619"/>
                    <a:pt x="6543040" y="2158619"/>
                    <a:pt x="6535420" y="2158619"/>
                  </a:cubicBezTo>
                  <a:cubicBezTo>
                    <a:pt x="6520180" y="2158619"/>
                    <a:pt x="6504940" y="2150999"/>
                    <a:pt x="6497320" y="2135759"/>
                  </a:cubicBezTo>
                  <a:close/>
                  <a:moveTo>
                    <a:pt x="289814" y="2143379"/>
                  </a:moveTo>
                  <a:cubicBezTo>
                    <a:pt x="274574" y="2128139"/>
                    <a:pt x="259334" y="2112899"/>
                    <a:pt x="266954" y="2089912"/>
                  </a:cubicBezTo>
                  <a:cubicBezTo>
                    <a:pt x="274574" y="2067052"/>
                    <a:pt x="297434" y="2059432"/>
                    <a:pt x="320294" y="2067052"/>
                  </a:cubicBezTo>
                  <a:cubicBezTo>
                    <a:pt x="335534" y="2074672"/>
                    <a:pt x="350774" y="2097532"/>
                    <a:pt x="343154" y="2120519"/>
                  </a:cubicBezTo>
                  <a:cubicBezTo>
                    <a:pt x="335534" y="2135759"/>
                    <a:pt x="320294" y="2143379"/>
                    <a:pt x="305054" y="2143379"/>
                  </a:cubicBezTo>
                  <a:cubicBezTo>
                    <a:pt x="297434" y="2143379"/>
                    <a:pt x="297434" y="2143379"/>
                    <a:pt x="289814" y="2143379"/>
                  </a:cubicBezTo>
                  <a:close/>
                  <a:moveTo>
                    <a:pt x="6413373" y="1945005"/>
                  </a:moveTo>
                  <a:cubicBezTo>
                    <a:pt x="6405753" y="1922145"/>
                    <a:pt x="6413373" y="1899285"/>
                    <a:pt x="6428613" y="1891538"/>
                  </a:cubicBezTo>
                  <a:cubicBezTo>
                    <a:pt x="6451473" y="1883918"/>
                    <a:pt x="6474333" y="1891538"/>
                    <a:pt x="6481953" y="1914398"/>
                  </a:cubicBezTo>
                  <a:cubicBezTo>
                    <a:pt x="6489573" y="1929638"/>
                    <a:pt x="6481953" y="1952498"/>
                    <a:pt x="6466713" y="1960118"/>
                  </a:cubicBezTo>
                  <a:cubicBezTo>
                    <a:pt x="6459093" y="1967738"/>
                    <a:pt x="6451473" y="1967738"/>
                    <a:pt x="6443853" y="1967738"/>
                  </a:cubicBezTo>
                  <a:cubicBezTo>
                    <a:pt x="6436233" y="1967738"/>
                    <a:pt x="6420993" y="1960118"/>
                    <a:pt x="6413373" y="1944878"/>
                  </a:cubicBezTo>
                  <a:close/>
                  <a:moveTo>
                    <a:pt x="381254" y="1944878"/>
                  </a:moveTo>
                  <a:cubicBezTo>
                    <a:pt x="358394" y="1937258"/>
                    <a:pt x="350774" y="1914398"/>
                    <a:pt x="358394" y="1891411"/>
                  </a:cubicBezTo>
                  <a:cubicBezTo>
                    <a:pt x="373634" y="1876171"/>
                    <a:pt x="396494" y="1868551"/>
                    <a:pt x="411734" y="1876171"/>
                  </a:cubicBezTo>
                  <a:cubicBezTo>
                    <a:pt x="426974" y="1883791"/>
                    <a:pt x="434594" y="1906651"/>
                    <a:pt x="426974" y="1929638"/>
                  </a:cubicBezTo>
                  <a:cubicBezTo>
                    <a:pt x="419354" y="1937258"/>
                    <a:pt x="411734" y="1944878"/>
                    <a:pt x="396494" y="1944878"/>
                  </a:cubicBezTo>
                  <a:cubicBezTo>
                    <a:pt x="388874" y="1944878"/>
                    <a:pt x="381254" y="1944878"/>
                    <a:pt x="381254" y="1944878"/>
                  </a:cubicBezTo>
                  <a:close/>
                  <a:moveTo>
                    <a:pt x="6314186" y="1754124"/>
                  </a:moveTo>
                  <a:cubicBezTo>
                    <a:pt x="6306566" y="1738884"/>
                    <a:pt x="6306566" y="1716024"/>
                    <a:pt x="6329426" y="1708404"/>
                  </a:cubicBezTo>
                  <a:cubicBezTo>
                    <a:pt x="6344666" y="1693164"/>
                    <a:pt x="6367526" y="1700784"/>
                    <a:pt x="6382766" y="1716024"/>
                  </a:cubicBezTo>
                  <a:cubicBezTo>
                    <a:pt x="6390386" y="1738884"/>
                    <a:pt x="6382766" y="1761744"/>
                    <a:pt x="6367526" y="1769491"/>
                  </a:cubicBezTo>
                  <a:cubicBezTo>
                    <a:pt x="6359906" y="1777111"/>
                    <a:pt x="6352286" y="1777111"/>
                    <a:pt x="6344666" y="1777111"/>
                  </a:cubicBezTo>
                  <a:cubicBezTo>
                    <a:pt x="6329426" y="1777111"/>
                    <a:pt x="6321806" y="1769491"/>
                    <a:pt x="6314186" y="1754251"/>
                  </a:cubicBezTo>
                  <a:close/>
                  <a:moveTo>
                    <a:pt x="480441" y="1754251"/>
                  </a:moveTo>
                  <a:cubicBezTo>
                    <a:pt x="457581" y="1746631"/>
                    <a:pt x="449961" y="1723771"/>
                    <a:pt x="465201" y="1700784"/>
                  </a:cubicBezTo>
                  <a:cubicBezTo>
                    <a:pt x="472821" y="1685544"/>
                    <a:pt x="495681" y="1677924"/>
                    <a:pt x="518541" y="1685544"/>
                  </a:cubicBezTo>
                  <a:cubicBezTo>
                    <a:pt x="533781" y="1700784"/>
                    <a:pt x="541401" y="1723644"/>
                    <a:pt x="526161" y="1739011"/>
                  </a:cubicBezTo>
                  <a:cubicBezTo>
                    <a:pt x="518541" y="1754251"/>
                    <a:pt x="510921" y="1761871"/>
                    <a:pt x="495681" y="1761871"/>
                  </a:cubicBezTo>
                  <a:cubicBezTo>
                    <a:pt x="488061" y="1761871"/>
                    <a:pt x="480441" y="1754251"/>
                    <a:pt x="480441" y="1754251"/>
                  </a:cubicBezTo>
                  <a:close/>
                  <a:moveTo>
                    <a:pt x="6199886" y="1578737"/>
                  </a:moveTo>
                  <a:cubicBezTo>
                    <a:pt x="6199886" y="1571117"/>
                    <a:pt x="6199886" y="1571117"/>
                    <a:pt x="6199886" y="1571117"/>
                  </a:cubicBezTo>
                  <a:cubicBezTo>
                    <a:pt x="6184646" y="1555877"/>
                    <a:pt x="6192266" y="1533017"/>
                    <a:pt x="6207506" y="1517650"/>
                  </a:cubicBezTo>
                  <a:cubicBezTo>
                    <a:pt x="6230366" y="1510030"/>
                    <a:pt x="6253226" y="1510030"/>
                    <a:pt x="6260846" y="1532890"/>
                  </a:cubicBezTo>
                  <a:cubicBezTo>
                    <a:pt x="6268466" y="1532890"/>
                    <a:pt x="6268466" y="1532890"/>
                    <a:pt x="6268466" y="1532890"/>
                  </a:cubicBezTo>
                  <a:cubicBezTo>
                    <a:pt x="6276086" y="1555750"/>
                    <a:pt x="6276086" y="1578610"/>
                    <a:pt x="6253226" y="1586357"/>
                  </a:cubicBezTo>
                  <a:cubicBezTo>
                    <a:pt x="6245606" y="1593977"/>
                    <a:pt x="6237986" y="1593977"/>
                    <a:pt x="6230366" y="1593977"/>
                  </a:cubicBezTo>
                  <a:cubicBezTo>
                    <a:pt x="6222746" y="1593977"/>
                    <a:pt x="6207506" y="1586357"/>
                    <a:pt x="6199886" y="1578737"/>
                  </a:cubicBezTo>
                  <a:close/>
                  <a:moveTo>
                    <a:pt x="587248" y="1571117"/>
                  </a:moveTo>
                  <a:cubicBezTo>
                    <a:pt x="572008" y="1555877"/>
                    <a:pt x="564388" y="1533017"/>
                    <a:pt x="579628" y="1517650"/>
                  </a:cubicBezTo>
                  <a:cubicBezTo>
                    <a:pt x="587248" y="1502410"/>
                    <a:pt x="610108" y="1494790"/>
                    <a:pt x="632968" y="1510030"/>
                  </a:cubicBezTo>
                  <a:cubicBezTo>
                    <a:pt x="648208" y="1517650"/>
                    <a:pt x="655828" y="1540510"/>
                    <a:pt x="640588" y="1563497"/>
                  </a:cubicBezTo>
                  <a:cubicBezTo>
                    <a:pt x="632968" y="1571117"/>
                    <a:pt x="625348" y="1578737"/>
                    <a:pt x="610108" y="1578737"/>
                  </a:cubicBezTo>
                  <a:cubicBezTo>
                    <a:pt x="602488" y="1578737"/>
                    <a:pt x="594868" y="1578737"/>
                    <a:pt x="587248" y="1571117"/>
                  </a:cubicBezTo>
                  <a:close/>
                  <a:moveTo>
                    <a:pt x="6077839" y="1403223"/>
                  </a:moveTo>
                  <a:cubicBezTo>
                    <a:pt x="6062599" y="1380363"/>
                    <a:pt x="6070219" y="1357503"/>
                    <a:pt x="6085459" y="1349756"/>
                  </a:cubicBezTo>
                  <a:cubicBezTo>
                    <a:pt x="6100699" y="1334516"/>
                    <a:pt x="6123559" y="1334516"/>
                    <a:pt x="6138799" y="1357376"/>
                  </a:cubicBezTo>
                  <a:cubicBezTo>
                    <a:pt x="6146419" y="1372616"/>
                    <a:pt x="6146419" y="1395476"/>
                    <a:pt x="6131179" y="1410843"/>
                  </a:cubicBezTo>
                  <a:cubicBezTo>
                    <a:pt x="6123559" y="1410843"/>
                    <a:pt x="6115939" y="1418463"/>
                    <a:pt x="6108319" y="1418463"/>
                  </a:cubicBezTo>
                  <a:cubicBezTo>
                    <a:pt x="6093079" y="1418463"/>
                    <a:pt x="6085459" y="1410843"/>
                    <a:pt x="6077839" y="1403223"/>
                  </a:cubicBezTo>
                  <a:close/>
                  <a:moveTo>
                    <a:pt x="709168" y="1395603"/>
                  </a:moveTo>
                  <a:cubicBezTo>
                    <a:pt x="693928" y="1380363"/>
                    <a:pt x="693928" y="1357503"/>
                    <a:pt x="701548" y="1342136"/>
                  </a:cubicBezTo>
                  <a:cubicBezTo>
                    <a:pt x="716788" y="1326896"/>
                    <a:pt x="739648" y="1319276"/>
                    <a:pt x="754888" y="1334516"/>
                  </a:cubicBezTo>
                  <a:cubicBezTo>
                    <a:pt x="777748" y="1349756"/>
                    <a:pt x="777748" y="1372616"/>
                    <a:pt x="762508" y="1387983"/>
                  </a:cubicBezTo>
                  <a:cubicBezTo>
                    <a:pt x="754888" y="1395603"/>
                    <a:pt x="747268" y="1403223"/>
                    <a:pt x="732028" y="1403223"/>
                  </a:cubicBezTo>
                  <a:cubicBezTo>
                    <a:pt x="724408" y="1403223"/>
                    <a:pt x="716788" y="1403223"/>
                    <a:pt x="709168" y="1395603"/>
                  </a:cubicBezTo>
                  <a:close/>
                  <a:moveTo>
                    <a:pt x="5940552" y="1235456"/>
                  </a:moveTo>
                  <a:cubicBezTo>
                    <a:pt x="5932932" y="1220216"/>
                    <a:pt x="5932932" y="1197356"/>
                    <a:pt x="5948172" y="1181989"/>
                  </a:cubicBezTo>
                  <a:cubicBezTo>
                    <a:pt x="5963412" y="1166749"/>
                    <a:pt x="5986272" y="1166749"/>
                    <a:pt x="6001512" y="1181989"/>
                  </a:cubicBezTo>
                  <a:cubicBezTo>
                    <a:pt x="6016752" y="1204849"/>
                    <a:pt x="6009132" y="1227709"/>
                    <a:pt x="5993892" y="1243076"/>
                  </a:cubicBezTo>
                  <a:cubicBezTo>
                    <a:pt x="5986272" y="1243076"/>
                    <a:pt x="5978652" y="1250696"/>
                    <a:pt x="5971032" y="1250696"/>
                  </a:cubicBezTo>
                  <a:cubicBezTo>
                    <a:pt x="5963412" y="1250696"/>
                    <a:pt x="5948172" y="1243076"/>
                    <a:pt x="5940552" y="1235456"/>
                  </a:cubicBezTo>
                  <a:close/>
                  <a:moveTo>
                    <a:pt x="846455" y="1227836"/>
                  </a:moveTo>
                  <a:cubicBezTo>
                    <a:pt x="831215" y="1212596"/>
                    <a:pt x="831215" y="1189736"/>
                    <a:pt x="838835" y="1174369"/>
                  </a:cubicBezTo>
                  <a:cubicBezTo>
                    <a:pt x="854075" y="1159129"/>
                    <a:pt x="876935" y="1159129"/>
                    <a:pt x="892175" y="1174369"/>
                  </a:cubicBezTo>
                  <a:cubicBezTo>
                    <a:pt x="907415" y="1181989"/>
                    <a:pt x="915035" y="1204849"/>
                    <a:pt x="899795" y="1227836"/>
                  </a:cubicBezTo>
                  <a:cubicBezTo>
                    <a:pt x="892175" y="1235456"/>
                    <a:pt x="884555" y="1235456"/>
                    <a:pt x="869315" y="1235456"/>
                  </a:cubicBezTo>
                  <a:cubicBezTo>
                    <a:pt x="861695" y="1235456"/>
                    <a:pt x="854075" y="1235456"/>
                    <a:pt x="846455" y="1227836"/>
                  </a:cubicBezTo>
                  <a:close/>
                  <a:moveTo>
                    <a:pt x="5803265" y="1082802"/>
                  </a:moveTo>
                  <a:cubicBezTo>
                    <a:pt x="5788025" y="1067562"/>
                    <a:pt x="5788025" y="1037082"/>
                    <a:pt x="5803265" y="1029335"/>
                  </a:cubicBezTo>
                  <a:cubicBezTo>
                    <a:pt x="5818505" y="1014095"/>
                    <a:pt x="5841365" y="1014095"/>
                    <a:pt x="5856605" y="1029335"/>
                  </a:cubicBezTo>
                  <a:cubicBezTo>
                    <a:pt x="5871845" y="1044575"/>
                    <a:pt x="5871845" y="1067435"/>
                    <a:pt x="5856605" y="1082802"/>
                  </a:cubicBezTo>
                  <a:cubicBezTo>
                    <a:pt x="5848985" y="1090422"/>
                    <a:pt x="5833745" y="1090422"/>
                    <a:pt x="5826125" y="1090422"/>
                  </a:cubicBezTo>
                  <a:cubicBezTo>
                    <a:pt x="5818505" y="1090422"/>
                    <a:pt x="5810885" y="1090422"/>
                    <a:pt x="5803265" y="1082802"/>
                  </a:cubicBezTo>
                  <a:close/>
                  <a:moveTo>
                    <a:pt x="991362" y="1067562"/>
                  </a:moveTo>
                  <a:cubicBezTo>
                    <a:pt x="976122" y="1052322"/>
                    <a:pt x="976122" y="1029462"/>
                    <a:pt x="991362" y="1014095"/>
                  </a:cubicBezTo>
                  <a:cubicBezTo>
                    <a:pt x="1006602" y="998855"/>
                    <a:pt x="1029462" y="998855"/>
                    <a:pt x="1044702" y="1014095"/>
                  </a:cubicBezTo>
                  <a:cubicBezTo>
                    <a:pt x="1059942" y="1029335"/>
                    <a:pt x="1059942" y="1052195"/>
                    <a:pt x="1044702" y="1067562"/>
                  </a:cubicBezTo>
                  <a:cubicBezTo>
                    <a:pt x="1037082" y="1075182"/>
                    <a:pt x="1029462" y="1082802"/>
                    <a:pt x="1014222" y="1082802"/>
                  </a:cubicBezTo>
                  <a:cubicBezTo>
                    <a:pt x="1006602" y="1082802"/>
                    <a:pt x="998982" y="1075182"/>
                    <a:pt x="991362" y="1067562"/>
                  </a:cubicBezTo>
                  <a:close/>
                  <a:moveTo>
                    <a:pt x="5643118" y="930275"/>
                  </a:moveTo>
                  <a:cubicBezTo>
                    <a:pt x="5627878" y="922655"/>
                    <a:pt x="5627878" y="892175"/>
                    <a:pt x="5643118" y="876808"/>
                  </a:cubicBezTo>
                  <a:cubicBezTo>
                    <a:pt x="5658358" y="861568"/>
                    <a:pt x="5681218" y="861568"/>
                    <a:pt x="5696458" y="876808"/>
                  </a:cubicBezTo>
                  <a:cubicBezTo>
                    <a:pt x="5711698" y="892048"/>
                    <a:pt x="5711698" y="914908"/>
                    <a:pt x="5704078" y="930275"/>
                  </a:cubicBezTo>
                  <a:cubicBezTo>
                    <a:pt x="5696458" y="937895"/>
                    <a:pt x="5681218" y="945515"/>
                    <a:pt x="5673598" y="945515"/>
                  </a:cubicBezTo>
                  <a:cubicBezTo>
                    <a:pt x="5665978" y="945515"/>
                    <a:pt x="5650738" y="937895"/>
                    <a:pt x="5643118" y="930275"/>
                  </a:cubicBezTo>
                  <a:close/>
                  <a:moveTo>
                    <a:pt x="1143889" y="922655"/>
                  </a:moveTo>
                  <a:cubicBezTo>
                    <a:pt x="1128649" y="907415"/>
                    <a:pt x="1128649" y="876935"/>
                    <a:pt x="1143889" y="869188"/>
                  </a:cubicBezTo>
                  <a:cubicBezTo>
                    <a:pt x="1159129" y="853948"/>
                    <a:pt x="1189609" y="853948"/>
                    <a:pt x="1197229" y="869188"/>
                  </a:cubicBezTo>
                  <a:cubicBezTo>
                    <a:pt x="1212469" y="884428"/>
                    <a:pt x="1212469" y="907288"/>
                    <a:pt x="1197229" y="922655"/>
                  </a:cubicBezTo>
                  <a:cubicBezTo>
                    <a:pt x="1189609" y="930275"/>
                    <a:pt x="1181989" y="930275"/>
                    <a:pt x="1174369" y="930275"/>
                  </a:cubicBezTo>
                  <a:cubicBezTo>
                    <a:pt x="1159129" y="930275"/>
                    <a:pt x="1151509" y="930275"/>
                    <a:pt x="1143889" y="922655"/>
                  </a:cubicBezTo>
                  <a:close/>
                  <a:moveTo>
                    <a:pt x="5482971" y="792861"/>
                  </a:moveTo>
                  <a:cubicBezTo>
                    <a:pt x="5467731" y="785241"/>
                    <a:pt x="5467731" y="762381"/>
                    <a:pt x="5475351" y="739394"/>
                  </a:cubicBezTo>
                  <a:cubicBezTo>
                    <a:pt x="5490591" y="724154"/>
                    <a:pt x="5513451" y="724154"/>
                    <a:pt x="5528691" y="739394"/>
                  </a:cubicBezTo>
                  <a:cubicBezTo>
                    <a:pt x="5551551" y="747014"/>
                    <a:pt x="5551551" y="769874"/>
                    <a:pt x="5536311" y="792861"/>
                  </a:cubicBezTo>
                  <a:cubicBezTo>
                    <a:pt x="5528691" y="800481"/>
                    <a:pt x="5521071" y="808101"/>
                    <a:pt x="5505831" y="808101"/>
                  </a:cubicBezTo>
                  <a:cubicBezTo>
                    <a:pt x="5498211" y="808101"/>
                    <a:pt x="5490591" y="800481"/>
                    <a:pt x="5482971" y="792861"/>
                  </a:cubicBezTo>
                  <a:close/>
                  <a:moveTo>
                    <a:pt x="1304036" y="777621"/>
                  </a:moveTo>
                  <a:cubicBezTo>
                    <a:pt x="1296416" y="762381"/>
                    <a:pt x="1296416" y="739521"/>
                    <a:pt x="1311656" y="724154"/>
                  </a:cubicBezTo>
                  <a:cubicBezTo>
                    <a:pt x="1326896" y="716534"/>
                    <a:pt x="1349756" y="716534"/>
                    <a:pt x="1364996" y="731774"/>
                  </a:cubicBezTo>
                  <a:cubicBezTo>
                    <a:pt x="1380236" y="747014"/>
                    <a:pt x="1372616" y="777494"/>
                    <a:pt x="1357376" y="785241"/>
                  </a:cubicBezTo>
                  <a:cubicBezTo>
                    <a:pt x="1349756" y="792861"/>
                    <a:pt x="1342136" y="792861"/>
                    <a:pt x="1334516" y="792861"/>
                  </a:cubicBezTo>
                  <a:cubicBezTo>
                    <a:pt x="1326896" y="792861"/>
                    <a:pt x="1311656" y="792861"/>
                    <a:pt x="1304036" y="777621"/>
                  </a:cubicBezTo>
                  <a:close/>
                  <a:moveTo>
                    <a:pt x="5315204" y="670814"/>
                  </a:moveTo>
                  <a:cubicBezTo>
                    <a:pt x="5299964" y="655574"/>
                    <a:pt x="5292344" y="632714"/>
                    <a:pt x="5307584" y="617347"/>
                  </a:cubicBezTo>
                  <a:cubicBezTo>
                    <a:pt x="5315204" y="602107"/>
                    <a:pt x="5338064" y="594487"/>
                    <a:pt x="5360924" y="609727"/>
                  </a:cubicBezTo>
                  <a:cubicBezTo>
                    <a:pt x="5376164" y="617347"/>
                    <a:pt x="5376164" y="640207"/>
                    <a:pt x="5368544" y="663194"/>
                  </a:cubicBezTo>
                  <a:cubicBezTo>
                    <a:pt x="5360924" y="670814"/>
                    <a:pt x="5345684" y="678434"/>
                    <a:pt x="5338064" y="678434"/>
                  </a:cubicBezTo>
                  <a:cubicBezTo>
                    <a:pt x="5330444" y="678434"/>
                    <a:pt x="5322824" y="678434"/>
                    <a:pt x="5315204" y="670814"/>
                  </a:cubicBezTo>
                  <a:close/>
                  <a:moveTo>
                    <a:pt x="1479423" y="655574"/>
                  </a:moveTo>
                  <a:cubicBezTo>
                    <a:pt x="1464183" y="632714"/>
                    <a:pt x="1471803" y="609854"/>
                    <a:pt x="1487043" y="602107"/>
                  </a:cubicBezTo>
                  <a:cubicBezTo>
                    <a:pt x="1502283" y="586867"/>
                    <a:pt x="1525143" y="594487"/>
                    <a:pt x="1540383" y="609727"/>
                  </a:cubicBezTo>
                  <a:cubicBezTo>
                    <a:pt x="1548003" y="624967"/>
                    <a:pt x="1548003" y="647827"/>
                    <a:pt x="1532763" y="663194"/>
                  </a:cubicBezTo>
                  <a:cubicBezTo>
                    <a:pt x="1525143" y="663194"/>
                    <a:pt x="1517523" y="670814"/>
                    <a:pt x="1509903" y="670814"/>
                  </a:cubicBezTo>
                  <a:cubicBezTo>
                    <a:pt x="1494663" y="670814"/>
                    <a:pt x="1487043" y="663194"/>
                    <a:pt x="1479423" y="655574"/>
                  </a:cubicBezTo>
                  <a:close/>
                  <a:moveTo>
                    <a:pt x="5139817" y="556387"/>
                  </a:moveTo>
                  <a:cubicBezTo>
                    <a:pt x="5116957" y="541147"/>
                    <a:pt x="5109337" y="518287"/>
                    <a:pt x="5124577" y="502920"/>
                  </a:cubicBezTo>
                  <a:cubicBezTo>
                    <a:pt x="5132197" y="487680"/>
                    <a:pt x="5155057" y="480060"/>
                    <a:pt x="5177917" y="487680"/>
                  </a:cubicBezTo>
                  <a:cubicBezTo>
                    <a:pt x="5193157" y="502920"/>
                    <a:pt x="5200777" y="525780"/>
                    <a:pt x="5185537" y="541147"/>
                  </a:cubicBezTo>
                  <a:cubicBezTo>
                    <a:pt x="5185537" y="556387"/>
                    <a:pt x="5170297" y="564007"/>
                    <a:pt x="5155057" y="564007"/>
                  </a:cubicBezTo>
                  <a:cubicBezTo>
                    <a:pt x="5147437" y="564007"/>
                    <a:pt x="5139817" y="556387"/>
                    <a:pt x="5139817" y="556387"/>
                  </a:cubicBezTo>
                  <a:close/>
                  <a:moveTo>
                    <a:pt x="1654810" y="533527"/>
                  </a:moveTo>
                  <a:cubicBezTo>
                    <a:pt x="1647190" y="518287"/>
                    <a:pt x="1654810" y="495427"/>
                    <a:pt x="1670050" y="480060"/>
                  </a:cubicBezTo>
                  <a:cubicBezTo>
                    <a:pt x="1685290" y="472440"/>
                    <a:pt x="1708150" y="480060"/>
                    <a:pt x="1723390" y="495300"/>
                  </a:cubicBezTo>
                  <a:cubicBezTo>
                    <a:pt x="1731010" y="510540"/>
                    <a:pt x="1723390" y="533400"/>
                    <a:pt x="1708150" y="548767"/>
                  </a:cubicBezTo>
                  <a:cubicBezTo>
                    <a:pt x="1700530" y="548767"/>
                    <a:pt x="1692910" y="556387"/>
                    <a:pt x="1685290" y="556387"/>
                  </a:cubicBezTo>
                  <a:cubicBezTo>
                    <a:pt x="1677670" y="556387"/>
                    <a:pt x="1662430" y="548767"/>
                    <a:pt x="1654810" y="533527"/>
                  </a:cubicBezTo>
                  <a:close/>
                  <a:moveTo>
                    <a:pt x="4949190" y="449580"/>
                  </a:moveTo>
                  <a:cubicBezTo>
                    <a:pt x="4933950" y="441960"/>
                    <a:pt x="4926330" y="419100"/>
                    <a:pt x="4933950" y="403860"/>
                  </a:cubicBezTo>
                  <a:cubicBezTo>
                    <a:pt x="4949190" y="381000"/>
                    <a:pt x="4972050" y="373380"/>
                    <a:pt x="4987290" y="381000"/>
                  </a:cubicBezTo>
                  <a:cubicBezTo>
                    <a:pt x="5002530" y="396240"/>
                    <a:pt x="5010150" y="419100"/>
                    <a:pt x="5002530" y="434467"/>
                  </a:cubicBezTo>
                  <a:cubicBezTo>
                    <a:pt x="4994910" y="449707"/>
                    <a:pt x="4979670" y="457327"/>
                    <a:pt x="4972050" y="457327"/>
                  </a:cubicBezTo>
                  <a:cubicBezTo>
                    <a:pt x="4964430" y="457327"/>
                    <a:pt x="4956810" y="457327"/>
                    <a:pt x="4949190" y="449707"/>
                  </a:cubicBezTo>
                  <a:close/>
                  <a:moveTo>
                    <a:pt x="1845437" y="426847"/>
                  </a:moveTo>
                  <a:cubicBezTo>
                    <a:pt x="1830197" y="411607"/>
                    <a:pt x="1837817" y="388747"/>
                    <a:pt x="1860677" y="381127"/>
                  </a:cubicBezTo>
                  <a:cubicBezTo>
                    <a:pt x="1875917" y="365887"/>
                    <a:pt x="1898777" y="373507"/>
                    <a:pt x="1906397" y="396367"/>
                  </a:cubicBezTo>
                  <a:cubicBezTo>
                    <a:pt x="1921637" y="411607"/>
                    <a:pt x="1914017" y="434467"/>
                    <a:pt x="1891157" y="442087"/>
                  </a:cubicBezTo>
                  <a:cubicBezTo>
                    <a:pt x="1891157" y="449707"/>
                    <a:pt x="1883537" y="449707"/>
                    <a:pt x="1875917" y="449707"/>
                  </a:cubicBezTo>
                  <a:cubicBezTo>
                    <a:pt x="1860677" y="449707"/>
                    <a:pt x="1845437" y="442087"/>
                    <a:pt x="1845437" y="426847"/>
                  </a:cubicBezTo>
                  <a:close/>
                  <a:moveTo>
                    <a:pt x="4758563" y="358140"/>
                  </a:moveTo>
                  <a:cubicBezTo>
                    <a:pt x="4743323" y="350520"/>
                    <a:pt x="4735703" y="327660"/>
                    <a:pt x="4743323" y="312420"/>
                  </a:cubicBezTo>
                  <a:cubicBezTo>
                    <a:pt x="4750943" y="289560"/>
                    <a:pt x="4773803" y="281940"/>
                    <a:pt x="4789043" y="289560"/>
                  </a:cubicBezTo>
                  <a:cubicBezTo>
                    <a:pt x="4811903" y="297180"/>
                    <a:pt x="4819523" y="320040"/>
                    <a:pt x="4811903" y="343027"/>
                  </a:cubicBezTo>
                  <a:cubicBezTo>
                    <a:pt x="4804283" y="358267"/>
                    <a:pt x="4789043" y="365887"/>
                    <a:pt x="4773803" y="365887"/>
                  </a:cubicBezTo>
                  <a:cubicBezTo>
                    <a:pt x="4773803" y="365887"/>
                    <a:pt x="4766183" y="365887"/>
                    <a:pt x="4758563" y="358267"/>
                  </a:cubicBezTo>
                  <a:close/>
                  <a:moveTo>
                    <a:pt x="2036064" y="335407"/>
                  </a:moveTo>
                  <a:cubicBezTo>
                    <a:pt x="2028444" y="312547"/>
                    <a:pt x="2036064" y="289687"/>
                    <a:pt x="2051304" y="281940"/>
                  </a:cubicBezTo>
                  <a:cubicBezTo>
                    <a:pt x="2074164" y="274320"/>
                    <a:pt x="2097024" y="281940"/>
                    <a:pt x="2104644" y="304800"/>
                  </a:cubicBezTo>
                  <a:cubicBezTo>
                    <a:pt x="2112264" y="320040"/>
                    <a:pt x="2104644" y="342900"/>
                    <a:pt x="2081784" y="358267"/>
                  </a:cubicBezTo>
                  <a:cubicBezTo>
                    <a:pt x="2081784" y="358267"/>
                    <a:pt x="2074164" y="358267"/>
                    <a:pt x="2066544" y="358267"/>
                  </a:cubicBezTo>
                  <a:cubicBezTo>
                    <a:pt x="2051304" y="358267"/>
                    <a:pt x="2043684" y="350647"/>
                    <a:pt x="2036064" y="335407"/>
                  </a:cubicBezTo>
                  <a:close/>
                  <a:moveTo>
                    <a:pt x="4567809" y="281940"/>
                  </a:moveTo>
                  <a:cubicBezTo>
                    <a:pt x="4544949" y="274320"/>
                    <a:pt x="4537329" y="251460"/>
                    <a:pt x="4544949" y="228473"/>
                  </a:cubicBezTo>
                  <a:cubicBezTo>
                    <a:pt x="4552569" y="213233"/>
                    <a:pt x="4567809" y="205613"/>
                    <a:pt x="4590669" y="213233"/>
                  </a:cubicBezTo>
                  <a:cubicBezTo>
                    <a:pt x="4613529" y="213233"/>
                    <a:pt x="4621149" y="236093"/>
                    <a:pt x="4613529" y="258953"/>
                  </a:cubicBezTo>
                  <a:cubicBezTo>
                    <a:pt x="4605909" y="274193"/>
                    <a:pt x="4590669" y="281813"/>
                    <a:pt x="4575429" y="281813"/>
                  </a:cubicBezTo>
                  <a:cubicBezTo>
                    <a:pt x="4575429" y="281813"/>
                    <a:pt x="4567809" y="281813"/>
                    <a:pt x="4567809" y="281813"/>
                  </a:cubicBezTo>
                  <a:close/>
                  <a:moveTo>
                    <a:pt x="2234311" y="251333"/>
                  </a:moveTo>
                  <a:cubicBezTo>
                    <a:pt x="2226691" y="236093"/>
                    <a:pt x="2234311" y="213233"/>
                    <a:pt x="2257171" y="205613"/>
                  </a:cubicBezTo>
                  <a:cubicBezTo>
                    <a:pt x="2272411" y="197993"/>
                    <a:pt x="2295271" y="205613"/>
                    <a:pt x="2302891" y="228473"/>
                  </a:cubicBezTo>
                  <a:cubicBezTo>
                    <a:pt x="2310511" y="243713"/>
                    <a:pt x="2302891" y="266573"/>
                    <a:pt x="2280031" y="274193"/>
                  </a:cubicBezTo>
                  <a:cubicBezTo>
                    <a:pt x="2280031" y="274193"/>
                    <a:pt x="2272411" y="281813"/>
                    <a:pt x="2272411" y="281813"/>
                  </a:cubicBezTo>
                  <a:cubicBezTo>
                    <a:pt x="2249551" y="281813"/>
                    <a:pt x="2241931" y="266573"/>
                    <a:pt x="2234311" y="251333"/>
                  </a:cubicBezTo>
                  <a:close/>
                  <a:moveTo>
                    <a:pt x="4361942" y="213233"/>
                  </a:moveTo>
                  <a:cubicBezTo>
                    <a:pt x="4346702" y="205613"/>
                    <a:pt x="4331462" y="190373"/>
                    <a:pt x="4339082" y="167513"/>
                  </a:cubicBezTo>
                  <a:cubicBezTo>
                    <a:pt x="4346702" y="144653"/>
                    <a:pt x="4361942" y="137033"/>
                    <a:pt x="4384802" y="144653"/>
                  </a:cubicBezTo>
                  <a:cubicBezTo>
                    <a:pt x="4407662" y="144653"/>
                    <a:pt x="4415282" y="167513"/>
                    <a:pt x="4407662" y="190373"/>
                  </a:cubicBezTo>
                  <a:cubicBezTo>
                    <a:pt x="4407662" y="205613"/>
                    <a:pt x="4392422" y="213233"/>
                    <a:pt x="4377182" y="213233"/>
                  </a:cubicBezTo>
                  <a:cubicBezTo>
                    <a:pt x="4369562" y="213233"/>
                    <a:pt x="4369562" y="213233"/>
                    <a:pt x="4361942" y="213233"/>
                  </a:cubicBezTo>
                  <a:close/>
                  <a:moveTo>
                    <a:pt x="2432558" y="182753"/>
                  </a:moveTo>
                  <a:cubicBezTo>
                    <a:pt x="2432558" y="167513"/>
                    <a:pt x="2440178" y="144653"/>
                    <a:pt x="2463038" y="137033"/>
                  </a:cubicBezTo>
                  <a:cubicBezTo>
                    <a:pt x="2478278" y="129413"/>
                    <a:pt x="2501138" y="144653"/>
                    <a:pt x="2508758" y="159893"/>
                  </a:cubicBezTo>
                  <a:cubicBezTo>
                    <a:pt x="2516378" y="182753"/>
                    <a:pt x="2501138" y="205613"/>
                    <a:pt x="2485898" y="213360"/>
                  </a:cubicBezTo>
                  <a:cubicBezTo>
                    <a:pt x="2478278" y="213360"/>
                    <a:pt x="2478278" y="213360"/>
                    <a:pt x="2470658" y="213360"/>
                  </a:cubicBezTo>
                  <a:cubicBezTo>
                    <a:pt x="2455418" y="213360"/>
                    <a:pt x="2440178" y="198120"/>
                    <a:pt x="2432558" y="182880"/>
                  </a:cubicBezTo>
                  <a:close/>
                  <a:moveTo>
                    <a:pt x="4155948" y="160020"/>
                  </a:moveTo>
                  <a:cubicBezTo>
                    <a:pt x="4140708" y="160020"/>
                    <a:pt x="4125468" y="137160"/>
                    <a:pt x="4133088" y="114300"/>
                  </a:cubicBezTo>
                  <a:cubicBezTo>
                    <a:pt x="4133088" y="91440"/>
                    <a:pt x="4155948" y="83820"/>
                    <a:pt x="4178808" y="83820"/>
                  </a:cubicBezTo>
                  <a:cubicBezTo>
                    <a:pt x="4194048" y="91440"/>
                    <a:pt x="4209288" y="114300"/>
                    <a:pt x="4201668" y="129540"/>
                  </a:cubicBezTo>
                  <a:cubicBezTo>
                    <a:pt x="4201668" y="152400"/>
                    <a:pt x="4186428" y="160020"/>
                    <a:pt x="4163568" y="160020"/>
                  </a:cubicBezTo>
                  <a:cubicBezTo>
                    <a:pt x="4163568" y="160020"/>
                    <a:pt x="4163568" y="160020"/>
                    <a:pt x="4155948" y="160020"/>
                  </a:cubicBezTo>
                  <a:close/>
                  <a:moveTo>
                    <a:pt x="2646045" y="129540"/>
                  </a:moveTo>
                  <a:cubicBezTo>
                    <a:pt x="2638425" y="106680"/>
                    <a:pt x="2653665" y="91440"/>
                    <a:pt x="2668905" y="83820"/>
                  </a:cubicBezTo>
                  <a:cubicBezTo>
                    <a:pt x="2691765" y="76200"/>
                    <a:pt x="2714625" y="91440"/>
                    <a:pt x="2714625" y="114300"/>
                  </a:cubicBezTo>
                  <a:cubicBezTo>
                    <a:pt x="2722245" y="129540"/>
                    <a:pt x="2707005" y="152400"/>
                    <a:pt x="2684145" y="160020"/>
                  </a:cubicBezTo>
                  <a:cubicBezTo>
                    <a:pt x="2684145" y="160020"/>
                    <a:pt x="2684145" y="160020"/>
                    <a:pt x="2676525" y="160020"/>
                  </a:cubicBezTo>
                  <a:cubicBezTo>
                    <a:pt x="2661285" y="160020"/>
                    <a:pt x="2646045" y="144780"/>
                    <a:pt x="2646045" y="129540"/>
                  </a:cubicBezTo>
                  <a:close/>
                  <a:moveTo>
                    <a:pt x="3950081" y="121920"/>
                  </a:moveTo>
                  <a:cubicBezTo>
                    <a:pt x="3927221" y="114300"/>
                    <a:pt x="3919601" y="99060"/>
                    <a:pt x="3919601" y="76200"/>
                  </a:cubicBezTo>
                  <a:cubicBezTo>
                    <a:pt x="3919601" y="53340"/>
                    <a:pt x="3942461" y="45720"/>
                    <a:pt x="3965321" y="45720"/>
                  </a:cubicBezTo>
                  <a:cubicBezTo>
                    <a:pt x="3980561" y="45720"/>
                    <a:pt x="3995801" y="68580"/>
                    <a:pt x="3995801" y="91440"/>
                  </a:cubicBezTo>
                  <a:cubicBezTo>
                    <a:pt x="3988181" y="106680"/>
                    <a:pt x="3972941" y="121920"/>
                    <a:pt x="3957701" y="121920"/>
                  </a:cubicBezTo>
                  <a:cubicBezTo>
                    <a:pt x="3957701" y="121920"/>
                    <a:pt x="3950081" y="121920"/>
                    <a:pt x="3950081" y="121920"/>
                  </a:cubicBezTo>
                  <a:close/>
                  <a:moveTo>
                    <a:pt x="2851912" y="83820"/>
                  </a:moveTo>
                  <a:cubicBezTo>
                    <a:pt x="2851912" y="68580"/>
                    <a:pt x="2867152" y="45720"/>
                    <a:pt x="2882392" y="45720"/>
                  </a:cubicBezTo>
                  <a:cubicBezTo>
                    <a:pt x="2905252" y="38100"/>
                    <a:pt x="2928112" y="53340"/>
                    <a:pt x="2928112" y="76200"/>
                  </a:cubicBezTo>
                  <a:cubicBezTo>
                    <a:pt x="2928112" y="99060"/>
                    <a:pt x="2920492" y="114300"/>
                    <a:pt x="2897632" y="121920"/>
                  </a:cubicBezTo>
                  <a:cubicBezTo>
                    <a:pt x="2897632" y="121920"/>
                    <a:pt x="2890012" y="121920"/>
                    <a:pt x="2890012" y="121920"/>
                  </a:cubicBezTo>
                  <a:cubicBezTo>
                    <a:pt x="2874772" y="121920"/>
                    <a:pt x="2851912" y="106680"/>
                    <a:pt x="2851912" y="83820"/>
                  </a:cubicBezTo>
                  <a:close/>
                  <a:moveTo>
                    <a:pt x="3744087" y="91440"/>
                  </a:moveTo>
                  <a:cubicBezTo>
                    <a:pt x="3721227" y="91440"/>
                    <a:pt x="3705987" y="76200"/>
                    <a:pt x="3705987" y="53340"/>
                  </a:cubicBezTo>
                  <a:cubicBezTo>
                    <a:pt x="3705987" y="30480"/>
                    <a:pt x="3728847" y="15240"/>
                    <a:pt x="3751707" y="15240"/>
                  </a:cubicBezTo>
                  <a:cubicBezTo>
                    <a:pt x="3766947" y="22860"/>
                    <a:pt x="3782187" y="38100"/>
                    <a:pt x="3782187" y="60960"/>
                  </a:cubicBezTo>
                  <a:cubicBezTo>
                    <a:pt x="3782187" y="76200"/>
                    <a:pt x="3766947" y="91440"/>
                    <a:pt x="3744087" y="91440"/>
                  </a:cubicBezTo>
                  <a:close/>
                  <a:moveTo>
                    <a:pt x="3065399" y="60960"/>
                  </a:moveTo>
                  <a:cubicBezTo>
                    <a:pt x="3065399" y="38100"/>
                    <a:pt x="3080639" y="15240"/>
                    <a:pt x="3095879" y="15240"/>
                  </a:cubicBezTo>
                  <a:cubicBezTo>
                    <a:pt x="3118739" y="15240"/>
                    <a:pt x="3141599" y="30480"/>
                    <a:pt x="3141599" y="53340"/>
                  </a:cubicBezTo>
                  <a:cubicBezTo>
                    <a:pt x="3141599" y="68580"/>
                    <a:pt x="3126359" y="91440"/>
                    <a:pt x="3103499" y="91440"/>
                  </a:cubicBezTo>
                  <a:cubicBezTo>
                    <a:pt x="3080639" y="91440"/>
                    <a:pt x="3065399" y="76200"/>
                    <a:pt x="3065399" y="60960"/>
                  </a:cubicBezTo>
                  <a:close/>
                  <a:moveTo>
                    <a:pt x="3530600" y="83820"/>
                  </a:moveTo>
                  <a:cubicBezTo>
                    <a:pt x="3507740" y="76200"/>
                    <a:pt x="3492500" y="60960"/>
                    <a:pt x="3492500" y="38100"/>
                  </a:cubicBezTo>
                  <a:cubicBezTo>
                    <a:pt x="3492500" y="22860"/>
                    <a:pt x="3507740" y="0"/>
                    <a:pt x="3530600" y="7620"/>
                  </a:cubicBezTo>
                  <a:cubicBezTo>
                    <a:pt x="3553460" y="7620"/>
                    <a:pt x="3568700" y="22860"/>
                    <a:pt x="3568700" y="45720"/>
                  </a:cubicBezTo>
                  <a:cubicBezTo>
                    <a:pt x="3568700" y="60960"/>
                    <a:pt x="3553460" y="83820"/>
                    <a:pt x="3530600" y="83820"/>
                  </a:cubicBezTo>
                  <a:close/>
                  <a:moveTo>
                    <a:pt x="3278886" y="45720"/>
                  </a:moveTo>
                  <a:cubicBezTo>
                    <a:pt x="3278886" y="22860"/>
                    <a:pt x="3294126" y="7620"/>
                    <a:pt x="3316986" y="0"/>
                  </a:cubicBezTo>
                  <a:cubicBezTo>
                    <a:pt x="3339846" y="0"/>
                    <a:pt x="3355086" y="22860"/>
                    <a:pt x="3355086" y="38100"/>
                  </a:cubicBezTo>
                  <a:cubicBezTo>
                    <a:pt x="3355086" y="60960"/>
                    <a:pt x="3339846" y="76200"/>
                    <a:pt x="3316986" y="76200"/>
                  </a:cubicBezTo>
                  <a:cubicBezTo>
                    <a:pt x="3294126" y="76200"/>
                    <a:pt x="3278886" y="60960"/>
                    <a:pt x="3278886" y="45720"/>
                  </a:cubicBezTo>
                  <a:close/>
                </a:path>
              </a:pathLst>
            </a:custGeom>
            <a:solidFill>
              <a:srgbClr val="BFBFBF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5288590" y="4337471"/>
            <a:ext cx="1272898" cy="1269855"/>
            <a:chOff x="0" y="0"/>
            <a:chExt cx="2409120" cy="240336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09190" cy="2403348"/>
            </a:xfrm>
            <a:custGeom>
              <a:avLst/>
              <a:gdLst/>
              <a:ahLst/>
              <a:cxnLst/>
              <a:rect l="l" t="t" r="r" b="b"/>
              <a:pathLst>
                <a:path w="2409190" h="2403348">
                  <a:moveTo>
                    <a:pt x="0" y="1201674"/>
                  </a:moveTo>
                  <a:cubicBezTo>
                    <a:pt x="0" y="537972"/>
                    <a:pt x="539242" y="0"/>
                    <a:pt x="1204595" y="0"/>
                  </a:cubicBezTo>
                  <a:cubicBezTo>
                    <a:pt x="1869948" y="0"/>
                    <a:pt x="2409190" y="537972"/>
                    <a:pt x="2409190" y="1201674"/>
                  </a:cubicBezTo>
                  <a:cubicBezTo>
                    <a:pt x="2409190" y="1865376"/>
                    <a:pt x="1869948" y="2403348"/>
                    <a:pt x="1204595" y="2403348"/>
                  </a:cubicBezTo>
                  <a:cubicBezTo>
                    <a:pt x="539242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4909308" y="5349018"/>
            <a:ext cx="290263" cy="295209"/>
            <a:chOff x="0" y="0"/>
            <a:chExt cx="549360" cy="558720"/>
          </a:xfrm>
        </p:grpSpPr>
        <p:sp>
          <p:nvSpPr>
            <p:cNvPr id="7" name="Freeform 7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5288590" y="7138913"/>
            <a:ext cx="1272898" cy="1269855"/>
            <a:chOff x="0" y="0"/>
            <a:chExt cx="2409120" cy="240336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409190" cy="2403348"/>
            </a:xfrm>
            <a:custGeom>
              <a:avLst/>
              <a:gdLst/>
              <a:ahLst/>
              <a:cxnLst/>
              <a:rect l="l" t="t" r="r" b="b"/>
              <a:pathLst>
                <a:path w="2409190" h="2403348">
                  <a:moveTo>
                    <a:pt x="0" y="1201674"/>
                  </a:moveTo>
                  <a:cubicBezTo>
                    <a:pt x="0" y="537972"/>
                    <a:pt x="539242" y="0"/>
                    <a:pt x="1204595" y="0"/>
                  </a:cubicBezTo>
                  <a:cubicBezTo>
                    <a:pt x="1869948" y="0"/>
                    <a:pt x="2409190" y="537972"/>
                    <a:pt x="2409190" y="1201674"/>
                  </a:cubicBezTo>
                  <a:cubicBezTo>
                    <a:pt x="2409190" y="1865376"/>
                    <a:pt x="1869948" y="2403348"/>
                    <a:pt x="1204595" y="2403348"/>
                  </a:cubicBezTo>
                  <a:cubicBezTo>
                    <a:pt x="539242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4909308" y="7102011"/>
            <a:ext cx="290263" cy="295209"/>
            <a:chOff x="0" y="0"/>
            <a:chExt cx="549360" cy="558720"/>
          </a:xfrm>
        </p:grpSpPr>
        <p:sp>
          <p:nvSpPr>
            <p:cNvPr id="12" name="Freeform 12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4989958" y="7187607"/>
            <a:ext cx="125540" cy="124018"/>
            <a:chOff x="0" y="0"/>
            <a:chExt cx="237600" cy="23472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10438566" y="7138913"/>
            <a:ext cx="1273279" cy="1269855"/>
            <a:chOff x="0" y="0"/>
            <a:chExt cx="2409840" cy="240336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11800864" y="7102011"/>
            <a:ext cx="290263" cy="295209"/>
            <a:chOff x="0" y="0"/>
            <a:chExt cx="549360" cy="558720"/>
          </a:xfrm>
        </p:grpSpPr>
        <p:sp>
          <p:nvSpPr>
            <p:cNvPr id="19" name="Freeform 19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1" name="Group 21"/>
          <p:cNvGrpSpPr/>
          <p:nvPr/>
        </p:nvGrpSpPr>
        <p:grpSpPr>
          <a:xfrm>
            <a:off x="11884557" y="7187607"/>
            <a:ext cx="125920" cy="124018"/>
            <a:chOff x="0" y="0"/>
            <a:chExt cx="238320" cy="23472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38252" cy="234696"/>
            </a:xfrm>
            <a:custGeom>
              <a:avLst/>
              <a:gdLst/>
              <a:ahLst/>
              <a:cxnLst/>
              <a:rect l="l" t="t" r="r" b="b"/>
              <a:pathLst>
                <a:path w="238252" h="234696">
                  <a:moveTo>
                    <a:pt x="0" y="117348"/>
                  </a:moveTo>
                  <a:cubicBezTo>
                    <a:pt x="0" y="52578"/>
                    <a:pt x="53340" y="0"/>
                    <a:pt x="119126" y="0"/>
                  </a:cubicBezTo>
                  <a:cubicBezTo>
                    <a:pt x="184912" y="0"/>
                    <a:pt x="238252" y="52578"/>
                    <a:pt x="238252" y="117348"/>
                  </a:cubicBezTo>
                  <a:cubicBezTo>
                    <a:pt x="238252" y="182118"/>
                    <a:pt x="184912" y="234696"/>
                    <a:pt x="119126" y="234696"/>
                  </a:cubicBezTo>
                  <a:cubicBezTo>
                    <a:pt x="53340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10438566" y="4337471"/>
            <a:ext cx="1273279" cy="1269855"/>
            <a:chOff x="0" y="0"/>
            <a:chExt cx="2409840" cy="240336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409952" cy="2403348"/>
            </a:xfrm>
            <a:custGeom>
              <a:avLst/>
              <a:gdLst/>
              <a:ahLst/>
              <a:cxnLst/>
              <a:rect l="l" t="t" r="r" b="b"/>
              <a:pathLst>
                <a:path w="2409952" h="2403348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5" name="Group 25"/>
          <p:cNvGrpSpPr/>
          <p:nvPr/>
        </p:nvGrpSpPr>
        <p:grpSpPr>
          <a:xfrm>
            <a:off x="11800864" y="5349018"/>
            <a:ext cx="290263" cy="295209"/>
            <a:chOff x="0" y="0"/>
            <a:chExt cx="549360" cy="558720"/>
          </a:xfrm>
        </p:grpSpPr>
        <p:sp>
          <p:nvSpPr>
            <p:cNvPr id="26" name="Freeform 26"/>
            <p:cNvSpPr/>
            <p:nvPr/>
          </p:nvSpPr>
          <p:spPr>
            <a:xfrm>
              <a:off x="38100" y="38100"/>
              <a:ext cx="473075" cy="482473"/>
            </a:xfrm>
            <a:custGeom>
              <a:avLst/>
              <a:gdLst/>
              <a:ahLst/>
              <a:cxnLst/>
              <a:rect l="l" t="t" r="r" b="b"/>
              <a:pathLst>
                <a:path w="473075" h="482473">
                  <a:moveTo>
                    <a:pt x="0" y="241300"/>
                  </a:moveTo>
                  <a:cubicBezTo>
                    <a:pt x="0" y="108077"/>
                    <a:pt x="105918" y="0"/>
                    <a:pt x="236601" y="0"/>
                  </a:cubicBezTo>
                  <a:cubicBezTo>
                    <a:pt x="367284" y="0"/>
                    <a:pt x="473075" y="108077"/>
                    <a:pt x="473075" y="241300"/>
                  </a:cubicBezTo>
                  <a:cubicBezTo>
                    <a:pt x="473075" y="374523"/>
                    <a:pt x="367157" y="482473"/>
                    <a:pt x="236601" y="482473"/>
                  </a:cubicBezTo>
                  <a:cubicBezTo>
                    <a:pt x="106045" y="482473"/>
                    <a:pt x="0" y="374523"/>
                    <a:pt x="0" y="2413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0"/>
              <a:ext cx="549402" cy="558800"/>
            </a:xfrm>
            <a:custGeom>
              <a:avLst/>
              <a:gdLst/>
              <a:ahLst/>
              <a:cxnLst/>
              <a:rect l="l" t="t" r="r" b="b"/>
              <a:pathLst>
                <a:path w="549402" h="558800">
                  <a:moveTo>
                    <a:pt x="0" y="279400"/>
                  </a:moveTo>
                  <a:cubicBezTo>
                    <a:pt x="0" y="125730"/>
                    <a:pt x="122301" y="0"/>
                    <a:pt x="274701" y="0"/>
                  </a:cubicBezTo>
                  <a:lnTo>
                    <a:pt x="274701" y="38100"/>
                  </a:lnTo>
                  <a:lnTo>
                    <a:pt x="274701" y="0"/>
                  </a:lnTo>
                  <a:cubicBezTo>
                    <a:pt x="427101" y="0"/>
                    <a:pt x="549402" y="125730"/>
                    <a:pt x="549402" y="279400"/>
                  </a:cubicBezTo>
                  <a:lnTo>
                    <a:pt x="511302" y="279400"/>
                  </a:lnTo>
                  <a:lnTo>
                    <a:pt x="549402" y="279400"/>
                  </a:lnTo>
                  <a:cubicBezTo>
                    <a:pt x="549402" y="432943"/>
                    <a:pt x="427101" y="558800"/>
                    <a:pt x="274701" y="558800"/>
                  </a:cubicBezTo>
                  <a:lnTo>
                    <a:pt x="274701" y="520700"/>
                  </a:lnTo>
                  <a:lnTo>
                    <a:pt x="274701" y="558800"/>
                  </a:lnTo>
                  <a:cubicBezTo>
                    <a:pt x="122301" y="558673"/>
                    <a:pt x="0" y="432943"/>
                    <a:pt x="0" y="279400"/>
                  </a:cubicBezTo>
                  <a:lnTo>
                    <a:pt x="38100" y="279400"/>
                  </a:lnTo>
                  <a:lnTo>
                    <a:pt x="76200" y="279400"/>
                  </a:lnTo>
                  <a:lnTo>
                    <a:pt x="38100" y="279400"/>
                  </a:lnTo>
                  <a:lnTo>
                    <a:pt x="0" y="279400"/>
                  </a:lnTo>
                  <a:moveTo>
                    <a:pt x="76327" y="279400"/>
                  </a:moveTo>
                  <a:cubicBezTo>
                    <a:pt x="76327" y="300482"/>
                    <a:pt x="59182" y="317500"/>
                    <a:pt x="38227" y="317500"/>
                  </a:cubicBezTo>
                  <a:cubicBezTo>
                    <a:pt x="17272" y="317500"/>
                    <a:pt x="127" y="300355"/>
                    <a:pt x="127" y="279400"/>
                  </a:cubicBezTo>
                  <a:cubicBezTo>
                    <a:pt x="127" y="258445"/>
                    <a:pt x="17272" y="241300"/>
                    <a:pt x="38227" y="241300"/>
                  </a:cubicBezTo>
                  <a:cubicBezTo>
                    <a:pt x="59182" y="241300"/>
                    <a:pt x="76327" y="258445"/>
                    <a:pt x="76327" y="279400"/>
                  </a:cubicBezTo>
                  <a:cubicBezTo>
                    <a:pt x="76327" y="392303"/>
                    <a:pt x="165862" y="482473"/>
                    <a:pt x="274701" y="482473"/>
                  </a:cubicBezTo>
                  <a:cubicBezTo>
                    <a:pt x="383540" y="482473"/>
                    <a:pt x="473075" y="392176"/>
                    <a:pt x="473075" y="279400"/>
                  </a:cubicBezTo>
                  <a:cubicBezTo>
                    <a:pt x="473075" y="166624"/>
                    <a:pt x="383540" y="76327"/>
                    <a:pt x="274701" y="76327"/>
                  </a:cubicBezTo>
                  <a:lnTo>
                    <a:pt x="274701" y="38100"/>
                  </a:lnTo>
                  <a:lnTo>
                    <a:pt x="274701" y="76200"/>
                  </a:lnTo>
                  <a:cubicBezTo>
                    <a:pt x="165862" y="76327"/>
                    <a:pt x="76327" y="166497"/>
                    <a:pt x="76327" y="279400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8" name="Group 28"/>
          <p:cNvGrpSpPr/>
          <p:nvPr/>
        </p:nvGrpSpPr>
        <p:grpSpPr>
          <a:xfrm>
            <a:off x="14991669" y="5434613"/>
            <a:ext cx="125540" cy="124018"/>
            <a:chOff x="0" y="0"/>
            <a:chExt cx="237600" cy="23472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30" name="Group 30"/>
          <p:cNvGrpSpPr/>
          <p:nvPr/>
        </p:nvGrpSpPr>
        <p:grpSpPr>
          <a:xfrm>
            <a:off x="11884937" y="5434613"/>
            <a:ext cx="125540" cy="124018"/>
            <a:chOff x="0" y="0"/>
            <a:chExt cx="237600" cy="23472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37490" cy="234696"/>
            </a:xfrm>
            <a:custGeom>
              <a:avLst/>
              <a:gdLst/>
              <a:ahLst/>
              <a:cxnLst/>
              <a:rect l="l" t="t" r="r" b="b"/>
              <a:pathLst>
                <a:path w="237490" h="234696">
                  <a:moveTo>
                    <a:pt x="0" y="117348"/>
                  </a:moveTo>
                  <a:cubicBezTo>
                    <a:pt x="0" y="52578"/>
                    <a:pt x="53213" y="0"/>
                    <a:pt x="118745" y="0"/>
                  </a:cubicBezTo>
                  <a:cubicBezTo>
                    <a:pt x="184277" y="0"/>
                    <a:pt x="237490" y="52578"/>
                    <a:pt x="237490" y="117348"/>
                  </a:cubicBezTo>
                  <a:cubicBezTo>
                    <a:pt x="237490" y="182118"/>
                    <a:pt x="184277" y="234696"/>
                    <a:pt x="118745" y="234696"/>
                  </a:cubicBezTo>
                  <a:cubicBezTo>
                    <a:pt x="53213" y="234696"/>
                    <a:pt x="0" y="182118"/>
                    <a:pt x="0" y="11734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sp>
        <p:nvSpPr>
          <p:cNvPr id="32" name="Freeform 32"/>
          <p:cNvSpPr/>
          <p:nvPr/>
        </p:nvSpPr>
        <p:spPr>
          <a:xfrm>
            <a:off x="15496050" y="7397220"/>
            <a:ext cx="852353" cy="745421"/>
          </a:xfrm>
          <a:custGeom>
            <a:avLst/>
            <a:gdLst/>
            <a:ahLst/>
            <a:cxnLst/>
            <a:rect l="l" t="t" r="r" b="b"/>
            <a:pathLst>
              <a:path w="852353" h="745421">
                <a:moveTo>
                  <a:pt x="0" y="0"/>
                </a:moveTo>
                <a:lnTo>
                  <a:pt x="852353" y="0"/>
                </a:lnTo>
                <a:lnTo>
                  <a:pt x="852353" y="745422"/>
                </a:lnTo>
                <a:lnTo>
                  <a:pt x="0" y="7454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3" name="Freeform 33"/>
          <p:cNvSpPr/>
          <p:nvPr/>
        </p:nvSpPr>
        <p:spPr>
          <a:xfrm>
            <a:off x="15496050" y="4641321"/>
            <a:ext cx="857979" cy="690305"/>
          </a:xfrm>
          <a:custGeom>
            <a:avLst/>
            <a:gdLst/>
            <a:ahLst/>
            <a:cxnLst/>
            <a:rect l="l" t="t" r="r" b="b"/>
            <a:pathLst>
              <a:path w="857979" h="690305">
                <a:moveTo>
                  <a:pt x="0" y="0"/>
                </a:moveTo>
                <a:lnTo>
                  <a:pt x="857979" y="0"/>
                </a:lnTo>
                <a:lnTo>
                  <a:pt x="857979" y="690306"/>
                </a:lnTo>
                <a:lnTo>
                  <a:pt x="0" y="6903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10681873" y="4600639"/>
            <a:ext cx="806474" cy="733158"/>
          </a:xfrm>
          <a:custGeom>
            <a:avLst/>
            <a:gdLst/>
            <a:ahLst/>
            <a:cxnLst/>
            <a:rect l="l" t="t" r="r" b="b"/>
            <a:pathLst>
              <a:path w="806474" h="733158">
                <a:moveTo>
                  <a:pt x="0" y="0"/>
                </a:moveTo>
                <a:lnTo>
                  <a:pt x="806474" y="0"/>
                </a:lnTo>
                <a:lnTo>
                  <a:pt x="806474" y="733158"/>
                </a:lnTo>
                <a:lnTo>
                  <a:pt x="0" y="73315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10647414" y="7452636"/>
            <a:ext cx="840933" cy="726356"/>
          </a:xfrm>
          <a:custGeom>
            <a:avLst/>
            <a:gdLst/>
            <a:ahLst/>
            <a:cxnLst/>
            <a:rect l="l" t="t" r="r" b="b"/>
            <a:pathLst>
              <a:path w="840933" h="726356">
                <a:moveTo>
                  <a:pt x="0" y="0"/>
                </a:moveTo>
                <a:lnTo>
                  <a:pt x="840933" y="0"/>
                </a:lnTo>
                <a:lnTo>
                  <a:pt x="840933" y="726356"/>
                </a:lnTo>
                <a:lnTo>
                  <a:pt x="0" y="7263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36" name="Group 36"/>
          <p:cNvGrpSpPr/>
          <p:nvPr/>
        </p:nvGrpSpPr>
        <p:grpSpPr>
          <a:xfrm>
            <a:off x="12208810" y="5081712"/>
            <a:ext cx="2582815" cy="2582815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  <a:ln w="190500" cap="sq">
              <a:solidFill>
                <a:srgbClr val="397D5A"/>
              </a:solidFill>
              <a:prstDash val="solid"/>
              <a:miter/>
            </a:ln>
          </p:spPr>
        </p:sp>
        <p:sp>
          <p:nvSpPr>
            <p:cNvPr id="38" name="TextBox 3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39" name="Freeform 39"/>
          <p:cNvSpPr/>
          <p:nvPr/>
        </p:nvSpPr>
        <p:spPr>
          <a:xfrm>
            <a:off x="13141925" y="5926519"/>
            <a:ext cx="716584" cy="746171"/>
          </a:xfrm>
          <a:custGeom>
            <a:avLst/>
            <a:gdLst/>
            <a:ahLst/>
            <a:cxnLst/>
            <a:rect l="l" t="t" r="r" b="b"/>
            <a:pathLst>
              <a:path w="716584" h="746171">
                <a:moveTo>
                  <a:pt x="0" y="0"/>
                </a:moveTo>
                <a:lnTo>
                  <a:pt x="716585" y="0"/>
                </a:lnTo>
                <a:lnTo>
                  <a:pt x="716585" y="746171"/>
                </a:lnTo>
                <a:lnTo>
                  <a:pt x="0" y="7461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40" name="TextBox 40"/>
          <p:cNvSpPr txBox="1"/>
          <p:nvPr/>
        </p:nvSpPr>
        <p:spPr>
          <a:xfrm>
            <a:off x="797199" y="2241107"/>
            <a:ext cx="3823334" cy="537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56"/>
              </a:lnSpc>
              <a:spcBef>
                <a:spcPct val="0"/>
              </a:spcBef>
            </a:pPr>
            <a:r>
              <a:rPr lang="en-US" sz="3157" b="1" spc="309" dirty="0">
                <a:solidFill>
                  <a:srgbClr val="397D5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♻️ Packaging</a:t>
            </a:r>
          </a:p>
        </p:txBody>
      </p:sp>
      <p:sp>
        <p:nvSpPr>
          <p:cNvPr id="41" name="Freeform 41"/>
          <p:cNvSpPr/>
          <p:nvPr/>
        </p:nvSpPr>
        <p:spPr>
          <a:xfrm>
            <a:off x="16322124" y="7754894"/>
            <a:ext cx="4118443" cy="3654183"/>
          </a:xfrm>
          <a:custGeom>
            <a:avLst/>
            <a:gdLst/>
            <a:ahLst/>
            <a:cxnLst/>
            <a:rect l="l" t="t" r="r" b="b"/>
            <a:pathLst>
              <a:path w="4118443" h="3654183">
                <a:moveTo>
                  <a:pt x="0" y="0"/>
                </a:moveTo>
                <a:lnTo>
                  <a:pt x="4118443" y="0"/>
                </a:lnTo>
                <a:lnTo>
                  <a:pt x="4118443" y="3654183"/>
                </a:lnTo>
                <a:lnTo>
                  <a:pt x="0" y="365418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42" name="Freeform 42"/>
          <p:cNvSpPr/>
          <p:nvPr/>
        </p:nvSpPr>
        <p:spPr>
          <a:xfrm flipH="1" flipV="1">
            <a:off x="-2059222" y="-858971"/>
            <a:ext cx="4118443" cy="3654183"/>
          </a:xfrm>
          <a:custGeom>
            <a:avLst/>
            <a:gdLst/>
            <a:ahLst/>
            <a:cxnLst/>
            <a:rect l="l" t="t" r="r" b="b"/>
            <a:pathLst>
              <a:path w="4118443" h="3654183">
                <a:moveTo>
                  <a:pt x="4118444" y="3654182"/>
                </a:moveTo>
                <a:lnTo>
                  <a:pt x="0" y="3654182"/>
                </a:lnTo>
                <a:lnTo>
                  <a:pt x="0" y="0"/>
                </a:lnTo>
                <a:lnTo>
                  <a:pt x="4118444" y="0"/>
                </a:lnTo>
                <a:lnTo>
                  <a:pt x="4118444" y="3654182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43" name="Freeform 43"/>
          <p:cNvSpPr/>
          <p:nvPr/>
        </p:nvSpPr>
        <p:spPr>
          <a:xfrm>
            <a:off x="343468" y="2933324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09" y="0"/>
                </a:lnTo>
                <a:lnTo>
                  <a:pt x="981409" y="534730"/>
                </a:lnTo>
                <a:lnTo>
                  <a:pt x="0" y="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4485" r="-4485"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1666115" y="3039333"/>
            <a:ext cx="4944596" cy="758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5"/>
              </a:lnSpc>
            </a:pPr>
            <a:r>
              <a:rPr lang="en-US" sz="2242" spc="21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35% of packaging is plastic</a:t>
            </a:r>
          </a:p>
          <a:p>
            <a:pPr marL="0" lvl="0" indent="0" algn="l">
              <a:lnSpc>
                <a:spcPts val="3095"/>
              </a:lnSpc>
              <a:spcBef>
                <a:spcPct val="0"/>
              </a:spcBef>
            </a:pPr>
            <a:endParaRPr lang="en-US" sz="2242" spc="219" dirty="0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666115" y="5012304"/>
            <a:ext cx="4944596" cy="367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95"/>
              </a:lnSpc>
              <a:spcBef>
                <a:spcPct val="0"/>
              </a:spcBef>
            </a:pPr>
            <a:r>
              <a:rPr lang="en-US" sz="2242" spc="21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No renewable energy yet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06406" y="4227228"/>
            <a:ext cx="5604488" cy="5374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356"/>
              </a:lnSpc>
              <a:spcBef>
                <a:spcPct val="0"/>
              </a:spcBef>
            </a:pPr>
            <a:r>
              <a:rPr lang="en-US" sz="3157" b="1" spc="309" dirty="0">
                <a:solidFill>
                  <a:srgbClr val="397D5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🔋 Renewable Energy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699897" y="6840109"/>
            <a:ext cx="7040761" cy="367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95"/>
              </a:lnSpc>
              <a:spcBef>
                <a:spcPct val="0"/>
              </a:spcBef>
            </a:pPr>
            <a:r>
              <a:rPr lang="en-US" sz="2242" spc="21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Diesel vehicle replaced with electric one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828295" y="6272727"/>
            <a:ext cx="6073373" cy="421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28"/>
              </a:lnSpc>
              <a:spcBef>
                <a:spcPct val="0"/>
              </a:spcBef>
            </a:pPr>
            <a:r>
              <a:rPr lang="en-US" sz="2557" b="1" spc="250">
                <a:solidFill>
                  <a:srgbClr val="397D5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Environmental Improvements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2078272" y="9655638"/>
            <a:ext cx="8106303" cy="722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57"/>
              </a:lnSpc>
            </a:pPr>
            <a:r>
              <a:rPr lang="en-US" sz="2142" spc="20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No certified program or ISO-compliant system</a:t>
            </a:r>
          </a:p>
          <a:p>
            <a:pPr marL="0" lvl="0" indent="0" algn="l">
              <a:lnSpc>
                <a:spcPts val="2957"/>
              </a:lnSpc>
              <a:spcBef>
                <a:spcPct val="0"/>
              </a:spcBef>
            </a:pPr>
            <a:endParaRPr lang="en-US" sz="2142" spc="209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50" name="TextBox 50"/>
          <p:cNvSpPr txBox="1"/>
          <p:nvPr/>
        </p:nvSpPr>
        <p:spPr>
          <a:xfrm>
            <a:off x="825094" y="7918699"/>
            <a:ext cx="5205211" cy="421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528"/>
              </a:lnSpc>
              <a:spcBef>
                <a:spcPct val="0"/>
              </a:spcBef>
            </a:pPr>
            <a:r>
              <a:rPr lang="en-US" sz="2557" b="1" spc="250">
                <a:solidFill>
                  <a:srgbClr val="397D5A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Good Housekeeping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909447" y="3490474"/>
            <a:ext cx="8372014" cy="7225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57"/>
              </a:lnSpc>
            </a:pPr>
            <a:r>
              <a:rPr lang="en-US" sz="2142" spc="20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No biodegradable or eco-friendly alternatives used</a:t>
            </a:r>
          </a:p>
          <a:p>
            <a:pPr marL="0" lvl="0" indent="0" algn="l">
              <a:lnSpc>
                <a:spcPts val="2957"/>
              </a:lnSpc>
              <a:spcBef>
                <a:spcPct val="0"/>
              </a:spcBef>
            </a:pPr>
            <a:endParaRPr lang="en-US" sz="2142" spc="209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52" name="TextBox 52"/>
          <p:cNvSpPr txBox="1"/>
          <p:nvPr/>
        </p:nvSpPr>
        <p:spPr>
          <a:xfrm>
            <a:off x="1909447" y="5500829"/>
            <a:ext cx="6006966" cy="351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57"/>
              </a:lnSpc>
              <a:spcBef>
                <a:spcPct val="0"/>
              </a:spcBef>
            </a:pPr>
            <a:r>
              <a:rPr lang="en-US" sz="2142" spc="20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Future plan to install solar panels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324877" y="1183832"/>
            <a:ext cx="16230600" cy="7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4800" b="1" spc="470" dirty="0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OTHER ENVIRONMENTAL ASPECTS</a:t>
            </a:r>
          </a:p>
        </p:txBody>
      </p:sp>
      <p:sp>
        <p:nvSpPr>
          <p:cNvPr id="54" name="Freeform 54"/>
          <p:cNvSpPr/>
          <p:nvPr/>
        </p:nvSpPr>
        <p:spPr>
          <a:xfrm>
            <a:off x="684705" y="3435507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29"/>
                </a:lnTo>
                <a:lnTo>
                  <a:pt x="0" y="53472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4485" r="-4485"/>
            </a:stretch>
          </a:blipFill>
        </p:spPr>
      </p:sp>
      <p:sp>
        <p:nvSpPr>
          <p:cNvPr id="55" name="Freeform 55"/>
          <p:cNvSpPr/>
          <p:nvPr/>
        </p:nvSpPr>
        <p:spPr>
          <a:xfrm>
            <a:off x="537995" y="4860581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30"/>
                </a:lnTo>
                <a:lnTo>
                  <a:pt x="0" y="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4485" r="-4485"/>
            </a:stretch>
          </a:blipFill>
        </p:spPr>
      </p:sp>
      <p:sp>
        <p:nvSpPr>
          <p:cNvPr id="56" name="Freeform 56"/>
          <p:cNvSpPr/>
          <p:nvPr/>
        </p:nvSpPr>
        <p:spPr>
          <a:xfrm>
            <a:off x="699438" y="5380134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09" y="0"/>
                </a:lnTo>
                <a:lnTo>
                  <a:pt x="981409" y="534729"/>
                </a:lnTo>
                <a:lnTo>
                  <a:pt x="0" y="53472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4485" r="-4485"/>
            </a:stretch>
          </a:blipFill>
        </p:spPr>
      </p:sp>
      <p:sp>
        <p:nvSpPr>
          <p:cNvPr id="57" name="TextBox 57"/>
          <p:cNvSpPr txBox="1"/>
          <p:nvPr/>
        </p:nvSpPr>
        <p:spPr>
          <a:xfrm>
            <a:off x="1782630" y="7411598"/>
            <a:ext cx="7747594" cy="3510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57"/>
              </a:lnSpc>
              <a:spcBef>
                <a:spcPct val="0"/>
              </a:spcBef>
            </a:pPr>
            <a:r>
              <a:rPr lang="en-US" sz="2142" spc="20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New tray designs + recipes reduce food waste</a:t>
            </a:r>
          </a:p>
        </p:txBody>
      </p:sp>
      <p:sp>
        <p:nvSpPr>
          <p:cNvPr id="58" name="Freeform 58"/>
          <p:cNvSpPr/>
          <p:nvPr/>
        </p:nvSpPr>
        <p:spPr>
          <a:xfrm>
            <a:off x="557045" y="6752692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30"/>
                </a:lnTo>
                <a:lnTo>
                  <a:pt x="0" y="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4485" r="-4485"/>
            </a:stretch>
          </a:blipFill>
        </p:spPr>
      </p:sp>
      <p:sp>
        <p:nvSpPr>
          <p:cNvPr id="59" name="Freeform 59"/>
          <p:cNvSpPr/>
          <p:nvPr/>
        </p:nvSpPr>
        <p:spPr>
          <a:xfrm>
            <a:off x="734545" y="7302774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29"/>
                </a:lnTo>
                <a:lnTo>
                  <a:pt x="0" y="53472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4485" r="-4485"/>
            </a:stretch>
          </a:blipFill>
        </p:spPr>
      </p:sp>
      <p:sp>
        <p:nvSpPr>
          <p:cNvPr id="60" name="TextBox 60"/>
          <p:cNvSpPr txBox="1"/>
          <p:nvPr/>
        </p:nvSpPr>
        <p:spPr>
          <a:xfrm>
            <a:off x="1909447" y="9196744"/>
            <a:ext cx="10559897" cy="367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95"/>
              </a:lnSpc>
              <a:spcBef>
                <a:spcPct val="0"/>
              </a:spcBef>
            </a:pPr>
            <a:r>
              <a:rPr lang="en-US" sz="2242" spc="21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Cleaning done manually with basic tools (vinegar, chlorine)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782630" y="8618318"/>
            <a:ext cx="11416826" cy="367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95"/>
              </a:lnSpc>
              <a:spcBef>
                <a:spcPct val="0"/>
              </a:spcBef>
            </a:pPr>
            <a:r>
              <a:rPr lang="en-US" sz="2242" spc="219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No waste sorting or recycling from cleaning</a:t>
            </a:r>
          </a:p>
        </p:txBody>
      </p:sp>
      <p:sp>
        <p:nvSpPr>
          <p:cNvPr id="62" name="Freeform 62"/>
          <p:cNvSpPr/>
          <p:nvPr/>
        </p:nvSpPr>
        <p:spPr>
          <a:xfrm>
            <a:off x="623720" y="8525997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29"/>
                </a:lnTo>
                <a:lnTo>
                  <a:pt x="0" y="53472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4485" r="-4485"/>
            </a:stretch>
          </a:blipFill>
        </p:spPr>
      </p:sp>
      <p:sp>
        <p:nvSpPr>
          <p:cNvPr id="63" name="Freeform 63"/>
          <p:cNvSpPr/>
          <p:nvPr/>
        </p:nvSpPr>
        <p:spPr>
          <a:xfrm>
            <a:off x="801220" y="9076078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10" y="0"/>
                </a:lnTo>
                <a:lnTo>
                  <a:pt x="981410" y="534730"/>
                </a:lnTo>
                <a:lnTo>
                  <a:pt x="0" y="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4485" r="-4485"/>
            </a:stretch>
          </a:blipFill>
        </p:spPr>
      </p:sp>
      <p:sp>
        <p:nvSpPr>
          <p:cNvPr id="64" name="Freeform 64"/>
          <p:cNvSpPr/>
          <p:nvPr/>
        </p:nvSpPr>
        <p:spPr>
          <a:xfrm>
            <a:off x="1047750" y="9607348"/>
            <a:ext cx="981409" cy="534730"/>
          </a:xfrm>
          <a:custGeom>
            <a:avLst/>
            <a:gdLst/>
            <a:ahLst/>
            <a:cxnLst/>
            <a:rect l="l" t="t" r="r" b="b"/>
            <a:pathLst>
              <a:path w="981409" h="534730">
                <a:moveTo>
                  <a:pt x="0" y="0"/>
                </a:moveTo>
                <a:lnTo>
                  <a:pt x="981409" y="0"/>
                </a:lnTo>
                <a:lnTo>
                  <a:pt x="981409" y="534730"/>
                </a:lnTo>
                <a:lnTo>
                  <a:pt x="0" y="53473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4485" r="-4485"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431332"/>
            <a:ext cx="18288000" cy="11850818"/>
          </a:xfrm>
          <a:custGeom>
            <a:avLst/>
            <a:gdLst/>
            <a:ahLst/>
            <a:cxnLst/>
            <a:rect l="l" t="t" r="r" b="b"/>
            <a:pathLst>
              <a:path w="18288000" h="11850818">
                <a:moveTo>
                  <a:pt x="0" y="0"/>
                </a:moveTo>
                <a:lnTo>
                  <a:pt x="18288000" y="0"/>
                </a:lnTo>
                <a:lnTo>
                  <a:pt x="18288000" y="11850819"/>
                </a:lnTo>
                <a:lnTo>
                  <a:pt x="0" y="118508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1000"/>
            </a:blip>
            <a:stretch>
              <a:fillRect l="-403" t="-3643" r="-403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3352800" y="2933700"/>
            <a:ext cx="16047608" cy="1324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75"/>
              </a:lnSpc>
            </a:pPr>
            <a:r>
              <a:rPr lang="en-US" sz="7880" spc="3971" dirty="0">
                <a:solidFill>
                  <a:srgbClr val="307834"/>
                </a:solidFill>
                <a:latin typeface="Concert One"/>
                <a:ea typeface="Concert One"/>
                <a:cs typeface="Concert One"/>
                <a:sym typeface="Concert One"/>
              </a:rPr>
              <a:t>INTRUDOCTION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2"/>
            <a:stretch>
              <a:fillRect t="-38888" b="-38888"/>
            </a:stretch>
          </a:blipFill>
        </p:spPr>
      </p:sp>
      <p:sp>
        <p:nvSpPr>
          <p:cNvPr id="3" name="Freeform 3"/>
          <p:cNvSpPr/>
          <p:nvPr/>
        </p:nvSpPr>
        <p:spPr>
          <a:xfrm rot="-10800000">
            <a:off x="-1069771" y="-564097"/>
            <a:ext cx="10465354" cy="3006411"/>
          </a:xfrm>
          <a:custGeom>
            <a:avLst/>
            <a:gdLst/>
            <a:ahLst/>
            <a:cxnLst/>
            <a:rect l="l" t="t" r="r" b="b"/>
            <a:pathLst>
              <a:path w="10465354" h="3006411">
                <a:moveTo>
                  <a:pt x="0" y="0"/>
                </a:moveTo>
                <a:lnTo>
                  <a:pt x="10465354" y="0"/>
                </a:lnTo>
                <a:lnTo>
                  <a:pt x="10465354" y="3006411"/>
                </a:lnTo>
                <a:lnTo>
                  <a:pt x="0" y="300641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535881" y="1452558"/>
            <a:ext cx="9162782" cy="8321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862"/>
              </a:lnSpc>
              <a:spcBef>
                <a:spcPct val="0"/>
              </a:spcBef>
            </a:pPr>
            <a:r>
              <a:rPr lang="en-US" sz="5921" spc="207" dirty="0">
                <a:solidFill>
                  <a:srgbClr val="040506"/>
                </a:solidFill>
                <a:latin typeface="Poppins"/>
                <a:ea typeface="Poppins"/>
                <a:cs typeface="Poppins"/>
                <a:sym typeface="Poppins"/>
              </a:rPr>
              <a:t>General Conclusion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35881" y="2756058"/>
            <a:ext cx="16837719" cy="3847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3799"/>
              </a:lnSpc>
            </a:pPr>
            <a:r>
              <a:rPr lang="en-US" sz="2400" spc="26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Environmental practices at "Piece of Cake" are basic and unstructured.</a:t>
            </a:r>
          </a:p>
          <a:p>
            <a:pPr algn="just" rtl="0">
              <a:lnSpc>
                <a:spcPts val="3799"/>
              </a:lnSpc>
            </a:pPr>
            <a:r>
              <a:rPr lang="en-US" sz="2400" spc="26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There is no formal waste management, no renewable energy, and weak integration of sustainability in packaging, supply chain, and cleaning systems.</a:t>
            </a:r>
          </a:p>
          <a:p>
            <a:pPr algn="just" rtl="0">
              <a:lnSpc>
                <a:spcPts val="3799"/>
              </a:lnSpc>
            </a:pPr>
            <a:r>
              <a:rPr lang="en-US" sz="2400" spc="26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Some small steps were taken (electric vehicle, recipe adjustment), but overall, a long-term plan is urgently needed.</a:t>
            </a:r>
          </a:p>
          <a:p>
            <a:pPr marL="0" lvl="0" indent="0" algn="just" rtl="0">
              <a:lnSpc>
                <a:spcPts val="3799"/>
              </a:lnSpc>
              <a:spcBef>
                <a:spcPct val="0"/>
              </a:spcBef>
            </a:pPr>
            <a:r>
              <a:rPr lang="en-US" sz="2400" spc="269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factory must adopt clear policies, improve training, and implement structured systems to achieve environmental sustainability.</a:t>
            </a:r>
          </a:p>
          <a:p>
            <a:pPr marL="0" lvl="0" indent="0" algn="just" rtl="0">
              <a:lnSpc>
                <a:spcPts val="3799"/>
              </a:lnSpc>
              <a:spcBef>
                <a:spcPct val="0"/>
              </a:spcBef>
            </a:pPr>
            <a:endParaRPr lang="en-US" sz="2400" spc="269" dirty="0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EF5A6-E9C9-4B22-3EF1-CC268CFB8A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071" y="5824129"/>
            <a:ext cx="5962650" cy="477661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22" b="-9222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2590800" y="3186794"/>
            <a:ext cx="14630400" cy="37058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776"/>
              </a:lnSpc>
            </a:pPr>
            <a:r>
              <a:rPr lang="en-US" sz="10707" spc="1049" dirty="0">
                <a:solidFill>
                  <a:schemeClr val="accent6">
                    <a:lumMod val="60000"/>
                    <a:lumOff val="40000"/>
                  </a:schemeClr>
                </a:solidFill>
                <a:latin typeface="Poppins"/>
                <a:ea typeface="Poppins"/>
                <a:cs typeface="Poppins"/>
                <a:sym typeface="Poppins"/>
              </a:rPr>
              <a:t>Recommendation</a:t>
            </a:r>
            <a:r>
              <a:rPr lang="en-US" sz="10707" spc="1049" dirty="0">
                <a:solidFill>
                  <a:schemeClr val="accent6">
                    <a:lumMod val="75000"/>
                  </a:schemeClr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</p:txBody>
      </p:sp>
      <p:sp>
        <p:nvSpPr>
          <p:cNvPr id="5" name="Freeform 5"/>
          <p:cNvSpPr/>
          <p:nvPr/>
        </p:nvSpPr>
        <p:spPr>
          <a:xfrm flipH="1" flipV="1">
            <a:off x="-3801253" y="0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6745495"/>
                </a:moveTo>
                <a:lnTo>
                  <a:pt x="0" y="6745495"/>
                </a:lnTo>
                <a:lnTo>
                  <a:pt x="0" y="0"/>
                </a:lnTo>
                <a:lnTo>
                  <a:pt x="7602506" y="0"/>
                </a:lnTo>
                <a:lnTo>
                  <a:pt x="7602506" y="6745495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ar-SA" dirty="0"/>
          </a:p>
        </p:txBody>
      </p:sp>
      <p:sp>
        <p:nvSpPr>
          <p:cNvPr id="6" name="Freeform 6"/>
          <p:cNvSpPr/>
          <p:nvPr/>
        </p:nvSpPr>
        <p:spPr>
          <a:xfrm flipH="1">
            <a:off x="14486747" y="3541505"/>
            <a:ext cx="7602505" cy="6745495"/>
          </a:xfrm>
          <a:custGeom>
            <a:avLst/>
            <a:gdLst/>
            <a:ahLst/>
            <a:cxnLst/>
            <a:rect l="l" t="t" r="r" b="b"/>
            <a:pathLst>
              <a:path w="7602505" h="6745495">
                <a:moveTo>
                  <a:pt x="7602506" y="0"/>
                </a:moveTo>
                <a:lnTo>
                  <a:pt x="0" y="0"/>
                </a:lnTo>
                <a:lnTo>
                  <a:pt x="0" y="6745495"/>
                </a:lnTo>
                <a:lnTo>
                  <a:pt x="7602506" y="6745495"/>
                </a:lnTo>
                <a:lnTo>
                  <a:pt x="760250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391400" cy="10287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200900" y="849268"/>
            <a:ext cx="10602070" cy="16147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6313"/>
              </a:lnSpc>
            </a:pPr>
            <a:r>
              <a:rPr lang="en-US" sz="5063" b="1" dirty="0">
                <a:solidFill>
                  <a:schemeClr val="accent6">
                    <a:lumMod val="50000"/>
                  </a:schemeClr>
                </a:solidFill>
                <a:latin typeface="Poppins" panose="00000500000000000000" pitchFamily="2" charset="0"/>
                <a:ea typeface="Noto Serif SC Bold" pitchFamily="34" charset="-122"/>
                <a:cs typeface="Poppins" panose="00000500000000000000" pitchFamily="2" charset="0"/>
              </a:rPr>
              <a:t>Implementing Key Energy Saving Strategies</a:t>
            </a:r>
            <a:endParaRPr lang="en-US" sz="5063" dirty="0">
              <a:solidFill>
                <a:schemeClr val="accent6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>
            <a:off x="9290776" y="4076700"/>
            <a:ext cx="70866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8715890" y="3445758"/>
            <a:ext cx="437171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Open Sauce" panose="020B0604020202020204" charset="0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Open Sauce" panose="020B0604020202020204" charset="0"/>
              </a:rPr>
              <a:t>Appliance Optimization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Open Sauce" panose="020B0604020202020204" charset="0"/>
              </a:rPr>
              <a:t>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رابط مستقيم 10"/>
          <p:cNvCxnSpPr/>
          <p:nvPr/>
        </p:nvCxnSpPr>
        <p:spPr>
          <a:xfrm>
            <a:off x="9290776" y="4991100"/>
            <a:ext cx="708660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8715890" y="4467880"/>
            <a:ext cx="4809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Smart Lighting &amp; Controls </a:t>
            </a:r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" name="رابط مستقيم 12"/>
          <p:cNvCxnSpPr/>
          <p:nvPr/>
        </p:nvCxnSpPr>
        <p:spPr>
          <a:xfrm>
            <a:off x="9290776" y="5981700"/>
            <a:ext cx="7086600" cy="0"/>
          </a:xfrm>
          <a:prstGeom prst="line">
            <a:avLst/>
          </a:prstGeom>
          <a:ln w="28575">
            <a:solidFill>
              <a:srgbClr val="78A88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8714718" y="5458480"/>
            <a:ext cx="5758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78A883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Behavioral Change &amp; Monitoring</a:t>
            </a:r>
            <a:endParaRPr lang="en-GB" sz="2800" dirty="0">
              <a:solidFill>
                <a:srgbClr val="78A883"/>
              </a:solidFill>
            </a:endParaRP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9204478" y="7877705"/>
            <a:ext cx="7086600" cy="0"/>
          </a:xfrm>
          <a:prstGeom prst="line">
            <a:avLst/>
          </a:prstGeom>
          <a:ln w="28575">
            <a:solidFill>
              <a:srgbClr val="B6E4B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8714718" y="6364079"/>
            <a:ext cx="5134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Infrastructure &amp; Renewables</a:t>
            </a:r>
            <a:endParaRPr lang="en-GB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8" name="رابط مستقيم 17"/>
          <p:cNvCxnSpPr/>
          <p:nvPr/>
        </p:nvCxnSpPr>
        <p:spPr>
          <a:xfrm>
            <a:off x="9240593" y="6887299"/>
            <a:ext cx="70866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ستطيل 18"/>
          <p:cNvSpPr/>
          <p:nvPr/>
        </p:nvSpPr>
        <p:spPr>
          <a:xfrm>
            <a:off x="9198401" y="7307379"/>
            <a:ext cx="3740126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solidFill>
                  <a:srgbClr val="B6E4B0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Strategic Integration</a:t>
            </a:r>
            <a:endParaRPr lang="en-GB" sz="2800" dirty="0">
              <a:solidFill>
                <a:srgbClr val="B6E4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62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1"/>
          <p:cNvSpPr txBox="1"/>
          <p:nvPr/>
        </p:nvSpPr>
        <p:spPr>
          <a:xfrm>
            <a:off x="3747546" y="830354"/>
            <a:ext cx="11902064" cy="7240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760"/>
              </a:lnSpc>
            </a:pPr>
            <a:r>
              <a:rPr lang="en-US" sz="4800" b="1" dirty="0">
                <a:solidFill>
                  <a:srgbClr val="073B3A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Industrial Oven – Energy Saving Plan</a:t>
            </a:r>
          </a:p>
        </p:txBody>
      </p:sp>
      <p:pic>
        <p:nvPicPr>
          <p:cNvPr id="55" name="Picture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8934" y="2377079"/>
            <a:ext cx="4290562" cy="301262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TextBox 506">
            <a:extLst>
              <a:ext uri="{FF2B5EF4-FFF2-40B4-BE49-F238E27FC236}">
                <a16:creationId xmlns:a16="http://schemas.microsoft.com/office/drawing/2014/main" id="{3D7F94FC-3A0C-4C2A-BF33-6BF03E29C928}"/>
              </a:ext>
            </a:extLst>
          </p:cNvPr>
          <p:cNvSpPr txBox="1"/>
          <p:nvPr/>
        </p:nvSpPr>
        <p:spPr>
          <a:xfrm>
            <a:off x="1608967" y="3739610"/>
            <a:ext cx="6553200" cy="2154420"/>
          </a:xfrm>
          <a:prstGeom prst="rect">
            <a:avLst/>
          </a:prstGeom>
          <a:noFill/>
        </p:spPr>
        <p:txBody>
          <a:bodyPr wrap="square" lIns="182862" tIns="91432" rIns="182862" bIns="91432" rtlCol="0">
            <a:spAutoFit/>
          </a:bodyPr>
          <a:lstStyle/>
          <a:p>
            <a:pPr algn="l" defTabSz="1828618" rtl="0">
              <a:buClr>
                <a:srgbClr val="000000"/>
              </a:buClr>
            </a:pPr>
            <a:r>
              <a:rPr lang="en-US" sz="3200" b="1" kern="0" dirty="0">
                <a:solidFill>
                  <a:schemeClr val="accent6">
                    <a:lumMod val="75000"/>
                  </a:schemeClr>
                </a:solidFill>
                <a:ea typeface="Fira Sans Extra Condensed"/>
                <a:cs typeface="Fira Sans Extra Condensed"/>
                <a:sym typeface="Arial"/>
              </a:rPr>
              <a:t>Objectives</a:t>
            </a:r>
          </a:p>
          <a:p>
            <a:pPr marL="800100" lvl="1" indent="-342900" algn="l" defTabSz="1828618" rtl="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ea typeface="Cambria" panose="02040503050406030204" pitchFamily="18" charset="0"/>
                <a:cs typeface="Farsi Simple Outline" pitchFamily="2" charset="-78"/>
                <a:sym typeface="Arial"/>
              </a:rPr>
              <a:t>Fewer heating cycles</a:t>
            </a:r>
          </a:p>
          <a:p>
            <a:pPr marL="800100" lvl="1" indent="-342900" algn="l" defTabSz="1828618" rtl="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ea typeface="Cambria" panose="02040503050406030204" pitchFamily="18" charset="0"/>
                <a:cs typeface="Farsi Simple Outline" pitchFamily="2" charset="-78"/>
                <a:sym typeface="Arial"/>
              </a:rPr>
              <a:t>Stable temperature</a:t>
            </a:r>
          </a:p>
          <a:p>
            <a:pPr marL="800100" lvl="1" indent="-342900" algn="l" defTabSz="1828618" rtl="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ea typeface="Cambria" panose="02040503050406030204" pitchFamily="18" charset="0"/>
                <a:cs typeface="Farsi Simple Outline" pitchFamily="2" charset="-78"/>
                <a:sym typeface="Arial"/>
              </a:rPr>
              <a:t>Better capacity &amp; quality</a:t>
            </a:r>
          </a:p>
          <a:p>
            <a:pPr marL="800100" lvl="1" indent="-342900" algn="l" defTabSz="1828618" rtl="0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ea typeface="Cambria" panose="02040503050406030204" pitchFamily="18" charset="0"/>
                <a:cs typeface="Farsi Simple Outline" pitchFamily="2" charset="-78"/>
                <a:sym typeface="Arial"/>
              </a:rPr>
              <a:t>Less waste, more efficiency</a:t>
            </a:r>
          </a:p>
        </p:txBody>
      </p:sp>
      <p:sp>
        <p:nvSpPr>
          <p:cNvPr id="62" name="مستطيل 61"/>
          <p:cNvSpPr/>
          <p:nvPr/>
        </p:nvSpPr>
        <p:spPr>
          <a:xfrm>
            <a:off x="1639447" y="2315902"/>
            <a:ext cx="6924666" cy="1415756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618"/>
            <a:r>
              <a:rPr lang="en-US" sz="3200" b="1" kern="0" dirty="0">
                <a:solidFill>
                  <a:schemeClr val="accent6">
                    <a:lumMod val="50000"/>
                  </a:schemeClr>
                </a:solidFill>
                <a:ea typeface="Fira Sans Extra Condensed"/>
                <a:cs typeface="Fira Sans Extra Condensed"/>
              </a:rPr>
              <a:t>Finding &amp;Key Action 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Ovens are the top energy consumers.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Keep oven running – avoid frequent on/off</a:t>
            </a:r>
          </a:p>
        </p:txBody>
      </p:sp>
      <p:sp>
        <p:nvSpPr>
          <p:cNvPr id="63" name="مستطيل 62"/>
          <p:cNvSpPr/>
          <p:nvPr/>
        </p:nvSpPr>
        <p:spPr>
          <a:xfrm>
            <a:off x="1639447" y="6081317"/>
            <a:ext cx="4751918" cy="1415756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828618"/>
            <a:r>
              <a:rPr lang="en-US" sz="3200" b="1" kern="0" dirty="0">
                <a:solidFill>
                  <a:srgbClr val="78A883"/>
                </a:solidFill>
                <a:ea typeface="Fira Sans Extra Condensed"/>
                <a:cs typeface="Fira Sans Extra Condensed"/>
              </a:rPr>
              <a:t>Implementation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Daily production schedule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Train staff on timing</a:t>
            </a:r>
          </a:p>
        </p:txBody>
      </p:sp>
      <p:sp>
        <p:nvSpPr>
          <p:cNvPr id="64" name="Google Shape;796;p29"/>
          <p:cNvSpPr/>
          <p:nvPr/>
        </p:nvSpPr>
        <p:spPr>
          <a:xfrm>
            <a:off x="1178735" y="2541694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endParaRPr sz="2400"/>
          </a:p>
        </p:txBody>
      </p:sp>
      <p:sp>
        <p:nvSpPr>
          <p:cNvPr id="65" name="Google Shape;806;p29"/>
          <p:cNvSpPr/>
          <p:nvPr/>
        </p:nvSpPr>
        <p:spPr>
          <a:xfrm>
            <a:off x="1234424" y="2604054"/>
            <a:ext cx="202500" cy="2025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 rtl="0">
              <a:buClr>
                <a:srgbClr val="000000"/>
              </a:buClr>
              <a:buSzPts val="1100"/>
            </a:pPr>
            <a:endParaRPr sz="2400" b="1" kern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</a:endParaRPr>
          </a:p>
        </p:txBody>
      </p:sp>
      <p:sp>
        <p:nvSpPr>
          <p:cNvPr id="66" name="Google Shape;796;p29"/>
          <p:cNvSpPr/>
          <p:nvPr/>
        </p:nvSpPr>
        <p:spPr>
          <a:xfrm>
            <a:off x="1128011" y="3821027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endParaRPr sz="2400"/>
          </a:p>
        </p:txBody>
      </p:sp>
      <p:sp>
        <p:nvSpPr>
          <p:cNvPr id="67" name="Google Shape;806;p29"/>
          <p:cNvSpPr/>
          <p:nvPr/>
        </p:nvSpPr>
        <p:spPr>
          <a:xfrm>
            <a:off x="1183696" y="3883389"/>
            <a:ext cx="202500" cy="2025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endParaRPr sz="2400"/>
          </a:p>
        </p:txBody>
      </p:sp>
      <p:sp>
        <p:nvSpPr>
          <p:cNvPr id="68" name="Google Shape;796;p29"/>
          <p:cNvSpPr/>
          <p:nvPr/>
        </p:nvSpPr>
        <p:spPr>
          <a:xfrm>
            <a:off x="1156528" y="6183729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endParaRPr sz="2400"/>
          </a:p>
        </p:txBody>
      </p:sp>
      <p:sp>
        <p:nvSpPr>
          <p:cNvPr id="69" name="Google Shape;806;p29"/>
          <p:cNvSpPr/>
          <p:nvPr/>
        </p:nvSpPr>
        <p:spPr>
          <a:xfrm>
            <a:off x="1163523" y="6261444"/>
            <a:ext cx="202500" cy="202500"/>
          </a:xfrm>
          <a:prstGeom prst="ellipse">
            <a:avLst/>
          </a:prstGeom>
          <a:solidFill>
            <a:srgbClr val="78A883"/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 rtl="0">
              <a:buClr>
                <a:srgbClr val="000000"/>
              </a:buClr>
              <a:buSzPts val="1100"/>
            </a:pPr>
            <a:endParaRPr sz="2400" b="1" kern="0">
              <a:solidFill>
                <a:srgbClr val="78A883"/>
              </a:solidFill>
              <a:latin typeface="Fira Sans Extra Condensed"/>
              <a:ea typeface="Fira Sans Extra Condensed"/>
              <a:cs typeface="Fira Sans Extra Condensed"/>
            </a:endParaRPr>
          </a:p>
        </p:txBody>
      </p:sp>
      <p:sp>
        <p:nvSpPr>
          <p:cNvPr id="70" name="مستطيل 69"/>
          <p:cNvSpPr/>
          <p:nvPr/>
        </p:nvSpPr>
        <p:spPr>
          <a:xfrm>
            <a:off x="1639447" y="7578263"/>
            <a:ext cx="5785590" cy="1785088"/>
          </a:xfrm>
          <a:prstGeom prst="rect">
            <a:avLst/>
          </a:prstGeom>
        </p:spPr>
        <p:txBody>
          <a:bodyPr wrap="square" lIns="182862" tIns="91432" rIns="182862" bIns="91432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r>
              <a:rPr lang="en-GB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Device Upgrade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Replace high-energy devices. </a:t>
            </a:r>
          </a:p>
          <a:p>
            <a:pPr marL="800100" lvl="1" indent="-342900" defTabSz="1828618">
              <a:buFont typeface="Arial" pitchFamily="34" charset="0"/>
              <a:buChar char="•"/>
            </a:pPr>
            <a:r>
              <a:rPr lang="en-US" sz="240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itchFamily="34" charset="0"/>
                <a:ea typeface="Cambria" panose="02040503050406030204" pitchFamily="18" charset="0"/>
                <a:cs typeface="Arial" pitchFamily="34" charset="0"/>
              </a:rPr>
              <a:t>Use efficient alternatives to cut cost and improve performance</a:t>
            </a:r>
          </a:p>
        </p:txBody>
      </p:sp>
      <p:sp>
        <p:nvSpPr>
          <p:cNvPr id="71" name="Google Shape;796;p29"/>
          <p:cNvSpPr/>
          <p:nvPr/>
        </p:nvSpPr>
        <p:spPr>
          <a:xfrm>
            <a:off x="1156528" y="7680675"/>
            <a:ext cx="327302" cy="327240"/>
          </a:xfrm>
          <a:custGeom>
            <a:avLst/>
            <a:gdLst/>
            <a:ahLst/>
            <a:cxnLst/>
            <a:rect l="l" t="t" r="r" b="b"/>
            <a:pathLst>
              <a:path w="5359" h="5358" fill="none" extrusionOk="0">
                <a:moveTo>
                  <a:pt x="5358" y="2679"/>
                </a:moveTo>
                <a:cubicBezTo>
                  <a:pt x="5358" y="4155"/>
                  <a:pt x="4156" y="5358"/>
                  <a:pt x="2679" y="5358"/>
                </a:cubicBezTo>
                <a:cubicBezTo>
                  <a:pt x="1191" y="5358"/>
                  <a:pt x="1" y="4155"/>
                  <a:pt x="1" y="2679"/>
                </a:cubicBezTo>
                <a:cubicBezTo>
                  <a:pt x="1" y="1191"/>
                  <a:pt x="1191" y="0"/>
                  <a:pt x="2679" y="0"/>
                </a:cubicBezTo>
                <a:cubicBezTo>
                  <a:pt x="4156" y="0"/>
                  <a:pt x="5358" y="1191"/>
                  <a:pt x="5358" y="2679"/>
                </a:cubicBezTo>
                <a:close/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18" tIns="91418" rIns="91418" bIns="9141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3468"/>
            <a:endParaRPr sz="2400"/>
          </a:p>
        </p:txBody>
      </p:sp>
      <p:sp>
        <p:nvSpPr>
          <p:cNvPr id="72" name="Google Shape;806;p29"/>
          <p:cNvSpPr/>
          <p:nvPr/>
        </p:nvSpPr>
        <p:spPr>
          <a:xfrm>
            <a:off x="1163523" y="7758390"/>
            <a:ext cx="202500" cy="2025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182742" rIns="0" bIns="182742" anchor="ctr" anchorCtr="0">
            <a:noAutofit/>
          </a:bodyPr>
          <a:lstStyle/>
          <a:p>
            <a:pPr algn="ctr" defTabSz="1828618" rtl="0">
              <a:buClr>
                <a:srgbClr val="000000"/>
              </a:buClr>
              <a:buSzPts val="1100"/>
            </a:pPr>
            <a:endParaRPr sz="2400" b="1" kern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</a:endParaRPr>
          </a:p>
        </p:txBody>
      </p:sp>
      <p:sp>
        <p:nvSpPr>
          <p:cNvPr id="73" name="سهم للأسفل 72"/>
          <p:cNvSpPr/>
          <p:nvPr/>
        </p:nvSpPr>
        <p:spPr>
          <a:xfrm>
            <a:off x="13486075" y="5898212"/>
            <a:ext cx="327502" cy="89098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4" name="Picture 18" descr="Image result for Rational iCombi Pro 20-1/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3" t="1" r="30952" b="65"/>
          <a:stretch>
            <a:fillRect/>
          </a:stretch>
        </p:blipFill>
        <p:spPr bwMode="auto">
          <a:xfrm>
            <a:off x="11698934" y="7124700"/>
            <a:ext cx="4607866" cy="2238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039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 animBg="1"/>
      <p:bldP spid="7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3"/>
            <a:stretch>
              <a:fillRect t="-38888" b="-38888"/>
            </a:stretch>
          </a:blipFill>
        </p:spPr>
        <p:txBody>
          <a:bodyPr/>
          <a:lstStyle/>
          <a:p>
            <a:endParaRPr lang="ar-SA"/>
          </a:p>
        </p:txBody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745724" y="4621028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01103" y="1148008"/>
            <a:ext cx="14625552" cy="22284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Replacing Old Devices to Improve Efficiency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2460017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64946" y="5263276"/>
            <a:ext cx="4686212" cy="787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Proposed Replacement: Rational </a:t>
            </a:r>
            <a:r>
              <a:rPr lang="en-US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iCombi</a:t>
            </a: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Pro 20-1/1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79056" y="4975212"/>
            <a:ext cx="4278866" cy="1197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Current Situation</a:t>
            </a:r>
          </a:p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Device: Large industrial electric oven.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777806" y="5263276"/>
            <a:ext cx="5461660" cy="376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Benefits of Replacement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134910" y="6710890"/>
            <a:ext cx="4747452" cy="2423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40% less energy consumption. Better product quality  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Faster preheating and baking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Easier cleaning, lower maintenance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Fewer breakdowns and heat issues</a:t>
            </a:r>
          </a:p>
        </p:txBody>
      </p:sp>
      <p:sp>
        <p:nvSpPr>
          <p:cNvPr id="30" name="Half Frame 3"/>
          <p:cNvSpPr/>
          <p:nvPr/>
        </p:nvSpPr>
        <p:spPr>
          <a:xfrm rot="16200000">
            <a:off x="667020" y="8648641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1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64" y="6402055"/>
            <a:ext cx="4664635" cy="301262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Half Frame 3"/>
          <p:cNvSpPr/>
          <p:nvPr/>
        </p:nvSpPr>
        <p:spPr>
          <a:xfrm rot="16200000">
            <a:off x="7010201" y="8648641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6" name="Picture 18" descr="Image result for Rational iCombi Pro 20-1/1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3" t="1" r="30952" b="65"/>
          <a:stretch>
            <a:fillRect/>
          </a:stretch>
        </p:blipFill>
        <p:spPr bwMode="auto">
          <a:xfrm>
            <a:off x="7204119" y="6710890"/>
            <a:ext cx="4607866" cy="2703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Half Frame 3"/>
          <p:cNvSpPr/>
          <p:nvPr/>
        </p:nvSpPr>
        <p:spPr>
          <a:xfrm rot="16200000">
            <a:off x="12838567" y="8494940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886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375684" y="72519"/>
            <a:ext cx="18663683" cy="10557379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3"/>
            <a:stretch>
              <a:fillRect t="-38888" b="-38888"/>
            </a:stretch>
          </a:blipFill>
        </p:spPr>
        <p:txBody>
          <a:bodyPr/>
          <a:lstStyle/>
          <a:p>
            <a:endParaRPr lang="ar-SA" dirty="0"/>
          </a:p>
        </p:txBody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745724" y="4621028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01103" y="1148008"/>
            <a:ext cx="14625552" cy="22284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Replacing Old Devices to Improve Efficiency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2460017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57027" y="4994932"/>
            <a:ext cx="4686212" cy="11975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Proposed Replacement: Daikin Inverter 2 Ton – Split Type AC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079056" y="4975212"/>
            <a:ext cx="4278866" cy="1197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fr-FR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Current</a:t>
            </a:r>
            <a:r>
              <a:rPr lang="fr-FR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Situation </a:t>
            </a:r>
            <a:r>
              <a:rPr lang="fr-FR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Device</a:t>
            </a:r>
            <a:r>
              <a:rPr lang="fr-FR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: </a:t>
            </a:r>
            <a:r>
              <a:rPr lang="fr-FR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Conditioner</a:t>
            </a:r>
            <a:r>
              <a:rPr lang="fr-FR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2 Air Ton</a:t>
            </a: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777806" y="5263276"/>
            <a:ext cx="5461660" cy="376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Benefits of Replacement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363575" y="6147177"/>
            <a:ext cx="5180780" cy="34336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Estimated 30–50% reduction in electricity use.</a:t>
            </a:r>
            <a:endParaRPr lang="ar-JO" sz="1959" spc="192" dirty="0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Smart operation reduces actual runtime.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Better thermal comfort and faster response.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Lower pressure on the facility's power system.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Longer lifespan than traditional models.</a:t>
            </a:r>
          </a:p>
        </p:txBody>
      </p:sp>
      <p:grpSp>
        <p:nvGrpSpPr>
          <p:cNvPr id="31" name="مجموعة 30"/>
          <p:cNvGrpSpPr/>
          <p:nvPr/>
        </p:nvGrpSpPr>
        <p:grpSpPr>
          <a:xfrm>
            <a:off x="7224631" y="7118438"/>
            <a:ext cx="3818419" cy="2741422"/>
            <a:chOff x="685636" y="6997890"/>
            <a:chExt cx="3818419" cy="2741422"/>
          </a:xfrm>
        </p:grpSpPr>
        <p:sp>
          <p:nvSpPr>
            <p:cNvPr id="29" name="Half Frame 3"/>
            <p:cNvSpPr/>
            <p:nvPr/>
          </p:nvSpPr>
          <p:spPr>
            <a:xfrm rot="16200000">
              <a:off x="685636" y="8824912"/>
              <a:ext cx="914400" cy="914400"/>
            </a:xfrm>
            <a:prstGeom prst="halfFrame">
              <a:avLst>
                <a:gd name="adj1" fmla="val 14871"/>
                <a:gd name="adj2" fmla="val 14871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30" name="Picture 20" descr="Daikin 2.2 Ton 4 Star Split Inverter AC, FTKP71TV16T, Price from Rs ...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6997890"/>
              <a:ext cx="3589655" cy="25774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Half Frame 3"/>
          <p:cNvSpPr/>
          <p:nvPr/>
        </p:nvSpPr>
        <p:spPr>
          <a:xfrm rot="16200000">
            <a:off x="13106400" y="8945458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803210" y="7042603"/>
            <a:ext cx="5437897" cy="2934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Capacity: 20 x 1/1 GN trays</a:t>
            </a:r>
          </a:p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Temperature Range: 30°C – 300°C</a:t>
            </a:r>
          </a:p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Power: 37.2 kW, 3-phaseSmart Features: </a:t>
            </a:r>
          </a:p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 err="1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iDensityControl</a:t>
            </a: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: Smart climate control</a:t>
            </a:r>
          </a:p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 err="1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iCookingSuite</a:t>
            </a: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: Auto cooking programs</a:t>
            </a:r>
          </a:p>
          <a:p>
            <a:pPr marL="285750" indent="-285750" algn="l" rtl="0">
              <a:lnSpc>
                <a:spcPts val="2545"/>
              </a:lnSpc>
              <a:buFont typeface="Wingdings" pitchFamily="2" charset="2"/>
              <a:buChar char="§"/>
            </a:pPr>
            <a:r>
              <a:rPr lang="en-US" spc="180" dirty="0" err="1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iCareSystem</a:t>
            </a:r>
            <a:r>
              <a:rPr lang="en-US" spc="180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: Self-cleaning and sanitizing system</a:t>
            </a:r>
          </a:p>
          <a:p>
            <a:endParaRPr lang="en-GB" dirty="0"/>
          </a:p>
        </p:txBody>
      </p:sp>
      <p:sp>
        <p:nvSpPr>
          <p:cNvPr id="34" name="Half Frame 3"/>
          <p:cNvSpPr/>
          <p:nvPr/>
        </p:nvSpPr>
        <p:spPr>
          <a:xfrm rot="16200000">
            <a:off x="621856" y="8945457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3959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50314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blipFill>
            <a:blip r:embed="rId3"/>
            <a:stretch>
              <a:fillRect t="-38888" b="-38888"/>
            </a:stretch>
          </a:blipFill>
        </p:spPr>
        <p:txBody>
          <a:bodyPr/>
          <a:lstStyle/>
          <a:p>
            <a:endParaRPr lang="ar-SA"/>
          </a:p>
        </p:txBody>
      </p:sp>
      <p:grpSp>
        <p:nvGrpSpPr>
          <p:cNvPr id="3" name="Group 3"/>
          <p:cNvGrpSpPr/>
          <p:nvPr/>
        </p:nvGrpSpPr>
        <p:grpSpPr>
          <a:xfrm>
            <a:off x="633448" y="374453"/>
            <a:ext cx="17021103" cy="3970203"/>
            <a:chOff x="0" y="0"/>
            <a:chExt cx="4482924" cy="10456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482924" cy="1045650"/>
            </a:xfrm>
            <a:custGeom>
              <a:avLst/>
              <a:gdLst/>
              <a:ahLst/>
              <a:cxnLst/>
              <a:rect l="l" t="t" r="r" b="b"/>
              <a:pathLst>
                <a:path w="4482924" h="1045650">
                  <a:moveTo>
                    <a:pt x="0" y="0"/>
                  </a:moveTo>
                  <a:lnTo>
                    <a:pt x="4482924" y="0"/>
                  </a:lnTo>
                  <a:lnTo>
                    <a:pt x="4482924" y="1045650"/>
                  </a:lnTo>
                  <a:lnTo>
                    <a:pt x="0" y="1045650"/>
                  </a:lnTo>
                  <a:close/>
                </a:path>
              </a:pathLst>
            </a:custGeom>
            <a:solidFill>
              <a:srgbClr val="1C5739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482924" cy="106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67020" y="395051"/>
            <a:ext cx="16933642" cy="3949605"/>
          </a:xfrm>
          <a:custGeom>
            <a:avLst/>
            <a:gdLst/>
            <a:ahLst/>
            <a:cxnLst/>
            <a:rect l="l" t="t" r="r" b="b"/>
            <a:pathLst>
              <a:path w="16933642" h="3949605">
                <a:moveTo>
                  <a:pt x="0" y="0"/>
                </a:moveTo>
                <a:lnTo>
                  <a:pt x="16933643" y="0"/>
                </a:lnTo>
                <a:lnTo>
                  <a:pt x="16933643" y="3949605"/>
                </a:lnTo>
                <a:lnTo>
                  <a:pt x="0" y="394960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18000"/>
            </a:blip>
            <a:stretch>
              <a:fillRect t="-92914" b="-92914"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6745724" y="4621028"/>
            <a:ext cx="47625" cy="5725643"/>
            <a:chOff x="0" y="0"/>
            <a:chExt cx="12543" cy="150798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801103" y="1148008"/>
            <a:ext cx="14625552" cy="22284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880"/>
              </a:lnSpc>
              <a:spcBef>
                <a:spcPct val="0"/>
              </a:spcBef>
            </a:pPr>
            <a:r>
              <a:rPr lang="en-US" sz="6435" spc="63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Replacing Old Devices to Improve Efficiency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2460017" y="4621028"/>
            <a:ext cx="47625" cy="5725643"/>
            <a:chOff x="0" y="0"/>
            <a:chExt cx="12543" cy="15079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543" cy="1507988"/>
            </a:xfrm>
            <a:custGeom>
              <a:avLst/>
              <a:gdLst/>
              <a:ahLst/>
              <a:cxnLst/>
              <a:rect l="l" t="t" r="r" b="b"/>
              <a:pathLst>
                <a:path w="12543" h="1507988">
                  <a:moveTo>
                    <a:pt x="0" y="0"/>
                  </a:moveTo>
                  <a:lnTo>
                    <a:pt x="12543" y="0"/>
                  </a:lnTo>
                  <a:lnTo>
                    <a:pt x="12543" y="1507988"/>
                  </a:lnTo>
                  <a:lnTo>
                    <a:pt x="0" y="1507988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12543" cy="1527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157027" y="4994932"/>
            <a:ext cx="4686212" cy="787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Proposed Replacement: </a:t>
            </a:r>
            <a:r>
              <a:rPr lang="en-US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Eurofours</a:t>
            </a: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Smart Proofer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79285" y="4948395"/>
            <a:ext cx="5863483" cy="11975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Current Situation</a:t>
            </a:r>
          </a:p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Device:</a:t>
            </a:r>
            <a:r>
              <a:rPr lang="fr-FR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Traditional</a:t>
            </a:r>
            <a:r>
              <a:rPr lang="fr-FR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 fermentation </a:t>
            </a:r>
            <a:r>
              <a:rPr lang="fr-FR" sz="2341" b="1" spc="229" dirty="0" err="1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chamber</a:t>
            </a:r>
            <a:r>
              <a:rPr lang="fr-FR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.</a:t>
            </a:r>
            <a:endParaRPr lang="en-US" sz="2341" b="1" spc="229" dirty="0">
              <a:solidFill>
                <a:srgbClr val="231F20"/>
              </a:solidFill>
              <a:latin typeface="Open Sauce Bold"/>
              <a:ea typeface="Open Sauce Bold"/>
              <a:cs typeface="Open Sauce Bold"/>
              <a:sym typeface="Open Sauce Bold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2777806" y="5263276"/>
            <a:ext cx="5461660" cy="376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31"/>
              </a:lnSpc>
            </a:pPr>
            <a:r>
              <a:rPr lang="en-US" sz="2341" b="1" spc="229" dirty="0">
                <a:solidFill>
                  <a:srgbClr val="231F20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Benefits of Replacement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81179" y="6342577"/>
            <a:ext cx="6246960" cy="33064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 algn="l" rtl="0">
              <a:lnSpc>
                <a:spcPts val="2602"/>
              </a:lnSpc>
              <a:buFont typeface="Wingdings" pitchFamily="2" charset="2"/>
              <a:buChar char="§"/>
            </a:pPr>
            <a:endParaRPr dirty="0"/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Weekly Consumption: 72 kWh.</a:t>
            </a:r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• Issues:</a:t>
            </a:r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•Long daily usage (6 hours/day × 6 days).</a:t>
            </a:r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•Lacks precise temperature and humidity control.</a:t>
            </a:r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•Consumes a fixed amount of energy regardless of load.</a:t>
            </a:r>
          </a:p>
          <a:p>
            <a:pPr marL="342900" indent="-342900" algn="l" rtl="0">
              <a:lnSpc>
                <a:spcPts val="2602"/>
              </a:lnSpc>
              <a:buFont typeface="Wingdings" pitchFamily="2" charset="2"/>
              <a:buChar char="§"/>
            </a:pPr>
            <a:r>
              <a:rPr lang="en-US" sz="1885" spc="184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•Inconsistent fermentation quality.</a:t>
            </a:r>
          </a:p>
          <a:p>
            <a:pPr algn="l" rtl="0">
              <a:lnSpc>
                <a:spcPts val="2602"/>
              </a:lnSpc>
            </a:pPr>
            <a:endParaRPr lang="en-US" sz="1885" spc="184" dirty="0">
              <a:solidFill>
                <a:srgbClr val="231F20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098149" y="5882287"/>
            <a:ext cx="5076118" cy="4244782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algn="ctr">
              <a:lnSpc>
                <a:spcPts val="3981"/>
              </a:lnSpc>
            </a:pPr>
            <a:endParaRPr/>
          </a:p>
          <a:p>
            <a:pPr algn="ctr">
              <a:lnSpc>
                <a:spcPts val="3981"/>
              </a:lnSpc>
            </a:pPr>
            <a:endParaRPr/>
          </a:p>
          <a:p>
            <a:pPr marL="0" lvl="0" indent="0" algn="ctr">
              <a:lnSpc>
                <a:spcPts val="3981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13182600" y="6482754"/>
            <a:ext cx="3603591" cy="27699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20–30% energy savings and fewer malfunctions.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 Consistent, faster fermentation with minimal supervision </a:t>
            </a:r>
          </a:p>
          <a:p>
            <a:pPr marL="342900" indent="-342900" algn="l" rtl="0">
              <a:lnSpc>
                <a:spcPts val="2704"/>
              </a:lnSpc>
              <a:buFont typeface="Wingdings" pitchFamily="2" charset="2"/>
              <a:buChar char="ü"/>
            </a:pPr>
            <a:r>
              <a:rPr lang="en-US" sz="1959" spc="192" dirty="0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Improved product quality through smart control</a:t>
            </a:r>
          </a:p>
        </p:txBody>
      </p:sp>
      <p:sp>
        <p:nvSpPr>
          <p:cNvPr id="29" name="Half Frame 3"/>
          <p:cNvSpPr/>
          <p:nvPr/>
        </p:nvSpPr>
        <p:spPr>
          <a:xfrm rot="16200000">
            <a:off x="214999" y="8725486"/>
            <a:ext cx="904042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Half Frame 3"/>
          <p:cNvSpPr/>
          <p:nvPr/>
        </p:nvSpPr>
        <p:spPr>
          <a:xfrm rot="16200000">
            <a:off x="7157027" y="8720307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Picture 21" descr="Unox Bakertop Mind.Maps Plus COUNTERTOP Electric 4 Trays 600×400 ...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305649"/>
            <a:ext cx="4282338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Half Frame 3"/>
          <p:cNvSpPr/>
          <p:nvPr/>
        </p:nvSpPr>
        <p:spPr>
          <a:xfrm rot="16200000">
            <a:off x="12954000" y="8702980"/>
            <a:ext cx="914400" cy="914400"/>
          </a:xfrm>
          <a:prstGeom prst="halfFrame">
            <a:avLst>
              <a:gd name="adj1" fmla="val 14871"/>
              <a:gd name="adj2" fmla="val 1487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483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1"/>
          <p:cNvSpPr/>
          <p:nvPr/>
        </p:nvSpPr>
        <p:spPr>
          <a:xfrm>
            <a:off x="673597" y="529233"/>
            <a:ext cx="8067229" cy="601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688"/>
              </a:lnSpc>
            </a:pPr>
            <a:r>
              <a:rPr lang="en-US" sz="3750" b="1" dirty="0">
                <a:solidFill>
                  <a:srgbClr val="006747"/>
                </a:solidFill>
                <a:latin typeface="Poppins" panose="00000500000000000000" pitchFamily="2" charset="0"/>
                <a:ea typeface="Noto Serif SC Bold" pitchFamily="34" charset="-122"/>
                <a:cs typeface="Poppins" panose="00000500000000000000" pitchFamily="2" charset="0"/>
              </a:rPr>
              <a:t>Water Conservation for Factories</a:t>
            </a:r>
            <a:endParaRPr lang="en-US" sz="375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673596" y="1419375"/>
            <a:ext cx="16940808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</a:pPr>
            <a:endParaRPr lang="en-US" sz="1500" dirty="0"/>
          </a:p>
        </p:txBody>
      </p:sp>
      <p:sp>
        <p:nvSpPr>
          <p:cNvPr id="6" name="Text 3"/>
          <p:cNvSpPr/>
          <p:nvPr/>
        </p:nvSpPr>
        <p:spPr>
          <a:xfrm>
            <a:off x="673597" y="2136131"/>
            <a:ext cx="2811066" cy="3007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13"/>
              </a:lnSpc>
            </a:pPr>
            <a:r>
              <a:rPr lang="en-US" sz="3200" b="1" dirty="0">
                <a:solidFill>
                  <a:srgbClr val="006747"/>
                </a:solidFill>
                <a:latin typeface="Inter Medium" panose="020B0604020202020204" charset="0"/>
                <a:ea typeface="Inter Medium" panose="020B0604020202020204" charset="0"/>
                <a:cs typeface="Noto Serif SC Bold" pitchFamily="34" charset="-120"/>
              </a:rPr>
              <a:t>Key Recommendations</a:t>
            </a:r>
            <a:endParaRPr lang="en-US" sz="3200" dirty="0">
              <a:latin typeface="Inter Medium" panose="020B0604020202020204" charset="0"/>
              <a:ea typeface="Inter Medium" panose="020B060402020202020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673596" y="2629347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🔧Install low-flow taps.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673596" y="3004395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🔁Recycle prewash water.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673596" y="3379441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🚿Use push-taps with auto shutoff.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673596" y="3754488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🔍Conduct monthly leak checks.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1" name="Text 8"/>
          <p:cNvSpPr/>
          <p:nvPr/>
        </p:nvSpPr>
        <p:spPr>
          <a:xfrm>
            <a:off x="673596" y="4129535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🧼Implement dual sink systems.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73596" y="4504582"/>
            <a:ext cx="823570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75"/>
              </a:lnSpc>
              <a:buSzPct val="100000"/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👷Train employees on water efficiency.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9388228" y="2136131"/>
            <a:ext cx="2406104" cy="3007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313"/>
              </a:lnSpc>
            </a:pPr>
            <a:r>
              <a:rPr lang="en-US" sz="3200" b="1" dirty="0">
                <a:solidFill>
                  <a:srgbClr val="006747"/>
                </a:solidFill>
                <a:latin typeface="Inter Medium" panose="020B0604020202020204" charset="0"/>
                <a:ea typeface="Inter Medium" panose="020B0604020202020204" charset="0"/>
                <a:cs typeface="Noto Serif SC Bold" pitchFamily="34" charset="-120"/>
              </a:rPr>
              <a:t>Expected  Impact</a:t>
            </a:r>
            <a:endParaRPr lang="en-US" sz="3200" dirty="0">
              <a:latin typeface="Inter Medium" panose="020B0604020202020204" charset="0"/>
              <a:ea typeface="Inter Medium" panose="020B0604020202020204" charset="0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9388227" y="2629347"/>
            <a:ext cx="8235703" cy="10578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2375"/>
              </a:lnSpc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The daily water usage will decrease, and so will the monthly bill.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9294415" y="3811935"/>
            <a:ext cx="3997524" cy="635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5000"/>
              </a:lnSpc>
            </a:pPr>
            <a:r>
              <a:rPr lang="en-US" sz="50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380</a:t>
            </a:r>
            <a:endParaRPr lang="en-US" sz="5000" dirty="0">
              <a:latin typeface="Open Sauce" panose="020B0604020202020204" charset="0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9388228" y="4433293"/>
            <a:ext cx="3997524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75"/>
              </a:lnSpc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Liters saved daily</a:t>
            </a:r>
            <a:endParaRPr lang="en-US" sz="2400" dirty="0">
              <a:latin typeface="Open Sauce" panose="020B0604020202020204" charset="0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13770868" y="3792512"/>
            <a:ext cx="3997673" cy="635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5000"/>
              </a:lnSpc>
            </a:pPr>
            <a:r>
              <a:rPr lang="en-US" sz="50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NIS</a:t>
            </a:r>
            <a:r>
              <a:rPr lang="en-US" sz="5000" b="1" dirty="0">
                <a:solidFill>
                  <a:srgbClr val="4B4A4A"/>
                </a:solidFill>
                <a:latin typeface="Noto Serif SC Bold" pitchFamily="34" charset="0"/>
                <a:ea typeface="Noto Serif SC Bold" pitchFamily="34" charset="-122"/>
                <a:cs typeface="Noto Serif SC Bold" pitchFamily="34" charset="-120"/>
              </a:rPr>
              <a:t> 59</a:t>
            </a:r>
            <a:endParaRPr lang="en-US" sz="5000" dirty="0"/>
          </a:p>
        </p:txBody>
      </p:sp>
      <p:sp>
        <p:nvSpPr>
          <p:cNvPr id="18" name="Text 15"/>
          <p:cNvSpPr/>
          <p:nvPr/>
        </p:nvSpPr>
        <p:spPr>
          <a:xfrm>
            <a:off x="13626256" y="4433293"/>
            <a:ext cx="3997673" cy="307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75"/>
              </a:lnSpc>
            </a:pPr>
            <a:r>
              <a:rPr lang="en-US" sz="2400" dirty="0">
                <a:solidFill>
                  <a:srgbClr val="4B4A4A"/>
                </a:solidFill>
                <a:latin typeface="Open Sauce" panose="020B0604020202020204" charset="0"/>
                <a:ea typeface="Geist" pitchFamily="34" charset="-122"/>
                <a:cs typeface="Geist" pitchFamily="34" charset="-120"/>
              </a:rPr>
              <a:t>Monthly savings</a:t>
            </a:r>
            <a:endParaRPr lang="en-US" sz="2400" dirty="0">
              <a:latin typeface="Open Sauce" panose="020B0604020202020204" charset="0"/>
            </a:endParaRPr>
          </a:p>
        </p:txBody>
      </p:sp>
      <p:pic>
        <p:nvPicPr>
          <p:cNvPr id="19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49690"/>
            <a:ext cx="8235703" cy="4449960"/>
          </a:xfrm>
          <a:prstGeom prst="rect">
            <a:avLst/>
          </a:prstGeom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C9D6D094-BD17-4444-8B29-DD090B328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52273" y="-963586"/>
            <a:ext cx="10461643" cy="301168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8288000" cy="3317676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84636" y="3855393"/>
            <a:ext cx="14223801" cy="7898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6188"/>
              </a:lnSpc>
            </a:pPr>
            <a:r>
              <a:rPr lang="en-US" sz="4800" b="1" dirty="0">
                <a:solidFill>
                  <a:srgbClr val="006747"/>
                </a:solidFill>
                <a:latin typeface="Poppins" panose="00000500000000000000" pitchFamily="2" charset="0"/>
                <a:ea typeface="Noto Serif SC Bold" pitchFamily="34" charset="-122"/>
                <a:cs typeface="Poppins" panose="00000500000000000000" pitchFamily="2" charset="0"/>
              </a:rPr>
              <a:t>Good Housekeeping – 5S for Energy &amp; Water Efficiency</a:t>
            </a:r>
            <a:endParaRPr lang="en-US" sz="4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636" y="6314259"/>
            <a:ext cx="631924" cy="631924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832521" y="6464278"/>
            <a:ext cx="3159770" cy="3948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63"/>
              </a:lnSpc>
            </a:pPr>
            <a:r>
              <a:rPr lang="en-US" sz="32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Seiri (Sorting)</a:t>
            </a:r>
            <a:endParaRPr lang="en-US" sz="3200" dirty="0">
              <a:latin typeface="Open Sauce" panose="020B0604020202020204" charset="0"/>
            </a:endParaRPr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6225563"/>
            <a:ext cx="631924" cy="631924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272486" y="6375582"/>
            <a:ext cx="3487936" cy="3948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63"/>
              </a:lnSpc>
            </a:pPr>
            <a:r>
              <a:rPr lang="en-US" sz="3200" b="1" dirty="0" err="1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Seiton</a:t>
            </a:r>
            <a:r>
              <a:rPr lang="en-US" sz="32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 (Set on order)</a:t>
            </a:r>
            <a:endParaRPr lang="en-US" sz="3200" dirty="0">
              <a:latin typeface="Open Sauce" panose="020B0604020202020204" charset="0"/>
            </a:endParaRPr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61298" y="6134100"/>
            <a:ext cx="631924" cy="631924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4121822" y="6284119"/>
            <a:ext cx="3159770" cy="3948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63"/>
              </a:lnSpc>
            </a:pPr>
            <a:r>
              <a:rPr lang="en-US" sz="3200" b="1" dirty="0" err="1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Seiso</a:t>
            </a:r>
            <a:r>
              <a:rPr lang="en-US" sz="32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 (Shine)</a:t>
            </a:r>
            <a:endParaRPr lang="en-US" sz="3200" dirty="0">
              <a:latin typeface="Open Sauce" panose="020B0604020202020204" charset="0"/>
            </a:endParaRPr>
          </a:p>
        </p:txBody>
      </p:sp>
      <p:sp>
        <p:nvSpPr>
          <p:cNvPr id="13" name="Text 1">
            <a:extLst>
              <a:ext uri="{FF2B5EF4-FFF2-40B4-BE49-F238E27FC236}">
                <a16:creationId xmlns:a16="http://schemas.microsoft.com/office/drawing/2014/main" id="{9F8DBBC9-8146-A9EF-1186-BE4C69E8C5E1}"/>
              </a:ext>
            </a:extLst>
          </p:cNvPr>
          <p:cNvSpPr/>
          <p:nvPr/>
        </p:nvSpPr>
        <p:spPr>
          <a:xfrm>
            <a:off x="4042321" y="8096365"/>
            <a:ext cx="4568279" cy="399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63"/>
              </a:lnSpc>
            </a:pPr>
            <a:r>
              <a:rPr lang="en-US" sz="3200" b="1" dirty="0" err="1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Seiketsu</a:t>
            </a:r>
            <a:r>
              <a:rPr lang="en-US" sz="32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 (Standardize)</a:t>
            </a:r>
          </a:p>
        </p:txBody>
      </p:sp>
      <p:sp>
        <p:nvSpPr>
          <p:cNvPr id="15" name="Text 5">
            <a:extLst>
              <a:ext uri="{FF2B5EF4-FFF2-40B4-BE49-F238E27FC236}">
                <a16:creationId xmlns:a16="http://schemas.microsoft.com/office/drawing/2014/main" id="{61283EC7-4E68-3990-3A87-60C9390FDF10}"/>
              </a:ext>
            </a:extLst>
          </p:cNvPr>
          <p:cNvSpPr/>
          <p:nvPr/>
        </p:nvSpPr>
        <p:spPr>
          <a:xfrm>
            <a:off x="10327630" y="8101459"/>
            <a:ext cx="3159770" cy="3948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63"/>
              </a:lnSpc>
            </a:pPr>
            <a:r>
              <a:rPr lang="en-US" sz="3200" b="1" dirty="0" err="1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Shitsuke</a:t>
            </a:r>
            <a:r>
              <a:rPr lang="en-US" sz="3200" b="1" dirty="0">
                <a:solidFill>
                  <a:srgbClr val="4B4A4A"/>
                </a:solidFill>
                <a:latin typeface="Open Sauce" panose="020B0604020202020204" charset="0"/>
                <a:ea typeface="Noto Serif SC Bold" pitchFamily="34" charset="-122"/>
                <a:cs typeface="Noto Serif SC Bold" pitchFamily="34" charset="-120"/>
              </a:rPr>
              <a:t> (Sustain)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1D87AFA-FAED-630E-7400-AB7C19CCA29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576" t="24868" r="17240" b="16733"/>
          <a:stretch>
            <a:fillRect/>
          </a:stretch>
        </p:blipFill>
        <p:spPr>
          <a:xfrm>
            <a:off x="9296400" y="7845822"/>
            <a:ext cx="838200" cy="8483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17DCA25-53D1-F590-AA2A-9419D2A083F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bg1">
                <a:tint val="45000"/>
                <a:satMod val="400000"/>
              </a:schemeClr>
            </a:duotone>
          </a:blip>
          <a:srcRect r="64066" b="27444"/>
          <a:stretch>
            <a:fillRect/>
          </a:stretch>
        </p:blipFill>
        <p:spPr>
          <a:xfrm>
            <a:off x="2762115" y="7610130"/>
            <a:ext cx="1124085" cy="122665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697200" y="9197856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19"/>
                </a:lnTo>
                <a:lnTo>
                  <a:pt x="0" y="468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611600" y="9244445"/>
            <a:ext cx="2085109" cy="2085109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C5739"/>
            </a:solidFill>
            <a:ln cap="sq">
              <a:noFill/>
              <a:prstDash val="solid"/>
              <a:miter/>
            </a:ln>
          </p:spPr>
        </p:sp>
        <p:sp>
          <p:nvSpPr>
            <p:cNvPr id="5" name="TextBox 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-1809856" y="-1016995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19"/>
                </a:lnTo>
                <a:lnTo>
                  <a:pt x="0" y="468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-2083896" y="-4640932"/>
            <a:ext cx="8637895" cy="8637895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C5739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461103" y="1342561"/>
            <a:ext cx="1164616" cy="1910409"/>
            <a:chOff x="0" y="0"/>
            <a:chExt cx="1451520" cy="2381040"/>
          </a:xfrm>
        </p:grpSpPr>
        <p:sp>
          <p:nvSpPr>
            <p:cNvPr id="11" name="Freeform 11"/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7601480" y="1995347"/>
            <a:ext cx="325815" cy="605415"/>
            <a:chOff x="0" y="0"/>
            <a:chExt cx="406080" cy="754560"/>
          </a:xfrm>
        </p:grpSpPr>
        <p:sp>
          <p:nvSpPr>
            <p:cNvPr id="13" name="Freeform 13"/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7907654" y="1519911"/>
            <a:ext cx="8094346" cy="1537801"/>
            <a:chOff x="0" y="0"/>
            <a:chExt cx="7374240" cy="191664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10914512" y="3230440"/>
            <a:ext cx="1165193" cy="1910409"/>
            <a:chOff x="0" y="0"/>
            <a:chExt cx="1452240" cy="2381040"/>
          </a:xfrm>
        </p:grpSpPr>
        <p:sp>
          <p:nvSpPr>
            <p:cNvPr id="17" name="Freeform 17"/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11601958" y="3883226"/>
            <a:ext cx="325815" cy="605415"/>
            <a:chOff x="0" y="0"/>
            <a:chExt cx="406080" cy="754560"/>
          </a:xfrm>
        </p:grpSpPr>
        <p:sp>
          <p:nvSpPr>
            <p:cNvPr id="19" name="Freeform 19"/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3674280" y="3407790"/>
            <a:ext cx="7914969" cy="1537801"/>
            <a:chOff x="0" y="0"/>
            <a:chExt cx="7377120" cy="191664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23" name="Group 23"/>
          <p:cNvGrpSpPr/>
          <p:nvPr/>
        </p:nvGrpSpPr>
        <p:grpSpPr>
          <a:xfrm>
            <a:off x="7309182" y="5460012"/>
            <a:ext cx="1164616" cy="1910409"/>
            <a:chOff x="0" y="0"/>
            <a:chExt cx="1451520" cy="2381040"/>
          </a:xfrm>
        </p:grpSpPr>
        <p:sp>
          <p:nvSpPr>
            <p:cNvPr id="24" name="Freeform 24"/>
            <p:cNvSpPr/>
            <p:nvPr/>
          </p:nvSpPr>
          <p:spPr>
            <a:xfrm>
              <a:off x="0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5" name="Group 25"/>
          <p:cNvGrpSpPr/>
          <p:nvPr/>
        </p:nvGrpSpPr>
        <p:grpSpPr>
          <a:xfrm>
            <a:off x="7449560" y="6112798"/>
            <a:ext cx="325815" cy="605415"/>
            <a:chOff x="0" y="0"/>
            <a:chExt cx="406080" cy="754560"/>
          </a:xfrm>
        </p:grpSpPr>
        <p:sp>
          <p:nvSpPr>
            <p:cNvPr id="26" name="Freeform 26"/>
            <p:cNvSpPr/>
            <p:nvPr/>
          </p:nvSpPr>
          <p:spPr>
            <a:xfrm>
              <a:off x="0" y="-32385"/>
              <a:ext cx="446659" cy="842137"/>
            </a:xfrm>
            <a:custGeom>
              <a:avLst/>
              <a:gdLst/>
              <a:ahLst/>
              <a:cxnLst/>
              <a:rect l="l" t="t" r="r" b="b"/>
              <a:pathLst>
                <a:path w="446659" h="842137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7" name="Group 27"/>
          <p:cNvGrpSpPr/>
          <p:nvPr/>
        </p:nvGrpSpPr>
        <p:grpSpPr>
          <a:xfrm>
            <a:off x="7755734" y="5637362"/>
            <a:ext cx="8308734" cy="1537801"/>
            <a:chOff x="0" y="0"/>
            <a:chExt cx="7374240" cy="191664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7431151" cy="1963166"/>
            </a:xfrm>
            <a:custGeom>
              <a:avLst/>
              <a:gdLst/>
              <a:ahLst/>
              <a:cxnLst/>
              <a:rect l="l" t="t" r="r" b="b"/>
              <a:pathLst>
                <a:path w="7431151" h="1963166">
                  <a:moveTo>
                    <a:pt x="6464935" y="0"/>
                  </a:moveTo>
                  <a:lnTo>
                    <a:pt x="0" y="0"/>
                  </a:lnTo>
                  <a:lnTo>
                    <a:pt x="837819" y="837565"/>
                  </a:lnTo>
                  <a:cubicBezTo>
                    <a:pt x="877316" y="877062"/>
                    <a:pt x="897636" y="929386"/>
                    <a:pt x="897636" y="981583"/>
                  </a:cubicBezTo>
                  <a:cubicBezTo>
                    <a:pt x="897636" y="1033780"/>
                    <a:pt x="877951" y="1085596"/>
                    <a:pt x="837819" y="1125601"/>
                  </a:cubicBezTo>
                  <a:lnTo>
                    <a:pt x="635" y="1963166"/>
                  </a:lnTo>
                  <a:lnTo>
                    <a:pt x="6464427" y="1963166"/>
                  </a:lnTo>
                  <a:lnTo>
                    <a:pt x="7431151" y="981583"/>
                  </a:lnTo>
                  <a:lnTo>
                    <a:pt x="6464935" y="0"/>
                  </a:lnTo>
                  <a:close/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id="29" name="Group 29"/>
          <p:cNvGrpSpPr/>
          <p:nvPr/>
        </p:nvGrpSpPr>
        <p:grpSpPr>
          <a:xfrm>
            <a:off x="10762591" y="7347891"/>
            <a:ext cx="1165193" cy="1910409"/>
            <a:chOff x="0" y="0"/>
            <a:chExt cx="1452240" cy="2381040"/>
          </a:xfrm>
        </p:grpSpPr>
        <p:sp>
          <p:nvSpPr>
            <p:cNvPr id="30" name="Freeform 30"/>
            <p:cNvSpPr/>
            <p:nvPr/>
          </p:nvSpPr>
          <p:spPr>
            <a:xfrm>
              <a:off x="-19685" y="-19812"/>
              <a:ext cx="1474216" cy="2444877"/>
            </a:xfrm>
            <a:custGeom>
              <a:avLst/>
              <a:gdLst/>
              <a:ahLst/>
              <a:cxnLst/>
              <a:rect l="l" t="t" r="r" b="b"/>
              <a:pathLst>
                <a:path w="1474216" h="2444877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31" name="Group 31"/>
          <p:cNvGrpSpPr/>
          <p:nvPr/>
        </p:nvGrpSpPr>
        <p:grpSpPr>
          <a:xfrm>
            <a:off x="11450038" y="8000677"/>
            <a:ext cx="325815" cy="605415"/>
            <a:chOff x="0" y="0"/>
            <a:chExt cx="406080" cy="754560"/>
          </a:xfrm>
        </p:grpSpPr>
        <p:sp>
          <p:nvSpPr>
            <p:cNvPr id="32" name="Freeform 32"/>
            <p:cNvSpPr/>
            <p:nvPr/>
          </p:nvSpPr>
          <p:spPr>
            <a:xfrm>
              <a:off x="-24257" y="-32385"/>
              <a:ext cx="447294" cy="842264"/>
            </a:xfrm>
            <a:custGeom>
              <a:avLst/>
              <a:gdLst/>
              <a:ahLst/>
              <a:cxnLst/>
              <a:rect l="l" t="t" r="r" b="b"/>
              <a:pathLst>
                <a:path w="447294" h="84226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  <a:close/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id="33" name="Group 33"/>
          <p:cNvGrpSpPr/>
          <p:nvPr/>
        </p:nvGrpSpPr>
        <p:grpSpPr>
          <a:xfrm>
            <a:off x="3674280" y="7525241"/>
            <a:ext cx="7763048" cy="1537801"/>
            <a:chOff x="0" y="0"/>
            <a:chExt cx="7377120" cy="191664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7434580" cy="1963166"/>
            </a:xfrm>
            <a:custGeom>
              <a:avLst/>
              <a:gdLst/>
              <a:ahLst/>
              <a:cxnLst/>
              <a:rect l="l" t="t" r="r" b="b"/>
              <a:pathLst>
                <a:path w="7434580" h="1963166">
                  <a:moveTo>
                    <a:pt x="967105" y="1963166"/>
                  </a:moveTo>
                  <a:lnTo>
                    <a:pt x="7434580" y="1963166"/>
                  </a:lnTo>
                  <a:lnTo>
                    <a:pt x="6596380" y="1125601"/>
                  </a:lnTo>
                  <a:cubicBezTo>
                    <a:pt x="6556883" y="1086104"/>
                    <a:pt x="6536563" y="1033780"/>
                    <a:pt x="6536563" y="981583"/>
                  </a:cubicBezTo>
                  <a:cubicBezTo>
                    <a:pt x="6536563" y="929386"/>
                    <a:pt x="6556375" y="877570"/>
                    <a:pt x="6596380" y="837565"/>
                  </a:cubicBezTo>
                  <a:lnTo>
                    <a:pt x="7434072" y="0"/>
                  </a:lnTo>
                  <a:lnTo>
                    <a:pt x="967105" y="0"/>
                  </a:lnTo>
                  <a:lnTo>
                    <a:pt x="0" y="980948"/>
                  </a:lnTo>
                  <a:lnTo>
                    <a:pt x="967105" y="1963039"/>
                  </a:lnTo>
                  <a:close/>
                </a:path>
              </a:pathLst>
            </a:custGeom>
            <a:solidFill>
              <a:srgbClr val="397D5A"/>
            </a:solidFill>
          </p:spPr>
        </p:sp>
      </p:grpSp>
      <p:sp>
        <p:nvSpPr>
          <p:cNvPr id="38" name="TextBox 38"/>
          <p:cNvSpPr txBox="1"/>
          <p:nvPr/>
        </p:nvSpPr>
        <p:spPr>
          <a:xfrm>
            <a:off x="444932" y="242485"/>
            <a:ext cx="5471879" cy="30641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206"/>
              </a:lnSpc>
              <a:spcBef>
                <a:spcPct val="0"/>
              </a:spcBef>
            </a:pPr>
            <a:r>
              <a:rPr lang="en-US" sz="4800" spc="582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Benefits of implementing 5S: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9090480" y="2115884"/>
            <a:ext cx="8260012" cy="2789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012"/>
              </a:lnSpc>
              <a:spcBef>
                <a:spcPct val="0"/>
              </a:spcBef>
            </a:pPr>
            <a:r>
              <a:rPr lang="en-US" sz="3600" spc="142" dirty="0">
                <a:solidFill>
                  <a:srgbClr val="FFFFFF"/>
                </a:solidFill>
                <a:latin typeface="MS UI Gothic" panose="020B0600070205080204" pitchFamily="34" charset="-128"/>
                <a:ea typeface="MS UI Gothic" panose="020B0600070205080204" pitchFamily="34" charset="-128"/>
                <a:cs typeface="Open Sauce"/>
                <a:sym typeface="Open Sauce"/>
              </a:rPr>
              <a:t>Reduce resource consumption.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6363363" y="1881047"/>
            <a:ext cx="979531" cy="770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047"/>
              </a:lnSpc>
              <a:spcBef>
                <a:spcPct val="0"/>
              </a:spcBef>
            </a:pPr>
            <a:r>
              <a:rPr lang="en-US" sz="4381" spc="429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2079705" y="3743163"/>
            <a:ext cx="979531" cy="770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047"/>
              </a:lnSpc>
              <a:spcBef>
                <a:spcPct val="0"/>
              </a:spcBef>
            </a:pPr>
            <a:r>
              <a:rPr lang="en-US" sz="4381" spc="429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9051938" y="6345729"/>
            <a:ext cx="6797662" cy="270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2012"/>
              </a:lnSpc>
              <a:spcBef>
                <a:spcPct val="0"/>
              </a:spcBef>
            </a:pPr>
            <a:r>
              <a:rPr lang="en-US" sz="3600" spc="142" dirty="0">
                <a:solidFill>
                  <a:srgbClr val="FFFFFF"/>
                </a:solidFill>
                <a:latin typeface="MS UI Gothic" panose="020B0600070205080204" pitchFamily="34" charset="-128"/>
                <a:ea typeface="MS UI Gothic" panose="020B0600070205080204" pitchFamily="34" charset="-128"/>
                <a:cs typeface="Open Sauce"/>
                <a:sym typeface="Open Sauce"/>
              </a:rPr>
              <a:t>Minimize operational errors.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6211443" y="5998498"/>
            <a:ext cx="979531" cy="770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047"/>
              </a:lnSpc>
              <a:spcBef>
                <a:spcPct val="0"/>
              </a:spcBef>
            </a:pPr>
            <a:r>
              <a:rPr lang="en-US" sz="4381" spc="429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1927784" y="7860614"/>
            <a:ext cx="979531" cy="770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047"/>
              </a:lnSpc>
              <a:spcBef>
                <a:spcPct val="0"/>
              </a:spcBef>
            </a:pPr>
            <a:r>
              <a:rPr lang="en-US" sz="4381" spc="429">
                <a:solidFill>
                  <a:srgbClr val="231F20"/>
                </a:solidFill>
                <a:latin typeface="Poppins"/>
                <a:ea typeface="Poppins"/>
                <a:cs typeface="Poppins"/>
                <a:sym typeface="Poppins"/>
              </a:rPr>
              <a:t>04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648200" y="4111233"/>
            <a:ext cx="9198659" cy="270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 rtl="0">
              <a:lnSpc>
                <a:spcPts val="2012"/>
              </a:lnSpc>
              <a:spcBef>
                <a:spcPct val="0"/>
              </a:spcBef>
            </a:pPr>
            <a:r>
              <a:rPr lang="en-US" sz="3600" spc="142" dirty="0">
                <a:solidFill>
                  <a:srgbClr val="FFFFFF"/>
                </a:solidFill>
                <a:latin typeface="MS UI Gothic" panose="020B0600070205080204" pitchFamily="34" charset="-128"/>
                <a:ea typeface="MS UI Gothic" panose="020B0600070205080204" pitchFamily="34" charset="-128"/>
                <a:cs typeface="Open Sauce"/>
                <a:sym typeface="Open Sauce"/>
              </a:rPr>
              <a:t>  Extend equipment lifespan.           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114800" y="8194924"/>
            <a:ext cx="6671720" cy="270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 rtl="0">
              <a:lnSpc>
                <a:spcPts val="2012"/>
              </a:lnSpc>
              <a:spcBef>
                <a:spcPct val="0"/>
              </a:spcBef>
            </a:pPr>
            <a:r>
              <a:rPr lang="en-US" sz="3600" spc="142" dirty="0">
                <a:solidFill>
                  <a:srgbClr val="FFFFFF"/>
                </a:solidFill>
                <a:latin typeface="MS UI Gothic" panose="020B0600070205080204" pitchFamily="34" charset="-128"/>
                <a:ea typeface="MS UI Gothic" panose="020B0600070205080204" pitchFamily="34" charset="-128"/>
                <a:cs typeface="Open Sauce"/>
                <a:sym typeface="Open Sauce"/>
              </a:rPr>
              <a:t>Improve the work environment.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571500"/>
            <a:ext cx="16666040" cy="9130199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7100" y="0"/>
            <a:ext cx="7200900" cy="10287000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2971800" y="4533900"/>
            <a:ext cx="6553200" cy="2749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2563"/>
              </a:lnSpc>
            </a:pPr>
            <a:r>
              <a:rPr lang="en-US" sz="10000" b="1" dirty="0">
                <a:solidFill>
                  <a:srgbClr val="4B4A4A"/>
                </a:solidFill>
                <a:latin typeface="Andalus" panose="02020603050405020304" pitchFamily="18" charset="-78"/>
                <a:ea typeface="Noto Serif SC Bold" pitchFamily="34" charset="-122"/>
                <a:cs typeface="Andalus" panose="02020603050405020304" pitchFamily="18" charset="-78"/>
              </a:rPr>
              <a:t>Thank </a:t>
            </a:r>
            <a:endParaRPr lang="ar-EG" sz="10000" b="1" dirty="0">
              <a:solidFill>
                <a:srgbClr val="4B4A4A"/>
              </a:solidFill>
              <a:latin typeface="Andalus" panose="02020603050405020304" pitchFamily="18" charset="-78"/>
              <a:ea typeface="Noto Serif SC Bold" pitchFamily="34" charset="-122"/>
              <a:cs typeface="Andalus" panose="02020603050405020304" pitchFamily="18" charset="-78"/>
            </a:endParaRPr>
          </a:p>
          <a:p>
            <a:pPr algn="ctr">
              <a:lnSpc>
                <a:spcPts val="2563"/>
              </a:lnSpc>
            </a:pPr>
            <a:endParaRPr lang="ar-EG" sz="10000" b="1" dirty="0">
              <a:solidFill>
                <a:srgbClr val="4B4A4A"/>
              </a:solidFill>
              <a:latin typeface="Andalus" panose="02020603050405020304" pitchFamily="18" charset="-78"/>
              <a:ea typeface="Noto Serif SC Bold" pitchFamily="34" charset="-122"/>
              <a:cs typeface="Andalus" panose="02020603050405020304" pitchFamily="18" charset="-78"/>
            </a:endParaRPr>
          </a:p>
          <a:p>
            <a:pPr algn="ctr">
              <a:lnSpc>
                <a:spcPts val="2563"/>
              </a:lnSpc>
            </a:pPr>
            <a:endParaRPr lang="ar-EG" sz="10000" b="1" dirty="0">
              <a:solidFill>
                <a:srgbClr val="4B4A4A"/>
              </a:solidFill>
              <a:latin typeface="Andalus" panose="02020603050405020304" pitchFamily="18" charset="-78"/>
              <a:ea typeface="Noto Serif SC Bold" pitchFamily="34" charset="-122"/>
              <a:cs typeface="Andalus" panose="02020603050405020304" pitchFamily="18" charset="-78"/>
            </a:endParaRPr>
          </a:p>
          <a:p>
            <a:pPr algn="ctr">
              <a:lnSpc>
                <a:spcPts val="2563"/>
              </a:lnSpc>
            </a:pPr>
            <a:r>
              <a:rPr lang="en-US" sz="10000" b="1" dirty="0">
                <a:solidFill>
                  <a:srgbClr val="4B4A4A"/>
                </a:solidFill>
                <a:latin typeface="Andalus" panose="02020603050405020304" pitchFamily="18" charset="-78"/>
                <a:ea typeface="Noto Serif SC Bold" pitchFamily="34" charset="-122"/>
                <a:cs typeface="Andalus" panose="02020603050405020304" pitchFamily="18" charset="-78"/>
              </a:rPr>
              <a:t>you </a:t>
            </a:r>
            <a:endParaRPr lang="en-US" sz="10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33824" y="2578893"/>
            <a:ext cx="20129862" cy="1324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75"/>
              </a:lnSpc>
            </a:pPr>
            <a:r>
              <a:rPr lang="en-US" sz="7880" spc="3971">
                <a:solidFill>
                  <a:srgbClr val="307834"/>
                </a:solidFill>
                <a:latin typeface="Concert One"/>
                <a:ea typeface="Concert One"/>
                <a:cs typeface="Concert One"/>
                <a:sym typeface="Concert One"/>
              </a:rPr>
              <a:t>PROBLEM STATEMENT</a:t>
            </a:r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1372981"/>
          </a:xfrm>
          <a:custGeom>
            <a:avLst/>
            <a:gdLst/>
            <a:ahLst/>
            <a:cxnLst/>
            <a:rect l="l" t="t" r="r" b="b"/>
            <a:pathLst>
              <a:path w="18288000" h="11372981">
                <a:moveTo>
                  <a:pt x="0" y="0"/>
                </a:moveTo>
                <a:lnTo>
                  <a:pt x="18288000" y="0"/>
                </a:lnTo>
                <a:lnTo>
                  <a:pt x="18288000" y="11372981"/>
                </a:lnTo>
                <a:lnTo>
                  <a:pt x="0" y="113729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</a:blip>
            <a:stretch>
              <a:fillRect t="-3567" b="-3567"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19100"/>
            <a:ext cx="16867514" cy="86682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2480368"/>
            <a:ext cx="18026397" cy="4468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Research was conducted on the Google Scholar database, between 2018 and 2024.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84808" y="3584721"/>
            <a:ext cx="17241589" cy="941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Fifty research works were collected, and then fifteen studies were actively selected based on two key selection criteria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412644" y="7305391"/>
            <a:ext cx="9201108" cy="4873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Previous works related to FOOD and SUSTAINABILITY.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038145" y="8496300"/>
            <a:ext cx="13634293" cy="464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17443E"/>
                </a:solidFill>
                <a:latin typeface="Inter"/>
                <a:ea typeface="Inter"/>
                <a:cs typeface="Inter"/>
                <a:sym typeface="Inter"/>
              </a:rPr>
              <a:t>previous works related to SMALL AND MEDIUM ENTERPRISES and SUSTAINABILITY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238212"/>
            <a:ext cx="12774118" cy="27412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706"/>
              </a:lnSpc>
            </a:pPr>
            <a:r>
              <a:rPr lang="en-US" sz="7758" spc="760" dirty="0">
                <a:solidFill>
                  <a:srgbClr val="073B3A"/>
                </a:solidFill>
                <a:latin typeface="Poppins"/>
                <a:ea typeface="Poppins"/>
                <a:cs typeface="Poppins"/>
                <a:sym typeface="Poppins"/>
              </a:rPr>
              <a:t>PREVIOUS WORKS</a:t>
            </a:r>
          </a:p>
          <a:p>
            <a:pPr marL="0" lvl="0" indent="0" algn="l">
              <a:lnSpc>
                <a:spcPts val="10706"/>
              </a:lnSpc>
              <a:spcBef>
                <a:spcPct val="0"/>
              </a:spcBef>
            </a:pPr>
            <a:endParaRPr lang="en-US" sz="7758" spc="760" dirty="0">
              <a:solidFill>
                <a:srgbClr val="073B3A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7" name="Group 7"/>
          <p:cNvGrpSpPr/>
          <p:nvPr/>
        </p:nvGrpSpPr>
        <p:grpSpPr>
          <a:xfrm rot="5400000">
            <a:off x="8989386" y="-480032"/>
            <a:ext cx="47625" cy="11504341"/>
            <a:chOff x="0" y="0"/>
            <a:chExt cx="12543" cy="302995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543" cy="3029950"/>
            </a:xfrm>
            <a:custGeom>
              <a:avLst/>
              <a:gdLst/>
              <a:ahLst/>
              <a:cxnLst/>
              <a:rect l="l" t="t" r="r" b="b"/>
              <a:pathLst>
                <a:path w="12543" h="3029950">
                  <a:moveTo>
                    <a:pt x="0" y="0"/>
                  </a:moveTo>
                  <a:lnTo>
                    <a:pt x="12543" y="0"/>
                  </a:lnTo>
                  <a:lnTo>
                    <a:pt x="12543" y="3029950"/>
                  </a:lnTo>
                  <a:lnTo>
                    <a:pt x="0" y="3029950"/>
                  </a:lnTo>
                  <a:close/>
                </a:path>
              </a:pathLst>
            </a:custGeom>
            <a:solidFill>
              <a:srgbClr val="009245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19050"/>
              <a:ext cx="12543" cy="3049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672078" y="6019851"/>
            <a:ext cx="12366428" cy="581945"/>
            <a:chOff x="0" y="0"/>
            <a:chExt cx="3257002" cy="15327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257002" cy="153270"/>
            </a:xfrm>
            <a:custGeom>
              <a:avLst/>
              <a:gdLst/>
              <a:ahLst/>
              <a:cxnLst/>
              <a:rect l="l" t="t" r="r" b="b"/>
              <a:pathLst>
                <a:path w="3257002" h="153270">
                  <a:moveTo>
                    <a:pt x="18781" y="0"/>
                  </a:moveTo>
                  <a:lnTo>
                    <a:pt x="3238220" y="0"/>
                  </a:lnTo>
                  <a:cubicBezTo>
                    <a:pt x="3243201" y="0"/>
                    <a:pt x="3247978" y="1979"/>
                    <a:pt x="3251501" y="5501"/>
                  </a:cubicBezTo>
                  <a:cubicBezTo>
                    <a:pt x="3255023" y="9023"/>
                    <a:pt x="3257002" y="13800"/>
                    <a:pt x="3257002" y="18781"/>
                  </a:cubicBezTo>
                  <a:lnTo>
                    <a:pt x="3257002" y="134488"/>
                  </a:lnTo>
                  <a:cubicBezTo>
                    <a:pt x="3257002" y="139469"/>
                    <a:pt x="3255023" y="144246"/>
                    <a:pt x="3251501" y="147769"/>
                  </a:cubicBezTo>
                  <a:cubicBezTo>
                    <a:pt x="3247978" y="151291"/>
                    <a:pt x="3243201" y="153270"/>
                    <a:pt x="3238220" y="153270"/>
                  </a:cubicBezTo>
                  <a:lnTo>
                    <a:pt x="18781" y="153270"/>
                  </a:lnTo>
                  <a:cubicBezTo>
                    <a:pt x="8409" y="153270"/>
                    <a:pt x="0" y="144861"/>
                    <a:pt x="0" y="134488"/>
                  </a:cubicBezTo>
                  <a:lnTo>
                    <a:pt x="0" y="18781"/>
                  </a:lnTo>
                  <a:cubicBezTo>
                    <a:pt x="0" y="13800"/>
                    <a:pt x="1979" y="9023"/>
                    <a:pt x="5501" y="5501"/>
                  </a:cubicBezTo>
                  <a:cubicBezTo>
                    <a:pt x="9023" y="1979"/>
                    <a:pt x="13800" y="0"/>
                    <a:pt x="18781" y="0"/>
                  </a:cubicBezTo>
                  <a:close/>
                </a:path>
              </a:pathLst>
            </a:custGeom>
            <a:solidFill>
              <a:srgbClr val="073B3A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9525"/>
              <a:ext cx="3257002" cy="1627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4901449" y="6078412"/>
            <a:ext cx="8223498" cy="464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FDFBFB"/>
                </a:solidFill>
                <a:latin typeface="Inter"/>
                <a:ea typeface="Inter"/>
                <a:cs typeface="Inter"/>
                <a:sym typeface="Inter"/>
              </a:rPr>
              <a:t>The research has been grouped into two sections 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88146" y="418488"/>
            <a:ext cx="8543357" cy="8839812"/>
          </a:xfrm>
          <a:custGeom>
            <a:avLst/>
            <a:gdLst/>
            <a:ahLst/>
            <a:cxnLst/>
            <a:rect l="l" t="t" r="r" b="b"/>
            <a:pathLst>
              <a:path w="8543357" h="8839812">
                <a:moveTo>
                  <a:pt x="0" y="0"/>
                </a:moveTo>
                <a:lnTo>
                  <a:pt x="8543357" y="0"/>
                </a:lnTo>
                <a:lnTo>
                  <a:pt x="8543357" y="8839812"/>
                </a:lnTo>
                <a:lnTo>
                  <a:pt x="0" y="88398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1" b="-18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28700" y="1607982"/>
            <a:ext cx="6259446" cy="4178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206"/>
              </a:lnSpc>
            </a:pPr>
            <a:r>
              <a:rPr lang="en-US" sz="5946" spc="582">
                <a:solidFill>
                  <a:srgbClr val="073B3A"/>
                </a:solidFill>
                <a:latin typeface="Poppins"/>
                <a:ea typeface="Poppins"/>
                <a:cs typeface="Poppins"/>
                <a:sym typeface="Poppins"/>
              </a:rPr>
              <a:t>Summary of previous works </a:t>
            </a:r>
          </a:p>
          <a:p>
            <a:pPr marL="0" lvl="0" indent="0" algn="l">
              <a:lnSpc>
                <a:spcPts val="8206"/>
              </a:lnSpc>
              <a:spcBef>
                <a:spcPct val="0"/>
              </a:spcBef>
            </a:pPr>
            <a:endParaRPr lang="en-US" sz="5946" spc="582">
              <a:solidFill>
                <a:srgbClr val="073B3A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98" y="528158"/>
            <a:ext cx="18177702" cy="97588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1246</Words>
  <Application>Microsoft Office PowerPoint</Application>
  <PresentationFormat>Custom</PresentationFormat>
  <Paragraphs>262</Paragraphs>
  <Slides>40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63" baseType="lpstr">
      <vt:lpstr>Open Sauce Bold</vt:lpstr>
      <vt:lpstr>Arial</vt:lpstr>
      <vt:lpstr>Noto Serif SC Bold</vt:lpstr>
      <vt:lpstr>Geist</vt:lpstr>
      <vt:lpstr>Inter Bold</vt:lpstr>
      <vt:lpstr>Wingdings</vt:lpstr>
      <vt:lpstr>Cambria</vt:lpstr>
      <vt:lpstr>Sugo Classic</vt:lpstr>
      <vt:lpstr>Calibri Light</vt:lpstr>
      <vt:lpstr>Open Sauce</vt:lpstr>
      <vt:lpstr>MS UI Gothic</vt:lpstr>
      <vt:lpstr>Fira Sans Extra Condensed</vt:lpstr>
      <vt:lpstr>Farsi Simple Outline</vt:lpstr>
      <vt:lpstr>Bricolage Grotesque Bold</vt:lpstr>
      <vt:lpstr>Montserrat Bold</vt:lpstr>
      <vt:lpstr>Andalus</vt:lpstr>
      <vt:lpstr>Calibri</vt:lpstr>
      <vt:lpstr>Times New Roman</vt:lpstr>
      <vt:lpstr>Inter</vt:lpstr>
      <vt:lpstr>Inter Medium</vt:lpstr>
      <vt:lpstr>Concert One</vt:lpstr>
      <vt:lpstr>Poppins</vt:lpstr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 FOR Graduation project 2</dc:title>
  <dc:creator>user</dc:creator>
  <cp:lastModifiedBy>Haneen</cp:lastModifiedBy>
  <cp:revision>82</cp:revision>
  <dcterms:created xsi:type="dcterms:W3CDTF">2006-08-16T00:00:00Z</dcterms:created>
  <dcterms:modified xsi:type="dcterms:W3CDTF">2025-07-31T11:12:24Z</dcterms:modified>
  <dc:identifier>DAGqJepU_ZU</dc:identifier>
</cp:coreProperties>
</file>