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6" r:id="rId2"/>
    <p:sldId id="277" r:id="rId3"/>
    <p:sldId id="278" r:id="rId4"/>
    <p:sldId id="279" r:id="rId5"/>
    <p:sldId id="280" r:id="rId6"/>
    <p:sldId id="281" r:id="rId7"/>
    <p:sldId id="282" r:id="rId8"/>
    <p:sldId id="283" r:id="rId9"/>
    <p:sldId id="284" r:id="rId10"/>
    <p:sldId id="285" r:id="rId11"/>
    <p:sldId id="286" r:id="rId12"/>
    <p:sldId id="287" r:id="rId13"/>
    <p:sldId id="257" r:id="rId14"/>
    <p:sldId id="258" r:id="rId15"/>
    <p:sldId id="259" r:id="rId16"/>
    <p:sldId id="260" r:id="rId17"/>
    <p:sldId id="261" r:id="rId18"/>
    <p:sldId id="262" r:id="rId19"/>
    <p:sldId id="263" r:id="rId20"/>
    <p:sldId id="264" r:id="rId21"/>
    <p:sldId id="265" r:id="rId22"/>
    <p:sldId id="267" r:id="rId23"/>
    <p:sldId id="268" r:id="rId24"/>
    <p:sldId id="269" r:id="rId25"/>
    <p:sldId id="274" r:id="rId26"/>
    <p:sldId id="270" r:id="rId27"/>
    <p:sldId id="275" r:id="rId28"/>
    <p:sldId id="271" r:id="rId29"/>
    <p:sldId id="288"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125" d="100"/>
          <a:sy n="125" d="100"/>
        </p:scale>
        <p:origin x="-30"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3D6883A-1079-43F7-B1AF-94CBE9E24CBD}" type="datetimeFigureOut">
              <a:rPr lang="en-US" smtClean="0"/>
              <a:t>2023-06-21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034C9-E6C6-4613-8710-1EF6D139A152}" type="slidenum">
              <a:rPr lang="en-US" smtClean="0"/>
              <a:t>‹#›</a:t>
            </a:fld>
            <a:endParaRPr lang="en-US"/>
          </a:p>
        </p:txBody>
      </p:sp>
    </p:spTree>
    <p:extLst>
      <p:ext uri="{BB962C8B-B14F-4D97-AF65-F5344CB8AC3E}">
        <p14:creationId xmlns:p14="http://schemas.microsoft.com/office/powerpoint/2010/main" val="1030134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3D6883A-1079-43F7-B1AF-94CBE9E24CBD}" type="datetimeFigureOut">
              <a:rPr lang="en-US" smtClean="0"/>
              <a:t>2023-06-21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034C9-E6C6-4613-8710-1EF6D139A152}" type="slidenum">
              <a:rPr lang="en-US" smtClean="0"/>
              <a:t>‹#›</a:t>
            </a:fld>
            <a:endParaRPr lang="en-US"/>
          </a:p>
        </p:txBody>
      </p:sp>
    </p:spTree>
    <p:extLst>
      <p:ext uri="{BB962C8B-B14F-4D97-AF65-F5344CB8AC3E}">
        <p14:creationId xmlns:p14="http://schemas.microsoft.com/office/powerpoint/2010/main" val="312805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3D6883A-1079-43F7-B1AF-94CBE9E24CBD}" type="datetimeFigureOut">
              <a:rPr lang="en-US" smtClean="0"/>
              <a:t>2023-06-21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034C9-E6C6-4613-8710-1EF6D139A152}"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1270625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3D6883A-1079-43F7-B1AF-94CBE9E24CBD}" type="datetimeFigureOut">
              <a:rPr lang="en-US" smtClean="0"/>
              <a:t>2023-06-21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034C9-E6C6-4613-8710-1EF6D139A152}" type="slidenum">
              <a:rPr lang="en-US" smtClean="0"/>
              <a:t>‹#›</a:t>
            </a:fld>
            <a:endParaRPr lang="en-US"/>
          </a:p>
        </p:txBody>
      </p:sp>
    </p:spTree>
    <p:extLst>
      <p:ext uri="{BB962C8B-B14F-4D97-AF65-F5344CB8AC3E}">
        <p14:creationId xmlns:p14="http://schemas.microsoft.com/office/powerpoint/2010/main" val="33951191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3D6883A-1079-43F7-B1AF-94CBE9E24CBD}" type="datetimeFigureOut">
              <a:rPr lang="en-US" smtClean="0"/>
              <a:t>2023-06-21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034C9-E6C6-4613-8710-1EF6D139A152}"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763814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3D6883A-1079-43F7-B1AF-94CBE9E24CBD}" type="datetimeFigureOut">
              <a:rPr lang="en-US" smtClean="0"/>
              <a:t>2023-06-21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034C9-E6C6-4613-8710-1EF6D139A152}" type="slidenum">
              <a:rPr lang="en-US" smtClean="0"/>
              <a:t>‹#›</a:t>
            </a:fld>
            <a:endParaRPr lang="en-US"/>
          </a:p>
        </p:txBody>
      </p:sp>
    </p:spTree>
    <p:extLst>
      <p:ext uri="{BB962C8B-B14F-4D97-AF65-F5344CB8AC3E}">
        <p14:creationId xmlns:p14="http://schemas.microsoft.com/office/powerpoint/2010/main" val="22982582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D6883A-1079-43F7-B1AF-94CBE9E24CBD}" type="datetimeFigureOut">
              <a:rPr lang="en-US" smtClean="0"/>
              <a:t>2023-06-21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034C9-E6C6-4613-8710-1EF6D139A152}" type="slidenum">
              <a:rPr lang="en-US" smtClean="0"/>
              <a:t>‹#›</a:t>
            </a:fld>
            <a:endParaRPr lang="en-US"/>
          </a:p>
        </p:txBody>
      </p:sp>
    </p:spTree>
    <p:extLst>
      <p:ext uri="{BB962C8B-B14F-4D97-AF65-F5344CB8AC3E}">
        <p14:creationId xmlns:p14="http://schemas.microsoft.com/office/powerpoint/2010/main" val="35052106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D6883A-1079-43F7-B1AF-94CBE9E24CBD}" type="datetimeFigureOut">
              <a:rPr lang="en-US" smtClean="0"/>
              <a:t>2023-06-21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034C9-E6C6-4613-8710-1EF6D139A152}" type="slidenum">
              <a:rPr lang="en-US" smtClean="0"/>
              <a:t>‹#›</a:t>
            </a:fld>
            <a:endParaRPr lang="en-US"/>
          </a:p>
        </p:txBody>
      </p:sp>
    </p:spTree>
    <p:extLst>
      <p:ext uri="{BB962C8B-B14F-4D97-AF65-F5344CB8AC3E}">
        <p14:creationId xmlns:p14="http://schemas.microsoft.com/office/powerpoint/2010/main" val="872210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D6883A-1079-43F7-B1AF-94CBE9E24CBD}" type="datetimeFigureOut">
              <a:rPr lang="en-US" smtClean="0"/>
              <a:t>2023-06-21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034C9-E6C6-4613-8710-1EF6D139A152}" type="slidenum">
              <a:rPr lang="en-US" smtClean="0"/>
              <a:t>‹#›</a:t>
            </a:fld>
            <a:endParaRPr lang="en-US"/>
          </a:p>
        </p:txBody>
      </p:sp>
    </p:spTree>
    <p:extLst>
      <p:ext uri="{BB962C8B-B14F-4D97-AF65-F5344CB8AC3E}">
        <p14:creationId xmlns:p14="http://schemas.microsoft.com/office/powerpoint/2010/main" val="1900616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3D6883A-1079-43F7-B1AF-94CBE9E24CBD}" type="datetimeFigureOut">
              <a:rPr lang="en-US" smtClean="0"/>
              <a:t>2023-06-21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034C9-E6C6-4613-8710-1EF6D139A152}" type="slidenum">
              <a:rPr lang="en-US" smtClean="0"/>
              <a:t>‹#›</a:t>
            </a:fld>
            <a:endParaRPr lang="en-US"/>
          </a:p>
        </p:txBody>
      </p:sp>
    </p:spTree>
    <p:extLst>
      <p:ext uri="{BB962C8B-B14F-4D97-AF65-F5344CB8AC3E}">
        <p14:creationId xmlns:p14="http://schemas.microsoft.com/office/powerpoint/2010/main" val="2876954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3D6883A-1079-43F7-B1AF-94CBE9E24CBD}" type="datetimeFigureOut">
              <a:rPr lang="en-US" smtClean="0"/>
              <a:t>2023-06-21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F034C9-E6C6-4613-8710-1EF6D139A152}" type="slidenum">
              <a:rPr lang="en-US" smtClean="0"/>
              <a:t>‹#›</a:t>
            </a:fld>
            <a:endParaRPr lang="en-US"/>
          </a:p>
        </p:txBody>
      </p:sp>
    </p:spTree>
    <p:extLst>
      <p:ext uri="{BB962C8B-B14F-4D97-AF65-F5344CB8AC3E}">
        <p14:creationId xmlns:p14="http://schemas.microsoft.com/office/powerpoint/2010/main" val="3732125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3D6883A-1079-43F7-B1AF-94CBE9E24CBD}" type="datetimeFigureOut">
              <a:rPr lang="en-US" smtClean="0"/>
              <a:t>2023-06-21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F034C9-E6C6-4613-8710-1EF6D139A152}" type="slidenum">
              <a:rPr lang="en-US" smtClean="0"/>
              <a:t>‹#›</a:t>
            </a:fld>
            <a:endParaRPr lang="en-US"/>
          </a:p>
        </p:txBody>
      </p:sp>
    </p:spTree>
    <p:extLst>
      <p:ext uri="{BB962C8B-B14F-4D97-AF65-F5344CB8AC3E}">
        <p14:creationId xmlns:p14="http://schemas.microsoft.com/office/powerpoint/2010/main" val="2817896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3D6883A-1079-43F7-B1AF-94CBE9E24CBD}" type="datetimeFigureOut">
              <a:rPr lang="en-US" smtClean="0"/>
              <a:t>2023-06-21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F034C9-E6C6-4613-8710-1EF6D139A152}" type="slidenum">
              <a:rPr lang="en-US" smtClean="0"/>
              <a:t>‹#›</a:t>
            </a:fld>
            <a:endParaRPr lang="en-US"/>
          </a:p>
        </p:txBody>
      </p:sp>
    </p:spTree>
    <p:extLst>
      <p:ext uri="{BB962C8B-B14F-4D97-AF65-F5344CB8AC3E}">
        <p14:creationId xmlns:p14="http://schemas.microsoft.com/office/powerpoint/2010/main" val="449276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6883A-1079-43F7-B1AF-94CBE9E24CBD}" type="datetimeFigureOut">
              <a:rPr lang="en-US" smtClean="0"/>
              <a:t>2023-06-21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F034C9-E6C6-4613-8710-1EF6D139A152}" type="slidenum">
              <a:rPr lang="en-US" smtClean="0"/>
              <a:t>‹#›</a:t>
            </a:fld>
            <a:endParaRPr lang="en-US"/>
          </a:p>
        </p:txBody>
      </p:sp>
    </p:spTree>
    <p:extLst>
      <p:ext uri="{BB962C8B-B14F-4D97-AF65-F5344CB8AC3E}">
        <p14:creationId xmlns:p14="http://schemas.microsoft.com/office/powerpoint/2010/main" val="1350248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3D6883A-1079-43F7-B1AF-94CBE9E24CBD}" type="datetimeFigureOut">
              <a:rPr lang="en-US" smtClean="0"/>
              <a:t>2023-06-21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F034C9-E6C6-4613-8710-1EF6D139A152}" type="slidenum">
              <a:rPr lang="en-US" smtClean="0"/>
              <a:t>‹#›</a:t>
            </a:fld>
            <a:endParaRPr lang="en-US"/>
          </a:p>
        </p:txBody>
      </p:sp>
    </p:spTree>
    <p:extLst>
      <p:ext uri="{BB962C8B-B14F-4D97-AF65-F5344CB8AC3E}">
        <p14:creationId xmlns:p14="http://schemas.microsoft.com/office/powerpoint/2010/main" val="32870873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3D6883A-1079-43F7-B1AF-94CBE9E24CBD}" type="datetimeFigureOut">
              <a:rPr lang="en-US" smtClean="0"/>
              <a:t>2023-06-21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F034C9-E6C6-4613-8710-1EF6D139A152}" type="slidenum">
              <a:rPr lang="en-US" smtClean="0"/>
              <a:t>‹#›</a:t>
            </a:fld>
            <a:endParaRPr lang="en-US"/>
          </a:p>
        </p:txBody>
      </p:sp>
    </p:spTree>
    <p:extLst>
      <p:ext uri="{BB962C8B-B14F-4D97-AF65-F5344CB8AC3E}">
        <p14:creationId xmlns:p14="http://schemas.microsoft.com/office/powerpoint/2010/main" val="3979783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3D6883A-1079-43F7-B1AF-94CBE9E24CBD}" type="datetimeFigureOut">
              <a:rPr lang="en-US" smtClean="0"/>
              <a:t>2023-06-21</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DF034C9-E6C6-4613-8710-1EF6D139A152}" type="slidenum">
              <a:rPr lang="en-US" smtClean="0"/>
              <a:t>‹#›</a:t>
            </a:fld>
            <a:endParaRPr lang="en-US"/>
          </a:p>
        </p:txBody>
      </p:sp>
    </p:spTree>
    <p:extLst>
      <p:ext uri="{BB962C8B-B14F-4D97-AF65-F5344CB8AC3E}">
        <p14:creationId xmlns:p14="http://schemas.microsoft.com/office/powerpoint/2010/main" val="23228099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0.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0.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2">
            <a:extLst>
              <a:ext uri="{FF2B5EF4-FFF2-40B4-BE49-F238E27FC236}">
                <a16:creationId xmlns:a16="http://schemas.microsoft.com/office/drawing/2014/main" xmlns="" id="{112CB091-94D4-443A-AAF4-19FB1BC97D15}"/>
              </a:ext>
            </a:extLst>
          </p:cNvPr>
          <p:cNvSpPr txBox="1"/>
          <p:nvPr/>
        </p:nvSpPr>
        <p:spPr>
          <a:xfrm>
            <a:off x="609600" y="212735"/>
            <a:ext cx="8801100" cy="6432530"/>
          </a:xfrm>
          <a:prstGeom prst="rect">
            <a:avLst/>
          </a:prstGeom>
          <a:noFill/>
        </p:spPr>
        <p:txBody>
          <a:bodyPr wrap="square" rtlCol="0">
            <a:spAutoFit/>
          </a:bodyPr>
          <a:lstStyle/>
          <a:p>
            <a:pPr algn="ctr"/>
            <a:r>
              <a:rPr lang="en-US" sz="3200" b="1" i="1" dirty="0">
                <a:latin typeface="Andalus" pitchFamily="18" charset="-78"/>
                <a:cs typeface="Andalus" pitchFamily="18" charset="-78"/>
              </a:rPr>
              <a:t>Graduation Project II </a:t>
            </a:r>
          </a:p>
          <a:p>
            <a:pPr algn="ctr"/>
            <a:endParaRPr lang="en-US" sz="3200" b="1" dirty="0">
              <a:latin typeface="Andalus" pitchFamily="18" charset="-78"/>
              <a:cs typeface="Andalus" pitchFamily="18" charset="-78"/>
            </a:endParaRPr>
          </a:p>
          <a:p>
            <a:pPr algn="ctr"/>
            <a:r>
              <a:rPr lang="en-US" sz="2800" b="1" dirty="0">
                <a:latin typeface="Algerian" panose="04020705040A02060702" pitchFamily="82" charset="0"/>
                <a:cs typeface="Andalus" pitchFamily="18" charset="-78"/>
              </a:rPr>
              <a:t>Developing Green Road Index Using Analytical Hierarchy Process </a:t>
            </a:r>
          </a:p>
          <a:p>
            <a:pPr algn="ctr"/>
            <a:endParaRPr lang="en-US" dirty="0">
              <a:latin typeface="Andalus" pitchFamily="18" charset="-78"/>
              <a:cs typeface="Andalus" pitchFamily="18" charset="-78"/>
            </a:endParaRPr>
          </a:p>
          <a:p>
            <a:pPr algn="ctr"/>
            <a:endParaRPr lang="en-US" dirty="0">
              <a:latin typeface="Andalus" pitchFamily="18" charset="-78"/>
              <a:cs typeface="Andalus" pitchFamily="18" charset="-78"/>
            </a:endParaRPr>
          </a:p>
          <a:p>
            <a:pPr algn="ctr"/>
            <a:r>
              <a:rPr lang="en-US" sz="2800" b="1" dirty="0">
                <a:latin typeface="Andalus" pitchFamily="18" charset="-78"/>
                <a:cs typeface="Andalus" pitchFamily="18" charset="-78"/>
              </a:rPr>
              <a:t>Prepared by:</a:t>
            </a:r>
          </a:p>
          <a:p>
            <a:pPr algn="ctr"/>
            <a:endParaRPr lang="en-US" b="1" dirty="0">
              <a:latin typeface="Andalus" pitchFamily="18" charset="-78"/>
              <a:cs typeface="Andalus" pitchFamily="18" charset="-78"/>
            </a:endParaRPr>
          </a:p>
          <a:p>
            <a:pPr algn="ctr"/>
            <a:r>
              <a:rPr lang="en-US" sz="2000" dirty="0" err="1">
                <a:latin typeface="Imprint MT Shadow" panose="04020605060303030202" pitchFamily="82" charset="0"/>
                <a:cs typeface="Andalus" pitchFamily="18" charset="-78"/>
              </a:rPr>
              <a:t>Amjad</a:t>
            </a:r>
            <a:r>
              <a:rPr lang="en-US" sz="2000" dirty="0">
                <a:latin typeface="Imprint MT Shadow" panose="04020605060303030202" pitchFamily="82" charset="0"/>
                <a:cs typeface="Andalus" pitchFamily="18" charset="-78"/>
              </a:rPr>
              <a:t> A. </a:t>
            </a:r>
            <a:r>
              <a:rPr lang="en-US" sz="2000" dirty="0" err="1">
                <a:latin typeface="Imprint MT Shadow" panose="04020605060303030202" pitchFamily="82" charset="0"/>
                <a:cs typeface="Andalus" pitchFamily="18" charset="-78"/>
              </a:rPr>
              <a:t>Bani-Odeh</a:t>
            </a:r>
            <a:endParaRPr lang="en-US" sz="2000" dirty="0">
              <a:latin typeface="Imprint MT Shadow" panose="04020605060303030202" pitchFamily="82" charset="0"/>
              <a:cs typeface="Andalus" pitchFamily="18" charset="-78"/>
            </a:endParaRPr>
          </a:p>
          <a:p>
            <a:pPr algn="ctr"/>
            <a:r>
              <a:rPr lang="en-US" sz="2000" dirty="0">
                <a:latin typeface="Imprint MT Shadow" panose="04020605060303030202" pitchFamily="82" charset="0"/>
                <a:cs typeface="Andalus" pitchFamily="18" charset="-78"/>
              </a:rPr>
              <a:t>Mohammad M. </a:t>
            </a:r>
            <a:r>
              <a:rPr lang="en-US" sz="2000" dirty="0" err="1">
                <a:latin typeface="Imprint MT Shadow" panose="04020605060303030202" pitchFamily="82" charset="0"/>
                <a:cs typeface="Andalus" pitchFamily="18" charset="-78"/>
              </a:rPr>
              <a:t>Eshtayeh</a:t>
            </a:r>
            <a:endParaRPr lang="en-US" sz="2000" dirty="0">
              <a:latin typeface="Imprint MT Shadow" panose="04020605060303030202" pitchFamily="82" charset="0"/>
              <a:cs typeface="Andalus" pitchFamily="18" charset="-78"/>
            </a:endParaRPr>
          </a:p>
          <a:p>
            <a:pPr algn="ctr"/>
            <a:r>
              <a:rPr lang="en-US" sz="2000" dirty="0" err="1">
                <a:latin typeface="Imprint MT Shadow" panose="04020605060303030202" pitchFamily="82" charset="0"/>
                <a:cs typeface="Andalus" pitchFamily="18" charset="-78"/>
              </a:rPr>
              <a:t>Abdulraheem</a:t>
            </a:r>
            <a:r>
              <a:rPr lang="en-US" sz="2000" dirty="0">
                <a:latin typeface="Imprint MT Shadow" panose="04020605060303030202" pitchFamily="82" charset="0"/>
                <a:cs typeface="Andalus" pitchFamily="18" charset="-78"/>
              </a:rPr>
              <a:t> T. </a:t>
            </a:r>
            <a:r>
              <a:rPr lang="en-US" sz="2000" dirty="0" err="1">
                <a:latin typeface="Imprint MT Shadow" panose="04020605060303030202" pitchFamily="82" charset="0"/>
                <a:cs typeface="Andalus" pitchFamily="18" charset="-78"/>
              </a:rPr>
              <a:t>Juma’h</a:t>
            </a:r>
            <a:endParaRPr lang="en-US" sz="2000" dirty="0">
              <a:latin typeface="Imprint MT Shadow" panose="04020605060303030202" pitchFamily="82" charset="0"/>
              <a:cs typeface="Andalus" pitchFamily="18" charset="-78"/>
            </a:endParaRPr>
          </a:p>
          <a:p>
            <a:pPr algn="ctr"/>
            <a:r>
              <a:rPr lang="en-US" sz="2000" dirty="0">
                <a:latin typeface="Imprint MT Shadow" panose="04020605060303030202" pitchFamily="82" charset="0"/>
                <a:cs typeface="Andalus" pitchFamily="18" charset="-78"/>
              </a:rPr>
              <a:t>Raghad A. AL-</a:t>
            </a:r>
            <a:r>
              <a:rPr lang="en-US" sz="2000" dirty="0" err="1">
                <a:latin typeface="Imprint MT Shadow" panose="04020605060303030202" pitchFamily="82" charset="0"/>
                <a:cs typeface="Andalus" pitchFamily="18" charset="-78"/>
              </a:rPr>
              <a:t>Bazz</a:t>
            </a:r>
            <a:endParaRPr lang="en-US" sz="2000" dirty="0">
              <a:latin typeface="Imprint MT Shadow" panose="04020605060303030202" pitchFamily="82" charset="0"/>
              <a:cs typeface="Andalus" pitchFamily="18" charset="-78"/>
            </a:endParaRPr>
          </a:p>
          <a:p>
            <a:pPr algn="ctr"/>
            <a:endParaRPr lang="en-US" dirty="0">
              <a:latin typeface="Andalus" pitchFamily="18" charset="-78"/>
              <a:cs typeface="Andalus" pitchFamily="18" charset="-78"/>
            </a:endParaRPr>
          </a:p>
          <a:p>
            <a:pPr algn="ctr"/>
            <a:endParaRPr lang="en-US" dirty="0">
              <a:latin typeface="Andalus" pitchFamily="18" charset="-78"/>
              <a:cs typeface="Andalus" pitchFamily="18" charset="-78"/>
            </a:endParaRPr>
          </a:p>
          <a:p>
            <a:pPr algn="ctr"/>
            <a:endParaRPr lang="en-US" dirty="0">
              <a:latin typeface="Andalus" pitchFamily="18" charset="-78"/>
              <a:cs typeface="Andalus" pitchFamily="18" charset="-78"/>
            </a:endParaRPr>
          </a:p>
          <a:p>
            <a:pPr algn="ctr"/>
            <a:r>
              <a:rPr lang="en-US" sz="2800" b="1" dirty="0">
                <a:latin typeface="Andalus" pitchFamily="18" charset="-78"/>
                <a:cs typeface="Andalus" pitchFamily="18" charset="-78"/>
              </a:rPr>
              <a:t>Under supervision of:</a:t>
            </a:r>
          </a:p>
          <a:p>
            <a:pPr algn="ctr"/>
            <a:r>
              <a:rPr lang="en-US" sz="2000" b="1" dirty="0">
                <a:latin typeface="Lucida Calligraphy" panose="03010101010101010101" pitchFamily="66" charset="0"/>
                <a:cs typeface="Andalus" pitchFamily="18" charset="-78"/>
              </a:rPr>
              <a:t>Dr. </a:t>
            </a:r>
            <a:r>
              <a:rPr lang="en-US" sz="2000" b="1" dirty="0" err="1">
                <a:latin typeface="Lucida Calligraphy" panose="03010101010101010101" pitchFamily="66" charset="0"/>
                <a:cs typeface="Andalus" pitchFamily="18" charset="-78"/>
              </a:rPr>
              <a:t>Amjad</a:t>
            </a:r>
            <a:r>
              <a:rPr lang="en-US" sz="2000" b="1" dirty="0">
                <a:latin typeface="Lucida Calligraphy" panose="03010101010101010101" pitchFamily="66" charset="0"/>
                <a:cs typeface="Andalus" pitchFamily="18" charset="-78"/>
              </a:rPr>
              <a:t> </a:t>
            </a:r>
            <a:r>
              <a:rPr lang="en-US" sz="2000" b="1" dirty="0" err="1">
                <a:latin typeface="Lucida Calligraphy" panose="03010101010101010101" pitchFamily="66" charset="0"/>
                <a:cs typeface="Andalus" pitchFamily="18" charset="-78"/>
              </a:rPr>
              <a:t>Issa</a:t>
            </a:r>
            <a:endParaRPr lang="en-US" sz="2000" b="1" dirty="0">
              <a:latin typeface="Lucida Calligraphy" panose="03010101010101010101" pitchFamily="66" charset="0"/>
              <a:cs typeface="Andalus" pitchFamily="18" charset="-78"/>
            </a:endParaRPr>
          </a:p>
          <a:p>
            <a:endParaRPr lang="en-US" dirty="0"/>
          </a:p>
        </p:txBody>
      </p:sp>
    </p:spTree>
    <p:extLst>
      <p:ext uri="{BB962C8B-B14F-4D97-AF65-F5344CB8AC3E}">
        <p14:creationId xmlns:p14="http://schemas.microsoft.com/office/powerpoint/2010/main" val="13609022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par>
                          <p:cTn id="8" fill="hold">
                            <p:stCondLst>
                              <p:cond delay="500"/>
                            </p:stCondLst>
                            <p:childTnLst>
                              <p:par>
                                <p:cTn id="9" presetID="6" presetClass="entr" presetSubtype="16" fill="hold" nodeType="after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animEffect transition="in" filter="circle(in)">
                                      <p:cBhvr>
                                        <p:cTn id="11" dur="2000"/>
                                        <p:tgtEl>
                                          <p:spTgt spid="4">
                                            <p:txEl>
                                              <p:pRg st="2" end="2"/>
                                            </p:txEl>
                                          </p:spTgt>
                                        </p:tgtEl>
                                      </p:cBhvr>
                                    </p:animEffect>
                                  </p:childTnLst>
                                </p:cTn>
                              </p:par>
                            </p:childTnLst>
                          </p:cTn>
                        </p:par>
                        <p:par>
                          <p:cTn id="12" fill="hold">
                            <p:stCondLst>
                              <p:cond delay="2500"/>
                            </p:stCondLst>
                            <p:childTnLst>
                              <p:par>
                                <p:cTn id="13" presetID="42" presetClass="entr" presetSubtype="0" fill="hold" nodeType="afterEffect">
                                  <p:stCondLst>
                                    <p:cond delay="0"/>
                                  </p:stCondLst>
                                  <p:childTnLst>
                                    <p:set>
                                      <p:cBhvr>
                                        <p:cTn id="14" dur="1" fill="hold">
                                          <p:stCondLst>
                                            <p:cond delay="0"/>
                                          </p:stCondLst>
                                        </p:cTn>
                                        <p:tgtEl>
                                          <p:spTgt spid="4">
                                            <p:txEl>
                                              <p:pRg st="7" end="7"/>
                                            </p:txEl>
                                          </p:spTgt>
                                        </p:tgtEl>
                                        <p:attrNameLst>
                                          <p:attrName>style.visibility</p:attrName>
                                        </p:attrNameLst>
                                      </p:cBhvr>
                                      <p:to>
                                        <p:strVal val="visible"/>
                                      </p:to>
                                    </p:set>
                                    <p:animEffect transition="in" filter="fade">
                                      <p:cBhvr>
                                        <p:cTn id="15" dur="1000"/>
                                        <p:tgtEl>
                                          <p:spTgt spid="4">
                                            <p:txEl>
                                              <p:pRg st="7" end="7"/>
                                            </p:txEl>
                                          </p:spTgt>
                                        </p:tgtEl>
                                      </p:cBhvr>
                                    </p:animEffect>
                                    <p:anim calcmode="lin" valueType="num">
                                      <p:cBhvr>
                                        <p:cTn id="16"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17" dur="10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par>
                          <p:cTn id="18" fill="hold">
                            <p:stCondLst>
                              <p:cond delay="3500"/>
                            </p:stCondLst>
                            <p:childTnLst>
                              <p:par>
                                <p:cTn id="19" presetID="2" presetClass="entr" presetSubtype="4" fill="hold" nodeType="afterEffect">
                                  <p:stCondLst>
                                    <p:cond delay="0"/>
                                  </p:stCondLst>
                                  <p:childTnLst>
                                    <p:set>
                                      <p:cBhvr>
                                        <p:cTn id="20" dur="1" fill="hold">
                                          <p:stCondLst>
                                            <p:cond delay="0"/>
                                          </p:stCondLst>
                                        </p:cTn>
                                        <p:tgtEl>
                                          <p:spTgt spid="4">
                                            <p:txEl>
                                              <p:pRg st="8" end="8"/>
                                            </p:txEl>
                                          </p:spTgt>
                                        </p:tgtEl>
                                        <p:attrNameLst>
                                          <p:attrName>style.visibility</p:attrName>
                                        </p:attrNameLst>
                                      </p:cBhvr>
                                      <p:to>
                                        <p:strVal val="visible"/>
                                      </p:to>
                                    </p:set>
                                    <p:anim calcmode="lin" valueType="num">
                                      <p:cBhvr additive="base">
                                        <p:cTn id="21"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par>
                          <p:cTn id="23" fill="hold">
                            <p:stCondLst>
                              <p:cond delay="4000"/>
                            </p:stCondLst>
                            <p:childTnLst>
                              <p:par>
                                <p:cTn id="24" presetID="21" presetClass="entr" presetSubtype="1" fill="hold" nodeType="afterEffect">
                                  <p:stCondLst>
                                    <p:cond delay="0"/>
                                  </p:stCondLst>
                                  <p:childTnLst>
                                    <p:set>
                                      <p:cBhvr>
                                        <p:cTn id="25" dur="1" fill="hold">
                                          <p:stCondLst>
                                            <p:cond delay="0"/>
                                          </p:stCondLst>
                                        </p:cTn>
                                        <p:tgtEl>
                                          <p:spTgt spid="4">
                                            <p:txEl>
                                              <p:pRg st="9" end="9"/>
                                            </p:txEl>
                                          </p:spTgt>
                                        </p:tgtEl>
                                        <p:attrNameLst>
                                          <p:attrName>style.visibility</p:attrName>
                                        </p:attrNameLst>
                                      </p:cBhvr>
                                      <p:to>
                                        <p:strVal val="visible"/>
                                      </p:to>
                                    </p:set>
                                    <p:animEffect transition="in" filter="wheel(1)">
                                      <p:cBhvr>
                                        <p:cTn id="26" dur="2000"/>
                                        <p:tgtEl>
                                          <p:spTgt spid="4">
                                            <p:txEl>
                                              <p:pRg st="9" end="9"/>
                                            </p:txEl>
                                          </p:spTgt>
                                        </p:tgtEl>
                                      </p:cBhvr>
                                    </p:animEffect>
                                  </p:childTnLst>
                                </p:cTn>
                              </p:par>
                            </p:childTnLst>
                          </p:cTn>
                        </p:par>
                        <p:par>
                          <p:cTn id="27" fill="hold">
                            <p:stCondLst>
                              <p:cond delay="6000"/>
                            </p:stCondLst>
                            <p:childTnLst>
                              <p:par>
                                <p:cTn id="28" presetID="31" presetClass="entr" presetSubtype="0" fill="hold" nodeType="afterEffect">
                                  <p:stCondLst>
                                    <p:cond delay="0"/>
                                  </p:stCondLst>
                                  <p:childTnLst>
                                    <p:set>
                                      <p:cBhvr>
                                        <p:cTn id="29" dur="1" fill="hold">
                                          <p:stCondLst>
                                            <p:cond delay="0"/>
                                          </p:stCondLst>
                                        </p:cTn>
                                        <p:tgtEl>
                                          <p:spTgt spid="4">
                                            <p:txEl>
                                              <p:pRg st="10" end="10"/>
                                            </p:txEl>
                                          </p:spTgt>
                                        </p:tgtEl>
                                        <p:attrNameLst>
                                          <p:attrName>style.visibility</p:attrName>
                                        </p:attrNameLst>
                                      </p:cBhvr>
                                      <p:to>
                                        <p:strVal val="visible"/>
                                      </p:to>
                                    </p:set>
                                    <p:anim calcmode="lin" valueType="num">
                                      <p:cBhvr>
                                        <p:cTn id="30" dur="1000" fill="hold"/>
                                        <p:tgtEl>
                                          <p:spTgt spid="4">
                                            <p:txEl>
                                              <p:pRg st="10" end="10"/>
                                            </p:txEl>
                                          </p:spTgt>
                                        </p:tgtEl>
                                        <p:attrNameLst>
                                          <p:attrName>ppt_w</p:attrName>
                                        </p:attrNameLst>
                                      </p:cBhvr>
                                      <p:tavLst>
                                        <p:tav tm="0">
                                          <p:val>
                                            <p:fltVal val="0"/>
                                          </p:val>
                                        </p:tav>
                                        <p:tav tm="100000">
                                          <p:val>
                                            <p:strVal val="#ppt_w"/>
                                          </p:val>
                                        </p:tav>
                                      </p:tavLst>
                                    </p:anim>
                                    <p:anim calcmode="lin" valueType="num">
                                      <p:cBhvr>
                                        <p:cTn id="31" dur="1000" fill="hold"/>
                                        <p:tgtEl>
                                          <p:spTgt spid="4">
                                            <p:txEl>
                                              <p:pRg st="10" end="10"/>
                                            </p:txEl>
                                          </p:spTgt>
                                        </p:tgtEl>
                                        <p:attrNameLst>
                                          <p:attrName>ppt_h</p:attrName>
                                        </p:attrNameLst>
                                      </p:cBhvr>
                                      <p:tavLst>
                                        <p:tav tm="0">
                                          <p:val>
                                            <p:fltVal val="0"/>
                                          </p:val>
                                        </p:tav>
                                        <p:tav tm="100000">
                                          <p:val>
                                            <p:strVal val="#ppt_h"/>
                                          </p:val>
                                        </p:tav>
                                      </p:tavLst>
                                    </p:anim>
                                    <p:anim calcmode="lin" valueType="num">
                                      <p:cBhvr>
                                        <p:cTn id="32" dur="1000" fill="hold"/>
                                        <p:tgtEl>
                                          <p:spTgt spid="4">
                                            <p:txEl>
                                              <p:pRg st="10" end="10"/>
                                            </p:txEl>
                                          </p:spTgt>
                                        </p:tgtEl>
                                        <p:attrNameLst>
                                          <p:attrName>style.rotation</p:attrName>
                                        </p:attrNameLst>
                                      </p:cBhvr>
                                      <p:tavLst>
                                        <p:tav tm="0">
                                          <p:val>
                                            <p:fltVal val="90"/>
                                          </p:val>
                                        </p:tav>
                                        <p:tav tm="100000">
                                          <p:val>
                                            <p:fltVal val="0"/>
                                          </p:val>
                                        </p:tav>
                                      </p:tavLst>
                                    </p:anim>
                                    <p:animEffect transition="in" filter="fade">
                                      <p:cBhvr>
                                        <p:cTn id="33" dur="1000"/>
                                        <p:tgtEl>
                                          <p:spTgt spid="4">
                                            <p:txEl>
                                              <p:pRg st="10" end="10"/>
                                            </p:txEl>
                                          </p:spTgt>
                                        </p:tgtEl>
                                      </p:cBhvr>
                                    </p:animEffect>
                                  </p:childTnLst>
                                </p:cTn>
                              </p:par>
                            </p:childTnLst>
                          </p:cTn>
                        </p:par>
                        <p:par>
                          <p:cTn id="34" fill="hold">
                            <p:stCondLst>
                              <p:cond delay="7000"/>
                            </p:stCondLst>
                            <p:childTnLst>
                              <p:par>
                                <p:cTn id="35" presetID="53" presetClass="entr" presetSubtype="16" fill="hold" nodeType="afterEffect">
                                  <p:stCondLst>
                                    <p:cond delay="0"/>
                                  </p:stCondLst>
                                  <p:childTnLst>
                                    <p:set>
                                      <p:cBhvr>
                                        <p:cTn id="36" dur="1" fill="hold">
                                          <p:stCondLst>
                                            <p:cond delay="0"/>
                                          </p:stCondLst>
                                        </p:cTn>
                                        <p:tgtEl>
                                          <p:spTgt spid="4">
                                            <p:txEl>
                                              <p:pRg st="14" end="14"/>
                                            </p:txEl>
                                          </p:spTgt>
                                        </p:tgtEl>
                                        <p:attrNameLst>
                                          <p:attrName>style.visibility</p:attrName>
                                        </p:attrNameLst>
                                      </p:cBhvr>
                                      <p:to>
                                        <p:strVal val="visible"/>
                                      </p:to>
                                    </p:set>
                                    <p:anim calcmode="lin" valueType="num">
                                      <p:cBhvr>
                                        <p:cTn id="37" dur="500" fill="hold"/>
                                        <p:tgtEl>
                                          <p:spTgt spid="4">
                                            <p:txEl>
                                              <p:pRg st="14" end="14"/>
                                            </p:txEl>
                                          </p:spTgt>
                                        </p:tgtEl>
                                        <p:attrNameLst>
                                          <p:attrName>ppt_w</p:attrName>
                                        </p:attrNameLst>
                                      </p:cBhvr>
                                      <p:tavLst>
                                        <p:tav tm="0">
                                          <p:val>
                                            <p:fltVal val="0"/>
                                          </p:val>
                                        </p:tav>
                                        <p:tav tm="100000">
                                          <p:val>
                                            <p:strVal val="#ppt_w"/>
                                          </p:val>
                                        </p:tav>
                                      </p:tavLst>
                                    </p:anim>
                                    <p:anim calcmode="lin" valueType="num">
                                      <p:cBhvr>
                                        <p:cTn id="38" dur="500" fill="hold"/>
                                        <p:tgtEl>
                                          <p:spTgt spid="4">
                                            <p:txEl>
                                              <p:pRg st="14" end="14"/>
                                            </p:txEl>
                                          </p:spTgt>
                                        </p:tgtEl>
                                        <p:attrNameLst>
                                          <p:attrName>ppt_h</p:attrName>
                                        </p:attrNameLst>
                                      </p:cBhvr>
                                      <p:tavLst>
                                        <p:tav tm="0">
                                          <p:val>
                                            <p:fltVal val="0"/>
                                          </p:val>
                                        </p:tav>
                                        <p:tav tm="100000">
                                          <p:val>
                                            <p:strVal val="#ppt_h"/>
                                          </p:val>
                                        </p:tav>
                                      </p:tavLst>
                                    </p:anim>
                                    <p:animEffect transition="in" filter="fade">
                                      <p:cBhvr>
                                        <p:cTn id="39" dur="500"/>
                                        <p:tgtEl>
                                          <p:spTgt spid="4">
                                            <p:txEl>
                                              <p:pRg st="14" end="14"/>
                                            </p:txEl>
                                          </p:spTgt>
                                        </p:tgtEl>
                                      </p:cBhvr>
                                    </p:animEffect>
                                  </p:childTnLst>
                                </p:cTn>
                              </p:par>
                              <p:par>
                                <p:cTn id="40" presetID="45" presetClass="entr" presetSubtype="0" fill="hold" nodeType="withEffect">
                                  <p:stCondLst>
                                    <p:cond delay="0"/>
                                  </p:stCondLst>
                                  <p:childTnLst>
                                    <p:set>
                                      <p:cBhvr>
                                        <p:cTn id="41" dur="1" fill="hold">
                                          <p:stCondLst>
                                            <p:cond delay="0"/>
                                          </p:stCondLst>
                                        </p:cTn>
                                        <p:tgtEl>
                                          <p:spTgt spid="4">
                                            <p:txEl>
                                              <p:pRg st="15" end="15"/>
                                            </p:txEl>
                                          </p:spTgt>
                                        </p:tgtEl>
                                        <p:attrNameLst>
                                          <p:attrName>style.visibility</p:attrName>
                                        </p:attrNameLst>
                                      </p:cBhvr>
                                      <p:to>
                                        <p:strVal val="visible"/>
                                      </p:to>
                                    </p:set>
                                    <p:animEffect transition="in" filter="fade">
                                      <p:cBhvr>
                                        <p:cTn id="42" dur="2000"/>
                                        <p:tgtEl>
                                          <p:spTgt spid="4">
                                            <p:txEl>
                                              <p:pRg st="15" end="15"/>
                                            </p:txEl>
                                          </p:spTgt>
                                        </p:tgtEl>
                                      </p:cBhvr>
                                    </p:animEffect>
                                    <p:anim calcmode="lin" valueType="num">
                                      <p:cBhvr>
                                        <p:cTn id="43" dur="2000" fill="hold"/>
                                        <p:tgtEl>
                                          <p:spTgt spid="4">
                                            <p:txEl>
                                              <p:pRg st="15" end="15"/>
                                            </p:txEl>
                                          </p:spTgt>
                                        </p:tgtEl>
                                        <p:attrNameLst>
                                          <p:attrName>ppt_w</p:attrName>
                                        </p:attrNameLst>
                                      </p:cBhvr>
                                      <p:tavLst>
                                        <p:tav tm="0" fmla="#ppt_w*sin(2.5*pi*$)">
                                          <p:val>
                                            <p:fltVal val="0"/>
                                          </p:val>
                                        </p:tav>
                                        <p:tav tm="100000">
                                          <p:val>
                                            <p:fltVal val="1"/>
                                          </p:val>
                                        </p:tav>
                                      </p:tavLst>
                                    </p:anim>
                                    <p:anim calcmode="lin" valueType="num">
                                      <p:cBhvr>
                                        <p:cTn id="44" dur="2000" fill="hold"/>
                                        <p:tgtEl>
                                          <p:spTgt spid="4">
                                            <p:txEl>
                                              <p:pRg st="15" end="15"/>
                                            </p:txEl>
                                          </p:spTgt>
                                        </p:tgtEl>
                                        <p:attrNameLst>
                                          <p:attrName>ppt_h</p:attrName>
                                        </p:attrNameLst>
                                      </p:cBhvr>
                                      <p:tavLst>
                                        <p:tav tm="0">
                                          <p:val>
                                            <p:strVal val="#ppt_h"/>
                                          </p:val>
                                        </p:tav>
                                        <p:tav tm="100000">
                                          <p:val>
                                            <p:strVal val="#ppt_h"/>
                                          </p:val>
                                        </p:tav>
                                      </p:tavLst>
                                    </p:anim>
                                  </p:childTnLst>
                                </p:cTn>
                              </p:par>
                            </p:childTnLst>
                          </p:cTn>
                        </p:par>
                        <p:par>
                          <p:cTn id="45" fill="hold">
                            <p:stCondLst>
                              <p:cond delay="9000"/>
                            </p:stCondLst>
                            <p:childTnLst>
                              <p:par>
                                <p:cTn id="46" presetID="1" presetClass="entr" presetSubtype="0" fill="hold" nodeType="afterEffect">
                                  <p:stCondLst>
                                    <p:cond delay="0"/>
                                  </p:stCondLst>
                                  <p:childTnLst>
                                    <p:set>
                                      <p:cBhvr>
                                        <p:cTn id="47"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2150956-B0E1-48CA-8922-4785A5470463}"/>
              </a:ext>
            </a:extLst>
          </p:cNvPr>
          <p:cNvSpPr>
            <a:spLocks noGrp="1"/>
          </p:cNvSpPr>
          <p:nvPr>
            <p:ph type="title"/>
          </p:nvPr>
        </p:nvSpPr>
        <p:spPr/>
        <p:txBody>
          <a:bodyPr/>
          <a:lstStyle/>
          <a:p>
            <a:r>
              <a:rPr lang="en-US" dirty="0"/>
              <a:t>Chapter Three: Methodology</a:t>
            </a:r>
          </a:p>
        </p:txBody>
      </p:sp>
      <p:sp>
        <p:nvSpPr>
          <p:cNvPr id="4" name="燕尾形 63">
            <a:extLst>
              <a:ext uri="{FF2B5EF4-FFF2-40B4-BE49-F238E27FC236}">
                <a16:creationId xmlns:a16="http://schemas.microsoft.com/office/drawing/2014/main" xmlns="" id="{D56209EF-EF23-4EB8-96D0-72CC696629A3}"/>
              </a:ext>
            </a:extLst>
          </p:cNvPr>
          <p:cNvSpPr/>
          <p:nvPr/>
        </p:nvSpPr>
        <p:spPr>
          <a:xfrm>
            <a:off x="8474491" y="2878248"/>
            <a:ext cx="1599022" cy="713232"/>
          </a:xfrm>
          <a:prstGeom prst="chevron">
            <a:avLst>
              <a:gd name="adj" fmla="val 3974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400" b="1" dirty="0">
                <a:latin typeface="Times New Roman" panose="02020603050405020304" pitchFamily="18" charset="0"/>
                <a:cs typeface="Times New Roman" panose="02020603050405020304" pitchFamily="18" charset="0"/>
              </a:rPr>
              <a:t>GRI</a:t>
            </a:r>
            <a:endParaRPr lang="zh-CN" altLang="en-US" sz="2400" b="1" dirty="0">
              <a:solidFill>
                <a:prstClr val="white"/>
              </a:solidFill>
              <a:latin typeface="Times New Roman" panose="02020603050405020304" pitchFamily="18" charset="0"/>
              <a:cs typeface="Times New Roman" panose="02020603050405020304" pitchFamily="18" charset="0"/>
            </a:endParaRPr>
          </a:p>
        </p:txBody>
      </p:sp>
      <p:sp>
        <p:nvSpPr>
          <p:cNvPr id="5" name="燕尾形 65">
            <a:extLst>
              <a:ext uri="{FF2B5EF4-FFF2-40B4-BE49-F238E27FC236}">
                <a16:creationId xmlns:a16="http://schemas.microsoft.com/office/drawing/2014/main" xmlns="" id="{B6447F3A-3484-4FA9-81BD-5F57B41CF379}"/>
              </a:ext>
            </a:extLst>
          </p:cNvPr>
          <p:cNvSpPr/>
          <p:nvPr/>
        </p:nvSpPr>
        <p:spPr>
          <a:xfrm>
            <a:off x="6500966" y="2878248"/>
            <a:ext cx="2128684" cy="713232"/>
          </a:xfrm>
          <a:prstGeom prst="chevron">
            <a:avLst>
              <a:gd name="adj" fmla="val 3974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altLang="zh-CN" sz="2000" b="1" dirty="0">
                <a:solidFill>
                  <a:prstClr val="white"/>
                </a:solidFill>
                <a:latin typeface="Times New Roman" panose="02020603050405020304" pitchFamily="18" charset="0"/>
                <a:cs typeface="Times New Roman" panose="02020603050405020304" pitchFamily="18" charset="0"/>
              </a:rPr>
              <a:t> Analyze the</a:t>
            </a:r>
          </a:p>
          <a:p>
            <a:pPr algn="ctr" defTabSz="914400"/>
            <a:r>
              <a:rPr lang="en-US" altLang="zh-CN" sz="2000" b="1" dirty="0">
                <a:solidFill>
                  <a:prstClr val="white"/>
                </a:solidFill>
                <a:latin typeface="Times New Roman" panose="02020603050405020304" pitchFamily="18" charset="0"/>
                <a:cs typeface="Times New Roman" panose="02020603050405020304" pitchFamily="18" charset="0"/>
              </a:rPr>
              <a:t>data </a:t>
            </a:r>
            <a:endParaRPr lang="zh-CN" altLang="en-US" sz="2000" b="1" dirty="0">
              <a:solidFill>
                <a:prstClr val="white"/>
              </a:solidFill>
              <a:latin typeface="Times New Roman" panose="02020603050405020304" pitchFamily="18" charset="0"/>
              <a:cs typeface="Times New Roman" panose="02020603050405020304" pitchFamily="18" charset="0"/>
            </a:endParaRPr>
          </a:p>
        </p:txBody>
      </p:sp>
      <p:sp>
        <p:nvSpPr>
          <p:cNvPr id="6" name="燕尾形 66">
            <a:extLst>
              <a:ext uri="{FF2B5EF4-FFF2-40B4-BE49-F238E27FC236}">
                <a16:creationId xmlns:a16="http://schemas.microsoft.com/office/drawing/2014/main" xmlns="" id="{8E91A4EF-97C7-4792-B456-6D8D48C66FE1}"/>
              </a:ext>
            </a:extLst>
          </p:cNvPr>
          <p:cNvSpPr/>
          <p:nvPr/>
        </p:nvSpPr>
        <p:spPr>
          <a:xfrm>
            <a:off x="4298002" y="2878248"/>
            <a:ext cx="2350448" cy="713232"/>
          </a:xfrm>
          <a:prstGeom prst="chevron">
            <a:avLst>
              <a:gd name="adj" fmla="val 3974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000" b="1" dirty="0">
                <a:latin typeface="Times New Roman" panose="02020603050405020304" pitchFamily="18" charset="0"/>
                <a:cs typeface="Times New Roman" panose="02020603050405020304" pitchFamily="18" charset="0"/>
              </a:rPr>
              <a:t>Questionnaire</a:t>
            </a:r>
            <a:r>
              <a:rPr lang="en-US" b="1" dirty="0"/>
              <a:t> </a:t>
            </a:r>
            <a:endParaRPr lang="zh-CN" altLang="en-US" b="1" dirty="0">
              <a:solidFill>
                <a:prstClr val="white"/>
              </a:solidFill>
            </a:endParaRPr>
          </a:p>
        </p:txBody>
      </p:sp>
      <p:sp>
        <p:nvSpPr>
          <p:cNvPr id="7" name="燕尾形 68">
            <a:extLst>
              <a:ext uri="{FF2B5EF4-FFF2-40B4-BE49-F238E27FC236}">
                <a16:creationId xmlns:a16="http://schemas.microsoft.com/office/drawing/2014/main" xmlns="" id="{F3B6AA5A-CC86-4F82-B572-11D7E8AFCB7D}"/>
              </a:ext>
            </a:extLst>
          </p:cNvPr>
          <p:cNvSpPr/>
          <p:nvPr/>
        </p:nvSpPr>
        <p:spPr>
          <a:xfrm>
            <a:off x="149618" y="2878248"/>
            <a:ext cx="2060182" cy="713232"/>
          </a:xfrm>
          <a:prstGeom prst="chevron">
            <a:avLst>
              <a:gd name="adj" fmla="val 39744"/>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altLang="zh-CN" sz="2000" b="1" dirty="0">
                <a:solidFill>
                  <a:prstClr val="white"/>
                </a:solidFill>
                <a:latin typeface="Times New Roman" panose="02020603050405020304" pitchFamily="18" charset="0"/>
                <a:cs typeface="Times New Roman" panose="02020603050405020304" pitchFamily="18" charset="0"/>
              </a:rPr>
              <a:t>18 Factor</a:t>
            </a:r>
            <a:endParaRPr lang="zh-CN" altLang="en-US" sz="2000" b="1" dirty="0">
              <a:solidFill>
                <a:prstClr val="white"/>
              </a:solidFill>
              <a:latin typeface="Times New Roman" panose="02020603050405020304" pitchFamily="18" charset="0"/>
              <a:cs typeface="Times New Roman" panose="02020603050405020304" pitchFamily="18" charset="0"/>
            </a:endParaRPr>
          </a:p>
        </p:txBody>
      </p:sp>
      <p:sp>
        <p:nvSpPr>
          <p:cNvPr id="8" name="燕尾形 67">
            <a:extLst>
              <a:ext uri="{FF2B5EF4-FFF2-40B4-BE49-F238E27FC236}">
                <a16:creationId xmlns:a16="http://schemas.microsoft.com/office/drawing/2014/main" xmlns="" id="{5744CA58-3A34-4635-8C30-8A869D1EC748}"/>
              </a:ext>
            </a:extLst>
          </p:cNvPr>
          <p:cNvSpPr/>
          <p:nvPr/>
        </p:nvSpPr>
        <p:spPr>
          <a:xfrm>
            <a:off x="2078678" y="2878248"/>
            <a:ext cx="2350447" cy="713232"/>
          </a:xfrm>
          <a:prstGeom prst="chevron">
            <a:avLst>
              <a:gd name="adj" fmla="val 39744"/>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altLang="zh-CN" sz="2000" b="1" dirty="0">
                <a:solidFill>
                  <a:prstClr val="white"/>
                </a:solidFill>
                <a:latin typeface="Times New Roman" panose="02020603050405020304" pitchFamily="18" charset="0"/>
                <a:cs typeface="Times New Roman" panose="02020603050405020304" pitchFamily="18" charset="0"/>
              </a:rPr>
              <a:t>4 Design Criteria </a:t>
            </a:r>
            <a:endParaRPr lang="zh-CN" altLang="en-US" sz="2000" b="1" dirty="0">
              <a:solidFill>
                <a:prstClr val="whit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0638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7"/>
                                        </p:tgtEl>
                                      </p:cBhvr>
                                    </p:animEffect>
                                    <p:animScale>
                                      <p:cBhvr>
                                        <p:cTn id="7" dur="250" autoRev="1" fill="hold"/>
                                        <p:tgtEl>
                                          <p:spTgt spid="7"/>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500" tmFilter="0, 0; .2, .5; .8, .5; 1, 0"/>
                                        <p:tgtEl>
                                          <p:spTgt spid="6"/>
                                        </p:tgtEl>
                                      </p:cBhvr>
                                    </p:animEffect>
                                    <p:animScale>
                                      <p:cBhvr>
                                        <p:cTn id="12" dur="250" autoRev="1" fill="hold"/>
                                        <p:tgtEl>
                                          <p:spTgt spid="6"/>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6" presetClass="emph" presetSubtype="0" fill="hold" grpId="0" nodeType="clickEffect">
                                  <p:stCondLst>
                                    <p:cond delay="0"/>
                                  </p:stCondLst>
                                  <p:childTnLst>
                                    <p:animScale>
                                      <p:cBhvr>
                                        <p:cTn id="16" dur="2000" fill="hold"/>
                                        <p:tgtEl>
                                          <p:spTgt spid="5"/>
                                        </p:tgtEl>
                                      </p:cBhvr>
                                      <p:by x="150000" y="150000"/>
                                    </p:animScale>
                                  </p:childTnLst>
                                </p:cTn>
                              </p:par>
                            </p:childTnLst>
                          </p:cTn>
                        </p:par>
                      </p:childTnLst>
                    </p:cTn>
                  </p:par>
                  <p:par>
                    <p:cTn id="17" fill="hold">
                      <p:stCondLst>
                        <p:cond delay="indefinite"/>
                      </p:stCondLst>
                      <p:childTnLst>
                        <p:par>
                          <p:cTn id="18" fill="hold">
                            <p:stCondLst>
                              <p:cond delay="0"/>
                            </p:stCondLst>
                            <p:childTnLst>
                              <p:par>
                                <p:cTn id="19" presetID="26" presetClass="emph" presetSubtype="0" fill="hold" grpId="0" nodeType="clickEffect">
                                  <p:stCondLst>
                                    <p:cond delay="0"/>
                                  </p:stCondLst>
                                  <p:childTnLst>
                                    <p:animEffect transition="out" filter="fade">
                                      <p:cBhvr>
                                        <p:cTn id="20" dur="500" tmFilter="0, 0; .2, .5; .8, .5; 1, 0"/>
                                        <p:tgtEl>
                                          <p:spTgt spid="4"/>
                                        </p:tgtEl>
                                      </p:cBhvr>
                                    </p:animEffect>
                                    <p:animScale>
                                      <p:cBhvr>
                                        <p:cTn id="21" dur="250" autoRev="1" fill="hold"/>
                                        <p:tgtEl>
                                          <p:spTgt spid="4"/>
                                        </p:tgtEl>
                                      </p:cBhvr>
                                      <p:by x="105000" y="105000"/>
                                    </p:animScale>
                                  </p:childTnLst>
                                </p:cTn>
                              </p:par>
                            </p:childTnLst>
                          </p:cTn>
                        </p:par>
                      </p:childTnLst>
                    </p:cTn>
                  </p:par>
                  <p:par>
                    <p:cTn id="22" fill="hold">
                      <p:stCondLst>
                        <p:cond delay="indefinite"/>
                      </p:stCondLst>
                      <p:childTnLst>
                        <p:par>
                          <p:cTn id="23" fill="hold">
                            <p:stCondLst>
                              <p:cond delay="0"/>
                            </p:stCondLst>
                            <p:childTnLst>
                              <p:par>
                                <p:cTn id="24" presetID="27" presetClass="emph" presetSubtype="0" fill="remove" grpId="0" nodeType="clickEffect">
                                  <p:stCondLst>
                                    <p:cond delay="0"/>
                                  </p:stCondLst>
                                  <p:childTnLst>
                                    <p:animClr clrSpc="rgb" dir="cw">
                                      <p:cBhvr override="childStyle">
                                        <p:cTn id="25" dur="250" autoRev="1" fill="remove"/>
                                        <p:tgtEl>
                                          <p:spTgt spid="8"/>
                                        </p:tgtEl>
                                        <p:attrNameLst>
                                          <p:attrName>style.color</p:attrName>
                                        </p:attrNameLst>
                                      </p:cBhvr>
                                      <p:to>
                                        <a:schemeClr val="bg1"/>
                                      </p:to>
                                    </p:animClr>
                                    <p:animClr clrSpc="rgb" dir="cw">
                                      <p:cBhvr>
                                        <p:cTn id="26" dur="250" autoRev="1" fill="remove"/>
                                        <p:tgtEl>
                                          <p:spTgt spid="8"/>
                                        </p:tgtEl>
                                        <p:attrNameLst>
                                          <p:attrName>fillcolor</p:attrName>
                                        </p:attrNameLst>
                                      </p:cBhvr>
                                      <p:to>
                                        <a:schemeClr val="bg1"/>
                                      </p:to>
                                    </p:animClr>
                                    <p:set>
                                      <p:cBhvr>
                                        <p:cTn id="27" dur="250" autoRev="1" fill="remove"/>
                                        <p:tgtEl>
                                          <p:spTgt spid="8"/>
                                        </p:tgtEl>
                                        <p:attrNameLst>
                                          <p:attrName>fill.type</p:attrName>
                                        </p:attrNameLst>
                                      </p:cBhvr>
                                      <p:to>
                                        <p:strVal val="solid"/>
                                      </p:to>
                                    </p:set>
                                    <p:set>
                                      <p:cBhvr>
                                        <p:cTn id="28" dur="250" autoRev="1" fill="remove"/>
                                        <p:tgtEl>
                                          <p:spTgt spid="8"/>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WhatsApp Image 2023-06-19 at 10.07.48 PM">
            <a:extLst>
              <a:ext uri="{FF2B5EF4-FFF2-40B4-BE49-F238E27FC236}">
                <a16:creationId xmlns:a16="http://schemas.microsoft.com/office/drawing/2014/main" xmlns="" id="{CD8D5182-0C15-4A47-9626-9FC813FCBC5B}"/>
              </a:ext>
            </a:extLst>
          </p:cNvPr>
          <p:cNvPicPr>
            <a:picLocks noGrp="1" noChangeAspect="1"/>
          </p:cNvPicPr>
          <p:nvPr>
            <p:ph idx="1"/>
          </p:nvPr>
        </p:nvPicPr>
        <p:blipFill>
          <a:blip r:embed="rId2"/>
          <a:stretch>
            <a:fillRect/>
          </a:stretch>
        </p:blipFill>
        <p:spPr>
          <a:xfrm>
            <a:off x="767383" y="1291908"/>
            <a:ext cx="8461106" cy="4621212"/>
          </a:xfrm>
          <a:prstGeom prst="rect">
            <a:avLst/>
          </a:prstGeom>
        </p:spPr>
      </p:pic>
    </p:spTree>
    <p:extLst>
      <p:ext uri="{BB962C8B-B14F-4D97-AF65-F5344CB8AC3E}">
        <p14:creationId xmlns:p14="http://schemas.microsoft.com/office/powerpoint/2010/main" val="25937435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577640A-80F6-4769-BFC8-8A512ED6AFB7}"/>
              </a:ext>
            </a:extLst>
          </p:cNvPr>
          <p:cNvSpPr>
            <a:spLocks noGrp="1"/>
          </p:cNvSpPr>
          <p:nvPr>
            <p:ph idx="1"/>
          </p:nvPr>
        </p:nvSpPr>
        <p:spPr>
          <a:xfrm>
            <a:off x="428625" y="560389"/>
            <a:ext cx="10744200" cy="6126161"/>
          </a:xfrm>
        </p:spPr>
        <p:txBody>
          <a:bodyPr>
            <a:noAutofit/>
          </a:bodyPr>
          <a:lstStyle/>
          <a:p>
            <a:r>
              <a:rPr lang="en-US" sz="2400" b="1" dirty="0">
                <a:latin typeface="Times New Roman" panose="02020603050405020304" pitchFamily="18" charset="0"/>
                <a:cs typeface="Times New Roman" panose="02020603050405020304" pitchFamily="18" charset="0"/>
              </a:rPr>
              <a:t>Average Value</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Average value of the matrices has been calculated using AHP method.</a:t>
            </a:r>
          </a:p>
          <a:p>
            <a:pPr marL="0" indent="0">
              <a:buNone/>
            </a:pPr>
            <a:endParaRPr lang="en-US" sz="2000" dirty="0">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 Consistency ratio index</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results were verified using consistency ratio index.</a:t>
            </a:r>
          </a:p>
          <a:p>
            <a:pPr marL="0" indent="0">
              <a:buNone/>
            </a:pPr>
            <a:endParaRPr lang="en-US" sz="2000" dirty="0">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The Weight</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 4 Criteria </a:t>
            </a:r>
          </a:p>
          <a:p>
            <a:pPr>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4 - </a:t>
            </a:r>
            <a:r>
              <a:rPr lang="en-US" sz="2000" dirty="0">
                <a:latin typeface="Times New Roman" panose="02020603050405020304" pitchFamily="18" charset="0"/>
                <a:cs typeface="Times New Roman" panose="02020603050405020304" pitchFamily="18" charset="0"/>
              </a:rPr>
              <a:t>5 Sub-criteria Factors. </a:t>
            </a:r>
          </a:p>
          <a:p>
            <a:pPr marL="0" indent="0">
              <a:buNone/>
            </a:pPr>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GRI and sub-criteria indices were developed.</a:t>
            </a:r>
          </a:p>
          <a:p>
            <a:pPr marL="0" indent="0">
              <a:buNone/>
            </a:pPr>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Conclusions and Recommendations were presented.</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02583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58D8057-6FEB-4B01-9927-67E7D8A3EFD1}"/>
              </a:ext>
            </a:extLst>
          </p:cNvPr>
          <p:cNvSpPr>
            <a:spLocks noGrp="1"/>
          </p:cNvSpPr>
          <p:nvPr>
            <p:ph type="title"/>
          </p:nvPr>
        </p:nvSpPr>
        <p:spPr>
          <a:xfrm>
            <a:off x="551828" y="519954"/>
            <a:ext cx="8596668" cy="591671"/>
          </a:xfrm>
        </p:spPr>
        <p:txBody>
          <a:bodyPr>
            <a:normAutofit fontScale="90000"/>
          </a:bodyPr>
          <a:lstStyle/>
          <a:p>
            <a:r>
              <a:rPr lang="en-US" dirty="0"/>
              <a:t>Chapter Four:  Data Analysis</a:t>
            </a:r>
          </a:p>
        </p:txBody>
      </p:sp>
      <p:sp>
        <p:nvSpPr>
          <p:cNvPr id="3" name="Content Placeholder 2">
            <a:extLst>
              <a:ext uri="{FF2B5EF4-FFF2-40B4-BE49-F238E27FC236}">
                <a16:creationId xmlns:a16="http://schemas.microsoft.com/office/drawing/2014/main" xmlns="" id="{B123E10B-19EA-4D54-9676-53A826D2AE36}"/>
              </a:ext>
            </a:extLst>
          </p:cNvPr>
          <p:cNvSpPr>
            <a:spLocks noGrp="1"/>
          </p:cNvSpPr>
          <p:nvPr>
            <p:ph idx="1"/>
          </p:nvPr>
        </p:nvSpPr>
        <p:spPr>
          <a:xfrm>
            <a:off x="677334" y="1389623"/>
            <a:ext cx="8923866" cy="4948423"/>
          </a:xfrm>
        </p:spPr>
        <p:txBody>
          <a:bodyPr>
            <a:normAutofit fontScale="92500"/>
          </a:bodyPr>
          <a:lstStyle/>
          <a:p>
            <a:pPr algn="just">
              <a:lnSpc>
                <a:spcPct val="150000"/>
              </a:lnSpc>
            </a:pPr>
            <a:r>
              <a:rPr lang="en-US" sz="2400" dirty="0">
                <a:solidFill>
                  <a:srgbClr val="000000"/>
                </a:solidFill>
                <a:effectLst/>
                <a:latin typeface="Times New Roman" panose="02020603050405020304" pitchFamily="18" charset="0"/>
                <a:ea typeface="Tahoma" panose="020B0604030504040204" pitchFamily="34" charset="0"/>
                <a:cs typeface="Times New Roman" panose="02020603050405020304" pitchFamily="18" charset="0"/>
              </a:rPr>
              <a:t>This chapter discusses the data analysis and findings of the study. The questionnaire used in this study was carefully analyzed to ensure that the data gathered was presented clearly with the aid of tables, percentages and graphs, where possible. A retrospective chart analysis was conducted to capture the data essential to accomplish the research objectives.</a:t>
            </a:r>
            <a:endParaRPr lang="en-US" sz="2400" dirty="0">
              <a:effectLst/>
              <a:latin typeface="Times New Roman" panose="02020603050405020304" pitchFamily="18" charset="0"/>
              <a:ea typeface="Tahoma" panose="020B0604030504040204" pitchFamily="34" charset="0"/>
              <a:cs typeface="Times New Roman" panose="02020603050405020304" pitchFamily="18" charset="0"/>
            </a:endParaRPr>
          </a:p>
          <a:p>
            <a:pPr algn="just">
              <a:lnSpc>
                <a:spcPct val="150000"/>
              </a:lnSpc>
            </a:pPr>
            <a:r>
              <a:rPr lang="en-US" sz="2400" dirty="0">
                <a:solidFill>
                  <a:srgbClr val="000000"/>
                </a:solidFill>
                <a:effectLst/>
                <a:latin typeface="Times New Roman" panose="02020603050405020304" pitchFamily="18" charset="0"/>
                <a:ea typeface="Tahoma" panose="020B0604030504040204" pitchFamily="34" charset="0"/>
                <a:cs typeface="Times New Roman" panose="02020603050405020304" pitchFamily="18" charset="0"/>
              </a:rPr>
              <a:t>The questionnaire consists of 5 matrices that were developed to ensure the accuracy and objectivity of the data.</a:t>
            </a:r>
            <a:endParaRPr lang="en-US" sz="2400" dirty="0">
              <a:effectLst/>
              <a:latin typeface="Times New Roman" panose="02020603050405020304" pitchFamily="18" charset="0"/>
              <a:ea typeface="Tahoma" panose="020B0604030504040204" pitchFamily="34" charset="0"/>
              <a:cs typeface="Times New Roman" panose="02020603050405020304" pitchFamily="18" charset="0"/>
            </a:endParaRPr>
          </a:p>
          <a:p>
            <a:pPr algn="just">
              <a:lnSpc>
                <a:spcPct val="150000"/>
              </a:lnSpc>
            </a:pPr>
            <a:r>
              <a:rPr lang="en-US" sz="2400" dirty="0">
                <a:latin typeface="Times New Roman" panose="02020603050405020304" pitchFamily="18" charset="0"/>
                <a:ea typeface="Tahoma" panose="020B0604030504040204" pitchFamily="34" charset="0"/>
                <a:cs typeface="Times New Roman" panose="02020603050405020304" pitchFamily="18" charset="0"/>
              </a:rPr>
              <a:t>The survey was accustomed to choose transportation experts living in Nablus and Tulkarm governorates. </a:t>
            </a:r>
            <a:endParaRPr lang="en-US" dirty="0"/>
          </a:p>
        </p:txBody>
      </p:sp>
    </p:spTree>
    <p:extLst>
      <p:ext uri="{BB962C8B-B14F-4D97-AF65-F5344CB8AC3E}">
        <p14:creationId xmlns:p14="http://schemas.microsoft.com/office/powerpoint/2010/main" val="1792300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14" presetClass="entr" presetSubtype="1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par>
                          <p:cTn id="12" fill="hold">
                            <p:stCondLst>
                              <p:cond delay="2500"/>
                            </p:stCondLst>
                            <p:childTnLst>
                              <p:par>
                                <p:cTn id="13" presetID="14" presetClass="entr" presetSubtype="10" fill="hold"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5" dur="500"/>
                                        <p:tgtEl>
                                          <p:spTgt spid="3">
                                            <p:txEl>
                                              <p:pRg st="1" end="1"/>
                                            </p:txEl>
                                          </p:spTgt>
                                        </p:tgtEl>
                                      </p:cBhvr>
                                    </p:animEffect>
                                  </p:childTnLst>
                                </p:cTn>
                              </p:par>
                            </p:childTnLst>
                          </p:cTn>
                        </p:par>
                        <p:par>
                          <p:cTn id="16" fill="hold">
                            <p:stCondLst>
                              <p:cond delay="3000"/>
                            </p:stCondLst>
                            <p:childTnLst>
                              <p:par>
                                <p:cTn id="17" presetID="14" presetClass="entr" presetSubtype="10"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A03E3A-3E78-4A28-A608-C61D46D06FEB}"/>
              </a:ext>
            </a:extLst>
          </p:cNvPr>
          <p:cNvSpPr>
            <a:spLocks noGrp="1"/>
          </p:cNvSpPr>
          <p:nvPr>
            <p:ph type="title"/>
          </p:nvPr>
        </p:nvSpPr>
        <p:spPr>
          <a:xfrm>
            <a:off x="677334" y="609600"/>
            <a:ext cx="8596668" cy="809625"/>
          </a:xfrm>
        </p:spPr>
        <p:txBody>
          <a:bodyPr/>
          <a:lstStyle/>
          <a:p>
            <a:pPr algn="ctr"/>
            <a:r>
              <a:rPr lang="en-US" dirty="0"/>
              <a:t>Matrices</a:t>
            </a:r>
          </a:p>
        </p:txBody>
      </p:sp>
      <p:graphicFrame>
        <p:nvGraphicFramePr>
          <p:cNvPr id="4" name="Content Placeholder 3">
            <a:extLst>
              <a:ext uri="{FF2B5EF4-FFF2-40B4-BE49-F238E27FC236}">
                <a16:creationId xmlns:a16="http://schemas.microsoft.com/office/drawing/2014/main" xmlns="" id="{97898D12-6D9B-4837-BBBE-4C61B40E9AAC}"/>
              </a:ext>
            </a:extLst>
          </p:cNvPr>
          <p:cNvGraphicFramePr>
            <a:graphicFrameLocks noGrp="1"/>
          </p:cNvGraphicFramePr>
          <p:nvPr>
            <p:ph idx="1"/>
            <p:extLst>
              <p:ext uri="{D42A27DB-BD31-4B8C-83A1-F6EECF244321}">
                <p14:modId xmlns:p14="http://schemas.microsoft.com/office/powerpoint/2010/main" val="3686796485"/>
              </p:ext>
            </p:extLst>
          </p:nvPr>
        </p:nvGraphicFramePr>
        <p:xfrm>
          <a:off x="948019" y="1755571"/>
          <a:ext cx="8169088" cy="3766686"/>
        </p:xfrm>
        <a:graphic>
          <a:graphicData uri="http://schemas.openxmlformats.org/drawingml/2006/table">
            <a:tbl>
              <a:tblPr firstRow="1" firstCol="1" bandRow="1">
                <a:tableStyleId>{073A0DAA-6AF3-43AB-8588-CEC1D06C72B9}</a:tableStyleId>
              </a:tblPr>
              <a:tblGrid>
                <a:gridCol w="1822242">
                  <a:extLst>
                    <a:ext uri="{9D8B030D-6E8A-4147-A177-3AD203B41FA5}">
                      <a16:colId xmlns:a16="http://schemas.microsoft.com/office/drawing/2014/main" xmlns="" val="1145272635"/>
                    </a:ext>
                  </a:extLst>
                </a:gridCol>
                <a:gridCol w="1528957">
                  <a:extLst>
                    <a:ext uri="{9D8B030D-6E8A-4147-A177-3AD203B41FA5}">
                      <a16:colId xmlns:a16="http://schemas.microsoft.com/office/drawing/2014/main" xmlns="" val="1349154341"/>
                    </a:ext>
                  </a:extLst>
                </a:gridCol>
                <a:gridCol w="1819600">
                  <a:extLst>
                    <a:ext uri="{9D8B030D-6E8A-4147-A177-3AD203B41FA5}">
                      <a16:colId xmlns:a16="http://schemas.microsoft.com/office/drawing/2014/main" xmlns="" val="2824757411"/>
                    </a:ext>
                  </a:extLst>
                </a:gridCol>
                <a:gridCol w="1484919">
                  <a:extLst>
                    <a:ext uri="{9D8B030D-6E8A-4147-A177-3AD203B41FA5}">
                      <a16:colId xmlns:a16="http://schemas.microsoft.com/office/drawing/2014/main" xmlns="" val="10454371"/>
                    </a:ext>
                  </a:extLst>
                </a:gridCol>
                <a:gridCol w="1380994">
                  <a:extLst>
                    <a:ext uri="{9D8B030D-6E8A-4147-A177-3AD203B41FA5}">
                      <a16:colId xmlns:a16="http://schemas.microsoft.com/office/drawing/2014/main" xmlns="" val="1331642982"/>
                    </a:ext>
                  </a:extLst>
                </a:gridCol>
                <a:gridCol w="132376">
                  <a:extLst>
                    <a:ext uri="{9D8B030D-6E8A-4147-A177-3AD203B41FA5}">
                      <a16:colId xmlns:a16="http://schemas.microsoft.com/office/drawing/2014/main" xmlns="" val="3554115016"/>
                    </a:ext>
                  </a:extLst>
                </a:gridCol>
              </a:tblGrid>
              <a:tr h="494548">
                <a:tc gridSpan="6">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Green Road</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2188598920"/>
                  </a:ext>
                </a:extLst>
              </a:tr>
              <a:tr h="674719">
                <a:tc>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Environmental</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Geometric Design</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Safety</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Cost</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1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2873848385"/>
                  </a:ext>
                </a:extLst>
              </a:tr>
              <a:tr h="494548">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Environmental</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3.12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2.40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2.43</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3091122769"/>
                  </a:ext>
                </a:extLst>
              </a:tr>
              <a:tr h="674719">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Geometric Design</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0.32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1.42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2.13</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4144494649"/>
                  </a:ext>
                </a:extLst>
              </a:tr>
              <a:tr h="484108">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Safety</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0.42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0.71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3.22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1464483254"/>
                  </a:ext>
                </a:extLst>
              </a:tr>
              <a:tr h="495689">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Cost</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0.41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0.47</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0.31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3816699910"/>
                  </a:ext>
                </a:extLst>
              </a:tr>
              <a:tr h="448355">
                <a:tc>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Total</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2.15</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5.30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5.13</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8.78</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1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3441022376"/>
                  </a:ext>
                </a:extLst>
              </a:tr>
            </a:tbl>
          </a:graphicData>
        </a:graphic>
      </p:graphicFrame>
    </p:spTree>
    <p:extLst>
      <p:ext uri="{BB962C8B-B14F-4D97-AF65-F5344CB8AC3E}">
        <p14:creationId xmlns:p14="http://schemas.microsoft.com/office/powerpoint/2010/main" val="1989409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79AE578-98CF-49ED-864B-99889CECB33A}"/>
              </a:ext>
            </a:extLst>
          </p:cNvPr>
          <p:cNvSpPr>
            <a:spLocks noGrp="1"/>
          </p:cNvSpPr>
          <p:nvPr>
            <p:ph type="title"/>
          </p:nvPr>
        </p:nvSpPr>
        <p:spPr>
          <a:xfrm>
            <a:off x="696384" y="561975"/>
            <a:ext cx="8596668" cy="806824"/>
          </a:xfrm>
        </p:spPr>
        <p:txBody>
          <a:bodyPr>
            <a:normAutofit/>
          </a:bodyPr>
          <a:lstStyle/>
          <a:p>
            <a:pPr algn="ctr"/>
            <a:r>
              <a:rPr lang="en-US" sz="3200" dirty="0"/>
              <a:t>Normalizing Pairwise Matrix</a:t>
            </a:r>
          </a:p>
        </p:txBody>
      </p:sp>
      <p:graphicFrame>
        <p:nvGraphicFramePr>
          <p:cNvPr id="3" name="Table 2">
            <a:extLst>
              <a:ext uri="{FF2B5EF4-FFF2-40B4-BE49-F238E27FC236}">
                <a16:creationId xmlns:a16="http://schemas.microsoft.com/office/drawing/2014/main" xmlns="" id="{F85D94B9-7FBE-447B-AF8C-B30FAFEDEB89}"/>
              </a:ext>
            </a:extLst>
          </p:cNvPr>
          <p:cNvGraphicFramePr>
            <a:graphicFrameLocks noGrp="1"/>
          </p:cNvGraphicFramePr>
          <p:nvPr>
            <p:extLst>
              <p:ext uri="{D42A27DB-BD31-4B8C-83A1-F6EECF244321}">
                <p14:modId xmlns:p14="http://schemas.microsoft.com/office/powerpoint/2010/main" val="2089961569"/>
              </p:ext>
            </p:extLst>
          </p:nvPr>
        </p:nvGraphicFramePr>
        <p:xfrm>
          <a:off x="510989" y="1990164"/>
          <a:ext cx="9135037" cy="3765173"/>
        </p:xfrm>
        <a:graphic>
          <a:graphicData uri="http://schemas.openxmlformats.org/drawingml/2006/table">
            <a:tbl>
              <a:tblPr firstRow="1" firstCol="1" bandRow="1">
                <a:tableStyleId>{284E427A-3D55-4303-BF80-6455036E1DE7}</a:tableStyleId>
              </a:tblPr>
              <a:tblGrid>
                <a:gridCol w="1783537">
                  <a:extLst>
                    <a:ext uri="{9D8B030D-6E8A-4147-A177-3AD203B41FA5}">
                      <a16:colId xmlns:a16="http://schemas.microsoft.com/office/drawing/2014/main" xmlns="" val="1137122425"/>
                    </a:ext>
                  </a:extLst>
                </a:gridCol>
                <a:gridCol w="1680580">
                  <a:extLst>
                    <a:ext uri="{9D8B030D-6E8A-4147-A177-3AD203B41FA5}">
                      <a16:colId xmlns:a16="http://schemas.microsoft.com/office/drawing/2014/main" xmlns="" val="4008816176"/>
                    </a:ext>
                  </a:extLst>
                </a:gridCol>
                <a:gridCol w="1534986">
                  <a:extLst>
                    <a:ext uri="{9D8B030D-6E8A-4147-A177-3AD203B41FA5}">
                      <a16:colId xmlns:a16="http://schemas.microsoft.com/office/drawing/2014/main" xmlns="" val="3500340977"/>
                    </a:ext>
                  </a:extLst>
                </a:gridCol>
                <a:gridCol w="1534986">
                  <a:extLst>
                    <a:ext uri="{9D8B030D-6E8A-4147-A177-3AD203B41FA5}">
                      <a16:colId xmlns:a16="http://schemas.microsoft.com/office/drawing/2014/main" xmlns="" val="2246569396"/>
                    </a:ext>
                  </a:extLst>
                </a:gridCol>
                <a:gridCol w="1534986">
                  <a:extLst>
                    <a:ext uri="{9D8B030D-6E8A-4147-A177-3AD203B41FA5}">
                      <a16:colId xmlns:a16="http://schemas.microsoft.com/office/drawing/2014/main" xmlns="" val="545887097"/>
                    </a:ext>
                  </a:extLst>
                </a:gridCol>
                <a:gridCol w="1065962">
                  <a:extLst>
                    <a:ext uri="{9D8B030D-6E8A-4147-A177-3AD203B41FA5}">
                      <a16:colId xmlns:a16="http://schemas.microsoft.com/office/drawing/2014/main" xmlns="" val="4242468605"/>
                    </a:ext>
                  </a:extLst>
                </a:gridCol>
              </a:tblGrid>
              <a:tr h="343872">
                <a:tc gridSpan="4">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Normalizing</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Total</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Eigen Vector</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2368984893"/>
                  </a:ext>
                </a:extLst>
              </a:tr>
              <a:tr h="664325">
                <a:tc>
                  <a:txBody>
                    <a:bodyPr/>
                    <a:lstStyle/>
                    <a:p>
                      <a:pPr marL="0" marR="0" algn="ctr">
                        <a:lnSpc>
                          <a:spcPct val="107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Environmental</a:t>
                      </a:r>
                      <a:endParaRPr lang="en-US" sz="20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Geometric Design</a:t>
                      </a:r>
                      <a:endParaRPr lang="en-US" sz="20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Safety</a:t>
                      </a:r>
                      <a:endParaRPr lang="en-US" sz="20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Cost</a:t>
                      </a:r>
                      <a:endParaRPr lang="en-US" sz="20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2643645083"/>
                  </a:ext>
                </a:extLst>
              </a:tr>
              <a:tr h="603276">
                <a:tc>
                  <a:txBody>
                    <a:bodyPr/>
                    <a:lstStyle/>
                    <a:p>
                      <a:pPr algn="ctr" fontAlgn="ctr"/>
                      <a:r>
                        <a:rPr lang="en-US" sz="2000" b="0" u="none" strike="noStrike" dirty="0">
                          <a:solidFill>
                            <a:srgbClr val="000000"/>
                          </a:solidFill>
                          <a:effectLst/>
                          <a:latin typeface="Times New Roman" panose="02020603050405020304" pitchFamily="18" charset="0"/>
                          <a:cs typeface="Times New Roman" panose="02020603050405020304" pitchFamily="18" charset="0"/>
                        </a:rPr>
                        <a:t>0.47</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2000" b="0" u="none" strike="noStrike" dirty="0">
                          <a:solidFill>
                            <a:srgbClr val="000000"/>
                          </a:solidFill>
                          <a:effectLst/>
                          <a:latin typeface="Times New Roman" panose="02020603050405020304" pitchFamily="18" charset="0"/>
                          <a:cs typeface="Times New Roman" panose="02020603050405020304" pitchFamily="18" charset="0"/>
                        </a:rPr>
                        <a:t>0.59</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2000" b="0" u="none" strike="noStrike">
                          <a:solidFill>
                            <a:srgbClr val="000000"/>
                          </a:solidFill>
                          <a:effectLst/>
                          <a:latin typeface="Times New Roman" panose="02020603050405020304" pitchFamily="18" charset="0"/>
                          <a:cs typeface="Times New Roman" panose="02020603050405020304" pitchFamily="18" charset="0"/>
                        </a:rPr>
                        <a:t>0.47</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2000" b="0" u="none" strike="noStrike">
                          <a:solidFill>
                            <a:srgbClr val="000000"/>
                          </a:solidFill>
                          <a:effectLst/>
                          <a:latin typeface="Times New Roman" panose="02020603050405020304" pitchFamily="18" charset="0"/>
                          <a:cs typeface="Times New Roman" panose="02020603050405020304" pitchFamily="18" charset="0"/>
                        </a:rPr>
                        <a:t>0.28</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2000" b="0" u="none" strike="noStrike" dirty="0">
                          <a:solidFill>
                            <a:srgbClr val="000000"/>
                          </a:solidFill>
                          <a:effectLst/>
                          <a:latin typeface="Times New Roman" panose="02020603050405020304" pitchFamily="18" charset="0"/>
                          <a:cs typeface="Times New Roman" panose="02020603050405020304" pitchFamily="18" charset="0"/>
                        </a:rPr>
                        <a:t>1.80</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0.450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761702122"/>
                  </a:ext>
                </a:extLst>
              </a:tr>
              <a:tr h="603276">
                <a:tc>
                  <a:txBody>
                    <a:bodyPr/>
                    <a:lstStyle/>
                    <a:p>
                      <a:pPr algn="ctr" fontAlgn="ctr"/>
                      <a:r>
                        <a:rPr lang="en-US" sz="2000" b="0" u="none" strike="noStrike">
                          <a:solidFill>
                            <a:srgbClr val="000000"/>
                          </a:solidFill>
                          <a:effectLst/>
                          <a:latin typeface="Times New Roman" panose="02020603050405020304" pitchFamily="18" charset="0"/>
                          <a:cs typeface="Times New Roman" panose="02020603050405020304" pitchFamily="18" charset="0"/>
                        </a:rPr>
                        <a:t>0.15</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2000" b="0" u="none" strike="noStrike">
                          <a:solidFill>
                            <a:srgbClr val="000000"/>
                          </a:solidFill>
                          <a:effectLst/>
                          <a:latin typeface="Times New Roman" panose="02020603050405020304" pitchFamily="18" charset="0"/>
                          <a:cs typeface="Times New Roman" panose="02020603050405020304" pitchFamily="18" charset="0"/>
                        </a:rPr>
                        <a:t>0.19</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2000" b="0" u="none" strike="noStrike">
                          <a:solidFill>
                            <a:srgbClr val="000000"/>
                          </a:solidFill>
                          <a:effectLst/>
                          <a:latin typeface="Times New Roman" panose="02020603050405020304" pitchFamily="18" charset="0"/>
                          <a:cs typeface="Times New Roman" panose="02020603050405020304" pitchFamily="18" charset="0"/>
                        </a:rPr>
                        <a:t>0.28</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2000" b="0" u="none" strike="noStrike" dirty="0">
                          <a:solidFill>
                            <a:srgbClr val="000000"/>
                          </a:solidFill>
                          <a:effectLst/>
                          <a:latin typeface="Times New Roman" panose="02020603050405020304" pitchFamily="18" charset="0"/>
                          <a:cs typeface="Times New Roman" panose="02020603050405020304" pitchFamily="18" charset="0"/>
                        </a:rPr>
                        <a:t>0.24</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2000" b="0" u="none" strike="noStrike" dirty="0">
                          <a:solidFill>
                            <a:srgbClr val="000000"/>
                          </a:solidFill>
                          <a:effectLst/>
                          <a:latin typeface="Times New Roman" panose="02020603050405020304" pitchFamily="18" charset="0"/>
                          <a:cs typeface="Times New Roman" panose="02020603050405020304" pitchFamily="18" charset="0"/>
                        </a:rPr>
                        <a:t>0.86</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0.214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2430259158"/>
                  </a:ext>
                </a:extLst>
              </a:tr>
              <a:tr h="603276">
                <a:tc>
                  <a:txBody>
                    <a:bodyPr/>
                    <a:lstStyle/>
                    <a:p>
                      <a:pPr algn="ctr" fontAlgn="ctr"/>
                      <a:r>
                        <a:rPr lang="en-US" sz="2000" b="0" u="none" strike="noStrike">
                          <a:solidFill>
                            <a:srgbClr val="000000"/>
                          </a:solidFill>
                          <a:effectLst/>
                          <a:latin typeface="Times New Roman" panose="02020603050405020304" pitchFamily="18" charset="0"/>
                          <a:cs typeface="Times New Roman" panose="02020603050405020304" pitchFamily="18" charset="0"/>
                        </a:rPr>
                        <a:t>0.19</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2000" b="0" u="none" strike="noStrike">
                          <a:solidFill>
                            <a:srgbClr val="000000"/>
                          </a:solidFill>
                          <a:effectLst/>
                          <a:latin typeface="Times New Roman" panose="02020603050405020304" pitchFamily="18" charset="0"/>
                          <a:cs typeface="Times New Roman" panose="02020603050405020304" pitchFamily="18" charset="0"/>
                        </a:rPr>
                        <a:t>0.13</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2000" b="0" u="none" strike="noStrike">
                          <a:solidFill>
                            <a:srgbClr val="000000"/>
                          </a:solidFill>
                          <a:effectLst/>
                          <a:latin typeface="Times New Roman" panose="02020603050405020304" pitchFamily="18" charset="0"/>
                          <a:cs typeface="Times New Roman" panose="02020603050405020304" pitchFamily="18" charset="0"/>
                        </a:rPr>
                        <a:t>0.20</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2000" b="0" u="none" strike="noStrike">
                          <a:solidFill>
                            <a:srgbClr val="000000"/>
                          </a:solidFill>
                          <a:effectLst/>
                          <a:latin typeface="Times New Roman" panose="02020603050405020304" pitchFamily="18" charset="0"/>
                          <a:cs typeface="Times New Roman" panose="02020603050405020304" pitchFamily="18" charset="0"/>
                        </a:rPr>
                        <a:t>0.37</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2000" b="0" u="none" strike="noStrike" dirty="0">
                          <a:solidFill>
                            <a:srgbClr val="000000"/>
                          </a:solidFill>
                          <a:effectLst/>
                          <a:latin typeface="Times New Roman" panose="02020603050405020304" pitchFamily="18" charset="0"/>
                          <a:cs typeface="Times New Roman" panose="02020603050405020304" pitchFamily="18" charset="0"/>
                        </a:rPr>
                        <a:t>0.89</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0.222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466505809"/>
                  </a:ext>
                </a:extLst>
              </a:tr>
              <a:tr h="603276">
                <a:tc>
                  <a:txBody>
                    <a:bodyPr/>
                    <a:lstStyle/>
                    <a:p>
                      <a:pPr algn="ctr" fontAlgn="ctr"/>
                      <a:r>
                        <a:rPr lang="en-US" sz="2000" b="0" u="none" strike="noStrike">
                          <a:solidFill>
                            <a:srgbClr val="000000"/>
                          </a:solidFill>
                          <a:effectLst/>
                          <a:latin typeface="Times New Roman" panose="02020603050405020304" pitchFamily="18" charset="0"/>
                          <a:cs typeface="Times New Roman" panose="02020603050405020304" pitchFamily="18" charset="0"/>
                        </a:rPr>
                        <a:t>0.19</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2000" b="0" u="none" strike="noStrike">
                          <a:solidFill>
                            <a:srgbClr val="000000"/>
                          </a:solidFill>
                          <a:effectLst/>
                          <a:latin typeface="Times New Roman" panose="02020603050405020304" pitchFamily="18" charset="0"/>
                          <a:cs typeface="Times New Roman" panose="02020603050405020304" pitchFamily="18" charset="0"/>
                        </a:rPr>
                        <a:t>0.09</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2000" b="0" u="none" strike="noStrike">
                          <a:solidFill>
                            <a:srgbClr val="000000"/>
                          </a:solidFill>
                          <a:effectLst/>
                          <a:latin typeface="Times New Roman" panose="02020603050405020304" pitchFamily="18" charset="0"/>
                          <a:cs typeface="Times New Roman" panose="02020603050405020304" pitchFamily="18" charset="0"/>
                        </a:rPr>
                        <a:t>0.06</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2000" b="0" u="none" strike="noStrike">
                          <a:solidFill>
                            <a:srgbClr val="000000"/>
                          </a:solidFill>
                          <a:effectLst/>
                          <a:latin typeface="Times New Roman" panose="02020603050405020304" pitchFamily="18" charset="0"/>
                          <a:cs typeface="Times New Roman" panose="02020603050405020304" pitchFamily="18" charset="0"/>
                        </a:rPr>
                        <a:t>0.11</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algn="ctr" fontAlgn="ctr"/>
                      <a:r>
                        <a:rPr lang="en-US" sz="2000" b="0" u="none" strike="noStrike" dirty="0">
                          <a:solidFill>
                            <a:srgbClr val="000000"/>
                          </a:solidFill>
                          <a:effectLst/>
                          <a:latin typeface="Times New Roman" panose="02020603050405020304" pitchFamily="18" charset="0"/>
                          <a:cs typeface="Times New Roman" panose="02020603050405020304" pitchFamily="18" charset="0"/>
                        </a:rPr>
                        <a:t>0.45</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0.114</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475966674"/>
                  </a:ext>
                </a:extLst>
              </a:tr>
              <a:tr h="343872">
                <a:tc gridSpan="5">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Total</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427185997"/>
                  </a:ext>
                </a:extLst>
              </a:tr>
            </a:tbl>
          </a:graphicData>
        </a:graphic>
      </p:graphicFrame>
    </p:spTree>
    <p:extLst>
      <p:ext uri="{BB962C8B-B14F-4D97-AF65-F5344CB8AC3E}">
        <p14:creationId xmlns:p14="http://schemas.microsoft.com/office/powerpoint/2010/main" val="2571357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xmlns="" id="{38C43F2C-249A-4497-A53A-FD0B685AF6EA}"/>
                  </a:ext>
                </a:extLst>
              </p:cNvPr>
              <p:cNvGraphicFramePr>
                <a:graphicFrameLocks noGrp="1"/>
              </p:cNvGraphicFramePr>
              <p:nvPr>
                <p:extLst>
                  <p:ext uri="{D42A27DB-BD31-4B8C-83A1-F6EECF244321}">
                    <p14:modId xmlns:p14="http://schemas.microsoft.com/office/powerpoint/2010/main" val="1431334017"/>
                  </p:ext>
                </p:extLst>
              </p:nvPr>
            </p:nvGraphicFramePr>
            <p:xfrm>
              <a:off x="885825" y="1413635"/>
              <a:ext cx="8195421" cy="4261023"/>
            </p:xfrm>
            <a:graphic>
              <a:graphicData uri="http://schemas.openxmlformats.org/drawingml/2006/table">
                <a:tbl>
                  <a:tblPr firstRow="1" firstCol="1" bandRow="1">
                    <a:tableStyleId>{5DA37D80-6434-44D0-A028-1B22A696006F}</a:tableStyleId>
                  </a:tblPr>
                  <a:tblGrid>
                    <a:gridCol w="873647">
                      <a:extLst>
                        <a:ext uri="{9D8B030D-6E8A-4147-A177-3AD203B41FA5}">
                          <a16:colId xmlns:a16="http://schemas.microsoft.com/office/drawing/2014/main" xmlns="" val="3794813554"/>
                        </a:ext>
                      </a:extLst>
                    </a:gridCol>
                    <a:gridCol w="906699">
                      <a:extLst>
                        <a:ext uri="{9D8B030D-6E8A-4147-A177-3AD203B41FA5}">
                          <a16:colId xmlns:a16="http://schemas.microsoft.com/office/drawing/2014/main" xmlns="" val="2265368973"/>
                        </a:ext>
                      </a:extLst>
                    </a:gridCol>
                    <a:gridCol w="981691">
                      <a:extLst>
                        <a:ext uri="{9D8B030D-6E8A-4147-A177-3AD203B41FA5}">
                          <a16:colId xmlns:a16="http://schemas.microsoft.com/office/drawing/2014/main" xmlns="" val="3266370099"/>
                        </a:ext>
                      </a:extLst>
                    </a:gridCol>
                    <a:gridCol w="824892">
                      <a:extLst>
                        <a:ext uri="{9D8B030D-6E8A-4147-A177-3AD203B41FA5}">
                          <a16:colId xmlns:a16="http://schemas.microsoft.com/office/drawing/2014/main" xmlns="" val="3701879043"/>
                        </a:ext>
                      </a:extLst>
                    </a:gridCol>
                    <a:gridCol w="1377094">
                      <a:extLst>
                        <a:ext uri="{9D8B030D-6E8A-4147-A177-3AD203B41FA5}">
                          <a16:colId xmlns:a16="http://schemas.microsoft.com/office/drawing/2014/main" xmlns="" val="727275634"/>
                        </a:ext>
                      </a:extLst>
                    </a:gridCol>
                    <a:gridCol w="1765679">
                      <a:extLst>
                        <a:ext uri="{9D8B030D-6E8A-4147-A177-3AD203B41FA5}">
                          <a16:colId xmlns:a16="http://schemas.microsoft.com/office/drawing/2014/main" xmlns="" val="1955092283"/>
                        </a:ext>
                      </a:extLst>
                    </a:gridCol>
                    <a:gridCol w="1465719">
                      <a:extLst>
                        <a:ext uri="{9D8B030D-6E8A-4147-A177-3AD203B41FA5}">
                          <a16:colId xmlns:a16="http://schemas.microsoft.com/office/drawing/2014/main" xmlns="" val="3094459297"/>
                        </a:ext>
                      </a:extLst>
                    </a:gridCol>
                  </a:tblGrid>
                  <a:tr h="1857851">
                    <a:tc gridSpan="4">
                      <a:txBody>
                        <a:bodyPr/>
                        <a:lstStyle/>
                        <a:p>
                          <a:pPr marL="0" marR="0" algn="ctr">
                            <a:lnSpc>
                              <a:spcPct val="107000"/>
                            </a:lnSpc>
                            <a:spcBef>
                              <a:spcPts val="0"/>
                            </a:spcBef>
                            <a:spcAft>
                              <a:spcPts val="0"/>
                            </a:spcAft>
                          </a:pPr>
                          <a:r>
                            <a:rPr lang="en-US" sz="2400" b="1" dirty="0">
                              <a:effectLst/>
                            </a:rPr>
                            <a:t>Matrix A</a:t>
                          </a:r>
                          <a:endParaRPr lang="en-US" sz="24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0"/>
                            </a:spcBef>
                            <a:spcAft>
                              <a:spcPts val="0"/>
                            </a:spcAft>
                          </a:pPr>
                          <a:r>
                            <a:rPr lang="en-US" sz="2400" b="1" dirty="0">
                              <a:effectLst/>
                            </a:rPr>
                            <a:t>Eigen Vector</a:t>
                          </a:r>
                          <a:endParaRPr lang="en-US" sz="24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1" dirty="0">
                              <a:effectLst/>
                            </a:rPr>
                            <a:t>A * Eigen Vector</a:t>
                          </a:r>
                          <a:endParaRPr lang="en-US" sz="24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1" dirty="0">
                              <a:effectLst/>
                            </a:rPr>
                            <a:t>Eigen Value </a:t>
                          </a:r>
                          <a14:m>
                            <m:oMath xmlns:m="http://schemas.openxmlformats.org/officeDocument/2006/math">
                              <m:r>
                                <a:rPr lang="en-US" sz="2400" b="1">
                                  <a:effectLst/>
                                  <a:latin typeface="Cambria Math" panose="02040503050406030204" pitchFamily="18" charset="0"/>
                                </a:rPr>
                                <m:t>𝝀</m:t>
                              </m:r>
                            </m:oMath>
                          </a14:m>
                          <a:endParaRPr lang="en-US" sz="24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2907543997"/>
                      </a:ext>
                    </a:extLst>
                  </a:tr>
                  <a:tr h="600793">
                    <a:tc>
                      <a:txBody>
                        <a:bodyPr/>
                        <a:lstStyle/>
                        <a:p>
                          <a:pPr marL="0" marR="0" algn="ctr">
                            <a:lnSpc>
                              <a:spcPct val="107000"/>
                            </a:lnSpc>
                            <a:spcBef>
                              <a:spcPts val="0"/>
                            </a:spcBef>
                            <a:spcAft>
                              <a:spcPts val="0"/>
                            </a:spcAft>
                          </a:pPr>
                          <a:r>
                            <a:rPr lang="en-US" sz="2400" b="0">
                              <a:effectLst/>
                            </a:rPr>
                            <a:t>1</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3.12</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dirty="0">
                              <a:effectLst/>
                            </a:rPr>
                            <a:t>2.40</a:t>
                          </a:r>
                          <a:endParaRPr lang="en-US" sz="24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2.43</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0.45</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1.93</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4.29</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994227985"/>
                      </a:ext>
                    </a:extLst>
                  </a:tr>
                  <a:tr h="600793">
                    <a:tc>
                      <a:txBody>
                        <a:bodyPr/>
                        <a:lstStyle/>
                        <a:p>
                          <a:pPr marL="0" marR="0" algn="ctr">
                            <a:lnSpc>
                              <a:spcPct val="107000"/>
                            </a:lnSpc>
                            <a:spcBef>
                              <a:spcPts val="0"/>
                            </a:spcBef>
                            <a:spcAft>
                              <a:spcPts val="0"/>
                            </a:spcAft>
                          </a:pPr>
                          <a:r>
                            <a:rPr lang="en-US" sz="2400" b="0">
                              <a:effectLst/>
                            </a:rPr>
                            <a:t>0.32</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1</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1.42</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2.13</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0.21</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0.92</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4.27</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764802170"/>
                      </a:ext>
                    </a:extLst>
                  </a:tr>
                  <a:tr h="600793">
                    <a:tc>
                      <a:txBody>
                        <a:bodyPr/>
                        <a:lstStyle/>
                        <a:p>
                          <a:pPr marL="0" marR="0" algn="ctr">
                            <a:lnSpc>
                              <a:spcPct val="107000"/>
                            </a:lnSpc>
                            <a:spcBef>
                              <a:spcPts val="0"/>
                            </a:spcBef>
                            <a:spcAft>
                              <a:spcPts val="0"/>
                            </a:spcAft>
                          </a:pPr>
                          <a:r>
                            <a:rPr lang="en-US" sz="2400" b="0">
                              <a:effectLst/>
                            </a:rPr>
                            <a:t>0.42</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dirty="0">
                              <a:effectLst/>
                            </a:rPr>
                            <a:t>0.71</a:t>
                          </a:r>
                          <a:endParaRPr lang="en-US" sz="24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1</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3.22</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0.22</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0.93</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4.17</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189740130"/>
                      </a:ext>
                    </a:extLst>
                  </a:tr>
                  <a:tr h="600793">
                    <a:tc>
                      <a:txBody>
                        <a:bodyPr/>
                        <a:lstStyle/>
                        <a:p>
                          <a:pPr marL="0" marR="0" algn="ctr">
                            <a:lnSpc>
                              <a:spcPct val="107000"/>
                            </a:lnSpc>
                            <a:spcBef>
                              <a:spcPts val="0"/>
                            </a:spcBef>
                            <a:spcAft>
                              <a:spcPts val="0"/>
                            </a:spcAft>
                          </a:pPr>
                          <a:r>
                            <a:rPr lang="en-US" sz="2400" b="0">
                              <a:effectLst/>
                            </a:rPr>
                            <a:t>0.41</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0.47</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0.31</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1</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0.11</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0.47</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dirty="0">
                              <a:effectLst/>
                            </a:rPr>
                            <a:t>4.12</a:t>
                          </a:r>
                          <a:endParaRPr lang="en-US" sz="24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28189543"/>
                      </a:ext>
                    </a:extLst>
                  </a:tr>
                </a:tbl>
              </a:graphicData>
            </a:graphic>
          </p:graphicFrame>
        </mc:Choice>
        <mc:Fallback xmlns="">
          <p:graphicFrame>
            <p:nvGraphicFramePr>
              <p:cNvPr id="3" name="Table 2">
                <a:extLst>
                  <a:ext uri="{FF2B5EF4-FFF2-40B4-BE49-F238E27FC236}">
                    <a16:creationId xmlns:a16="http://schemas.microsoft.com/office/drawing/2014/main" id="{38C43F2C-249A-4497-A53A-FD0B685AF6EA}"/>
                  </a:ext>
                </a:extLst>
              </p:cNvPr>
              <p:cNvGraphicFramePr>
                <a:graphicFrameLocks noGrp="1"/>
              </p:cNvGraphicFramePr>
              <p:nvPr>
                <p:extLst>
                  <p:ext uri="{D42A27DB-BD31-4B8C-83A1-F6EECF244321}">
                    <p14:modId xmlns:p14="http://schemas.microsoft.com/office/powerpoint/2010/main" val="1431334017"/>
                  </p:ext>
                </p:extLst>
              </p:nvPr>
            </p:nvGraphicFramePr>
            <p:xfrm>
              <a:off x="885825" y="1413635"/>
              <a:ext cx="8195421" cy="4261023"/>
            </p:xfrm>
            <a:graphic>
              <a:graphicData uri="http://schemas.openxmlformats.org/drawingml/2006/table">
                <a:tbl>
                  <a:tblPr firstRow="1" firstCol="1" bandRow="1">
                    <a:tableStyleId>{5DA37D80-6434-44D0-A028-1B22A696006F}</a:tableStyleId>
                  </a:tblPr>
                  <a:tblGrid>
                    <a:gridCol w="873647">
                      <a:extLst>
                        <a:ext uri="{9D8B030D-6E8A-4147-A177-3AD203B41FA5}">
                          <a16:colId xmlns:a16="http://schemas.microsoft.com/office/drawing/2014/main" val="3794813554"/>
                        </a:ext>
                      </a:extLst>
                    </a:gridCol>
                    <a:gridCol w="906699">
                      <a:extLst>
                        <a:ext uri="{9D8B030D-6E8A-4147-A177-3AD203B41FA5}">
                          <a16:colId xmlns:a16="http://schemas.microsoft.com/office/drawing/2014/main" val="2265368973"/>
                        </a:ext>
                      </a:extLst>
                    </a:gridCol>
                    <a:gridCol w="981691">
                      <a:extLst>
                        <a:ext uri="{9D8B030D-6E8A-4147-A177-3AD203B41FA5}">
                          <a16:colId xmlns:a16="http://schemas.microsoft.com/office/drawing/2014/main" val="3266370099"/>
                        </a:ext>
                      </a:extLst>
                    </a:gridCol>
                    <a:gridCol w="824892">
                      <a:extLst>
                        <a:ext uri="{9D8B030D-6E8A-4147-A177-3AD203B41FA5}">
                          <a16:colId xmlns:a16="http://schemas.microsoft.com/office/drawing/2014/main" val="3701879043"/>
                        </a:ext>
                      </a:extLst>
                    </a:gridCol>
                    <a:gridCol w="1377094">
                      <a:extLst>
                        <a:ext uri="{9D8B030D-6E8A-4147-A177-3AD203B41FA5}">
                          <a16:colId xmlns:a16="http://schemas.microsoft.com/office/drawing/2014/main" val="727275634"/>
                        </a:ext>
                      </a:extLst>
                    </a:gridCol>
                    <a:gridCol w="1765679">
                      <a:extLst>
                        <a:ext uri="{9D8B030D-6E8A-4147-A177-3AD203B41FA5}">
                          <a16:colId xmlns:a16="http://schemas.microsoft.com/office/drawing/2014/main" val="1955092283"/>
                        </a:ext>
                      </a:extLst>
                    </a:gridCol>
                    <a:gridCol w="1465719">
                      <a:extLst>
                        <a:ext uri="{9D8B030D-6E8A-4147-A177-3AD203B41FA5}">
                          <a16:colId xmlns:a16="http://schemas.microsoft.com/office/drawing/2014/main" val="3094459297"/>
                        </a:ext>
                      </a:extLst>
                    </a:gridCol>
                  </a:tblGrid>
                  <a:tr h="1857851">
                    <a:tc gridSpan="4">
                      <a:txBody>
                        <a:bodyPr/>
                        <a:lstStyle/>
                        <a:p>
                          <a:pPr marL="0" marR="0" algn="ctr">
                            <a:lnSpc>
                              <a:spcPct val="107000"/>
                            </a:lnSpc>
                            <a:spcBef>
                              <a:spcPts val="0"/>
                            </a:spcBef>
                            <a:spcAft>
                              <a:spcPts val="0"/>
                            </a:spcAft>
                          </a:pPr>
                          <a:r>
                            <a:rPr lang="en-US" sz="2400" b="1" dirty="0">
                              <a:effectLst/>
                            </a:rPr>
                            <a:t>Matrix A</a:t>
                          </a:r>
                          <a:endParaRPr lang="en-US" sz="24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0"/>
                            </a:spcBef>
                            <a:spcAft>
                              <a:spcPts val="0"/>
                            </a:spcAft>
                          </a:pPr>
                          <a:r>
                            <a:rPr lang="en-US" sz="2400" b="1" dirty="0">
                              <a:effectLst/>
                            </a:rPr>
                            <a:t>Eigen Vector</a:t>
                          </a:r>
                          <a:endParaRPr lang="en-US" sz="24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1" dirty="0">
                              <a:effectLst/>
                            </a:rPr>
                            <a:t>A * Eigen Vector</a:t>
                          </a:r>
                          <a:endParaRPr lang="en-US" sz="24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2"/>
                          <a:stretch>
                            <a:fillRect l="-458506" t="-328" r="-1245" b="-132787"/>
                          </a:stretch>
                        </a:blipFill>
                      </a:tcPr>
                    </a:tc>
                    <a:extLst>
                      <a:ext uri="{0D108BD9-81ED-4DB2-BD59-A6C34878D82A}">
                        <a16:rowId xmlns:a16="http://schemas.microsoft.com/office/drawing/2014/main" val="2907543997"/>
                      </a:ext>
                    </a:extLst>
                  </a:tr>
                  <a:tr h="600793">
                    <a:tc>
                      <a:txBody>
                        <a:bodyPr/>
                        <a:lstStyle/>
                        <a:p>
                          <a:pPr marL="0" marR="0" algn="ctr">
                            <a:lnSpc>
                              <a:spcPct val="107000"/>
                            </a:lnSpc>
                            <a:spcBef>
                              <a:spcPts val="0"/>
                            </a:spcBef>
                            <a:spcAft>
                              <a:spcPts val="0"/>
                            </a:spcAft>
                          </a:pPr>
                          <a:r>
                            <a:rPr lang="en-US" sz="2400" b="0">
                              <a:effectLst/>
                            </a:rPr>
                            <a:t>1</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3.12</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dirty="0">
                              <a:effectLst/>
                            </a:rPr>
                            <a:t>2.40</a:t>
                          </a:r>
                          <a:endParaRPr lang="en-US" sz="24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2.43</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0.45</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1.93</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4.29</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94227985"/>
                      </a:ext>
                    </a:extLst>
                  </a:tr>
                  <a:tr h="600793">
                    <a:tc>
                      <a:txBody>
                        <a:bodyPr/>
                        <a:lstStyle/>
                        <a:p>
                          <a:pPr marL="0" marR="0" algn="ctr">
                            <a:lnSpc>
                              <a:spcPct val="107000"/>
                            </a:lnSpc>
                            <a:spcBef>
                              <a:spcPts val="0"/>
                            </a:spcBef>
                            <a:spcAft>
                              <a:spcPts val="0"/>
                            </a:spcAft>
                          </a:pPr>
                          <a:r>
                            <a:rPr lang="en-US" sz="2400" b="0">
                              <a:effectLst/>
                            </a:rPr>
                            <a:t>0.32</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1</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1.42</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2.13</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0.21</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0.92</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4.27</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64802170"/>
                      </a:ext>
                    </a:extLst>
                  </a:tr>
                  <a:tr h="600793">
                    <a:tc>
                      <a:txBody>
                        <a:bodyPr/>
                        <a:lstStyle/>
                        <a:p>
                          <a:pPr marL="0" marR="0" algn="ctr">
                            <a:lnSpc>
                              <a:spcPct val="107000"/>
                            </a:lnSpc>
                            <a:spcBef>
                              <a:spcPts val="0"/>
                            </a:spcBef>
                            <a:spcAft>
                              <a:spcPts val="0"/>
                            </a:spcAft>
                          </a:pPr>
                          <a:r>
                            <a:rPr lang="en-US" sz="2400" b="0">
                              <a:effectLst/>
                            </a:rPr>
                            <a:t>0.42</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dirty="0">
                              <a:effectLst/>
                            </a:rPr>
                            <a:t>0.71</a:t>
                          </a:r>
                          <a:endParaRPr lang="en-US" sz="24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1</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3.22</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0.22</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0.93</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4.17</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89740130"/>
                      </a:ext>
                    </a:extLst>
                  </a:tr>
                  <a:tr h="600793">
                    <a:tc>
                      <a:txBody>
                        <a:bodyPr/>
                        <a:lstStyle/>
                        <a:p>
                          <a:pPr marL="0" marR="0" algn="ctr">
                            <a:lnSpc>
                              <a:spcPct val="107000"/>
                            </a:lnSpc>
                            <a:spcBef>
                              <a:spcPts val="0"/>
                            </a:spcBef>
                            <a:spcAft>
                              <a:spcPts val="0"/>
                            </a:spcAft>
                          </a:pPr>
                          <a:r>
                            <a:rPr lang="en-US" sz="2400" b="0">
                              <a:effectLst/>
                            </a:rPr>
                            <a:t>0.41</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0.47</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0.31</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1</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0.11</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a:effectLst/>
                            </a:rPr>
                            <a:t>0.47</a:t>
                          </a:r>
                          <a:endParaRPr lang="en-US" sz="24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400" b="0" dirty="0">
                              <a:effectLst/>
                            </a:rPr>
                            <a:t>4.12</a:t>
                          </a:r>
                          <a:endParaRPr lang="en-US" sz="24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28189543"/>
                      </a:ext>
                    </a:extLst>
                  </a:tr>
                </a:tbl>
              </a:graphicData>
            </a:graphic>
          </p:graphicFrame>
        </mc:Fallback>
      </mc:AlternateContent>
    </p:spTree>
    <p:extLst>
      <p:ext uri="{BB962C8B-B14F-4D97-AF65-F5344CB8AC3E}">
        <p14:creationId xmlns:p14="http://schemas.microsoft.com/office/powerpoint/2010/main" val="4266106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6AABA18-7388-47E6-8FF0-758593F9879F}"/>
              </a:ext>
            </a:extLst>
          </p:cNvPr>
          <p:cNvSpPr>
            <a:spLocks noGrp="1"/>
          </p:cNvSpPr>
          <p:nvPr>
            <p:ph type="title"/>
          </p:nvPr>
        </p:nvSpPr>
        <p:spPr>
          <a:xfrm>
            <a:off x="677334" y="609600"/>
            <a:ext cx="8596668" cy="762000"/>
          </a:xfrm>
        </p:spPr>
        <p:txBody>
          <a:bodyPr>
            <a:normAutofit/>
          </a:bodyPr>
          <a:lstStyle/>
          <a:p>
            <a:pPr algn="ctr"/>
            <a:r>
              <a:rPr lang="en-US" dirty="0"/>
              <a:t>Calculations</a:t>
            </a:r>
          </a:p>
        </p:txBody>
      </p:sp>
      <mc:AlternateContent xmlns:mc="http://schemas.openxmlformats.org/markup-compatibility/2006">
        <mc:Choice xmlns:a14="http://schemas.microsoft.com/office/drawing/2010/main" Requires="a14">
          <p:sp>
            <p:nvSpPr>
              <p:cNvPr id="4" name="Rectangle 1">
                <a:extLst>
                  <a:ext uri="{FF2B5EF4-FFF2-40B4-BE49-F238E27FC236}">
                    <a16:creationId xmlns:a16="http://schemas.microsoft.com/office/drawing/2014/main" xmlns="" id="{8C08DC69-1B39-4240-8F79-AAA97026C359}"/>
                  </a:ext>
                </a:extLst>
              </p:cNvPr>
              <p:cNvSpPr>
                <a:spLocks noGrp="1" noChangeArrowheads="1"/>
              </p:cNvSpPr>
              <p:nvPr>
                <p:ph idx="1"/>
              </p:nvPr>
            </p:nvSpPr>
            <p:spPr bwMode="auto">
              <a:xfrm>
                <a:off x="838200" y="2195281"/>
                <a:ext cx="7569380" cy="3612047"/>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none" lIns="0" tIns="0" rIns="0" bIns="101568"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maximum eigen value </a:t>
                </a:r>
                <a:r>
                  <a:rPr kumimoji="0" lang="en-US" altLang="en-US" sz="2000" b="0" i="1" u="none" strike="noStrike" cap="none" normalizeH="0" baseline="0" dirty="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n-US" altLang="en-US" sz="2000" b="0" i="1" u="none" strike="noStrike" cap="none" normalizeH="0" baseline="0" dirty="0" err="1">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λmax</a:t>
                </a:r>
                <a:r>
                  <a:rPr kumimoji="0" lang="en-US" altLang="en-US" sz="2000" b="0" i="1"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n-US" altLang="en-US" sz="2000" b="0" i="0" u="none" strike="noStrike" cap="none" normalizeH="0" baseline="0" dirty="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is used to calculate the CR as follows:</a:t>
                </a: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000"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000" b="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CR = CI / RI</a:t>
                </a:r>
                <a:endParaRPr kumimoji="0" lang="en-US" altLang="en-US" sz="2000" b="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a:lnSpc>
                    <a:spcPct val="100000"/>
                  </a:lnSpc>
                  <a:buFont typeface="Wingdings" panose="05000000000000000000" pitchFamily="2" charset="2"/>
                  <a:buChar char="Ø"/>
                </a:pPr>
                <a:endPar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000" b="1"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CI</a:t>
                </a:r>
                <a:r>
                  <a:rPr kumimoji="0" lang="en-US" altLang="en-US" sz="20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f>
                      <m:fPr>
                        <m:ctrlPr>
                          <a:rPr kumimoji="0" lang="en-US" altLang="en-US" sz="2000" b="0" i="1" u="none" strike="noStrike" cap="none" normalizeH="0" baseline="0" dirty="0" smtClean="0">
                            <a:ln>
                              <a:noFill/>
                            </a:ln>
                            <a:solidFill>
                              <a:schemeClr val="tx1"/>
                            </a:solidFill>
                            <a:effectLst/>
                            <a:latin typeface="Cambria Math"/>
                            <a:ea typeface="Calibri" panose="020F0502020204030204" pitchFamily="34" charset="0"/>
                            <a:cs typeface="Times New Roman" panose="02020603050405020304" pitchFamily="18" charset="0"/>
                          </a:rPr>
                        </m:ctrlPr>
                      </m:fPr>
                      <m:num>
                        <m:r>
                          <a:rPr kumimoji="0" lang="en-US" altLang="en-US" sz="2000" b="0" i="1" u="none" strike="noStrike" cap="none" normalizeH="0" baseline="0" dirty="0" smtClean="0">
                            <a:ln>
                              <a:noFill/>
                            </a:ln>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𝜆</m:t>
                        </m:r>
                        <m:func>
                          <m:funcPr>
                            <m:ctrlPr>
                              <a:rPr kumimoji="0" lang="en-US" altLang="en-US" sz="2000" b="0" i="1" u="none" strike="noStrike" cap="none" normalizeH="0" baseline="0" dirty="0" smtClean="0">
                                <a:ln>
                                  <a:noFill/>
                                </a:ln>
                                <a:solidFill>
                                  <a:schemeClr val="tx1"/>
                                </a:solidFill>
                                <a:effectLst/>
                                <a:latin typeface="Cambria Math"/>
                                <a:ea typeface="Cambria Math" panose="02040503050406030204" pitchFamily="18" charset="0"/>
                                <a:cs typeface="Times New Roman" panose="02020603050405020304" pitchFamily="18" charset="0"/>
                              </a:rPr>
                            </m:ctrlPr>
                          </m:funcPr>
                          <m:fName>
                            <m:r>
                              <a:rPr kumimoji="0" lang="en-US" altLang="en-US" sz="2000" b="0" i="1" u="none" strike="noStrike" cap="none" normalizeH="0" baseline="0" dirty="0" smtClean="0">
                                <a:ln>
                                  <a:noFill/>
                                </a:ln>
                                <a:solidFill>
                                  <a:schemeClr val="tx1"/>
                                </a:solidFill>
                                <a:effectLst/>
                                <a:latin typeface="Cambria Math"/>
                                <a:ea typeface="Cambria Math" panose="02040503050406030204" pitchFamily="18" charset="0"/>
                                <a:cs typeface="Times New Roman" panose="02020603050405020304" pitchFamily="18" charset="0"/>
                              </a:rPr>
                              <m:t> </m:t>
                            </m:r>
                          </m:fName>
                          <m:e>
                            <m:r>
                              <a:rPr kumimoji="0" lang="en-US" altLang="en-US" sz="2000" b="0" i="1" u="none" strike="noStrike" cap="none" normalizeH="0" baseline="0" dirty="0" smtClean="0">
                                <a:ln>
                                  <a:noFill/>
                                </a:ln>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 </m:t>
                            </m:r>
                            <m:r>
                              <a:rPr kumimoji="0" lang="en-US" altLang="en-US" sz="2000" b="0" i="1" u="none" strike="noStrike" cap="none" normalizeH="0" baseline="0" dirty="0" smtClean="0">
                                <a:ln>
                                  <a:noFill/>
                                </a:ln>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𝑛</m:t>
                            </m:r>
                          </m:e>
                        </m:func>
                      </m:num>
                      <m:den>
                        <m:r>
                          <a:rPr kumimoji="0" lang="en-US" altLang="en-US" sz="2000" b="0" i="1" u="none" strike="noStrike" cap="none" normalizeH="0" baseline="0" dirty="0" smtClean="0">
                            <a:ln>
                              <a:noFill/>
                            </a:ln>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𝑛</m:t>
                        </m:r>
                        <m:r>
                          <a:rPr kumimoji="0" lang="en-US" altLang="en-US" sz="2000" b="0" i="1" u="none" strike="noStrike" cap="none" normalizeH="0" baseline="0" dirty="0" smtClean="0">
                            <a:ln>
                              <a:noFill/>
                            </a:ln>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m:t>
                        </m:r>
                        <m:r>
                          <a:rPr kumimoji="0" lang="en-US" altLang="en-US" sz="2000" b="0" i="1" u="none" strike="noStrike" cap="none" normalizeH="0" baseline="0" dirty="0" smtClean="0">
                            <a:ln>
                              <a:noFill/>
                            </a:ln>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1</m:t>
                        </m:r>
                      </m:den>
                    </m:f>
                  </m:oMath>
                </a14:m>
                <a:endPar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000" b="1"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n:</a:t>
                </a:r>
                <a:r>
                  <a:rPr kumimoji="0" lang="en-US" altLang="en-US" sz="2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Matrix Size</a:t>
                </a:r>
                <a:endPar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0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RI </a:t>
                </a:r>
                <a:r>
                  <a:rPr kumimoji="0" lang="en-US" altLang="en-US" sz="20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Factor related to the matrix size</a:t>
                </a:r>
              </a:p>
              <a:p>
                <a:pPr>
                  <a:lnSpc>
                    <a:spcPct val="100000"/>
                  </a:lnSpc>
                  <a:buFont typeface="Wingdings" panose="05000000000000000000" pitchFamily="2" charset="2"/>
                  <a:buChar char="Ø"/>
                </a:pPr>
                <a:r>
                  <a:rPr lang="en-US" sz="2000" b="1" dirty="0">
                    <a:effectLst/>
                    <a:latin typeface="Times New Roman" panose="02020603050405020304" pitchFamily="18" charset="0"/>
                    <a:ea typeface="Calibri" panose="020F0502020204030204" pitchFamily="34" charset="0"/>
                    <a:cs typeface="Arial" panose="020B0604020202020204" pitchFamily="34" charset="0"/>
                  </a:rPr>
                  <a:t>CR =</a:t>
                </a:r>
                <a:r>
                  <a:rPr lang="en-US" sz="2000" dirty="0">
                    <a:effectLst/>
                    <a:latin typeface="Times New Roman" panose="02020603050405020304" pitchFamily="18" charset="0"/>
                    <a:ea typeface="Calibri" panose="020F0502020204030204" pitchFamily="34" charset="0"/>
                    <a:cs typeface="Arial" panose="020B0604020202020204" pitchFamily="34" charset="0"/>
                  </a:rPr>
                  <a:t> Consistency Ratio &lt; </a:t>
                </a:r>
                <a:r>
                  <a:rPr lang="en-US" sz="2000" dirty="0" smtClean="0">
                    <a:effectLst/>
                    <a:latin typeface="Times New Roman" panose="02020603050405020304" pitchFamily="18" charset="0"/>
                    <a:ea typeface="Calibri" panose="020F0502020204030204" pitchFamily="34" charset="0"/>
                    <a:cs typeface="Arial" panose="020B0604020202020204" pitchFamily="34" charset="0"/>
                  </a:rPr>
                  <a:t>0.10 </a:t>
                </a:r>
                <a:r>
                  <a:rPr lang="en-US" sz="2000" dirty="0">
                    <a:effectLst/>
                    <a:latin typeface="Times New Roman" panose="02020603050405020304" pitchFamily="18" charset="0"/>
                    <a:ea typeface="Calibri" panose="020F0502020204030204" pitchFamily="34" charset="0"/>
                    <a:cs typeface="Arial" panose="020B0604020202020204" pitchFamily="34" charset="0"/>
                  </a:rPr>
                  <a:t>[Judgments are consistent]</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mc:Choice>
        <mc:Fallback>
          <p:sp>
            <p:nvSpPr>
              <p:cNvPr id="4" name="Rectangle 1">
                <a:extLst>
                  <a:ext uri="{FF2B5EF4-FFF2-40B4-BE49-F238E27FC236}">
                    <a16:creationId xmlns:a16="http://schemas.microsoft.com/office/drawing/2014/main" xmlns:a14="http://schemas.microsoft.com/office/drawing/2010/main" xmlns="" id="{8C08DC69-1B39-4240-8F79-AAA97026C359}"/>
                  </a:ext>
                </a:extLst>
              </p:cNvPr>
              <p:cNvSpPr>
                <a:spLocks noGrp="1" noRot="1" noChangeAspect="1" noMove="1" noResize="1" noEditPoints="1" noAdjustHandles="1" noChangeArrowheads="1" noChangeShapeType="1" noTextEdit="1"/>
              </p:cNvSpPr>
              <p:nvPr>
                <p:ph idx="1"/>
              </p:nvPr>
            </p:nvSpPr>
            <p:spPr bwMode="auto">
              <a:xfrm>
                <a:off x="838200" y="2195281"/>
                <a:ext cx="7569380" cy="3612047"/>
              </a:xfrm>
              <a:prstGeom prst="rect">
                <a:avLst/>
              </a:prstGeom>
              <a:blipFill rotWithShape="1">
                <a:blip r:embed="rId2"/>
                <a:stretch>
                  <a:fillRect l="-2095" t="-151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Tree>
    <p:extLst>
      <p:ext uri="{BB962C8B-B14F-4D97-AF65-F5344CB8AC3E}">
        <p14:creationId xmlns:p14="http://schemas.microsoft.com/office/powerpoint/2010/main" val="25470702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96FDCA9-9EBC-4F7E-B4CC-9240798F3D1E}"/>
              </a:ext>
            </a:extLst>
          </p:cNvPr>
          <p:cNvSpPr>
            <a:spLocks noGrp="1"/>
          </p:cNvSpPr>
          <p:nvPr>
            <p:ph type="title"/>
          </p:nvPr>
        </p:nvSpPr>
        <p:spPr>
          <a:xfrm>
            <a:off x="677334" y="609600"/>
            <a:ext cx="8596668" cy="790575"/>
          </a:xfrm>
        </p:spPr>
        <p:txBody>
          <a:bodyPr/>
          <a:lstStyle/>
          <a:p>
            <a:pPr algn="ctr"/>
            <a:r>
              <a:rPr lang="en-US" dirty="0"/>
              <a:t>Values of RI</a:t>
            </a:r>
          </a:p>
        </p:txBody>
      </p:sp>
      <p:pic>
        <p:nvPicPr>
          <p:cNvPr id="4" name="Content Placeholder 3">
            <a:extLst>
              <a:ext uri="{FF2B5EF4-FFF2-40B4-BE49-F238E27FC236}">
                <a16:creationId xmlns:a16="http://schemas.microsoft.com/office/drawing/2014/main" xmlns="" id="{B5617024-88E6-4508-95E3-68D3D6376267}"/>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986118" y="1681910"/>
            <a:ext cx="8059269" cy="405550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294132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16" presetClass="entr" presetSubtype="2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A7BDBA1-5ED6-4652-BF64-0AD70141A42B}"/>
              </a:ext>
            </a:extLst>
          </p:cNvPr>
          <p:cNvSpPr>
            <a:spLocks noGrp="1"/>
          </p:cNvSpPr>
          <p:nvPr>
            <p:ph type="title"/>
          </p:nvPr>
        </p:nvSpPr>
        <p:spPr>
          <a:xfrm>
            <a:off x="677334" y="609600"/>
            <a:ext cx="8596668" cy="708212"/>
          </a:xfrm>
        </p:spPr>
        <p:txBody>
          <a:bodyPr/>
          <a:lstStyle/>
          <a:p>
            <a:pPr algn="ctr"/>
            <a:r>
              <a:rPr lang="en-US" dirty="0"/>
              <a:t>Sample of Calculations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xmlns="" id="{72652E75-CEBB-41FA-A8FF-A6264803B185}"/>
                  </a:ext>
                </a:extLst>
              </p:cNvPr>
              <p:cNvSpPr>
                <a:spLocks noGrp="1"/>
              </p:cNvSpPr>
              <p:nvPr>
                <p:ph idx="1"/>
              </p:nvPr>
            </p:nvSpPr>
            <p:spPr>
              <a:xfrm>
                <a:off x="677334" y="1676494"/>
                <a:ext cx="9336242" cy="4464330"/>
              </a:xfrm>
            </p:spPr>
            <p:txBody>
              <a:bodyPr/>
              <a:lstStyle/>
              <a:p>
                <a:pPr marL="0" marR="0">
                  <a:lnSpc>
                    <a:spcPct val="107000"/>
                  </a:lnSpc>
                  <a:spcBef>
                    <a:spcPts val="0"/>
                  </a:spcBef>
                  <a:spcAft>
                    <a:spcPts val="800"/>
                  </a:spcAft>
                </a:pPr>
                <a:endParaRPr lang="en-US" sz="1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Wingdings" panose="05000000000000000000" pitchFamily="2" charset="2"/>
                  <a:buChar char=""/>
                </a:pPr>
                <a14:m>
                  <m:oMath xmlns:m="http://schemas.openxmlformats.org/officeDocument/2006/math">
                    <m:r>
                      <a:rPr lang="en-US" sz="2000" b="1" i="1">
                        <a:effectLst/>
                        <a:latin typeface="Cambria Math" panose="02040503050406030204" pitchFamily="18" charset="0"/>
                        <a:ea typeface="Calibri" panose="020F0502020204030204" pitchFamily="34" charset="0"/>
                        <a:cs typeface="Times New Roman" panose="02020603050405020304" pitchFamily="18" charset="0"/>
                      </a:rPr>
                      <m:t>𝑪𝑰</m:t>
                    </m:r>
                    <m:r>
                      <a:rPr lang="en-US" sz="2000" i="1">
                        <a:effectLst/>
                        <a:latin typeface="Cambria Math" panose="02040503050406030204" pitchFamily="18" charset="0"/>
                        <a:ea typeface="Calibri" panose="020F0502020204030204" pitchFamily="34" charset="0"/>
                        <a:cs typeface="Times New Roman" panose="02020603050405020304" pitchFamily="18" charset="0"/>
                      </a:rPr>
                      <m:t>= </m:t>
                    </m:r>
                    <m:f>
                      <m:fPr>
                        <m:ctrlPr>
                          <a:rPr lang="en-US" sz="2000" i="1">
                            <a:effectLst/>
                            <a:latin typeface="Cambria Math"/>
                            <a:ea typeface="Calibri" panose="020F0502020204030204" pitchFamily="34" charset="0"/>
                            <a:cs typeface="Times New Roman" panose="02020603050405020304" pitchFamily="18" charset="0"/>
                          </a:rPr>
                        </m:ctrlPr>
                      </m:fPr>
                      <m:num>
                        <m:r>
                          <a:rPr lang="en-US" sz="2000">
                            <a:effectLst/>
                            <a:latin typeface="Cambria Math" panose="02040503050406030204" pitchFamily="18" charset="0"/>
                            <a:ea typeface="Calibri" panose="020F0502020204030204" pitchFamily="34" charset="0"/>
                            <a:cs typeface="Times New Roman" panose="02020603050405020304" pitchFamily="18" charset="0"/>
                          </a:rPr>
                          <m:t>4</m:t>
                        </m:r>
                        <m:r>
                          <a:rPr lang="en-US" sz="2000">
                            <a:effectLst/>
                            <a:latin typeface="Cambria Math" panose="02040503050406030204" pitchFamily="18" charset="0"/>
                            <a:ea typeface="Calibri" panose="020F0502020204030204" pitchFamily="34" charset="0"/>
                            <a:cs typeface="Times New Roman" panose="02020603050405020304" pitchFamily="18" charset="0"/>
                          </a:rPr>
                          <m:t>.</m:t>
                        </m:r>
                        <m:r>
                          <a:rPr lang="en-US" sz="2000" b="0" i="0" smtClean="0">
                            <a:effectLst/>
                            <a:latin typeface="Cambria Math"/>
                            <a:ea typeface="Calibri" panose="020F0502020204030204" pitchFamily="34" charset="0"/>
                            <a:cs typeface="Times New Roman" panose="02020603050405020304" pitchFamily="18" charset="0"/>
                          </a:rPr>
                          <m:t>21</m:t>
                        </m:r>
                        <m:r>
                          <a:rPr lang="en-US" sz="2000" i="1">
                            <a:effectLst/>
                            <a:latin typeface="Cambria Math" panose="02040503050406030204" pitchFamily="18" charset="0"/>
                            <a:ea typeface="Calibri" panose="020F0502020204030204" pitchFamily="34" charset="0"/>
                            <a:cs typeface="Times New Roman" panose="02020603050405020304" pitchFamily="18" charset="0"/>
                          </a:rPr>
                          <m:t>− </m:t>
                        </m:r>
                        <m:r>
                          <a:rPr lang="en-US" sz="2000" i="1">
                            <a:effectLst/>
                            <a:latin typeface="Cambria Math" panose="02040503050406030204" pitchFamily="18" charset="0"/>
                            <a:ea typeface="Calibri" panose="020F0502020204030204" pitchFamily="34" charset="0"/>
                            <a:cs typeface="Times New Roman" panose="02020603050405020304" pitchFamily="18" charset="0"/>
                          </a:rPr>
                          <m:t>4</m:t>
                        </m:r>
                      </m:num>
                      <m:den>
                        <m:r>
                          <a:rPr lang="en-US" sz="2000" i="1">
                            <a:effectLst/>
                            <a:latin typeface="Cambria Math" panose="02040503050406030204" pitchFamily="18" charset="0"/>
                            <a:ea typeface="Calibri" panose="020F0502020204030204" pitchFamily="34" charset="0"/>
                            <a:cs typeface="Times New Roman" panose="02020603050405020304" pitchFamily="18" charset="0"/>
                          </a:rPr>
                          <m:t>4</m:t>
                        </m:r>
                        <m:r>
                          <a:rPr lang="en-US" sz="2000" i="1">
                            <a:effectLst/>
                            <a:latin typeface="Cambria Math" panose="02040503050406030204" pitchFamily="18" charset="0"/>
                            <a:ea typeface="Calibri" panose="020F0502020204030204" pitchFamily="34" charset="0"/>
                            <a:cs typeface="Times New Roman" panose="02020603050405020304" pitchFamily="18" charset="0"/>
                          </a:rPr>
                          <m:t>−</m:t>
                        </m:r>
                        <m:r>
                          <a:rPr lang="en-US" sz="2000" i="1">
                            <a:effectLst/>
                            <a:latin typeface="Cambria Math" panose="02040503050406030204" pitchFamily="18" charset="0"/>
                            <a:ea typeface="Calibri" panose="020F0502020204030204" pitchFamily="34" charset="0"/>
                            <a:cs typeface="Times New Roman" panose="02020603050405020304" pitchFamily="18" charset="0"/>
                          </a:rPr>
                          <m:t>1</m:t>
                        </m:r>
                      </m:den>
                    </m:f>
                    <m:r>
                      <a:rPr lang="en-US" sz="2000" i="1">
                        <a:effectLst/>
                        <a:latin typeface="Cambria Math" panose="02040503050406030204" pitchFamily="18" charset="0"/>
                        <a:ea typeface="Calibri" panose="020F0502020204030204" pitchFamily="34" charset="0"/>
                        <a:cs typeface="Times New Roman" panose="02020603050405020304" pitchFamily="18" charset="0"/>
                      </a:rPr>
                      <m:t>=</m:t>
                    </m:r>
                    <m:r>
                      <a:rPr lang="en-US" sz="2000" i="1">
                        <a:effectLst/>
                        <a:latin typeface="Cambria Math" panose="02040503050406030204" pitchFamily="18" charset="0"/>
                        <a:ea typeface="Calibri" panose="020F0502020204030204" pitchFamily="34" charset="0"/>
                        <a:cs typeface="Times New Roman" panose="02020603050405020304" pitchFamily="18" charset="0"/>
                      </a:rPr>
                      <m:t>0</m:t>
                    </m:r>
                    <m:r>
                      <a:rPr lang="en-US" sz="2000" i="1">
                        <a:effectLst/>
                        <a:latin typeface="Cambria Math" panose="02040503050406030204" pitchFamily="18" charset="0"/>
                        <a:ea typeface="Calibri" panose="020F0502020204030204" pitchFamily="34" charset="0"/>
                        <a:cs typeface="Times New Roman" panose="02020603050405020304" pitchFamily="18" charset="0"/>
                      </a:rPr>
                      <m:t>.</m:t>
                    </m:r>
                    <m:r>
                      <a:rPr lang="en-US" sz="2000" i="1">
                        <a:effectLst/>
                        <a:latin typeface="Cambria Math" panose="02040503050406030204" pitchFamily="18" charset="0"/>
                        <a:ea typeface="Calibri" panose="020F0502020204030204" pitchFamily="34" charset="0"/>
                        <a:cs typeface="Times New Roman" panose="02020603050405020304" pitchFamily="18" charset="0"/>
                      </a:rPr>
                      <m:t>07</m:t>
                    </m:r>
                    <m:r>
                      <a:rPr lang="en-US" sz="2000" b="0" i="0" smtClean="0">
                        <a:effectLst/>
                        <a:latin typeface="Cambria Math"/>
                        <a:ea typeface="Calibri" panose="020F0502020204030204" pitchFamily="34" charset="0"/>
                        <a:cs typeface="Times New Roman" panose="02020603050405020304" pitchFamily="18" charset="0"/>
                      </a:rPr>
                      <m:t>1</m:t>
                    </m:r>
                  </m:oMath>
                </a14:m>
                <a:endParaRPr lang="en-US" sz="2000" b="1" dirty="0" smtClean="0">
                  <a:effectLst/>
                  <a:latin typeface="Times New Roman" panose="02020603050405020304" pitchFamily="18" charset="0"/>
                  <a:ea typeface="Times New Roman" panose="02020603050405020304" pitchFamily="18" charset="0"/>
                  <a:cs typeface="Arial" panose="020B0604020202020204" pitchFamily="34" charset="0"/>
                </a:endParaRPr>
              </a:p>
              <a:p>
                <a:pPr marL="342900" marR="0" lvl="0" indent="-342900">
                  <a:lnSpc>
                    <a:spcPct val="150000"/>
                  </a:lnSpc>
                  <a:spcBef>
                    <a:spcPts val="0"/>
                  </a:spcBef>
                  <a:spcAft>
                    <a:spcPts val="0"/>
                  </a:spcAft>
                  <a:buFont typeface="Wingdings" panose="05000000000000000000" pitchFamily="2" charset="2"/>
                  <a:buChar char=""/>
                </a:pPr>
                <a:r>
                  <a:rPr lang="en-US" sz="2000" b="1" dirty="0">
                    <a:effectLst/>
                    <a:latin typeface="Times New Roman" panose="02020603050405020304" pitchFamily="18" charset="0"/>
                    <a:ea typeface="Times New Roman" panose="02020603050405020304" pitchFamily="18" charset="0"/>
                    <a:cs typeface="Arial" panose="020B0604020202020204" pitchFamily="34" charset="0"/>
                  </a:rPr>
                  <a:t>n:</a:t>
                </a:r>
                <a:r>
                  <a:rPr lang="en-US" sz="2000" dirty="0">
                    <a:effectLst/>
                    <a:latin typeface="Times New Roman" panose="02020603050405020304" pitchFamily="18" charset="0"/>
                    <a:ea typeface="Times New Roman" panose="02020603050405020304" pitchFamily="18" charset="0"/>
                    <a:cs typeface="Arial" panose="020B0604020202020204" pitchFamily="34" charset="0"/>
                  </a:rPr>
                  <a:t> 4</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Wingdings" panose="05000000000000000000" pitchFamily="2" charset="2"/>
                  <a:buChar char=""/>
                </a:pPr>
                <a:r>
                  <a:rPr lang="en-US" sz="2000" b="1" dirty="0">
                    <a:effectLst/>
                    <a:latin typeface="Times New Roman" panose="02020603050405020304" pitchFamily="18" charset="0"/>
                    <a:ea typeface="Calibri" panose="020F0502020204030204" pitchFamily="34" charset="0"/>
                    <a:cs typeface="Arial" panose="020B0604020202020204" pitchFamily="34" charset="0"/>
                  </a:rPr>
                  <a:t>RI </a:t>
                </a:r>
                <a:r>
                  <a:rPr lang="en-US" sz="2000" dirty="0">
                    <a:effectLst/>
                    <a:latin typeface="Times New Roman" panose="02020603050405020304" pitchFamily="18" charset="0"/>
                    <a:ea typeface="Calibri" panose="020F0502020204030204" pitchFamily="34" charset="0"/>
                    <a:cs typeface="Arial" panose="020B0604020202020204" pitchFamily="34" charset="0"/>
                  </a:rPr>
                  <a:t>= According to the table, for a size of 4, RI = 0.9</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800"/>
                  </a:spcAft>
                  <a:buFont typeface="Wingdings" panose="05000000000000000000" pitchFamily="2" charset="2"/>
                  <a:buChar char=""/>
                  <a:tabLst>
                    <a:tab pos="1543050" algn="l"/>
                  </a:tabLst>
                </a:pPr>
                <a:r>
                  <a:rPr lang="en-US" sz="2000" b="1" dirty="0">
                    <a:effectLst/>
                    <a:latin typeface="Times New Roman" panose="02020603050405020304" pitchFamily="18" charset="0"/>
                    <a:ea typeface="Calibri" panose="020F0502020204030204" pitchFamily="34" charset="0"/>
                    <a:cs typeface="Arial" panose="020B0604020202020204" pitchFamily="34" charset="0"/>
                  </a:rPr>
                  <a:t>CR </a:t>
                </a:r>
                <a:r>
                  <a:rPr lang="en-US" sz="2000" dirty="0">
                    <a:effectLst/>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f>
                      <m:fPr>
                        <m:ctrlPr>
                          <a:rPr lang="en-US" sz="2000" i="1">
                            <a:effectLst/>
                            <a:latin typeface="Cambria Math"/>
                            <a:ea typeface="Calibri" panose="020F0502020204030204" pitchFamily="34" charset="0"/>
                            <a:cs typeface="Times New Roman" panose="02020603050405020304" pitchFamily="18" charset="0"/>
                          </a:rPr>
                        </m:ctrlPr>
                      </m:fPr>
                      <m:num>
                        <m:r>
                          <a:rPr lang="en-US" sz="2000" b="0" i="1">
                            <a:effectLst/>
                            <a:latin typeface="Cambria Math" panose="02040503050406030204" pitchFamily="18" charset="0"/>
                            <a:ea typeface="Calibri" panose="020F0502020204030204" pitchFamily="34" charset="0"/>
                            <a:cs typeface="Times New Roman" panose="02020603050405020304" pitchFamily="18" charset="0"/>
                          </a:rPr>
                          <m:t>0</m:t>
                        </m:r>
                        <m:r>
                          <a:rPr lang="en-US" sz="2000" b="0" i="1">
                            <a:effectLst/>
                            <a:latin typeface="Cambria Math" panose="02040503050406030204" pitchFamily="18" charset="0"/>
                            <a:ea typeface="Calibri" panose="020F0502020204030204" pitchFamily="34" charset="0"/>
                            <a:cs typeface="Times New Roman" panose="02020603050405020304" pitchFamily="18" charset="0"/>
                          </a:rPr>
                          <m:t>.</m:t>
                        </m:r>
                        <m:r>
                          <a:rPr lang="en-US" sz="2000" b="0" i="1">
                            <a:effectLst/>
                            <a:latin typeface="Cambria Math" panose="02040503050406030204" pitchFamily="18" charset="0"/>
                            <a:ea typeface="Calibri" panose="020F0502020204030204" pitchFamily="34" charset="0"/>
                            <a:cs typeface="Times New Roman" panose="02020603050405020304" pitchFamily="18" charset="0"/>
                          </a:rPr>
                          <m:t>071</m:t>
                        </m:r>
                      </m:num>
                      <m:den>
                        <m:r>
                          <a:rPr lang="en-US" sz="2000" b="0" i="1">
                            <a:effectLst/>
                            <a:latin typeface="Cambria Math" panose="02040503050406030204" pitchFamily="18" charset="0"/>
                            <a:ea typeface="Calibri" panose="020F0502020204030204" pitchFamily="34" charset="0"/>
                            <a:cs typeface="Times New Roman" panose="02020603050405020304" pitchFamily="18" charset="0"/>
                          </a:rPr>
                          <m:t>0</m:t>
                        </m:r>
                        <m:r>
                          <a:rPr lang="en-US" sz="2000" b="0" i="1">
                            <a:effectLst/>
                            <a:latin typeface="Cambria Math" panose="02040503050406030204" pitchFamily="18" charset="0"/>
                            <a:ea typeface="Calibri" panose="020F0502020204030204" pitchFamily="34" charset="0"/>
                            <a:cs typeface="Times New Roman" panose="02020603050405020304" pitchFamily="18" charset="0"/>
                          </a:rPr>
                          <m:t>.</m:t>
                        </m:r>
                        <m:r>
                          <a:rPr lang="en-US" sz="2000" b="0" i="1">
                            <a:effectLst/>
                            <a:latin typeface="Cambria Math" panose="02040503050406030204" pitchFamily="18" charset="0"/>
                            <a:ea typeface="Calibri" panose="020F0502020204030204" pitchFamily="34" charset="0"/>
                            <a:cs typeface="Times New Roman" panose="02020603050405020304" pitchFamily="18" charset="0"/>
                          </a:rPr>
                          <m:t>9</m:t>
                        </m:r>
                      </m:den>
                    </m:f>
                    <m:r>
                      <a:rPr lang="en-US" sz="2000" b="0" i="1">
                        <a:effectLst/>
                        <a:latin typeface="Cambria Math" panose="02040503050406030204" pitchFamily="18" charset="0"/>
                        <a:ea typeface="Calibri" panose="020F0502020204030204" pitchFamily="34" charset="0"/>
                        <a:cs typeface="Times New Roman" panose="02020603050405020304" pitchFamily="18" charset="0"/>
                      </a:rPr>
                      <m:t>=</m:t>
                    </m:r>
                    <m:r>
                      <a:rPr lang="en-US" sz="2000" b="0" i="1">
                        <a:effectLst/>
                        <a:latin typeface="Cambria Math" panose="02040503050406030204" pitchFamily="18" charset="0"/>
                        <a:ea typeface="Calibri" panose="020F0502020204030204" pitchFamily="34" charset="0"/>
                        <a:cs typeface="Times New Roman" panose="02020603050405020304" pitchFamily="18" charset="0"/>
                      </a:rPr>
                      <m:t>0</m:t>
                    </m:r>
                    <m:r>
                      <a:rPr lang="en-US" sz="2000" b="0" i="1">
                        <a:effectLst/>
                        <a:latin typeface="Cambria Math" panose="02040503050406030204" pitchFamily="18" charset="0"/>
                        <a:ea typeface="Calibri" panose="020F0502020204030204" pitchFamily="34" charset="0"/>
                        <a:cs typeface="Times New Roman" panose="02020603050405020304" pitchFamily="18" charset="0"/>
                      </a:rPr>
                      <m:t>.</m:t>
                    </m:r>
                    <m:r>
                      <a:rPr lang="en-US" sz="2000" b="0" i="1">
                        <a:effectLst/>
                        <a:latin typeface="Cambria Math" panose="02040503050406030204" pitchFamily="18" charset="0"/>
                        <a:ea typeface="Calibri" panose="020F0502020204030204" pitchFamily="34" charset="0"/>
                        <a:cs typeface="Times New Roman" panose="02020603050405020304" pitchFamily="18" charset="0"/>
                      </a:rPr>
                      <m:t>078</m:t>
                    </m:r>
                    <m:r>
                      <a:rPr lang="en-US" sz="2000" b="0" i="1">
                        <a:effectLst/>
                        <a:latin typeface="Cambria Math" panose="02040503050406030204" pitchFamily="18" charset="0"/>
                        <a:ea typeface="Calibri" panose="020F0502020204030204" pitchFamily="34" charset="0"/>
                        <a:cs typeface="Times New Roman" panose="02020603050405020304" pitchFamily="18" charset="0"/>
                      </a:rPr>
                      <m:t>&lt;</m:t>
                    </m:r>
                    <m:r>
                      <a:rPr lang="en-US" sz="2000" b="0" i="1">
                        <a:effectLst/>
                        <a:latin typeface="Cambria Math" panose="02040503050406030204" pitchFamily="18" charset="0"/>
                        <a:ea typeface="Calibri" panose="020F0502020204030204" pitchFamily="34" charset="0"/>
                        <a:cs typeface="Times New Roman" panose="02020603050405020304" pitchFamily="18" charset="0"/>
                      </a:rPr>
                      <m:t>0</m:t>
                    </m:r>
                    <m:r>
                      <a:rPr lang="en-US" sz="2000" b="0" i="1">
                        <a:effectLst/>
                        <a:latin typeface="Cambria Math" panose="02040503050406030204" pitchFamily="18" charset="0"/>
                        <a:ea typeface="Calibri" panose="020F0502020204030204" pitchFamily="34" charset="0"/>
                        <a:cs typeface="Times New Roman" panose="02020603050405020304" pitchFamily="18" charset="0"/>
                      </a:rPr>
                      <m:t>.</m:t>
                    </m:r>
                    <m:r>
                      <a:rPr lang="en-US" sz="2000" b="0" i="1">
                        <a:effectLst/>
                        <a:latin typeface="Cambria Math" panose="02040503050406030204" pitchFamily="18" charset="0"/>
                        <a:ea typeface="Calibri" panose="020F0502020204030204" pitchFamily="34" charset="0"/>
                        <a:cs typeface="Times New Roman" panose="02020603050405020304" pitchFamily="18" charset="0"/>
                      </a:rPr>
                      <m:t>1</m:t>
                    </m:r>
                  </m:oMath>
                </a14:m>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nSpc>
                    <a:spcPct val="150000"/>
                  </a:lnSpc>
                </a:pPr>
                <a:r>
                  <a:rPr lang="en-US" sz="2000" dirty="0">
                    <a:effectLst/>
                    <a:latin typeface="Times New Roman" panose="02020603050405020304" pitchFamily="18" charset="0"/>
                    <a:ea typeface="Calibri" panose="020F0502020204030204" pitchFamily="34" charset="0"/>
                  </a:rPr>
                  <a:t>[Judgments are consistent]</a:t>
                </a:r>
                <a:endParaRPr lang="en-US" sz="3200" dirty="0"/>
              </a:p>
            </p:txBody>
          </p:sp>
        </mc:Choice>
        <mc:Fallback>
          <p:sp>
            <p:nvSpPr>
              <p:cNvPr id="3" name="Content Placeholder 2">
                <a:extLst>
                  <a:ext uri="{FF2B5EF4-FFF2-40B4-BE49-F238E27FC236}">
                    <a16:creationId xmlns:a16="http://schemas.microsoft.com/office/drawing/2014/main" xmlns:a14="http://schemas.microsoft.com/office/drawing/2010/main" xmlns="" id="{72652E75-CEBB-41FA-A8FF-A6264803B185}"/>
                  </a:ext>
                </a:extLst>
              </p:cNvPr>
              <p:cNvSpPr>
                <a:spLocks noGrp="1" noRot="1" noChangeAspect="1" noMove="1" noResize="1" noEditPoints="1" noAdjustHandles="1" noChangeArrowheads="1" noChangeShapeType="1" noTextEdit="1"/>
              </p:cNvSpPr>
              <p:nvPr>
                <p:ph idx="1"/>
              </p:nvPr>
            </p:nvSpPr>
            <p:spPr>
              <a:xfrm>
                <a:off x="677334" y="1676494"/>
                <a:ext cx="9336242" cy="4464330"/>
              </a:xfrm>
              <a:blipFill rotWithShape="1">
                <a:blip r:embed="rId2"/>
                <a:stretch>
                  <a:fillRect l="-261"/>
                </a:stretch>
              </a:blipFill>
            </p:spPr>
            <p:txBody>
              <a:bodyPr/>
              <a:lstStyle/>
              <a:p>
                <a:r>
                  <a:rPr lang="en-US">
                    <a:noFill/>
                  </a:rPr>
                  <a:t> </a:t>
                </a:r>
              </a:p>
            </p:txBody>
          </p:sp>
        </mc:Fallback>
      </mc:AlternateContent>
    </p:spTree>
    <p:extLst>
      <p:ext uri="{BB962C8B-B14F-4D97-AF65-F5344CB8AC3E}">
        <p14:creationId xmlns:p14="http://schemas.microsoft.com/office/powerpoint/2010/main" val="40036066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3D97C6-EB13-4508-920E-0F0651C723D5}"/>
              </a:ext>
            </a:extLst>
          </p:cNvPr>
          <p:cNvSpPr>
            <a:spLocks noGrp="1"/>
          </p:cNvSpPr>
          <p:nvPr>
            <p:ph type="title"/>
          </p:nvPr>
        </p:nvSpPr>
        <p:spPr>
          <a:xfrm>
            <a:off x="677334" y="609600"/>
            <a:ext cx="8596668" cy="638175"/>
          </a:xfrm>
        </p:spPr>
        <p:txBody>
          <a:bodyPr>
            <a:normAutofit fontScale="90000"/>
          </a:bodyPr>
          <a:lstStyle/>
          <a:p>
            <a:pPr algn="ctr"/>
            <a:r>
              <a:rPr lang="en-US" dirty="0"/>
              <a:t>Project Outline</a:t>
            </a:r>
          </a:p>
        </p:txBody>
      </p:sp>
      <p:sp>
        <p:nvSpPr>
          <p:cNvPr id="3" name="Content Placeholder 2">
            <a:extLst>
              <a:ext uri="{FF2B5EF4-FFF2-40B4-BE49-F238E27FC236}">
                <a16:creationId xmlns:a16="http://schemas.microsoft.com/office/drawing/2014/main" xmlns="" id="{ABD9DFF1-5D19-4ADB-9C70-58E9BE8F959F}"/>
              </a:ext>
            </a:extLst>
          </p:cNvPr>
          <p:cNvSpPr>
            <a:spLocks noGrp="1"/>
          </p:cNvSpPr>
          <p:nvPr>
            <p:ph idx="1"/>
          </p:nvPr>
        </p:nvSpPr>
        <p:spPr>
          <a:xfrm>
            <a:off x="601134" y="1488613"/>
            <a:ext cx="8596668" cy="5064587"/>
          </a:xfrm>
        </p:spPr>
        <p:txBody>
          <a:bodyPr>
            <a:normAutofit/>
          </a:bodyPr>
          <a:lstStyle/>
          <a:p>
            <a:pPr>
              <a:lnSpc>
                <a:spcPct val="150000"/>
              </a:lnSpc>
            </a:pPr>
            <a:r>
              <a:rPr lang="en-US" sz="2800" dirty="0">
                <a:latin typeface="Times New Roman" panose="02020603050405020304" pitchFamily="18" charset="0"/>
                <a:cs typeface="Times New Roman" panose="02020603050405020304" pitchFamily="18" charset="0"/>
              </a:rPr>
              <a:t>Chapter One: Introduction</a:t>
            </a:r>
          </a:p>
          <a:p>
            <a:pPr>
              <a:lnSpc>
                <a:spcPct val="150000"/>
              </a:lnSpc>
            </a:pPr>
            <a:r>
              <a:rPr lang="en-US" sz="2800" dirty="0">
                <a:latin typeface="Times New Roman" panose="02020603050405020304" pitchFamily="18" charset="0"/>
                <a:cs typeface="Times New Roman" panose="02020603050405020304" pitchFamily="18" charset="0"/>
              </a:rPr>
              <a:t>Chapter Two: Literature Review</a:t>
            </a:r>
          </a:p>
          <a:p>
            <a:pPr>
              <a:lnSpc>
                <a:spcPct val="150000"/>
              </a:lnSpc>
            </a:pPr>
            <a:r>
              <a:rPr lang="en-US" sz="2800" dirty="0">
                <a:latin typeface="Times New Roman" panose="02020603050405020304" pitchFamily="18" charset="0"/>
                <a:cs typeface="Times New Roman" panose="02020603050405020304" pitchFamily="18" charset="0"/>
              </a:rPr>
              <a:t>Chapter Three: Methodology</a:t>
            </a:r>
          </a:p>
          <a:p>
            <a:pPr>
              <a:lnSpc>
                <a:spcPct val="150000"/>
              </a:lnSpc>
            </a:pPr>
            <a:r>
              <a:rPr lang="en-US" sz="2800" dirty="0">
                <a:latin typeface="Times New Roman" panose="02020603050405020304" pitchFamily="18" charset="0"/>
                <a:cs typeface="Times New Roman" panose="02020603050405020304" pitchFamily="18" charset="0"/>
              </a:rPr>
              <a:t>Chapter Four: Data Analysis</a:t>
            </a:r>
          </a:p>
          <a:p>
            <a:pPr>
              <a:lnSpc>
                <a:spcPct val="150000"/>
              </a:lnSpc>
            </a:pPr>
            <a:r>
              <a:rPr lang="en-US" sz="2800" dirty="0">
                <a:latin typeface="Times New Roman" panose="02020603050405020304" pitchFamily="18" charset="0"/>
                <a:cs typeface="Times New Roman" panose="02020603050405020304" pitchFamily="18" charset="0"/>
              </a:rPr>
              <a:t>Chapter Five: Results and </a:t>
            </a:r>
            <a:r>
              <a:rPr lang="en-US" sz="2800" dirty="0" smtClean="0">
                <a:latin typeface="Times New Roman" panose="02020603050405020304" pitchFamily="18" charset="0"/>
                <a:cs typeface="Times New Roman" panose="02020603050405020304" pitchFamily="18" charset="0"/>
              </a:rPr>
              <a:t>Discussions</a:t>
            </a:r>
            <a:endParaRPr lang="en-US" sz="2800" dirty="0">
              <a:latin typeface="Times New Roman" panose="02020603050405020304" pitchFamily="18" charset="0"/>
              <a:cs typeface="Times New Roman" panose="02020603050405020304" pitchFamily="18" charset="0"/>
            </a:endParaRPr>
          </a:p>
          <a:p>
            <a:pPr>
              <a:lnSpc>
                <a:spcPct val="150000"/>
              </a:lnSpc>
            </a:pPr>
            <a:r>
              <a:rPr lang="en-US" sz="2800" dirty="0">
                <a:latin typeface="Times New Roman" panose="02020603050405020304" pitchFamily="18" charset="0"/>
                <a:cs typeface="Times New Roman" panose="02020603050405020304" pitchFamily="18" charset="0"/>
              </a:rPr>
              <a:t>Chapter Six: Conclusion and Recommendations</a:t>
            </a:r>
          </a:p>
        </p:txBody>
      </p:sp>
    </p:spTree>
    <p:extLst>
      <p:ext uri="{BB962C8B-B14F-4D97-AF65-F5344CB8AC3E}">
        <p14:creationId xmlns:p14="http://schemas.microsoft.com/office/powerpoint/2010/main" val="540733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42" presetClass="entr" presetSubtype="0" fill="hold"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6" fill="hold">
                            <p:stCondLst>
                              <p:cond delay="5000"/>
                            </p:stCondLst>
                            <p:childTnLst>
                              <p:par>
                                <p:cTn id="27" presetID="42" presetClass="entr" presetSubtype="0" fill="hold" nodeType="after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32" fill="hold">
                            <p:stCondLst>
                              <p:cond delay="6000"/>
                            </p:stCondLst>
                            <p:childTnLst>
                              <p:par>
                                <p:cTn id="33" presetID="42" presetClass="entr" presetSubtype="0" fill="hold" nodeType="after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8" fill="hold">
                            <p:stCondLst>
                              <p:cond delay="7000"/>
                            </p:stCondLst>
                            <p:childTnLst>
                              <p:par>
                                <p:cTn id="39" presetID="42" presetClass="entr" presetSubtype="0" fill="hold" nodeType="after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1000"/>
                                        <p:tgtEl>
                                          <p:spTgt spid="3">
                                            <p:txEl>
                                              <p:pRg st="5" end="5"/>
                                            </p:txEl>
                                          </p:spTgt>
                                        </p:tgtEl>
                                      </p:cBhvr>
                                    </p:animEffect>
                                    <p:anim calcmode="lin" valueType="num">
                                      <p:cBhvr>
                                        <p:cTn id="4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96DDB1F-A0B0-4752-BC29-F23A0DFB47E2}"/>
              </a:ext>
            </a:extLst>
          </p:cNvPr>
          <p:cNvSpPr>
            <a:spLocks noGrp="1"/>
          </p:cNvSpPr>
          <p:nvPr>
            <p:ph type="title"/>
          </p:nvPr>
        </p:nvSpPr>
        <p:spPr>
          <a:xfrm>
            <a:off x="677334" y="609600"/>
            <a:ext cx="8596668" cy="771525"/>
          </a:xfrm>
        </p:spPr>
        <p:txBody>
          <a:bodyPr/>
          <a:lstStyle/>
          <a:p>
            <a:pPr algn="ctr"/>
            <a:r>
              <a:rPr lang="en-US" dirty="0"/>
              <a:t>Equations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xmlns="" id="{AE8BB384-6878-42F1-8253-5FB56D3A2E8D}"/>
                  </a:ext>
                </a:extLst>
              </p:cNvPr>
              <p:cNvSpPr>
                <a:spLocks noGrp="1"/>
              </p:cNvSpPr>
              <p:nvPr>
                <p:ph idx="1"/>
              </p:nvPr>
            </p:nvSpPr>
            <p:spPr>
              <a:xfrm>
                <a:off x="268941" y="1825625"/>
                <a:ext cx="11681012" cy="4351338"/>
              </a:xfrm>
            </p:spPr>
            <p:txBody>
              <a:bodyPr>
                <a:normAutofit/>
              </a:bodyPr>
              <a:lstStyle/>
              <a:p>
                <a:pPr>
                  <a:lnSpc>
                    <a:spcPct val="250000"/>
                  </a:lnSpc>
                </a:pPr>
                <a14:m>
                  <m:oMath xmlns:m="http://schemas.openxmlformats.org/officeDocument/2006/math">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𝑮𝑹𝑰</m:t>
                    </m:r>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𝒂</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𝑬𝒏𝒗𝒊𝒓𝒐𝒏𝒎𝒆𝒏𝒕</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𝒃</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𝑮𝒆𝒐𝒎𝒆𝒕𝒓𝒊𝒄</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𝑫𝒆𝒔𝒊𝒈𝒏</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𝒄</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𝑺𝒂𝒇𝒆𝒕𝒚</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𝒅</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𝑪𝒐𝒔𝒕</m:t>
                    </m:r>
                  </m:oMath>
                </a14:m>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nSpc>
                    <a:spcPct val="250000"/>
                  </a:lnSpc>
                </a:pPr>
                <a14:m>
                  <m:oMath xmlns:m="http://schemas.openxmlformats.org/officeDocument/2006/math">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𝑬𝑷𝒊</m:t>
                    </m:r>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𝒂</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𝑷𝒖𝒃𝒍𝒊𝒄</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𝑻𝒓𝒂𝒏𝒔𝒑𝒐𝒓𝒕𝒂𝒕𝒊𝒐𝒏</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𝒃</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𝑫𝒓𝒂𝒊𝒏𝒊𝒏𝒂𝒈𝒆</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𝒄</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𝑬𝒎𝒊𝒔𝒔𝒊𝒐𝒏𝒔</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𝒅</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𝑭𝒖𝒆𝒍</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𝑻𝒚𝒑𝒆</m:t>
                    </m:r>
                  </m:oMath>
                </a14:m>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nSpc>
                    <a:spcPct val="250000"/>
                  </a:lnSpc>
                </a:pPr>
                <a14:m>
                  <m:oMath xmlns:m="http://schemas.openxmlformats.org/officeDocument/2006/math">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𝑬𝑷𝒊</m:t>
                    </m:r>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𝒂</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𝑮𝒓𝒂𝒅𝒆</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𝒃</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𝑳𝒂𝒏𝒅𝒔𝒄𝒂𝒑</m:t>
                    </m:r>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𝒊𝒏𝒈</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𝒄</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𝑺𝒆𝒑𝒄𝒊𝒂𝒍</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𝑳𝒂𝒏𝒆𝒔</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𝒅</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𝑻𝑪𝑫</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𝒆</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𝑪𝒍𝒊𝒎𝒃𝒊𝒏𝒈</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𝑳𝒂𝒏𝒆</m:t>
                    </m:r>
                  </m:oMath>
                </a14:m>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nSpc>
                    <a:spcPct val="250000"/>
                  </a:lnSpc>
                </a:pPr>
                <a14:m>
                  <m:oMath xmlns:m="http://schemas.openxmlformats.org/officeDocument/2006/math">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𝑺𝑷𝒊</m:t>
                    </m:r>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𝒂</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𝑳𝒐𝒂𝒅</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𝒃</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𝑺𝒐𝒍𝒂𝒓</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𝑷𝒂𝒏𝒆𝒍</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𝒄</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𝑷𝒆𝒅𝒆𝒔𝒕𝒓𝒊𝒂𝒏</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𝑭𝒂𝒄𝒊𝒍𝒊𝒕𝒊𝒆𝒔</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𝒅</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𝑺𝒎𝒂𝒓𝒕</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𝑫𝒓𝒊𝒗𝒊𝒏𝒈</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𝒆</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𝑹𝒆𝒈𝒖𝒍𝒂𝒕𝒊𝒐𝒏𝒔</m:t>
                    </m:r>
                  </m:oMath>
                </a14:m>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nSpc>
                    <a:spcPct val="250000"/>
                  </a:lnSpc>
                </a:pPr>
                <a14:m>
                  <m:oMath xmlns:m="http://schemas.openxmlformats.org/officeDocument/2006/math">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𝑪𝑷𝒊</m:t>
                    </m:r>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𝒂</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𝑬𝒏𝒆𝒓𝒈𝒚</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𝒃</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𝑴𝒂𝒕𝒆𝒓𝒂𝒊𝒍𝒔</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𝒄</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𝑭𝒖𝒆𝒍</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𝑪𝒐𝒔𝒕</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𝒅</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𝑹𝒆𝒄𝒚𝒄𝒍𝒆𝒅</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𝑴𝒂𝒕𝒆𝒓𝒂𝒊𝒍𝒔</m:t>
                    </m:r>
                  </m:oMath>
                </a14:m>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nSpc>
                    <a:spcPct val="250000"/>
                  </a:lnSpc>
                </a:pPr>
                <a:endParaRPr lang="en-US" dirty="0"/>
              </a:p>
            </p:txBody>
          </p:sp>
        </mc:Choice>
        <mc:Fallback xmlns="">
          <p:sp>
            <p:nvSpPr>
              <p:cNvPr id="3" name="Content Placeholder 2">
                <a:extLst>
                  <a:ext uri="{FF2B5EF4-FFF2-40B4-BE49-F238E27FC236}">
                    <a16:creationId xmlns:a16="http://schemas.microsoft.com/office/drawing/2014/main" id="{AE8BB384-6878-42F1-8253-5FB56D3A2E8D}"/>
                  </a:ext>
                </a:extLst>
              </p:cNvPr>
              <p:cNvSpPr>
                <a:spLocks noGrp="1" noRot="1" noChangeAspect="1" noMove="1" noResize="1" noEditPoints="1" noAdjustHandles="1" noChangeArrowheads="1" noChangeShapeType="1" noTextEdit="1"/>
              </p:cNvSpPr>
              <p:nvPr>
                <p:ph idx="1"/>
              </p:nvPr>
            </p:nvSpPr>
            <p:spPr>
              <a:xfrm>
                <a:off x="268941" y="1825625"/>
                <a:ext cx="11681012" cy="4351338"/>
              </a:xfrm>
              <a:blipFill>
                <a:blip r:embed="rId2"/>
                <a:stretch>
                  <a:fillRect l="-104"/>
                </a:stretch>
              </a:blipFill>
            </p:spPr>
            <p:txBody>
              <a:bodyPr/>
              <a:lstStyle/>
              <a:p>
                <a:r>
                  <a:rPr lang="en-US">
                    <a:noFill/>
                  </a:rPr>
                  <a:t> </a:t>
                </a:r>
              </a:p>
            </p:txBody>
          </p:sp>
        </mc:Fallback>
      </mc:AlternateContent>
    </p:spTree>
    <p:extLst>
      <p:ext uri="{BB962C8B-B14F-4D97-AF65-F5344CB8AC3E}">
        <p14:creationId xmlns:p14="http://schemas.microsoft.com/office/powerpoint/2010/main" val="3611693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par>
                          <p:cTn id="17" fill="hold">
                            <p:stCondLst>
                              <p:cond delay="1500"/>
                            </p:stCondLst>
                            <p:childTnLst>
                              <p:par>
                                <p:cTn id="18" presetID="31" presetClass="entr" presetSubtype="0" fill="hold"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p:cTn id="20"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1"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2"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3" dur="1000"/>
                                        <p:tgtEl>
                                          <p:spTgt spid="3">
                                            <p:txEl>
                                              <p:pRg st="2" end="2"/>
                                            </p:txEl>
                                          </p:spTgt>
                                        </p:tgtEl>
                                      </p:cBhvr>
                                    </p:animEffect>
                                  </p:childTnLst>
                                </p:cTn>
                              </p:par>
                            </p:childTnLst>
                          </p:cTn>
                        </p:par>
                        <p:par>
                          <p:cTn id="24" fill="hold">
                            <p:stCondLst>
                              <p:cond delay="2500"/>
                            </p:stCondLst>
                            <p:childTnLst>
                              <p:par>
                                <p:cTn id="25" presetID="31" presetClass="entr" presetSubtype="0" fill="hold"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p:cTn id="2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0" dur="1000"/>
                                        <p:tgtEl>
                                          <p:spTgt spid="3">
                                            <p:txEl>
                                              <p:pRg st="3" end="3"/>
                                            </p:txEl>
                                          </p:spTgt>
                                        </p:tgtEl>
                                      </p:cBhvr>
                                    </p:animEffect>
                                  </p:childTnLst>
                                </p:cTn>
                              </p:par>
                            </p:childTnLst>
                          </p:cTn>
                        </p:par>
                        <p:par>
                          <p:cTn id="31" fill="hold">
                            <p:stCondLst>
                              <p:cond delay="3500"/>
                            </p:stCondLst>
                            <p:childTnLst>
                              <p:par>
                                <p:cTn id="32" presetID="53" presetClass="entr" presetSubtype="16" fill="hold" nodeType="after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p:cTn id="34"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5"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D42A850-D7AE-45C2-AAF1-F1B98EA8E778}"/>
              </a:ext>
            </a:extLst>
          </p:cNvPr>
          <p:cNvSpPr>
            <a:spLocks noGrp="1"/>
          </p:cNvSpPr>
          <p:nvPr>
            <p:ph type="title"/>
          </p:nvPr>
        </p:nvSpPr>
        <p:spPr>
          <a:xfrm>
            <a:off x="677334" y="609600"/>
            <a:ext cx="8596668" cy="771525"/>
          </a:xfrm>
        </p:spPr>
        <p:txBody>
          <a:bodyPr/>
          <a:lstStyle/>
          <a:p>
            <a:pPr algn="ctr"/>
            <a:r>
              <a:rPr lang="en-US" dirty="0"/>
              <a:t>Results</a:t>
            </a:r>
          </a:p>
        </p:txBody>
      </p:sp>
      <p:graphicFrame>
        <p:nvGraphicFramePr>
          <p:cNvPr id="4" name="Content Placeholder 3">
            <a:extLst>
              <a:ext uri="{FF2B5EF4-FFF2-40B4-BE49-F238E27FC236}">
                <a16:creationId xmlns:a16="http://schemas.microsoft.com/office/drawing/2014/main" xmlns="" id="{9AC30EB9-B3DF-4A9F-A801-16B83C86FA76}"/>
              </a:ext>
            </a:extLst>
          </p:cNvPr>
          <p:cNvGraphicFramePr>
            <a:graphicFrameLocks noGrp="1"/>
          </p:cNvGraphicFramePr>
          <p:nvPr>
            <p:ph idx="1"/>
            <p:extLst>
              <p:ext uri="{D42A27DB-BD31-4B8C-83A1-F6EECF244321}">
                <p14:modId xmlns:p14="http://schemas.microsoft.com/office/powerpoint/2010/main" val="2023351883"/>
              </p:ext>
            </p:extLst>
          </p:nvPr>
        </p:nvGraphicFramePr>
        <p:xfrm>
          <a:off x="677334" y="2526632"/>
          <a:ext cx="9359153" cy="1724442"/>
        </p:xfrm>
        <a:graphic>
          <a:graphicData uri="http://schemas.openxmlformats.org/drawingml/2006/table">
            <a:tbl>
              <a:tblPr firstRow="1" firstCol="1" bandRow="1">
                <a:tableStyleId>{5C22544A-7EE6-4342-B048-85BDC9FD1C3A}</a:tableStyleId>
              </a:tblPr>
              <a:tblGrid>
                <a:gridCol w="2103918">
                  <a:extLst>
                    <a:ext uri="{9D8B030D-6E8A-4147-A177-3AD203B41FA5}">
                      <a16:colId xmlns:a16="http://schemas.microsoft.com/office/drawing/2014/main" xmlns="" val="2145416149"/>
                    </a:ext>
                  </a:extLst>
                </a:gridCol>
                <a:gridCol w="1728832">
                  <a:extLst>
                    <a:ext uri="{9D8B030D-6E8A-4147-A177-3AD203B41FA5}">
                      <a16:colId xmlns:a16="http://schemas.microsoft.com/office/drawing/2014/main" xmlns="" val="1360914097"/>
                    </a:ext>
                  </a:extLst>
                </a:gridCol>
                <a:gridCol w="2112005">
                  <a:extLst>
                    <a:ext uri="{9D8B030D-6E8A-4147-A177-3AD203B41FA5}">
                      <a16:colId xmlns:a16="http://schemas.microsoft.com/office/drawing/2014/main" xmlns="" val="2535349650"/>
                    </a:ext>
                  </a:extLst>
                </a:gridCol>
                <a:gridCol w="1461924">
                  <a:extLst>
                    <a:ext uri="{9D8B030D-6E8A-4147-A177-3AD203B41FA5}">
                      <a16:colId xmlns:a16="http://schemas.microsoft.com/office/drawing/2014/main" xmlns="" val="2637814428"/>
                    </a:ext>
                  </a:extLst>
                </a:gridCol>
                <a:gridCol w="1800613">
                  <a:extLst>
                    <a:ext uri="{9D8B030D-6E8A-4147-A177-3AD203B41FA5}">
                      <a16:colId xmlns:a16="http://schemas.microsoft.com/office/drawing/2014/main" xmlns="" val="2480798542"/>
                    </a:ext>
                  </a:extLst>
                </a:gridCol>
                <a:gridCol w="151861">
                  <a:extLst>
                    <a:ext uri="{9D8B030D-6E8A-4147-A177-3AD203B41FA5}">
                      <a16:colId xmlns:a16="http://schemas.microsoft.com/office/drawing/2014/main" xmlns="" val="2114054926"/>
                    </a:ext>
                  </a:extLst>
                </a:gridCol>
              </a:tblGrid>
              <a:tr h="482577">
                <a:tc gridSpan="6">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Green Road</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163956189"/>
                  </a:ext>
                </a:extLst>
              </a:tr>
              <a:tr h="413757">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Criteria</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Environmental</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Geometric Design</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Safety</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Cost</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800">
                          <a:effectLst/>
                          <a:latin typeface="Times New Roman" panose="02020603050405020304" pitchFamily="18" charset="0"/>
                          <a:cs typeface="Times New Roman" panose="02020603050405020304" pitchFamily="18" charset="0"/>
                        </a:rPr>
                        <a:t> </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752368113"/>
                  </a:ext>
                </a:extLst>
              </a:tr>
              <a:tr h="828108">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Eigen Vector (Priority Weight)</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0.450</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0.214</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0.222</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0.114</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 </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xmlns="" val="3925348612"/>
                  </a:ext>
                </a:extLst>
              </a:tr>
            </a:tbl>
          </a:graphicData>
        </a:graphic>
      </p:graphicFrame>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xmlns="" id="{3168742B-6C95-4B0D-B9B3-5F313967340D}"/>
                  </a:ext>
                </a:extLst>
              </p:cNvPr>
              <p:cNvSpPr txBox="1"/>
              <p:nvPr/>
            </p:nvSpPr>
            <p:spPr>
              <a:xfrm>
                <a:off x="-484094" y="4662640"/>
                <a:ext cx="11214847"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𝑮𝑹𝑰</m:t>
                      </m:r>
                      <m:r>
                        <a:rPr lang="en-US" b="0" i="0">
                          <a:latin typeface="Cambria Math" panose="02040503050406030204" pitchFamily="18" charset="0"/>
                        </a:rPr>
                        <m:t>=</m:t>
                      </m:r>
                      <m:r>
                        <a:rPr lang="en-US" b="0" i="0" smtClean="0">
                          <a:solidFill>
                            <a:srgbClr val="FF0000"/>
                          </a:solidFill>
                          <a:latin typeface="Cambria Math" panose="02040503050406030204" pitchFamily="18" charset="0"/>
                        </a:rPr>
                        <m:t>0</m:t>
                      </m:r>
                      <m:r>
                        <a:rPr lang="en-US" b="0" i="0" smtClean="0">
                          <a:solidFill>
                            <a:srgbClr val="FF0000"/>
                          </a:solidFill>
                          <a:latin typeface="Cambria Math" panose="02040503050406030204" pitchFamily="18" charset="0"/>
                        </a:rPr>
                        <m:t>.</m:t>
                      </m:r>
                      <m:r>
                        <a:rPr lang="en-US" b="0" i="0" smtClean="0">
                          <a:solidFill>
                            <a:srgbClr val="FF0000"/>
                          </a:solidFill>
                          <a:latin typeface="Cambria Math" panose="02040503050406030204" pitchFamily="18" charset="0"/>
                        </a:rPr>
                        <m:t>450</m:t>
                      </m:r>
                      <m:r>
                        <a:rPr lang="en-US" b="0" i="0" smtClean="0">
                          <a:solidFill>
                            <a:srgbClr val="FF0000"/>
                          </a:solidFill>
                          <a:latin typeface="Cambria Math" panose="02040503050406030204" pitchFamily="18" charset="0"/>
                        </a:rPr>
                        <m:t> </m:t>
                      </m:r>
                      <m:r>
                        <a:rPr lang="en-US" b="1" i="1">
                          <a:latin typeface="Cambria Math" panose="02040503050406030204" pitchFamily="18" charset="0"/>
                        </a:rPr>
                        <m:t>𝑬𝒏𝒗𝒊𝒓𝒐𝒏𝒎𝒆𝒏𝒕𝒂𝒍</m:t>
                      </m:r>
                      <m:r>
                        <a:rPr lang="en-US" b="0" i="0">
                          <a:latin typeface="Cambria Math" panose="02040503050406030204" pitchFamily="18" charset="0"/>
                        </a:rPr>
                        <m:t>+</m:t>
                      </m:r>
                      <m:r>
                        <a:rPr lang="en-US" b="0" i="0" smtClean="0">
                          <a:solidFill>
                            <a:srgbClr val="FF0000"/>
                          </a:solidFill>
                          <a:latin typeface="Cambria Math" panose="02040503050406030204" pitchFamily="18" charset="0"/>
                        </a:rPr>
                        <m:t>0</m:t>
                      </m:r>
                      <m:r>
                        <a:rPr lang="en-US" b="0" i="0" smtClean="0">
                          <a:solidFill>
                            <a:srgbClr val="FF0000"/>
                          </a:solidFill>
                          <a:latin typeface="Cambria Math" panose="02040503050406030204" pitchFamily="18" charset="0"/>
                        </a:rPr>
                        <m:t>.</m:t>
                      </m:r>
                      <m:r>
                        <a:rPr lang="en-US" b="0" i="0" smtClean="0">
                          <a:solidFill>
                            <a:srgbClr val="FF0000"/>
                          </a:solidFill>
                          <a:latin typeface="Cambria Math" panose="02040503050406030204" pitchFamily="18" charset="0"/>
                        </a:rPr>
                        <m:t>214</m:t>
                      </m:r>
                      <m:r>
                        <a:rPr lang="en-US" b="0" i="0" smtClean="0">
                          <a:solidFill>
                            <a:srgbClr val="FF0000"/>
                          </a:solidFill>
                          <a:latin typeface="Cambria Math" panose="02040503050406030204" pitchFamily="18" charset="0"/>
                        </a:rPr>
                        <m:t> </m:t>
                      </m:r>
                      <m:r>
                        <a:rPr lang="en-US" b="1" i="1">
                          <a:latin typeface="Cambria Math" panose="02040503050406030204" pitchFamily="18" charset="0"/>
                        </a:rPr>
                        <m:t>𝑮𝒆𝒐𝒎𝒆𝒕𝒓𝒊𝒄</m:t>
                      </m:r>
                      <m:r>
                        <a:rPr lang="en-US" b="0" i="0">
                          <a:latin typeface="Cambria Math" panose="02040503050406030204" pitchFamily="18" charset="0"/>
                        </a:rPr>
                        <m:t> </m:t>
                      </m:r>
                      <m:r>
                        <a:rPr lang="en-US" b="1" i="1">
                          <a:latin typeface="Cambria Math" panose="02040503050406030204" pitchFamily="18" charset="0"/>
                        </a:rPr>
                        <m:t>𝑫𝒆𝒔𝒊𝒈𝒏</m:t>
                      </m:r>
                      <m:r>
                        <a:rPr lang="en-US" b="0" i="0">
                          <a:latin typeface="Cambria Math" panose="02040503050406030204" pitchFamily="18" charset="0"/>
                        </a:rPr>
                        <m:t>+</m:t>
                      </m:r>
                      <m:r>
                        <a:rPr lang="en-US" b="0" i="0" smtClean="0">
                          <a:solidFill>
                            <a:srgbClr val="FF0000"/>
                          </a:solidFill>
                          <a:latin typeface="Cambria Math" panose="02040503050406030204" pitchFamily="18" charset="0"/>
                        </a:rPr>
                        <m:t>0</m:t>
                      </m:r>
                      <m:r>
                        <a:rPr lang="en-US" b="0" i="0" smtClean="0">
                          <a:solidFill>
                            <a:srgbClr val="FF0000"/>
                          </a:solidFill>
                          <a:latin typeface="Cambria Math" panose="02040503050406030204" pitchFamily="18" charset="0"/>
                        </a:rPr>
                        <m:t>.</m:t>
                      </m:r>
                      <m:r>
                        <a:rPr lang="en-US" b="0" i="0" smtClean="0">
                          <a:solidFill>
                            <a:srgbClr val="FF0000"/>
                          </a:solidFill>
                          <a:latin typeface="Cambria Math" panose="02040503050406030204" pitchFamily="18" charset="0"/>
                        </a:rPr>
                        <m:t>222</m:t>
                      </m:r>
                      <m:r>
                        <a:rPr lang="en-US" b="1" i="1" smtClean="0">
                          <a:solidFill>
                            <a:srgbClr val="FF0000"/>
                          </a:solidFill>
                          <a:latin typeface="Cambria Math" panose="02040503050406030204" pitchFamily="18" charset="0"/>
                        </a:rPr>
                        <m:t> </m:t>
                      </m:r>
                      <m:r>
                        <a:rPr lang="en-US" b="1" i="1">
                          <a:latin typeface="Cambria Math" panose="02040503050406030204" pitchFamily="18" charset="0"/>
                        </a:rPr>
                        <m:t>𝑺𝒂𝒇𝒆𝒕𝒚</m:t>
                      </m:r>
                      <m:r>
                        <a:rPr lang="en-US" b="0" i="0">
                          <a:latin typeface="Cambria Math" panose="02040503050406030204" pitchFamily="18" charset="0"/>
                        </a:rPr>
                        <m:t>+</m:t>
                      </m:r>
                      <m:r>
                        <a:rPr lang="en-US" b="0" i="0" smtClean="0">
                          <a:solidFill>
                            <a:srgbClr val="FF0000"/>
                          </a:solidFill>
                          <a:latin typeface="Cambria Math" panose="02040503050406030204" pitchFamily="18" charset="0"/>
                        </a:rPr>
                        <m:t>0</m:t>
                      </m:r>
                      <m:r>
                        <a:rPr lang="en-US" b="0" i="0" smtClean="0">
                          <a:solidFill>
                            <a:srgbClr val="FF0000"/>
                          </a:solidFill>
                          <a:latin typeface="Cambria Math" panose="02040503050406030204" pitchFamily="18" charset="0"/>
                        </a:rPr>
                        <m:t>.</m:t>
                      </m:r>
                      <m:r>
                        <a:rPr lang="en-US" b="0" i="0" smtClean="0">
                          <a:solidFill>
                            <a:srgbClr val="FF0000"/>
                          </a:solidFill>
                          <a:latin typeface="Cambria Math" panose="02040503050406030204" pitchFamily="18" charset="0"/>
                        </a:rPr>
                        <m:t>114</m:t>
                      </m:r>
                      <m:r>
                        <a:rPr lang="en-US" b="0" i="0" smtClean="0">
                          <a:solidFill>
                            <a:srgbClr val="FF0000"/>
                          </a:solidFill>
                          <a:latin typeface="Cambria Math" panose="02040503050406030204" pitchFamily="18" charset="0"/>
                        </a:rPr>
                        <m:t> </m:t>
                      </m:r>
                      <m:r>
                        <a:rPr lang="en-US" b="1" i="1">
                          <a:latin typeface="Cambria Math" panose="02040503050406030204" pitchFamily="18" charset="0"/>
                        </a:rPr>
                        <m:t>𝑪𝒐𝒔𝒕</m:t>
                      </m:r>
                    </m:oMath>
                  </m:oMathPara>
                </a14:m>
                <a:endParaRPr lang="en-US" dirty="0"/>
              </a:p>
            </p:txBody>
          </p:sp>
        </mc:Choice>
        <mc:Fallback xmlns="">
          <p:sp>
            <p:nvSpPr>
              <p:cNvPr id="6" name="TextBox 5">
                <a:extLst>
                  <a:ext uri="{FF2B5EF4-FFF2-40B4-BE49-F238E27FC236}">
                    <a16:creationId xmlns:a16="http://schemas.microsoft.com/office/drawing/2014/main" id="{3168742B-6C95-4B0D-B9B3-5F313967340D}"/>
                  </a:ext>
                </a:extLst>
              </p:cNvPr>
              <p:cNvSpPr txBox="1">
                <a:spLocks noRot="1" noChangeAspect="1" noMove="1" noResize="1" noEditPoints="1" noAdjustHandles="1" noChangeArrowheads="1" noChangeShapeType="1" noTextEdit="1"/>
              </p:cNvSpPr>
              <p:nvPr/>
            </p:nvSpPr>
            <p:spPr>
              <a:xfrm>
                <a:off x="-484094" y="4662640"/>
                <a:ext cx="11214847" cy="369332"/>
              </a:xfrm>
              <a:prstGeom prst="rect">
                <a:avLst/>
              </a:prstGeom>
              <a:blipFill>
                <a:blip r:embed="rId2"/>
                <a:stretch>
                  <a:fillRect b="-15000"/>
                </a:stretch>
              </a:blipFill>
            </p:spPr>
            <p:txBody>
              <a:bodyPr/>
              <a:lstStyle/>
              <a:p>
                <a:r>
                  <a:rPr lang="en-US">
                    <a:noFill/>
                  </a:rPr>
                  <a:t> </a:t>
                </a:r>
              </a:p>
            </p:txBody>
          </p:sp>
        </mc:Fallback>
      </mc:AlternateContent>
    </p:spTree>
    <p:extLst>
      <p:ext uri="{BB962C8B-B14F-4D97-AF65-F5344CB8AC3E}">
        <p14:creationId xmlns:p14="http://schemas.microsoft.com/office/powerpoint/2010/main" val="3912805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par>
                          <p:cTn id="8" fill="hold">
                            <p:stCondLst>
                              <p:cond delay="2000"/>
                            </p:stCondLst>
                            <p:childTnLst>
                              <p:par>
                                <p:cTn id="9" presetID="31" presetClass="entr" presetSubtype="0" fill="hold"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p:cTn id="11"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2"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13" dur="1000" fill="hold"/>
                                        <p:tgtEl>
                                          <p:spTgt spid="6">
                                            <p:txEl>
                                              <p:pRg st="0" end="0"/>
                                            </p:txEl>
                                          </p:spTgt>
                                        </p:tgtEl>
                                        <p:attrNameLst>
                                          <p:attrName>style.rotation</p:attrName>
                                        </p:attrNameLst>
                                      </p:cBhvr>
                                      <p:tavLst>
                                        <p:tav tm="0">
                                          <p:val>
                                            <p:fltVal val="90"/>
                                          </p:val>
                                        </p:tav>
                                        <p:tav tm="100000">
                                          <p:val>
                                            <p:fltVal val="0"/>
                                          </p:val>
                                        </p:tav>
                                      </p:tavLst>
                                    </p:anim>
                                    <p:animEffect transition="in" filter="fade">
                                      <p:cBhvr>
                                        <p:cTn id="14" dur="1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ACBAE2C-7731-4E69-BE05-CD01678B023D}"/>
              </a:ext>
            </a:extLst>
          </p:cNvPr>
          <p:cNvSpPr>
            <a:spLocks noGrp="1"/>
          </p:cNvSpPr>
          <p:nvPr>
            <p:ph type="title"/>
          </p:nvPr>
        </p:nvSpPr>
        <p:spPr>
          <a:xfrm>
            <a:off x="677334" y="609600"/>
            <a:ext cx="8596668" cy="855773"/>
          </a:xfrm>
        </p:spPr>
        <p:txBody>
          <a:bodyPr/>
          <a:lstStyle/>
          <a:p>
            <a:pPr algn="ctr"/>
            <a:r>
              <a:rPr lang="en-US" dirty="0"/>
              <a:t>Results</a:t>
            </a:r>
          </a:p>
        </p:txBody>
      </p:sp>
      <p:graphicFrame>
        <p:nvGraphicFramePr>
          <p:cNvPr id="12" name="Content Placeholder 11">
            <a:extLst>
              <a:ext uri="{FF2B5EF4-FFF2-40B4-BE49-F238E27FC236}">
                <a16:creationId xmlns:a16="http://schemas.microsoft.com/office/drawing/2014/main" xmlns="" id="{688AFC9D-1556-4321-AAF2-0EF2C0CDE3CE}"/>
              </a:ext>
            </a:extLst>
          </p:cNvPr>
          <p:cNvGraphicFramePr>
            <a:graphicFrameLocks noGrp="1"/>
          </p:cNvGraphicFramePr>
          <p:nvPr>
            <p:ph sz="half" idx="1"/>
            <p:extLst>
              <p:ext uri="{D42A27DB-BD31-4B8C-83A1-F6EECF244321}">
                <p14:modId xmlns:p14="http://schemas.microsoft.com/office/powerpoint/2010/main" val="3319830644"/>
              </p:ext>
            </p:extLst>
          </p:nvPr>
        </p:nvGraphicFramePr>
        <p:xfrm>
          <a:off x="179296" y="1825625"/>
          <a:ext cx="5342964" cy="2892308"/>
        </p:xfrm>
        <a:graphic>
          <a:graphicData uri="http://schemas.openxmlformats.org/drawingml/2006/table">
            <a:tbl>
              <a:tblPr firstRow="1" firstCol="1" bandRow="1">
                <a:tableStyleId>{5C22544A-7EE6-4342-B048-85BDC9FD1C3A}</a:tableStyleId>
              </a:tblPr>
              <a:tblGrid>
                <a:gridCol w="995580">
                  <a:extLst>
                    <a:ext uri="{9D8B030D-6E8A-4147-A177-3AD203B41FA5}">
                      <a16:colId xmlns:a16="http://schemas.microsoft.com/office/drawing/2014/main" xmlns="" val="3812225864"/>
                    </a:ext>
                  </a:extLst>
                </a:gridCol>
                <a:gridCol w="1058074">
                  <a:extLst>
                    <a:ext uri="{9D8B030D-6E8A-4147-A177-3AD203B41FA5}">
                      <a16:colId xmlns:a16="http://schemas.microsoft.com/office/drawing/2014/main" xmlns="" val="2757156329"/>
                    </a:ext>
                  </a:extLst>
                </a:gridCol>
                <a:gridCol w="1292583">
                  <a:extLst>
                    <a:ext uri="{9D8B030D-6E8A-4147-A177-3AD203B41FA5}">
                      <a16:colId xmlns:a16="http://schemas.microsoft.com/office/drawing/2014/main" xmlns="" val="2442918961"/>
                    </a:ext>
                  </a:extLst>
                </a:gridCol>
                <a:gridCol w="894721">
                  <a:extLst>
                    <a:ext uri="{9D8B030D-6E8A-4147-A177-3AD203B41FA5}">
                      <a16:colId xmlns:a16="http://schemas.microsoft.com/office/drawing/2014/main" xmlns="" val="3220166944"/>
                    </a:ext>
                  </a:extLst>
                </a:gridCol>
                <a:gridCol w="1102006">
                  <a:extLst>
                    <a:ext uri="{9D8B030D-6E8A-4147-A177-3AD203B41FA5}">
                      <a16:colId xmlns:a16="http://schemas.microsoft.com/office/drawing/2014/main" xmlns="" val="2707048884"/>
                    </a:ext>
                  </a:extLst>
                </a:gridCol>
              </a:tblGrid>
              <a:tr h="374966">
                <a:tc gridSpan="5">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Environment </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4808" marR="64808"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3425914726"/>
                  </a:ext>
                </a:extLst>
              </a:tr>
              <a:tr h="1673959">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Criteria</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4808" marR="64808"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Encouraging to use the Public Transportation.</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4808" marR="64808"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Creating Advanced Drainage System.</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4808" marR="64808"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Reducing the amount of emissions.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4808" marR="64808"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Type of the fuel used</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4808" marR="64808" marT="0" marB="0" anchor="ctr"/>
                </a:tc>
                <a:extLst>
                  <a:ext uri="{0D108BD9-81ED-4DB2-BD59-A6C34878D82A}">
                    <a16:rowId xmlns:a16="http://schemas.microsoft.com/office/drawing/2014/main" xmlns="" val="1107705189"/>
                  </a:ext>
                </a:extLst>
              </a:tr>
              <a:tr h="321540">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Symbol</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4808" marR="64808"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A</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4808" marR="64808" marT="0" marB="0" anchor="ctr"/>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B</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4808" marR="64808"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C</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4808" marR="64808"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D</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4808" marR="64808" marT="0" marB="0" anchor="ctr"/>
                </a:tc>
                <a:extLst>
                  <a:ext uri="{0D108BD9-81ED-4DB2-BD59-A6C34878D82A}">
                    <a16:rowId xmlns:a16="http://schemas.microsoft.com/office/drawing/2014/main" xmlns="" val="2130478567"/>
                  </a:ext>
                </a:extLst>
              </a:tr>
              <a:tr h="492450">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Eigen Vector</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4808" marR="64808"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0.43</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4808" marR="64808"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0.21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4808" marR="64808"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0.23</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4808" marR="64808"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0.13</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4808" marR="64808" marT="0" marB="0" anchor="ctr"/>
                </a:tc>
                <a:extLst>
                  <a:ext uri="{0D108BD9-81ED-4DB2-BD59-A6C34878D82A}">
                    <a16:rowId xmlns:a16="http://schemas.microsoft.com/office/drawing/2014/main" xmlns="" val="1156024120"/>
                  </a:ext>
                </a:extLst>
              </a:tr>
            </a:tbl>
          </a:graphicData>
        </a:graphic>
      </p:graphicFrame>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xmlns="" id="{516395FF-D0C8-4307-B25D-E77B2035CD68}"/>
                  </a:ext>
                </a:extLst>
              </p:cNvPr>
              <p:cNvSpPr txBox="1"/>
              <p:nvPr/>
            </p:nvSpPr>
            <p:spPr>
              <a:xfrm>
                <a:off x="582962" y="5023295"/>
                <a:ext cx="4392706"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𝑬𝑷𝒊</m:t>
                      </m:r>
                      <m:r>
                        <a:rPr lang="en-US" b="0" i="0">
                          <a:latin typeface="Cambria Math" panose="02040503050406030204" pitchFamily="18" charset="0"/>
                        </a:rPr>
                        <m:t>=</m:t>
                      </m:r>
                      <m:r>
                        <a:rPr lang="en-US" b="0" i="0" smtClean="0">
                          <a:solidFill>
                            <a:srgbClr val="FF0000"/>
                          </a:solidFill>
                          <a:latin typeface="Cambria Math" panose="02040503050406030204" pitchFamily="18" charset="0"/>
                        </a:rPr>
                        <m:t>0</m:t>
                      </m:r>
                      <m:r>
                        <a:rPr lang="en-US" b="0" i="0" smtClean="0">
                          <a:solidFill>
                            <a:srgbClr val="FF0000"/>
                          </a:solidFill>
                          <a:latin typeface="Cambria Math" panose="02040503050406030204" pitchFamily="18" charset="0"/>
                        </a:rPr>
                        <m:t>.</m:t>
                      </m:r>
                      <m:r>
                        <a:rPr lang="en-US" b="0" i="0" smtClean="0">
                          <a:solidFill>
                            <a:srgbClr val="FF0000"/>
                          </a:solidFill>
                          <a:latin typeface="Cambria Math" panose="02040503050406030204" pitchFamily="18" charset="0"/>
                        </a:rPr>
                        <m:t>43</m:t>
                      </m:r>
                      <m:r>
                        <a:rPr lang="en-US" b="1" i="1">
                          <a:latin typeface="Cambria Math" panose="02040503050406030204" pitchFamily="18" charset="0"/>
                        </a:rPr>
                        <m:t>𝑨</m:t>
                      </m:r>
                      <m:r>
                        <a:rPr lang="en-US" b="0" i="0">
                          <a:latin typeface="Cambria Math" panose="02040503050406030204" pitchFamily="18" charset="0"/>
                        </a:rPr>
                        <m:t>+</m:t>
                      </m:r>
                      <m:r>
                        <a:rPr lang="en-US" b="1" i="0" smtClean="0">
                          <a:solidFill>
                            <a:srgbClr val="FF0000"/>
                          </a:solidFill>
                          <a:latin typeface="Cambria Math" panose="02040503050406030204" pitchFamily="18" charset="0"/>
                        </a:rPr>
                        <m:t>𝟎</m:t>
                      </m:r>
                      <m:r>
                        <a:rPr lang="en-US" b="1" i="0" smtClean="0">
                          <a:solidFill>
                            <a:srgbClr val="FF0000"/>
                          </a:solidFill>
                          <a:latin typeface="Cambria Math" panose="02040503050406030204" pitchFamily="18" charset="0"/>
                        </a:rPr>
                        <m:t>.</m:t>
                      </m:r>
                      <m:r>
                        <a:rPr lang="en-US" b="1" i="0" smtClean="0">
                          <a:solidFill>
                            <a:srgbClr val="FF0000"/>
                          </a:solidFill>
                          <a:latin typeface="Cambria Math" panose="02040503050406030204" pitchFamily="18" charset="0"/>
                        </a:rPr>
                        <m:t>𝟐𝟑</m:t>
                      </m:r>
                      <m:r>
                        <a:rPr lang="en-US" b="1" i="1">
                          <a:latin typeface="Cambria Math" panose="02040503050406030204" pitchFamily="18" charset="0"/>
                        </a:rPr>
                        <m:t>𝑪</m:t>
                      </m:r>
                      <m:r>
                        <a:rPr lang="en-US" b="0" i="0">
                          <a:latin typeface="Cambria Math" panose="02040503050406030204" pitchFamily="18" charset="0"/>
                        </a:rPr>
                        <m:t>+</m:t>
                      </m:r>
                      <m:r>
                        <a:rPr lang="en-US" b="1" i="0" smtClean="0">
                          <a:solidFill>
                            <a:srgbClr val="FF0000"/>
                          </a:solidFill>
                          <a:latin typeface="Cambria Math" panose="02040503050406030204" pitchFamily="18" charset="0"/>
                        </a:rPr>
                        <m:t>𝟎</m:t>
                      </m:r>
                      <m:r>
                        <a:rPr lang="en-US" b="1" i="0" smtClean="0">
                          <a:solidFill>
                            <a:srgbClr val="FF0000"/>
                          </a:solidFill>
                          <a:latin typeface="Cambria Math" panose="02040503050406030204" pitchFamily="18" charset="0"/>
                        </a:rPr>
                        <m:t>.</m:t>
                      </m:r>
                      <m:r>
                        <a:rPr lang="en-US" b="1" i="0" smtClean="0">
                          <a:solidFill>
                            <a:srgbClr val="FF0000"/>
                          </a:solidFill>
                          <a:latin typeface="Cambria Math" panose="02040503050406030204" pitchFamily="18" charset="0"/>
                        </a:rPr>
                        <m:t>𝟐𝟏</m:t>
                      </m:r>
                      <m:r>
                        <a:rPr lang="en-US" b="1" i="1">
                          <a:latin typeface="Cambria Math" panose="02040503050406030204" pitchFamily="18" charset="0"/>
                        </a:rPr>
                        <m:t>𝑩</m:t>
                      </m:r>
                      <m:r>
                        <a:rPr lang="en-US" b="0" i="0">
                          <a:latin typeface="Cambria Math" panose="02040503050406030204" pitchFamily="18" charset="0"/>
                        </a:rPr>
                        <m:t>+</m:t>
                      </m:r>
                      <m:r>
                        <a:rPr lang="en-US" b="1" i="0" smtClean="0">
                          <a:solidFill>
                            <a:srgbClr val="FF0000"/>
                          </a:solidFill>
                          <a:latin typeface="Cambria Math" panose="02040503050406030204" pitchFamily="18" charset="0"/>
                        </a:rPr>
                        <m:t>𝟎</m:t>
                      </m:r>
                      <m:r>
                        <a:rPr lang="en-US" b="1" i="0" smtClean="0">
                          <a:solidFill>
                            <a:srgbClr val="FF0000"/>
                          </a:solidFill>
                          <a:latin typeface="Cambria Math" panose="02040503050406030204" pitchFamily="18" charset="0"/>
                        </a:rPr>
                        <m:t>.</m:t>
                      </m:r>
                      <m:r>
                        <a:rPr lang="en-US" b="1" i="0" smtClean="0">
                          <a:solidFill>
                            <a:srgbClr val="FF0000"/>
                          </a:solidFill>
                          <a:latin typeface="Cambria Math" panose="02040503050406030204" pitchFamily="18" charset="0"/>
                        </a:rPr>
                        <m:t>𝟏𝟑</m:t>
                      </m:r>
                      <m:r>
                        <a:rPr lang="en-US" b="1" i="1">
                          <a:latin typeface="Cambria Math" panose="02040503050406030204" pitchFamily="18" charset="0"/>
                        </a:rPr>
                        <m:t>𝑫</m:t>
                      </m:r>
                    </m:oMath>
                  </m:oMathPara>
                </a14:m>
                <a:endParaRPr lang="en-US" dirty="0"/>
              </a:p>
            </p:txBody>
          </p:sp>
        </mc:Choice>
        <mc:Fallback xmlns="">
          <p:sp>
            <p:nvSpPr>
              <p:cNvPr id="14" name="TextBox 13">
                <a:extLst>
                  <a:ext uri="{FF2B5EF4-FFF2-40B4-BE49-F238E27FC236}">
                    <a16:creationId xmlns:a16="http://schemas.microsoft.com/office/drawing/2014/main" id="{516395FF-D0C8-4307-B25D-E77B2035CD68}"/>
                  </a:ext>
                </a:extLst>
              </p:cNvPr>
              <p:cNvSpPr txBox="1">
                <a:spLocks noRot="1" noChangeAspect="1" noMove="1" noResize="1" noEditPoints="1" noAdjustHandles="1" noChangeArrowheads="1" noChangeShapeType="1" noTextEdit="1"/>
              </p:cNvSpPr>
              <p:nvPr/>
            </p:nvSpPr>
            <p:spPr>
              <a:xfrm>
                <a:off x="582962" y="5023295"/>
                <a:ext cx="4392706" cy="369332"/>
              </a:xfrm>
              <a:prstGeom prst="rect">
                <a:avLst/>
              </a:prstGeom>
              <a:blipFill>
                <a:blip r:embed="rId2"/>
                <a:stretch>
                  <a:fillRect/>
                </a:stretch>
              </a:blipFill>
            </p:spPr>
            <p:txBody>
              <a:bodyPr/>
              <a:lstStyle/>
              <a:p>
                <a:r>
                  <a:rPr lang="en-US">
                    <a:noFill/>
                  </a:rPr>
                  <a:t> </a:t>
                </a:r>
              </a:p>
            </p:txBody>
          </p:sp>
        </mc:Fallback>
      </mc:AlternateContent>
      <p:graphicFrame>
        <p:nvGraphicFramePr>
          <p:cNvPr id="13" name="Content Placeholder 4">
            <a:extLst>
              <a:ext uri="{FF2B5EF4-FFF2-40B4-BE49-F238E27FC236}">
                <a16:creationId xmlns:a16="http://schemas.microsoft.com/office/drawing/2014/main" xmlns="" id="{699DC6F0-FED4-44DB-9390-47E0E64EBFD4}"/>
              </a:ext>
            </a:extLst>
          </p:cNvPr>
          <p:cNvGraphicFramePr>
            <a:graphicFrameLocks noGrp="1"/>
          </p:cNvGraphicFramePr>
          <p:nvPr>
            <p:ph sz="half" idx="2"/>
            <p:extLst>
              <p:ext uri="{D42A27DB-BD31-4B8C-83A1-F6EECF244321}">
                <p14:modId xmlns:p14="http://schemas.microsoft.com/office/powerpoint/2010/main" val="1720353539"/>
              </p:ext>
            </p:extLst>
          </p:nvPr>
        </p:nvGraphicFramePr>
        <p:xfrm>
          <a:off x="5880849" y="1834705"/>
          <a:ext cx="5342965" cy="2853835"/>
        </p:xfrm>
        <a:graphic>
          <a:graphicData uri="http://schemas.openxmlformats.org/drawingml/2006/table">
            <a:tbl>
              <a:tblPr firstRow="1" firstCol="1" bandRow="1">
                <a:tableStyleId>{5C22544A-7EE6-4342-B048-85BDC9FD1C3A}</a:tableStyleId>
              </a:tblPr>
              <a:tblGrid>
                <a:gridCol w="1193897">
                  <a:extLst>
                    <a:ext uri="{9D8B030D-6E8A-4147-A177-3AD203B41FA5}">
                      <a16:colId xmlns:a16="http://schemas.microsoft.com/office/drawing/2014/main" xmlns="" val="2711259373"/>
                    </a:ext>
                  </a:extLst>
                </a:gridCol>
                <a:gridCol w="613384">
                  <a:extLst>
                    <a:ext uri="{9D8B030D-6E8A-4147-A177-3AD203B41FA5}">
                      <a16:colId xmlns:a16="http://schemas.microsoft.com/office/drawing/2014/main" xmlns="" val="3995931520"/>
                    </a:ext>
                  </a:extLst>
                </a:gridCol>
                <a:gridCol w="822582">
                  <a:extLst>
                    <a:ext uri="{9D8B030D-6E8A-4147-A177-3AD203B41FA5}">
                      <a16:colId xmlns:a16="http://schemas.microsoft.com/office/drawing/2014/main" xmlns="" val="1965772877"/>
                    </a:ext>
                  </a:extLst>
                </a:gridCol>
                <a:gridCol w="806103">
                  <a:extLst>
                    <a:ext uri="{9D8B030D-6E8A-4147-A177-3AD203B41FA5}">
                      <a16:colId xmlns:a16="http://schemas.microsoft.com/office/drawing/2014/main" xmlns="" val="2320779722"/>
                    </a:ext>
                  </a:extLst>
                </a:gridCol>
                <a:gridCol w="707333">
                  <a:extLst>
                    <a:ext uri="{9D8B030D-6E8A-4147-A177-3AD203B41FA5}">
                      <a16:colId xmlns:a16="http://schemas.microsoft.com/office/drawing/2014/main" xmlns="" val="592244660"/>
                    </a:ext>
                  </a:extLst>
                </a:gridCol>
                <a:gridCol w="1199666">
                  <a:extLst>
                    <a:ext uri="{9D8B030D-6E8A-4147-A177-3AD203B41FA5}">
                      <a16:colId xmlns:a16="http://schemas.microsoft.com/office/drawing/2014/main" xmlns="" val="1587500467"/>
                    </a:ext>
                  </a:extLst>
                </a:gridCol>
              </a:tblGrid>
              <a:tr h="298832">
                <a:tc gridSpan="6">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Safety</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729523965"/>
                  </a:ext>
                </a:extLst>
              </a:tr>
              <a:tr h="1576703">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Criteria</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Load</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dirty="0" smtClean="0">
                          <a:effectLst/>
                          <a:latin typeface="Times New Roman" panose="02020603050405020304" pitchFamily="18" charset="0"/>
                          <a:cs typeface="Times New Roman" panose="02020603050405020304" pitchFamily="18" charset="0"/>
                        </a:rPr>
                        <a:t>Lightening</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pedestrians facilities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Smart Auto-Drive</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Enforcement</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extLst>
                  <a:ext uri="{0D108BD9-81ED-4DB2-BD59-A6C34878D82A}">
                    <a16:rowId xmlns:a16="http://schemas.microsoft.com/office/drawing/2014/main" xmlns="" val="615121305"/>
                  </a:ext>
                </a:extLst>
              </a:tr>
              <a:tr h="425487">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Symbol</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J</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K</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L</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M</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N</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extLst>
                  <a:ext uri="{0D108BD9-81ED-4DB2-BD59-A6C34878D82A}">
                    <a16:rowId xmlns:a16="http://schemas.microsoft.com/office/drawing/2014/main" xmlns="" val="2700704058"/>
                  </a:ext>
                </a:extLst>
              </a:tr>
              <a:tr h="552813">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Eigen Vector</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0.259</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0.245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0.212</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0.134</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0.150</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extLst>
                  <a:ext uri="{0D108BD9-81ED-4DB2-BD59-A6C34878D82A}">
                    <a16:rowId xmlns:a16="http://schemas.microsoft.com/office/drawing/2014/main" xmlns="" val="2486555051"/>
                  </a:ext>
                </a:extLst>
              </a:tr>
            </a:tbl>
          </a:graphicData>
        </a:graphic>
      </p:graphicFrame>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xmlns="" id="{E7CB06D8-B1B9-4523-981E-AFCE5F17CBBB}"/>
                  </a:ext>
                </a:extLst>
              </p:cNvPr>
              <p:cNvSpPr txBox="1"/>
              <p:nvPr/>
            </p:nvSpPr>
            <p:spPr>
              <a:xfrm>
                <a:off x="5809129" y="5019169"/>
                <a:ext cx="5961274"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𝑺𝑷𝒊</m:t>
                      </m:r>
                      <m:r>
                        <a:rPr lang="en-US" b="0" i="0">
                          <a:latin typeface="Cambria Math" panose="02040503050406030204" pitchFamily="18" charset="0"/>
                        </a:rPr>
                        <m:t>=</m:t>
                      </m:r>
                      <m:r>
                        <a:rPr lang="en-US" b="1" i="0" smtClean="0">
                          <a:solidFill>
                            <a:srgbClr val="FF0000"/>
                          </a:solidFill>
                          <a:latin typeface="Cambria Math" panose="02040503050406030204" pitchFamily="18" charset="0"/>
                        </a:rPr>
                        <m:t>𝟎</m:t>
                      </m:r>
                      <m:r>
                        <a:rPr lang="en-US" b="1" i="0" smtClean="0">
                          <a:solidFill>
                            <a:srgbClr val="FF0000"/>
                          </a:solidFill>
                          <a:latin typeface="Cambria Math" panose="02040503050406030204" pitchFamily="18" charset="0"/>
                        </a:rPr>
                        <m:t>.</m:t>
                      </m:r>
                      <m:r>
                        <a:rPr lang="en-US" b="1" i="0" smtClean="0">
                          <a:solidFill>
                            <a:srgbClr val="FF0000"/>
                          </a:solidFill>
                          <a:latin typeface="Cambria Math" panose="02040503050406030204" pitchFamily="18" charset="0"/>
                        </a:rPr>
                        <m:t>𝟐𝟓𝟗</m:t>
                      </m:r>
                      <m:r>
                        <a:rPr lang="en-US" b="1" i="1">
                          <a:latin typeface="Cambria Math" panose="02040503050406030204" pitchFamily="18" charset="0"/>
                        </a:rPr>
                        <m:t>𝑱</m:t>
                      </m:r>
                      <m:r>
                        <a:rPr lang="en-US" b="0" i="0">
                          <a:latin typeface="Cambria Math" panose="02040503050406030204" pitchFamily="18" charset="0"/>
                        </a:rPr>
                        <m:t>+</m:t>
                      </m:r>
                      <m:r>
                        <a:rPr lang="en-US" b="1" i="0" smtClean="0">
                          <a:solidFill>
                            <a:srgbClr val="FF0000"/>
                          </a:solidFill>
                          <a:latin typeface="Cambria Math" panose="02040503050406030204" pitchFamily="18" charset="0"/>
                        </a:rPr>
                        <m:t>𝟎</m:t>
                      </m:r>
                      <m:r>
                        <a:rPr lang="en-US" b="1" i="0" smtClean="0">
                          <a:solidFill>
                            <a:srgbClr val="FF0000"/>
                          </a:solidFill>
                          <a:latin typeface="Cambria Math" panose="02040503050406030204" pitchFamily="18" charset="0"/>
                        </a:rPr>
                        <m:t>.</m:t>
                      </m:r>
                      <m:r>
                        <a:rPr lang="en-US" b="1" i="0" smtClean="0">
                          <a:solidFill>
                            <a:srgbClr val="FF0000"/>
                          </a:solidFill>
                          <a:latin typeface="Cambria Math" panose="02040503050406030204" pitchFamily="18" charset="0"/>
                        </a:rPr>
                        <m:t>𝟐𝟒𝟓</m:t>
                      </m:r>
                      <m:r>
                        <a:rPr lang="en-US" b="1" i="1">
                          <a:latin typeface="Cambria Math" panose="02040503050406030204" pitchFamily="18" charset="0"/>
                        </a:rPr>
                        <m:t>𝑲</m:t>
                      </m:r>
                      <m:r>
                        <a:rPr lang="en-US" b="0" i="0">
                          <a:latin typeface="Cambria Math" panose="02040503050406030204" pitchFamily="18" charset="0"/>
                        </a:rPr>
                        <m:t>+</m:t>
                      </m:r>
                      <m:r>
                        <a:rPr lang="en-US" b="1" i="0" smtClean="0">
                          <a:solidFill>
                            <a:srgbClr val="FF0000"/>
                          </a:solidFill>
                          <a:latin typeface="Cambria Math" panose="02040503050406030204" pitchFamily="18" charset="0"/>
                        </a:rPr>
                        <m:t>𝟎</m:t>
                      </m:r>
                      <m:r>
                        <a:rPr lang="en-US" b="1" i="0" smtClean="0">
                          <a:solidFill>
                            <a:srgbClr val="FF0000"/>
                          </a:solidFill>
                          <a:latin typeface="Cambria Math" panose="02040503050406030204" pitchFamily="18" charset="0"/>
                        </a:rPr>
                        <m:t>.</m:t>
                      </m:r>
                      <m:r>
                        <a:rPr lang="en-US" b="1" i="0" smtClean="0">
                          <a:solidFill>
                            <a:srgbClr val="FF0000"/>
                          </a:solidFill>
                          <a:latin typeface="Cambria Math" panose="02040503050406030204" pitchFamily="18" charset="0"/>
                        </a:rPr>
                        <m:t>𝟐𝟏𝟐</m:t>
                      </m:r>
                      <m:r>
                        <a:rPr lang="en-US" b="1" i="1">
                          <a:latin typeface="Cambria Math" panose="02040503050406030204" pitchFamily="18" charset="0"/>
                        </a:rPr>
                        <m:t>𝑳</m:t>
                      </m:r>
                      <m:r>
                        <a:rPr lang="en-US" b="0" i="0">
                          <a:latin typeface="Cambria Math" panose="02040503050406030204" pitchFamily="18" charset="0"/>
                        </a:rPr>
                        <m:t>+</m:t>
                      </m:r>
                      <m:r>
                        <a:rPr lang="en-US" b="1" i="0" smtClean="0">
                          <a:solidFill>
                            <a:srgbClr val="FF0000"/>
                          </a:solidFill>
                          <a:latin typeface="Cambria Math" panose="02040503050406030204" pitchFamily="18" charset="0"/>
                        </a:rPr>
                        <m:t>𝟎</m:t>
                      </m:r>
                      <m:r>
                        <a:rPr lang="en-US" b="1" i="0" smtClean="0">
                          <a:solidFill>
                            <a:srgbClr val="FF0000"/>
                          </a:solidFill>
                          <a:latin typeface="Cambria Math" panose="02040503050406030204" pitchFamily="18" charset="0"/>
                        </a:rPr>
                        <m:t>.</m:t>
                      </m:r>
                      <m:r>
                        <a:rPr lang="en-US" b="1" i="0" smtClean="0">
                          <a:solidFill>
                            <a:srgbClr val="FF0000"/>
                          </a:solidFill>
                          <a:latin typeface="Cambria Math" panose="02040503050406030204" pitchFamily="18" charset="0"/>
                        </a:rPr>
                        <m:t>𝟏𝟑𝟒</m:t>
                      </m:r>
                      <m:r>
                        <a:rPr lang="en-US" b="1" i="1">
                          <a:latin typeface="Cambria Math" panose="02040503050406030204" pitchFamily="18" charset="0"/>
                        </a:rPr>
                        <m:t>𝑴</m:t>
                      </m:r>
                      <m:r>
                        <a:rPr lang="en-US" b="0" i="0">
                          <a:latin typeface="Cambria Math" panose="02040503050406030204" pitchFamily="18" charset="0"/>
                        </a:rPr>
                        <m:t>+</m:t>
                      </m:r>
                      <m:r>
                        <a:rPr lang="en-US" b="1" i="0" smtClean="0">
                          <a:solidFill>
                            <a:srgbClr val="FF0000"/>
                          </a:solidFill>
                          <a:latin typeface="Cambria Math" panose="02040503050406030204" pitchFamily="18" charset="0"/>
                        </a:rPr>
                        <m:t>𝟎</m:t>
                      </m:r>
                      <m:r>
                        <a:rPr lang="en-US" b="1" i="0" smtClean="0">
                          <a:solidFill>
                            <a:srgbClr val="FF0000"/>
                          </a:solidFill>
                          <a:latin typeface="Cambria Math" panose="02040503050406030204" pitchFamily="18" charset="0"/>
                        </a:rPr>
                        <m:t>.</m:t>
                      </m:r>
                      <m:r>
                        <a:rPr lang="en-US" b="1" i="0" smtClean="0">
                          <a:solidFill>
                            <a:srgbClr val="FF0000"/>
                          </a:solidFill>
                          <a:latin typeface="Cambria Math" panose="02040503050406030204" pitchFamily="18" charset="0"/>
                        </a:rPr>
                        <m:t>𝟏𝟓𝟎</m:t>
                      </m:r>
                      <m:r>
                        <a:rPr lang="en-US" b="1" i="1">
                          <a:latin typeface="Cambria Math" panose="02040503050406030204" pitchFamily="18" charset="0"/>
                        </a:rPr>
                        <m:t>𝑵</m:t>
                      </m:r>
                    </m:oMath>
                  </m:oMathPara>
                </a14:m>
                <a:endParaRPr lang="en-US" dirty="0"/>
              </a:p>
            </p:txBody>
          </p:sp>
        </mc:Choice>
        <mc:Fallback xmlns="">
          <p:sp>
            <p:nvSpPr>
              <p:cNvPr id="15" name="TextBox 14">
                <a:extLst>
                  <a:ext uri="{FF2B5EF4-FFF2-40B4-BE49-F238E27FC236}">
                    <a16:creationId xmlns:a16="http://schemas.microsoft.com/office/drawing/2014/main" id="{E7CB06D8-B1B9-4523-981E-AFCE5F17CBBB}"/>
                  </a:ext>
                </a:extLst>
              </p:cNvPr>
              <p:cNvSpPr txBox="1">
                <a:spLocks noRot="1" noChangeAspect="1" noMove="1" noResize="1" noEditPoints="1" noAdjustHandles="1" noChangeArrowheads="1" noChangeShapeType="1" noTextEdit="1"/>
              </p:cNvSpPr>
              <p:nvPr/>
            </p:nvSpPr>
            <p:spPr>
              <a:xfrm>
                <a:off x="5809129" y="5019169"/>
                <a:ext cx="5961274" cy="369332"/>
              </a:xfrm>
              <a:prstGeom prst="rect">
                <a:avLst/>
              </a:prstGeom>
              <a:blipFill>
                <a:blip r:embed="rId3"/>
                <a:stretch>
                  <a:fillRect b="-11475"/>
                </a:stretch>
              </a:blipFill>
            </p:spPr>
            <p:txBody>
              <a:bodyPr/>
              <a:lstStyle/>
              <a:p>
                <a:r>
                  <a:rPr lang="en-US">
                    <a:noFill/>
                  </a:rPr>
                  <a:t> </a:t>
                </a:r>
              </a:p>
            </p:txBody>
          </p:sp>
        </mc:Fallback>
      </mc:AlternateContent>
    </p:spTree>
    <p:extLst>
      <p:ext uri="{BB962C8B-B14F-4D97-AF65-F5344CB8AC3E}">
        <p14:creationId xmlns:p14="http://schemas.microsoft.com/office/powerpoint/2010/main" val="1119127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6" presetClass="entr" presetSubtype="16" fill="hold" nodeType="after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animEffect transition="in" filter="circle(in)">
                                      <p:cBhvr>
                                        <p:cTn id="13" dur="2000"/>
                                        <p:tgtEl>
                                          <p:spTgt spid="14">
                                            <p:txEl>
                                              <p:pRg st="0" end="0"/>
                                            </p:txEl>
                                          </p:spTgt>
                                        </p:tgtEl>
                                      </p:cBhvr>
                                    </p:animEffect>
                                  </p:childTnLst>
                                </p:cTn>
                              </p:par>
                            </p:childTnLst>
                          </p:cTn>
                        </p:par>
                        <p:par>
                          <p:cTn id="14" fill="hold">
                            <p:stCondLst>
                              <p:cond delay="3000"/>
                            </p:stCondLst>
                            <p:childTnLst>
                              <p:par>
                                <p:cTn id="15" presetID="14" presetClass="entr" presetSubtype="10" fill="hold" nodeType="afterEffect">
                                  <p:stCondLst>
                                    <p:cond delay="1000"/>
                                  </p:stCondLst>
                                  <p:childTnLst>
                                    <p:set>
                                      <p:cBhvr>
                                        <p:cTn id="16" dur="1" fill="hold">
                                          <p:stCondLst>
                                            <p:cond delay="0"/>
                                          </p:stCondLst>
                                        </p:cTn>
                                        <p:tgtEl>
                                          <p:spTgt spid="13"/>
                                        </p:tgtEl>
                                        <p:attrNameLst>
                                          <p:attrName>style.visibility</p:attrName>
                                        </p:attrNameLst>
                                      </p:cBhvr>
                                      <p:to>
                                        <p:strVal val="visible"/>
                                      </p:to>
                                    </p:set>
                                    <p:animEffect transition="in" filter="randombar(horizontal)">
                                      <p:cBhvr>
                                        <p:cTn id="17" dur="500"/>
                                        <p:tgtEl>
                                          <p:spTgt spid="13"/>
                                        </p:tgtEl>
                                      </p:cBhvr>
                                    </p:animEffect>
                                  </p:childTnLst>
                                </p:cTn>
                              </p:par>
                            </p:childTnLst>
                          </p:cTn>
                        </p:par>
                        <p:par>
                          <p:cTn id="18" fill="hold">
                            <p:stCondLst>
                              <p:cond delay="4500"/>
                            </p:stCondLst>
                            <p:childTnLst>
                              <p:par>
                                <p:cTn id="19" presetID="42" presetClass="entr" presetSubtype="0" fill="hold" nodeType="afterEffect">
                                  <p:stCondLst>
                                    <p:cond delay="0"/>
                                  </p:stCondLst>
                                  <p:childTnLst>
                                    <p:set>
                                      <p:cBhvr>
                                        <p:cTn id="20" dur="1" fill="hold">
                                          <p:stCondLst>
                                            <p:cond delay="0"/>
                                          </p:stCondLst>
                                        </p:cTn>
                                        <p:tgtEl>
                                          <p:spTgt spid="15">
                                            <p:txEl>
                                              <p:pRg st="0" end="0"/>
                                            </p:txEl>
                                          </p:spTgt>
                                        </p:tgtEl>
                                        <p:attrNameLst>
                                          <p:attrName>style.visibility</p:attrName>
                                        </p:attrNameLst>
                                      </p:cBhvr>
                                      <p:to>
                                        <p:strVal val="visible"/>
                                      </p:to>
                                    </p:set>
                                    <p:animEffect transition="in" filter="fade">
                                      <p:cBhvr>
                                        <p:cTn id="21" dur="1000"/>
                                        <p:tgtEl>
                                          <p:spTgt spid="15">
                                            <p:txEl>
                                              <p:pRg st="0" end="0"/>
                                            </p:txEl>
                                          </p:spTgt>
                                        </p:tgtEl>
                                      </p:cBhvr>
                                    </p:animEffect>
                                    <p:anim calcmode="lin" valueType="num">
                                      <p:cBhvr>
                                        <p:cTn id="22" dur="10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22EBFFD-88E2-49D0-9C15-EED426B09350}"/>
              </a:ext>
            </a:extLst>
          </p:cNvPr>
          <p:cNvSpPr>
            <a:spLocks noGrp="1"/>
          </p:cNvSpPr>
          <p:nvPr>
            <p:ph type="title"/>
          </p:nvPr>
        </p:nvSpPr>
        <p:spPr/>
        <p:txBody>
          <a:bodyPr/>
          <a:lstStyle/>
          <a:p>
            <a:pPr algn="ctr"/>
            <a:r>
              <a:rPr lang="en-US" dirty="0"/>
              <a:t>Results</a:t>
            </a:r>
          </a:p>
        </p:txBody>
      </p:sp>
      <p:graphicFrame>
        <p:nvGraphicFramePr>
          <p:cNvPr id="8" name="Content Placeholder 7">
            <a:extLst>
              <a:ext uri="{FF2B5EF4-FFF2-40B4-BE49-F238E27FC236}">
                <a16:creationId xmlns:a16="http://schemas.microsoft.com/office/drawing/2014/main" xmlns="" id="{E9D3DF3F-68B0-46AF-9A50-D5D68175138D}"/>
              </a:ext>
            </a:extLst>
          </p:cNvPr>
          <p:cNvGraphicFramePr>
            <a:graphicFrameLocks noGrp="1"/>
          </p:cNvGraphicFramePr>
          <p:nvPr>
            <p:ph sz="half" idx="2"/>
            <p:extLst>
              <p:ext uri="{D42A27DB-BD31-4B8C-83A1-F6EECF244321}">
                <p14:modId xmlns:p14="http://schemas.microsoft.com/office/powerpoint/2010/main" val="3570260538"/>
              </p:ext>
            </p:extLst>
          </p:nvPr>
        </p:nvGraphicFramePr>
        <p:xfrm>
          <a:off x="6364945" y="2050101"/>
          <a:ext cx="5463989" cy="2978284"/>
        </p:xfrm>
        <a:graphic>
          <a:graphicData uri="http://schemas.openxmlformats.org/drawingml/2006/table">
            <a:tbl>
              <a:tblPr firstRow="1" firstCol="1" bandRow="1">
                <a:tableStyleId>{5C22544A-7EE6-4342-B048-85BDC9FD1C3A}</a:tableStyleId>
              </a:tblPr>
              <a:tblGrid>
                <a:gridCol w="1011105">
                  <a:extLst>
                    <a:ext uri="{9D8B030D-6E8A-4147-A177-3AD203B41FA5}">
                      <a16:colId xmlns:a16="http://schemas.microsoft.com/office/drawing/2014/main" xmlns="" val="3505836994"/>
                    </a:ext>
                  </a:extLst>
                </a:gridCol>
                <a:gridCol w="1112278">
                  <a:extLst>
                    <a:ext uri="{9D8B030D-6E8A-4147-A177-3AD203B41FA5}">
                      <a16:colId xmlns:a16="http://schemas.microsoft.com/office/drawing/2014/main" xmlns="" val="2119964802"/>
                    </a:ext>
                  </a:extLst>
                </a:gridCol>
                <a:gridCol w="1466982">
                  <a:extLst>
                    <a:ext uri="{9D8B030D-6E8A-4147-A177-3AD203B41FA5}">
                      <a16:colId xmlns:a16="http://schemas.microsoft.com/office/drawing/2014/main" xmlns="" val="3597744686"/>
                    </a:ext>
                  </a:extLst>
                </a:gridCol>
                <a:gridCol w="754433">
                  <a:extLst>
                    <a:ext uri="{9D8B030D-6E8A-4147-A177-3AD203B41FA5}">
                      <a16:colId xmlns:a16="http://schemas.microsoft.com/office/drawing/2014/main" xmlns="" val="3287534820"/>
                    </a:ext>
                  </a:extLst>
                </a:gridCol>
                <a:gridCol w="1119191">
                  <a:extLst>
                    <a:ext uri="{9D8B030D-6E8A-4147-A177-3AD203B41FA5}">
                      <a16:colId xmlns:a16="http://schemas.microsoft.com/office/drawing/2014/main" xmlns="" val="284573987"/>
                    </a:ext>
                  </a:extLst>
                </a:gridCol>
              </a:tblGrid>
              <a:tr h="378259">
                <a:tc gridSpan="5">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Cost</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4360" marR="6436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69561020"/>
                  </a:ext>
                </a:extLst>
              </a:tr>
              <a:tr h="1688666">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Criteria</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4360" marR="64360" marT="0" marB="0" anchor="ctr"/>
                </a:tc>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Using solar energy to produce electricity</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4360" marR="64360" marT="0" marB="0" anchor="ctr"/>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Construction materials (mix design)</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4360" marR="64360" marT="0" marB="0" anchor="ctr"/>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Fuel cost</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4360" marR="64360" marT="0" marB="0" anchor="ctr"/>
                </a:tc>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Using of recycled materials</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4360" marR="64360" marT="0" marB="0" anchor="ctr"/>
                </a:tc>
                <a:extLst>
                  <a:ext uri="{0D108BD9-81ED-4DB2-BD59-A6C34878D82A}">
                    <a16:rowId xmlns:a16="http://schemas.microsoft.com/office/drawing/2014/main" xmlns="" val="3406281325"/>
                  </a:ext>
                </a:extLst>
              </a:tr>
              <a:tr h="324365">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Symbol</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4360" marR="64360" marT="0" marB="0" anchor="ctr"/>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O</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4360" marR="6436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P</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4360" marR="6436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Q</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4360" marR="6436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R</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4360" marR="64360" marT="0" marB="0"/>
                </a:tc>
                <a:extLst>
                  <a:ext uri="{0D108BD9-81ED-4DB2-BD59-A6C34878D82A}">
                    <a16:rowId xmlns:a16="http://schemas.microsoft.com/office/drawing/2014/main" xmlns="" val="1150901253"/>
                  </a:ext>
                </a:extLst>
              </a:tr>
              <a:tr h="574083">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Eigen Vector</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4360" marR="64360" marT="0" marB="0" anchor="ctr"/>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0.38</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4360" marR="64360" marT="0" marB="0" anchor="ctr"/>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0.25</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4360" marR="64360" marT="0" marB="0" anchor="ctr"/>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0.19</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4360" marR="64360" marT="0" marB="0" anchor="ctr"/>
                </a:tc>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0.18</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4360" marR="64360" marT="0" marB="0" anchor="ctr"/>
                </a:tc>
                <a:extLst>
                  <a:ext uri="{0D108BD9-81ED-4DB2-BD59-A6C34878D82A}">
                    <a16:rowId xmlns:a16="http://schemas.microsoft.com/office/drawing/2014/main" xmlns="" val="24269075"/>
                  </a:ext>
                </a:extLst>
              </a:tr>
            </a:tbl>
          </a:graphicData>
        </a:graphic>
      </p:graphicFrame>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xmlns="" id="{09561011-3129-4869-9A1A-076681A8C893}"/>
                  </a:ext>
                </a:extLst>
              </p:cNvPr>
              <p:cNvSpPr txBox="1"/>
              <p:nvPr/>
            </p:nvSpPr>
            <p:spPr>
              <a:xfrm>
                <a:off x="6364945" y="5370748"/>
                <a:ext cx="609600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𝑪𝑷𝒊</m:t>
                      </m:r>
                      <m:r>
                        <a:rPr lang="en-US" b="0" i="0">
                          <a:latin typeface="Cambria Math" panose="02040503050406030204" pitchFamily="18" charset="0"/>
                        </a:rPr>
                        <m:t>=</m:t>
                      </m:r>
                      <m:r>
                        <a:rPr lang="en-US" b="1" i="0" smtClean="0">
                          <a:solidFill>
                            <a:srgbClr val="FF0000"/>
                          </a:solidFill>
                          <a:latin typeface="Cambria Math" panose="02040503050406030204" pitchFamily="18" charset="0"/>
                        </a:rPr>
                        <m:t>𝟎</m:t>
                      </m:r>
                      <m:r>
                        <a:rPr lang="en-US" b="1" i="0" smtClean="0">
                          <a:solidFill>
                            <a:srgbClr val="FF0000"/>
                          </a:solidFill>
                          <a:latin typeface="Cambria Math" panose="02040503050406030204" pitchFamily="18" charset="0"/>
                        </a:rPr>
                        <m:t>.</m:t>
                      </m:r>
                      <m:r>
                        <a:rPr lang="en-US" b="1" i="0" smtClean="0">
                          <a:solidFill>
                            <a:srgbClr val="FF0000"/>
                          </a:solidFill>
                          <a:latin typeface="Cambria Math" panose="02040503050406030204" pitchFamily="18" charset="0"/>
                        </a:rPr>
                        <m:t>𝟑𝟖</m:t>
                      </m:r>
                      <m:r>
                        <a:rPr lang="en-US" b="1" i="1">
                          <a:latin typeface="Cambria Math" panose="02040503050406030204" pitchFamily="18" charset="0"/>
                        </a:rPr>
                        <m:t>𝑶</m:t>
                      </m:r>
                      <m:r>
                        <a:rPr lang="en-US" b="0" i="0">
                          <a:latin typeface="Cambria Math" panose="02040503050406030204" pitchFamily="18" charset="0"/>
                        </a:rPr>
                        <m:t>+</m:t>
                      </m:r>
                      <m:r>
                        <a:rPr lang="en-US" b="1" i="0" smtClean="0">
                          <a:solidFill>
                            <a:srgbClr val="FF0000"/>
                          </a:solidFill>
                          <a:latin typeface="Cambria Math" panose="02040503050406030204" pitchFamily="18" charset="0"/>
                        </a:rPr>
                        <m:t>𝟎</m:t>
                      </m:r>
                      <m:r>
                        <a:rPr lang="en-US" b="1" i="0" smtClean="0">
                          <a:solidFill>
                            <a:srgbClr val="FF0000"/>
                          </a:solidFill>
                          <a:latin typeface="Cambria Math" panose="02040503050406030204" pitchFamily="18" charset="0"/>
                        </a:rPr>
                        <m:t>.</m:t>
                      </m:r>
                      <m:r>
                        <a:rPr lang="en-US" b="1" i="0" smtClean="0">
                          <a:solidFill>
                            <a:srgbClr val="FF0000"/>
                          </a:solidFill>
                          <a:latin typeface="Cambria Math" panose="02040503050406030204" pitchFamily="18" charset="0"/>
                        </a:rPr>
                        <m:t>𝟐𝟓</m:t>
                      </m:r>
                      <m:r>
                        <a:rPr lang="en-US" b="1" i="1">
                          <a:latin typeface="Cambria Math" panose="02040503050406030204" pitchFamily="18" charset="0"/>
                        </a:rPr>
                        <m:t>𝑷</m:t>
                      </m:r>
                      <m:r>
                        <a:rPr lang="en-US" b="0" i="0">
                          <a:latin typeface="Cambria Math" panose="02040503050406030204" pitchFamily="18" charset="0"/>
                        </a:rPr>
                        <m:t>+</m:t>
                      </m:r>
                      <m:r>
                        <a:rPr lang="en-US" b="1" i="0" smtClean="0">
                          <a:solidFill>
                            <a:srgbClr val="FF0000"/>
                          </a:solidFill>
                          <a:latin typeface="Cambria Math" panose="02040503050406030204" pitchFamily="18" charset="0"/>
                        </a:rPr>
                        <m:t>𝟎</m:t>
                      </m:r>
                      <m:r>
                        <a:rPr lang="en-US" b="1" i="0" smtClean="0">
                          <a:solidFill>
                            <a:srgbClr val="FF0000"/>
                          </a:solidFill>
                          <a:latin typeface="Cambria Math" panose="02040503050406030204" pitchFamily="18" charset="0"/>
                        </a:rPr>
                        <m:t>.</m:t>
                      </m:r>
                      <m:r>
                        <a:rPr lang="en-US" b="1" i="0" smtClean="0">
                          <a:solidFill>
                            <a:srgbClr val="FF0000"/>
                          </a:solidFill>
                          <a:latin typeface="Cambria Math" panose="02040503050406030204" pitchFamily="18" charset="0"/>
                        </a:rPr>
                        <m:t>𝟏𝟗</m:t>
                      </m:r>
                      <m:r>
                        <a:rPr lang="en-US" b="1" i="1">
                          <a:latin typeface="Cambria Math" panose="02040503050406030204" pitchFamily="18" charset="0"/>
                        </a:rPr>
                        <m:t>𝑸</m:t>
                      </m:r>
                      <m:r>
                        <a:rPr lang="en-US" b="0" i="0">
                          <a:latin typeface="Cambria Math" panose="02040503050406030204" pitchFamily="18" charset="0"/>
                        </a:rPr>
                        <m:t>+</m:t>
                      </m:r>
                      <m:r>
                        <a:rPr lang="en-US" b="1" i="0" smtClean="0">
                          <a:solidFill>
                            <a:srgbClr val="FF0000"/>
                          </a:solidFill>
                          <a:latin typeface="Cambria Math" panose="02040503050406030204" pitchFamily="18" charset="0"/>
                        </a:rPr>
                        <m:t>𝟎</m:t>
                      </m:r>
                      <m:r>
                        <a:rPr lang="en-US" b="1" i="0" smtClean="0">
                          <a:solidFill>
                            <a:srgbClr val="FF0000"/>
                          </a:solidFill>
                          <a:latin typeface="Cambria Math" panose="02040503050406030204" pitchFamily="18" charset="0"/>
                        </a:rPr>
                        <m:t>.</m:t>
                      </m:r>
                      <m:r>
                        <a:rPr lang="en-US" b="1" i="0" smtClean="0">
                          <a:solidFill>
                            <a:srgbClr val="FF0000"/>
                          </a:solidFill>
                          <a:latin typeface="Cambria Math" panose="02040503050406030204" pitchFamily="18" charset="0"/>
                        </a:rPr>
                        <m:t>𝟏𝟖</m:t>
                      </m:r>
                      <m:r>
                        <a:rPr lang="en-US" b="1" i="1">
                          <a:latin typeface="Cambria Math" panose="02040503050406030204" pitchFamily="18" charset="0"/>
                        </a:rPr>
                        <m:t>𝑹</m:t>
                      </m:r>
                    </m:oMath>
                  </m:oMathPara>
                </a14:m>
                <a:endParaRPr lang="en-US" dirty="0"/>
              </a:p>
            </p:txBody>
          </p:sp>
        </mc:Choice>
        <mc:Fallback xmlns="">
          <p:sp>
            <p:nvSpPr>
              <p:cNvPr id="10" name="TextBox 9">
                <a:extLst>
                  <a:ext uri="{FF2B5EF4-FFF2-40B4-BE49-F238E27FC236}">
                    <a16:creationId xmlns:a16="http://schemas.microsoft.com/office/drawing/2014/main" id="{09561011-3129-4869-9A1A-076681A8C893}"/>
                  </a:ext>
                </a:extLst>
              </p:cNvPr>
              <p:cNvSpPr txBox="1">
                <a:spLocks noRot="1" noChangeAspect="1" noMove="1" noResize="1" noEditPoints="1" noAdjustHandles="1" noChangeArrowheads="1" noChangeShapeType="1" noTextEdit="1"/>
              </p:cNvSpPr>
              <p:nvPr/>
            </p:nvSpPr>
            <p:spPr>
              <a:xfrm>
                <a:off x="6364945" y="5370748"/>
                <a:ext cx="6096000" cy="369332"/>
              </a:xfrm>
              <a:prstGeom prst="rect">
                <a:avLst/>
              </a:prstGeom>
              <a:blipFill>
                <a:blip r:embed="rId2"/>
                <a:stretch>
                  <a:fillRect b="-11475"/>
                </a:stretch>
              </a:blipFill>
            </p:spPr>
            <p:txBody>
              <a:bodyPr/>
              <a:lstStyle/>
              <a:p>
                <a:r>
                  <a:rPr lang="en-US">
                    <a:noFill/>
                  </a:rPr>
                  <a:t> </a:t>
                </a:r>
              </a:p>
            </p:txBody>
          </p:sp>
        </mc:Fallback>
      </mc:AlternateContent>
      <p:graphicFrame>
        <p:nvGraphicFramePr>
          <p:cNvPr id="9" name="Content Placeholder 4">
            <a:extLst>
              <a:ext uri="{FF2B5EF4-FFF2-40B4-BE49-F238E27FC236}">
                <a16:creationId xmlns:a16="http://schemas.microsoft.com/office/drawing/2014/main" xmlns="" id="{F213D538-D3CA-4848-9E3A-3619CFBB2D34}"/>
              </a:ext>
            </a:extLst>
          </p:cNvPr>
          <p:cNvGraphicFramePr>
            <a:graphicFrameLocks noGrp="1"/>
          </p:cNvGraphicFramePr>
          <p:nvPr>
            <p:ph sz="half" idx="1"/>
            <p:extLst>
              <p:ext uri="{D42A27DB-BD31-4B8C-83A1-F6EECF244321}">
                <p14:modId xmlns:p14="http://schemas.microsoft.com/office/powerpoint/2010/main" val="2317848614"/>
              </p:ext>
            </p:extLst>
          </p:nvPr>
        </p:nvGraphicFramePr>
        <p:xfrm>
          <a:off x="247557" y="2050101"/>
          <a:ext cx="5705008" cy="2987524"/>
        </p:xfrm>
        <a:graphic>
          <a:graphicData uri="http://schemas.openxmlformats.org/drawingml/2006/table">
            <a:tbl>
              <a:tblPr firstRow="1" firstCol="1" bandRow="1">
                <a:tableStyleId>{5C22544A-7EE6-4342-B048-85BDC9FD1C3A}</a:tableStyleId>
              </a:tblPr>
              <a:tblGrid>
                <a:gridCol w="749201">
                  <a:extLst>
                    <a:ext uri="{9D8B030D-6E8A-4147-A177-3AD203B41FA5}">
                      <a16:colId xmlns:a16="http://schemas.microsoft.com/office/drawing/2014/main" xmlns="" val="2109551555"/>
                    </a:ext>
                  </a:extLst>
                </a:gridCol>
                <a:gridCol w="1001726">
                  <a:extLst>
                    <a:ext uri="{9D8B030D-6E8A-4147-A177-3AD203B41FA5}">
                      <a16:colId xmlns:a16="http://schemas.microsoft.com/office/drawing/2014/main" xmlns="" val="515592379"/>
                    </a:ext>
                  </a:extLst>
                </a:gridCol>
                <a:gridCol w="1003016">
                  <a:extLst>
                    <a:ext uri="{9D8B030D-6E8A-4147-A177-3AD203B41FA5}">
                      <a16:colId xmlns:a16="http://schemas.microsoft.com/office/drawing/2014/main" xmlns="" val="3871729873"/>
                    </a:ext>
                  </a:extLst>
                </a:gridCol>
                <a:gridCol w="1258116">
                  <a:extLst>
                    <a:ext uri="{9D8B030D-6E8A-4147-A177-3AD203B41FA5}">
                      <a16:colId xmlns:a16="http://schemas.microsoft.com/office/drawing/2014/main" xmlns="" val="3220829203"/>
                    </a:ext>
                  </a:extLst>
                </a:gridCol>
                <a:gridCol w="753710">
                  <a:extLst>
                    <a:ext uri="{9D8B030D-6E8A-4147-A177-3AD203B41FA5}">
                      <a16:colId xmlns:a16="http://schemas.microsoft.com/office/drawing/2014/main" xmlns="" val="2195411131"/>
                    </a:ext>
                  </a:extLst>
                </a:gridCol>
                <a:gridCol w="939239">
                  <a:extLst>
                    <a:ext uri="{9D8B030D-6E8A-4147-A177-3AD203B41FA5}">
                      <a16:colId xmlns:a16="http://schemas.microsoft.com/office/drawing/2014/main" xmlns="" val="3051001316"/>
                    </a:ext>
                  </a:extLst>
                </a:gridCol>
              </a:tblGrid>
              <a:tr h="328905">
                <a:tc gridSpan="6">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Geometric Design</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56663744"/>
                  </a:ext>
                </a:extLst>
              </a:tr>
              <a:tr h="1449634">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Criteria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 </a:t>
                      </a:r>
                    </a:p>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Reducing The Slope</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 </a:t>
                      </a:r>
                    </a:p>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Landscaping</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Providing Special Lanes For (Bicycles, Ambulance, Public Bus).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 </a:t>
                      </a:r>
                    </a:p>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Traffic Control Devices.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Climbing Lane</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extLst>
                  <a:ext uri="{0D108BD9-81ED-4DB2-BD59-A6C34878D82A}">
                    <a16:rowId xmlns:a16="http://schemas.microsoft.com/office/drawing/2014/main" xmlns="" val="940913295"/>
                  </a:ext>
                </a:extLst>
              </a:tr>
              <a:tr h="517280">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Symbol</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E</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F</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G</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H</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I</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tc>
                <a:extLst>
                  <a:ext uri="{0D108BD9-81ED-4DB2-BD59-A6C34878D82A}">
                    <a16:rowId xmlns:a16="http://schemas.microsoft.com/office/drawing/2014/main" xmlns="" val="1473162195"/>
                  </a:ext>
                </a:extLst>
              </a:tr>
              <a:tr h="571247">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Eigen Vector</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0.30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0.22</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0.21</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a:effectLst/>
                          <a:latin typeface="Times New Roman" panose="02020603050405020304" pitchFamily="18" charset="0"/>
                          <a:cs typeface="Times New Roman" panose="02020603050405020304" pitchFamily="18" charset="0"/>
                        </a:rPr>
                        <a:t>0.16</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tc>
                  <a:txBody>
                    <a:bodyPr/>
                    <a:lstStyle/>
                    <a:p>
                      <a:pPr marL="0" marR="0" algn="ctr">
                        <a:lnSpc>
                          <a:spcPct val="107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0.11</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90" marR="63190" marT="0" marB="0" anchor="ctr"/>
                </a:tc>
                <a:extLst>
                  <a:ext uri="{0D108BD9-81ED-4DB2-BD59-A6C34878D82A}">
                    <a16:rowId xmlns:a16="http://schemas.microsoft.com/office/drawing/2014/main" xmlns="" val="4224992140"/>
                  </a:ext>
                </a:extLst>
              </a:tr>
            </a:tbl>
          </a:graphicData>
        </a:graphic>
      </p:graphicFrame>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xmlns="" id="{84A12A30-13B5-4BED-B053-97E60C03B821}"/>
                  </a:ext>
                </a:extLst>
              </p:cNvPr>
              <p:cNvSpPr txBox="1"/>
              <p:nvPr/>
            </p:nvSpPr>
            <p:spPr>
              <a:xfrm>
                <a:off x="247557" y="5370748"/>
                <a:ext cx="609600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𝑮𝑫𝑷𝒊</m:t>
                      </m:r>
                      <m:r>
                        <a:rPr lang="en-US" b="0" i="0">
                          <a:latin typeface="Cambria Math" panose="02040503050406030204" pitchFamily="18" charset="0"/>
                        </a:rPr>
                        <m:t>=</m:t>
                      </m:r>
                      <m:r>
                        <a:rPr lang="en-US" b="1" i="0" smtClean="0">
                          <a:solidFill>
                            <a:srgbClr val="FF0000"/>
                          </a:solidFill>
                          <a:latin typeface="Cambria Math" panose="02040503050406030204" pitchFamily="18" charset="0"/>
                        </a:rPr>
                        <m:t>𝟎</m:t>
                      </m:r>
                      <m:r>
                        <a:rPr lang="en-US" b="1" i="0" smtClean="0">
                          <a:solidFill>
                            <a:srgbClr val="FF0000"/>
                          </a:solidFill>
                          <a:latin typeface="Cambria Math" panose="02040503050406030204" pitchFamily="18" charset="0"/>
                        </a:rPr>
                        <m:t>.</m:t>
                      </m:r>
                      <m:r>
                        <a:rPr lang="en-US" b="1" i="0" smtClean="0">
                          <a:solidFill>
                            <a:srgbClr val="FF0000"/>
                          </a:solidFill>
                          <a:latin typeface="Cambria Math" panose="02040503050406030204" pitchFamily="18" charset="0"/>
                        </a:rPr>
                        <m:t>𝟑𝟎</m:t>
                      </m:r>
                      <m:r>
                        <a:rPr lang="en-US" b="1" i="1">
                          <a:latin typeface="Cambria Math" panose="02040503050406030204" pitchFamily="18" charset="0"/>
                        </a:rPr>
                        <m:t>𝑬</m:t>
                      </m:r>
                      <m:r>
                        <a:rPr lang="en-US" b="0" i="0">
                          <a:latin typeface="Cambria Math" panose="02040503050406030204" pitchFamily="18" charset="0"/>
                        </a:rPr>
                        <m:t>+</m:t>
                      </m:r>
                      <m:r>
                        <a:rPr lang="en-US" b="1" i="0" smtClean="0">
                          <a:solidFill>
                            <a:srgbClr val="FF0000"/>
                          </a:solidFill>
                          <a:latin typeface="Cambria Math" panose="02040503050406030204" pitchFamily="18" charset="0"/>
                        </a:rPr>
                        <m:t>𝟎</m:t>
                      </m:r>
                      <m:r>
                        <a:rPr lang="en-US" b="1" i="0" smtClean="0">
                          <a:solidFill>
                            <a:srgbClr val="FF0000"/>
                          </a:solidFill>
                          <a:latin typeface="Cambria Math" panose="02040503050406030204" pitchFamily="18" charset="0"/>
                        </a:rPr>
                        <m:t>.</m:t>
                      </m:r>
                      <m:r>
                        <a:rPr lang="en-US" b="1" i="0" smtClean="0">
                          <a:solidFill>
                            <a:srgbClr val="FF0000"/>
                          </a:solidFill>
                          <a:latin typeface="Cambria Math" panose="02040503050406030204" pitchFamily="18" charset="0"/>
                        </a:rPr>
                        <m:t>𝟐𝟐</m:t>
                      </m:r>
                      <m:r>
                        <a:rPr lang="en-US" b="1" i="1">
                          <a:latin typeface="Cambria Math" panose="02040503050406030204" pitchFamily="18" charset="0"/>
                        </a:rPr>
                        <m:t>𝑭</m:t>
                      </m:r>
                      <m:r>
                        <a:rPr lang="en-US" b="0" i="0">
                          <a:latin typeface="Cambria Math" panose="02040503050406030204" pitchFamily="18" charset="0"/>
                        </a:rPr>
                        <m:t>+</m:t>
                      </m:r>
                      <m:r>
                        <a:rPr lang="en-US" b="1" i="0" smtClean="0">
                          <a:solidFill>
                            <a:srgbClr val="FF0000"/>
                          </a:solidFill>
                          <a:latin typeface="Cambria Math" panose="02040503050406030204" pitchFamily="18" charset="0"/>
                        </a:rPr>
                        <m:t>𝟎</m:t>
                      </m:r>
                      <m:r>
                        <a:rPr lang="en-US" b="1" i="0" smtClean="0">
                          <a:solidFill>
                            <a:srgbClr val="FF0000"/>
                          </a:solidFill>
                          <a:latin typeface="Cambria Math" panose="02040503050406030204" pitchFamily="18" charset="0"/>
                        </a:rPr>
                        <m:t>.</m:t>
                      </m:r>
                      <m:r>
                        <a:rPr lang="en-US" b="1" i="0" smtClean="0">
                          <a:solidFill>
                            <a:srgbClr val="FF0000"/>
                          </a:solidFill>
                          <a:latin typeface="Cambria Math" panose="02040503050406030204" pitchFamily="18" charset="0"/>
                        </a:rPr>
                        <m:t>𝟐𝟏</m:t>
                      </m:r>
                      <m:r>
                        <a:rPr lang="en-US" b="1" i="1">
                          <a:latin typeface="Cambria Math" panose="02040503050406030204" pitchFamily="18" charset="0"/>
                        </a:rPr>
                        <m:t>𝑮</m:t>
                      </m:r>
                      <m:r>
                        <a:rPr lang="en-US" b="0" i="0">
                          <a:latin typeface="Cambria Math" panose="02040503050406030204" pitchFamily="18" charset="0"/>
                        </a:rPr>
                        <m:t>+</m:t>
                      </m:r>
                      <m:r>
                        <a:rPr lang="en-US" b="1" i="0" smtClean="0">
                          <a:solidFill>
                            <a:srgbClr val="FF0000"/>
                          </a:solidFill>
                          <a:latin typeface="Cambria Math" panose="02040503050406030204" pitchFamily="18" charset="0"/>
                        </a:rPr>
                        <m:t>𝟎</m:t>
                      </m:r>
                      <m:r>
                        <a:rPr lang="en-US" b="1" i="0" smtClean="0">
                          <a:solidFill>
                            <a:srgbClr val="FF0000"/>
                          </a:solidFill>
                          <a:latin typeface="Cambria Math" panose="02040503050406030204" pitchFamily="18" charset="0"/>
                        </a:rPr>
                        <m:t>.</m:t>
                      </m:r>
                      <m:r>
                        <a:rPr lang="en-US" b="1" i="0" smtClean="0">
                          <a:solidFill>
                            <a:srgbClr val="FF0000"/>
                          </a:solidFill>
                          <a:latin typeface="Cambria Math" panose="02040503050406030204" pitchFamily="18" charset="0"/>
                        </a:rPr>
                        <m:t>𝟏𝟔</m:t>
                      </m:r>
                      <m:r>
                        <a:rPr lang="en-US" b="1" i="1">
                          <a:latin typeface="Cambria Math" panose="02040503050406030204" pitchFamily="18" charset="0"/>
                        </a:rPr>
                        <m:t>𝑯</m:t>
                      </m:r>
                      <m:r>
                        <a:rPr lang="en-US" b="0" i="0">
                          <a:latin typeface="Cambria Math" panose="02040503050406030204" pitchFamily="18" charset="0"/>
                        </a:rPr>
                        <m:t>+</m:t>
                      </m:r>
                      <m:r>
                        <a:rPr lang="en-US" b="1" i="0" smtClean="0">
                          <a:solidFill>
                            <a:srgbClr val="FF0000"/>
                          </a:solidFill>
                          <a:latin typeface="Cambria Math" panose="02040503050406030204" pitchFamily="18" charset="0"/>
                        </a:rPr>
                        <m:t>𝟎</m:t>
                      </m:r>
                      <m:r>
                        <a:rPr lang="en-US" b="1" i="0" smtClean="0">
                          <a:solidFill>
                            <a:srgbClr val="FF0000"/>
                          </a:solidFill>
                          <a:latin typeface="Cambria Math" panose="02040503050406030204" pitchFamily="18" charset="0"/>
                        </a:rPr>
                        <m:t>.</m:t>
                      </m:r>
                      <m:r>
                        <a:rPr lang="en-US" b="1" i="0" smtClean="0">
                          <a:solidFill>
                            <a:srgbClr val="FF0000"/>
                          </a:solidFill>
                          <a:latin typeface="Cambria Math" panose="02040503050406030204" pitchFamily="18" charset="0"/>
                        </a:rPr>
                        <m:t>𝟏𝟏</m:t>
                      </m:r>
                      <m:r>
                        <a:rPr lang="en-US" b="1" i="1">
                          <a:latin typeface="Cambria Math" panose="02040503050406030204" pitchFamily="18" charset="0"/>
                        </a:rPr>
                        <m:t>𝑰</m:t>
                      </m:r>
                    </m:oMath>
                  </m:oMathPara>
                </a14:m>
                <a:endParaRPr lang="en-US" dirty="0"/>
              </a:p>
            </p:txBody>
          </p:sp>
        </mc:Choice>
        <mc:Fallback xmlns="">
          <p:sp>
            <p:nvSpPr>
              <p:cNvPr id="11" name="TextBox 10">
                <a:extLst>
                  <a:ext uri="{FF2B5EF4-FFF2-40B4-BE49-F238E27FC236}">
                    <a16:creationId xmlns:a16="http://schemas.microsoft.com/office/drawing/2014/main" id="{84A12A30-13B5-4BED-B053-97E60C03B821}"/>
                  </a:ext>
                </a:extLst>
              </p:cNvPr>
              <p:cNvSpPr txBox="1">
                <a:spLocks noRot="1" noChangeAspect="1" noMove="1" noResize="1" noEditPoints="1" noAdjustHandles="1" noChangeArrowheads="1" noChangeShapeType="1" noTextEdit="1"/>
              </p:cNvSpPr>
              <p:nvPr/>
            </p:nvSpPr>
            <p:spPr>
              <a:xfrm>
                <a:off x="247557" y="5370748"/>
                <a:ext cx="6096000" cy="369332"/>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786768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9"/>
                                        </p:tgtEl>
                                      </p:cBhvr>
                                    </p:animEffect>
                                    <p:animScale>
                                      <p:cBhvr>
                                        <p:cTn id="7" dur="250" autoRev="1" fill="hold"/>
                                        <p:tgtEl>
                                          <p:spTgt spid="9"/>
                                        </p:tgtEl>
                                      </p:cBhvr>
                                      <p:by x="105000" y="105000"/>
                                    </p:animScale>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randombar(horizontal)">
                                      <p:cBhvr>
                                        <p:cTn id="11" dur="500"/>
                                        <p:tgtEl>
                                          <p:spTgt spid="11"/>
                                        </p:tgtEl>
                                      </p:cBhvr>
                                    </p:animEffect>
                                  </p:childTnLst>
                                </p:cTn>
                              </p:par>
                            </p:childTnLst>
                          </p:cTn>
                        </p:par>
                        <p:par>
                          <p:cTn id="12" fill="hold">
                            <p:stCondLst>
                              <p:cond delay="1000"/>
                            </p:stCondLst>
                            <p:childTnLst>
                              <p:par>
                                <p:cTn id="13" presetID="14" presetClass="entr" presetSubtype="10" fill="hold" nodeType="afterEffect">
                                  <p:stCondLst>
                                    <p:cond delay="1000"/>
                                  </p:stCondLst>
                                  <p:childTnLst>
                                    <p:set>
                                      <p:cBhvr>
                                        <p:cTn id="14" dur="1" fill="hold">
                                          <p:stCondLst>
                                            <p:cond delay="0"/>
                                          </p:stCondLst>
                                        </p:cTn>
                                        <p:tgtEl>
                                          <p:spTgt spid="8"/>
                                        </p:tgtEl>
                                        <p:attrNameLst>
                                          <p:attrName>style.visibility</p:attrName>
                                        </p:attrNameLst>
                                      </p:cBhvr>
                                      <p:to>
                                        <p:strVal val="visible"/>
                                      </p:to>
                                    </p:set>
                                    <p:animEffect transition="in" filter="randombar(horizontal)">
                                      <p:cBhvr>
                                        <p:cTn id="15" dur="500"/>
                                        <p:tgtEl>
                                          <p:spTgt spid="8"/>
                                        </p:tgtEl>
                                      </p:cBhvr>
                                    </p:animEffect>
                                  </p:childTnLst>
                                </p:cTn>
                              </p:par>
                            </p:childTnLst>
                          </p:cTn>
                        </p:par>
                        <p:par>
                          <p:cTn id="16" fill="hold">
                            <p:stCondLst>
                              <p:cond delay="2500"/>
                            </p:stCondLst>
                            <p:childTnLst>
                              <p:par>
                                <p:cTn id="17" presetID="22" presetClass="entr" presetSubtype="4" fill="hold" nodeType="after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wipe(down)">
                                      <p:cBhvr>
                                        <p:cTn id="19"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0E87FE4-2A7E-4664-AF42-CF2C4B786D37}"/>
              </a:ext>
            </a:extLst>
          </p:cNvPr>
          <p:cNvSpPr>
            <a:spLocks noGrp="1"/>
          </p:cNvSpPr>
          <p:nvPr>
            <p:ph type="title"/>
          </p:nvPr>
        </p:nvSpPr>
        <p:spPr>
          <a:xfrm>
            <a:off x="345640" y="259977"/>
            <a:ext cx="8596668" cy="726143"/>
          </a:xfrm>
        </p:spPr>
        <p:txBody>
          <a:bodyPr/>
          <a:lstStyle/>
          <a:p>
            <a:pPr algn="ctr"/>
            <a:r>
              <a:rPr lang="en-US" dirty="0"/>
              <a:t>Conclusion</a:t>
            </a:r>
          </a:p>
        </p:txBody>
      </p:sp>
      <p:sp>
        <p:nvSpPr>
          <p:cNvPr id="3" name="Content Placeholder 2">
            <a:extLst>
              <a:ext uri="{FF2B5EF4-FFF2-40B4-BE49-F238E27FC236}">
                <a16:creationId xmlns:a16="http://schemas.microsoft.com/office/drawing/2014/main" xmlns="" id="{848E9D02-B732-4ED7-9FBF-32D8D2BFA30B}"/>
              </a:ext>
            </a:extLst>
          </p:cNvPr>
          <p:cNvSpPr>
            <a:spLocks noGrp="1"/>
          </p:cNvSpPr>
          <p:nvPr>
            <p:ph idx="1"/>
          </p:nvPr>
        </p:nvSpPr>
        <p:spPr>
          <a:xfrm>
            <a:off x="345640" y="986120"/>
            <a:ext cx="9027459" cy="5378822"/>
          </a:xfrm>
        </p:spPr>
        <p:txBody>
          <a:bodyPr>
            <a:normAutofit/>
          </a:bodyPr>
          <a:lstStyle/>
          <a:p>
            <a:pPr algn="just">
              <a:lnSpc>
                <a:spcPct val="150000"/>
              </a:lnSpc>
            </a:pPr>
            <a:r>
              <a:rPr lang="en-US" dirty="0">
                <a:effectLst/>
                <a:latin typeface="Times New Roman" panose="02020603050405020304" pitchFamily="18" charset="0"/>
                <a:ea typeface="Calibri" panose="020F0502020204030204" pitchFamily="34" charset="0"/>
                <a:cs typeface="Arial" panose="020B0604020202020204" pitchFamily="34" charset="0"/>
              </a:rPr>
              <a:t>The most important criterion in designing the green road is the Environmental one which got the highest priority over the geometric design, safety and the cost criteria. </a:t>
            </a:r>
          </a:p>
          <a:p>
            <a:pPr algn="just">
              <a:lnSpc>
                <a:spcPct val="150000"/>
              </a:lnSpc>
            </a:pPr>
            <a:endParaRPr lang="en-US" dirty="0">
              <a:effectLst/>
              <a:latin typeface="Calibri" panose="020F0502020204030204" pitchFamily="34" charset="0"/>
              <a:ea typeface="Calibri" panose="020F0502020204030204" pitchFamily="34" charset="0"/>
              <a:cs typeface="Arial" panose="020B0604020202020204" pitchFamily="34" charset="0"/>
            </a:endParaRPr>
          </a:p>
          <a:p>
            <a:pPr algn="just"/>
            <a:endParaRPr lang="en-US" dirty="0"/>
          </a:p>
        </p:txBody>
      </p:sp>
      <p:pic>
        <p:nvPicPr>
          <p:cNvPr id="5" name="Picture 4">
            <a:extLst>
              <a:ext uri="{FF2B5EF4-FFF2-40B4-BE49-F238E27FC236}">
                <a16:creationId xmlns:a16="http://schemas.microsoft.com/office/drawing/2014/main" xmlns="" id="{F13034A5-715B-44AC-A862-BFDCB1005C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3387" y="2204597"/>
            <a:ext cx="8775289" cy="388314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2439437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5"/>
                                        </p:tgtEl>
                                      </p:cBhvr>
                                    </p:animEffect>
                                    <p:animScale>
                                      <p:cBhvr>
                                        <p:cTn id="11"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5A40F44-26CC-4D39-BB5F-281B3CA52FCA}"/>
              </a:ext>
            </a:extLst>
          </p:cNvPr>
          <p:cNvSpPr>
            <a:spLocks noGrp="1"/>
          </p:cNvSpPr>
          <p:nvPr>
            <p:ph type="title"/>
          </p:nvPr>
        </p:nvSpPr>
        <p:spPr>
          <a:xfrm>
            <a:off x="677334" y="268941"/>
            <a:ext cx="8596668" cy="672353"/>
          </a:xfrm>
        </p:spPr>
        <p:txBody>
          <a:bodyPr/>
          <a:lstStyle/>
          <a:p>
            <a:pPr algn="ctr"/>
            <a:r>
              <a:rPr lang="en-US" dirty="0"/>
              <a:t>Conclusion</a:t>
            </a:r>
          </a:p>
        </p:txBody>
      </p:sp>
      <p:sp>
        <p:nvSpPr>
          <p:cNvPr id="3" name="Content Placeholder 2">
            <a:extLst>
              <a:ext uri="{FF2B5EF4-FFF2-40B4-BE49-F238E27FC236}">
                <a16:creationId xmlns:a16="http://schemas.microsoft.com/office/drawing/2014/main" xmlns="" id="{5D800A2B-AEE1-42D4-9C55-C3F4AE7ED8F2}"/>
              </a:ext>
            </a:extLst>
          </p:cNvPr>
          <p:cNvSpPr>
            <a:spLocks noGrp="1"/>
          </p:cNvSpPr>
          <p:nvPr>
            <p:ph idx="1"/>
          </p:nvPr>
        </p:nvSpPr>
        <p:spPr>
          <a:xfrm>
            <a:off x="542864" y="941294"/>
            <a:ext cx="9255560" cy="5396658"/>
          </a:xfrm>
        </p:spPr>
        <p:txBody>
          <a:bodyPr/>
          <a:lstStyle/>
          <a:p>
            <a:r>
              <a:rPr lang="en-US" b="1" dirty="0">
                <a:effectLst/>
                <a:latin typeface="Times New Roman" panose="02020603050405020304" pitchFamily="18" charset="0"/>
                <a:ea typeface="Calibri" panose="020F0502020204030204" pitchFamily="34" charset="0"/>
                <a:cs typeface="Arial" panose="020B0604020202020204" pitchFamily="34" charset="0"/>
              </a:rPr>
              <a:t>At the second place</a:t>
            </a:r>
            <a:r>
              <a:rPr lang="en-US" dirty="0">
                <a:effectLst/>
                <a:latin typeface="Times New Roman" panose="02020603050405020304" pitchFamily="18" charset="0"/>
                <a:ea typeface="Calibri" panose="020F0502020204030204" pitchFamily="34" charset="0"/>
                <a:cs typeface="Arial" panose="020B0604020202020204" pitchFamily="34" charset="0"/>
              </a:rPr>
              <a:t>, the safety requirement takes the place. Safety is a fundamental consideration in green road design, as it influences various aspects of the transportation system.</a:t>
            </a:r>
            <a:endParaRPr lang="en-US"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alibri" panose="020F0502020204030204" pitchFamily="34" charset="0"/>
              <a:ea typeface="Calibri" panose="020F0502020204030204" pitchFamily="34" charset="0"/>
              <a:cs typeface="Arial" panose="020B0604020202020204" pitchFamily="34" charset="0"/>
            </a:endParaRPr>
          </a:p>
          <a:p>
            <a:endParaRPr lang="en-US" dirty="0"/>
          </a:p>
        </p:txBody>
      </p:sp>
      <p:pic>
        <p:nvPicPr>
          <p:cNvPr id="5" name="Picture 4">
            <a:extLst>
              <a:ext uri="{FF2B5EF4-FFF2-40B4-BE49-F238E27FC236}">
                <a16:creationId xmlns:a16="http://schemas.microsoft.com/office/drawing/2014/main" xmlns="" id="{FEF022DD-B4F8-4155-8F8B-40C7254D16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140" y="2537337"/>
            <a:ext cx="5423564" cy="29669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xmlns="" id="{20A219DE-180D-4581-B757-F627F368CF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537337"/>
            <a:ext cx="5603552" cy="314661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936700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heel(1)">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D6F97C3-B501-40B6-9BF8-276F447D1FCF}"/>
              </a:ext>
            </a:extLst>
          </p:cNvPr>
          <p:cNvSpPr>
            <a:spLocks noGrp="1"/>
          </p:cNvSpPr>
          <p:nvPr>
            <p:ph type="title"/>
          </p:nvPr>
        </p:nvSpPr>
        <p:spPr>
          <a:xfrm>
            <a:off x="569758" y="188259"/>
            <a:ext cx="8596668" cy="699247"/>
          </a:xfrm>
        </p:spPr>
        <p:txBody>
          <a:bodyPr/>
          <a:lstStyle/>
          <a:p>
            <a:pPr algn="ctr"/>
            <a:r>
              <a:rPr lang="en-US" dirty="0"/>
              <a:t>Conclusion</a:t>
            </a:r>
          </a:p>
        </p:txBody>
      </p:sp>
      <p:sp>
        <p:nvSpPr>
          <p:cNvPr id="3" name="Content Placeholder 2">
            <a:extLst>
              <a:ext uri="{FF2B5EF4-FFF2-40B4-BE49-F238E27FC236}">
                <a16:creationId xmlns:a16="http://schemas.microsoft.com/office/drawing/2014/main" xmlns="" id="{4FBB5918-39CE-45C8-9D65-7905BE0AD1FB}"/>
              </a:ext>
            </a:extLst>
          </p:cNvPr>
          <p:cNvSpPr>
            <a:spLocks noGrp="1"/>
          </p:cNvSpPr>
          <p:nvPr>
            <p:ph idx="1"/>
          </p:nvPr>
        </p:nvSpPr>
        <p:spPr>
          <a:xfrm>
            <a:off x="0" y="887506"/>
            <a:ext cx="9672918" cy="5862918"/>
          </a:xfrm>
        </p:spPr>
        <p:txBody>
          <a:bodyPr>
            <a:normAutofit/>
          </a:bodyPr>
          <a:lstStyle/>
          <a:p>
            <a:pPr algn="just">
              <a:lnSpc>
                <a:spcPct val="150000"/>
              </a:lnSpc>
            </a:pPr>
            <a:r>
              <a:rPr lang="en-US" b="1" dirty="0">
                <a:effectLst/>
                <a:latin typeface="Times New Roman" panose="02020603050405020304" pitchFamily="18" charset="0"/>
                <a:ea typeface="Calibri" panose="020F0502020204030204" pitchFamily="34" charset="0"/>
                <a:cs typeface="Arial" panose="020B0604020202020204" pitchFamily="34" charset="0"/>
              </a:rPr>
              <a:t>As for the third priority,</a:t>
            </a:r>
            <a:r>
              <a:rPr lang="en-US" dirty="0">
                <a:effectLst/>
                <a:latin typeface="Times New Roman" panose="02020603050405020304" pitchFamily="18" charset="0"/>
                <a:ea typeface="Calibri" panose="020F0502020204030204" pitchFamily="34" charset="0"/>
                <a:cs typeface="Arial" panose="020B0604020202020204" pitchFamily="34" charset="0"/>
              </a:rPr>
              <a:t> the geometric design takes the place</a:t>
            </a:r>
            <a:r>
              <a:rPr lang="en-US" dirty="0">
                <a:latin typeface="Times New Roman" panose="02020603050405020304" pitchFamily="18" charset="0"/>
                <a:ea typeface="Calibri" panose="020F0502020204030204" pitchFamily="34" charset="0"/>
                <a:cs typeface="Arial" panose="020B0604020202020204" pitchFamily="34" charset="0"/>
              </a:rPr>
              <a:t>, it </a:t>
            </a:r>
            <a:r>
              <a:rPr lang="en-US" dirty="0">
                <a:effectLst/>
                <a:latin typeface="Times New Roman" panose="02020603050405020304" pitchFamily="18" charset="0"/>
                <a:ea typeface="Calibri" panose="020F0502020204030204" pitchFamily="34" charset="0"/>
                <a:cs typeface="Arial" panose="020B0604020202020204" pitchFamily="34" charset="0"/>
              </a:rPr>
              <a:t>plays a crucial role in the overall design of green roads. Green roads are typically designed with a focus on sustainability and environmental considerations. The geometric design, which includes the layout, alignment, and dimensions of the road, can have several effects on the green design aspects.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50000"/>
              </a:lnSpc>
            </a:pPr>
            <a:endParaRPr lang="en-US" b="1" dirty="0">
              <a:effectLst/>
              <a:latin typeface="Times New Roman" panose="02020603050405020304" pitchFamily="18" charset="0"/>
              <a:ea typeface="Calibri" panose="020F0502020204030204" pitchFamily="34" charset="0"/>
              <a:cs typeface="Arial" panose="020B0604020202020204" pitchFamily="34" charset="0"/>
            </a:endParaRPr>
          </a:p>
          <a:p>
            <a:pPr algn="just">
              <a:lnSpc>
                <a:spcPct val="150000"/>
              </a:lnSpc>
            </a:pPr>
            <a:endParaRPr lang="en-US" dirty="0"/>
          </a:p>
        </p:txBody>
      </p:sp>
      <p:pic>
        <p:nvPicPr>
          <p:cNvPr id="5" name="Picture 4">
            <a:extLst>
              <a:ext uri="{FF2B5EF4-FFF2-40B4-BE49-F238E27FC236}">
                <a16:creationId xmlns:a16="http://schemas.microsoft.com/office/drawing/2014/main" xmlns="" id="{4325A57C-AD5E-42C0-88B5-24DC40EB2F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138" y="2824293"/>
            <a:ext cx="5588277" cy="341514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Picture 6">
            <a:extLst>
              <a:ext uri="{FF2B5EF4-FFF2-40B4-BE49-F238E27FC236}">
                <a16:creationId xmlns:a16="http://schemas.microsoft.com/office/drawing/2014/main" xmlns="" id="{6399DFE0-298A-4C28-9D34-46447A5477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913942"/>
            <a:ext cx="5307106" cy="298014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4267150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2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DCD6B8-AF0E-48C8-920E-5F50B4152054}"/>
              </a:ext>
            </a:extLst>
          </p:cNvPr>
          <p:cNvSpPr>
            <a:spLocks noGrp="1"/>
          </p:cNvSpPr>
          <p:nvPr>
            <p:ph type="title"/>
          </p:nvPr>
        </p:nvSpPr>
        <p:spPr>
          <a:xfrm>
            <a:off x="677334" y="609600"/>
            <a:ext cx="8596668" cy="546847"/>
          </a:xfrm>
        </p:spPr>
        <p:txBody>
          <a:bodyPr>
            <a:normAutofit fontScale="90000"/>
          </a:bodyPr>
          <a:lstStyle/>
          <a:p>
            <a:pPr algn="ctr"/>
            <a:r>
              <a:rPr lang="en-US" dirty="0"/>
              <a:t>Conclusion</a:t>
            </a:r>
          </a:p>
        </p:txBody>
      </p:sp>
      <p:pic>
        <p:nvPicPr>
          <p:cNvPr id="5" name="Content Placeholder 4">
            <a:extLst>
              <a:ext uri="{FF2B5EF4-FFF2-40B4-BE49-F238E27FC236}">
                <a16:creationId xmlns:a16="http://schemas.microsoft.com/office/drawing/2014/main" xmlns="" id="{7276B19C-4B05-4300-B665-0468835646C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5183" y="2178778"/>
            <a:ext cx="3912346" cy="39123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extBox 6">
            <a:extLst>
              <a:ext uri="{FF2B5EF4-FFF2-40B4-BE49-F238E27FC236}">
                <a16:creationId xmlns:a16="http://schemas.microsoft.com/office/drawing/2014/main" xmlns="" id="{EC4559A6-6685-4602-AF70-FF3B45029CEC}"/>
              </a:ext>
            </a:extLst>
          </p:cNvPr>
          <p:cNvSpPr txBox="1"/>
          <p:nvPr/>
        </p:nvSpPr>
        <p:spPr>
          <a:xfrm>
            <a:off x="161365" y="1156447"/>
            <a:ext cx="9583270" cy="878895"/>
          </a:xfrm>
          <a:prstGeom prst="rect">
            <a:avLst/>
          </a:prstGeom>
          <a:noFill/>
        </p:spPr>
        <p:txBody>
          <a:bodyPr wrap="square">
            <a:spAutoFit/>
          </a:bodyPr>
          <a:lstStyle/>
          <a:p>
            <a:pPr marL="0" marR="0" algn="just">
              <a:lnSpc>
                <a:spcPct val="150000"/>
              </a:lnSpc>
              <a:spcBef>
                <a:spcPts val="0"/>
              </a:spcBef>
              <a:spcAft>
                <a:spcPts val="80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The final priority is the cost</a:t>
            </a:r>
            <a:r>
              <a:rPr lang="en-US" sz="1800" dirty="0">
                <a:effectLst/>
                <a:latin typeface="Times New Roman" panose="02020603050405020304" pitchFamily="18" charset="0"/>
                <a:ea typeface="Calibri" panose="020F0502020204030204" pitchFamily="34" charset="0"/>
                <a:cs typeface="Arial" panose="020B0604020202020204" pitchFamily="34" charset="0"/>
              </a:rPr>
              <a:t>, the cost of constructing green roads can have a significant impact on their design.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9" name="Picture 8">
            <a:extLst>
              <a:ext uri="{FF2B5EF4-FFF2-40B4-BE49-F238E27FC236}">
                <a16:creationId xmlns:a16="http://schemas.microsoft.com/office/drawing/2014/main" xmlns="" id="{1EB983DC-968F-42AE-90CA-FBF16BD062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9873" y="2457712"/>
            <a:ext cx="5029200" cy="335447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611343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F716C15-97ED-4C0F-9D0A-79F1868BF3F1}"/>
              </a:ext>
            </a:extLst>
          </p:cNvPr>
          <p:cNvSpPr>
            <a:spLocks noGrp="1"/>
          </p:cNvSpPr>
          <p:nvPr>
            <p:ph type="title"/>
          </p:nvPr>
        </p:nvSpPr>
        <p:spPr/>
        <p:txBody>
          <a:bodyPr/>
          <a:lstStyle/>
          <a:p>
            <a:pPr algn="ctr"/>
            <a:r>
              <a:rPr lang="en-US" dirty="0"/>
              <a:t>Recommendations</a:t>
            </a:r>
          </a:p>
        </p:txBody>
      </p:sp>
      <p:sp>
        <p:nvSpPr>
          <p:cNvPr id="3" name="Content Placeholder 2">
            <a:extLst>
              <a:ext uri="{FF2B5EF4-FFF2-40B4-BE49-F238E27FC236}">
                <a16:creationId xmlns:a16="http://schemas.microsoft.com/office/drawing/2014/main" xmlns="" id="{552A379B-D0D7-4F46-9339-56F9A613D641}"/>
              </a:ext>
            </a:extLst>
          </p:cNvPr>
          <p:cNvSpPr>
            <a:spLocks noGrp="1"/>
          </p:cNvSpPr>
          <p:nvPr>
            <p:ph idx="1"/>
          </p:nvPr>
        </p:nvSpPr>
        <p:spPr>
          <a:xfrm>
            <a:off x="408392" y="1407555"/>
            <a:ext cx="9264525" cy="5055998"/>
          </a:xfrm>
        </p:spPr>
        <p:txBody>
          <a:bodyPr>
            <a:noAutofit/>
          </a:bodyPr>
          <a:lstStyle/>
          <a:p>
            <a:pPr marL="457200" indent="-457200" defTabSz="914400">
              <a:buFont typeface="+mj-lt"/>
              <a:buAutoNum type="arabicPeriod"/>
            </a:pPr>
            <a:r>
              <a:rPr lang="en-US" altLang="zh-CN" sz="2000" dirty="0" smtClean="0">
                <a:solidFill>
                  <a:schemeClr val="tx1"/>
                </a:solidFill>
                <a:latin typeface="Arial" panose="020B0604020202020204" pitchFamily="34" charset="0"/>
              </a:rPr>
              <a:t>It’s </a:t>
            </a:r>
            <a:r>
              <a:rPr lang="en-US" altLang="zh-CN" sz="2000" dirty="0">
                <a:solidFill>
                  <a:schemeClr val="tx1"/>
                </a:solidFill>
                <a:latin typeface="Arial" panose="020B0604020202020204" pitchFamily="34" charset="0"/>
              </a:rPr>
              <a:t>preferred that the previously mentioned </a:t>
            </a:r>
            <a:r>
              <a:rPr lang="en-US" altLang="zh-CN" sz="2000" dirty="0" smtClean="0">
                <a:solidFill>
                  <a:schemeClr val="tx1"/>
                </a:solidFill>
                <a:latin typeface="Arial" panose="020B0604020202020204" pitchFamily="34" charset="0"/>
              </a:rPr>
              <a:t>results should </a:t>
            </a:r>
            <a:r>
              <a:rPr lang="en-US" altLang="zh-CN" sz="2000" dirty="0">
                <a:solidFill>
                  <a:schemeClr val="tx1"/>
                </a:solidFill>
                <a:latin typeface="Arial" panose="020B0604020202020204" pitchFamily="34" charset="0"/>
              </a:rPr>
              <a:t>be followed and considered by the organizations, private sector, and ministers that are responsible for design the </a:t>
            </a:r>
            <a:r>
              <a:rPr lang="en-US" altLang="zh-CN" sz="2000" dirty="0" smtClean="0">
                <a:solidFill>
                  <a:schemeClr val="tx1"/>
                </a:solidFill>
                <a:latin typeface="Arial" panose="020B0604020202020204" pitchFamily="34" charset="0"/>
              </a:rPr>
              <a:t>roads.</a:t>
            </a:r>
          </a:p>
          <a:p>
            <a:pPr marL="457200" indent="-457200" defTabSz="914400">
              <a:buFont typeface="+mj-lt"/>
              <a:buAutoNum type="arabicPeriod"/>
            </a:pP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lvl="0" algn="just">
              <a:lnSpc>
                <a:spcPct val="150000"/>
              </a:lnSpc>
              <a:spcBef>
                <a:spcPts val="0"/>
              </a:spcBef>
              <a:buFont typeface="+mj-lt"/>
              <a:buAutoNum type="arabicPeriod"/>
            </a:pPr>
            <a:r>
              <a:rPr lang="en-US" sz="2000" dirty="0" smtClean="0">
                <a:solidFill>
                  <a:schemeClr val="tx1"/>
                </a:solidFill>
                <a:latin typeface="Arial" pitchFamily="34" charset="0"/>
                <a:ea typeface="Calibri" pitchFamily="34" charset="0"/>
                <a:cs typeface="Arial" pitchFamily="34" charset="0"/>
              </a:rPr>
              <a:t> T</a:t>
            </a:r>
            <a:r>
              <a:rPr lang="en-US" sz="2000" dirty="0" smtClean="0">
                <a:solidFill>
                  <a:schemeClr val="tx1"/>
                </a:solidFill>
                <a:latin typeface="Arial" pitchFamily="34" charset="0"/>
                <a:ea typeface="Calibri" pitchFamily="34" charset="0"/>
                <a:cs typeface="Arial" pitchFamily="34" charset="0"/>
              </a:rPr>
              <a:t>ry </a:t>
            </a:r>
            <a:r>
              <a:rPr lang="en-US" sz="2000" dirty="0">
                <a:solidFill>
                  <a:schemeClr val="tx1"/>
                </a:solidFill>
                <a:latin typeface="Arial" pitchFamily="34" charset="0"/>
                <a:ea typeface="Calibri" pitchFamily="34" charset="0"/>
                <a:cs typeface="Arial" pitchFamily="34" charset="0"/>
              </a:rPr>
              <a:t>investigating whether these </a:t>
            </a:r>
            <a:r>
              <a:rPr lang="en-US" sz="2000" dirty="0" smtClean="0">
                <a:solidFill>
                  <a:schemeClr val="tx1"/>
                </a:solidFill>
                <a:latin typeface="Arial" pitchFamily="34" charset="0"/>
                <a:ea typeface="Calibri" pitchFamily="34" charset="0"/>
                <a:cs typeface="Arial" pitchFamily="34" charset="0"/>
              </a:rPr>
              <a:t>results </a:t>
            </a:r>
            <a:r>
              <a:rPr lang="en-US" sz="2000" dirty="0">
                <a:solidFill>
                  <a:schemeClr val="tx1"/>
                </a:solidFill>
                <a:latin typeface="Arial" pitchFamily="34" charset="0"/>
                <a:ea typeface="Calibri" pitchFamily="34" charset="0"/>
                <a:cs typeface="Arial" pitchFamily="34" charset="0"/>
              </a:rPr>
              <a:t>are suitable </a:t>
            </a:r>
            <a:r>
              <a:rPr lang="en-US" sz="2000" dirty="0" smtClean="0">
                <a:solidFill>
                  <a:schemeClr val="tx1"/>
                </a:solidFill>
                <a:latin typeface="Arial" pitchFamily="34" charset="0"/>
                <a:ea typeface="Calibri" pitchFamily="34" charset="0"/>
                <a:cs typeface="Arial" pitchFamily="34" charset="0"/>
              </a:rPr>
              <a:t>to be applied in </a:t>
            </a:r>
            <a:r>
              <a:rPr lang="en-US" sz="2000" dirty="0">
                <a:solidFill>
                  <a:schemeClr val="tx1"/>
                </a:solidFill>
                <a:latin typeface="Arial" pitchFamily="34" charset="0"/>
                <a:ea typeface="Calibri" pitchFamily="34" charset="0"/>
                <a:cs typeface="Arial" pitchFamily="34" charset="0"/>
              </a:rPr>
              <a:t>different </a:t>
            </a:r>
            <a:r>
              <a:rPr lang="en-US" sz="2000" dirty="0" smtClean="0">
                <a:solidFill>
                  <a:schemeClr val="tx1"/>
                </a:solidFill>
                <a:latin typeface="Arial" pitchFamily="34" charset="0"/>
                <a:ea typeface="Calibri" pitchFamily="34" charset="0"/>
                <a:cs typeface="Arial" pitchFamily="34" charset="0"/>
              </a:rPr>
              <a:t>           cities </a:t>
            </a:r>
            <a:r>
              <a:rPr lang="en-US" sz="2000" dirty="0">
                <a:solidFill>
                  <a:schemeClr val="tx1"/>
                </a:solidFill>
                <a:latin typeface="Arial" pitchFamily="34" charset="0"/>
                <a:ea typeface="Calibri" pitchFamily="34" charset="0"/>
                <a:cs typeface="Arial" pitchFamily="34" charset="0"/>
              </a:rPr>
              <a:t>or </a:t>
            </a:r>
            <a:r>
              <a:rPr lang="en-US" sz="2000" dirty="0" smtClean="0">
                <a:solidFill>
                  <a:schemeClr val="tx1"/>
                </a:solidFill>
                <a:latin typeface="Arial" pitchFamily="34" charset="0"/>
                <a:ea typeface="Calibri" pitchFamily="34" charset="0"/>
                <a:cs typeface="Arial" pitchFamily="34" charset="0"/>
              </a:rPr>
              <a:t>not</a:t>
            </a:r>
            <a:r>
              <a:rPr lang="en-US" sz="2000" dirty="0" smtClean="0">
                <a:solidFill>
                  <a:schemeClr val="tx1"/>
                </a:solidFill>
                <a:effectLst/>
                <a:latin typeface="Arial" pitchFamily="34" charset="0"/>
                <a:ea typeface="Calibri" pitchFamily="34" charset="0"/>
                <a:cs typeface="Arial" pitchFamily="34" charset="0"/>
              </a:rPr>
              <a:t>.</a:t>
            </a:r>
          </a:p>
          <a:p>
            <a:pPr lvl="0" algn="just">
              <a:lnSpc>
                <a:spcPct val="150000"/>
              </a:lnSpc>
              <a:spcBef>
                <a:spcPts val="0"/>
              </a:spcBef>
              <a:buFont typeface="+mj-lt"/>
              <a:buAutoNum type="arabicPeriod"/>
            </a:pPr>
            <a:endParaRPr lang="en-US" sz="2000" dirty="0" smtClean="0">
              <a:solidFill>
                <a:schemeClr val="tx1"/>
              </a:solidFill>
            </a:endParaRPr>
          </a:p>
          <a:p>
            <a:pPr marL="457200" indent="-457200">
              <a:buFont typeface="+mj-lt"/>
              <a:buAutoNum type="arabicPeriod"/>
            </a:pPr>
            <a:r>
              <a:rPr lang="en-US" altLang="zh-CN" sz="2000" dirty="0" smtClean="0">
                <a:solidFill>
                  <a:schemeClr val="tx1"/>
                </a:solidFill>
                <a:latin typeface="Arial" panose="020B0604020202020204" pitchFamily="34" charset="0"/>
              </a:rPr>
              <a:t>It’s </a:t>
            </a:r>
            <a:r>
              <a:rPr lang="en-US" altLang="zh-CN" sz="2000" dirty="0">
                <a:solidFill>
                  <a:schemeClr val="tx1"/>
                </a:solidFill>
                <a:latin typeface="Arial" panose="020B0604020202020204" pitchFamily="34" charset="0"/>
              </a:rPr>
              <a:t>recommended to make a manual for green roads similar to the manual already made for the green </a:t>
            </a:r>
            <a:r>
              <a:rPr lang="en-US" altLang="zh-CN" sz="2000" dirty="0" smtClean="0">
                <a:solidFill>
                  <a:schemeClr val="tx1"/>
                </a:solidFill>
                <a:latin typeface="Arial" panose="020B0604020202020204" pitchFamily="34" charset="0"/>
              </a:rPr>
              <a:t>buildings.</a:t>
            </a:r>
            <a:endParaRPr lang="en-US" altLang="zh-CN" sz="2000" dirty="0">
              <a:solidFill>
                <a:schemeClr val="tx1"/>
              </a:solidFill>
              <a:latin typeface="Arial" panose="020B0604020202020204" pitchFamily="34" charset="0"/>
            </a:endParaRPr>
          </a:p>
          <a:p>
            <a:pPr marL="0" indent="0">
              <a:buNone/>
            </a:pPr>
            <a:endParaRPr lang="en-US" altLang="zh-CN" sz="2000" dirty="0">
              <a:solidFill>
                <a:schemeClr val="tx1"/>
              </a:solidFill>
              <a:latin typeface="Arial" panose="020B0604020202020204" pitchFamily="34" charset="0"/>
            </a:endParaRPr>
          </a:p>
          <a:p>
            <a:pPr marL="457200" indent="-457200">
              <a:buFont typeface="+mj-lt"/>
              <a:buAutoNum type="arabicPeriod"/>
            </a:pPr>
            <a:endParaRPr lang="en-US" sz="2000" dirty="0">
              <a:solidFill>
                <a:schemeClr val="tx1"/>
              </a:solidFill>
            </a:endParaRPr>
          </a:p>
        </p:txBody>
      </p:sp>
    </p:spTree>
    <p:extLst>
      <p:ext uri="{BB962C8B-B14F-4D97-AF65-F5344CB8AC3E}">
        <p14:creationId xmlns:p14="http://schemas.microsoft.com/office/powerpoint/2010/main" val="1338006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3" dur="500"/>
                                        <p:tgtEl>
                                          <p:spTgt spid="3">
                                            <p:txEl>
                                              <p:pRg st="2" end="2"/>
                                            </p:txEl>
                                          </p:spTgt>
                                        </p:tgtEl>
                                      </p:cBhvr>
                                    </p:animEffect>
                                  </p:childTnLst>
                                </p:cTn>
                              </p:par>
                            </p:childTnLst>
                          </p:cTn>
                        </p:par>
                        <p:par>
                          <p:cTn id="14" fill="hold">
                            <p:stCondLst>
                              <p:cond delay="1500"/>
                            </p:stCondLst>
                            <p:childTnLst>
                              <p:par>
                                <p:cTn id="15" presetID="14" presetClass="entr" presetSubtype="10"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5BCBA60-2B22-4195-9640-40498FBA2839}"/>
              </a:ext>
            </a:extLst>
          </p:cNvPr>
          <p:cNvSpPr>
            <a:spLocks noGrp="1"/>
          </p:cNvSpPr>
          <p:nvPr>
            <p:ph type="title"/>
          </p:nvPr>
        </p:nvSpPr>
        <p:spPr>
          <a:xfrm>
            <a:off x="553509" y="752475"/>
            <a:ext cx="8596668" cy="914400"/>
          </a:xfrm>
        </p:spPr>
        <p:txBody>
          <a:bodyPr>
            <a:normAutofit/>
          </a:bodyPr>
          <a:lstStyle/>
          <a:p>
            <a:pPr algn="ctr"/>
            <a:r>
              <a:rPr lang="en-US" sz="4800" dirty="0"/>
              <a:t>2022 – 2023	</a:t>
            </a:r>
          </a:p>
        </p:txBody>
      </p:sp>
      <p:sp>
        <p:nvSpPr>
          <p:cNvPr id="3" name="Content Placeholder 2">
            <a:extLst>
              <a:ext uri="{FF2B5EF4-FFF2-40B4-BE49-F238E27FC236}">
                <a16:creationId xmlns:a16="http://schemas.microsoft.com/office/drawing/2014/main" xmlns="" id="{8141B8A1-A244-4768-9546-4E01FDE37F0C}"/>
              </a:ext>
            </a:extLst>
          </p:cNvPr>
          <p:cNvSpPr>
            <a:spLocks noGrp="1"/>
          </p:cNvSpPr>
          <p:nvPr>
            <p:ph idx="1"/>
          </p:nvPr>
        </p:nvSpPr>
        <p:spPr>
          <a:xfrm>
            <a:off x="677334" y="2851944"/>
            <a:ext cx="8596668" cy="1973261"/>
          </a:xfrm>
        </p:spPr>
        <p:txBody>
          <a:bodyPr>
            <a:normAutofit/>
          </a:bodyPr>
          <a:lstStyle/>
          <a:p>
            <a:pPr marL="0" indent="0" algn="ctr">
              <a:buNone/>
            </a:pPr>
            <a:r>
              <a:rPr lang="en-US" sz="9600" dirty="0">
                <a:latin typeface="Cooper Black" panose="0208090404030B020404" pitchFamily="18" charset="0"/>
              </a:rPr>
              <a:t>THANK YOU</a:t>
            </a:r>
          </a:p>
        </p:txBody>
      </p:sp>
    </p:spTree>
    <p:extLst>
      <p:ext uri="{BB962C8B-B14F-4D97-AF65-F5344CB8AC3E}">
        <p14:creationId xmlns:p14="http://schemas.microsoft.com/office/powerpoint/2010/main" val="4221309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par>
                          <p:cTn id="21" fill="hold">
                            <p:stCondLst>
                              <p:cond delay="2000"/>
                            </p:stCondLst>
                            <p:childTnLst>
                              <p:par>
                                <p:cTn id="22" presetID="8" presetClass="emph" presetSubtype="0" fill="hold" grpId="0" nodeType="afterEffect">
                                  <p:stCondLst>
                                    <p:cond delay="0"/>
                                  </p:stCondLst>
                                  <p:childTnLst>
                                    <p:animRot by="21600000">
                                      <p:cBhvr>
                                        <p:cTn id="23"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BBE1548-CD03-4E1F-8924-34FCB6DA7908}"/>
              </a:ext>
            </a:extLst>
          </p:cNvPr>
          <p:cNvSpPr>
            <a:spLocks noGrp="1"/>
          </p:cNvSpPr>
          <p:nvPr>
            <p:ph type="title"/>
          </p:nvPr>
        </p:nvSpPr>
        <p:spPr>
          <a:xfrm>
            <a:off x="677334" y="609600"/>
            <a:ext cx="8596668" cy="979489"/>
          </a:xfrm>
        </p:spPr>
        <p:txBody>
          <a:bodyPr/>
          <a:lstStyle/>
          <a:p>
            <a:r>
              <a:rPr lang="en-US" dirty="0"/>
              <a:t>Chapter One: Introduction</a:t>
            </a:r>
          </a:p>
        </p:txBody>
      </p:sp>
      <p:sp>
        <p:nvSpPr>
          <p:cNvPr id="3" name="Content Placeholder 2">
            <a:extLst>
              <a:ext uri="{FF2B5EF4-FFF2-40B4-BE49-F238E27FC236}">
                <a16:creationId xmlns:a16="http://schemas.microsoft.com/office/drawing/2014/main" xmlns="" id="{7BC00460-918E-4D16-A3AB-7E092D32604D}"/>
              </a:ext>
            </a:extLst>
          </p:cNvPr>
          <p:cNvSpPr>
            <a:spLocks noGrp="1"/>
          </p:cNvSpPr>
          <p:nvPr>
            <p:ph idx="1"/>
          </p:nvPr>
        </p:nvSpPr>
        <p:spPr>
          <a:xfrm>
            <a:off x="677334" y="1589089"/>
            <a:ext cx="8596668" cy="4773611"/>
          </a:xfrm>
        </p:spPr>
        <p:txBody>
          <a:bodyPr>
            <a:normAutofit lnSpcReduction="10000"/>
          </a:bodyPr>
          <a:lstStyle/>
          <a:p>
            <a:pPr algn="just">
              <a:lnSpc>
                <a:spcPct val="200000"/>
              </a:lnSpc>
            </a:pPr>
            <a:r>
              <a:rPr lang="en-US" sz="2800" dirty="0">
                <a:latin typeface="Times New Roman" panose="02020603050405020304" pitchFamily="18" charset="0"/>
                <a:cs typeface="Times New Roman" panose="02020603050405020304" pitchFamily="18" charset="0"/>
              </a:rPr>
              <a:t>General Background</a:t>
            </a:r>
          </a:p>
          <a:p>
            <a:pPr algn="just">
              <a:lnSpc>
                <a:spcPct val="200000"/>
              </a:lnSpc>
            </a:pPr>
            <a:r>
              <a:rPr lang="en-US" sz="2800" dirty="0">
                <a:latin typeface="Times New Roman" panose="02020603050405020304" pitchFamily="18" charset="0"/>
                <a:cs typeface="Times New Roman" panose="02020603050405020304" pitchFamily="18" charset="0"/>
              </a:rPr>
              <a:t>Significance of the Project</a:t>
            </a:r>
          </a:p>
          <a:p>
            <a:pPr algn="just">
              <a:lnSpc>
                <a:spcPct val="200000"/>
              </a:lnSpc>
            </a:pPr>
            <a:r>
              <a:rPr lang="en-US" sz="2800" dirty="0">
                <a:latin typeface="Times New Roman" panose="02020603050405020304" pitchFamily="18" charset="0"/>
                <a:cs typeface="Times New Roman" panose="02020603050405020304" pitchFamily="18" charset="0"/>
              </a:rPr>
              <a:t>Objectives</a:t>
            </a:r>
          </a:p>
          <a:p>
            <a:pPr algn="just">
              <a:lnSpc>
                <a:spcPct val="200000"/>
              </a:lnSpc>
            </a:pPr>
            <a:r>
              <a:rPr lang="en-US" sz="2800" dirty="0">
                <a:latin typeface="Times New Roman" panose="02020603050405020304" pitchFamily="18" charset="0"/>
                <a:cs typeface="Times New Roman" panose="02020603050405020304" pitchFamily="18" charset="0"/>
              </a:rPr>
              <a:t>Project Constraints </a:t>
            </a:r>
          </a:p>
          <a:p>
            <a:pPr algn="just">
              <a:lnSpc>
                <a:spcPct val="200000"/>
              </a:lnSpc>
            </a:pPr>
            <a:r>
              <a:rPr lang="en-US" sz="2800" dirty="0">
                <a:latin typeface="Times New Roman" panose="02020603050405020304" pitchFamily="18" charset="0"/>
                <a:cs typeface="Times New Roman" panose="02020603050405020304" pitchFamily="18" charset="0"/>
              </a:rPr>
              <a:t>Design Criteria</a:t>
            </a:r>
          </a:p>
        </p:txBody>
      </p:sp>
    </p:spTree>
    <p:extLst>
      <p:ext uri="{BB962C8B-B14F-4D97-AF65-F5344CB8AC3E}">
        <p14:creationId xmlns:p14="http://schemas.microsoft.com/office/powerpoint/2010/main" val="3928951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nodeType="after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9" fill="hold">
                            <p:stCondLst>
                              <p:cond delay="4000"/>
                            </p:stCondLst>
                            <p:childTnLst>
                              <p:par>
                                <p:cTn id="30" presetID="42" presetClass="entr" presetSubtype="0" fill="hold" nodeType="after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35" fill="hold">
                            <p:stCondLst>
                              <p:cond delay="5000"/>
                            </p:stCondLst>
                            <p:childTnLst>
                              <p:par>
                                <p:cTn id="36" presetID="42" presetClass="entr" presetSubtype="0" fill="hold" nodeType="after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Effect transition="in" filter="fade">
                                      <p:cBhvr>
                                        <p:cTn id="38" dur="1000"/>
                                        <p:tgtEl>
                                          <p:spTgt spid="3">
                                            <p:txEl>
                                              <p:pRg st="4" end="4"/>
                                            </p:txEl>
                                          </p:spTgt>
                                        </p:tgtEl>
                                      </p:cBhvr>
                                    </p:animEffect>
                                    <p:anim calcmode="lin" valueType="num">
                                      <p:cBhvr>
                                        <p:cTn id="3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285D382-33EF-4260-8C5C-F147A8222F08}"/>
              </a:ext>
            </a:extLst>
          </p:cNvPr>
          <p:cNvSpPr>
            <a:spLocks noGrp="1"/>
          </p:cNvSpPr>
          <p:nvPr>
            <p:ph type="title"/>
          </p:nvPr>
        </p:nvSpPr>
        <p:spPr>
          <a:xfrm>
            <a:off x="677334" y="152400"/>
            <a:ext cx="8596668" cy="655320"/>
          </a:xfrm>
        </p:spPr>
        <p:txBody>
          <a:bodyPr/>
          <a:lstStyle/>
          <a:p>
            <a:pPr algn="ctr"/>
            <a:r>
              <a:rPr lang="en-US" dirty="0"/>
              <a:t>General Background</a:t>
            </a:r>
          </a:p>
        </p:txBody>
      </p:sp>
      <p:sp>
        <p:nvSpPr>
          <p:cNvPr id="3" name="Content Placeholder 2">
            <a:extLst>
              <a:ext uri="{FF2B5EF4-FFF2-40B4-BE49-F238E27FC236}">
                <a16:creationId xmlns:a16="http://schemas.microsoft.com/office/drawing/2014/main" xmlns="" id="{7531D27B-814F-4E13-AEA2-B1B3765E652D}"/>
              </a:ext>
            </a:extLst>
          </p:cNvPr>
          <p:cNvSpPr>
            <a:spLocks noGrp="1"/>
          </p:cNvSpPr>
          <p:nvPr>
            <p:ph idx="1"/>
          </p:nvPr>
        </p:nvSpPr>
        <p:spPr>
          <a:xfrm>
            <a:off x="266700" y="820506"/>
            <a:ext cx="7630392" cy="5808894"/>
          </a:xfrm>
        </p:spPr>
        <p:txBody>
          <a:bodyPr>
            <a:noAutofit/>
          </a:bodyPr>
          <a:lstStyle/>
          <a:p>
            <a:pPr marL="297180" indent="-285750" algn="just" defTabSz="1218565">
              <a:lnSpc>
                <a:spcPct val="150000"/>
              </a:lnSpc>
              <a:spcBef>
                <a:spcPts val="800"/>
              </a:spcBef>
              <a:buFont typeface="Arial" pitchFamily="34" charset="0"/>
              <a:buChar char="•"/>
            </a:pPr>
            <a:r>
              <a:rPr lang="en-US" sz="2000" dirty="0">
                <a:solidFill>
                  <a:schemeClr val="tx1"/>
                </a:solidFill>
                <a:latin typeface="Arial" pitchFamily="34" charset="0"/>
                <a:cs typeface="Arial" pitchFamily="34" charset="0"/>
              </a:rPr>
              <a:t>The Analytic Hierarchy Process (AHP) is a method for organizing and analyzing complex decisions, using math and psychology. It was developed by Thomas L. Saaty in the 1970s and has been refined since then. </a:t>
            </a:r>
            <a:endParaRPr lang="en-US" sz="2000" dirty="0" smtClean="0">
              <a:solidFill>
                <a:schemeClr val="tx1"/>
              </a:solidFill>
              <a:latin typeface="Arial" pitchFamily="34" charset="0"/>
              <a:cs typeface="Arial" pitchFamily="34" charset="0"/>
            </a:endParaRPr>
          </a:p>
          <a:p>
            <a:pPr marL="297180" indent="-285750" algn="just" defTabSz="1218565">
              <a:lnSpc>
                <a:spcPct val="150000"/>
              </a:lnSpc>
              <a:spcBef>
                <a:spcPts val="800"/>
              </a:spcBef>
              <a:buFont typeface="Arial" pitchFamily="34" charset="0"/>
              <a:buChar char="•"/>
            </a:pPr>
            <a:endParaRPr lang="en-US" sz="2000" dirty="0" smtClean="0">
              <a:solidFill>
                <a:schemeClr val="tx1"/>
              </a:solidFill>
              <a:latin typeface="Adobe Caslon Pro" panose="0205050205050A020403" pitchFamily="18" charset="0"/>
            </a:endParaRPr>
          </a:p>
          <a:p>
            <a:pPr marL="297180" indent="-285750" algn="just" defTabSz="1218565">
              <a:lnSpc>
                <a:spcPct val="150000"/>
              </a:lnSpc>
              <a:spcBef>
                <a:spcPts val="800"/>
              </a:spcBef>
              <a:buFont typeface="Arial" pitchFamily="34" charset="0"/>
              <a:buChar char="•"/>
            </a:pPr>
            <a:r>
              <a:rPr lang="en-US" sz="2000" dirty="0">
                <a:solidFill>
                  <a:schemeClr val="tx1"/>
                </a:solidFill>
                <a:latin typeface="Arial" pitchFamily="34" charset="0"/>
                <a:cs typeface="Arial" pitchFamily="34" charset="0"/>
              </a:rPr>
              <a:t>It contains three parts: the ultimate goal or problem you’re trying to solve, all of the possible solutions, called alternatives, and the criteria you will judge the alternatives </a:t>
            </a:r>
            <a:r>
              <a:rPr lang="en-US" sz="2000" dirty="0" smtClean="0">
                <a:solidFill>
                  <a:schemeClr val="tx1"/>
                </a:solidFill>
                <a:latin typeface="Arial" pitchFamily="34" charset="0"/>
                <a:cs typeface="Arial" pitchFamily="34" charset="0"/>
              </a:rPr>
              <a:t>on.</a:t>
            </a:r>
            <a:endParaRPr lang="en-US" sz="2000" dirty="0">
              <a:solidFill>
                <a:schemeClr val="tx1"/>
              </a:solidFill>
              <a:latin typeface="Arial" pitchFamily="34" charset="0"/>
              <a:cs typeface="Arial" pitchFamily="34" charset="0"/>
            </a:endParaRPr>
          </a:p>
        </p:txBody>
      </p:sp>
      <p:pic>
        <p:nvPicPr>
          <p:cNvPr id="4" name="صورة 4">
            <a:extLst>
              <a:ext uri="{FF2B5EF4-FFF2-40B4-BE49-F238E27FC236}">
                <a16:creationId xmlns:a16="http://schemas.microsoft.com/office/drawing/2014/main" xmlns="" id="{73C4DF34-DE5D-41F6-A9EE-213E40C1F23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71449" y="672794"/>
            <a:ext cx="2943217" cy="251236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صورة 2">
            <a:extLst>
              <a:ext uri="{FF2B5EF4-FFF2-40B4-BE49-F238E27FC236}">
                <a16:creationId xmlns:a16="http://schemas.microsoft.com/office/drawing/2014/main" xmlns="" id="{80756B35-69C0-4C0F-8ABB-B113236BE8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67072" y="3672842"/>
            <a:ext cx="2928027" cy="218054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4213923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childTnLst>
                          </p:cTn>
                        </p:par>
                        <p:par>
                          <p:cTn id="16" fill="hold">
                            <p:stCondLst>
                              <p:cond delay="1500"/>
                            </p:stCondLst>
                            <p:childTnLst>
                              <p:par>
                                <p:cTn id="17" presetID="21" presetClass="entr" presetSubtype="1"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heel(1)">
                                      <p:cBhvr>
                                        <p:cTn id="19" dur="2000"/>
                                        <p:tgtEl>
                                          <p:spTgt spid="4"/>
                                        </p:tgtEl>
                                      </p:cBhvr>
                                    </p:animEffect>
                                  </p:childTnLst>
                                </p:cTn>
                              </p:par>
                            </p:childTnLst>
                          </p:cTn>
                        </p:par>
                        <p:par>
                          <p:cTn id="20" fill="hold">
                            <p:stCondLst>
                              <p:cond delay="3500"/>
                            </p:stCondLst>
                            <p:childTnLst>
                              <p:par>
                                <p:cTn id="21" presetID="16" presetClass="entr" presetSubtype="21" fill="hold" nodeType="afterEffect">
                                  <p:stCondLst>
                                    <p:cond delay="500"/>
                                  </p:stCondLst>
                                  <p:childTnLst>
                                    <p:set>
                                      <p:cBhvr>
                                        <p:cTn id="22" dur="1" fill="hold">
                                          <p:stCondLst>
                                            <p:cond delay="0"/>
                                          </p:stCondLst>
                                        </p:cTn>
                                        <p:tgtEl>
                                          <p:spTgt spid="5"/>
                                        </p:tgtEl>
                                        <p:attrNameLst>
                                          <p:attrName>style.visibility</p:attrName>
                                        </p:attrNameLst>
                                      </p:cBhvr>
                                      <p:to>
                                        <p:strVal val="visible"/>
                                      </p:to>
                                    </p:set>
                                    <p:animEffect transition="in" filter="barn(inVertical)">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946146C-C11F-49ED-A1AF-7821E6B15CC6}"/>
              </a:ext>
            </a:extLst>
          </p:cNvPr>
          <p:cNvSpPr>
            <a:spLocks noGrp="1"/>
          </p:cNvSpPr>
          <p:nvPr>
            <p:ph type="title"/>
          </p:nvPr>
        </p:nvSpPr>
        <p:spPr>
          <a:xfrm>
            <a:off x="629709" y="209550"/>
            <a:ext cx="8596668" cy="777875"/>
          </a:xfrm>
        </p:spPr>
        <p:txBody>
          <a:bodyPr/>
          <a:lstStyle/>
          <a:p>
            <a:pPr algn="ctr"/>
            <a:r>
              <a:rPr lang="en-US" dirty="0"/>
              <a:t>Significance of the Project</a:t>
            </a:r>
          </a:p>
        </p:txBody>
      </p:sp>
      <p:sp>
        <p:nvSpPr>
          <p:cNvPr id="3" name="Content Placeholder 2">
            <a:extLst>
              <a:ext uri="{FF2B5EF4-FFF2-40B4-BE49-F238E27FC236}">
                <a16:creationId xmlns:a16="http://schemas.microsoft.com/office/drawing/2014/main" xmlns="" id="{FCD58BAA-309E-4B8C-AFFC-1AEF8F7F6B1B}"/>
              </a:ext>
            </a:extLst>
          </p:cNvPr>
          <p:cNvSpPr>
            <a:spLocks noGrp="1"/>
          </p:cNvSpPr>
          <p:nvPr>
            <p:ph idx="1"/>
          </p:nvPr>
        </p:nvSpPr>
        <p:spPr>
          <a:xfrm>
            <a:off x="429914" y="878937"/>
            <a:ext cx="9504500" cy="5596255"/>
          </a:xfrm>
        </p:spPr>
        <p:txBody>
          <a:bodyPr>
            <a:noAutofit/>
          </a:bodyPr>
          <a:lstStyle/>
          <a:p>
            <a:pPr algn="just">
              <a:lnSpc>
                <a:spcPct val="150000"/>
              </a:lnSpc>
            </a:pPr>
            <a:r>
              <a:rPr lang="en-US" sz="2800" dirty="0">
                <a:solidFill>
                  <a:schemeClr val="tx1"/>
                </a:solidFill>
                <a:latin typeface="Times New Roman" panose="02020603050405020304" pitchFamily="18" charset="0"/>
                <a:cs typeface="Times New Roman" panose="02020603050405020304" pitchFamily="18" charset="0"/>
              </a:rPr>
              <a:t>AHP gives a proven, effective means to deal with complex decision </a:t>
            </a:r>
            <a:r>
              <a:rPr lang="en-US" sz="2800" dirty="0" smtClean="0">
                <a:solidFill>
                  <a:schemeClr val="tx1"/>
                </a:solidFill>
                <a:latin typeface="Times New Roman" panose="02020603050405020304" pitchFamily="18" charset="0"/>
                <a:cs typeface="Times New Roman" panose="02020603050405020304" pitchFamily="18" charset="0"/>
              </a:rPr>
              <a:t>making.</a:t>
            </a:r>
          </a:p>
          <a:p>
            <a:pPr algn="dist">
              <a:lnSpc>
                <a:spcPct val="130000"/>
              </a:lnSpc>
              <a:spcBef>
                <a:spcPts val="0"/>
              </a:spcBef>
              <a:spcAft>
                <a:spcPts val="800"/>
              </a:spcAft>
            </a:pPr>
            <a:r>
              <a:rPr lang="en-US" sz="2800" dirty="0">
                <a:solidFill>
                  <a:schemeClr val="tx1"/>
                </a:solidFill>
                <a:latin typeface="Times New Roman" panose="02020603050405020304" pitchFamily="18" charset="0"/>
                <a:cs typeface="Times New Roman" panose="02020603050405020304" pitchFamily="18" charset="0"/>
              </a:rPr>
              <a:t>AHP is the easiest way of decision-making techniques</a:t>
            </a:r>
            <a:r>
              <a:rPr lang="en-US" sz="2800" dirty="0" smtClean="0">
                <a:solidFill>
                  <a:schemeClr val="tx1"/>
                </a:solidFill>
                <a:latin typeface="Times New Roman" panose="02020603050405020304" pitchFamily="18" charset="0"/>
                <a:cs typeface="Times New Roman" panose="02020603050405020304" pitchFamily="18" charset="0"/>
              </a:rPr>
              <a:t>.</a:t>
            </a:r>
            <a:endParaRPr lang="zh-CN" altLang="en-US" sz="2800" dirty="0">
              <a:solidFill>
                <a:schemeClr val="tx1"/>
              </a:solidFill>
              <a:latin typeface="Times New Roman" panose="02020603050405020304" pitchFamily="18" charset="0"/>
              <a:ea typeface="Arial" panose="020B0604020202020204" pitchFamily="34" charset="0"/>
              <a:cs typeface="Times New Roman" panose="02020603050405020304" pitchFamily="18" charset="0"/>
            </a:endParaRPr>
          </a:p>
          <a:p>
            <a:pPr algn="dist">
              <a:lnSpc>
                <a:spcPct val="130000"/>
              </a:lnSpc>
              <a:spcBef>
                <a:spcPts val="0"/>
              </a:spcBef>
              <a:spcAft>
                <a:spcPts val="800"/>
              </a:spcAft>
            </a:pPr>
            <a:r>
              <a:rPr lang="en-US" sz="2800" dirty="0" smtClean="0">
                <a:solidFill>
                  <a:schemeClr val="tx1"/>
                </a:solidFill>
                <a:latin typeface="Times New Roman" panose="02020603050405020304" pitchFamily="18" charset="0"/>
                <a:cs typeface="Times New Roman" panose="02020603050405020304" pitchFamily="18" charset="0"/>
              </a:rPr>
              <a:t>AHP </a:t>
            </a:r>
            <a:r>
              <a:rPr lang="en-US" sz="2800" dirty="0">
                <a:solidFill>
                  <a:schemeClr val="tx1"/>
                </a:solidFill>
                <a:latin typeface="Times New Roman" panose="02020603050405020304" pitchFamily="18" charset="0"/>
                <a:cs typeface="Times New Roman" panose="02020603050405020304" pitchFamily="18" charset="0"/>
              </a:rPr>
              <a:t>method is considered one of the most convenient methodologies in order to evaluate transportation issues.</a:t>
            </a:r>
            <a:endParaRPr lang="zh-CN" altLang="en-US" sz="2800" dirty="0">
              <a:solidFill>
                <a:schemeClr val="tx1"/>
              </a:solidFill>
              <a:latin typeface="Times New Roman" panose="02020603050405020304" pitchFamily="18" charset="0"/>
              <a:ea typeface="Arial" panose="020B0604020202020204" pitchFamily="34" charset="0"/>
              <a:cs typeface="Times New Roman" panose="02020603050405020304" pitchFamily="18" charset="0"/>
            </a:endParaRPr>
          </a:p>
          <a:p>
            <a:pPr algn="just">
              <a:lnSpc>
                <a:spcPct val="150000"/>
              </a:lnSpc>
            </a:pPr>
            <a:r>
              <a:rPr lang="en-US" sz="2800" dirty="0" smtClean="0">
                <a:solidFill>
                  <a:schemeClr val="tx1"/>
                </a:solidFill>
                <a:latin typeface="Times New Roman" panose="02020603050405020304" pitchFamily="18" charset="0"/>
                <a:cs typeface="Times New Roman" panose="02020603050405020304" pitchFamily="18" charset="0"/>
              </a:rPr>
              <a:t>AHP </a:t>
            </a:r>
            <a:r>
              <a:rPr lang="en-US" sz="2800" dirty="0">
                <a:solidFill>
                  <a:schemeClr val="tx1"/>
                </a:solidFill>
                <a:latin typeface="Times New Roman" panose="02020603050405020304" pitchFamily="18" charset="0"/>
                <a:cs typeface="Times New Roman" panose="02020603050405020304" pitchFamily="18" charset="0"/>
              </a:rPr>
              <a:t>provides a way to rank the alternatives of a problem by deriving priorities</a:t>
            </a:r>
            <a:r>
              <a:rPr lang="en-US" sz="2800" dirty="0" smtClean="0">
                <a:solidFill>
                  <a:schemeClr val="tx1"/>
                </a:solidFill>
                <a:latin typeface="Times New Roman" panose="02020603050405020304" pitchFamily="18" charset="0"/>
                <a:cs typeface="Times New Roman" panose="02020603050405020304" pitchFamily="18" charset="0"/>
              </a:rPr>
              <a:t>.</a:t>
            </a:r>
          </a:p>
          <a:p>
            <a:pPr algn="just">
              <a:lnSpc>
                <a:spcPct val="150000"/>
              </a:lnSpc>
            </a:pPr>
            <a:r>
              <a:rPr lang="en-US" altLang="zh-CN" sz="2800" dirty="0" smtClean="0">
                <a:solidFill>
                  <a:schemeClr val="tx1"/>
                </a:solidFill>
                <a:latin typeface="Times New Roman" panose="02020603050405020304" pitchFamily="18" charset="0"/>
                <a:ea typeface="Arial" panose="020B0604020202020204" pitchFamily="34" charset="0"/>
                <a:cs typeface="Times New Roman" panose="02020603050405020304" pitchFamily="18" charset="0"/>
              </a:rPr>
              <a:t>This project is considered the first project prepared using AHP method.</a:t>
            </a:r>
            <a:endParaRPr lang="zh-CN" altLang="en-US" sz="2800" dirty="0">
              <a:solidFill>
                <a:schemeClr val="tx1"/>
              </a:solidFill>
              <a:latin typeface="Times New Roman" panose="02020603050405020304" pitchFamily="18" charset="0"/>
              <a:ea typeface="Arial" panose="020B0604020202020204" pitchFamily="34" charset="0"/>
              <a:cs typeface="Times New Roman" panose="02020603050405020304" pitchFamily="18" charset="0"/>
            </a:endParaRPr>
          </a:p>
          <a:p>
            <a:pPr algn="just">
              <a:lnSpc>
                <a:spcPct val="150000"/>
              </a:lnSpc>
            </a:pPr>
            <a:endParaRPr lang="en-US"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85876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nodeType="after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fade">
                                      <p:cBhvr>
                                        <p:cTn id="35" dur="1000"/>
                                        <p:tgtEl>
                                          <p:spTgt spid="3">
                                            <p:txEl>
                                              <p:pRg st="2" end="2"/>
                                            </p:txEl>
                                          </p:spTgt>
                                        </p:tgtEl>
                                      </p:cBhvr>
                                    </p:animEffect>
                                    <p:anim calcmode="lin" valueType="num">
                                      <p:cBhvr>
                                        <p:cTn id="3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B32626B-1D1B-4697-B446-95311A183479}"/>
              </a:ext>
            </a:extLst>
          </p:cNvPr>
          <p:cNvSpPr>
            <a:spLocks noGrp="1"/>
          </p:cNvSpPr>
          <p:nvPr>
            <p:ph type="title"/>
          </p:nvPr>
        </p:nvSpPr>
        <p:spPr/>
        <p:txBody>
          <a:bodyPr/>
          <a:lstStyle/>
          <a:p>
            <a:pPr algn="ctr"/>
            <a:r>
              <a:rPr lang="en-US" dirty="0"/>
              <a:t>Objectives</a:t>
            </a:r>
          </a:p>
        </p:txBody>
      </p:sp>
      <p:sp>
        <p:nvSpPr>
          <p:cNvPr id="3" name="Content Placeholder 2">
            <a:extLst>
              <a:ext uri="{FF2B5EF4-FFF2-40B4-BE49-F238E27FC236}">
                <a16:creationId xmlns:a16="http://schemas.microsoft.com/office/drawing/2014/main" xmlns="" id="{B2B73279-639B-413B-BFB7-3714175B72EF}"/>
              </a:ext>
            </a:extLst>
          </p:cNvPr>
          <p:cNvSpPr>
            <a:spLocks noGrp="1"/>
          </p:cNvSpPr>
          <p:nvPr>
            <p:ph idx="1"/>
          </p:nvPr>
        </p:nvSpPr>
        <p:spPr>
          <a:xfrm>
            <a:off x="677334" y="1930400"/>
            <a:ext cx="9019116" cy="3880773"/>
          </a:xfrm>
        </p:spPr>
        <p:txBody>
          <a:bodyPr>
            <a:normAutofit/>
          </a:bodyPr>
          <a:lstStyle/>
          <a:p>
            <a:pPr marL="11430" algn="just" defTabSz="1218565">
              <a:lnSpc>
                <a:spcPct val="150000"/>
              </a:lnSpc>
              <a:spcBef>
                <a:spcPts val="800"/>
              </a:spcBef>
            </a:pPr>
            <a:r>
              <a:rPr lang="en-US" altLang="zh-CN" sz="2400" dirty="0">
                <a:solidFill>
                  <a:schemeClr val="tx1"/>
                </a:solidFill>
                <a:latin typeface="Adobe Fangsong Std R" panose="02020400000000000000" pitchFamily="18" charset="-128"/>
                <a:ea typeface="Adobe Fangsong Std R" panose="02020400000000000000" pitchFamily="18" charset="-128"/>
              </a:rPr>
              <a:t>This project aims to develop the GRI using AHP method in order to identify the weights of each criterion among (environment, geometric design, safety and cost) in the green roads. In the same way each criterion has 4-5 factors in which their weights are identified using AHP method.</a:t>
            </a:r>
          </a:p>
        </p:txBody>
      </p:sp>
    </p:spTree>
    <p:extLst>
      <p:ext uri="{BB962C8B-B14F-4D97-AF65-F5344CB8AC3E}">
        <p14:creationId xmlns:p14="http://schemas.microsoft.com/office/powerpoint/2010/main" val="4150608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14" presetClass="entr" presetSubtype="1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35A01DA-ABDA-4B99-8BC4-6349AC6B7EF8}"/>
              </a:ext>
            </a:extLst>
          </p:cNvPr>
          <p:cNvSpPr>
            <a:spLocks noGrp="1"/>
          </p:cNvSpPr>
          <p:nvPr>
            <p:ph type="title"/>
          </p:nvPr>
        </p:nvSpPr>
        <p:spPr>
          <a:xfrm>
            <a:off x="677334" y="609600"/>
            <a:ext cx="8596668" cy="876300"/>
          </a:xfrm>
        </p:spPr>
        <p:txBody>
          <a:bodyPr/>
          <a:lstStyle/>
          <a:p>
            <a:pPr algn="ctr"/>
            <a:r>
              <a:rPr lang="en-US" dirty="0"/>
              <a:t>Project Constraints</a:t>
            </a:r>
          </a:p>
        </p:txBody>
      </p:sp>
      <p:sp>
        <p:nvSpPr>
          <p:cNvPr id="3" name="Content Placeholder 2">
            <a:extLst>
              <a:ext uri="{FF2B5EF4-FFF2-40B4-BE49-F238E27FC236}">
                <a16:creationId xmlns:a16="http://schemas.microsoft.com/office/drawing/2014/main" xmlns="" id="{E71CDE91-23CA-40FB-8996-F815F8A2A281}"/>
              </a:ext>
            </a:extLst>
          </p:cNvPr>
          <p:cNvSpPr>
            <a:spLocks noGrp="1"/>
          </p:cNvSpPr>
          <p:nvPr>
            <p:ph idx="1"/>
          </p:nvPr>
        </p:nvSpPr>
        <p:spPr>
          <a:xfrm>
            <a:off x="677333" y="2160589"/>
            <a:ext cx="9123891" cy="3880773"/>
          </a:xfrm>
        </p:spPr>
        <p:txBody>
          <a:bodyPr>
            <a:normAutofit/>
          </a:bodyPr>
          <a:lstStyle/>
          <a:p>
            <a:pPr algn="just">
              <a:lnSpc>
                <a:spcPct val="200000"/>
              </a:lnSpc>
            </a:pPr>
            <a:r>
              <a:rPr lang="en-US" sz="2800" dirty="0">
                <a:solidFill>
                  <a:schemeClr val="tx1"/>
                </a:solidFill>
                <a:latin typeface="Times New Roman" panose="02020603050405020304" pitchFamily="18" charset="0"/>
                <a:cs typeface="Times New Roman" panose="02020603050405020304" pitchFamily="18" charset="0"/>
              </a:rPr>
              <a:t>During this research, some obstacles were encountered, the most important is the lack of previous similar research studies related to the topic, as the topic is new</a:t>
            </a:r>
            <a:r>
              <a:rPr lang="en-US" sz="2800" dirty="0" smtClean="0">
                <a:solidFill>
                  <a:schemeClr val="tx1"/>
                </a:solidFill>
                <a:latin typeface="Times New Roman" panose="02020603050405020304" pitchFamily="18" charset="0"/>
                <a:cs typeface="Times New Roman" panose="02020603050405020304" pitchFamily="18" charset="0"/>
              </a:rPr>
              <a:t>. In addition to the number of the experts. </a:t>
            </a:r>
            <a:endParaRPr lang="en-US" altLang="zh-CN" sz="2800" dirty="0">
              <a:solidFill>
                <a:schemeClr val="tx1"/>
              </a:solidFill>
              <a:latin typeface="Times New Roman" panose="02020603050405020304" pitchFamily="18" charset="0"/>
              <a:cs typeface="Times New Roman" panose="02020603050405020304" pitchFamily="18" charset="0"/>
            </a:endParaRPr>
          </a:p>
          <a:p>
            <a:pPr marL="0" indent="0" algn="just">
              <a:lnSpc>
                <a:spcPct val="200000"/>
              </a:lnSpc>
              <a:buNone/>
            </a:pPr>
            <a:endParaRPr lang="en-US"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055474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1616226-4CAF-42A1-A969-F95A8FF7C6E4}"/>
              </a:ext>
            </a:extLst>
          </p:cNvPr>
          <p:cNvSpPr>
            <a:spLocks noGrp="1"/>
          </p:cNvSpPr>
          <p:nvPr>
            <p:ph type="title"/>
          </p:nvPr>
        </p:nvSpPr>
        <p:spPr>
          <a:xfrm>
            <a:off x="677334" y="152400"/>
            <a:ext cx="8596668" cy="746760"/>
          </a:xfrm>
        </p:spPr>
        <p:txBody>
          <a:bodyPr/>
          <a:lstStyle/>
          <a:p>
            <a:pPr algn="ctr"/>
            <a:r>
              <a:rPr lang="en-US" dirty="0"/>
              <a:t>Design Criteria</a:t>
            </a:r>
          </a:p>
        </p:txBody>
      </p:sp>
      <p:sp>
        <p:nvSpPr>
          <p:cNvPr id="3" name="Content Placeholder 2">
            <a:extLst>
              <a:ext uri="{FF2B5EF4-FFF2-40B4-BE49-F238E27FC236}">
                <a16:creationId xmlns:a16="http://schemas.microsoft.com/office/drawing/2014/main" xmlns="" id="{9A57CB79-C6C6-4009-9125-0DBDAF49CCFD}"/>
              </a:ext>
            </a:extLst>
          </p:cNvPr>
          <p:cNvSpPr>
            <a:spLocks noGrp="1"/>
          </p:cNvSpPr>
          <p:nvPr>
            <p:ph idx="1"/>
          </p:nvPr>
        </p:nvSpPr>
        <p:spPr>
          <a:xfrm>
            <a:off x="677334" y="1031413"/>
            <a:ext cx="9289626" cy="3880773"/>
          </a:xfrm>
        </p:spPr>
        <p:txBody>
          <a:bodyPr/>
          <a:lstStyle/>
          <a:p>
            <a:r>
              <a:rPr lang="en-US" sz="2000" dirty="0">
                <a:solidFill>
                  <a:schemeClr val="tx1"/>
                </a:solidFill>
                <a:latin typeface="Times New Roman" panose="02020603050405020304" pitchFamily="18" charset="0"/>
                <a:cs typeface="Times New Roman" panose="02020603050405020304" pitchFamily="18" charset="0"/>
              </a:rPr>
              <a:t>The project team used the design criteria that were discussed in GP I. However, they modified them and added another 3 factors to have a total of 18. Next, they divided them into 4 criteria as shown in the table.</a:t>
            </a:r>
            <a:endParaRPr lang="en-US" altLang="zh-CN" sz="2000" dirty="0">
              <a:solidFill>
                <a:schemeClr val="tx1"/>
              </a:solidFill>
              <a:latin typeface="Times New Roman" panose="02020603050405020304" pitchFamily="18" charset="0"/>
              <a:ea typeface="+mj-ea"/>
              <a:cs typeface="Times New Roman" panose="02020603050405020304" pitchFamily="18" charset="0"/>
            </a:endParaRPr>
          </a:p>
          <a:p>
            <a:endParaRPr lang="en-US" dirty="0">
              <a:solidFill>
                <a:schemeClr val="tx1"/>
              </a:solidFill>
            </a:endParaRPr>
          </a:p>
        </p:txBody>
      </p:sp>
      <p:pic>
        <p:nvPicPr>
          <p:cNvPr id="4" name="صورة 2">
            <a:extLst>
              <a:ext uri="{FF2B5EF4-FFF2-40B4-BE49-F238E27FC236}">
                <a16:creationId xmlns:a16="http://schemas.microsoft.com/office/drawing/2014/main" xmlns="" id="{0A824B66-E349-4ABD-A37B-03DA1F4447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2079" y="2140888"/>
            <a:ext cx="6427177" cy="4564712"/>
          </a:xfrm>
          <a:prstGeom prst="rect">
            <a:avLst/>
          </a:prstGeom>
        </p:spPr>
      </p:pic>
    </p:spTree>
    <p:extLst>
      <p:ext uri="{BB962C8B-B14F-4D97-AF65-F5344CB8AC3E}">
        <p14:creationId xmlns:p14="http://schemas.microsoft.com/office/powerpoint/2010/main" val="33125224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3A88185-92C2-4859-BE93-AD88BED91595}"/>
              </a:ext>
            </a:extLst>
          </p:cNvPr>
          <p:cNvSpPr>
            <a:spLocks noGrp="1"/>
          </p:cNvSpPr>
          <p:nvPr>
            <p:ph type="title"/>
          </p:nvPr>
        </p:nvSpPr>
        <p:spPr>
          <a:xfrm>
            <a:off x="677334" y="209550"/>
            <a:ext cx="8596668" cy="723900"/>
          </a:xfrm>
        </p:spPr>
        <p:txBody>
          <a:bodyPr/>
          <a:lstStyle/>
          <a:p>
            <a:r>
              <a:rPr lang="en-US" dirty="0"/>
              <a:t>Chapter Two: Literature Review</a:t>
            </a:r>
          </a:p>
        </p:txBody>
      </p:sp>
      <p:sp>
        <p:nvSpPr>
          <p:cNvPr id="3" name="Content Placeholder 2">
            <a:extLst>
              <a:ext uri="{FF2B5EF4-FFF2-40B4-BE49-F238E27FC236}">
                <a16:creationId xmlns:a16="http://schemas.microsoft.com/office/drawing/2014/main" xmlns="" id="{72B06538-0D5E-403C-B9C2-5268AFAD0F26}"/>
              </a:ext>
            </a:extLst>
          </p:cNvPr>
          <p:cNvSpPr>
            <a:spLocks noGrp="1"/>
          </p:cNvSpPr>
          <p:nvPr>
            <p:ph idx="1"/>
          </p:nvPr>
        </p:nvSpPr>
        <p:spPr>
          <a:xfrm>
            <a:off x="390525" y="1103314"/>
            <a:ext cx="9553575" cy="5754686"/>
          </a:xfrm>
        </p:spPr>
        <p:txBody>
          <a:bodyPr>
            <a:noAutofit/>
          </a:bodyPr>
          <a:lstStyle/>
          <a:p>
            <a:pPr>
              <a:lnSpc>
                <a:spcPct val="150000"/>
              </a:lnSpc>
            </a:pPr>
            <a:r>
              <a:rPr lang="en-US" sz="2200" dirty="0">
                <a:solidFill>
                  <a:schemeClr val="tx1"/>
                </a:solidFill>
                <a:latin typeface="Times New Roman" panose="02020603050405020304" pitchFamily="18" charset="0"/>
                <a:cs typeface="Times New Roman" panose="02020603050405020304" pitchFamily="18" charset="0"/>
              </a:rPr>
              <a:t>An Analytical Hierarchy Process model to evaluate road section design (2016)</a:t>
            </a:r>
          </a:p>
          <a:p>
            <a:pPr>
              <a:lnSpc>
                <a:spcPct val="150000"/>
              </a:lnSpc>
            </a:pPr>
            <a:r>
              <a:rPr lang="en-US" sz="2200" dirty="0">
                <a:solidFill>
                  <a:schemeClr val="tx1"/>
                </a:solidFill>
                <a:latin typeface="Times New Roman" panose="02020603050405020304" pitchFamily="18" charset="0"/>
                <a:cs typeface="Times New Roman" panose="02020603050405020304" pitchFamily="18" charset="0"/>
              </a:rPr>
              <a:t>Book of proceeding International conference on green technology and design (2019)</a:t>
            </a:r>
          </a:p>
          <a:p>
            <a:pPr>
              <a:lnSpc>
                <a:spcPct val="150000"/>
              </a:lnSpc>
            </a:pPr>
            <a:r>
              <a:rPr lang="en-US" sz="2200" dirty="0">
                <a:solidFill>
                  <a:schemeClr val="tx1"/>
                </a:solidFill>
                <a:latin typeface="Times New Roman" panose="02020603050405020304" pitchFamily="18" charset="0"/>
                <a:cs typeface="Times New Roman" panose="02020603050405020304" pitchFamily="18" charset="0"/>
              </a:rPr>
              <a:t>Managing Sustainable Urban Public Transport Systems: An AHP Multicriteria Decision Mode (2021)</a:t>
            </a:r>
          </a:p>
          <a:p>
            <a:pPr>
              <a:lnSpc>
                <a:spcPct val="150000"/>
              </a:lnSpc>
            </a:pPr>
            <a:r>
              <a:rPr lang="en-US" sz="2200" dirty="0">
                <a:solidFill>
                  <a:schemeClr val="tx1"/>
                </a:solidFill>
                <a:latin typeface="Times New Roman" panose="02020603050405020304" pitchFamily="18" charset="0"/>
                <a:cs typeface="Times New Roman" panose="02020603050405020304" pitchFamily="18" charset="0"/>
              </a:rPr>
              <a:t>Prioritization of green infrastructure planning principles using analytic hierarchy process: The case of Addis Ababa (2023)</a:t>
            </a:r>
          </a:p>
          <a:p>
            <a:pPr>
              <a:lnSpc>
                <a:spcPct val="150000"/>
              </a:lnSpc>
            </a:pPr>
            <a:r>
              <a:rPr lang="en-US" sz="2200" dirty="0">
                <a:solidFill>
                  <a:schemeClr val="tx1"/>
                </a:solidFill>
                <a:latin typeface="Times New Roman" panose="02020603050405020304" pitchFamily="18" charset="0"/>
                <a:cs typeface="Times New Roman" panose="02020603050405020304" pitchFamily="18" charset="0"/>
              </a:rPr>
              <a:t>Sharjah Sustainable City: An Analytic Hierarchy Process</a:t>
            </a:r>
          </a:p>
          <a:p>
            <a:pPr marL="0" indent="0">
              <a:lnSpc>
                <a:spcPct val="150000"/>
              </a:lnSpc>
              <a:buNone/>
            </a:pPr>
            <a:r>
              <a:rPr lang="en-US" sz="2200" dirty="0">
                <a:solidFill>
                  <a:schemeClr val="tx1"/>
                </a:solidFill>
                <a:latin typeface="Times New Roman" panose="02020603050405020304" pitchFamily="18" charset="0"/>
                <a:cs typeface="Times New Roman" panose="02020603050405020304" pitchFamily="18" charset="0"/>
              </a:rPr>
              <a:t>     Approach to Urban Planning Priorities (2023)</a:t>
            </a:r>
          </a:p>
        </p:txBody>
      </p:sp>
    </p:spTree>
    <p:extLst>
      <p:ext uri="{BB962C8B-B14F-4D97-AF65-F5344CB8AC3E}">
        <p14:creationId xmlns:p14="http://schemas.microsoft.com/office/powerpoint/2010/main" val="3126201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2" presetClass="entr" presetSubtype="4" fill="hold"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par>
                                <p:cTn id="12" presetID="22" presetClass="entr" presetSubtype="4" fill="hold"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wipe(down)">
                                      <p:cBhvr>
                                        <p:cTn id="14" dur="500"/>
                                        <p:tgtEl>
                                          <p:spTgt spid="3">
                                            <p:txEl>
                                              <p:pRg st="1" end="1"/>
                                            </p:txEl>
                                          </p:spTgt>
                                        </p:tgtEl>
                                      </p:cBhvr>
                                    </p:animEffect>
                                  </p:childTnLst>
                                </p:cTn>
                              </p:par>
                              <p:par>
                                <p:cTn id="15" presetID="2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par>
                                <p:cTn id="18" presetID="22" presetClass="entr" presetSubtype="4"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down)">
                                      <p:cBhvr>
                                        <p:cTn id="20" dur="500"/>
                                        <p:tgtEl>
                                          <p:spTgt spid="3">
                                            <p:txEl>
                                              <p:pRg st="3" end="3"/>
                                            </p:txEl>
                                          </p:spTgt>
                                        </p:tgtEl>
                                      </p:cBhvr>
                                    </p:animEffect>
                                  </p:childTnLst>
                                </p:cTn>
                              </p:par>
                              <p:par>
                                <p:cTn id="21" presetID="2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down)">
                                      <p:cBhvr>
                                        <p:cTn id="23" dur="500"/>
                                        <p:tgtEl>
                                          <p:spTgt spid="3">
                                            <p:txEl>
                                              <p:pRg st="4" end="4"/>
                                            </p:txEl>
                                          </p:spTgt>
                                        </p:tgtEl>
                                      </p:cBhvr>
                                    </p:animEffect>
                                  </p:childTnLst>
                                </p:cTn>
                              </p:par>
                              <p:par>
                                <p:cTn id="24" presetID="22" presetClass="entr" presetSubtype="4"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wipe(down)">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1407</TotalTime>
  <Words>1402</Words>
  <Application>Microsoft Office PowerPoint</Application>
  <PresentationFormat>مخصص</PresentationFormat>
  <Paragraphs>315</Paragraphs>
  <Slides>29</Slides>
  <Notes>0</Notes>
  <HiddenSlides>0</HiddenSlides>
  <MMClips>0</MMClips>
  <ScaleCrop>false</ScaleCrop>
  <HeadingPairs>
    <vt:vector size="4" baseType="variant">
      <vt:variant>
        <vt:lpstr>نسق</vt:lpstr>
      </vt:variant>
      <vt:variant>
        <vt:i4>1</vt:i4>
      </vt:variant>
      <vt:variant>
        <vt:lpstr>عناوين الشرائح</vt:lpstr>
      </vt:variant>
      <vt:variant>
        <vt:i4>29</vt:i4>
      </vt:variant>
    </vt:vector>
  </HeadingPairs>
  <TitlesOfParts>
    <vt:vector size="30" baseType="lpstr">
      <vt:lpstr>Facet</vt:lpstr>
      <vt:lpstr>عرض تقديمي في PowerPoint</vt:lpstr>
      <vt:lpstr>Project Outline</vt:lpstr>
      <vt:lpstr>Chapter One: Introduction</vt:lpstr>
      <vt:lpstr>General Background</vt:lpstr>
      <vt:lpstr>Significance of the Project</vt:lpstr>
      <vt:lpstr>Objectives</vt:lpstr>
      <vt:lpstr>Project Constraints</vt:lpstr>
      <vt:lpstr>Design Criteria</vt:lpstr>
      <vt:lpstr>Chapter Two: Literature Review</vt:lpstr>
      <vt:lpstr>Chapter Three: Methodology</vt:lpstr>
      <vt:lpstr>عرض تقديمي في PowerPoint</vt:lpstr>
      <vt:lpstr>عرض تقديمي في PowerPoint</vt:lpstr>
      <vt:lpstr>Chapter Four:  Data Analysis</vt:lpstr>
      <vt:lpstr>Matrices</vt:lpstr>
      <vt:lpstr>Normalizing Pairwise Matrix</vt:lpstr>
      <vt:lpstr>عرض تقديمي في PowerPoint</vt:lpstr>
      <vt:lpstr>Calculations</vt:lpstr>
      <vt:lpstr>Values of RI</vt:lpstr>
      <vt:lpstr>Sample of Calculations</vt:lpstr>
      <vt:lpstr>Equations</vt:lpstr>
      <vt:lpstr>Results</vt:lpstr>
      <vt:lpstr>Results</vt:lpstr>
      <vt:lpstr>Results</vt:lpstr>
      <vt:lpstr>Conclusion</vt:lpstr>
      <vt:lpstr>Conclusion</vt:lpstr>
      <vt:lpstr>Conclusion</vt:lpstr>
      <vt:lpstr>Conclusion</vt:lpstr>
      <vt:lpstr>Recommendations</vt:lpstr>
      <vt:lpstr>2022 – 2023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Aws Al-Kaffini</dc:creator>
  <cp:lastModifiedBy>Windows User</cp:lastModifiedBy>
  <cp:revision>34</cp:revision>
  <dcterms:created xsi:type="dcterms:W3CDTF">2023-06-17T13:21:42Z</dcterms:created>
  <dcterms:modified xsi:type="dcterms:W3CDTF">2023-06-21T10:36:44Z</dcterms:modified>
</cp:coreProperties>
</file>