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3" r:id="rId19"/>
    <p:sldId id="284" r:id="rId20"/>
    <p:sldId id="274" r:id="rId21"/>
    <p:sldId id="275" r:id="rId22"/>
    <p:sldId id="285" r:id="rId23"/>
    <p:sldId id="286" r:id="rId24"/>
    <p:sldId id="287" r:id="rId25"/>
    <p:sldId id="276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F92B2B0-C465-4796-8877-2FE054A3E62C}" type="datetimeFigureOut">
              <a:rPr lang="ar-SA" smtClean="0"/>
              <a:pPr/>
              <a:t>10/08/1437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FDA905E-6592-4D9B-BF35-A722522115C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7FC704-F6C4-4674-8C84-DA21C6D246BF}" type="datetimeFigureOut">
              <a:rPr lang="en-US" smtClean="0"/>
              <a:pPr/>
              <a:t>2016-05-17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FD6A59F-FCA0-4AB6-B780-404FEF7C6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346443_932839173472798_456365597708133975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2.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Database Server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600" dirty="0" smtClean="0"/>
              <a:t>Designing the database, a Web client/server approach was adopted using an Apache HTTP web server and a MySQL database server.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600" dirty="0" smtClean="0"/>
              <a:t>The Web interface was designed using PHP and basic HTML to create dynamic Web pages and enable access control to the backend database server.</a:t>
            </a:r>
          </a:p>
          <a:p>
            <a:pPr marL="624078" indent="-514350">
              <a:buNone/>
            </a:pPr>
            <a:endParaRPr lang="en-US" sz="20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3962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3.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Arduino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microcontroller program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2400" dirty="0" err="1" smtClean="0"/>
              <a:t>Arduino</a:t>
            </a:r>
            <a:r>
              <a:rPr lang="en-US" sz="2400" dirty="0" smtClean="0"/>
              <a:t> is an open-source prototyping platform based on easy-to-use hardware and software. 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3" descr="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743200"/>
            <a:ext cx="4505954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71189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Sensor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400" dirty="0" smtClean="0"/>
              <a:t>Sensors as a hardware component, are an integral part of any monitoring system.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Implementation</a:t>
            </a:r>
            <a:endParaRPr lang="en-US" dirty="0"/>
          </a:p>
        </p:txBody>
      </p:sp>
      <p:pic>
        <p:nvPicPr>
          <p:cNvPr id="4" name="Picture 3" descr="New Picture (1)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400" y="3276600"/>
            <a:ext cx="5029200" cy="2209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90800" y="5668737"/>
            <a:ext cx="4038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Pulse sensor for measuring heart rate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400" dirty="0" smtClean="0"/>
              <a:t>The microcontroller used for this project is the Arduino Uno. The microcontroller board is programmable using the </a:t>
            </a:r>
            <a:r>
              <a:rPr lang="en-US" sz="2400" dirty="0" err="1" smtClean="0"/>
              <a:t>Arduino</a:t>
            </a:r>
            <a:r>
              <a:rPr lang="en-US" sz="2400" dirty="0" smtClean="0"/>
              <a:t> software, and codes can be uploaded to the board using a computer USB connection without an external hardware programmer.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895600"/>
            <a:ext cx="470807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2800" y="6007291"/>
            <a:ext cx="3399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Arduino</a:t>
            </a:r>
            <a:r>
              <a:rPr lang="en-US" sz="1600" dirty="0"/>
              <a:t> Uno microprocessor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400" dirty="0"/>
              <a:t>The wireless interface connection from the </a:t>
            </a:r>
            <a:r>
              <a:rPr lang="en-US" sz="2400" dirty="0" err="1"/>
              <a:t>Arduino</a:t>
            </a:r>
            <a:r>
              <a:rPr lang="en-US" sz="2400" dirty="0"/>
              <a:t> microcontroller to a home computer is achieved using an </a:t>
            </a:r>
            <a:r>
              <a:rPr lang="en-US" sz="2400" dirty="0" err="1"/>
              <a:t>XBeeLibelium</a:t>
            </a:r>
            <a:r>
              <a:rPr lang="en-US" sz="2400" dirty="0"/>
              <a:t> shield and a pair of </a:t>
            </a:r>
            <a:r>
              <a:rPr lang="en-US" sz="2400" dirty="0" err="1"/>
              <a:t>XBee</a:t>
            </a:r>
            <a:r>
              <a:rPr lang="en-US" sz="2400" dirty="0"/>
              <a:t> transceivers.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09800"/>
            <a:ext cx="6477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24200" y="57150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XBee</a:t>
            </a:r>
            <a:r>
              <a:rPr lang="en-US" sz="1400" dirty="0"/>
              <a:t> transceiver and </a:t>
            </a:r>
            <a:r>
              <a:rPr lang="en-US" sz="1400" dirty="0" err="1"/>
              <a:t>XBee</a:t>
            </a:r>
            <a:r>
              <a:rPr lang="en-US" sz="1400" dirty="0"/>
              <a:t> shield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457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Sensor Authentication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 authentication of the heart rate device was achieved using a simple method.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 patient’s identification number is posted along with the rest of the heart rate data to the PHP web page.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 PHP page then transfers the heart rate values to the patient’s heart rate records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457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Database Server </a:t>
            </a:r>
            <a:endParaRPr lang="en-US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Medical health records including vital signs monitoring data should be collected and stored in a local database at the healthcare provider site </a:t>
            </a:r>
            <a:r>
              <a:rPr lang="en-US" sz="2400" dirty="0" smtClean="0"/>
              <a:t>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simple database was created to reflect database usage in health </a:t>
            </a:r>
            <a:r>
              <a:rPr lang="en-US" sz="2400" dirty="0" smtClean="0"/>
              <a:t>centers.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 heart rate variables are sent real-time from the sensor over the Internet using HTTP traffic.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Mobile Unit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 main aim of the mobile application is to enable </a:t>
            </a:r>
            <a:r>
              <a:rPr lang="en-US" sz="2400" dirty="0"/>
              <a:t>t</a:t>
            </a:r>
            <a:r>
              <a:rPr lang="en-US" sz="2400" dirty="0" smtClean="0"/>
              <a:t>he physician an authorized remote access to the patient health information.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 </a:t>
            </a:r>
            <a:r>
              <a:rPr lang="en-US" sz="2400" dirty="0" smtClean="0"/>
              <a:t>Eclipse programming environment was used to develop the mobile application in this project. The Android SDK is required to develop Android and included in the Eclipse IDE library. 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There </a:t>
            </a:r>
            <a:r>
              <a:rPr lang="en-US" sz="2400" dirty="0" smtClean="0"/>
              <a:t>are many site to build the application in easy way some of them are trial and the other are full free : </a:t>
            </a:r>
          </a:p>
          <a:p>
            <a:r>
              <a:rPr lang="en-US" sz="2400" dirty="0" smtClean="0"/>
              <a:t>1. Good Barber- Trial</a:t>
            </a:r>
          </a:p>
          <a:p>
            <a:r>
              <a:rPr lang="en-US" sz="2400" dirty="0" smtClean="0"/>
              <a:t>2. MIT app inventor-free</a:t>
            </a:r>
          </a:p>
          <a:p>
            <a:r>
              <a:rPr lang="en-US" sz="2400" dirty="0" smtClean="0"/>
              <a:t>3. </a:t>
            </a:r>
            <a:r>
              <a:rPr lang="en-US" sz="2400" dirty="0" err="1" smtClean="0"/>
              <a:t>appsGeyser</a:t>
            </a:r>
            <a:r>
              <a:rPr lang="en-US" sz="2400" dirty="0" smtClean="0"/>
              <a:t>-free</a:t>
            </a:r>
          </a:p>
          <a:p>
            <a:r>
              <a:rPr lang="en-US" sz="2400" dirty="0" smtClean="0"/>
              <a:t>4. </a:t>
            </a:r>
            <a:r>
              <a:rPr lang="en-US" sz="2400" dirty="0" err="1" smtClean="0"/>
              <a:t>appypie</a:t>
            </a:r>
            <a:r>
              <a:rPr lang="en-US" sz="2400" dirty="0" smtClean="0"/>
              <a:t> - free</a:t>
            </a:r>
          </a:p>
          <a:p>
            <a:r>
              <a:rPr lang="en-US" sz="2400" dirty="0" smtClean="0"/>
              <a:t>5. Android studio</a:t>
            </a:r>
            <a:endParaRPr lang="en-US" sz="2400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Mobile Unit :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Android Application (PMS)designed opens the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Url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of the website directly  therefore it will consist all the data in the website .</a:t>
            </a:r>
          </a:p>
          <a:p>
            <a:pPr>
              <a:buNone/>
            </a:pP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6" name="صورة 5" descr="2016_04_29_15.53.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0"/>
            <a:ext cx="2767013" cy="3429000"/>
          </a:xfrm>
          <a:prstGeom prst="rect">
            <a:avLst/>
          </a:prstGeom>
        </p:spPr>
      </p:pic>
      <p:pic>
        <p:nvPicPr>
          <p:cNvPr id="7" name="صورة 6" descr="Screenshot_2016-05-12-10-51-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2286000"/>
            <a:ext cx="2209800" cy="3429000"/>
          </a:xfrm>
          <a:prstGeom prst="rect">
            <a:avLst/>
          </a:prstGeom>
        </p:spPr>
      </p:pic>
      <p:pic>
        <p:nvPicPr>
          <p:cNvPr id="8" name="صورة 7" descr="Screenshot_2016-05-12-10-52-0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2286000"/>
            <a:ext cx="2690813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Mobile Unit :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8" name="صورة 7" descr="Screenshot_2016-05-12-10-51-4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1" y="1066800"/>
            <a:ext cx="2514600" cy="3429000"/>
          </a:xfrm>
          <a:prstGeom prst="rect">
            <a:avLst/>
          </a:prstGeom>
        </p:spPr>
      </p:pic>
      <p:pic>
        <p:nvPicPr>
          <p:cNvPr id="9" name="صورة 8" descr="Screenshot_2016-05-12-10-51-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1066800"/>
            <a:ext cx="2309812" cy="3276600"/>
          </a:xfrm>
          <a:prstGeom prst="rect">
            <a:avLst/>
          </a:prstGeom>
        </p:spPr>
      </p:pic>
      <p:pic>
        <p:nvPicPr>
          <p:cNvPr id="10" name="صورة 9" descr="Screenshot_2016-05-12-10-53-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066800"/>
            <a:ext cx="2386012" cy="2971800"/>
          </a:xfrm>
          <a:prstGeom prst="rect">
            <a:avLst/>
          </a:prstGeom>
        </p:spPr>
      </p:pic>
      <p:pic>
        <p:nvPicPr>
          <p:cNvPr id="11" name="صورة 10" descr="Screenshot_2016-05-12-10-53-37.png"/>
          <p:cNvPicPr>
            <a:picLocks noChangeAspect="1"/>
          </p:cNvPicPr>
          <p:nvPr/>
        </p:nvPicPr>
        <p:blipFill>
          <a:blip r:embed="rId5"/>
          <a:srcRect b="46835"/>
          <a:stretch>
            <a:fillRect/>
          </a:stretch>
        </p:blipFill>
        <p:spPr>
          <a:xfrm>
            <a:off x="4343400" y="3429000"/>
            <a:ext cx="40386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Standards</a:t>
            </a:r>
          </a:p>
          <a:p>
            <a:r>
              <a:rPr lang="en-US" dirty="0" smtClean="0"/>
              <a:t>Project General Idea </a:t>
            </a:r>
          </a:p>
          <a:p>
            <a:r>
              <a:rPr lang="en-US" dirty="0" smtClean="0"/>
              <a:t>Methodology of Executing</a:t>
            </a:r>
          </a:p>
          <a:p>
            <a:r>
              <a:rPr lang="en-US" dirty="0" smtClean="0"/>
              <a:t>Project Implementation</a:t>
            </a:r>
          </a:p>
          <a:p>
            <a:r>
              <a:rPr lang="en-US" dirty="0" smtClean="0"/>
              <a:t>Conclusions </a:t>
            </a:r>
          </a:p>
          <a:p>
            <a:r>
              <a:rPr lang="en-US" dirty="0" smtClean="0"/>
              <a:t>Future work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Data Collection </a:t>
            </a:r>
            <a:r>
              <a:rPr lang="en-US" dirty="0" smtClean="0"/>
              <a:t> 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400" dirty="0" smtClean="0"/>
              <a:t>The final activity of the application is; the monitoring activity, where the measured heart rate values of a selected remote patient saved in the medical information server are collected real-time and displayed to the user. </a:t>
            </a: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562629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Result </a:t>
            </a:r>
          </a:p>
          <a:p>
            <a:pPr algn="just">
              <a:buNone/>
            </a:pPr>
            <a:r>
              <a:rPr lang="en-US" sz="2400" dirty="0" smtClean="0"/>
              <a:t>  The Pulse sensor Arduino sketch was uploaded into the microcontroller from the Arduino development environment using a computer serial port connection. </a:t>
            </a:r>
          </a:p>
          <a:p>
            <a:pPr algn="just">
              <a:buNone/>
            </a:pPr>
            <a:r>
              <a:rPr lang="en-US" sz="2400" dirty="0" smtClean="0"/>
              <a:t>The output signal is affected by noise and motion artifacts due to movements, errors are encountered , the desired signal must be as the curve bellow:</a:t>
            </a:r>
          </a:p>
          <a:p>
            <a:pPr algn="just">
              <a:buNone/>
            </a:pPr>
            <a:endParaRPr lang="en-US" sz="2400" dirty="0" smtClean="0"/>
          </a:p>
        </p:txBody>
      </p:sp>
      <p:pic>
        <p:nvPicPr>
          <p:cNvPr id="6" name="صورة 5" descr="ECG_interva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312" y="3124200"/>
            <a:ext cx="5667375" cy="28956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200400" y="6172200"/>
            <a:ext cx="220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ECG Interval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dirty="0" smtClean="0"/>
              <a:t>To obtain this signal the following circuit must be constructed 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Unfortunately this circuit didn't work . Another method to improve the output signal is to use </a:t>
            </a:r>
            <a:r>
              <a:rPr lang="en-US" sz="2400" dirty="0" err="1" smtClean="0"/>
              <a:t>matlab</a:t>
            </a:r>
            <a:r>
              <a:rPr lang="en-US" sz="2400" dirty="0" smtClean="0"/>
              <a:t> code works as pipeline to eliminate  irregular peak form, presence of low-frequency component in ECG due to patient breathing etc 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95400"/>
            <a:ext cx="62484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16909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output of the </a:t>
            </a:r>
            <a:r>
              <a:rPr lang="en-US" dirty="0" err="1" smtClean="0"/>
              <a:t>matlab</a:t>
            </a:r>
            <a:r>
              <a:rPr lang="en-US" dirty="0" smtClean="0"/>
              <a:t> code is as follow 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7" name="صورة 6" descr="13187738_701333613303518_728076691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28750"/>
            <a:ext cx="7391400" cy="45148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3242190_701333743303505_891771358_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62001"/>
            <a:ext cx="8229600" cy="51054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Web Portal </a:t>
            </a:r>
          </a:p>
          <a:p>
            <a:pPr algn="just">
              <a:buNone/>
            </a:pPr>
            <a:r>
              <a:rPr lang="en-US" sz="2400" dirty="0" smtClean="0"/>
              <a:t>The Web portal provides an interface to view the measured heart rate values by authorized users. This is achieved using a standard Web browser with Internet access. 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3" descr="16.png"/>
          <p:cNvPicPr/>
          <p:nvPr/>
        </p:nvPicPr>
        <p:blipFill>
          <a:blip r:embed="rId2"/>
          <a:srcRect b="7143"/>
          <a:stretch>
            <a:fillRect/>
          </a:stretch>
        </p:blipFill>
        <p:spPr>
          <a:xfrm>
            <a:off x="228600" y="2286000"/>
            <a:ext cx="89154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64886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Web</a:t>
            </a:r>
            <a:r>
              <a:rPr lang="en-US" dirty="0"/>
              <a:t> </a:t>
            </a:r>
            <a:r>
              <a:rPr lang="en-US" sz="1400" dirty="0"/>
              <a:t>portal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/>
          <a:lstStyle/>
          <a:p>
            <a:pPr algn="just">
              <a:buNone/>
            </a:pPr>
            <a:r>
              <a:rPr lang="en-US" sz="2400" dirty="0" smtClean="0"/>
              <a:t>After the user had been authenticated, the user proceeded to view the subject’s heart rate values by selecting his name from a queried list of his </a:t>
            </a:r>
            <a:r>
              <a:rPr lang="en-US" sz="2000" dirty="0" smtClean="0"/>
              <a:t>patients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87.png"/>
          <p:cNvPicPr/>
          <p:nvPr/>
        </p:nvPicPr>
        <p:blipFill rotWithShape="1">
          <a:blip r:embed="rId2"/>
          <a:srcRect r="40187" b="81064"/>
          <a:stretch/>
        </p:blipFill>
        <p:spPr>
          <a:xfrm>
            <a:off x="1447800" y="1981200"/>
            <a:ext cx="6934200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8400" y="6400800"/>
            <a:ext cx="419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User login page on Web portal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Conclusions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400" dirty="0" smtClean="0"/>
              <a:t>According to the growth of the elderly in the world, it is expected that there would be a high demand on healthcare delivery and its attending costs.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400" dirty="0" smtClean="0"/>
              <a:t>Motivated by this, this project aimed to create a robust patient monitoring system, which would help health professionals track a patient’s health status remotely.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400" dirty="0" smtClean="0"/>
              <a:t>This project sought to achieve this aim by integrating available sensor technology with mobile and wireless communication technologies.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 and future work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Future Work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400" dirty="0" smtClean="0"/>
              <a:t>This application will be developed further, to make the system more efficient by using Multiple Sensors. 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400" dirty="0" smtClean="0"/>
              <a:t>Therefore, incorporating the use of other sensors such as temperature, respiratory rate and pulse oximetry sensors within the same remote monitoring architecture can further extend the overall efficiency of the process.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>Concept of Patient monitoring </a:t>
            </a:r>
          </a:p>
          <a:p>
            <a:pPr algn="just">
              <a:buNone/>
            </a:pPr>
            <a:r>
              <a:rPr lang="en-US" sz="2400" dirty="0" smtClean="0"/>
              <a:t>Patient monitoring is part of Telemedicine.</a:t>
            </a:r>
          </a:p>
          <a:p>
            <a:pPr algn="just">
              <a:buNone/>
            </a:pPr>
            <a:r>
              <a:rPr lang="en-US" sz="2400" dirty="0" smtClean="0"/>
              <a:t>The Patient Monitoring offers a number of advantages:</a:t>
            </a:r>
          </a:p>
          <a:p>
            <a:pPr algn="just">
              <a:buNone/>
            </a:pPr>
            <a:r>
              <a:rPr lang="en-US" sz="2400" dirty="0" smtClean="0"/>
              <a:t>1-provide efficient methods of performing patient monitoring over distances.</a:t>
            </a:r>
          </a:p>
          <a:p>
            <a:pPr algn="just">
              <a:buNone/>
            </a:pPr>
            <a:r>
              <a:rPr lang="en-US" sz="2400" dirty="0" smtClean="0"/>
              <a:t>2-providing real-time access to medical information and monitoring data.</a:t>
            </a:r>
          </a:p>
          <a:p>
            <a:pPr algn="just">
              <a:buNone/>
            </a:pPr>
            <a:r>
              <a:rPr lang="en-US" sz="2400" dirty="0" smtClean="0"/>
              <a:t>3-Reduced Costs.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Motivation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Modern day monitoring devices make use of telecommunications technologies to enable healthcare.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These systems usually incorporate the use of sensor technology, a telecommunications link and a remote monitoring center. 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Remote monitoring is usually achieved by the health professional via the Internet using a web portal. 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400" dirty="0" smtClean="0"/>
              <a:t>However, the use of mobile and wireless technology will help improve the flexibility of these systems.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457200"/>
            <a:ext cx="8229600" cy="4525963"/>
          </a:xfrm>
        </p:spPr>
        <p:txBody>
          <a:bodyPr/>
          <a:lstStyle/>
          <a:p>
            <a:pPr lvl="1"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Aims and Objectives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/>
              <a:t>  </a:t>
            </a:r>
            <a:r>
              <a:rPr lang="en-US" sz="2400" dirty="0" smtClean="0"/>
              <a:t>The aim of the project is to combine the use of mobile and wireless technology with sensor technology to create a robust patient monitoring system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IEEE 802.15.4 Standard</a:t>
            </a:r>
          </a:p>
          <a:p>
            <a:pPr>
              <a:buNone/>
            </a:pPr>
            <a:endParaRPr lang="en-US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 smtClean="0"/>
              <a:t>IEEE 802.15.4 is a standard which specifies the physical layer and media access control for low-rate wireless .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 smtClean="0"/>
              <a:t>ZigBee: is a specification based on the IEEE 802.15.4 standard for wireless personal area networks (WPANs).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Open Source Standard</a:t>
            </a: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sz="2400" dirty="0" smtClean="0"/>
              <a:t>Open source software is a software whose source code is available for modification or enhancement by anyone and “Source code" is the part of software that most computer users don't ever see.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General Idea</a:t>
            </a:r>
            <a:endParaRPr lang="en-US" dirty="0"/>
          </a:p>
        </p:txBody>
      </p:sp>
      <p:pic>
        <p:nvPicPr>
          <p:cNvPr id="4" name="Picture 3" descr="New Picture.bmp"/>
          <p:cNvPicPr/>
          <p:nvPr/>
        </p:nvPicPr>
        <p:blipFill rotWithShape="1">
          <a:blip r:embed="rId2"/>
          <a:srcRect l="5228" t="5232" r="12272" b="-1"/>
          <a:stretch/>
        </p:blipFill>
        <p:spPr bwMode="auto">
          <a:xfrm>
            <a:off x="381000" y="1295400"/>
            <a:ext cx="8001000" cy="510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Programs and software</a:t>
            </a:r>
          </a:p>
          <a:p>
            <a:pPr marL="566928" indent="-457200"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1.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Android software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400" dirty="0" smtClean="0"/>
              <a:t>Android is a Linux-based operating system designed for mobile devices developed by Google.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of Executing</a:t>
            </a:r>
            <a:endParaRPr lang="en-US" dirty="0"/>
          </a:p>
        </p:txBody>
      </p:sp>
      <p:pic>
        <p:nvPicPr>
          <p:cNvPr id="4" name="Picture 3" descr="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649036"/>
            <a:ext cx="39624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3">
      <a:dk1>
        <a:sysClr val="windowText" lastClr="000000"/>
      </a:dk1>
      <a:lt1>
        <a:sysClr val="window" lastClr="FFFFFF"/>
      </a:lt1>
      <a:dk2>
        <a:srgbClr val="178199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2589</TotalTime>
  <Words>933</Words>
  <Application>Microsoft Office PowerPoint</Application>
  <PresentationFormat>عرض على الشاشة (3:4)‏</PresentationFormat>
  <Paragraphs>102</Paragraphs>
  <Slides>29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Concourse</vt:lpstr>
      <vt:lpstr>الشريحة 1</vt:lpstr>
      <vt:lpstr>Outline</vt:lpstr>
      <vt:lpstr>Introduction</vt:lpstr>
      <vt:lpstr>الشريحة 4</vt:lpstr>
      <vt:lpstr>الشريحة 5</vt:lpstr>
      <vt:lpstr>Standards </vt:lpstr>
      <vt:lpstr>الشريحة 7</vt:lpstr>
      <vt:lpstr>Project General Idea</vt:lpstr>
      <vt:lpstr>Methodology of Executing</vt:lpstr>
      <vt:lpstr>الشريحة 10</vt:lpstr>
      <vt:lpstr>الشريحة 11</vt:lpstr>
      <vt:lpstr>Project Implementation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Conclusions and future work </vt:lpstr>
      <vt:lpstr>الشريحة 28</vt:lpstr>
      <vt:lpstr>الشريحة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FATEMA</dc:creator>
  <cp:lastModifiedBy>Enterprise</cp:lastModifiedBy>
  <cp:revision>90</cp:revision>
  <dcterms:created xsi:type="dcterms:W3CDTF">2015-12-04T19:26:21Z</dcterms:created>
  <dcterms:modified xsi:type="dcterms:W3CDTF">2016-05-18T03:34:30Z</dcterms:modified>
</cp:coreProperties>
</file>