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9" r:id="rId13"/>
    <p:sldId id="270" r:id="rId14"/>
    <p:sldId id="271" r:id="rId15"/>
    <p:sldId id="273" r:id="rId16"/>
    <p:sldId id="272" r:id="rId17"/>
    <p:sldId id="274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41B605-5AD1-487C-8D76-0D2DD2292126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02F167E-1174-4100-90FC-AE43A4741016}">
      <dgm:prSet phldrT="[Text]"/>
      <dgm:spPr/>
      <dgm:t>
        <a:bodyPr/>
        <a:lstStyle/>
        <a:p>
          <a:r>
            <a:rPr lang="en-US" dirty="0" smtClean="0"/>
            <a:t>Literature Review</a:t>
          </a:r>
          <a:endParaRPr lang="en-US" dirty="0"/>
        </a:p>
      </dgm:t>
    </dgm:pt>
    <dgm:pt modelId="{76605979-29DF-4121-B77A-6A67D0202627}" type="parTrans" cxnId="{161FF89D-B89C-4915-8D9A-E2560AE50745}">
      <dgm:prSet/>
      <dgm:spPr/>
      <dgm:t>
        <a:bodyPr/>
        <a:lstStyle/>
        <a:p>
          <a:endParaRPr lang="en-US"/>
        </a:p>
      </dgm:t>
    </dgm:pt>
    <dgm:pt modelId="{FFEA18C2-9432-4AFD-A338-82FBF4C8AD4E}" type="sibTrans" cxnId="{161FF89D-B89C-4915-8D9A-E2560AE50745}">
      <dgm:prSet/>
      <dgm:spPr/>
      <dgm:t>
        <a:bodyPr/>
        <a:lstStyle/>
        <a:p>
          <a:endParaRPr lang="en-US"/>
        </a:p>
      </dgm:t>
    </dgm:pt>
    <dgm:pt modelId="{00987BE7-91D4-40A6-BE63-8503B3676A84}">
      <dgm:prSet phldrT="[Text]"/>
      <dgm:spPr/>
      <dgm:t>
        <a:bodyPr/>
        <a:lstStyle/>
        <a:p>
          <a:r>
            <a:rPr lang="en-US" dirty="0" smtClean="0"/>
            <a:t>Site Visits</a:t>
          </a:r>
          <a:endParaRPr lang="en-US" dirty="0"/>
        </a:p>
      </dgm:t>
    </dgm:pt>
    <dgm:pt modelId="{0EC58DB7-D5F0-4ED8-82ED-9790C2F0272F}" type="parTrans" cxnId="{FF7EC207-EFA8-40D6-93BE-C4BB98726D7D}">
      <dgm:prSet/>
      <dgm:spPr/>
      <dgm:t>
        <a:bodyPr/>
        <a:lstStyle/>
        <a:p>
          <a:endParaRPr lang="en-US"/>
        </a:p>
      </dgm:t>
    </dgm:pt>
    <dgm:pt modelId="{4A12BB77-FF00-4553-9400-B9E0E2243E95}" type="sibTrans" cxnId="{FF7EC207-EFA8-40D6-93BE-C4BB98726D7D}">
      <dgm:prSet/>
      <dgm:spPr/>
      <dgm:t>
        <a:bodyPr/>
        <a:lstStyle/>
        <a:p>
          <a:endParaRPr lang="en-US"/>
        </a:p>
      </dgm:t>
    </dgm:pt>
    <dgm:pt modelId="{04017828-23C5-4CC8-B528-4A5021F3373E}">
      <dgm:prSet phldrT="[Text]"/>
      <dgm:spPr/>
      <dgm:t>
        <a:bodyPr/>
        <a:lstStyle/>
        <a:p>
          <a:r>
            <a:rPr lang="en-US" dirty="0" smtClean="0"/>
            <a:t>Risk Assessment Using Surveys</a:t>
          </a:r>
          <a:endParaRPr lang="en-US" dirty="0"/>
        </a:p>
      </dgm:t>
    </dgm:pt>
    <dgm:pt modelId="{38340576-665D-4A0B-85E7-23383C2AE362}" type="parTrans" cxnId="{124F9F5F-9213-4009-ABDE-E87676FE1955}">
      <dgm:prSet/>
      <dgm:spPr/>
      <dgm:t>
        <a:bodyPr/>
        <a:lstStyle/>
        <a:p>
          <a:endParaRPr lang="en-US"/>
        </a:p>
      </dgm:t>
    </dgm:pt>
    <dgm:pt modelId="{1299BF25-2160-4CC5-A9FB-C2C8F6DB412A}" type="sibTrans" cxnId="{124F9F5F-9213-4009-ABDE-E87676FE1955}">
      <dgm:prSet/>
      <dgm:spPr/>
      <dgm:t>
        <a:bodyPr/>
        <a:lstStyle/>
        <a:p>
          <a:endParaRPr lang="en-US"/>
        </a:p>
      </dgm:t>
    </dgm:pt>
    <dgm:pt modelId="{F1784999-F1E2-413D-BF28-1AD1993B8234}">
      <dgm:prSet/>
      <dgm:spPr/>
      <dgm:t>
        <a:bodyPr/>
        <a:lstStyle/>
        <a:p>
          <a:r>
            <a:rPr lang="en-US" dirty="0" smtClean="0"/>
            <a:t>Risk Analysis </a:t>
          </a:r>
          <a:endParaRPr lang="en-US" dirty="0"/>
        </a:p>
      </dgm:t>
    </dgm:pt>
    <dgm:pt modelId="{EFC0F470-2AF0-4CB5-89CA-F335F968E290}" type="parTrans" cxnId="{1DCAD6C1-532B-47B6-849E-FBCFC8DF9483}">
      <dgm:prSet/>
      <dgm:spPr/>
      <dgm:t>
        <a:bodyPr/>
        <a:lstStyle/>
        <a:p>
          <a:endParaRPr lang="en-US"/>
        </a:p>
      </dgm:t>
    </dgm:pt>
    <dgm:pt modelId="{A07A47D9-05E7-4FE0-9571-3F59346BC742}" type="sibTrans" cxnId="{1DCAD6C1-532B-47B6-849E-FBCFC8DF9483}">
      <dgm:prSet/>
      <dgm:spPr/>
      <dgm:t>
        <a:bodyPr/>
        <a:lstStyle/>
        <a:p>
          <a:endParaRPr lang="en-US"/>
        </a:p>
      </dgm:t>
    </dgm:pt>
    <dgm:pt modelId="{E6B772F3-E1BC-4314-B091-D885487E21CE}">
      <dgm:prSet/>
      <dgm:spPr/>
      <dgm:t>
        <a:bodyPr/>
        <a:lstStyle/>
        <a:p>
          <a:r>
            <a:rPr lang="en-US" dirty="0" smtClean="0"/>
            <a:t>Introducing controls</a:t>
          </a:r>
          <a:endParaRPr lang="en-US" dirty="0"/>
        </a:p>
      </dgm:t>
    </dgm:pt>
    <dgm:pt modelId="{0A851985-DE39-4AE6-8CDC-246D5874FF1E}" type="parTrans" cxnId="{F4E72787-2550-4107-85B5-11F98A4D442B}">
      <dgm:prSet/>
      <dgm:spPr/>
      <dgm:t>
        <a:bodyPr/>
        <a:lstStyle/>
        <a:p>
          <a:endParaRPr lang="en-US"/>
        </a:p>
      </dgm:t>
    </dgm:pt>
    <dgm:pt modelId="{D6BC685E-E3F7-4929-ACF5-0775A4D1DD51}" type="sibTrans" cxnId="{F4E72787-2550-4107-85B5-11F98A4D442B}">
      <dgm:prSet/>
      <dgm:spPr/>
      <dgm:t>
        <a:bodyPr/>
        <a:lstStyle/>
        <a:p>
          <a:endParaRPr lang="en-US"/>
        </a:p>
      </dgm:t>
    </dgm:pt>
    <dgm:pt modelId="{D53EEBF7-4D14-481D-84B9-4C146DB60681}" type="pres">
      <dgm:prSet presAssocID="{1C41B605-5AD1-487C-8D76-0D2DD229212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C01406D-9349-4A33-B889-AAAB835ECBEF}" type="pres">
      <dgm:prSet presAssocID="{B02F167E-1174-4100-90FC-AE43A4741016}" presName="composite" presStyleCnt="0"/>
      <dgm:spPr/>
    </dgm:pt>
    <dgm:pt modelId="{530EBE9C-D001-482C-BF7D-4B2AB9ECEF09}" type="pres">
      <dgm:prSet presAssocID="{B02F167E-1174-4100-90FC-AE43A4741016}" presName="bentUpArrow1" presStyleLbl="alignImgPlace1" presStyleIdx="0" presStyleCnt="4"/>
      <dgm:spPr/>
    </dgm:pt>
    <dgm:pt modelId="{E21F0CC8-6BF0-4A24-8D9D-61EBDAB1C4FE}" type="pres">
      <dgm:prSet presAssocID="{B02F167E-1174-4100-90FC-AE43A4741016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69EF7F-0661-4778-B8D6-571238B7D46E}" type="pres">
      <dgm:prSet presAssocID="{B02F167E-1174-4100-90FC-AE43A4741016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B6C63-411D-44D5-992D-024A5B89F33C}" type="pres">
      <dgm:prSet presAssocID="{FFEA18C2-9432-4AFD-A338-82FBF4C8AD4E}" presName="sibTrans" presStyleCnt="0"/>
      <dgm:spPr/>
    </dgm:pt>
    <dgm:pt modelId="{4ABD2929-4120-4201-BDE9-6D87A071CF98}" type="pres">
      <dgm:prSet presAssocID="{00987BE7-91D4-40A6-BE63-8503B3676A84}" presName="composite" presStyleCnt="0"/>
      <dgm:spPr/>
    </dgm:pt>
    <dgm:pt modelId="{29FB7280-5397-4DE1-A54E-A03735AD5979}" type="pres">
      <dgm:prSet presAssocID="{00987BE7-91D4-40A6-BE63-8503B3676A84}" presName="bentUpArrow1" presStyleLbl="alignImgPlace1" presStyleIdx="1" presStyleCnt="4"/>
      <dgm:spPr/>
    </dgm:pt>
    <dgm:pt modelId="{91DBC62A-1A15-4D7A-BA23-0A472DFB0DB5}" type="pres">
      <dgm:prSet presAssocID="{00987BE7-91D4-40A6-BE63-8503B3676A84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60614-D1FA-4C88-A16B-2F0DC1637CDA}" type="pres">
      <dgm:prSet presAssocID="{00987BE7-91D4-40A6-BE63-8503B3676A84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D5D64-DA69-4114-AED3-8A745B9D56CB}" type="pres">
      <dgm:prSet presAssocID="{4A12BB77-FF00-4553-9400-B9E0E2243E95}" presName="sibTrans" presStyleCnt="0"/>
      <dgm:spPr/>
    </dgm:pt>
    <dgm:pt modelId="{B7AC3294-F77C-4FB6-80D4-618F0999D6D7}" type="pres">
      <dgm:prSet presAssocID="{04017828-23C5-4CC8-B528-4A5021F3373E}" presName="composite" presStyleCnt="0"/>
      <dgm:spPr/>
    </dgm:pt>
    <dgm:pt modelId="{D01E4544-EFC6-4327-A593-EDB1E5D3A1E5}" type="pres">
      <dgm:prSet presAssocID="{04017828-23C5-4CC8-B528-4A5021F3373E}" presName="bentUpArrow1" presStyleLbl="alignImgPlace1" presStyleIdx="2" presStyleCnt="4"/>
      <dgm:spPr/>
    </dgm:pt>
    <dgm:pt modelId="{2D15855B-E9DE-4F51-84A0-3F1D1492F0ED}" type="pres">
      <dgm:prSet presAssocID="{04017828-23C5-4CC8-B528-4A5021F3373E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194D9-2A00-4578-ACAD-7756CDE18DBF}" type="pres">
      <dgm:prSet presAssocID="{04017828-23C5-4CC8-B528-4A5021F3373E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1AEB4-F8FB-42FC-8750-94FBD45B7FDA}" type="pres">
      <dgm:prSet presAssocID="{1299BF25-2160-4CC5-A9FB-C2C8F6DB412A}" presName="sibTrans" presStyleCnt="0"/>
      <dgm:spPr/>
    </dgm:pt>
    <dgm:pt modelId="{971775CD-0892-41E5-9474-0061F7344714}" type="pres">
      <dgm:prSet presAssocID="{F1784999-F1E2-413D-BF28-1AD1993B8234}" presName="composite" presStyleCnt="0"/>
      <dgm:spPr/>
    </dgm:pt>
    <dgm:pt modelId="{F439002B-88CF-4698-AD31-B730977E8CFD}" type="pres">
      <dgm:prSet presAssocID="{F1784999-F1E2-413D-BF28-1AD1993B8234}" presName="bentUpArrow1" presStyleLbl="alignImgPlace1" presStyleIdx="3" presStyleCnt="4"/>
      <dgm:spPr/>
    </dgm:pt>
    <dgm:pt modelId="{33AA422A-0C90-461D-B549-509B8006D48F}" type="pres">
      <dgm:prSet presAssocID="{F1784999-F1E2-413D-BF28-1AD1993B8234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66949-DED1-4068-A689-CD010070956B}" type="pres">
      <dgm:prSet presAssocID="{F1784999-F1E2-413D-BF28-1AD1993B8234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082FF5B-2853-45BD-853C-BF30E9039429}" type="pres">
      <dgm:prSet presAssocID="{A07A47D9-05E7-4FE0-9571-3F59346BC742}" presName="sibTrans" presStyleCnt="0"/>
      <dgm:spPr/>
    </dgm:pt>
    <dgm:pt modelId="{D559BC46-7C5A-4750-B7DE-72DEC11D8EC5}" type="pres">
      <dgm:prSet presAssocID="{E6B772F3-E1BC-4314-B091-D885487E21CE}" presName="composite" presStyleCnt="0"/>
      <dgm:spPr/>
    </dgm:pt>
    <dgm:pt modelId="{425839A9-ECAA-44E4-B299-1D4AA04A6AD3}" type="pres">
      <dgm:prSet presAssocID="{E6B772F3-E1BC-4314-B091-D885487E21CE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2620DF-CD3E-4CC2-93A3-9E68F6646B39}" type="presOf" srcId="{E6B772F3-E1BC-4314-B091-D885487E21CE}" destId="{425839A9-ECAA-44E4-B299-1D4AA04A6AD3}" srcOrd="0" destOrd="0" presId="urn:microsoft.com/office/officeart/2005/8/layout/StepDownProcess"/>
    <dgm:cxn modelId="{7A6AE6A2-284E-47C8-AE1B-C5EB4EAB7F1D}" type="presOf" srcId="{00987BE7-91D4-40A6-BE63-8503B3676A84}" destId="{91DBC62A-1A15-4D7A-BA23-0A472DFB0DB5}" srcOrd="0" destOrd="0" presId="urn:microsoft.com/office/officeart/2005/8/layout/StepDownProcess"/>
    <dgm:cxn modelId="{FF7EC207-EFA8-40D6-93BE-C4BB98726D7D}" srcId="{1C41B605-5AD1-487C-8D76-0D2DD2292126}" destId="{00987BE7-91D4-40A6-BE63-8503B3676A84}" srcOrd="1" destOrd="0" parTransId="{0EC58DB7-D5F0-4ED8-82ED-9790C2F0272F}" sibTransId="{4A12BB77-FF00-4553-9400-B9E0E2243E95}"/>
    <dgm:cxn modelId="{F4E72787-2550-4107-85B5-11F98A4D442B}" srcId="{1C41B605-5AD1-487C-8D76-0D2DD2292126}" destId="{E6B772F3-E1BC-4314-B091-D885487E21CE}" srcOrd="4" destOrd="0" parTransId="{0A851985-DE39-4AE6-8CDC-246D5874FF1E}" sibTransId="{D6BC685E-E3F7-4929-ACF5-0775A4D1DD51}"/>
    <dgm:cxn modelId="{C3E56486-520E-4FEC-87E8-6C5BE94ADF79}" type="presOf" srcId="{B02F167E-1174-4100-90FC-AE43A4741016}" destId="{E21F0CC8-6BF0-4A24-8D9D-61EBDAB1C4FE}" srcOrd="0" destOrd="0" presId="urn:microsoft.com/office/officeart/2005/8/layout/StepDownProcess"/>
    <dgm:cxn modelId="{98EE44D3-9628-46F4-BC41-356BEEFEFC0A}" type="presOf" srcId="{04017828-23C5-4CC8-B528-4A5021F3373E}" destId="{2D15855B-E9DE-4F51-84A0-3F1D1492F0ED}" srcOrd="0" destOrd="0" presId="urn:microsoft.com/office/officeart/2005/8/layout/StepDownProcess"/>
    <dgm:cxn modelId="{9046B2B4-5077-450A-BD15-43BD4E90070E}" type="presOf" srcId="{1C41B605-5AD1-487C-8D76-0D2DD2292126}" destId="{D53EEBF7-4D14-481D-84B9-4C146DB60681}" srcOrd="0" destOrd="0" presId="urn:microsoft.com/office/officeart/2005/8/layout/StepDownProcess"/>
    <dgm:cxn modelId="{124F9F5F-9213-4009-ABDE-E87676FE1955}" srcId="{1C41B605-5AD1-487C-8D76-0D2DD2292126}" destId="{04017828-23C5-4CC8-B528-4A5021F3373E}" srcOrd="2" destOrd="0" parTransId="{38340576-665D-4A0B-85E7-23383C2AE362}" sibTransId="{1299BF25-2160-4CC5-A9FB-C2C8F6DB412A}"/>
    <dgm:cxn modelId="{31A7EB67-C6E6-445D-9139-2CF83802503E}" type="presOf" srcId="{F1784999-F1E2-413D-BF28-1AD1993B8234}" destId="{33AA422A-0C90-461D-B549-509B8006D48F}" srcOrd="0" destOrd="0" presId="urn:microsoft.com/office/officeart/2005/8/layout/StepDownProcess"/>
    <dgm:cxn modelId="{161FF89D-B89C-4915-8D9A-E2560AE50745}" srcId="{1C41B605-5AD1-487C-8D76-0D2DD2292126}" destId="{B02F167E-1174-4100-90FC-AE43A4741016}" srcOrd="0" destOrd="0" parTransId="{76605979-29DF-4121-B77A-6A67D0202627}" sibTransId="{FFEA18C2-9432-4AFD-A338-82FBF4C8AD4E}"/>
    <dgm:cxn modelId="{1DCAD6C1-532B-47B6-849E-FBCFC8DF9483}" srcId="{1C41B605-5AD1-487C-8D76-0D2DD2292126}" destId="{F1784999-F1E2-413D-BF28-1AD1993B8234}" srcOrd="3" destOrd="0" parTransId="{EFC0F470-2AF0-4CB5-89CA-F335F968E290}" sibTransId="{A07A47D9-05E7-4FE0-9571-3F59346BC742}"/>
    <dgm:cxn modelId="{5B1E2E1F-62F5-4AAB-BF5B-A6C9BDA7C73D}" type="presParOf" srcId="{D53EEBF7-4D14-481D-84B9-4C146DB60681}" destId="{4C01406D-9349-4A33-B889-AAAB835ECBEF}" srcOrd="0" destOrd="0" presId="urn:microsoft.com/office/officeart/2005/8/layout/StepDownProcess"/>
    <dgm:cxn modelId="{64F0F68C-8706-4E47-A2C7-F28A12867349}" type="presParOf" srcId="{4C01406D-9349-4A33-B889-AAAB835ECBEF}" destId="{530EBE9C-D001-482C-BF7D-4B2AB9ECEF09}" srcOrd="0" destOrd="0" presId="urn:microsoft.com/office/officeart/2005/8/layout/StepDownProcess"/>
    <dgm:cxn modelId="{74282BD3-C304-4FE3-BA31-30A30B6F4884}" type="presParOf" srcId="{4C01406D-9349-4A33-B889-AAAB835ECBEF}" destId="{E21F0CC8-6BF0-4A24-8D9D-61EBDAB1C4FE}" srcOrd="1" destOrd="0" presId="urn:microsoft.com/office/officeart/2005/8/layout/StepDownProcess"/>
    <dgm:cxn modelId="{8A193D99-FB4C-47E8-803D-F977D09CAF09}" type="presParOf" srcId="{4C01406D-9349-4A33-B889-AAAB835ECBEF}" destId="{6369EF7F-0661-4778-B8D6-571238B7D46E}" srcOrd="2" destOrd="0" presId="urn:microsoft.com/office/officeart/2005/8/layout/StepDownProcess"/>
    <dgm:cxn modelId="{4B4FAA41-71EA-44A9-AE93-FC61706F5504}" type="presParOf" srcId="{D53EEBF7-4D14-481D-84B9-4C146DB60681}" destId="{B34B6C63-411D-44D5-992D-024A5B89F33C}" srcOrd="1" destOrd="0" presId="urn:microsoft.com/office/officeart/2005/8/layout/StepDownProcess"/>
    <dgm:cxn modelId="{065E5C1C-B844-4AAA-A358-0C3489EA0A87}" type="presParOf" srcId="{D53EEBF7-4D14-481D-84B9-4C146DB60681}" destId="{4ABD2929-4120-4201-BDE9-6D87A071CF98}" srcOrd="2" destOrd="0" presId="urn:microsoft.com/office/officeart/2005/8/layout/StepDownProcess"/>
    <dgm:cxn modelId="{3D39A70C-1637-46A4-A936-40860FB1FE7E}" type="presParOf" srcId="{4ABD2929-4120-4201-BDE9-6D87A071CF98}" destId="{29FB7280-5397-4DE1-A54E-A03735AD5979}" srcOrd="0" destOrd="0" presId="urn:microsoft.com/office/officeart/2005/8/layout/StepDownProcess"/>
    <dgm:cxn modelId="{DE42EC17-190A-4E8A-8465-6DF5E50E9E5F}" type="presParOf" srcId="{4ABD2929-4120-4201-BDE9-6D87A071CF98}" destId="{91DBC62A-1A15-4D7A-BA23-0A472DFB0DB5}" srcOrd="1" destOrd="0" presId="urn:microsoft.com/office/officeart/2005/8/layout/StepDownProcess"/>
    <dgm:cxn modelId="{5896A4A5-F6D5-4C07-AC3E-BB2C63C54EC2}" type="presParOf" srcId="{4ABD2929-4120-4201-BDE9-6D87A071CF98}" destId="{6CC60614-D1FA-4C88-A16B-2F0DC1637CDA}" srcOrd="2" destOrd="0" presId="urn:microsoft.com/office/officeart/2005/8/layout/StepDownProcess"/>
    <dgm:cxn modelId="{20584EBD-9724-4ADF-804B-6AC6E29CC957}" type="presParOf" srcId="{D53EEBF7-4D14-481D-84B9-4C146DB60681}" destId="{CC2D5D64-DA69-4114-AED3-8A745B9D56CB}" srcOrd="3" destOrd="0" presId="urn:microsoft.com/office/officeart/2005/8/layout/StepDownProcess"/>
    <dgm:cxn modelId="{71A268AF-5266-482B-A422-8DC2B661E23F}" type="presParOf" srcId="{D53EEBF7-4D14-481D-84B9-4C146DB60681}" destId="{B7AC3294-F77C-4FB6-80D4-618F0999D6D7}" srcOrd="4" destOrd="0" presId="urn:microsoft.com/office/officeart/2005/8/layout/StepDownProcess"/>
    <dgm:cxn modelId="{2D0488B7-EA87-4C83-8D01-4C0E9C0FA649}" type="presParOf" srcId="{B7AC3294-F77C-4FB6-80D4-618F0999D6D7}" destId="{D01E4544-EFC6-4327-A593-EDB1E5D3A1E5}" srcOrd="0" destOrd="0" presId="urn:microsoft.com/office/officeart/2005/8/layout/StepDownProcess"/>
    <dgm:cxn modelId="{3967E13C-2D19-43BF-AB7B-E63CDD6B35EB}" type="presParOf" srcId="{B7AC3294-F77C-4FB6-80D4-618F0999D6D7}" destId="{2D15855B-E9DE-4F51-84A0-3F1D1492F0ED}" srcOrd="1" destOrd="0" presId="urn:microsoft.com/office/officeart/2005/8/layout/StepDownProcess"/>
    <dgm:cxn modelId="{6219F6FC-D383-4A2C-886F-2027ABD3DF1E}" type="presParOf" srcId="{B7AC3294-F77C-4FB6-80D4-618F0999D6D7}" destId="{91A194D9-2A00-4578-ACAD-7756CDE18DBF}" srcOrd="2" destOrd="0" presId="urn:microsoft.com/office/officeart/2005/8/layout/StepDownProcess"/>
    <dgm:cxn modelId="{890173BF-0312-400B-AB37-EB2C49FC70B4}" type="presParOf" srcId="{D53EEBF7-4D14-481D-84B9-4C146DB60681}" destId="{BFB1AEB4-F8FB-42FC-8750-94FBD45B7FDA}" srcOrd="5" destOrd="0" presId="urn:microsoft.com/office/officeart/2005/8/layout/StepDownProcess"/>
    <dgm:cxn modelId="{D47ACC77-BD03-47AE-9BB9-C0FE2F3A7569}" type="presParOf" srcId="{D53EEBF7-4D14-481D-84B9-4C146DB60681}" destId="{971775CD-0892-41E5-9474-0061F7344714}" srcOrd="6" destOrd="0" presId="urn:microsoft.com/office/officeart/2005/8/layout/StepDownProcess"/>
    <dgm:cxn modelId="{D30D59A0-8F33-4EA9-8B37-B9F087ECBFC8}" type="presParOf" srcId="{971775CD-0892-41E5-9474-0061F7344714}" destId="{F439002B-88CF-4698-AD31-B730977E8CFD}" srcOrd="0" destOrd="0" presId="urn:microsoft.com/office/officeart/2005/8/layout/StepDownProcess"/>
    <dgm:cxn modelId="{0F82C689-C5AF-41D3-8921-23292E03276F}" type="presParOf" srcId="{971775CD-0892-41E5-9474-0061F7344714}" destId="{33AA422A-0C90-461D-B549-509B8006D48F}" srcOrd="1" destOrd="0" presId="urn:microsoft.com/office/officeart/2005/8/layout/StepDownProcess"/>
    <dgm:cxn modelId="{F68449ED-C136-4FDC-8BE6-430D89A8D8E0}" type="presParOf" srcId="{971775CD-0892-41E5-9474-0061F7344714}" destId="{1F166949-DED1-4068-A689-CD010070956B}" srcOrd="2" destOrd="0" presId="urn:microsoft.com/office/officeart/2005/8/layout/StepDownProcess"/>
    <dgm:cxn modelId="{5D195EC0-1FE1-4CDA-99B1-032F6840D647}" type="presParOf" srcId="{D53EEBF7-4D14-481D-84B9-4C146DB60681}" destId="{2082FF5B-2853-45BD-853C-BF30E9039429}" srcOrd="7" destOrd="0" presId="urn:microsoft.com/office/officeart/2005/8/layout/StepDownProcess"/>
    <dgm:cxn modelId="{D39648A3-C74B-4DA1-9C2B-77589533C108}" type="presParOf" srcId="{D53EEBF7-4D14-481D-84B9-4C146DB60681}" destId="{D559BC46-7C5A-4750-B7DE-72DEC11D8EC5}" srcOrd="8" destOrd="0" presId="urn:microsoft.com/office/officeart/2005/8/layout/StepDownProcess"/>
    <dgm:cxn modelId="{E503A85C-DBAC-44F5-ADD8-71152218596F}" type="presParOf" srcId="{D559BC46-7C5A-4750-B7DE-72DEC11D8EC5}" destId="{425839A9-ECAA-44E4-B299-1D4AA04A6AD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84361-DCA2-4CB1-AD51-524C12FDF9FC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AD4CF-5C90-4929-BDC7-7386835E0A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072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B3D58-7693-4078-9C85-35CBCB02C9DF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7ACC8-4E01-469B-80F5-39D69E99A9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7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7ACC8-4E01-469B-80F5-39D69E99A91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7ACC8-4E01-469B-80F5-39D69E99A91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D811-A04B-4DF8-AD56-DC51540C5B20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9767-6986-49C8-826C-6438E9796825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55E97-8F90-475D-A84F-9A8D39C4A650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718D-99E4-419C-A4A9-DDFD382DF872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BEC1-B041-4578-BC9E-739E9D060D09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6274-E60D-4078-8656-AA9FC8352E0A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AA697-4523-41EF-9542-FFFFF85FD744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2B8C-F9ED-46CD-B0A6-692E4A8B20FB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DCDC-8CD9-444D-902B-50579CDCC48A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FD6D0-677D-41BD-851D-B437CF215DF1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CDFA-E26A-4D8A-B85A-FE7A6C183B98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BB3C05-4710-452C-876E-C0614D04659E}" type="datetime1">
              <a:rPr lang="ar-SA" smtClean="0"/>
              <a:pPr/>
              <a:t>24/08/1436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992888" cy="1972816"/>
          </a:xfrm>
        </p:spPr>
        <p:txBody>
          <a:bodyPr anchor="t">
            <a:noAutofit/>
          </a:bodyPr>
          <a:lstStyle/>
          <a:p>
            <a:pPr algn="ctr"/>
            <a:r>
              <a:rPr lang="en-US" sz="2400" dirty="0"/>
              <a:t>An-</a:t>
            </a:r>
            <a:r>
              <a:rPr lang="en-US" sz="2400" dirty="0" err="1"/>
              <a:t>Najah</a:t>
            </a:r>
            <a:r>
              <a:rPr lang="en-US" sz="2400" dirty="0"/>
              <a:t> National University</a:t>
            </a:r>
            <a:br>
              <a:rPr lang="en-US" sz="2400" dirty="0"/>
            </a:br>
            <a:r>
              <a:rPr lang="en-US" sz="2400" dirty="0"/>
              <a:t>Faculty of </a:t>
            </a:r>
            <a:r>
              <a:rPr lang="en-US" sz="2800" dirty="0"/>
              <a:t>Engineering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Industrial Engineering Department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6781800" cy="199871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dirty="0"/>
              <a:t> </a:t>
            </a:r>
            <a:endParaRPr lang="en-US" sz="6000" dirty="0"/>
          </a:p>
          <a:p>
            <a:pPr algn="ctr"/>
            <a:r>
              <a:rPr lang="en-US" sz="7400" dirty="0"/>
              <a:t>Graduation Project Report</a:t>
            </a:r>
          </a:p>
          <a:p>
            <a:pPr algn="ctr"/>
            <a:r>
              <a:rPr lang="en-US" sz="7400" dirty="0"/>
              <a:t>Reducing Safety Risks at the Palestinian Stone and Marble Industrial </a:t>
            </a:r>
            <a:r>
              <a:rPr lang="en-US" sz="7400" dirty="0" smtClean="0"/>
              <a:t>Sector</a:t>
            </a:r>
            <a:endParaRPr lang="en-US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95536" y="3429000"/>
            <a:ext cx="7560840" cy="3096344"/>
          </a:xfrm>
          <a:prstGeom prst="rect">
            <a:avLst/>
          </a:prstGeom>
        </p:spPr>
        <p:txBody>
          <a:bodyPr vert="horz" lIns="0" tIns="0" rIns="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 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9600" dirty="0" smtClean="0"/>
              <a:t>Group Members:</a:t>
            </a:r>
          </a:p>
          <a:p>
            <a:pPr algn="ctr"/>
            <a:r>
              <a:rPr lang="en-US" sz="9600" dirty="0" smtClean="0"/>
              <a:t>Ahmad Ghanayem</a:t>
            </a:r>
            <a:br>
              <a:rPr lang="en-US" sz="9600" dirty="0" smtClean="0"/>
            </a:br>
            <a:r>
              <a:rPr lang="en-US" sz="9600" dirty="0" smtClean="0"/>
              <a:t>Nabeel Khaleeliya</a:t>
            </a:r>
          </a:p>
          <a:p>
            <a:pPr algn="ctr"/>
            <a:r>
              <a:rPr lang="en-US" sz="9600" dirty="0" smtClean="0"/>
              <a:t>Presented to : Dr. Tamer Haddad </a:t>
            </a:r>
          </a:p>
          <a:p>
            <a:pPr algn="ctr"/>
            <a:r>
              <a:rPr lang="en-US" sz="9600" dirty="0" smtClean="0"/>
              <a:t>                      Dr. Ramiz Assaf   </a:t>
            </a:r>
          </a:p>
          <a:p>
            <a:pPr algn="ctr"/>
            <a:endParaRPr lang="en-US" sz="9600" dirty="0" smtClean="0"/>
          </a:p>
          <a:p>
            <a:pPr algn="ctr"/>
            <a:r>
              <a:rPr lang="en-US" sz="9600" dirty="0" smtClean="0"/>
              <a:t>Under Supervision of</a:t>
            </a:r>
          </a:p>
          <a:p>
            <a:pPr algn="ctr"/>
            <a:r>
              <a:rPr lang="en-US" sz="9600" dirty="0" smtClean="0"/>
              <a:t>Dr . Ramiz Assaf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78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3232" cy="4373563"/>
          </a:xfrm>
        </p:spPr>
        <p:txBody>
          <a:bodyPr/>
          <a:lstStyle/>
          <a:p>
            <a:pPr algn="just"/>
            <a:r>
              <a:rPr lang="en-US" sz="2400" dirty="0"/>
              <a:t>Relevant Standards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n-US" sz="2400" b="0" dirty="0"/>
              <a:t>International </a:t>
            </a:r>
            <a:r>
              <a:rPr lang="en-US" sz="2400" b="0" dirty="0" err="1"/>
              <a:t>Electrotechnical</a:t>
            </a:r>
            <a:r>
              <a:rPr lang="en-US" sz="2400" b="0" dirty="0"/>
              <a:t> Commission - Risk Management \ Risk Assessment Techniques (IEC/FDIS 31010</a:t>
            </a:r>
            <a:r>
              <a:rPr lang="en-US" sz="2400" b="0" dirty="0" smtClean="0"/>
              <a:t>). </a:t>
            </a:r>
            <a:endParaRPr lang="en-US" sz="2400" b="0" dirty="0"/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en-US" sz="2400" b="0" dirty="0"/>
              <a:t>Palestinian Civil Defense </a:t>
            </a:r>
            <a:r>
              <a:rPr lang="en-US" sz="2400" b="0" dirty="0" smtClean="0"/>
              <a:t>Guidelines  </a:t>
            </a:r>
            <a:endParaRPr lang="en-US" sz="2400" b="0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Literature Review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19256" cy="4373563"/>
          </a:xfrm>
        </p:spPr>
        <p:txBody>
          <a:bodyPr>
            <a:normAutofit/>
          </a:bodyPr>
          <a:lstStyle/>
          <a:p>
            <a:pPr marL="0" lvl="1" indent="0" algn="just">
              <a:spcAft>
                <a:spcPts val="600"/>
              </a:spcAft>
              <a:buClrTx/>
              <a:buNone/>
            </a:pPr>
            <a:endParaRPr lang="en-US" sz="2400" b="1" cap="all" spc="-6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lvl="1" indent="0" algn="just">
              <a:spcAft>
                <a:spcPts val="600"/>
              </a:spcAft>
              <a:buClrTx/>
              <a:buNone/>
            </a:pPr>
            <a:r>
              <a:rPr lang="en-US" sz="2400" b="1" cap="all" spc="-6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Safety </a:t>
            </a:r>
            <a:r>
              <a:rPr lang="en-US" sz="2400" b="1" cap="all" spc="-6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 Health </a:t>
            </a:r>
            <a:r>
              <a:rPr lang="en-US" sz="2400" b="1" cap="all" spc="-6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management</a:t>
            </a:r>
          </a:p>
          <a:p>
            <a:pPr algn="just"/>
            <a:r>
              <a:rPr lang="en-US" sz="2400" dirty="0" smtClean="0"/>
              <a:t>Health </a:t>
            </a:r>
            <a:endParaRPr lang="en-US" sz="2400" b="0" dirty="0"/>
          </a:p>
          <a:p>
            <a:pPr algn="just"/>
            <a:r>
              <a:rPr lang="en-US" sz="2400" dirty="0" smtClean="0"/>
              <a:t>Safety</a:t>
            </a:r>
            <a:endParaRPr lang="en-US" sz="2400" b="0" dirty="0" smtClean="0"/>
          </a:p>
          <a:p>
            <a:pPr algn="just"/>
            <a:r>
              <a:rPr lang="en-US" sz="2400" dirty="0" smtClean="0"/>
              <a:t>Welfare</a:t>
            </a:r>
          </a:p>
          <a:p>
            <a:pPr algn="just"/>
            <a:r>
              <a:rPr lang="en-US" sz="2400" dirty="0" smtClean="0"/>
              <a:t>Occupational or work-related ill health </a:t>
            </a:r>
          </a:p>
          <a:p>
            <a:pPr algn="just">
              <a:buNone/>
            </a:pPr>
            <a:endParaRPr lang="en-US" sz="24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Accidents &amp; Near Misses&amp; Dangerous occurrence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Accident</a:t>
            </a:r>
            <a:endParaRPr lang="en-US" b="0" dirty="0"/>
          </a:p>
          <a:p>
            <a:r>
              <a:rPr lang="en-US" b="0" dirty="0"/>
              <a:t>Near </a:t>
            </a:r>
            <a:r>
              <a:rPr lang="en-US" b="0" dirty="0" smtClean="0"/>
              <a:t>miss</a:t>
            </a:r>
            <a:endParaRPr lang="en-US" b="0" dirty="0"/>
          </a:p>
          <a:p>
            <a:r>
              <a:rPr lang="en-US" b="0" dirty="0"/>
              <a:t>Dangerous </a:t>
            </a:r>
            <a:r>
              <a:rPr lang="en-US" b="0" dirty="0" smtClean="0"/>
              <a:t>occurrence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 and risk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Hazard</a:t>
            </a:r>
            <a:r>
              <a:rPr lang="en-US" sz="2400" b="0" dirty="0" smtClean="0"/>
              <a:t> . </a:t>
            </a:r>
          </a:p>
          <a:p>
            <a:pPr algn="just">
              <a:buNone/>
            </a:pPr>
            <a:endParaRPr lang="en-US" sz="2400" b="0" dirty="0" smtClean="0"/>
          </a:p>
          <a:p>
            <a:pPr algn="just"/>
            <a:r>
              <a:rPr lang="en-US" sz="2400" dirty="0" smtClean="0"/>
              <a:t>Risk.</a:t>
            </a:r>
            <a:endParaRPr lang="en-US" sz="2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There </a:t>
            </a:r>
            <a:r>
              <a:rPr lang="en-US" dirty="0"/>
              <a:t>are two basic forms of risk assessment: 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 lvl="0"/>
            <a:r>
              <a:rPr lang="en-US" dirty="0"/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Quantitative Risk Assessment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Qualitative Risk Assessment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488832" cy="4896544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2" name="TextBox 1"/>
          <p:cNvSpPr txBox="1"/>
          <p:nvPr/>
        </p:nvSpPr>
        <p:spPr>
          <a:xfrm>
            <a:off x="971600" y="836712"/>
            <a:ext cx="69127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solidFill>
                  <a:schemeClr val="accent2"/>
                </a:solidFill>
              </a:rPr>
              <a:t> </a:t>
            </a:r>
            <a:r>
              <a:rPr lang="en-US" sz="3200" b="1" dirty="0" smtClean="0">
                <a:solidFill>
                  <a:schemeClr val="accent2"/>
                </a:solidFill>
              </a:rPr>
              <a:t>Ex: Quantitative </a:t>
            </a:r>
            <a:r>
              <a:rPr lang="en-US" sz="3200" b="1" dirty="0">
                <a:solidFill>
                  <a:schemeClr val="accent2"/>
                </a:solidFill>
              </a:rPr>
              <a:t>Risk Assessment 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51720" y="6398994"/>
            <a:ext cx="4536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Figure 4 : Summary of Risk Control Principles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859216" cy="1836122"/>
          </a:xfrm>
        </p:spPr>
        <p:txBody>
          <a:bodyPr>
            <a:normAutofit/>
          </a:bodyPr>
          <a:lstStyle/>
          <a:p>
            <a:pPr lvl="1" algn="ctr" rtl="0"/>
            <a:r>
              <a:rPr lang="en-US" sz="2800" b="1" kern="1200" cap="all" spc="-60" dirty="0">
                <a:solidFill>
                  <a:srgbClr val="D128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ea typeface="+mj-ea"/>
                <a:cs typeface="+mj-cs"/>
              </a:rPr>
              <a:t>Multi-criteria risk analysis to improve safety in manufacturing </a:t>
            </a:r>
            <a:r>
              <a:rPr lang="en-US" sz="2800" b="1" kern="1200" cap="all" spc="-60" dirty="0" smtClean="0">
                <a:solidFill>
                  <a:srgbClr val="D128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ea typeface="+mj-ea"/>
                <a:cs typeface="+mj-cs"/>
              </a:rPr>
              <a:t>systems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65512"/>
            <a:ext cx="7920880" cy="4392488"/>
          </a:xfrm>
        </p:spPr>
        <p:txBody>
          <a:bodyPr>
            <a:normAutofit/>
          </a:bodyPr>
          <a:lstStyle/>
          <a:p>
            <a:pPr algn="just"/>
            <a:r>
              <a:rPr lang="en-US" b="0" dirty="0"/>
              <a:t> </a:t>
            </a:r>
            <a:r>
              <a:rPr lang="en-US" b="0" dirty="0" smtClean="0"/>
              <a:t>One </a:t>
            </a:r>
            <a:r>
              <a:rPr lang="en-US" b="0" dirty="0"/>
              <a:t>of the most popular tools to model reliability and failures  is FMECA (Failure Mode , Effect And Criticality Analysis </a:t>
            </a:r>
            <a:r>
              <a:rPr lang="en-US" b="0" dirty="0" smtClean="0"/>
              <a:t>Technique). </a:t>
            </a:r>
          </a:p>
          <a:p>
            <a:pPr algn="just">
              <a:buNone/>
            </a:pPr>
            <a:endParaRPr lang="en-US" b="0" dirty="0"/>
          </a:p>
          <a:p>
            <a:pPr algn="just"/>
            <a:r>
              <a:rPr lang="en-US" b="0" dirty="0" smtClean="0"/>
              <a:t>a multi-criteria decision making tool is used such as AHP\ANP techniques to include the cost as a factor in the decision making process. </a:t>
            </a:r>
            <a:endParaRPr lang="en-US" b="0" dirty="0"/>
          </a:p>
          <a:p>
            <a:pPr algn="just"/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53344"/>
            <a:ext cx="8064896" cy="542798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Risk analysis methodologies can include three main phases: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identification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: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evaluation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ranking phase 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RPN :</a:t>
            </a:r>
            <a:r>
              <a:rPr lang="en-US" b="0" dirty="0"/>
              <a:t> Risk Priority Number : An indicator to the level of priority for a problem.</a:t>
            </a:r>
          </a:p>
          <a:p>
            <a:r>
              <a:rPr lang="en-US" dirty="0"/>
              <a:t>RPN= S * O * D</a:t>
            </a:r>
            <a:r>
              <a:rPr lang="en-US" b="0" dirty="0"/>
              <a:t> , where :</a:t>
            </a:r>
          </a:p>
          <a:p>
            <a:r>
              <a:rPr lang="en-US" b="0" dirty="0"/>
              <a:t>S= Severity \ O= Probability of Occurrence </a:t>
            </a:r>
          </a:p>
          <a:p>
            <a:r>
              <a:rPr lang="en-US" b="0" dirty="0"/>
              <a:t>D=Probability of (not) detecting.  </a:t>
            </a:r>
          </a:p>
          <a:p>
            <a:pPr lvl="0"/>
            <a:r>
              <a:rPr lang="en-US" b="0" dirty="0"/>
              <a:t>TRPN : Total Risk Priority Number : An indication to the overall safety situation in the facility</a:t>
            </a:r>
          </a:p>
          <a:p>
            <a:r>
              <a:rPr lang="en-US" dirty="0"/>
              <a:t>TRPN= TRPN1 + TRPN2 + TRPN3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390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11994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Visits and Risk Assessment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smtClean="0"/>
              <a:t>In this stage of the project , the team will visit a number of sites and stone quarries that were a representative sample of the entire sector.</a:t>
            </a:r>
          </a:p>
          <a:p>
            <a:pPr algn="just"/>
            <a:r>
              <a:rPr lang="en-US" sz="2800" dirty="0" smtClean="0"/>
              <a:t>Managers and employees will be interviewed to form a first impression about the nature of work in these facilities , then based on that , a survey questionnaire will be designed to gather valuable information about the risks and hazards that are present in this type of business.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0" dirty="0"/>
              <a:t>The growing number of workers in the industrial sector meant that more and more people are exposed to various forms of risks , and there was a need for  a new discipline that studies these </a:t>
            </a:r>
            <a:r>
              <a:rPr lang="en-US" sz="2800" b="0" dirty="0" smtClean="0"/>
              <a:t>risk.</a:t>
            </a:r>
            <a:endParaRPr lang="en-US" sz="2800" b="0" dirty="0"/>
          </a:p>
          <a:p>
            <a:pPr algn="just"/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323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Analysis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results of the survey will be used as a basis for a thorough risk assessment and evaluation process that will consist of several stages and activates such as recognition , categorization , quantification  and ranking.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الاستبيان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19256" cy="5289451"/>
          </a:xfrm>
        </p:spPr>
        <p:txBody>
          <a:bodyPr>
            <a:normAutofit/>
          </a:bodyPr>
          <a:lstStyle/>
          <a:p>
            <a:pPr algn="just"/>
            <a:r>
              <a:rPr lang="en-US" sz="2800" b="0" dirty="0"/>
              <a:t>Experts in this field distinguish between two main concepts </a:t>
            </a:r>
            <a:r>
              <a:rPr lang="en-US" sz="2800" b="0" dirty="0" smtClean="0"/>
              <a:t>:</a:t>
            </a:r>
          </a:p>
          <a:p>
            <a:pPr algn="just">
              <a:buNone/>
            </a:pPr>
            <a:endParaRPr lang="en-US" sz="2800" b="0" dirty="0" smtClean="0"/>
          </a:p>
          <a:p>
            <a:pPr algn="just"/>
            <a:r>
              <a:rPr lang="en-US" sz="2800" dirty="0" smtClean="0"/>
              <a:t>Safety </a:t>
            </a:r>
          </a:p>
          <a:p>
            <a:pPr algn="just"/>
            <a:r>
              <a:rPr lang="en-US" sz="2800" b="0" dirty="0" smtClean="0"/>
              <a:t>Health </a:t>
            </a:r>
            <a:endParaRPr lang="en-US" sz="2800" b="0" dirty="0"/>
          </a:p>
          <a:p>
            <a:pPr algn="just"/>
            <a:endParaRPr lang="en-US" sz="2800" b="0" dirty="0"/>
          </a:p>
          <a:p>
            <a:pPr algn="just"/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655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Statement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stone and marble of the largest sectors in Palestine, containing more than 200 facilities, with the increasing number of casualties among workers has become increasingly higher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449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 and Objectives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b="0" dirty="0"/>
              <a:t>The main goal of the project is to identify the most significant risks and hazards </a:t>
            </a:r>
            <a:r>
              <a:rPr lang="en-US" sz="2800" dirty="0" smtClean="0"/>
              <a:t>, </a:t>
            </a:r>
            <a:r>
              <a:rPr lang="en-US" sz="2800" b="0" dirty="0" smtClean="0"/>
              <a:t>to </a:t>
            </a:r>
            <a:r>
              <a:rPr lang="en-US" sz="2800" b="0" dirty="0"/>
              <a:t>improve the safety and health conditions in this sector.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27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Scope of the project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0" dirty="0"/>
              <a:t>This project is limited to the health and safety problems in the stone quarries and marble workshops in the West Bank </a:t>
            </a:r>
            <a:endParaRPr lang="en-US" sz="2400" b="0" dirty="0" smtClean="0"/>
          </a:p>
          <a:p>
            <a:pPr algn="just"/>
            <a:r>
              <a:rPr lang="en-US" sz="2400" b="0" dirty="0" smtClean="0"/>
              <a:t>this </a:t>
            </a:r>
            <a:r>
              <a:rPr lang="en-US" sz="2400" b="0" dirty="0"/>
              <a:t>project is not intended to examine all the facilities in the West Bank but alternatively a sample of about 10% (20 plants and quarries) </a:t>
            </a:r>
            <a:r>
              <a:rPr lang="en-US" sz="2400" dirty="0" smtClean="0"/>
              <a:t>.</a:t>
            </a:r>
            <a:endParaRPr lang="en-US" sz="2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712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Significance of the work 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The rationale behind this project can be explained by the large number of injuries and accidents happening in these facilities , and that the main reason for those accidents is the absence of safety procedures.</a:t>
            </a: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211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800" dirty="0" smtClean="0"/>
              <a:t>We will identify risks in the stone and marble we then evaluated based on marginal land and repetitive, and then find solutions to all these problems.</a:t>
            </a:r>
            <a:br>
              <a:rPr lang="en-US" sz="2800" dirty="0" smtClean="0"/>
            </a:b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88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Earlier Coursework and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003232" cy="4373563"/>
          </a:xfrm>
        </p:spPr>
        <p:txBody>
          <a:bodyPr/>
          <a:lstStyle/>
          <a:p>
            <a:pPr algn="just"/>
            <a:r>
              <a:rPr lang="en-US" sz="2400" b="1" dirty="0"/>
              <a:t>Earlier Coursework </a:t>
            </a:r>
          </a:p>
          <a:p>
            <a:pPr algn="just"/>
            <a:r>
              <a:rPr lang="en-US" b="0" dirty="0"/>
              <a:t>The courses that can be related to the main theme of the project are :</a:t>
            </a:r>
          </a:p>
          <a:p>
            <a:pPr lvl="0" algn="just"/>
            <a:r>
              <a:rPr lang="en-US" i="1" dirty="0"/>
              <a:t>Methods Engineering (65420)</a:t>
            </a:r>
            <a:endParaRPr lang="en-US" dirty="0"/>
          </a:p>
          <a:p>
            <a:pPr lvl="0" algn="just"/>
            <a:r>
              <a:rPr lang="en-US" i="1" dirty="0"/>
              <a:t>Ergonomics and Safety Engineering (65480)</a:t>
            </a:r>
            <a:endParaRPr lang="en-US" dirty="0"/>
          </a:p>
          <a:p>
            <a:pPr algn="just"/>
            <a:r>
              <a:rPr lang="en-US" dirty="0" smtClean="0"/>
              <a:t>Computational </a:t>
            </a:r>
            <a:r>
              <a:rPr lang="en-US" dirty="0"/>
              <a:t>Applications Lab (65310). 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690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480</TotalTime>
  <Words>545</Words>
  <Application>Microsoft Office PowerPoint</Application>
  <PresentationFormat>On-screen Show (4:3)</PresentationFormat>
  <Paragraphs>110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An-Najah National University Faculty of Engineering  Industrial Engineering Department </vt:lpstr>
      <vt:lpstr>Background </vt:lpstr>
      <vt:lpstr>PowerPoint Presentation</vt:lpstr>
      <vt:lpstr>Problem Statement </vt:lpstr>
      <vt:lpstr>Goals and Objectives </vt:lpstr>
      <vt:lpstr>Scope of the project  </vt:lpstr>
      <vt:lpstr>Significance of the work   </vt:lpstr>
      <vt:lpstr>Structure  </vt:lpstr>
      <vt:lpstr>Earlier Coursework and Standards </vt:lpstr>
      <vt:lpstr>PowerPoint Presentation</vt:lpstr>
      <vt:lpstr> Literature Review </vt:lpstr>
      <vt:lpstr>Accidents &amp; Near Misses&amp; Dangerous occurrence</vt:lpstr>
      <vt:lpstr>Hazard and risk </vt:lpstr>
      <vt:lpstr>Risk Assessment </vt:lpstr>
      <vt:lpstr>PowerPoint Presentation</vt:lpstr>
      <vt:lpstr>Multi-criteria risk analysis to improve safety in manufacturing systems</vt:lpstr>
      <vt:lpstr>PowerPoint Presentation</vt:lpstr>
      <vt:lpstr>Methodology </vt:lpstr>
      <vt:lpstr>Site Visits and Risk Assessment</vt:lpstr>
      <vt:lpstr>Risk Analysis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Laith</dc:creator>
  <cp:lastModifiedBy>Medad</cp:lastModifiedBy>
  <cp:revision>42</cp:revision>
  <dcterms:created xsi:type="dcterms:W3CDTF">2014-05-03T16:18:53Z</dcterms:created>
  <dcterms:modified xsi:type="dcterms:W3CDTF">2015-06-11T09:37:58Z</dcterms:modified>
</cp:coreProperties>
</file>