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4">
  <p:sldMasterIdLst>
    <p:sldMasterId id="2147483648" r:id="rId1"/>
  </p:sldMasterIdLst>
  <p:notesMasterIdLst>
    <p:notesMasterId r:id="rId106"/>
  </p:notesMasterIdLst>
  <p:handoutMasterIdLst>
    <p:handoutMasterId r:id="rId107"/>
  </p:handoutMasterIdLst>
  <p:sldIdLst>
    <p:sldId id="391" r:id="rId2"/>
    <p:sldId id="259" r:id="rId3"/>
    <p:sldId id="261" r:id="rId4"/>
    <p:sldId id="396" r:id="rId5"/>
    <p:sldId id="269" r:id="rId6"/>
    <p:sldId id="271" r:id="rId7"/>
    <p:sldId id="272" r:id="rId8"/>
    <p:sldId id="273" r:id="rId9"/>
    <p:sldId id="274" r:id="rId10"/>
    <p:sldId id="262" r:id="rId11"/>
    <p:sldId id="275" r:id="rId12"/>
    <p:sldId id="276" r:id="rId13"/>
    <p:sldId id="277" r:id="rId14"/>
    <p:sldId id="278" r:id="rId15"/>
    <p:sldId id="398" r:id="rId16"/>
    <p:sldId id="403" r:id="rId17"/>
    <p:sldId id="402" r:id="rId18"/>
    <p:sldId id="401" r:id="rId19"/>
    <p:sldId id="421" r:id="rId20"/>
    <p:sldId id="263" r:id="rId21"/>
    <p:sldId id="281" r:id="rId22"/>
    <p:sldId id="282" r:id="rId23"/>
    <p:sldId id="404" r:id="rId24"/>
    <p:sldId id="405" r:id="rId25"/>
    <p:sldId id="284" r:id="rId26"/>
    <p:sldId id="286" r:id="rId27"/>
    <p:sldId id="287" r:id="rId28"/>
    <p:sldId id="406" r:id="rId29"/>
    <p:sldId id="407" r:id="rId30"/>
    <p:sldId id="288" r:id="rId31"/>
    <p:sldId id="289" r:id="rId32"/>
    <p:sldId id="408" r:id="rId33"/>
    <p:sldId id="409" r:id="rId34"/>
    <p:sldId id="264" r:id="rId35"/>
    <p:sldId id="292" r:id="rId36"/>
    <p:sldId id="295" r:id="rId37"/>
    <p:sldId id="294" r:id="rId38"/>
    <p:sldId id="296" r:id="rId39"/>
    <p:sldId id="297" r:id="rId40"/>
    <p:sldId id="410" r:id="rId41"/>
    <p:sldId id="411" r:id="rId42"/>
    <p:sldId id="389" r:id="rId43"/>
    <p:sldId id="412" r:id="rId44"/>
    <p:sldId id="414" r:id="rId45"/>
    <p:sldId id="413" r:id="rId46"/>
    <p:sldId id="300" r:id="rId47"/>
    <p:sldId id="415" r:id="rId48"/>
    <p:sldId id="416" r:id="rId49"/>
    <p:sldId id="417" r:id="rId50"/>
    <p:sldId id="303" r:id="rId51"/>
    <p:sldId id="418" r:id="rId52"/>
    <p:sldId id="306" r:id="rId53"/>
    <p:sldId id="308" r:id="rId54"/>
    <p:sldId id="420" r:id="rId55"/>
    <p:sldId id="305" r:id="rId56"/>
    <p:sldId id="309" r:id="rId57"/>
    <p:sldId id="419" r:id="rId58"/>
    <p:sldId id="310" r:id="rId59"/>
    <p:sldId id="265" r:id="rId60"/>
    <p:sldId id="422" r:id="rId61"/>
    <p:sldId id="311" r:id="rId62"/>
    <p:sldId id="423" r:id="rId63"/>
    <p:sldId id="315" r:id="rId64"/>
    <p:sldId id="321" r:id="rId65"/>
    <p:sldId id="424" r:id="rId66"/>
    <p:sldId id="428" r:id="rId67"/>
    <p:sldId id="426" r:id="rId68"/>
    <p:sldId id="427" r:id="rId69"/>
    <p:sldId id="430" r:id="rId70"/>
    <p:sldId id="429" r:id="rId71"/>
    <p:sldId id="329" r:id="rId72"/>
    <p:sldId id="432" r:id="rId73"/>
    <p:sldId id="332" r:id="rId74"/>
    <p:sldId id="335" r:id="rId75"/>
    <p:sldId id="435" r:id="rId76"/>
    <p:sldId id="438" r:id="rId77"/>
    <p:sldId id="439" r:id="rId78"/>
    <p:sldId id="440" r:id="rId79"/>
    <p:sldId id="341" r:id="rId80"/>
    <p:sldId id="266" r:id="rId81"/>
    <p:sldId id="395" r:id="rId82"/>
    <p:sldId id="342" r:id="rId83"/>
    <p:sldId id="345" r:id="rId84"/>
    <p:sldId id="444" r:id="rId85"/>
    <p:sldId id="443" r:id="rId86"/>
    <p:sldId id="445" r:id="rId87"/>
    <p:sldId id="446" r:id="rId88"/>
    <p:sldId id="447" r:id="rId89"/>
    <p:sldId id="267" r:id="rId90"/>
    <p:sldId id="450" r:id="rId91"/>
    <p:sldId id="451" r:id="rId92"/>
    <p:sldId id="452" r:id="rId93"/>
    <p:sldId id="453" r:id="rId94"/>
    <p:sldId id="386" r:id="rId95"/>
    <p:sldId id="449" r:id="rId96"/>
    <p:sldId id="455" r:id="rId97"/>
    <p:sldId id="456" r:id="rId98"/>
    <p:sldId id="457" r:id="rId99"/>
    <p:sldId id="458" r:id="rId100"/>
    <p:sldId id="459" r:id="rId101"/>
    <p:sldId id="460" r:id="rId102"/>
    <p:sldId id="461" r:id="rId103"/>
    <p:sldId id="462" r:id="rId104"/>
    <p:sldId id="268" r:id="rId10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66"/>
    <a:srgbClr val="9999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434" autoAdjust="0"/>
  </p:normalViewPr>
  <p:slideViewPr>
    <p:cSldViewPr snapToGrid="0">
      <p:cViewPr varScale="1">
        <p:scale>
          <a:sx n="115" d="100"/>
          <a:sy n="115" d="100"/>
        </p:scale>
        <p:origin x="43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handoutMaster" Target="handoutMasters/handoutMaster1.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presProps" Target="pres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viewProps" Target="view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E531253-42F6-4445-B140-B858BD2A9280}" type="datetimeFigureOut">
              <a:rPr lang="en-US" smtClean="0"/>
              <a:t>1/7/2021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BF1EF96-9A95-438A-9B4D-20A9B040C7D4}" type="slidenum">
              <a:rPr lang="en-US" smtClean="0"/>
              <a:t>‹#›</a:t>
            </a:fld>
            <a:endParaRPr lang="en-US"/>
          </a:p>
        </p:txBody>
      </p:sp>
    </p:spTree>
    <p:extLst>
      <p:ext uri="{BB962C8B-B14F-4D97-AF65-F5344CB8AC3E}">
        <p14:creationId xmlns:p14="http://schemas.microsoft.com/office/powerpoint/2010/main" val="3542223546"/>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AE0865-AECB-499E-AED5-32D761C4BE80}" type="datetimeFigureOut">
              <a:rPr lang="en-US" smtClean="0"/>
              <a:t>1/7/2021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8C49C3-B979-4EDF-8CFF-ABCA549080D6}" type="slidenum">
              <a:rPr lang="en-US" smtClean="0"/>
              <a:t>‹#›</a:t>
            </a:fld>
            <a:endParaRPr lang="en-US"/>
          </a:p>
        </p:txBody>
      </p:sp>
    </p:spTree>
    <p:extLst>
      <p:ext uri="{BB962C8B-B14F-4D97-AF65-F5344CB8AC3E}">
        <p14:creationId xmlns:p14="http://schemas.microsoft.com/office/powerpoint/2010/main" val="1645912103"/>
      </p:ext>
    </p:extLst>
  </p:cSld>
  <p:clrMap bg1="lt1" tx1="dk1" bg2="lt2" tx2="dk2" accent1="accent1" accent2="accent2" accent3="accent3" accent4="accent4" accent5="accent5" accent6="accent6" hlink="hlink" folHlink="folHlink"/>
  <p:hf sldNum="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22138052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3258845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874686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34224876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7427631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39380070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12411886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773932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07-Jun-20</a:t>
            </a:r>
            <a:endParaRPr lang="en-US"/>
          </a:p>
        </p:txBody>
      </p:sp>
      <p:sp>
        <p:nvSpPr>
          <p:cNvPr id="5" name="Footer Placeholder 4"/>
          <p:cNvSpPr>
            <a:spLocks noGrp="1"/>
          </p:cNvSpPr>
          <p:nvPr>
            <p:ph type="ftr" sz="quarter" idx="11"/>
          </p:nvPr>
        </p:nvSpPr>
        <p:spPr/>
        <p:txBody>
          <a:bodyPr/>
          <a:lstStyle/>
          <a:p>
            <a:r>
              <a:rPr lang="en-US" smtClean="0"/>
              <a:t>Graduation project II</a:t>
            </a:r>
            <a:endParaRPr lang="en-US"/>
          </a:p>
        </p:txBody>
      </p:sp>
      <p:sp>
        <p:nvSpPr>
          <p:cNvPr id="6" name="Slide Number Placeholder 5"/>
          <p:cNvSpPr>
            <a:spLocks noGrp="1"/>
          </p:cNvSpPr>
          <p:nvPr>
            <p:ph type="sldNum" sz="quarter" idx="12"/>
          </p:nvPr>
        </p:nvSpPr>
        <p:spPr/>
        <p:txBody>
          <a:bodyPr/>
          <a:lstStyle/>
          <a:p>
            <a:fld id="{2856B1DD-6134-4C1B-AFE9-F96904C6F549}" type="slidenum">
              <a:rPr lang="en-US" smtClean="0"/>
              <a:t>‹#›</a:t>
            </a:fld>
            <a:endParaRPr lang="en-US"/>
          </a:p>
        </p:txBody>
      </p:sp>
    </p:spTree>
    <p:extLst>
      <p:ext uri="{BB962C8B-B14F-4D97-AF65-F5344CB8AC3E}">
        <p14:creationId xmlns:p14="http://schemas.microsoft.com/office/powerpoint/2010/main" val="3621737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07-Jun-20</a:t>
            </a:r>
            <a:endParaRPr lang="en-US"/>
          </a:p>
        </p:txBody>
      </p:sp>
      <p:sp>
        <p:nvSpPr>
          <p:cNvPr id="5" name="Footer Placeholder 4"/>
          <p:cNvSpPr>
            <a:spLocks noGrp="1"/>
          </p:cNvSpPr>
          <p:nvPr>
            <p:ph type="ftr" sz="quarter" idx="11"/>
          </p:nvPr>
        </p:nvSpPr>
        <p:spPr/>
        <p:txBody>
          <a:bodyPr/>
          <a:lstStyle/>
          <a:p>
            <a:r>
              <a:rPr lang="en-US" smtClean="0"/>
              <a:t>Graduation project II</a:t>
            </a:r>
            <a:endParaRPr lang="en-US"/>
          </a:p>
        </p:txBody>
      </p:sp>
      <p:sp>
        <p:nvSpPr>
          <p:cNvPr id="6" name="Slide Number Placeholder 5"/>
          <p:cNvSpPr>
            <a:spLocks noGrp="1"/>
          </p:cNvSpPr>
          <p:nvPr>
            <p:ph type="sldNum" sz="quarter" idx="12"/>
          </p:nvPr>
        </p:nvSpPr>
        <p:spPr/>
        <p:txBody>
          <a:bodyPr/>
          <a:lstStyle/>
          <a:p>
            <a:fld id="{2856B1DD-6134-4C1B-AFE9-F96904C6F549}" type="slidenum">
              <a:rPr lang="en-US" smtClean="0"/>
              <a:t>‹#›</a:t>
            </a:fld>
            <a:endParaRPr lang="en-US"/>
          </a:p>
        </p:txBody>
      </p:sp>
    </p:spTree>
    <p:extLst>
      <p:ext uri="{BB962C8B-B14F-4D97-AF65-F5344CB8AC3E}">
        <p14:creationId xmlns:p14="http://schemas.microsoft.com/office/powerpoint/2010/main" val="30379174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07-Jun-20</a:t>
            </a:r>
            <a:endParaRPr lang="en-US"/>
          </a:p>
        </p:txBody>
      </p:sp>
      <p:sp>
        <p:nvSpPr>
          <p:cNvPr id="5" name="Footer Placeholder 4"/>
          <p:cNvSpPr>
            <a:spLocks noGrp="1"/>
          </p:cNvSpPr>
          <p:nvPr>
            <p:ph type="ftr" sz="quarter" idx="11"/>
          </p:nvPr>
        </p:nvSpPr>
        <p:spPr/>
        <p:txBody>
          <a:bodyPr/>
          <a:lstStyle/>
          <a:p>
            <a:r>
              <a:rPr lang="en-US" smtClean="0"/>
              <a:t>Graduation project II</a:t>
            </a:r>
            <a:endParaRPr lang="en-US"/>
          </a:p>
        </p:txBody>
      </p:sp>
      <p:sp>
        <p:nvSpPr>
          <p:cNvPr id="6" name="Slide Number Placeholder 5"/>
          <p:cNvSpPr>
            <a:spLocks noGrp="1"/>
          </p:cNvSpPr>
          <p:nvPr>
            <p:ph type="sldNum" sz="quarter" idx="12"/>
          </p:nvPr>
        </p:nvSpPr>
        <p:spPr/>
        <p:txBody>
          <a:bodyPr/>
          <a:lstStyle/>
          <a:p>
            <a:fld id="{2856B1DD-6134-4C1B-AFE9-F96904C6F549}" type="slidenum">
              <a:rPr lang="en-US" smtClean="0"/>
              <a:t>‹#›</a:t>
            </a:fld>
            <a:endParaRPr lang="en-US"/>
          </a:p>
        </p:txBody>
      </p:sp>
    </p:spTree>
    <p:extLst>
      <p:ext uri="{BB962C8B-B14F-4D97-AF65-F5344CB8AC3E}">
        <p14:creationId xmlns:p14="http://schemas.microsoft.com/office/powerpoint/2010/main" val="26701171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mparision with Subtitle">
    <p:spTree>
      <p:nvGrpSpPr>
        <p:cNvPr id="1" name=""/>
        <p:cNvGrpSpPr/>
        <p:nvPr/>
      </p:nvGrpSpPr>
      <p:grpSpPr>
        <a:xfrm>
          <a:off x="0" y="0"/>
          <a:ext cx="0" cy="0"/>
          <a:chOff x="0" y="0"/>
          <a:chExt cx="0" cy="0"/>
        </a:xfrm>
      </p:grpSpPr>
      <p:cxnSp>
        <p:nvCxnSpPr>
          <p:cNvPr id="8" name="Straight Connector 21">
            <a:extLst/>
          </p:cNvPr>
          <p:cNvCxnSpPr>
            <a:cxnSpLocks/>
          </p:cNvCxnSpPr>
          <p:nvPr userDrawn="1"/>
        </p:nvCxnSpPr>
        <p:spPr>
          <a:xfrm flipH="1" flipV="1">
            <a:off x="-9525" y="3633788"/>
            <a:ext cx="1912938" cy="157321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9" name="Group 22"/>
          <p:cNvGrpSpPr>
            <a:grpSpLocks/>
          </p:cNvGrpSpPr>
          <p:nvPr userDrawn="1"/>
        </p:nvGrpSpPr>
        <p:grpSpPr bwMode="auto">
          <a:xfrm flipH="1">
            <a:off x="7561263" y="0"/>
            <a:ext cx="4832350" cy="3541713"/>
            <a:chOff x="-192127" y="-2"/>
            <a:chExt cx="4831840" cy="3367272"/>
          </a:xfrm>
        </p:grpSpPr>
        <p:sp>
          <p:nvSpPr>
            <p:cNvPr id="10" name="Diagonal Stripe 25">
              <a:extLst/>
            </p:cNvPr>
            <p:cNvSpPr/>
            <p:nvPr userDrawn="1"/>
          </p:nvSpPr>
          <p:spPr>
            <a:xfrm>
              <a:off x="-59" y="-2"/>
              <a:ext cx="4639772" cy="3367272"/>
            </a:xfrm>
            <a:prstGeom prst="diagStripe">
              <a:avLst>
                <a:gd name="adj" fmla="val 5120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solidFill>
                  <a:schemeClr val="tx1"/>
                </a:solidFill>
              </a:endParaRPr>
            </a:p>
          </p:txBody>
        </p:sp>
        <p:cxnSp>
          <p:nvCxnSpPr>
            <p:cNvPr id="11" name="Straight Connector 27">
              <a:extLst/>
            </p:cNvPr>
            <p:cNvCxnSpPr>
              <a:cxnSpLocks/>
            </p:cNvCxnSpPr>
            <p:nvPr userDrawn="1"/>
          </p:nvCxnSpPr>
          <p:spPr>
            <a:xfrm flipV="1">
              <a:off x="1433301" y="-2"/>
              <a:ext cx="1241294" cy="9161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Parallelogram 29">
              <a:extLst/>
            </p:cNvPr>
            <p:cNvSpPr/>
            <p:nvPr userDrawn="1"/>
          </p:nvSpPr>
          <p:spPr>
            <a:xfrm rot="19421162">
              <a:off x="-192127" y="1141037"/>
              <a:ext cx="1353995" cy="214322"/>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grpSp>
      <p:sp>
        <p:nvSpPr>
          <p:cNvPr id="13" name="TextBox 24"/>
          <p:cNvSpPr txBox="1">
            <a:spLocks noChangeArrowheads="1"/>
          </p:cNvSpPr>
          <p:nvPr userDrawn="1"/>
        </p:nvSpPr>
        <p:spPr bwMode="auto">
          <a:xfrm>
            <a:off x="11072813" y="234950"/>
            <a:ext cx="814387"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r>
              <a:rPr lang="en-US" altLang="en-US" sz="3400" b="1" smtClean="0">
                <a:solidFill>
                  <a:schemeClr val="accent1"/>
                </a:solidFill>
                <a:latin typeface="Arial Black" panose="020B0A04020102020204" pitchFamily="34" charset="0"/>
              </a:rPr>
              <a:t>FR</a:t>
            </a:r>
          </a:p>
        </p:txBody>
      </p:sp>
      <p:sp>
        <p:nvSpPr>
          <p:cNvPr id="14" name="Parallelogram 35">
            <a:extLst/>
          </p:cNvPr>
          <p:cNvSpPr/>
          <p:nvPr userDrawn="1"/>
        </p:nvSpPr>
        <p:spPr>
          <a:xfrm flipH="1">
            <a:off x="6680200" y="0"/>
            <a:ext cx="1447800" cy="639763"/>
          </a:xfrm>
          <a:prstGeom prst="parallelogram">
            <a:avLst>
              <a:gd name="adj" fmla="val 13561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7" name="Text Placeholder 2">
            <a:extLst/>
          </p:cNvPr>
          <p:cNvSpPr>
            <a:spLocks noGrp="1"/>
          </p:cNvSpPr>
          <p:nvPr>
            <p:ph type="body" idx="1"/>
          </p:nvPr>
        </p:nvSpPr>
        <p:spPr>
          <a:xfrm>
            <a:off x="520698" y="2104888"/>
            <a:ext cx="5475290" cy="781188"/>
          </a:xfrm>
          <a:prstGeom prst="rect">
            <a:avLst/>
          </a:prstGeom>
        </p:spPr>
        <p:txBody>
          <a:bodyPr anchor="b">
            <a:normAutofit/>
          </a:bodyPr>
          <a:lstStyle>
            <a:lvl1pPr marL="0" indent="0">
              <a:lnSpc>
                <a:spcPct val="100000"/>
              </a:lnSpc>
              <a:spcBef>
                <a:spcPts val="0"/>
              </a:spcBef>
              <a:buNone/>
              <a:defRPr sz="28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noProof="0" smtClean="0"/>
              <a:t>انقر لتحرير أنماط النص الرئيسي</a:t>
            </a:r>
          </a:p>
        </p:txBody>
      </p:sp>
      <p:sp>
        <p:nvSpPr>
          <p:cNvPr id="18" name="Content Placeholder 3" title="Bullet Points">
            <a:extLst/>
          </p:cNvPr>
          <p:cNvSpPr>
            <a:spLocks noGrp="1"/>
          </p:cNvSpPr>
          <p:nvPr>
            <p:ph sz="half" idx="13"/>
          </p:nvPr>
        </p:nvSpPr>
        <p:spPr>
          <a:xfrm>
            <a:off x="520698" y="2886076"/>
            <a:ext cx="5475290" cy="3232149"/>
          </a:xfrm>
          <a:prstGeom prst="rect">
            <a:avLst/>
          </a:prstGeom>
        </p:spPr>
        <p:txBody>
          <a:bodyPr>
            <a:normAutofit/>
          </a:bodyPr>
          <a:lstStyle>
            <a:lvl1pPr>
              <a:defRPr lang="en-US" dirty="0">
                <a:solidFill>
                  <a:schemeClr val="tx1"/>
                </a:solidFill>
              </a:defRPr>
            </a:lvl1pPr>
            <a:lvl2pPr>
              <a:defRPr lang="en-US" dirty="0">
                <a:solidFill>
                  <a:schemeClr val="tx1"/>
                </a:solidFill>
              </a:defRPr>
            </a:lvl2pPr>
            <a:lvl3pPr>
              <a:defRPr lang="en-US" dirty="0">
                <a:solidFill>
                  <a:schemeClr val="tx1"/>
                </a:solidFill>
              </a:defRPr>
            </a:lvl3pPr>
            <a:lvl4pPr>
              <a:defRPr lang="en-US" dirty="0">
                <a:solidFill>
                  <a:schemeClr val="tx1"/>
                </a:solidFill>
              </a:defRPr>
            </a:lvl4pPr>
            <a:lvl5pPr>
              <a:defRPr lang="en-IN" dirty="0">
                <a:solidFill>
                  <a:schemeClr val="tx1"/>
                </a:solidFill>
              </a:defRPr>
            </a:lvl5pPr>
          </a:lstStyle>
          <a:p>
            <a:pPr lvl="0"/>
            <a:r>
              <a:rPr lang="ar-SA" noProof="0" smtClean="0"/>
              <a:t>انقر لتحرير أنماط النص الرئيسي</a:t>
            </a:r>
          </a:p>
          <a:p>
            <a:pPr lvl="1"/>
            <a:r>
              <a:rPr lang="ar-SA" noProof="0" smtClean="0"/>
              <a:t>المستوى الثاني</a:t>
            </a:r>
          </a:p>
          <a:p>
            <a:pPr lvl="2"/>
            <a:r>
              <a:rPr lang="ar-SA" noProof="0" smtClean="0"/>
              <a:t>المستوى الثالث</a:t>
            </a:r>
          </a:p>
          <a:p>
            <a:pPr lvl="3"/>
            <a:r>
              <a:rPr lang="ar-SA" noProof="0" smtClean="0"/>
              <a:t>المستوى الرابع</a:t>
            </a:r>
          </a:p>
          <a:p>
            <a:pPr lvl="4"/>
            <a:r>
              <a:rPr lang="ar-SA" noProof="0" smtClean="0"/>
              <a:t>المستوى الخامس</a:t>
            </a:r>
            <a:endParaRPr lang="en-US" noProof="0"/>
          </a:p>
        </p:txBody>
      </p:sp>
      <p:sp>
        <p:nvSpPr>
          <p:cNvPr id="19" name="Text Placeholder 4">
            <a:extLst/>
          </p:cNvPr>
          <p:cNvSpPr>
            <a:spLocks noGrp="1"/>
          </p:cNvSpPr>
          <p:nvPr>
            <p:ph type="body" sz="quarter" idx="14"/>
          </p:nvPr>
        </p:nvSpPr>
        <p:spPr>
          <a:xfrm>
            <a:off x="6186713" y="2104888"/>
            <a:ext cx="5475600" cy="781188"/>
          </a:xfrm>
          <a:prstGeom prst="rect">
            <a:avLst/>
          </a:prstGeom>
        </p:spPr>
        <p:txBody>
          <a:bodyPr anchor="b">
            <a:normAutofit/>
          </a:bodyPr>
          <a:lstStyle>
            <a:lvl1pPr marL="0" indent="0">
              <a:lnSpc>
                <a:spcPct val="100000"/>
              </a:lnSpc>
              <a:buNone/>
              <a:defRPr sz="28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noProof="0" smtClean="0"/>
              <a:t>انقر لتحرير أنماط النص الرئيسي</a:t>
            </a:r>
          </a:p>
        </p:txBody>
      </p:sp>
      <p:sp>
        <p:nvSpPr>
          <p:cNvPr id="20" name="Content Placeholder 5" title="Bullet Points">
            <a:extLst/>
          </p:cNvPr>
          <p:cNvSpPr>
            <a:spLocks noGrp="1"/>
          </p:cNvSpPr>
          <p:nvPr>
            <p:ph sz="quarter" idx="15"/>
          </p:nvPr>
        </p:nvSpPr>
        <p:spPr>
          <a:xfrm>
            <a:off x="6186713" y="2886076"/>
            <a:ext cx="5475600" cy="3232149"/>
          </a:xfrm>
          <a:prstGeom prst="rect">
            <a:avLst/>
          </a:prstGeom>
        </p:spPr>
        <p:txBody>
          <a:bodyPr>
            <a:normAutofit/>
          </a:bodyPr>
          <a:lstStyle>
            <a:lvl1pPr>
              <a:defRPr lang="en-US" dirty="0">
                <a:solidFill>
                  <a:schemeClr val="tx1"/>
                </a:solidFill>
              </a:defRPr>
            </a:lvl1pPr>
            <a:lvl2pPr>
              <a:defRPr lang="en-US" dirty="0">
                <a:solidFill>
                  <a:schemeClr val="tx1"/>
                </a:solidFill>
              </a:defRPr>
            </a:lvl2pPr>
            <a:lvl3pPr>
              <a:defRPr lang="en-US" dirty="0">
                <a:solidFill>
                  <a:schemeClr val="tx1"/>
                </a:solidFill>
              </a:defRPr>
            </a:lvl3pPr>
            <a:lvl4pPr>
              <a:defRPr lang="en-US" dirty="0">
                <a:solidFill>
                  <a:schemeClr val="tx1"/>
                </a:solidFill>
              </a:defRPr>
            </a:lvl4pPr>
            <a:lvl5pPr>
              <a:defRPr lang="en-IN" dirty="0">
                <a:solidFill>
                  <a:schemeClr val="tx1"/>
                </a:solidFill>
              </a:defRPr>
            </a:lvl5pPr>
          </a:lstStyle>
          <a:p>
            <a:pPr lvl="0"/>
            <a:r>
              <a:rPr lang="ar-SA" noProof="0" smtClean="0"/>
              <a:t>انقر لتحرير أنماط النص الرئيسي</a:t>
            </a:r>
          </a:p>
          <a:p>
            <a:pPr lvl="1"/>
            <a:r>
              <a:rPr lang="ar-SA" noProof="0" smtClean="0"/>
              <a:t>المستوى الثاني</a:t>
            </a:r>
          </a:p>
          <a:p>
            <a:pPr lvl="2"/>
            <a:r>
              <a:rPr lang="ar-SA" noProof="0" smtClean="0"/>
              <a:t>المستوى الثالث</a:t>
            </a:r>
          </a:p>
          <a:p>
            <a:pPr lvl="3"/>
            <a:r>
              <a:rPr lang="ar-SA" noProof="0" smtClean="0"/>
              <a:t>المستوى الرابع</a:t>
            </a:r>
          </a:p>
          <a:p>
            <a:pPr lvl="4"/>
            <a:r>
              <a:rPr lang="ar-SA" noProof="0" smtClean="0"/>
              <a:t>المستوى الخامس</a:t>
            </a:r>
            <a:endParaRPr lang="en-US" noProof="0"/>
          </a:p>
        </p:txBody>
      </p:sp>
      <p:sp>
        <p:nvSpPr>
          <p:cNvPr id="24" name="Text Placeholder 4" title="Subtitle">
            <a:extLst/>
          </p:cNvPr>
          <p:cNvSpPr>
            <a:spLocks noGrp="1"/>
          </p:cNvSpPr>
          <p:nvPr>
            <p:ph type="body" sz="quarter" idx="16"/>
          </p:nvPr>
        </p:nvSpPr>
        <p:spPr>
          <a:xfrm>
            <a:off x="520493" y="1376932"/>
            <a:ext cx="7368596" cy="608895"/>
          </a:xfrm>
          <a:prstGeom prst="rect">
            <a:avLst/>
          </a:prstGeom>
        </p:spPr>
        <p:txBody>
          <a:bodyPr/>
          <a:lstStyle>
            <a:lvl1pPr marL="0" indent="0">
              <a:buNone/>
              <a:defRPr sz="2000" spc="300">
                <a:solidFill>
                  <a:schemeClr val="accent6"/>
                </a:solidFill>
              </a:defRPr>
            </a:lvl1pPr>
            <a:lvl2pPr marL="457200" indent="0">
              <a:buNone/>
              <a:defRPr/>
            </a:lvl2pPr>
          </a:lstStyle>
          <a:p>
            <a:pPr lvl="0"/>
            <a:r>
              <a:rPr lang="ar-SA" noProof="0" smtClean="0"/>
              <a:t>انقر لتحرير أنماط النص الرئيسي</a:t>
            </a:r>
          </a:p>
        </p:txBody>
      </p:sp>
      <p:sp>
        <p:nvSpPr>
          <p:cNvPr id="27" name="Title 1" title="Title ">
            <a:extLst/>
          </p:cNvPr>
          <p:cNvSpPr>
            <a:spLocks noGrp="1"/>
          </p:cNvSpPr>
          <p:nvPr>
            <p:ph type="title"/>
          </p:nvPr>
        </p:nvSpPr>
        <p:spPr>
          <a:xfrm>
            <a:off x="518678" y="209028"/>
            <a:ext cx="8333222" cy="1147969"/>
          </a:xfrm>
          <a:prstGeom prst="rect">
            <a:avLst/>
          </a:prstGeom>
        </p:spPr>
        <p:txBody>
          <a:bodyPr>
            <a:normAutofit/>
          </a:bodyPr>
          <a:lstStyle>
            <a:lvl1pPr>
              <a:defRPr sz="4400" b="1">
                <a:solidFill>
                  <a:schemeClr val="accent1"/>
                </a:solidFill>
              </a:defRPr>
            </a:lvl1pPr>
          </a:lstStyle>
          <a:p>
            <a:r>
              <a:rPr lang="ar-SA" noProof="0" smtClean="0"/>
              <a:t>انقر لتحرير نمط العنوان الرئيسي</a:t>
            </a:r>
            <a:endParaRPr lang="en-US" noProof="0"/>
          </a:p>
        </p:txBody>
      </p:sp>
      <p:sp>
        <p:nvSpPr>
          <p:cNvPr id="15" name="Footer Placeholder 1">
            <a:extLst/>
          </p:cNvPr>
          <p:cNvSpPr>
            <a:spLocks noGrp="1"/>
          </p:cNvSpPr>
          <p:nvPr>
            <p:ph type="ftr" sz="quarter" idx="17"/>
          </p:nvPr>
        </p:nvSpPr>
        <p:spPr/>
        <p:txBody>
          <a:bodyPr/>
          <a:lstStyle>
            <a:lvl1pPr algn="l">
              <a:defRPr/>
            </a:lvl1pPr>
          </a:lstStyle>
          <a:p>
            <a:pPr>
              <a:defRPr/>
            </a:pPr>
            <a:r>
              <a:rPr lang="en-US" smtClean="0"/>
              <a:t>Graduation project II</a:t>
            </a:r>
            <a:endParaRPr lang="en-US"/>
          </a:p>
        </p:txBody>
      </p:sp>
      <p:sp>
        <p:nvSpPr>
          <p:cNvPr id="16" name="Slide Number Placeholder 2">
            <a:extLst/>
          </p:cNvPr>
          <p:cNvSpPr>
            <a:spLocks noGrp="1"/>
          </p:cNvSpPr>
          <p:nvPr>
            <p:ph type="sldNum" sz="quarter" idx="18"/>
          </p:nvPr>
        </p:nvSpPr>
        <p:spPr/>
        <p:txBody>
          <a:bodyPr/>
          <a:lstStyle>
            <a:lvl1pPr>
              <a:defRPr smtClean="0"/>
            </a:lvl1pPr>
          </a:lstStyle>
          <a:p>
            <a:pPr>
              <a:defRPr/>
            </a:pPr>
            <a:fld id="{16ADDDAD-F5CC-485F-8857-B0C8144E1800}" type="slidenum">
              <a:rPr lang="en-US" altLang="en-US"/>
              <a:pPr>
                <a:defRPr/>
              </a:pPr>
              <a:t>‹#›</a:t>
            </a:fld>
            <a:endParaRPr lang="en-US" altLang="en-US"/>
          </a:p>
        </p:txBody>
      </p:sp>
    </p:spTree>
    <p:extLst>
      <p:ext uri="{BB962C8B-B14F-4D97-AF65-F5344CB8AC3E}">
        <p14:creationId xmlns:p14="http://schemas.microsoft.com/office/powerpoint/2010/main" val="2405800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07-Jun-20</a:t>
            </a:r>
            <a:endParaRPr lang="en-US"/>
          </a:p>
        </p:txBody>
      </p:sp>
      <p:sp>
        <p:nvSpPr>
          <p:cNvPr id="5" name="Footer Placeholder 4"/>
          <p:cNvSpPr>
            <a:spLocks noGrp="1"/>
          </p:cNvSpPr>
          <p:nvPr>
            <p:ph type="ftr" sz="quarter" idx="11"/>
          </p:nvPr>
        </p:nvSpPr>
        <p:spPr/>
        <p:txBody>
          <a:bodyPr/>
          <a:lstStyle/>
          <a:p>
            <a:r>
              <a:rPr lang="en-US" smtClean="0"/>
              <a:t>Graduation project II</a:t>
            </a:r>
            <a:endParaRPr lang="en-US"/>
          </a:p>
        </p:txBody>
      </p:sp>
      <p:sp>
        <p:nvSpPr>
          <p:cNvPr id="6" name="Slide Number Placeholder 5"/>
          <p:cNvSpPr>
            <a:spLocks noGrp="1"/>
          </p:cNvSpPr>
          <p:nvPr>
            <p:ph type="sldNum" sz="quarter" idx="12"/>
          </p:nvPr>
        </p:nvSpPr>
        <p:spPr/>
        <p:txBody>
          <a:bodyPr/>
          <a:lstStyle/>
          <a:p>
            <a:fld id="{2856B1DD-6134-4C1B-AFE9-F96904C6F549}" type="slidenum">
              <a:rPr lang="en-US" smtClean="0"/>
              <a:t>‹#›</a:t>
            </a:fld>
            <a:endParaRPr lang="en-US"/>
          </a:p>
        </p:txBody>
      </p:sp>
    </p:spTree>
    <p:extLst>
      <p:ext uri="{BB962C8B-B14F-4D97-AF65-F5344CB8AC3E}">
        <p14:creationId xmlns:p14="http://schemas.microsoft.com/office/powerpoint/2010/main" val="338673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r>
              <a:rPr lang="en-US" smtClean="0"/>
              <a:t>07-Jun-20</a:t>
            </a:r>
            <a:endParaRPr lang="en-US"/>
          </a:p>
        </p:txBody>
      </p:sp>
      <p:sp>
        <p:nvSpPr>
          <p:cNvPr id="5" name="Footer Placeholder 4"/>
          <p:cNvSpPr>
            <a:spLocks noGrp="1"/>
          </p:cNvSpPr>
          <p:nvPr>
            <p:ph type="ftr" sz="quarter" idx="11"/>
          </p:nvPr>
        </p:nvSpPr>
        <p:spPr/>
        <p:txBody>
          <a:bodyPr/>
          <a:lstStyle/>
          <a:p>
            <a:r>
              <a:rPr lang="en-US" smtClean="0"/>
              <a:t>Graduation project II</a:t>
            </a:r>
            <a:endParaRPr lang="en-US"/>
          </a:p>
        </p:txBody>
      </p:sp>
      <p:sp>
        <p:nvSpPr>
          <p:cNvPr id="6" name="Slide Number Placeholder 5"/>
          <p:cNvSpPr>
            <a:spLocks noGrp="1"/>
          </p:cNvSpPr>
          <p:nvPr>
            <p:ph type="sldNum" sz="quarter" idx="12"/>
          </p:nvPr>
        </p:nvSpPr>
        <p:spPr/>
        <p:txBody>
          <a:bodyPr/>
          <a:lstStyle/>
          <a:p>
            <a:fld id="{2856B1DD-6134-4C1B-AFE9-F96904C6F549}" type="slidenum">
              <a:rPr lang="en-US" smtClean="0"/>
              <a:t>‹#›</a:t>
            </a:fld>
            <a:endParaRPr lang="en-US"/>
          </a:p>
        </p:txBody>
      </p:sp>
    </p:spTree>
    <p:extLst>
      <p:ext uri="{BB962C8B-B14F-4D97-AF65-F5344CB8AC3E}">
        <p14:creationId xmlns:p14="http://schemas.microsoft.com/office/powerpoint/2010/main" val="1913364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07-Jun-20</a:t>
            </a:r>
            <a:endParaRPr lang="en-US"/>
          </a:p>
        </p:txBody>
      </p:sp>
      <p:sp>
        <p:nvSpPr>
          <p:cNvPr id="6" name="Footer Placeholder 5"/>
          <p:cNvSpPr>
            <a:spLocks noGrp="1"/>
          </p:cNvSpPr>
          <p:nvPr>
            <p:ph type="ftr" sz="quarter" idx="11"/>
          </p:nvPr>
        </p:nvSpPr>
        <p:spPr/>
        <p:txBody>
          <a:bodyPr/>
          <a:lstStyle/>
          <a:p>
            <a:r>
              <a:rPr lang="en-US" smtClean="0"/>
              <a:t>Graduation project II</a:t>
            </a:r>
            <a:endParaRPr lang="en-US"/>
          </a:p>
        </p:txBody>
      </p:sp>
      <p:sp>
        <p:nvSpPr>
          <p:cNvPr id="7" name="Slide Number Placeholder 6"/>
          <p:cNvSpPr>
            <a:spLocks noGrp="1"/>
          </p:cNvSpPr>
          <p:nvPr>
            <p:ph type="sldNum" sz="quarter" idx="12"/>
          </p:nvPr>
        </p:nvSpPr>
        <p:spPr/>
        <p:txBody>
          <a:bodyPr/>
          <a:lstStyle/>
          <a:p>
            <a:fld id="{2856B1DD-6134-4C1B-AFE9-F96904C6F549}" type="slidenum">
              <a:rPr lang="en-US" smtClean="0"/>
              <a:t>‹#›</a:t>
            </a:fld>
            <a:endParaRPr lang="en-US"/>
          </a:p>
        </p:txBody>
      </p:sp>
    </p:spTree>
    <p:extLst>
      <p:ext uri="{BB962C8B-B14F-4D97-AF65-F5344CB8AC3E}">
        <p14:creationId xmlns:p14="http://schemas.microsoft.com/office/powerpoint/2010/main" val="754635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07-Jun-20</a:t>
            </a:r>
            <a:endParaRPr lang="en-US"/>
          </a:p>
        </p:txBody>
      </p:sp>
      <p:sp>
        <p:nvSpPr>
          <p:cNvPr id="8" name="Footer Placeholder 7"/>
          <p:cNvSpPr>
            <a:spLocks noGrp="1"/>
          </p:cNvSpPr>
          <p:nvPr>
            <p:ph type="ftr" sz="quarter" idx="11"/>
          </p:nvPr>
        </p:nvSpPr>
        <p:spPr/>
        <p:txBody>
          <a:bodyPr/>
          <a:lstStyle/>
          <a:p>
            <a:r>
              <a:rPr lang="en-US" smtClean="0"/>
              <a:t>Graduation project II</a:t>
            </a:r>
            <a:endParaRPr lang="en-US"/>
          </a:p>
        </p:txBody>
      </p:sp>
      <p:sp>
        <p:nvSpPr>
          <p:cNvPr id="9" name="Slide Number Placeholder 8"/>
          <p:cNvSpPr>
            <a:spLocks noGrp="1"/>
          </p:cNvSpPr>
          <p:nvPr>
            <p:ph type="sldNum" sz="quarter" idx="12"/>
          </p:nvPr>
        </p:nvSpPr>
        <p:spPr/>
        <p:txBody>
          <a:bodyPr/>
          <a:lstStyle/>
          <a:p>
            <a:fld id="{2856B1DD-6134-4C1B-AFE9-F96904C6F549}" type="slidenum">
              <a:rPr lang="en-US" smtClean="0"/>
              <a:t>‹#›</a:t>
            </a:fld>
            <a:endParaRPr lang="en-US"/>
          </a:p>
        </p:txBody>
      </p:sp>
    </p:spTree>
    <p:extLst>
      <p:ext uri="{BB962C8B-B14F-4D97-AF65-F5344CB8AC3E}">
        <p14:creationId xmlns:p14="http://schemas.microsoft.com/office/powerpoint/2010/main" val="733383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07-Jun-20</a:t>
            </a:r>
            <a:endParaRPr lang="en-US"/>
          </a:p>
        </p:txBody>
      </p:sp>
      <p:sp>
        <p:nvSpPr>
          <p:cNvPr id="4" name="Footer Placeholder 3"/>
          <p:cNvSpPr>
            <a:spLocks noGrp="1"/>
          </p:cNvSpPr>
          <p:nvPr>
            <p:ph type="ftr" sz="quarter" idx="11"/>
          </p:nvPr>
        </p:nvSpPr>
        <p:spPr/>
        <p:txBody>
          <a:bodyPr/>
          <a:lstStyle/>
          <a:p>
            <a:r>
              <a:rPr lang="en-US" smtClean="0"/>
              <a:t>Graduation project II</a:t>
            </a:r>
            <a:endParaRPr lang="en-US"/>
          </a:p>
        </p:txBody>
      </p:sp>
      <p:sp>
        <p:nvSpPr>
          <p:cNvPr id="5" name="Slide Number Placeholder 4"/>
          <p:cNvSpPr>
            <a:spLocks noGrp="1"/>
          </p:cNvSpPr>
          <p:nvPr>
            <p:ph type="sldNum" sz="quarter" idx="12"/>
          </p:nvPr>
        </p:nvSpPr>
        <p:spPr/>
        <p:txBody>
          <a:bodyPr/>
          <a:lstStyle/>
          <a:p>
            <a:fld id="{2856B1DD-6134-4C1B-AFE9-F96904C6F549}" type="slidenum">
              <a:rPr lang="en-US" smtClean="0"/>
              <a:t>‹#›</a:t>
            </a:fld>
            <a:endParaRPr lang="en-US"/>
          </a:p>
        </p:txBody>
      </p:sp>
    </p:spTree>
    <p:extLst>
      <p:ext uri="{BB962C8B-B14F-4D97-AF65-F5344CB8AC3E}">
        <p14:creationId xmlns:p14="http://schemas.microsoft.com/office/powerpoint/2010/main" val="2285069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07-Jun-20</a:t>
            </a:r>
            <a:endParaRPr lang="en-US"/>
          </a:p>
        </p:txBody>
      </p:sp>
      <p:sp>
        <p:nvSpPr>
          <p:cNvPr id="3" name="Footer Placeholder 2"/>
          <p:cNvSpPr>
            <a:spLocks noGrp="1"/>
          </p:cNvSpPr>
          <p:nvPr>
            <p:ph type="ftr" sz="quarter" idx="11"/>
          </p:nvPr>
        </p:nvSpPr>
        <p:spPr/>
        <p:txBody>
          <a:bodyPr/>
          <a:lstStyle/>
          <a:p>
            <a:r>
              <a:rPr lang="en-US" smtClean="0"/>
              <a:t>Graduation project II</a:t>
            </a:r>
            <a:endParaRPr lang="en-US"/>
          </a:p>
        </p:txBody>
      </p:sp>
      <p:sp>
        <p:nvSpPr>
          <p:cNvPr id="4" name="Slide Number Placeholder 3"/>
          <p:cNvSpPr>
            <a:spLocks noGrp="1"/>
          </p:cNvSpPr>
          <p:nvPr>
            <p:ph type="sldNum" sz="quarter" idx="12"/>
          </p:nvPr>
        </p:nvSpPr>
        <p:spPr/>
        <p:txBody>
          <a:bodyPr/>
          <a:lstStyle/>
          <a:p>
            <a:fld id="{2856B1DD-6134-4C1B-AFE9-F96904C6F549}" type="slidenum">
              <a:rPr lang="en-US" smtClean="0"/>
              <a:t>‹#›</a:t>
            </a:fld>
            <a:endParaRPr lang="en-US"/>
          </a:p>
        </p:txBody>
      </p:sp>
    </p:spTree>
    <p:extLst>
      <p:ext uri="{BB962C8B-B14F-4D97-AF65-F5344CB8AC3E}">
        <p14:creationId xmlns:p14="http://schemas.microsoft.com/office/powerpoint/2010/main" val="23775933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07-Jun-20</a:t>
            </a:r>
            <a:endParaRPr lang="en-US"/>
          </a:p>
        </p:txBody>
      </p:sp>
      <p:sp>
        <p:nvSpPr>
          <p:cNvPr id="6" name="Footer Placeholder 5"/>
          <p:cNvSpPr>
            <a:spLocks noGrp="1"/>
          </p:cNvSpPr>
          <p:nvPr>
            <p:ph type="ftr" sz="quarter" idx="11"/>
          </p:nvPr>
        </p:nvSpPr>
        <p:spPr/>
        <p:txBody>
          <a:bodyPr/>
          <a:lstStyle/>
          <a:p>
            <a:r>
              <a:rPr lang="en-US" smtClean="0"/>
              <a:t>Graduation project II</a:t>
            </a:r>
            <a:endParaRPr lang="en-US"/>
          </a:p>
        </p:txBody>
      </p:sp>
      <p:sp>
        <p:nvSpPr>
          <p:cNvPr id="7" name="Slide Number Placeholder 6"/>
          <p:cNvSpPr>
            <a:spLocks noGrp="1"/>
          </p:cNvSpPr>
          <p:nvPr>
            <p:ph type="sldNum" sz="quarter" idx="12"/>
          </p:nvPr>
        </p:nvSpPr>
        <p:spPr/>
        <p:txBody>
          <a:bodyPr/>
          <a:lstStyle/>
          <a:p>
            <a:fld id="{2856B1DD-6134-4C1B-AFE9-F96904C6F549}" type="slidenum">
              <a:rPr lang="en-US" smtClean="0"/>
              <a:t>‹#›</a:t>
            </a:fld>
            <a:endParaRPr lang="en-US"/>
          </a:p>
        </p:txBody>
      </p:sp>
    </p:spTree>
    <p:extLst>
      <p:ext uri="{BB962C8B-B14F-4D97-AF65-F5344CB8AC3E}">
        <p14:creationId xmlns:p14="http://schemas.microsoft.com/office/powerpoint/2010/main" val="4703116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07-Jun-20</a:t>
            </a:r>
            <a:endParaRPr lang="en-US"/>
          </a:p>
        </p:txBody>
      </p:sp>
      <p:sp>
        <p:nvSpPr>
          <p:cNvPr id="6" name="Footer Placeholder 5"/>
          <p:cNvSpPr>
            <a:spLocks noGrp="1"/>
          </p:cNvSpPr>
          <p:nvPr>
            <p:ph type="ftr" sz="quarter" idx="11"/>
          </p:nvPr>
        </p:nvSpPr>
        <p:spPr/>
        <p:txBody>
          <a:bodyPr/>
          <a:lstStyle/>
          <a:p>
            <a:r>
              <a:rPr lang="en-US" smtClean="0"/>
              <a:t>Graduation project II</a:t>
            </a:r>
            <a:endParaRPr lang="en-US"/>
          </a:p>
        </p:txBody>
      </p:sp>
      <p:sp>
        <p:nvSpPr>
          <p:cNvPr id="7" name="Slide Number Placeholder 6"/>
          <p:cNvSpPr>
            <a:spLocks noGrp="1"/>
          </p:cNvSpPr>
          <p:nvPr>
            <p:ph type="sldNum" sz="quarter" idx="12"/>
          </p:nvPr>
        </p:nvSpPr>
        <p:spPr/>
        <p:txBody>
          <a:bodyPr/>
          <a:lstStyle/>
          <a:p>
            <a:fld id="{2856B1DD-6134-4C1B-AFE9-F96904C6F549}" type="slidenum">
              <a:rPr lang="en-US" smtClean="0"/>
              <a:t>‹#›</a:t>
            </a:fld>
            <a:endParaRPr lang="en-US"/>
          </a:p>
        </p:txBody>
      </p:sp>
    </p:spTree>
    <p:extLst>
      <p:ext uri="{BB962C8B-B14F-4D97-AF65-F5344CB8AC3E}">
        <p14:creationId xmlns:p14="http://schemas.microsoft.com/office/powerpoint/2010/main" val="19142082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75000"/>
            <a:alpha val="23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07-Jun-20</a:t>
            </a:r>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Graduation project II</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56B1DD-6134-4C1B-AFE9-F96904C6F549}" type="slidenum">
              <a:rPr lang="en-US" smtClean="0"/>
              <a:t>‹#›</a:t>
            </a:fld>
            <a:endParaRPr lang="en-US"/>
          </a:p>
        </p:txBody>
      </p:sp>
    </p:spTree>
    <p:extLst>
      <p:ext uri="{BB962C8B-B14F-4D97-AF65-F5344CB8AC3E}">
        <p14:creationId xmlns:p14="http://schemas.microsoft.com/office/powerpoint/2010/main" val="38842890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image" Target="../media/image170.pn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3" Type="http://schemas.openxmlformats.org/officeDocument/2006/relationships/image" Target="../media/image174.png"/><Relationship Id="rId2" Type="http://schemas.openxmlformats.org/officeDocument/2006/relationships/image" Target="../media/image172.pn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image" Target="../media/image173.pn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30.PNG"/><Relationship Id="rId1" Type="http://schemas.openxmlformats.org/officeDocument/2006/relationships/slideLayout" Target="../slideLayouts/slideLayout7.xml"/><Relationship Id="rId6" Type="http://schemas.openxmlformats.org/officeDocument/2006/relationships/image" Target="../media/image370.png"/><Relationship Id="rId5" Type="http://schemas.openxmlformats.org/officeDocument/2006/relationships/image" Target="../media/image37.png"/><Relationship Id="rId4" Type="http://schemas.openxmlformats.org/officeDocument/2006/relationships/image" Target="../media/image36.png"/></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7.png"/></Relationships>
</file>

<file path=ppt/slides/_rels/slide3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3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7.xml"/><Relationship Id="rId5" Type="http://schemas.openxmlformats.org/officeDocument/2006/relationships/image" Target="../media/image58.PNG"/><Relationship Id="rId4" Type="http://schemas.openxmlformats.org/officeDocument/2006/relationships/image" Target="../media/image57.PNG"/></Relationships>
</file>

<file path=ppt/slides/_rels/slide4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 Id="rId5" Type="http://schemas.openxmlformats.org/officeDocument/2006/relationships/image" Target="../media/image62.PNG"/><Relationship Id="rId4" Type="http://schemas.openxmlformats.org/officeDocument/2006/relationships/image" Target="../media/image61.PNG"/></Relationships>
</file>

<file path=ppt/slides/_rels/slide4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7.xml"/><Relationship Id="rId5" Type="http://schemas.openxmlformats.org/officeDocument/2006/relationships/image" Target="../media/image75.PNG"/><Relationship Id="rId4" Type="http://schemas.openxmlformats.org/officeDocument/2006/relationships/image" Target="../media/image74.PNG"/></Relationships>
</file>

<file path=ppt/slides/_rels/slide49.xml.rels><?xml version="1.0" encoding="UTF-8" standalone="yes"?>
<Relationships xmlns="http://schemas.openxmlformats.org/package/2006/relationships"><Relationship Id="rId3" Type="http://schemas.openxmlformats.org/officeDocument/2006/relationships/image" Target="../media/image77.PNG"/><Relationship Id="rId7" Type="http://schemas.openxmlformats.org/officeDocument/2006/relationships/image" Target="../media/image81.PNG"/><Relationship Id="rId2" Type="http://schemas.openxmlformats.org/officeDocument/2006/relationships/image" Target="../media/image76.PNG"/><Relationship Id="rId1" Type="http://schemas.openxmlformats.org/officeDocument/2006/relationships/slideLayout" Target="../slideLayouts/slideLayout7.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7.xml"/><Relationship Id="rId4" Type="http://schemas.openxmlformats.org/officeDocument/2006/relationships/image" Target="../media/image84.png"/></Relationships>
</file>

<file path=ppt/slides/_rels/slide51.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480.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490.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7.xml"/><Relationship Id="rId4" Type="http://schemas.openxmlformats.org/officeDocument/2006/relationships/image" Target="../media/image89.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5.png"/><Relationship Id="rId1" Type="http://schemas.openxmlformats.org/officeDocument/2006/relationships/slideLayout" Target="../slideLayouts/slideLayout7.xml"/><Relationship Id="rId5" Type="http://schemas.openxmlformats.org/officeDocument/2006/relationships/image" Target="../media/image97.png"/><Relationship Id="rId4" Type="http://schemas.openxmlformats.org/officeDocument/2006/relationships/image" Target="../media/image9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9.png"/><Relationship Id="rId1" Type="http://schemas.openxmlformats.org/officeDocument/2006/relationships/slideLayout" Target="../slideLayouts/slideLayout7.xml"/><Relationship Id="rId5" Type="http://schemas.openxmlformats.org/officeDocument/2006/relationships/image" Target="../media/image102.png"/><Relationship Id="rId4" Type="http://schemas.openxmlformats.org/officeDocument/2006/relationships/image" Target="../media/image100.PNG"/></Relationships>
</file>

<file path=ppt/slides/_rels/slide61.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1.PNG"/><Relationship Id="rId1" Type="http://schemas.openxmlformats.org/officeDocument/2006/relationships/slideLayout" Target="../slideLayouts/slideLayout7.xml"/><Relationship Id="rId5" Type="http://schemas.openxmlformats.org/officeDocument/2006/relationships/image" Target="../media/image105.PNG"/><Relationship Id="rId4" Type="http://schemas.openxmlformats.org/officeDocument/2006/relationships/image" Target="../media/image103.PNG"/></Relationships>
</file>

<file path=ppt/slides/_rels/slide62.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8.png"/><Relationship Id="rId1" Type="http://schemas.openxmlformats.org/officeDocument/2006/relationships/slideLayout" Target="../slideLayouts/slideLayout7.xml"/><Relationship Id="rId4" Type="http://schemas.openxmlformats.org/officeDocument/2006/relationships/image" Target="../media/image109.PNG"/></Relationships>
</file>

<file path=ppt/slides/_rels/slide64.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7.xml"/><Relationship Id="rId4" Type="http://schemas.openxmlformats.org/officeDocument/2006/relationships/image" Target="../media/image112.PNG"/></Relationships>
</file>

<file path=ppt/slides/_rels/slide65.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7.xml"/><Relationship Id="rId5" Type="http://schemas.openxmlformats.org/officeDocument/2006/relationships/image" Target="../media/image117.png"/><Relationship Id="rId4" Type="http://schemas.openxmlformats.org/officeDocument/2006/relationships/image" Target="../media/image116.png"/></Relationships>
</file>

<file path=ppt/slides/_rels/slide66.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5.png"/><Relationship Id="rId1" Type="http://schemas.openxmlformats.org/officeDocument/2006/relationships/slideLayout" Target="../slideLayouts/slideLayout7.xml"/><Relationship Id="rId4" Type="http://schemas.openxmlformats.org/officeDocument/2006/relationships/image" Target="../media/image120.png"/></Relationships>
</file>

<file path=ppt/slides/_rels/slide67.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21.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23.png"/><Relationship Id="rId1" Type="http://schemas.openxmlformats.org/officeDocument/2006/relationships/slideLayout" Target="../slideLayouts/slideLayout7.xml"/><Relationship Id="rId4" Type="http://schemas.openxmlformats.org/officeDocument/2006/relationships/image" Target="../media/image122.PNG"/></Relationships>
</file>

<file path=ppt/slides/_rels/slide69.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1.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4.png"/><Relationship Id="rId1" Type="http://schemas.openxmlformats.org/officeDocument/2006/relationships/slideLayout" Target="../slideLayouts/slideLayout7.xml"/><Relationship Id="rId4" Type="http://schemas.openxmlformats.org/officeDocument/2006/relationships/image" Target="../media/image135.PNG"/></Relationships>
</file>

<file path=ppt/slides/_rels/slide75.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38.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image" Target="../media/image141.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14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144.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145.PN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7.png"/><Relationship Id="rId1" Type="http://schemas.openxmlformats.org/officeDocument/2006/relationships/slideLayout" Target="../slideLayouts/slideLayout7.xml"/><Relationship Id="rId6" Type="http://schemas.openxmlformats.org/officeDocument/2006/relationships/image" Target="../media/image150.PNG"/><Relationship Id="rId5" Type="http://schemas.openxmlformats.org/officeDocument/2006/relationships/image" Target="../media/image149.PNG"/><Relationship Id="rId4" Type="http://schemas.openxmlformats.org/officeDocument/2006/relationships/image" Target="../media/image148.PNG"/></Relationships>
</file>

<file path=ppt/slides/_rels/slide86.xml.rels><?xml version="1.0" encoding="UTF-8" standalone="yes"?>
<Relationships xmlns="http://schemas.openxmlformats.org/package/2006/relationships"><Relationship Id="rId2" Type="http://schemas.openxmlformats.org/officeDocument/2006/relationships/image" Target="../media/image151.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152.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image" Target="../media/image153.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15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image" Target="../media/image156.PNG"/><Relationship Id="rId1" Type="http://schemas.openxmlformats.org/officeDocument/2006/relationships/slideLayout" Target="../slideLayouts/slideLayout7.xml"/><Relationship Id="rId4" Type="http://schemas.openxmlformats.org/officeDocument/2006/relationships/image" Target="../media/image157.PN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image" Target="../media/image160.pn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image" Target="../media/image162.png"/><Relationship Id="rId1" Type="http://schemas.openxmlformats.org/officeDocument/2006/relationships/slideLayout" Target="../slideLayouts/slideLayout7.xml"/><Relationship Id="rId4" Type="http://schemas.openxmlformats.org/officeDocument/2006/relationships/image" Target="../media/image163.PNG"/></Relationships>
</file>

<file path=ppt/slides/_rels/slide94.xml.rels><?xml version="1.0" encoding="UTF-8" standalone="yes"?>
<Relationships xmlns="http://schemas.openxmlformats.org/package/2006/relationships"><Relationship Id="rId2" Type="http://schemas.openxmlformats.org/officeDocument/2006/relationships/image" Target="../media/image164.PN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165.pn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167.pn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3" Type="http://schemas.openxmlformats.org/officeDocument/2006/relationships/image" Target="../media/image169.png"/><Relationship Id="rId2" Type="http://schemas.openxmlformats.org/officeDocument/2006/relationships/image" Target="../media/image168.pn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image" Target="../media/image17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856B1DD-6134-4C1B-AFE9-F96904C6F549}" type="slidenum">
              <a:rPr lang="en-US" smtClean="0"/>
              <a:t>1</a:t>
            </a:fld>
            <a:endParaRPr lang="en-US"/>
          </a:p>
        </p:txBody>
      </p:sp>
      <p:sp>
        <p:nvSpPr>
          <p:cNvPr id="6" name="مستطيل 6"/>
          <p:cNvSpPr/>
          <p:nvPr/>
        </p:nvSpPr>
        <p:spPr>
          <a:xfrm>
            <a:off x="7070452" y="-7103"/>
            <a:ext cx="5239830" cy="6926691"/>
          </a:xfrm>
          <a:prstGeom prst="rect">
            <a:avLst/>
          </a:prstGeom>
          <a:solidFill>
            <a:schemeClr val="bg2">
              <a:lumMod val="50000"/>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8" name="Picture 7"/>
          <p:cNvPicPr>
            <a:picLocks noChangeAspect="1"/>
          </p:cNvPicPr>
          <p:nvPr/>
        </p:nvPicPr>
        <p:blipFill>
          <a:blip r:embed="rId3"/>
          <a:stretch>
            <a:fillRect/>
          </a:stretch>
        </p:blipFill>
        <p:spPr>
          <a:xfrm>
            <a:off x="8928202" y="0"/>
            <a:ext cx="1444877" cy="1450974"/>
          </a:xfrm>
          <a:prstGeom prst="rect">
            <a:avLst/>
          </a:prstGeom>
        </p:spPr>
      </p:pic>
      <p:sp>
        <p:nvSpPr>
          <p:cNvPr id="9" name="TextBox 8"/>
          <p:cNvSpPr txBox="1"/>
          <p:nvPr/>
        </p:nvSpPr>
        <p:spPr>
          <a:xfrm>
            <a:off x="7376013" y="1575332"/>
            <a:ext cx="4732410" cy="1015663"/>
          </a:xfrm>
          <a:prstGeom prst="rect">
            <a:avLst/>
          </a:prstGeom>
          <a:noFill/>
        </p:spPr>
        <p:txBody>
          <a:bodyPr wrap="square" rtlCol="0">
            <a:spAutoFit/>
          </a:bodyPr>
          <a:lstStyle/>
          <a:p>
            <a:pPr algn="ctr"/>
            <a:r>
              <a:rPr lang="en-US" sz="2000" b="1" dirty="0">
                <a:solidFill>
                  <a:srgbClr val="FFC000"/>
                </a:solidFill>
                <a:latin typeface="Book Antiqua" panose="02040602050305030304" pitchFamily="18" charset="0"/>
              </a:rPr>
              <a:t>Faculty of Engineering &amp; Information Technology</a:t>
            </a:r>
            <a:br>
              <a:rPr lang="en-US" sz="2000" b="1" dirty="0">
                <a:solidFill>
                  <a:srgbClr val="FFC000"/>
                </a:solidFill>
                <a:latin typeface="Book Antiqua" panose="02040602050305030304" pitchFamily="18" charset="0"/>
              </a:rPr>
            </a:br>
            <a:r>
              <a:rPr lang="en-US" sz="2000" b="1" dirty="0">
                <a:solidFill>
                  <a:srgbClr val="FFC000"/>
                </a:solidFill>
                <a:latin typeface="Book Antiqua" panose="02040602050305030304" pitchFamily="18" charset="0"/>
              </a:rPr>
              <a:t>Department of Civil </a:t>
            </a:r>
            <a:r>
              <a:rPr lang="en-US" sz="2000" b="1" dirty="0" smtClean="0">
                <a:solidFill>
                  <a:srgbClr val="FFC000"/>
                </a:solidFill>
                <a:latin typeface="Book Antiqua" panose="02040602050305030304" pitchFamily="18" charset="0"/>
              </a:rPr>
              <a:t>Engineer</a:t>
            </a:r>
            <a:endParaRPr lang="en-US" dirty="0"/>
          </a:p>
        </p:txBody>
      </p:sp>
      <p:sp>
        <p:nvSpPr>
          <p:cNvPr id="10" name="TextBox 9"/>
          <p:cNvSpPr txBox="1"/>
          <p:nvPr/>
        </p:nvSpPr>
        <p:spPr>
          <a:xfrm>
            <a:off x="7117973" y="2733345"/>
            <a:ext cx="5315137" cy="584775"/>
          </a:xfrm>
          <a:prstGeom prst="rect">
            <a:avLst/>
          </a:prstGeom>
          <a:noFill/>
        </p:spPr>
        <p:txBody>
          <a:bodyPr wrap="square" rtlCol="0">
            <a:spAutoFit/>
          </a:bodyPr>
          <a:lstStyle/>
          <a:p>
            <a:pPr lvl="0">
              <a:defRPr/>
            </a:pPr>
            <a:r>
              <a:rPr lang="en-US" sz="3200" b="1" spc="600" dirty="0">
                <a:solidFill>
                  <a:prstClr val="white"/>
                </a:solidFill>
                <a:latin typeface="Andalus" panose="02020603050405020304" pitchFamily="18" charset="-78"/>
                <a:cs typeface="Andalus" panose="02020603050405020304" pitchFamily="18" charset="-78"/>
              </a:rPr>
              <a:t>Graduation Project II</a:t>
            </a:r>
            <a:endParaRPr lang="en-US" sz="3200" b="1" spc="600" dirty="0">
              <a:solidFill>
                <a:prstClr val="black"/>
              </a:solidFill>
              <a:latin typeface="Andalus" panose="02020603050405020304" pitchFamily="18" charset="-78"/>
              <a:cs typeface="Andalus" panose="02020603050405020304" pitchFamily="18" charset="-78"/>
            </a:endParaRPr>
          </a:p>
        </p:txBody>
      </p:sp>
      <p:sp>
        <p:nvSpPr>
          <p:cNvPr id="11" name="TextBox 10"/>
          <p:cNvSpPr txBox="1"/>
          <p:nvPr/>
        </p:nvSpPr>
        <p:spPr>
          <a:xfrm>
            <a:off x="7685931" y="3460470"/>
            <a:ext cx="3929418" cy="1200329"/>
          </a:xfrm>
          <a:prstGeom prst="rect">
            <a:avLst/>
          </a:prstGeom>
          <a:noFill/>
        </p:spPr>
        <p:txBody>
          <a:bodyPr wrap="square" rtlCol="0">
            <a:spAutoFit/>
          </a:bodyPr>
          <a:lstStyle/>
          <a:p>
            <a:pPr lvl="0" algn="ctr">
              <a:defRPr/>
            </a:pPr>
            <a:r>
              <a:rPr lang="en-US" sz="2400" b="1" spc="300" dirty="0">
                <a:solidFill>
                  <a:srgbClr val="FFC000"/>
                </a:solidFill>
                <a:latin typeface="Andalus" panose="02020603050405020304" pitchFamily="18" charset="-78"/>
                <a:cs typeface="Andalus" panose="02020603050405020304" pitchFamily="18" charset="-78"/>
              </a:rPr>
              <a:t>Design &amp; Analysis for </a:t>
            </a:r>
            <a:r>
              <a:rPr lang="en-US" sz="2400" b="1" spc="300" dirty="0" smtClean="0">
                <a:solidFill>
                  <a:srgbClr val="FFC000"/>
                </a:solidFill>
                <a:latin typeface="Andalus" panose="02020603050405020304" pitchFamily="18" charset="-78"/>
                <a:cs typeface="Andalus" panose="02020603050405020304" pitchFamily="18" charset="-78"/>
              </a:rPr>
              <a:t>AL-</a:t>
            </a:r>
            <a:r>
              <a:rPr lang="en-US" sz="2400" b="1" spc="300" dirty="0" err="1" smtClean="0">
                <a:solidFill>
                  <a:srgbClr val="FFC000"/>
                </a:solidFill>
                <a:latin typeface="Andalus" panose="02020603050405020304" pitchFamily="18" charset="-78"/>
                <a:cs typeface="Andalus" panose="02020603050405020304" pitchFamily="18" charset="-78"/>
              </a:rPr>
              <a:t>Fakhama</a:t>
            </a:r>
            <a:r>
              <a:rPr lang="en-US" sz="2400" b="1" spc="300" dirty="0" smtClean="0">
                <a:solidFill>
                  <a:srgbClr val="FFC000"/>
                </a:solidFill>
                <a:latin typeface="Andalus" panose="02020603050405020304" pitchFamily="18" charset="-78"/>
                <a:cs typeface="Andalus" panose="02020603050405020304" pitchFamily="18" charset="-78"/>
              </a:rPr>
              <a:t> Compound in Tulkarm </a:t>
            </a:r>
            <a:r>
              <a:rPr lang="en-US" sz="2400" b="1" spc="300" dirty="0">
                <a:solidFill>
                  <a:srgbClr val="FFC000"/>
                </a:solidFill>
                <a:latin typeface="Andalus" panose="02020603050405020304" pitchFamily="18" charset="-78"/>
                <a:cs typeface="Andalus" panose="02020603050405020304" pitchFamily="18" charset="-78"/>
              </a:rPr>
              <a:t>City</a:t>
            </a:r>
          </a:p>
        </p:txBody>
      </p:sp>
      <p:sp>
        <p:nvSpPr>
          <p:cNvPr id="12" name="TextBox 11"/>
          <p:cNvSpPr txBox="1"/>
          <p:nvPr/>
        </p:nvSpPr>
        <p:spPr>
          <a:xfrm>
            <a:off x="7350010" y="4849351"/>
            <a:ext cx="4601260" cy="2877711"/>
          </a:xfrm>
          <a:prstGeom prst="rect">
            <a:avLst/>
          </a:prstGeom>
          <a:noFill/>
        </p:spPr>
        <p:txBody>
          <a:bodyPr wrap="square" rtlCol="0">
            <a:spAutoFit/>
          </a:bodyPr>
          <a:lstStyle/>
          <a:p>
            <a:pPr lvl="0" algn="ctr">
              <a:defRPr/>
            </a:pPr>
            <a:r>
              <a:rPr lang="en-US" sz="2400" b="1" dirty="0">
                <a:solidFill>
                  <a:prstClr val="white"/>
                </a:solidFill>
                <a:latin typeface="Bell MT" panose="02020503060305020303" pitchFamily="18" charset="0"/>
              </a:rPr>
              <a:t>Prepared By:</a:t>
            </a:r>
          </a:p>
          <a:p>
            <a:pPr lvl="0" algn="ctr">
              <a:defRPr/>
            </a:pPr>
            <a:r>
              <a:rPr lang="en-US" sz="2400" b="1" dirty="0">
                <a:solidFill>
                  <a:prstClr val="white"/>
                </a:solidFill>
                <a:latin typeface="Bell MT" panose="02020503060305020303" pitchFamily="18" charset="0"/>
              </a:rPr>
              <a:t> </a:t>
            </a:r>
            <a:r>
              <a:rPr lang="en-US" sz="2400" b="1" dirty="0" smtClean="0">
                <a:solidFill>
                  <a:prstClr val="white"/>
                </a:solidFill>
                <a:latin typeface="Bell MT" panose="02020503060305020303" pitchFamily="18" charset="0"/>
              </a:rPr>
              <a:t>Tareq </a:t>
            </a:r>
            <a:r>
              <a:rPr lang="en-US" sz="2400" b="1" dirty="0" err="1" smtClean="0">
                <a:solidFill>
                  <a:prstClr val="white"/>
                </a:solidFill>
                <a:latin typeface="Bell MT" panose="02020503060305020303" pitchFamily="18" charset="0"/>
              </a:rPr>
              <a:t>JaBer</a:t>
            </a:r>
            <a:endParaRPr lang="en-US" sz="2400" b="1" dirty="0">
              <a:solidFill>
                <a:prstClr val="white"/>
              </a:solidFill>
              <a:latin typeface="Bell MT" panose="02020503060305020303" pitchFamily="18" charset="0"/>
            </a:endParaRPr>
          </a:p>
          <a:p>
            <a:pPr lvl="0" algn="ctr">
              <a:defRPr/>
            </a:pPr>
            <a:r>
              <a:rPr lang="en-US" sz="2400" b="1" dirty="0" smtClean="0">
                <a:solidFill>
                  <a:prstClr val="white"/>
                </a:solidFill>
                <a:latin typeface="Bell MT" panose="02020503060305020303" pitchFamily="18" charset="0"/>
              </a:rPr>
              <a:t>Majdi </a:t>
            </a:r>
            <a:r>
              <a:rPr lang="en-US" sz="2400" b="1" dirty="0" err="1" smtClean="0">
                <a:solidFill>
                  <a:prstClr val="white"/>
                </a:solidFill>
                <a:latin typeface="Bell MT" panose="02020503060305020303" pitchFamily="18" charset="0"/>
              </a:rPr>
              <a:t>Saifi</a:t>
            </a:r>
            <a:endParaRPr lang="en-US" sz="2400" b="1" dirty="0" smtClean="0">
              <a:solidFill>
                <a:prstClr val="white"/>
              </a:solidFill>
              <a:latin typeface="Bell MT" panose="02020503060305020303" pitchFamily="18" charset="0"/>
            </a:endParaRPr>
          </a:p>
          <a:p>
            <a:pPr lvl="0" algn="ctr">
              <a:defRPr/>
            </a:pPr>
            <a:r>
              <a:rPr lang="en-US" sz="2400" b="1" dirty="0" smtClean="0">
                <a:solidFill>
                  <a:prstClr val="white"/>
                </a:solidFill>
                <a:latin typeface="Bell MT" panose="02020503060305020303" pitchFamily="18" charset="0"/>
              </a:rPr>
              <a:t>Mohammad </a:t>
            </a:r>
            <a:r>
              <a:rPr lang="en-US" sz="2400" b="1" dirty="0" err="1" smtClean="0">
                <a:solidFill>
                  <a:prstClr val="white"/>
                </a:solidFill>
                <a:latin typeface="Bell MT" panose="02020503060305020303" pitchFamily="18" charset="0"/>
              </a:rPr>
              <a:t>Abd</a:t>
            </a:r>
            <a:r>
              <a:rPr lang="en-US" sz="2400" b="1" dirty="0" smtClean="0">
                <a:solidFill>
                  <a:prstClr val="white"/>
                </a:solidFill>
                <a:latin typeface="Bell MT" panose="02020503060305020303" pitchFamily="18" charset="0"/>
              </a:rPr>
              <a:t> </a:t>
            </a:r>
            <a:r>
              <a:rPr lang="en-US" sz="2400" b="1" dirty="0" err="1" smtClean="0">
                <a:solidFill>
                  <a:prstClr val="white"/>
                </a:solidFill>
                <a:latin typeface="Bell MT" panose="02020503060305020303" pitchFamily="18" charset="0"/>
              </a:rPr>
              <a:t>Aljalil</a:t>
            </a:r>
            <a:endParaRPr lang="en-US" sz="2400" b="1" dirty="0" smtClean="0">
              <a:solidFill>
                <a:prstClr val="white"/>
              </a:solidFill>
              <a:latin typeface="Bell MT" panose="02020503060305020303" pitchFamily="18" charset="0"/>
            </a:endParaRPr>
          </a:p>
          <a:p>
            <a:pPr lvl="0" algn="ctr">
              <a:defRPr/>
            </a:pPr>
            <a:r>
              <a:rPr lang="en-US" sz="2400" b="1" dirty="0" smtClean="0">
                <a:solidFill>
                  <a:prstClr val="white"/>
                </a:solidFill>
                <a:latin typeface="Bell MT" panose="02020503060305020303" pitchFamily="18" charset="0"/>
              </a:rPr>
              <a:t>Mohammad Abo </a:t>
            </a:r>
            <a:r>
              <a:rPr lang="en-US" sz="2400" b="1" dirty="0" err="1" smtClean="0">
                <a:solidFill>
                  <a:prstClr val="white"/>
                </a:solidFill>
                <a:latin typeface="Bell MT" panose="02020503060305020303" pitchFamily="18" charset="0"/>
              </a:rPr>
              <a:t>Alrub</a:t>
            </a:r>
            <a:endParaRPr lang="en-US" sz="2400" b="1" dirty="0" smtClean="0">
              <a:solidFill>
                <a:prstClr val="white"/>
              </a:solidFill>
              <a:latin typeface="Bell MT" panose="02020503060305020303" pitchFamily="18" charset="0"/>
            </a:endParaRPr>
          </a:p>
          <a:p>
            <a:pPr lvl="0" algn="ctr">
              <a:spcBef>
                <a:spcPts val="600"/>
              </a:spcBef>
              <a:buClr>
                <a:schemeClr val="tx2"/>
              </a:buClr>
              <a:buSzPct val="73000"/>
              <a:defRPr/>
            </a:pPr>
            <a:r>
              <a:rPr lang="en-US" sz="2400" b="1" dirty="0" smtClean="0">
                <a:solidFill>
                  <a:prstClr val="white"/>
                </a:solidFill>
                <a:latin typeface="Bell MT" panose="02020503060305020303" pitchFamily="18" charset="0"/>
              </a:rPr>
              <a:t> </a:t>
            </a:r>
            <a:endParaRPr lang="en-GB" altLang="en-US" sz="2800" dirty="0" smtClean="0">
              <a:latin typeface="Times New Roman" panose="02020603050405020304" pitchFamily="18" charset="0"/>
              <a:cs typeface="Times New Roman" panose="02020603050405020304" pitchFamily="18" charset="0"/>
              <a:sym typeface="+mn-ea"/>
            </a:endParaRPr>
          </a:p>
          <a:p>
            <a:pPr lvl="0" algn="ctr">
              <a:defRPr/>
            </a:pPr>
            <a:endParaRPr lang="en-US" sz="2800" b="1" dirty="0">
              <a:solidFill>
                <a:prstClr val="white"/>
              </a:solidFill>
              <a:latin typeface="Bell MT" panose="02020503060305020303" pitchFamily="18" charset="0"/>
            </a:endParaRPr>
          </a:p>
        </p:txBody>
      </p:sp>
      <p:sp>
        <p:nvSpPr>
          <p:cNvPr id="13" name="TextBox 12"/>
          <p:cNvSpPr txBox="1"/>
          <p:nvPr/>
        </p:nvSpPr>
        <p:spPr>
          <a:xfrm>
            <a:off x="0" y="6404649"/>
            <a:ext cx="7070452" cy="461665"/>
          </a:xfrm>
          <a:prstGeom prst="rect">
            <a:avLst/>
          </a:prstGeom>
          <a:solidFill>
            <a:schemeClr val="bg2"/>
          </a:solidFill>
        </p:spPr>
        <p:txBody>
          <a:bodyPr wrap="square" rtlCol="0">
            <a:spAutoFit/>
          </a:bodyPr>
          <a:lstStyle/>
          <a:p>
            <a:pPr lvl="0" algn="ctr"/>
            <a:r>
              <a:rPr lang="en-US" sz="2400" b="1" dirty="0">
                <a:solidFill>
                  <a:schemeClr val="bg2">
                    <a:lumMod val="10000"/>
                  </a:schemeClr>
                </a:solidFill>
                <a:latin typeface="Andalus" panose="02020603050405020304" pitchFamily="18" charset="-78"/>
                <a:cs typeface="Andalus" panose="02020603050405020304" pitchFamily="18" charset="-78"/>
              </a:rPr>
              <a:t>Under supervision of:  Dr. Mohammad Samaaneh</a:t>
            </a:r>
          </a:p>
        </p:txBody>
      </p:sp>
      <p:pic>
        <p:nvPicPr>
          <p:cNvPr id="15" name="Content Placeholder 3" descr="project pic"/>
          <p:cNvPicPr>
            <a:picLocks noChangeAspect="1"/>
          </p:cNvPicPr>
          <p:nvPr/>
        </p:nvPicPr>
        <p:blipFill>
          <a:blip r:embed="rId4"/>
          <a:stretch>
            <a:fillRect/>
          </a:stretch>
        </p:blipFill>
        <p:spPr>
          <a:xfrm>
            <a:off x="-9258" y="-8314"/>
            <a:ext cx="7079710" cy="6412963"/>
          </a:xfrm>
          <a:prstGeom prst="rect">
            <a:avLst/>
          </a:prstGeom>
        </p:spPr>
      </p:pic>
    </p:spTree>
    <p:extLst>
      <p:ext uri="{BB962C8B-B14F-4D97-AF65-F5344CB8AC3E}">
        <p14:creationId xmlns:p14="http://schemas.microsoft.com/office/powerpoint/2010/main" val="21297127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35" name="Pentagon 34"/>
          <p:cNvSpPr/>
          <p:nvPr/>
        </p:nvSpPr>
        <p:spPr>
          <a:xfrm>
            <a:off x="466217" y="397458"/>
            <a:ext cx="3854547" cy="5241503"/>
          </a:xfrm>
          <a:prstGeom prst="homePlate">
            <a:avLst/>
          </a:prstGeom>
          <a:solidFill>
            <a:schemeClr val="accent4"/>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0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 </a:t>
            </a:r>
            <a:endParaRPr kumimoji="0" lang="en-US" sz="1800" b="0" i="0" u="none" strike="noStrike" kern="0" cap="none" spc="0" normalizeH="0" baseline="0" noProof="0" dirty="0" smtClean="0">
              <a:ln>
                <a:noFill/>
              </a:ln>
              <a:solidFill>
                <a:prstClr val="white"/>
              </a:solidFill>
              <a:effectLst/>
              <a:uLnTx/>
              <a:uFillTx/>
              <a:latin typeface="Century Gothic" panose="020B0502020202020204"/>
            </a:endParaRPr>
          </a:p>
        </p:txBody>
      </p:sp>
      <p:sp>
        <p:nvSpPr>
          <p:cNvPr id="36" name="Pentagon 35"/>
          <p:cNvSpPr/>
          <p:nvPr/>
        </p:nvSpPr>
        <p:spPr>
          <a:xfrm>
            <a:off x="4555588" y="442656"/>
            <a:ext cx="3080824" cy="1071151"/>
          </a:xfrm>
          <a:prstGeom prst="homePlate">
            <a:avLst/>
          </a:prstGeom>
          <a:solidFill>
            <a:srgbClr val="00B0F0"/>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smtClean="0">
                <a:ln>
                  <a:noFill/>
                </a:ln>
                <a:solidFill>
                  <a:prstClr val="white"/>
                </a:solidFill>
                <a:effectLst/>
                <a:uLnTx/>
                <a:uFillTx/>
                <a:latin typeface="Century Gothic" panose="020B0502020202020204"/>
              </a:rPr>
              <a:t>Beams</a:t>
            </a:r>
            <a:endParaRPr kumimoji="0" lang="en-US" sz="1800" b="1" i="0" u="none" strike="noStrike" kern="0" cap="none" spc="0" normalizeH="0" baseline="0" noProof="0" dirty="0" smtClean="0">
              <a:ln>
                <a:noFill/>
              </a:ln>
              <a:solidFill>
                <a:prstClr val="white"/>
              </a:solidFill>
              <a:effectLst/>
              <a:uLnTx/>
              <a:uFillTx/>
              <a:latin typeface="Century Gothic" panose="020B0502020202020204"/>
            </a:endParaRPr>
          </a:p>
        </p:txBody>
      </p:sp>
      <p:sp>
        <p:nvSpPr>
          <p:cNvPr id="37" name="Pentagon 36"/>
          <p:cNvSpPr/>
          <p:nvPr/>
        </p:nvSpPr>
        <p:spPr>
          <a:xfrm>
            <a:off x="4555588" y="4415866"/>
            <a:ext cx="3201103" cy="1082338"/>
          </a:xfrm>
          <a:prstGeom prst="homePlate">
            <a:avLst/>
          </a:prstGeom>
          <a:solidFill>
            <a:srgbClr val="00B0F0"/>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smtClean="0">
                <a:ln>
                  <a:noFill/>
                </a:ln>
                <a:solidFill>
                  <a:prstClr val="white"/>
                </a:solidFill>
                <a:effectLst/>
                <a:uLnTx/>
                <a:uFillTx/>
                <a:latin typeface="Century Gothic" panose="020B0502020202020204"/>
              </a:rPr>
              <a:t>Columns</a:t>
            </a:r>
          </a:p>
        </p:txBody>
      </p:sp>
      <p:sp>
        <p:nvSpPr>
          <p:cNvPr id="38" name="Pentagon 37"/>
          <p:cNvSpPr/>
          <p:nvPr/>
        </p:nvSpPr>
        <p:spPr>
          <a:xfrm>
            <a:off x="8153400" y="486194"/>
            <a:ext cx="2318004" cy="569089"/>
          </a:xfrm>
          <a:prstGeom prst="homePlate">
            <a:avLst/>
          </a:prstGeom>
          <a:solidFill>
            <a:srgbClr val="A53010">
              <a:lumMod val="20000"/>
              <a:lumOff val="80000"/>
            </a:srgbClr>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prstClr val="black"/>
                </a:solidFill>
                <a:effectLst/>
                <a:uLnTx/>
                <a:uFillTx/>
                <a:latin typeface="Century Gothic" panose="020B0502020202020204"/>
              </a:rPr>
              <a:t>Main Beams</a:t>
            </a:r>
          </a:p>
        </p:txBody>
      </p:sp>
      <p:sp>
        <p:nvSpPr>
          <p:cNvPr id="39" name="Pentagon 38"/>
          <p:cNvSpPr/>
          <p:nvPr/>
        </p:nvSpPr>
        <p:spPr>
          <a:xfrm>
            <a:off x="8331257" y="5052276"/>
            <a:ext cx="2327496" cy="445928"/>
          </a:xfrm>
          <a:prstGeom prst="homePlate">
            <a:avLst/>
          </a:prstGeom>
          <a:solidFill>
            <a:srgbClr val="A53010">
              <a:lumMod val="20000"/>
              <a:lumOff val="80000"/>
            </a:srgbClr>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prstClr val="black"/>
                </a:solidFill>
                <a:effectLst/>
                <a:uLnTx/>
                <a:uFillTx/>
                <a:latin typeface="Century Gothic" panose="020B0502020202020204"/>
              </a:rPr>
              <a:t>Square</a:t>
            </a:r>
            <a:endParaRPr kumimoji="0" lang="en-US" sz="1800" b="1" i="0" u="none" strike="noStrike" kern="0" cap="none" spc="0" normalizeH="0" baseline="0" noProof="0" dirty="0" smtClean="0">
              <a:ln>
                <a:noFill/>
              </a:ln>
              <a:solidFill>
                <a:prstClr val="black"/>
              </a:solidFill>
              <a:effectLst/>
              <a:uLnTx/>
              <a:uFillTx/>
              <a:latin typeface="Century Gothic" panose="020B0502020202020204"/>
            </a:endParaRPr>
          </a:p>
        </p:txBody>
      </p:sp>
      <p:sp>
        <p:nvSpPr>
          <p:cNvPr id="40" name="Pentagon 39"/>
          <p:cNvSpPr/>
          <p:nvPr/>
        </p:nvSpPr>
        <p:spPr>
          <a:xfrm>
            <a:off x="8331257" y="4339187"/>
            <a:ext cx="2318004" cy="437538"/>
          </a:xfrm>
          <a:prstGeom prst="homePlate">
            <a:avLst/>
          </a:prstGeom>
          <a:solidFill>
            <a:srgbClr val="A53010">
              <a:lumMod val="20000"/>
              <a:lumOff val="80000"/>
            </a:srgbClr>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2400" b="1" kern="0" dirty="0" smtClean="0">
                <a:solidFill>
                  <a:prstClr val="black"/>
                </a:solidFill>
                <a:latin typeface="Century Gothic" panose="020B0502020202020204"/>
              </a:rPr>
              <a:t>Rectangular</a:t>
            </a:r>
            <a:endParaRPr kumimoji="0" lang="en-US" sz="1800" b="1" i="0" u="none" strike="noStrike" kern="0" cap="none" spc="0" normalizeH="0" baseline="0" noProof="0" dirty="0" smtClean="0">
              <a:ln>
                <a:noFill/>
              </a:ln>
              <a:solidFill>
                <a:prstClr val="black"/>
              </a:solidFill>
              <a:effectLst/>
              <a:uLnTx/>
              <a:uFillTx/>
              <a:latin typeface="Century Gothic" panose="020B0502020202020204"/>
            </a:endParaRPr>
          </a:p>
        </p:txBody>
      </p:sp>
      <p:sp>
        <p:nvSpPr>
          <p:cNvPr id="41" name="Chevron 40"/>
          <p:cNvSpPr/>
          <p:nvPr/>
        </p:nvSpPr>
        <p:spPr>
          <a:xfrm>
            <a:off x="4774613" y="2003922"/>
            <a:ext cx="3615397" cy="1904839"/>
          </a:xfrm>
          <a:prstGeom prst="chevron">
            <a:avLst/>
          </a:prstGeom>
          <a:solidFill>
            <a:srgbClr val="00B0F0"/>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000" b="1" i="0" u="none" strike="noStrike" kern="0" cap="none" spc="0" normalizeH="0" baseline="0" noProof="0" dirty="0" smtClean="0">
                <a:ln>
                  <a:noFill/>
                </a:ln>
                <a:solidFill>
                  <a:prstClr val="white"/>
                </a:solidFill>
                <a:effectLst/>
                <a:uLnTx/>
                <a:uFillTx/>
                <a:latin typeface="Century Gothic" panose="020B0502020202020204"/>
              </a:rPr>
              <a:t>Slab</a:t>
            </a:r>
            <a:endParaRPr kumimoji="0" lang="en-US" sz="2000" b="1" i="0" u="none" strike="noStrike" kern="0" cap="none" spc="0" normalizeH="0" baseline="0" noProof="0" dirty="0" smtClean="0">
              <a:ln>
                <a:noFill/>
              </a:ln>
              <a:solidFill>
                <a:prstClr val="white"/>
              </a:solidFill>
              <a:effectLst/>
              <a:uLnTx/>
              <a:uFillTx/>
              <a:latin typeface="Century Gothic" panose="020B0502020202020204"/>
            </a:endParaRPr>
          </a:p>
        </p:txBody>
      </p:sp>
      <p:sp>
        <p:nvSpPr>
          <p:cNvPr id="42" name="TextBox 41"/>
          <p:cNvSpPr txBox="1"/>
          <p:nvPr/>
        </p:nvSpPr>
        <p:spPr>
          <a:xfrm rot="16200000">
            <a:off x="-384832" y="2141045"/>
            <a:ext cx="4200393" cy="1754326"/>
          </a:xfrm>
          <a:prstGeom prst="rect">
            <a:avLst/>
          </a:prstGeom>
          <a:noFill/>
        </p:spPr>
        <p:txBody>
          <a:bodyPr wrap="square" rtlCol="0">
            <a:spAutoFit/>
          </a:bodyPr>
          <a:lstStyle/>
          <a:p>
            <a:pPr algn="ctr"/>
            <a:r>
              <a:rPr lang="en-US" sz="5400" b="1" dirty="0">
                <a:solidFill>
                  <a:prstClr val="white"/>
                </a:solidFill>
                <a:latin typeface="Century Gothic" panose="020B0502020202020204"/>
              </a:rPr>
              <a:t>Preliminary Dimensions              </a:t>
            </a:r>
          </a:p>
        </p:txBody>
      </p:sp>
      <p:sp>
        <p:nvSpPr>
          <p:cNvPr id="13" name="Pentagon 12"/>
          <p:cNvSpPr/>
          <p:nvPr/>
        </p:nvSpPr>
        <p:spPr>
          <a:xfrm>
            <a:off x="8577349" y="2605295"/>
            <a:ext cx="2318004" cy="569089"/>
          </a:xfrm>
          <a:prstGeom prst="homePlate">
            <a:avLst/>
          </a:prstGeom>
          <a:solidFill>
            <a:srgbClr val="A53010">
              <a:lumMod val="20000"/>
              <a:lumOff val="80000"/>
            </a:srgbClr>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2000" b="1" kern="0" noProof="0" dirty="0" smtClean="0">
                <a:solidFill>
                  <a:prstClr val="black"/>
                </a:solidFill>
                <a:latin typeface="Century Gothic" panose="020B0502020202020204"/>
              </a:rPr>
              <a:t>Two-way solid slab</a:t>
            </a:r>
            <a:endParaRPr kumimoji="0" lang="en-US" sz="2000" b="1" i="0" u="none" strike="noStrike" kern="0" cap="none" spc="0" normalizeH="0" baseline="0" noProof="0" dirty="0" smtClean="0">
              <a:ln>
                <a:noFill/>
              </a:ln>
              <a:solidFill>
                <a:prstClr val="black"/>
              </a:solidFill>
              <a:effectLst/>
              <a:uLnTx/>
              <a:uFillTx/>
              <a:latin typeface="Century Gothic" panose="020B0502020202020204"/>
            </a:endParaRPr>
          </a:p>
        </p:txBody>
      </p:sp>
      <p:sp>
        <p:nvSpPr>
          <p:cNvPr id="14" name="Date Placeholder 3"/>
          <p:cNvSpPr>
            <a:spLocks noGrp="1"/>
          </p:cNvSpPr>
          <p:nvPr>
            <p:ph type="dt" sz="half" idx="10"/>
          </p:nvPr>
        </p:nvSpPr>
        <p:spPr>
          <a:xfrm>
            <a:off x="838200" y="6356350"/>
            <a:ext cx="2743200" cy="365125"/>
          </a:xfrm>
        </p:spPr>
        <p:txBody>
          <a:bodyPr/>
          <a:lstStyle/>
          <a:p>
            <a:r>
              <a:rPr lang="en-US" b="1" dirty="0" smtClean="0"/>
              <a:t>07-Jan-21</a:t>
            </a:r>
            <a:endParaRPr lang="en-US" b="1" dirty="0"/>
          </a:p>
        </p:txBody>
      </p:sp>
    </p:spTree>
    <p:extLst>
      <p:ext uri="{BB962C8B-B14F-4D97-AF65-F5344CB8AC3E}">
        <p14:creationId xmlns:p14="http://schemas.microsoft.com/office/powerpoint/2010/main" val="3467465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circle(in)">
                                      <p:cBhvr>
                                        <p:cTn id="7" dur="20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circle(in)">
                                      <p:cBhvr>
                                        <p:cTn id="12" dur="20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circle(in)">
                                      <p:cBhvr>
                                        <p:cTn id="17" dur="2000"/>
                                        <p:tgtEl>
                                          <p:spTgt spid="36"/>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grpId="0" nodeType="click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1000" fill="hold"/>
                                        <p:tgtEl>
                                          <p:spTgt spid="38"/>
                                        </p:tgtEl>
                                        <p:attrNameLst>
                                          <p:attrName>ppt_w</p:attrName>
                                        </p:attrNameLst>
                                      </p:cBhvr>
                                      <p:tavLst>
                                        <p:tav tm="0">
                                          <p:val>
                                            <p:fltVal val="0"/>
                                          </p:val>
                                        </p:tav>
                                        <p:tav tm="100000">
                                          <p:val>
                                            <p:strVal val="#ppt_w"/>
                                          </p:val>
                                        </p:tav>
                                      </p:tavLst>
                                    </p:anim>
                                    <p:anim calcmode="lin" valueType="num">
                                      <p:cBhvr>
                                        <p:cTn id="23" dur="1000" fill="hold"/>
                                        <p:tgtEl>
                                          <p:spTgt spid="38"/>
                                        </p:tgtEl>
                                        <p:attrNameLst>
                                          <p:attrName>ppt_h</p:attrName>
                                        </p:attrNameLst>
                                      </p:cBhvr>
                                      <p:tavLst>
                                        <p:tav tm="0">
                                          <p:val>
                                            <p:fltVal val="0"/>
                                          </p:val>
                                        </p:tav>
                                        <p:tav tm="100000">
                                          <p:val>
                                            <p:strVal val="#ppt_h"/>
                                          </p:val>
                                        </p:tav>
                                      </p:tavLst>
                                    </p:anim>
                                    <p:anim calcmode="lin" valueType="num">
                                      <p:cBhvr>
                                        <p:cTn id="24" dur="1000" fill="hold"/>
                                        <p:tgtEl>
                                          <p:spTgt spid="38"/>
                                        </p:tgtEl>
                                        <p:attrNameLst>
                                          <p:attrName>style.rotation</p:attrName>
                                        </p:attrNameLst>
                                      </p:cBhvr>
                                      <p:tavLst>
                                        <p:tav tm="0">
                                          <p:val>
                                            <p:fltVal val="90"/>
                                          </p:val>
                                        </p:tav>
                                        <p:tav tm="100000">
                                          <p:val>
                                            <p:fltVal val="0"/>
                                          </p:val>
                                        </p:tav>
                                      </p:tavLst>
                                    </p:anim>
                                    <p:animEffect transition="in" filter="fade">
                                      <p:cBhvr>
                                        <p:cTn id="25" dur="1000"/>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6" presetClass="entr" presetSubtype="16" fill="hold" grpId="0" nodeType="click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circle(in)">
                                      <p:cBhvr>
                                        <p:cTn id="30" dur="2000"/>
                                        <p:tgtEl>
                                          <p:spTgt spid="37"/>
                                        </p:tgtEl>
                                      </p:cBhvr>
                                    </p:animEffec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grpId="0" nodeType="click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p:cTn id="35" dur="1000" fill="hold"/>
                                        <p:tgtEl>
                                          <p:spTgt spid="39"/>
                                        </p:tgtEl>
                                        <p:attrNameLst>
                                          <p:attrName>ppt_w</p:attrName>
                                        </p:attrNameLst>
                                      </p:cBhvr>
                                      <p:tavLst>
                                        <p:tav tm="0">
                                          <p:val>
                                            <p:fltVal val="0"/>
                                          </p:val>
                                        </p:tav>
                                        <p:tav tm="100000">
                                          <p:val>
                                            <p:strVal val="#ppt_w"/>
                                          </p:val>
                                        </p:tav>
                                      </p:tavLst>
                                    </p:anim>
                                    <p:anim calcmode="lin" valueType="num">
                                      <p:cBhvr>
                                        <p:cTn id="36" dur="1000" fill="hold"/>
                                        <p:tgtEl>
                                          <p:spTgt spid="39"/>
                                        </p:tgtEl>
                                        <p:attrNameLst>
                                          <p:attrName>ppt_h</p:attrName>
                                        </p:attrNameLst>
                                      </p:cBhvr>
                                      <p:tavLst>
                                        <p:tav tm="0">
                                          <p:val>
                                            <p:fltVal val="0"/>
                                          </p:val>
                                        </p:tav>
                                        <p:tav tm="100000">
                                          <p:val>
                                            <p:strVal val="#ppt_h"/>
                                          </p:val>
                                        </p:tav>
                                      </p:tavLst>
                                    </p:anim>
                                    <p:anim calcmode="lin" valueType="num">
                                      <p:cBhvr>
                                        <p:cTn id="37" dur="1000" fill="hold"/>
                                        <p:tgtEl>
                                          <p:spTgt spid="39"/>
                                        </p:tgtEl>
                                        <p:attrNameLst>
                                          <p:attrName>style.rotation</p:attrName>
                                        </p:attrNameLst>
                                      </p:cBhvr>
                                      <p:tavLst>
                                        <p:tav tm="0">
                                          <p:val>
                                            <p:fltVal val="90"/>
                                          </p:val>
                                        </p:tav>
                                        <p:tav tm="100000">
                                          <p:val>
                                            <p:fltVal val="0"/>
                                          </p:val>
                                        </p:tav>
                                      </p:tavLst>
                                    </p:anim>
                                    <p:animEffect transition="in" filter="fade">
                                      <p:cBhvr>
                                        <p:cTn id="38" dur="1000"/>
                                        <p:tgtEl>
                                          <p:spTgt spid="39"/>
                                        </p:tgtEl>
                                      </p:cBhvr>
                                    </p:animEffect>
                                  </p:childTnLst>
                                </p:cTn>
                              </p:par>
                            </p:childTnLst>
                          </p:cTn>
                        </p:par>
                      </p:childTnLst>
                    </p:cTn>
                  </p:par>
                  <p:par>
                    <p:cTn id="39" fill="hold">
                      <p:stCondLst>
                        <p:cond delay="indefinite"/>
                      </p:stCondLst>
                      <p:childTnLst>
                        <p:par>
                          <p:cTn id="40" fill="hold">
                            <p:stCondLst>
                              <p:cond delay="0"/>
                            </p:stCondLst>
                            <p:childTnLst>
                              <p:par>
                                <p:cTn id="41" presetID="31" presetClass="entr" presetSubtype="0" fill="hold" grpId="0" nodeType="click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1000" fill="hold"/>
                                        <p:tgtEl>
                                          <p:spTgt spid="40"/>
                                        </p:tgtEl>
                                        <p:attrNameLst>
                                          <p:attrName>ppt_w</p:attrName>
                                        </p:attrNameLst>
                                      </p:cBhvr>
                                      <p:tavLst>
                                        <p:tav tm="0">
                                          <p:val>
                                            <p:fltVal val="0"/>
                                          </p:val>
                                        </p:tav>
                                        <p:tav tm="100000">
                                          <p:val>
                                            <p:strVal val="#ppt_w"/>
                                          </p:val>
                                        </p:tav>
                                      </p:tavLst>
                                    </p:anim>
                                    <p:anim calcmode="lin" valueType="num">
                                      <p:cBhvr>
                                        <p:cTn id="44" dur="1000" fill="hold"/>
                                        <p:tgtEl>
                                          <p:spTgt spid="40"/>
                                        </p:tgtEl>
                                        <p:attrNameLst>
                                          <p:attrName>ppt_h</p:attrName>
                                        </p:attrNameLst>
                                      </p:cBhvr>
                                      <p:tavLst>
                                        <p:tav tm="0">
                                          <p:val>
                                            <p:fltVal val="0"/>
                                          </p:val>
                                        </p:tav>
                                        <p:tav tm="100000">
                                          <p:val>
                                            <p:strVal val="#ppt_h"/>
                                          </p:val>
                                        </p:tav>
                                      </p:tavLst>
                                    </p:anim>
                                    <p:anim calcmode="lin" valueType="num">
                                      <p:cBhvr>
                                        <p:cTn id="45" dur="1000" fill="hold"/>
                                        <p:tgtEl>
                                          <p:spTgt spid="40"/>
                                        </p:tgtEl>
                                        <p:attrNameLst>
                                          <p:attrName>style.rotation</p:attrName>
                                        </p:attrNameLst>
                                      </p:cBhvr>
                                      <p:tavLst>
                                        <p:tav tm="0">
                                          <p:val>
                                            <p:fltVal val="90"/>
                                          </p:val>
                                        </p:tav>
                                        <p:tav tm="100000">
                                          <p:val>
                                            <p:fltVal val="0"/>
                                          </p:val>
                                        </p:tav>
                                      </p:tavLst>
                                    </p:anim>
                                    <p:animEffect transition="in" filter="fade">
                                      <p:cBhvr>
                                        <p:cTn id="46" dur="1000"/>
                                        <p:tgtEl>
                                          <p:spTgt spid="40"/>
                                        </p:tgtEl>
                                      </p:cBhvr>
                                    </p:animEffect>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grpId="0" nodeType="click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1000" fill="hold"/>
                                        <p:tgtEl>
                                          <p:spTgt spid="13"/>
                                        </p:tgtEl>
                                        <p:attrNameLst>
                                          <p:attrName>ppt_w</p:attrName>
                                        </p:attrNameLst>
                                      </p:cBhvr>
                                      <p:tavLst>
                                        <p:tav tm="0">
                                          <p:val>
                                            <p:fltVal val="0"/>
                                          </p:val>
                                        </p:tav>
                                        <p:tav tm="100000">
                                          <p:val>
                                            <p:strVal val="#ppt_w"/>
                                          </p:val>
                                        </p:tav>
                                      </p:tavLst>
                                    </p:anim>
                                    <p:anim calcmode="lin" valueType="num">
                                      <p:cBhvr>
                                        <p:cTn id="52" dur="1000" fill="hold"/>
                                        <p:tgtEl>
                                          <p:spTgt spid="13"/>
                                        </p:tgtEl>
                                        <p:attrNameLst>
                                          <p:attrName>ppt_h</p:attrName>
                                        </p:attrNameLst>
                                      </p:cBhvr>
                                      <p:tavLst>
                                        <p:tav tm="0">
                                          <p:val>
                                            <p:fltVal val="0"/>
                                          </p:val>
                                        </p:tav>
                                        <p:tav tm="100000">
                                          <p:val>
                                            <p:strVal val="#ppt_h"/>
                                          </p:val>
                                        </p:tav>
                                      </p:tavLst>
                                    </p:anim>
                                    <p:anim calcmode="lin" valueType="num">
                                      <p:cBhvr>
                                        <p:cTn id="53" dur="1000" fill="hold"/>
                                        <p:tgtEl>
                                          <p:spTgt spid="13"/>
                                        </p:tgtEl>
                                        <p:attrNameLst>
                                          <p:attrName>style.rotation</p:attrName>
                                        </p:attrNameLst>
                                      </p:cBhvr>
                                      <p:tavLst>
                                        <p:tav tm="0">
                                          <p:val>
                                            <p:fltVal val="90"/>
                                          </p:val>
                                        </p:tav>
                                        <p:tav tm="100000">
                                          <p:val>
                                            <p:fltVal val="0"/>
                                          </p:val>
                                        </p:tav>
                                      </p:tavLst>
                                    </p:anim>
                                    <p:animEffect transition="in" filter="fade">
                                      <p:cBhvr>
                                        <p:cTn id="54"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41" grpId="0" animBg="1"/>
      <p:bldP spid="13"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553354"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100</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686518"/>
            <a:ext cx="8806374" cy="707886"/>
          </a:xfrm>
          <a:prstGeom prst="rect">
            <a:avLst/>
          </a:prstGeom>
        </p:spPr>
        <p:txBody>
          <a:bodyPr wrap="square">
            <a:spAutoFit/>
          </a:bodyPr>
          <a:lstStyle/>
          <a:p>
            <a:pPr lvl="0"/>
            <a:r>
              <a:rPr lang="en-US" sz="4000" b="1" dirty="0" smtClean="0">
                <a:solidFill>
                  <a:srgbClr val="FFC000"/>
                </a:solidFill>
              </a:rPr>
              <a:t>8.2: </a:t>
            </a:r>
            <a:r>
              <a:rPr lang="en-US" sz="4000" b="1" dirty="0" smtClean="0">
                <a:solidFill>
                  <a:schemeClr val="accent6">
                    <a:lumMod val="75000"/>
                  </a:schemeClr>
                </a:solidFill>
              </a:rPr>
              <a:t>Design </a:t>
            </a:r>
            <a:r>
              <a:rPr lang="en-US" sz="4000" b="1" dirty="0">
                <a:solidFill>
                  <a:schemeClr val="accent6">
                    <a:lumMod val="75000"/>
                  </a:schemeClr>
                </a:solidFill>
              </a:rPr>
              <a:t>of </a:t>
            </a:r>
            <a:r>
              <a:rPr lang="en-US" sz="4000" b="1" dirty="0" smtClean="0">
                <a:solidFill>
                  <a:schemeClr val="accent6">
                    <a:lumMod val="75000"/>
                  </a:schemeClr>
                </a:solidFill>
              </a:rPr>
              <a:t>Landing</a:t>
            </a:r>
            <a:endParaRPr lang="en-US" dirty="0">
              <a:solidFill>
                <a:schemeClr val="accent6">
                  <a:lumMod val="75000"/>
                </a:schemeClr>
              </a:solidFill>
            </a:endParaRPr>
          </a:p>
        </p:txBody>
      </p:sp>
      <p:sp>
        <p:nvSpPr>
          <p:cNvPr id="12"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
        <p:nvSpPr>
          <p:cNvPr id="2" name="Rectangle 1"/>
          <p:cNvSpPr/>
          <p:nvPr/>
        </p:nvSpPr>
        <p:spPr>
          <a:xfrm>
            <a:off x="718070" y="1423695"/>
            <a:ext cx="9548147" cy="923330"/>
          </a:xfrm>
          <a:prstGeom prst="rect">
            <a:avLst/>
          </a:prstGeom>
        </p:spPr>
        <p:txBody>
          <a:bodyPr wrap="square">
            <a:spAutoFit/>
          </a:bodyPr>
          <a:lstStyle/>
          <a:p>
            <a:pPr algn="justLow">
              <a:spcAft>
                <a:spcPts val="600"/>
              </a:spcAft>
            </a:pPr>
            <a:r>
              <a:rPr lang="en-US"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Load transmission:</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the load transmits in both directions of landing as shown in </a:t>
            </a:r>
            <a:r>
              <a:rPr lang="en-US"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following figure But</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design will conduct for the long direction believing that the short direction reinforced from the flight reinforcement.</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pic>
        <p:nvPicPr>
          <p:cNvPr id="14" name="Picture 13"/>
          <p:cNvPicPr/>
          <p:nvPr/>
        </p:nvPicPr>
        <p:blipFill>
          <a:blip r:embed="rId2">
            <a:extLst>
              <a:ext uri="{28A0092B-C50C-407E-A947-70E740481C1C}">
                <a14:useLocalDpi xmlns:a14="http://schemas.microsoft.com/office/drawing/2010/main" val="0"/>
              </a:ext>
            </a:extLst>
          </a:blip>
          <a:stretch>
            <a:fillRect/>
          </a:stretch>
        </p:blipFill>
        <p:spPr>
          <a:xfrm>
            <a:off x="8317698" y="2195715"/>
            <a:ext cx="3013853" cy="3939077"/>
          </a:xfrm>
          <a:prstGeom prst="rect">
            <a:avLst/>
          </a:prstGeom>
        </p:spPr>
      </p:pic>
      <p:sp>
        <p:nvSpPr>
          <p:cNvPr id="6" name="Rectangle 5"/>
          <p:cNvSpPr/>
          <p:nvPr/>
        </p:nvSpPr>
        <p:spPr>
          <a:xfrm>
            <a:off x="718069" y="2589652"/>
            <a:ext cx="7503217" cy="830997"/>
          </a:xfrm>
          <a:prstGeom prst="rect">
            <a:avLst/>
          </a:prstGeom>
        </p:spPr>
        <p:txBody>
          <a:bodyPr wrap="square">
            <a:spAutoFit/>
          </a:bodyPr>
          <a:lstStyle/>
          <a:p>
            <a:pPr algn="justLow">
              <a:spcAft>
                <a:spcPts val="600"/>
              </a:spcAft>
            </a:pPr>
            <a:r>
              <a:rPr lang="en-US" sz="160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As figure shows the length of flight span 3.0 m, adding 0.20 m to take into consideration the width of the wall which forms the supports of the span. The span length resulted is 3.20 m. Thickness is 15 cm as in the flight.</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21719478"/>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553354"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101</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686518"/>
            <a:ext cx="8806374" cy="707886"/>
          </a:xfrm>
          <a:prstGeom prst="rect">
            <a:avLst/>
          </a:prstGeom>
        </p:spPr>
        <p:txBody>
          <a:bodyPr wrap="square">
            <a:spAutoFit/>
          </a:bodyPr>
          <a:lstStyle/>
          <a:p>
            <a:pPr lvl="0"/>
            <a:r>
              <a:rPr lang="en-US" sz="4000" b="1" dirty="0" smtClean="0">
                <a:solidFill>
                  <a:srgbClr val="FFC000"/>
                </a:solidFill>
              </a:rPr>
              <a:t>8.2: </a:t>
            </a:r>
            <a:r>
              <a:rPr lang="en-US" sz="4000" b="1" dirty="0" smtClean="0">
                <a:solidFill>
                  <a:schemeClr val="accent6">
                    <a:lumMod val="75000"/>
                  </a:schemeClr>
                </a:solidFill>
              </a:rPr>
              <a:t>Design </a:t>
            </a:r>
            <a:r>
              <a:rPr lang="en-US" sz="4000" b="1" dirty="0">
                <a:solidFill>
                  <a:schemeClr val="accent6">
                    <a:lumMod val="75000"/>
                  </a:schemeClr>
                </a:solidFill>
              </a:rPr>
              <a:t>of </a:t>
            </a:r>
            <a:r>
              <a:rPr lang="en-US" sz="4000" b="1" dirty="0" smtClean="0">
                <a:solidFill>
                  <a:schemeClr val="accent6">
                    <a:lumMod val="75000"/>
                  </a:schemeClr>
                </a:solidFill>
              </a:rPr>
              <a:t>Landing</a:t>
            </a:r>
            <a:endParaRPr lang="en-US" dirty="0">
              <a:solidFill>
                <a:schemeClr val="accent6">
                  <a:lumMod val="75000"/>
                </a:schemeClr>
              </a:solidFill>
            </a:endParaRPr>
          </a:p>
        </p:txBody>
      </p:sp>
      <p:sp>
        <p:nvSpPr>
          <p:cNvPr id="12"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
        <p:nvSpPr>
          <p:cNvPr id="11" name="Rectangle 10"/>
          <p:cNvSpPr/>
          <p:nvPr/>
        </p:nvSpPr>
        <p:spPr>
          <a:xfrm>
            <a:off x="1030121" y="1274213"/>
            <a:ext cx="8853945" cy="4943707"/>
          </a:xfrm>
          <a:prstGeom prst="rect">
            <a:avLst/>
          </a:prstGeom>
        </p:spPr>
        <p:txBody>
          <a:bodyPr wrap="square">
            <a:spAutoFit/>
          </a:bodyPr>
          <a:lstStyle/>
          <a:p>
            <a:pPr algn="justLow">
              <a:spcAft>
                <a:spcPts val="600"/>
              </a:spcAft>
            </a:pPr>
            <a:r>
              <a:rPr lang="en-US" sz="1600"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Loads computations:</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285750" lvl="0" indent="-285750">
              <a:lnSpc>
                <a:spcPct val="115000"/>
              </a:lnSpc>
              <a:spcAft>
                <a:spcPts val="1000"/>
              </a:spcAft>
              <a:buFont typeface="Arial" panose="020B0604020202020204" pitchFamily="34" charset="0"/>
              <a:buChar char="•"/>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Dead load</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Slab = 0.15 x 25 = 3.75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/m2</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285750" lvl="0" indent="-285750">
              <a:lnSpc>
                <a:spcPct val="115000"/>
              </a:lnSpc>
              <a:spcAft>
                <a:spcPts val="1000"/>
              </a:spcAft>
              <a:buFont typeface="Arial" panose="020B0604020202020204" pitchFamily="34" charset="0"/>
              <a:buChar char="•"/>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Superimposed dead load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57150" marR="0" algn="justLow">
              <a:spcBef>
                <a:spcPts val="0"/>
              </a:spcBef>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Assuming: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57150" marR="0" algn="justLow">
              <a:spcBef>
                <a:spcPts val="0"/>
              </a:spcBef>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Sand layer of thickness 20 mm with unit weight 15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a:t>
            </a:r>
            <a:r>
              <a:rPr lang="en-US" sz="1600"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3</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implies load = 0.30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/m2.</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57150" marR="0" algn="justLow">
              <a:spcBef>
                <a:spcPts val="0"/>
              </a:spcBef>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Cement mortar layer of thickness 15 mm with unit weight 20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a:t>
            </a:r>
            <a:r>
              <a:rPr lang="en-US" sz="1600"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3</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implies load = 0.30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/m2.</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57150" marR="0" algn="justLow">
              <a:spcBef>
                <a:spcPts val="0"/>
              </a:spcBef>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Ceramic tiles of thickness 40 mm with unit weight of 22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a:t>
            </a:r>
            <a:r>
              <a:rPr lang="en-US" sz="1600"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3</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implies load = 0.88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//m2.</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57150" marR="0" algn="justLow">
              <a:spcBef>
                <a:spcPts val="0"/>
              </a:spcBef>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Total SD load = 0.30 + 0.30 + 0.88 = 1.48 take it 1.5kN/m2.</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285750" lvl="0" indent="-285750">
              <a:lnSpc>
                <a:spcPct val="115000"/>
              </a:lnSpc>
              <a:spcAft>
                <a:spcPts val="1000"/>
              </a:spcAft>
              <a:buFont typeface="Arial" panose="020B0604020202020204" pitchFamily="34" charset="0"/>
              <a:buChar char="•"/>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Live load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57150" marR="0" algn="justLow">
              <a:spcBef>
                <a:spcPts val="0"/>
              </a:spcBef>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From table 4-1 page 18 ASCE7-10:</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57150" marR="0" algn="justLow">
              <a:spcBef>
                <a:spcPts val="0"/>
              </a:spcBef>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For corridors and stairs, live load = 4.79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/m2 take it 5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/m2.</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57150" marR="0" algn="justLow">
              <a:spcBef>
                <a:spcPts val="0"/>
              </a:spcBef>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Using load combination 1.2D + 1.6L to evaluate Wu</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57150" marR="0" algn="justLow">
              <a:spcBef>
                <a:spcPts val="0"/>
              </a:spcBef>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Wu = 1.2 (3.75+1.5) + 1.6 (5) = 14.3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/m2.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91314685"/>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86362" y="471948"/>
            <a:ext cx="11925281"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102</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686518"/>
            <a:ext cx="8806374" cy="707886"/>
          </a:xfrm>
          <a:prstGeom prst="rect">
            <a:avLst/>
          </a:prstGeom>
        </p:spPr>
        <p:txBody>
          <a:bodyPr wrap="square">
            <a:spAutoFit/>
          </a:bodyPr>
          <a:lstStyle/>
          <a:p>
            <a:pPr lvl="0"/>
            <a:r>
              <a:rPr lang="en-US" sz="4000" b="1" dirty="0" smtClean="0">
                <a:solidFill>
                  <a:srgbClr val="FFC000"/>
                </a:solidFill>
              </a:rPr>
              <a:t>8.2: </a:t>
            </a:r>
            <a:r>
              <a:rPr lang="en-US" sz="4000" b="1" dirty="0" smtClean="0">
                <a:solidFill>
                  <a:schemeClr val="accent6">
                    <a:lumMod val="75000"/>
                  </a:schemeClr>
                </a:solidFill>
              </a:rPr>
              <a:t>Design </a:t>
            </a:r>
            <a:r>
              <a:rPr lang="en-US" sz="4000" b="1" dirty="0">
                <a:solidFill>
                  <a:schemeClr val="accent6">
                    <a:lumMod val="75000"/>
                  </a:schemeClr>
                </a:solidFill>
              </a:rPr>
              <a:t>of </a:t>
            </a:r>
            <a:r>
              <a:rPr lang="en-US" sz="4000" b="1" dirty="0" smtClean="0">
                <a:solidFill>
                  <a:schemeClr val="accent6">
                    <a:lumMod val="75000"/>
                  </a:schemeClr>
                </a:solidFill>
              </a:rPr>
              <a:t>Landing</a:t>
            </a:r>
            <a:endParaRPr lang="en-US" dirty="0">
              <a:solidFill>
                <a:schemeClr val="accent6">
                  <a:lumMod val="75000"/>
                </a:schemeClr>
              </a:solidFill>
            </a:endParaRPr>
          </a:p>
        </p:txBody>
      </p:sp>
      <p:sp>
        <p:nvSpPr>
          <p:cNvPr id="12"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
        <p:nvSpPr>
          <p:cNvPr id="13" name="Rectangle 12"/>
          <p:cNvSpPr/>
          <p:nvPr/>
        </p:nvSpPr>
        <p:spPr>
          <a:xfrm>
            <a:off x="331852" y="1419640"/>
            <a:ext cx="5603435" cy="1554272"/>
          </a:xfrm>
          <a:prstGeom prst="rect">
            <a:avLst/>
          </a:prstGeom>
        </p:spPr>
        <p:txBody>
          <a:bodyPr wrap="square">
            <a:spAutoFit/>
          </a:bodyPr>
          <a:lstStyle/>
          <a:p>
            <a:pPr marL="285750" indent="-285750" algn="justLow">
              <a:spcAft>
                <a:spcPts val="600"/>
              </a:spcAft>
              <a:buFont typeface="Arial" panose="020B0604020202020204" pitchFamily="34" charset="0"/>
              <a:buChar char="•"/>
            </a:pPr>
            <a:r>
              <a:rPr lang="en-US" sz="16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 addition</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to reaction (R) from the flight on the landing slab which is computed as follows:</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Wu on flight span = 15.02 x 3.50/2 = 26.28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R = 26.28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per meter.</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Total load on the landing span = 14.3 + 26.28 = 40.6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sp>
        <p:nvSpPr>
          <p:cNvPr id="2" name="Rectangle 1"/>
          <p:cNvSpPr/>
          <p:nvPr/>
        </p:nvSpPr>
        <p:spPr>
          <a:xfrm>
            <a:off x="281976" y="3173967"/>
            <a:ext cx="5703188" cy="1154162"/>
          </a:xfrm>
          <a:prstGeom prst="rect">
            <a:avLst/>
          </a:prstGeom>
        </p:spPr>
        <p:txBody>
          <a:bodyPr wrap="square">
            <a:spAutoFit/>
          </a:bodyPr>
          <a:lstStyle/>
          <a:p>
            <a:pPr algn="justLow">
              <a:spcAft>
                <a:spcPts val="600"/>
              </a:spcAft>
            </a:pPr>
            <a:r>
              <a:rPr lang="en-US" sz="1600"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Modeling:</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Since no fixation between the sides of the landing slab and the shear wall the structural model is simply supported span with pin end conditions as shown in </a:t>
            </a:r>
            <a:r>
              <a:rPr lang="en-US" sz="16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following figure</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pic>
        <p:nvPicPr>
          <p:cNvPr id="14" name="Picture 13"/>
          <p:cNvPicPr/>
          <p:nvPr/>
        </p:nvPicPr>
        <p:blipFill>
          <a:blip r:embed="rId2">
            <a:extLst>
              <a:ext uri="{28A0092B-C50C-407E-A947-70E740481C1C}">
                <a14:useLocalDpi xmlns:a14="http://schemas.microsoft.com/office/drawing/2010/main" val="0"/>
              </a:ext>
            </a:extLst>
          </a:blip>
          <a:stretch>
            <a:fillRect/>
          </a:stretch>
        </p:blipFill>
        <p:spPr>
          <a:xfrm>
            <a:off x="592860" y="4553421"/>
            <a:ext cx="4419600" cy="1104900"/>
          </a:xfrm>
          <a:prstGeom prst="rect">
            <a:avLst/>
          </a:prstGeom>
        </p:spPr>
      </p:pic>
      <mc:AlternateContent xmlns:mc="http://schemas.openxmlformats.org/markup-compatibility/2006" xmlns:a14="http://schemas.microsoft.com/office/drawing/2010/main">
        <mc:Choice Requires="a14">
          <p:sp>
            <p:nvSpPr>
              <p:cNvPr id="6" name="Rectangle 5"/>
              <p:cNvSpPr/>
              <p:nvPr/>
            </p:nvSpPr>
            <p:spPr>
              <a:xfrm>
                <a:off x="6073550" y="1054242"/>
                <a:ext cx="6118450" cy="3961636"/>
              </a:xfrm>
              <a:prstGeom prst="rect">
                <a:avLst/>
              </a:prstGeom>
            </p:spPr>
            <p:txBody>
              <a:bodyPr wrap="square">
                <a:spAutoFit/>
              </a:bodyPr>
              <a:lstStyle/>
              <a:p>
                <a:pPr algn="justLow">
                  <a:spcAft>
                    <a:spcPts val="600"/>
                  </a:spcAft>
                </a:pPr>
                <a:r>
                  <a:rPr lang="en-US" sz="16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Analysis:</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Mu</a:t>
                </a:r>
                <a:r>
                  <a:rPr lang="en-US" sz="1600" baseline="30000"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 Wu l</a:t>
                </a:r>
                <a:r>
                  <a:rPr lang="en-US" sz="1600" baseline="30000" dirty="0">
                    <a:solidFill>
                      <a:srgbClr val="000000"/>
                    </a:solidFill>
                    <a:latin typeface="Times New Roman" panose="02020603050405020304" pitchFamily="18" charset="0"/>
                    <a:ea typeface="Calibri" panose="020F0502020204030204" pitchFamily="34" charset="0"/>
                    <a:cs typeface="Arial" panose="020B0604020202020204" pitchFamily="34" charset="0"/>
                  </a:rPr>
                  <a:t>2</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/8 = 40.6 x 3.2</a:t>
                </a:r>
                <a:r>
                  <a:rPr lang="en-US" sz="1600" baseline="30000" dirty="0">
                    <a:solidFill>
                      <a:srgbClr val="000000"/>
                    </a:solidFill>
                    <a:latin typeface="Times New Roman" panose="02020603050405020304" pitchFamily="18" charset="0"/>
                    <a:ea typeface="Calibri" panose="020F0502020204030204" pitchFamily="34" charset="0"/>
                    <a:cs typeface="Arial" panose="020B0604020202020204" pitchFamily="34" charset="0"/>
                  </a:rPr>
                  <a:t>2</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/8 = 51.96 kN.m</a:t>
                </a: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Vu = Wu l/2 = 40.6 x 3.2 /2 = 64.96 kN.</a:t>
                </a:r>
              </a:p>
              <a:p>
                <a:pPr algn="justLow">
                  <a:spcAft>
                    <a:spcPts val="600"/>
                  </a:spcAft>
                </a:pPr>
                <a:r>
                  <a:rPr lang="en-US" sz="16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 Check shear:</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Taking a cover 3 cm</a:t>
                </a: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ØVc = 0.75 x 1/6 </a:t>
                </a:r>
                <a14:m>
                  <m:oMath xmlns:m="http://schemas.openxmlformats.org/officeDocument/2006/math">
                    <m:rad>
                      <m:radPr>
                        <m:degHide m:val="on"/>
                        <m:ctrlP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ctrlPr>
                      </m:radPr>
                      <m:deg/>
                      <m:e>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𝑓</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𝑐</m:t>
                        </m:r>
                      </m:e>
                    </m:rad>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 </m:t>
                    </m:r>
                  </m:oMath>
                </a14:m>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x bw x d </a:t>
                </a: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ØVc = 0.75 x 1/6 </a:t>
                </a:r>
                <a14:m>
                  <m:oMath xmlns:m="http://schemas.openxmlformats.org/officeDocument/2006/math">
                    <m:rad>
                      <m:radPr>
                        <m:degHide m:val="on"/>
                        <m:ctrlP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ctrlPr>
                      </m:radPr>
                      <m:deg/>
                      <m:e>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24</m:t>
                        </m:r>
                      </m:e>
                    </m:rad>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 </m:t>
                    </m:r>
                  </m:oMath>
                </a14:m>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x 1000 x 120 = 73.48 </a:t>
                </a:r>
                <a:r>
                  <a:rPr lang="en-US" sz="16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kN</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&gt; Vu = 64.96 </a:t>
                </a:r>
                <a:r>
                  <a:rPr lang="en-US" sz="16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kN</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ok.</a:t>
                </a:r>
              </a:p>
              <a:p>
                <a:pPr algn="justLow">
                  <a:spcAft>
                    <a:spcPts val="600"/>
                  </a:spcAft>
                </a:pPr>
                <a:r>
                  <a:rPr lang="en-US" sz="16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Flexural design:</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As, min = 0.0018 </a:t>
                </a:r>
                <a:r>
                  <a:rPr lang="en-US" sz="16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bd</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 0.0018 x 1000 x 120 = 216 mm2, </a:t>
                </a:r>
                <a:r>
                  <a:rPr lang="en-US" sz="16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1Ø12/250 mm.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Mu</a:t>
                </a:r>
                <a:r>
                  <a:rPr lang="en-US" sz="1600" baseline="30000"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 51.96 kN.m, ρ = </a:t>
                </a:r>
                <a14:m>
                  <m:oMath xmlns:m="http://schemas.openxmlformats.org/officeDocument/2006/math">
                    <m:f>
                      <m:fPr>
                        <m:ctrlP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ctrlPr>
                      </m:fPr>
                      <m:num>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0</m:t>
                        </m:r>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85</m:t>
                        </m:r>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 </m:t>
                        </m:r>
                        <m:r>
                          <m:rPr>
                            <m:sty m:val="p"/>
                          </m:rP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f</m:t>
                        </m:r>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m:t>
                        </m:r>
                        <m:r>
                          <m:rPr>
                            <m:sty m:val="p"/>
                          </m:rP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c</m:t>
                        </m:r>
                      </m:num>
                      <m:den>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𝑓𝑦</m:t>
                        </m:r>
                      </m:den>
                    </m:f>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 (</m:t>
                    </m:r>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1</m:t>
                    </m:r>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m:t>
                    </m:r>
                    <m:rad>
                      <m:radPr>
                        <m:degHide m:val="on"/>
                        <m:ctrlP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ctrlPr>
                      </m:radPr>
                      <m:deg/>
                      <m:e>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1</m:t>
                        </m:r>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m:t>
                        </m:r>
                        <m:f>
                          <m:fPr>
                            <m:ctrlP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ctrlPr>
                          </m:fPr>
                          <m:num>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2</m:t>
                            </m:r>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m:t>
                            </m:r>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61</m:t>
                            </m:r>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 </m:t>
                            </m:r>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𝑀𝑢</m:t>
                            </m:r>
                          </m:num>
                          <m:den>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𝑏</m:t>
                            </m:r>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 </m:t>
                            </m:r>
                            <m:sSup>
                              <m:sSupPr>
                                <m:ctrlP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ctrlPr>
                              </m:sSupPr>
                              <m:e>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𝑑</m:t>
                                </m:r>
                              </m:e>
                              <m:sup>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2</m:t>
                                </m:r>
                              </m:sup>
                            </m:sSup>
                            <m:sSup>
                              <m:sSupPr>
                                <m:ctrlP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ctrlPr>
                              </m:sSupPr>
                              <m:e>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𝑓</m:t>
                                </m:r>
                              </m:e>
                              <m:sup>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m:t>
                                </m:r>
                              </m:sup>
                            </m:sSup>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𝑐</m:t>
                            </m:r>
                          </m:den>
                        </m:f>
                      </m:e>
                    </m:rad>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m:t>
                    </m:r>
                  </m:oMath>
                </a14:m>
                <a:r>
                  <a:rPr lang="en-US" sz="16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 0.011, As = ρbd = 1320 mm</a:t>
                </a:r>
                <a:r>
                  <a:rPr lang="en-US" sz="1600" baseline="300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2</a:t>
                </a:r>
                <a:r>
                  <a:rPr lang="en-US" sz="16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use 1</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Ø</a:t>
                </a:r>
                <a:r>
                  <a:rPr lang="en-US" sz="16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16/150 mm.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6073550" y="1054242"/>
                <a:ext cx="6118450" cy="3961636"/>
              </a:xfrm>
              <a:prstGeom prst="rect">
                <a:avLst/>
              </a:prstGeom>
              <a:blipFill>
                <a:blip r:embed="rId3"/>
                <a:stretch>
                  <a:fillRect l="-498" t="-462" r="-1295"/>
                </a:stretch>
              </a:blipFill>
            </p:spPr>
            <p:txBody>
              <a:bodyPr/>
              <a:lstStyle/>
              <a:p>
                <a:r>
                  <a:rPr lang="en-US">
                    <a:noFill/>
                  </a:rPr>
                  <a:t> </a:t>
                </a:r>
              </a:p>
            </p:txBody>
          </p:sp>
        </mc:Fallback>
      </mc:AlternateContent>
      <p:cxnSp>
        <p:nvCxnSpPr>
          <p:cNvPr id="15" name="Straight Connector 14"/>
          <p:cNvCxnSpPr/>
          <p:nvPr/>
        </p:nvCxnSpPr>
        <p:spPr>
          <a:xfrm flipH="1" flipV="1">
            <a:off x="5985164" y="486620"/>
            <a:ext cx="44135" cy="5884401"/>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5100842"/>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86362" y="471947"/>
            <a:ext cx="11925281" cy="6120045"/>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a:xfrm>
            <a:off x="3997037" y="6496593"/>
            <a:ext cx="4114800" cy="365125"/>
          </a:xfrm>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103</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12" name="Date Placeholder 3"/>
          <p:cNvSpPr txBox="1">
            <a:spLocks/>
          </p:cNvSpPr>
          <p:nvPr/>
        </p:nvSpPr>
        <p:spPr>
          <a:xfrm>
            <a:off x="315226" y="6538912"/>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
        <p:nvSpPr>
          <p:cNvPr id="16" name="Rectangle 15"/>
          <p:cNvSpPr/>
          <p:nvPr/>
        </p:nvSpPr>
        <p:spPr>
          <a:xfrm>
            <a:off x="452216" y="561183"/>
            <a:ext cx="6440953" cy="707886"/>
          </a:xfrm>
          <a:prstGeom prst="rect">
            <a:avLst/>
          </a:prstGeom>
        </p:spPr>
        <p:txBody>
          <a:bodyPr wrap="square">
            <a:spAutoFit/>
          </a:bodyPr>
          <a:lstStyle/>
          <a:p>
            <a:pPr lvl="0"/>
            <a:r>
              <a:rPr lang="en-US" sz="4000" b="1" dirty="0">
                <a:solidFill>
                  <a:srgbClr val="FFC000"/>
                </a:solidFill>
              </a:rPr>
              <a:t>8</a:t>
            </a:r>
            <a:r>
              <a:rPr lang="en-US" sz="4000" b="1" dirty="0" smtClean="0">
                <a:solidFill>
                  <a:srgbClr val="FFC000"/>
                </a:solidFill>
              </a:rPr>
              <a:t>.3: </a:t>
            </a:r>
            <a:r>
              <a:rPr lang="en-US" sz="4000" b="1" dirty="0" smtClean="0">
                <a:solidFill>
                  <a:schemeClr val="accent6">
                    <a:lumMod val="75000"/>
                  </a:schemeClr>
                </a:solidFill>
              </a:rPr>
              <a:t>Detailing </a:t>
            </a:r>
            <a:r>
              <a:rPr lang="en-US" sz="4000" b="1" dirty="0">
                <a:solidFill>
                  <a:schemeClr val="accent6">
                    <a:lumMod val="75000"/>
                  </a:schemeClr>
                </a:solidFill>
              </a:rPr>
              <a:t>of </a:t>
            </a:r>
            <a:r>
              <a:rPr lang="en-US" sz="4000" b="1" dirty="0" smtClean="0">
                <a:solidFill>
                  <a:schemeClr val="accent6">
                    <a:lumMod val="75000"/>
                  </a:schemeClr>
                </a:solidFill>
              </a:rPr>
              <a:t>Stair </a:t>
            </a:r>
            <a:endParaRPr lang="en-US" dirty="0">
              <a:solidFill>
                <a:schemeClr val="accent6">
                  <a:lumMod val="75000"/>
                </a:schemeClr>
              </a:solidFill>
            </a:endParaRPr>
          </a:p>
        </p:txBody>
      </p:sp>
      <p:pic>
        <p:nvPicPr>
          <p:cNvPr id="17" name="Picture 16"/>
          <p:cNvPicPr/>
          <p:nvPr/>
        </p:nvPicPr>
        <p:blipFill>
          <a:blip r:embed="rId2">
            <a:extLst>
              <a:ext uri="{28A0092B-C50C-407E-A947-70E740481C1C}">
                <a14:useLocalDpi xmlns:a14="http://schemas.microsoft.com/office/drawing/2010/main" val="0"/>
              </a:ext>
            </a:extLst>
          </a:blip>
          <a:stretch>
            <a:fillRect/>
          </a:stretch>
        </p:blipFill>
        <p:spPr>
          <a:xfrm>
            <a:off x="2784764" y="1620912"/>
            <a:ext cx="6858000" cy="4918000"/>
          </a:xfrm>
          <a:prstGeom prst="rect">
            <a:avLst/>
          </a:prstGeom>
        </p:spPr>
      </p:pic>
      <p:sp>
        <p:nvSpPr>
          <p:cNvPr id="11" name="Rectangle 10"/>
          <p:cNvSpPr/>
          <p:nvPr/>
        </p:nvSpPr>
        <p:spPr>
          <a:xfrm>
            <a:off x="606171" y="1222289"/>
            <a:ext cx="9718235" cy="369332"/>
          </a:xfrm>
          <a:prstGeom prst="rect">
            <a:avLst/>
          </a:prstGeom>
        </p:spPr>
        <p:txBody>
          <a:bodyPr wrap="square">
            <a:spAutoFit/>
          </a:bodyPr>
          <a:lstStyle/>
          <a:p>
            <a:pPr algn="justLow">
              <a:spcAft>
                <a:spcPts val="600"/>
              </a:spcAft>
            </a:pPr>
            <a:r>
              <a:rPr lang="en-US" dirty="0" smtClean="0">
                <a:solidFill>
                  <a:srgbClr val="222222"/>
                </a:solidFill>
                <a:latin typeface="Times New Roman" panose="02020603050405020304" pitchFamily="18" charset="0"/>
                <a:ea typeface="Calibri" panose="020F0502020204030204" pitchFamily="34" charset="0"/>
                <a:cs typeface="Times New Roman" panose="02020603050405020304" pitchFamily="18" charset="0"/>
              </a:rPr>
              <a:t>The </a:t>
            </a:r>
            <a:r>
              <a:rPr lang="en-US"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following figure illustrates the structural detailing of stairs (flight and landing):</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572090330"/>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showMasterSp="0">
  <p:cSld>
    <p:bg>
      <p:bgPr>
        <a:pattFill prst="pct5">
          <a:fgClr>
            <a:schemeClr val="accent4">
              <a:lumMod val="75000"/>
            </a:schemeClr>
          </a:fgClr>
          <a:bgClr>
            <a:schemeClr val="bg1"/>
          </a:bgClr>
        </a:patt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60763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104</a:t>
            </a:fld>
            <a:endParaRPr lang="en-US" sz="1800" b="1">
              <a:solidFill>
                <a:schemeClr val="accent6">
                  <a:lumMod val="75000"/>
                </a:schemeClr>
              </a:solidFill>
            </a:endParaRPr>
          </a:p>
        </p:txBody>
      </p:sp>
      <p:sp>
        <p:nvSpPr>
          <p:cNvPr id="12" name="Title 4"/>
          <p:cNvSpPr txBox="1">
            <a:spLocks/>
          </p:cNvSpPr>
          <p:nvPr/>
        </p:nvSpPr>
        <p:spPr>
          <a:xfrm>
            <a:off x="838283" y="365125"/>
            <a:ext cx="10516635" cy="568794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mtClean="0">
                <a:ln w="0"/>
                <a:effectLst>
                  <a:outerShdw blurRad="38100" dist="19050" dir="2700000" algn="tl" rotWithShape="0">
                    <a:schemeClr val="dk1">
                      <a:alpha val="40000"/>
                    </a:schemeClr>
                  </a:outerShdw>
                </a:effectLst>
              </a:rPr>
              <a:t/>
            </a:r>
            <a:br>
              <a:rPr lang="en-US" smtClean="0">
                <a:ln w="0"/>
                <a:effectLst>
                  <a:outerShdw blurRad="38100" dist="19050" dir="2700000" algn="tl" rotWithShape="0">
                    <a:schemeClr val="dk1">
                      <a:alpha val="40000"/>
                    </a:schemeClr>
                  </a:outerShdw>
                </a:effectLst>
              </a:rPr>
            </a:br>
            <a:r>
              <a:rPr lang="en-US" smtClean="0">
                <a:ln w="0"/>
                <a:effectLst>
                  <a:outerShdw blurRad="38100" dist="19050" dir="2700000" algn="tl" rotWithShape="0">
                    <a:schemeClr val="dk1">
                      <a:alpha val="40000"/>
                    </a:schemeClr>
                  </a:outerShdw>
                </a:effectLst>
              </a:rPr>
              <a:t/>
            </a:r>
            <a:br>
              <a:rPr lang="en-US" smtClean="0">
                <a:ln w="0"/>
                <a:effectLst>
                  <a:outerShdw blurRad="38100" dist="19050" dir="2700000" algn="tl" rotWithShape="0">
                    <a:schemeClr val="dk1">
                      <a:alpha val="40000"/>
                    </a:schemeClr>
                  </a:outerShdw>
                </a:effectLst>
              </a:rPr>
            </a:br>
            <a:r>
              <a:rPr lang="en-US" smtClean="0">
                <a:ln w="0"/>
                <a:effectLst>
                  <a:outerShdw blurRad="38100" dist="19050" dir="2700000" algn="tl" rotWithShape="0">
                    <a:schemeClr val="dk1">
                      <a:alpha val="40000"/>
                    </a:schemeClr>
                  </a:outerShdw>
                </a:effectLst>
              </a:rPr>
              <a:t/>
            </a:r>
            <a:br>
              <a:rPr lang="en-US" smtClean="0">
                <a:ln w="0"/>
                <a:effectLst>
                  <a:outerShdw blurRad="38100" dist="19050" dir="2700000" algn="tl" rotWithShape="0">
                    <a:schemeClr val="dk1">
                      <a:alpha val="40000"/>
                    </a:schemeClr>
                  </a:outerShdw>
                </a:effectLst>
              </a:rPr>
            </a:br>
            <a:r>
              <a:rPr lang="en-US" smtClean="0">
                <a:ln w="0"/>
                <a:effectLst>
                  <a:outerShdw blurRad="38100" dist="19050" dir="2700000" algn="tl" rotWithShape="0">
                    <a:schemeClr val="dk1">
                      <a:alpha val="40000"/>
                    </a:schemeClr>
                  </a:outerShdw>
                </a:effectLst>
              </a:rPr>
              <a:t/>
            </a:r>
            <a:br>
              <a:rPr lang="en-US" smtClean="0">
                <a:ln w="0"/>
                <a:effectLst>
                  <a:outerShdw blurRad="38100" dist="19050" dir="2700000" algn="tl" rotWithShape="0">
                    <a:schemeClr val="dk1">
                      <a:alpha val="40000"/>
                    </a:schemeClr>
                  </a:outerShdw>
                </a:effectLst>
              </a:rPr>
            </a:br>
            <a:r>
              <a:rPr lang="en-US" smtClean="0">
                <a:ln w="0"/>
                <a:effectLst>
                  <a:outerShdw blurRad="38100" dist="19050" dir="2700000" algn="tl" rotWithShape="0">
                    <a:schemeClr val="dk1">
                      <a:alpha val="40000"/>
                    </a:schemeClr>
                  </a:outerShdw>
                </a:effectLst>
              </a:rPr>
              <a:t>       </a:t>
            </a:r>
            <a:r>
              <a:rPr lang="en-US"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Thank You for Listening.</a:t>
            </a:r>
            <a:endPar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911460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11</a:t>
            </a:fld>
            <a:endParaRPr lang="en-US" sz="1800" b="1">
              <a:solidFill>
                <a:schemeClr val="accent6">
                  <a:lumMod val="75000"/>
                </a:schemeClr>
              </a:solidFill>
            </a:endParaRPr>
          </a:p>
        </p:txBody>
      </p:sp>
      <p:grpSp>
        <p:nvGrpSpPr>
          <p:cNvPr id="7" name="مجموعة 8"/>
          <p:cNvGrpSpPr/>
          <p:nvPr/>
        </p:nvGrpSpPr>
        <p:grpSpPr>
          <a:xfrm>
            <a:off x="186362" y="195562"/>
            <a:ext cx="3721961" cy="461665"/>
            <a:chOff x="609600" y="381000"/>
            <a:chExt cx="2667000" cy="724567"/>
          </a:xfrm>
        </p:grpSpPr>
        <p:sp>
          <p:nvSpPr>
            <p:cNvPr id="8" name="مربع نص 4"/>
            <p:cNvSpPr txBox="1"/>
            <p:nvPr/>
          </p:nvSpPr>
          <p:spPr>
            <a:xfrm>
              <a:off x="990600" y="381000"/>
              <a:ext cx="2286000" cy="724567"/>
            </a:xfrm>
            <a:prstGeom prst="rect">
              <a:avLst/>
            </a:prstGeom>
            <a:solidFill>
              <a:schemeClr val="bg1">
                <a:lumMod val="50000"/>
              </a:schemeClr>
            </a:solidFill>
          </p:spPr>
          <p:txBody>
            <a:bodyPr wrap="square" rtlCol="0">
              <a:spAutoFit/>
            </a:bodyPr>
            <a:lstStyle/>
            <a:p>
              <a:pPr lvl="0" algn="ctr">
                <a:defRPr/>
              </a:pPr>
              <a:r>
                <a:rPr lang="en-US" sz="2400" b="1" dirty="0">
                  <a:solidFill>
                    <a:schemeClr val="bg1"/>
                  </a:solidFill>
                </a:rPr>
                <a:t>Preliminary Dimensions </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2</a:t>
              </a:r>
              <a:endParaRPr lang="en-US" sz="2000" b="1" dirty="0"/>
            </a:p>
          </p:txBody>
        </p:sp>
      </p:grpSp>
      <p:sp>
        <p:nvSpPr>
          <p:cNvPr id="5" name="Rectangle 4"/>
          <p:cNvSpPr/>
          <p:nvPr/>
        </p:nvSpPr>
        <p:spPr>
          <a:xfrm>
            <a:off x="595092" y="872058"/>
            <a:ext cx="2231701" cy="707886"/>
          </a:xfrm>
          <a:prstGeom prst="rect">
            <a:avLst/>
          </a:prstGeom>
        </p:spPr>
        <p:txBody>
          <a:bodyPr wrap="none">
            <a:spAutoFit/>
          </a:bodyPr>
          <a:lstStyle/>
          <a:p>
            <a:pPr lvl="0">
              <a:defRPr/>
            </a:pPr>
            <a:r>
              <a:rPr lang="en-US" sz="4000" b="1" dirty="0" smtClean="0">
                <a:solidFill>
                  <a:srgbClr val="FFC000"/>
                </a:solidFill>
              </a:rPr>
              <a:t>2</a:t>
            </a:r>
            <a:r>
              <a:rPr lang="ar-SA" sz="4000" b="1" dirty="0" smtClean="0">
                <a:solidFill>
                  <a:srgbClr val="FFC000"/>
                </a:solidFill>
              </a:rPr>
              <a:t>.</a:t>
            </a:r>
            <a:r>
              <a:rPr lang="en-US" sz="4000" b="1" dirty="0" smtClean="0">
                <a:solidFill>
                  <a:srgbClr val="FFC000"/>
                </a:solidFill>
              </a:rPr>
              <a:t>1: </a:t>
            </a:r>
            <a:r>
              <a:rPr lang="en-US" sz="4000" b="1" dirty="0" smtClean="0">
                <a:solidFill>
                  <a:srgbClr val="70AD47">
                    <a:lumMod val="75000"/>
                  </a:srgbClr>
                </a:solidFill>
              </a:rPr>
              <a:t>Slab  </a:t>
            </a:r>
            <a:endParaRPr lang="en-US" sz="4000" b="1" dirty="0">
              <a:solidFill>
                <a:srgbClr val="70AD47">
                  <a:lumMod val="75000"/>
                </a:srgbClr>
              </a:solidFill>
            </a:endParaRPr>
          </a:p>
        </p:txBody>
      </p:sp>
      <p:sp>
        <p:nvSpPr>
          <p:cNvPr id="6" name="Rectangle 5"/>
          <p:cNvSpPr/>
          <p:nvPr/>
        </p:nvSpPr>
        <p:spPr>
          <a:xfrm>
            <a:off x="718071" y="1579944"/>
            <a:ext cx="9677954" cy="954107"/>
          </a:xfrm>
          <a:prstGeom prst="rect">
            <a:avLst/>
          </a:prstGeom>
        </p:spPr>
        <p:txBody>
          <a:bodyPr wrap="square">
            <a:spAutoFit/>
          </a:bodyPr>
          <a:lstStyle/>
          <a:p>
            <a:pPr lvl="0"/>
            <a:r>
              <a:rPr lang="en-US" sz="2800" dirty="0" smtClean="0">
                <a:solidFill>
                  <a:prstClr val="black"/>
                </a:solidFill>
                <a:latin typeface="Century Gothic" panose="020B0502020202020204"/>
              </a:rPr>
              <a:t>For Block 1</a:t>
            </a:r>
          </a:p>
          <a:p>
            <a:pPr lvl="0"/>
            <a:r>
              <a:rPr lang="en-US" sz="2800" dirty="0" smtClean="0">
                <a:solidFill>
                  <a:prstClr val="black"/>
                </a:solidFill>
                <a:latin typeface="Century Gothic" panose="020B0502020202020204"/>
              </a:rPr>
              <a:t>We </a:t>
            </a:r>
            <a:r>
              <a:rPr lang="en-US" sz="2800" dirty="0">
                <a:solidFill>
                  <a:prstClr val="black"/>
                </a:solidFill>
                <a:latin typeface="Century Gothic" panose="020B0502020202020204"/>
              </a:rPr>
              <a:t>decide to use </a:t>
            </a:r>
            <a:r>
              <a:rPr lang="en-US" sz="2800" b="1" dirty="0">
                <a:solidFill>
                  <a:srgbClr val="002060"/>
                </a:solidFill>
                <a:latin typeface="Century Gothic" panose="020B0502020202020204"/>
              </a:rPr>
              <a:t>Two-Way Solid </a:t>
            </a:r>
            <a:r>
              <a:rPr lang="en-US" sz="2800" b="1" dirty="0" smtClean="0">
                <a:solidFill>
                  <a:srgbClr val="002060"/>
                </a:solidFill>
                <a:latin typeface="Century Gothic" panose="020B0502020202020204"/>
              </a:rPr>
              <a:t>Slab.</a:t>
            </a:r>
          </a:p>
        </p:txBody>
      </p:sp>
      <p:pic>
        <p:nvPicPr>
          <p:cNvPr id="12" name="Picture 37"/>
          <p:cNvPicPr/>
          <p:nvPr/>
        </p:nvPicPr>
        <p:blipFill>
          <a:blip r:embed="rId2">
            <a:extLst>
              <a:ext uri="{28A0092B-C50C-407E-A947-70E740481C1C}">
                <a14:useLocalDpi xmlns:a14="http://schemas.microsoft.com/office/drawing/2010/main" val="0"/>
              </a:ext>
            </a:extLst>
          </a:blip>
          <a:stretch>
            <a:fillRect/>
          </a:stretch>
        </p:blipFill>
        <p:spPr>
          <a:xfrm>
            <a:off x="6192982" y="3456768"/>
            <a:ext cx="4016378" cy="2723776"/>
          </a:xfrm>
          <a:prstGeom prst="rect">
            <a:avLst/>
          </a:prstGeom>
        </p:spPr>
      </p:pic>
      <mc:AlternateContent xmlns:mc="http://schemas.openxmlformats.org/markup-compatibility/2006" xmlns:a14="http://schemas.microsoft.com/office/drawing/2010/main">
        <mc:Choice Requires="a14">
          <p:sp>
            <p:nvSpPr>
              <p:cNvPr id="13" name="Content Placeholder 2"/>
              <p:cNvSpPr txBox="1">
                <a:spLocks/>
              </p:cNvSpPr>
              <p:nvPr/>
            </p:nvSpPr>
            <p:spPr>
              <a:xfrm>
                <a:off x="617168" y="2534051"/>
                <a:ext cx="10516635"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dirty="0" smtClean="0">
                    <a:latin typeface="Times New Roman" panose="02020603050405020304" pitchFamily="18" charset="0"/>
                    <a:cs typeface="Times New Roman" panose="02020603050405020304" pitchFamily="18" charset="0"/>
                  </a:rPr>
                  <a:t>Block 1 </a:t>
                </a:r>
              </a:p>
              <a:p>
                <a:pPr marL="0" indent="0">
                  <a:buFont typeface="Arial" panose="020B0604020202020204" pitchFamily="34" charset="0"/>
                  <a:buNone/>
                </a:pPr>
                <a:r>
                  <a:rPr lang="en-US" sz="2400" dirty="0" smtClean="0">
                    <a:latin typeface="Times New Roman" panose="02020603050405020304" pitchFamily="18" charset="0"/>
                    <a:cs typeface="Times New Roman" panose="02020603050405020304" pitchFamily="18" charset="0"/>
                  </a:rPr>
                  <a:t>Largest span / smallest span = 6.3334/4.525 = 1.39 &lt; 2, so the panel approximately rectangular in shape.</a:t>
                </a:r>
              </a:p>
              <a:p>
                <a:pPr marL="0" indent="0">
                  <a:buFont typeface="Arial" panose="020B0604020202020204" pitchFamily="34" charset="0"/>
                  <a:buNone/>
                </a:pPr>
                <a14:m>
                  <m:oMath xmlns:m="http://schemas.openxmlformats.org/officeDocument/2006/math">
                    <m:r>
                      <m:rPr>
                        <m:sty m:val="p"/>
                      </m:rPr>
                      <a:rPr lang="en-US" sz="2400">
                        <a:latin typeface="Cambria Math" panose="02040503050406030204" pitchFamily="18" charset="0"/>
                      </a:rPr>
                      <m:t>α</m:t>
                    </m:r>
                    <m:r>
                      <a:rPr lang="en-US" sz="2400">
                        <a:latin typeface="Cambria Math" panose="02040503050406030204" pitchFamily="18" charset="0"/>
                      </a:rPr>
                      <m:t>ℱ</m:t>
                    </m:r>
                  </m:oMath>
                </a14:m>
                <a:r>
                  <a:rPr lang="en-US" sz="2400" dirty="0">
                    <a:latin typeface="Times New Roman" panose="02020603050405020304" pitchFamily="18" charset="0"/>
                    <a:cs typeface="Times New Roman" panose="02020603050405020304" pitchFamily="18" charset="0"/>
                  </a:rPr>
                  <a:t>m = </a:t>
                </a:r>
                <a:r>
                  <a:rPr lang="en-US" sz="2400" dirty="0" smtClean="0">
                    <a:latin typeface="Times New Roman" panose="02020603050405020304" pitchFamily="18" charset="0"/>
                    <a:cs typeface="Times New Roman" panose="02020603050405020304" pitchFamily="18" charset="0"/>
                  </a:rPr>
                  <a:t>0.6725 </a:t>
                </a:r>
                <a:r>
                  <a:rPr lang="en-US" sz="2400" dirty="0">
                    <a:latin typeface="Times New Roman" panose="02020603050405020304" pitchFamily="18" charset="0"/>
                    <a:cs typeface="Times New Roman" panose="02020603050405020304" pitchFamily="18" charset="0"/>
                  </a:rPr>
                  <a:t>between 0.2 and 2.</a:t>
                </a:r>
              </a:p>
              <a:p>
                <a:pPr marL="0" indent="0">
                  <a:buFont typeface="Arial" panose="020B0604020202020204" pitchFamily="34" charset="0"/>
                  <a:buNone/>
                </a:pPr>
                <a:r>
                  <a:rPr lang="en-US" sz="2400" b="1" dirty="0">
                    <a:latin typeface="Times New Roman" panose="02020603050405020304" pitchFamily="18" charset="0"/>
                    <a:cs typeface="Times New Roman" panose="02020603050405020304" pitchFamily="18" charset="0"/>
                  </a:rPr>
                  <a:t> Use h = </a:t>
                </a:r>
                <a:r>
                  <a:rPr lang="en-US" sz="2400" b="1" dirty="0" smtClean="0">
                    <a:latin typeface="Times New Roman" panose="02020603050405020304" pitchFamily="18" charset="0"/>
                    <a:cs typeface="Times New Roman" panose="02020603050405020304" pitchFamily="18" charset="0"/>
                  </a:rPr>
                  <a:t>16cm for all floors </a:t>
                </a:r>
              </a:p>
              <a:p>
                <a:pPr marL="0" indent="0">
                  <a:buFont typeface="Arial" panose="020B0604020202020204" pitchFamily="34" charset="0"/>
                  <a:buNone/>
                </a:pPr>
                <a:r>
                  <a:rPr lang="en-US" sz="2400" b="1" dirty="0" smtClean="0">
                    <a:latin typeface="Times New Roman" panose="02020603050405020304" pitchFamily="18" charset="0"/>
                    <a:cs typeface="Times New Roman" panose="02020603050405020304" pitchFamily="18" charset="0"/>
                  </a:rPr>
                  <a:t>Use h = 20cm for roof floor</a:t>
                </a:r>
                <a:endParaRPr lang="en-US" sz="2400" dirty="0">
                  <a:latin typeface="Times New Roman" panose="02020603050405020304" pitchFamily="18" charset="0"/>
                  <a:cs typeface="Times New Roman" panose="02020603050405020304" pitchFamily="18" charset="0"/>
                </a:endParaRPr>
              </a:p>
              <a:p>
                <a:endParaRPr lang="en-GB" altLang="en-US" dirty="0"/>
              </a:p>
            </p:txBody>
          </p:sp>
        </mc:Choice>
        <mc:Fallback xmlns="">
          <p:sp>
            <p:nvSpPr>
              <p:cNvPr id="13" name="Content Placeholder 2"/>
              <p:cNvSpPr txBox="1">
                <a:spLocks noRot="1" noChangeAspect="1" noMove="1" noResize="1" noEditPoints="1" noAdjustHandles="1" noChangeArrowheads="1" noChangeShapeType="1" noTextEdit="1"/>
              </p:cNvSpPr>
              <p:nvPr/>
            </p:nvSpPr>
            <p:spPr>
              <a:xfrm>
                <a:off x="617168" y="2534051"/>
                <a:ext cx="10516635" cy="4351338"/>
              </a:xfrm>
              <a:prstGeom prst="rect">
                <a:avLst/>
              </a:prstGeom>
              <a:blipFill>
                <a:blip r:embed="rId3"/>
                <a:stretch>
                  <a:fillRect l="-870" t="-1964"/>
                </a:stretch>
              </a:blipFill>
            </p:spPr>
            <p:txBody>
              <a:bodyPr/>
              <a:lstStyle/>
              <a:p>
                <a:r>
                  <a:rPr lang="en-US">
                    <a:noFill/>
                  </a:rPr>
                  <a:t> </a:t>
                </a:r>
              </a:p>
            </p:txBody>
          </p:sp>
        </mc:Fallback>
      </mc:AlternateContent>
      <p:sp>
        <p:nvSpPr>
          <p:cNvPr id="15" name="Date Placeholder 3"/>
          <p:cNvSpPr>
            <a:spLocks noGrp="1"/>
          </p:cNvSpPr>
          <p:nvPr>
            <p:ph type="dt" sz="half" idx="10"/>
          </p:nvPr>
        </p:nvSpPr>
        <p:spPr>
          <a:xfrm>
            <a:off x="838200" y="6356350"/>
            <a:ext cx="2743200" cy="365125"/>
          </a:xfrm>
        </p:spPr>
        <p:txBody>
          <a:bodyPr/>
          <a:lstStyle/>
          <a:p>
            <a:r>
              <a:rPr lang="en-US" b="1" dirty="0" smtClean="0"/>
              <a:t>07-Jan-21</a:t>
            </a:r>
            <a:endParaRPr lang="en-US" b="1" dirty="0"/>
          </a:p>
        </p:txBody>
      </p:sp>
    </p:spTree>
    <p:extLst>
      <p:ext uri="{BB962C8B-B14F-4D97-AF65-F5344CB8AC3E}">
        <p14:creationId xmlns:p14="http://schemas.microsoft.com/office/powerpoint/2010/main" val="27089237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12</a:t>
            </a:fld>
            <a:endParaRPr lang="en-US" sz="1800" b="1">
              <a:solidFill>
                <a:schemeClr val="accent6">
                  <a:lumMod val="75000"/>
                </a:schemeClr>
              </a:solidFill>
            </a:endParaRPr>
          </a:p>
        </p:txBody>
      </p:sp>
      <p:grpSp>
        <p:nvGrpSpPr>
          <p:cNvPr id="7" name="مجموعة 8"/>
          <p:cNvGrpSpPr/>
          <p:nvPr/>
        </p:nvGrpSpPr>
        <p:grpSpPr>
          <a:xfrm>
            <a:off x="186362" y="195562"/>
            <a:ext cx="3721961" cy="461665"/>
            <a:chOff x="609600" y="381000"/>
            <a:chExt cx="2667000" cy="724567"/>
          </a:xfrm>
        </p:grpSpPr>
        <p:sp>
          <p:nvSpPr>
            <p:cNvPr id="8" name="مربع نص 4"/>
            <p:cNvSpPr txBox="1"/>
            <p:nvPr/>
          </p:nvSpPr>
          <p:spPr>
            <a:xfrm>
              <a:off x="990600" y="381000"/>
              <a:ext cx="2286000" cy="724567"/>
            </a:xfrm>
            <a:prstGeom prst="rect">
              <a:avLst/>
            </a:prstGeom>
            <a:solidFill>
              <a:schemeClr val="bg1">
                <a:lumMod val="50000"/>
              </a:schemeClr>
            </a:solidFill>
          </p:spPr>
          <p:txBody>
            <a:bodyPr wrap="square" rtlCol="0">
              <a:spAutoFit/>
            </a:bodyPr>
            <a:lstStyle/>
            <a:p>
              <a:pPr lvl="0" algn="ctr">
                <a:defRPr/>
              </a:pPr>
              <a:r>
                <a:rPr lang="en-US" sz="2400" b="1" dirty="0">
                  <a:solidFill>
                    <a:schemeClr val="bg1"/>
                  </a:solidFill>
                </a:rPr>
                <a:t>Preliminary Dimensions </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2</a:t>
              </a:r>
              <a:endParaRPr lang="en-US" sz="2000" b="1" dirty="0"/>
            </a:p>
          </p:txBody>
        </p:sp>
      </p:grpSp>
      <p:sp>
        <p:nvSpPr>
          <p:cNvPr id="5" name="Rectangle 4"/>
          <p:cNvSpPr/>
          <p:nvPr/>
        </p:nvSpPr>
        <p:spPr>
          <a:xfrm>
            <a:off x="595092" y="872058"/>
            <a:ext cx="2231701" cy="707886"/>
          </a:xfrm>
          <a:prstGeom prst="rect">
            <a:avLst/>
          </a:prstGeom>
        </p:spPr>
        <p:txBody>
          <a:bodyPr wrap="none">
            <a:spAutoFit/>
          </a:bodyPr>
          <a:lstStyle/>
          <a:p>
            <a:pPr lvl="0">
              <a:defRPr/>
            </a:pPr>
            <a:r>
              <a:rPr lang="en-US" sz="4000" b="1" dirty="0" smtClean="0">
                <a:solidFill>
                  <a:srgbClr val="FFC000"/>
                </a:solidFill>
              </a:rPr>
              <a:t>2</a:t>
            </a:r>
            <a:r>
              <a:rPr lang="ar-SA" sz="4000" b="1" dirty="0" smtClean="0">
                <a:solidFill>
                  <a:srgbClr val="FFC000"/>
                </a:solidFill>
              </a:rPr>
              <a:t>.</a:t>
            </a:r>
            <a:r>
              <a:rPr lang="en-US" sz="4000" b="1" dirty="0" smtClean="0">
                <a:solidFill>
                  <a:srgbClr val="FFC000"/>
                </a:solidFill>
              </a:rPr>
              <a:t>1: </a:t>
            </a:r>
            <a:r>
              <a:rPr lang="en-US" sz="4000" b="1" dirty="0" smtClean="0">
                <a:solidFill>
                  <a:srgbClr val="70AD47">
                    <a:lumMod val="75000"/>
                  </a:srgbClr>
                </a:solidFill>
              </a:rPr>
              <a:t>Slab  </a:t>
            </a:r>
            <a:endParaRPr lang="en-US" sz="4000" b="1" dirty="0">
              <a:solidFill>
                <a:srgbClr val="70AD47">
                  <a:lumMod val="75000"/>
                </a:srgbClr>
              </a:solidFill>
            </a:endParaRPr>
          </a:p>
        </p:txBody>
      </p:sp>
      <p:sp>
        <p:nvSpPr>
          <p:cNvPr id="6" name="Rectangle 5"/>
          <p:cNvSpPr/>
          <p:nvPr/>
        </p:nvSpPr>
        <p:spPr>
          <a:xfrm>
            <a:off x="718071" y="1579944"/>
            <a:ext cx="9677954" cy="523220"/>
          </a:xfrm>
          <a:prstGeom prst="rect">
            <a:avLst/>
          </a:prstGeom>
        </p:spPr>
        <p:txBody>
          <a:bodyPr wrap="square">
            <a:spAutoFit/>
          </a:bodyPr>
          <a:lstStyle/>
          <a:p>
            <a:pPr lvl="0"/>
            <a:r>
              <a:rPr lang="en-US" sz="2800" dirty="0" smtClean="0">
                <a:solidFill>
                  <a:prstClr val="black"/>
                </a:solidFill>
                <a:latin typeface="Century Gothic" panose="020B0502020202020204"/>
              </a:rPr>
              <a:t> </a:t>
            </a:r>
            <a:endParaRPr lang="en-US" sz="2800" b="1" dirty="0">
              <a:solidFill>
                <a:srgbClr val="002060"/>
              </a:solidFill>
              <a:latin typeface="Century Gothic" panose="020B0502020202020204"/>
            </a:endParaRPr>
          </a:p>
        </p:txBody>
      </p:sp>
      <p:sp>
        <p:nvSpPr>
          <p:cNvPr id="12" name="Rectangle 11"/>
          <p:cNvSpPr/>
          <p:nvPr/>
        </p:nvSpPr>
        <p:spPr>
          <a:xfrm>
            <a:off x="452216" y="1579944"/>
            <a:ext cx="8425929" cy="132343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100" b="1" i="0" u="none" strike="noStrike" kern="0" cap="none" spc="0" normalizeH="0" baseline="0" noProof="0" dirty="0" smtClean="0">
                <a:ln>
                  <a:noFill/>
                </a:ln>
                <a:solidFill>
                  <a:srgbClr val="C00000"/>
                </a:solidFill>
                <a:effectLst/>
                <a:uLnTx/>
                <a:uFillTx/>
                <a:latin typeface="Century Gothic" panose="020B0502020202020204"/>
              </a:rPr>
              <a:t>Two-Way Solid Slab</a:t>
            </a:r>
            <a:br>
              <a:rPr kumimoji="0" lang="en-US" sz="3100" b="1" i="0" u="none" strike="noStrike" kern="0" cap="none" spc="0" normalizeH="0" baseline="0" noProof="0" dirty="0" smtClean="0">
                <a:ln>
                  <a:noFill/>
                </a:ln>
                <a:solidFill>
                  <a:srgbClr val="C00000"/>
                </a:solidFill>
                <a:effectLst/>
                <a:uLnTx/>
                <a:uFillTx/>
                <a:latin typeface="Century Gothic" panose="020B0502020202020204"/>
              </a:rPr>
            </a:br>
            <a:r>
              <a:rPr kumimoji="0" lang="en-US" sz="3100" b="0" i="0" u="none" strike="noStrike" kern="0" cap="none" spc="0" normalizeH="0" baseline="0" noProof="0" dirty="0" smtClean="0">
                <a:ln>
                  <a:noFill/>
                </a:ln>
                <a:solidFill>
                  <a:prstClr val="black"/>
                </a:solidFill>
                <a:effectLst/>
                <a:uLnTx/>
                <a:uFillTx/>
                <a:latin typeface="Century Gothic" panose="020B0502020202020204"/>
              </a:rPr>
              <a:t>we took critical panel</a:t>
            </a:r>
            <a:br>
              <a:rPr kumimoji="0" lang="en-US" sz="3100" b="0" i="0" u="none" strike="noStrike" kern="0" cap="none" spc="0" normalizeH="0" baseline="0" noProof="0" dirty="0" smtClean="0">
                <a:ln>
                  <a:noFill/>
                </a:ln>
                <a:solidFill>
                  <a:prstClr val="black"/>
                </a:solidFill>
                <a:effectLst/>
                <a:uLnTx/>
                <a:uFillTx/>
                <a:latin typeface="Century Gothic" panose="020B0502020202020204"/>
              </a:rPr>
            </a:br>
            <a:endParaRPr kumimoji="0" lang="en-US" sz="1800" b="0" i="0" u="none" strike="noStrike" kern="0" cap="none" spc="0" normalizeH="0" baseline="0" noProof="0" dirty="0" smtClean="0">
              <a:ln>
                <a:noFill/>
              </a:ln>
              <a:solidFill>
                <a:sysClr val="windowText" lastClr="000000"/>
              </a:solidFill>
              <a:effectLst/>
              <a:uLnTx/>
              <a:uFillTx/>
            </a:endParaRPr>
          </a:p>
        </p:txBody>
      </p:sp>
      <mc:AlternateContent xmlns:mc="http://schemas.openxmlformats.org/markup-compatibility/2006" xmlns:a14="http://schemas.microsoft.com/office/drawing/2010/main">
        <mc:Choice Requires="a14">
          <p:sp>
            <p:nvSpPr>
              <p:cNvPr id="13" name="Rectangle 12"/>
              <p:cNvSpPr/>
              <p:nvPr/>
            </p:nvSpPr>
            <p:spPr>
              <a:xfrm>
                <a:off x="595091" y="2713183"/>
                <a:ext cx="6691973" cy="2921954"/>
              </a:xfrm>
              <a:prstGeom prst="rect">
                <a:avLst/>
              </a:prstGeom>
            </p:spPr>
            <p:txBody>
              <a:bodyPr wrap="square">
                <a:spAutoFit/>
              </a:bodyPr>
              <a:lstStyle/>
              <a:p>
                <a:pPr marL="342900" lvl="0" indent="-342900" defTabSz="457200">
                  <a:spcBef>
                    <a:spcPts val="1000"/>
                  </a:spcBef>
                  <a:buClr>
                    <a:srgbClr val="A53010"/>
                  </a:buClr>
                  <a:buFont typeface="Wingdings 3" charset="2"/>
                  <a:buChar char=""/>
                </a:pPr>
                <a:r>
                  <a:rPr lang="en-US" sz="3200" dirty="0" smtClean="0">
                    <a:solidFill>
                      <a:prstClr val="black">
                        <a:lumMod val="75000"/>
                        <a:lumOff val="25000"/>
                      </a:prstClr>
                    </a:solidFill>
                    <a:latin typeface="Century Gothic" panose="020B0502020202020204"/>
                  </a:rPr>
                  <a:t>Slab thickness </a:t>
                </a:r>
                <a:r>
                  <a:rPr lang="en-US" sz="3200" b="1" dirty="0">
                    <a:solidFill>
                      <a:prstClr val="black">
                        <a:lumMod val="75000"/>
                        <a:lumOff val="25000"/>
                      </a:prstClr>
                    </a:solidFill>
                    <a:latin typeface="Century Gothic" panose="020B0502020202020204"/>
                  </a:rPr>
                  <a:t>h = </a:t>
                </a:r>
                <a:r>
                  <a:rPr lang="en-US" sz="3200" b="1" dirty="0" smtClean="0">
                    <a:solidFill>
                      <a:prstClr val="black">
                        <a:lumMod val="75000"/>
                        <a:lumOff val="25000"/>
                      </a:prstClr>
                    </a:solidFill>
                    <a:latin typeface="Century Gothic" panose="020B0502020202020204"/>
                  </a:rPr>
                  <a:t>16 </a:t>
                </a:r>
                <a:r>
                  <a:rPr lang="en-US" sz="3200" b="1" dirty="0">
                    <a:solidFill>
                      <a:prstClr val="black">
                        <a:lumMod val="75000"/>
                        <a:lumOff val="25000"/>
                      </a:prstClr>
                    </a:solidFill>
                    <a:latin typeface="Century Gothic" panose="020B0502020202020204"/>
                  </a:rPr>
                  <a:t>cm</a:t>
                </a:r>
              </a:p>
              <a:p>
                <a:pPr lvl="0" defTabSz="457200">
                  <a:spcBef>
                    <a:spcPts val="1000"/>
                  </a:spcBef>
                  <a:buClr>
                    <a:srgbClr val="A53010"/>
                  </a:buClr>
                </a:pPr>
                <a:r>
                  <a:rPr lang="en-US" sz="3200" dirty="0">
                    <a:solidFill>
                      <a:prstClr val="black">
                        <a:lumMod val="75000"/>
                        <a:lumOff val="25000"/>
                      </a:prstClr>
                    </a:solidFill>
                    <a:latin typeface="Century Gothic" panose="020B0502020202020204"/>
                  </a:rPr>
                  <a:t>     h </a:t>
                </a:r>
                <a:r>
                  <a:rPr lang="en-US" sz="3200" dirty="0" smtClean="0">
                    <a:solidFill>
                      <a:prstClr val="black">
                        <a:lumMod val="75000"/>
                        <a:lumOff val="25000"/>
                      </a:prstClr>
                    </a:solidFill>
                    <a:latin typeface="Century Gothic" panose="020B0502020202020204"/>
                  </a:rPr>
                  <a:t>=                    ; </a:t>
                </a:r>
                <a:r>
                  <a:rPr lang="en-US" sz="3200" dirty="0">
                    <a:solidFill>
                      <a:prstClr val="black">
                        <a:lumMod val="75000"/>
                        <a:lumOff val="25000"/>
                      </a:prstClr>
                    </a:solidFill>
                    <a:latin typeface="Century Gothic" panose="020B0502020202020204"/>
                  </a:rPr>
                  <a:t>β</a:t>
                </a:r>
                <a:r>
                  <a:rPr lang="en-US" sz="3200" dirty="0" smtClean="0">
                    <a:solidFill>
                      <a:prstClr val="black">
                        <a:lumMod val="75000"/>
                        <a:lumOff val="25000"/>
                      </a:prstClr>
                    </a:solidFill>
                    <a:latin typeface="Century Gothic" panose="020B0502020202020204"/>
                  </a:rPr>
                  <a:t>= 1.42</a:t>
                </a:r>
                <a:endParaRPr lang="en-US" sz="3200" dirty="0">
                  <a:solidFill>
                    <a:prstClr val="black">
                      <a:lumMod val="75000"/>
                      <a:lumOff val="25000"/>
                    </a:prstClr>
                  </a:solidFill>
                  <a:latin typeface="Century Gothic" panose="020B0502020202020204"/>
                </a:endParaRPr>
              </a:p>
              <a:p>
                <a:pPr lvl="0" defTabSz="457200">
                  <a:spcBef>
                    <a:spcPts val="1000"/>
                  </a:spcBef>
                  <a:buClr>
                    <a:srgbClr val="A53010"/>
                  </a:buClr>
                </a:pPr>
                <a:endParaRPr lang="en-US" sz="3200" dirty="0">
                  <a:solidFill>
                    <a:prstClr val="black">
                      <a:lumMod val="75000"/>
                      <a:lumOff val="25000"/>
                    </a:prstClr>
                  </a:solidFill>
                  <a:latin typeface="Century Gothic" panose="020B0502020202020204"/>
                </a:endParaRPr>
              </a:p>
              <a:p>
                <a:pPr lvl="0" defTabSz="457200">
                  <a:spcBef>
                    <a:spcPts val="1000"/>
                  </a:spcBef>
                  <a:buClr>
                    <a:srgbClr val="A53010"/>
                  </a:buClr>
                </a:pPr>
                <a:r>
                  <a:rPr lang="en-US" sz="3200" dirty="0">
                    <a:solidFill>
                      <a:prstClr val="black">
                        <a:lumMod val="75000"/>
                        <a:lumOff val="25000"/>
                      </a:prstClr>
                    </a:solidFill>
                    <a:latin typeface="Century Gothic" panose="020B0502020202020204"/>
                  </a:rPr>
                  <a:t>     h = </a:t>
                </a:r>
                <a14:m>
                  <m:oMath xmlns:m="http://schemas.openxmlformats.org/officeDocument/2006/math">
                    <m:f>
                      <m:fPr>
                        <m:ctrlPr>
                          <a:rPr lang="en-US" sz="3200" i="1">
                            <a:solidFill>
                              <a:prstClr val="black">
                                <a:lumMod val="75000"/>
                                <a:lumOff val="25000"/>
                              </a:prstClr>
                            </a:solidFill>
                            <a:latin typeface="Cambria Math" panose="02040503050406030204" pitchFamily="18" charset="0"/>
                          </a:rPr>
                        </m:ctrlPr>
                      </m:fPr>
                      <m:num>
                        <m:r>
                          <a:rPr lang="en-US" sz="3200" b="0" i="1" smtClean="0">
                            <a:solidFill>
                              <a:prstClr val="black">
                                <a:lumMod val="75000"/>
                                <a:lumOff val="25000"/>
                              </a:prstClr>
                            </a:solidFill>
                            <a:latin typeface="Cambria Math" panose="02040503050406030204" pitchFamily="18" charset="0"/>
                          </a:rPr>
                          <m:t>6</m:t>
                        </m:r>
                        <m:r>
                          <a:rPr lang="en-US" sz="3200" i="1">
                            <a:solidFill>
                              <a:prstClr val="black">
                                <a:lumMod val="75000"/>
                                <a:lumOff val="25000"/>
                              </a:prstClr>
                            </a:solidFill>
                            <a:latin typeface="Cambria Math" panose="02040503050406030204" pitchFamily="18" charset="0"/>
                          </a:rPr>
                          <m:t>.</m:t>
                        </m:r>
                        <m:r>
                          <a:rPr lang="en-US" sz="3200" b="0" i="1" smtClean="0">
                            <a:solidFill>
                              <a:prstClr val="black">
                                <a:lumMod val="75000"/>
                                <a:lumOff val="25000"/>
                              </a:prstClr>
                            </a:solidFill>
                            <a:latin typeface="Cambria Math" panose="02040503050406030204" pitchFamily="18" charset="0"/>
                          </a:rPr>
                          <m:t>0334</m:t>
                        </m:r>
                        <m:r>
                          <a:rPr lang="en-US" sz="3200" i="1">
                            <a:solidFill>
                              <a:prstClr val="black">
                                <a:lumMod val="75000"/>
                                <a:lumOff val="25000"/>
                              </a:prstClr>
                            </a:solidFill>
                            <a:latin typeface="Cambria Math" panose="02040503050406030204" pitchFamily="18" charset="0"/>
                          </a:rPr>
                          <m:t>∗(</m:t>
                        </m:r>
                        <m:r>
                          <a:rPr lang="en-US" sz="3200" i="1">
                            <a:solidFill>
                              <a:prstClr val="black">
                                <a:lumMod val="75000"/>
                                <a:lumOff val="25000"/>
                              </a:prstClr>
                            </a:solidFill>
                            <a:latin typeface="Cambria Math" panose="02040503050406030204" pitchFamily="18" charset="0"/>
                          </a:rPr>
                          <m:t>0</m:t>
                        </m:r>
                        <m:r>
                          <a:rPr lang="en-US" sz="3200" i="1">
                            <a:solidFill>
                              <a:prstClr val="black">
                                <a:lumMod val="75000"/>
                                <a:lumOff val="25000"/>
                              </a:prstClr>
                            </a:solidFill>
                            <a:latin typeface="Cambria Math" panose="02040503050406030204" pitchFamily="18" charset="0"/>
                          </a:rPr>
                          <m:t>.</m:t>
                        </m:r>
                        <m:r>
                          <a:rPr lang="en-US" sz="3200" i="1">
                            <a:solidFill>
                              <a:prstClr val="black">
                                <a:lumMod val="75000"/>
                                <a:lumOff val="25000"/>
                              </a:prstClr>
                            </a:solidFill>
                            <a:latin typeface="Cambria Math" panose="02040503050406030204" pitchFamily="18" charset="0"/>
                          </a:rPr>
                          <m:t>8</m:t>
                        </m:r>
                        <m:r>
                          <a:rPr lang="en-US" sz="3200" i="1">
                            <a:solidFill>
                              <a:prstClr val="black">
                                <a:lumMod val="75000"/>
                                <a:lumOff val="25000"/>
                              </a:prstClr>
                            </a:solidFill>
                            <a:latin typeface="Cambria Math" panose="02040503050406030204" pitchFamily="18" charset="0"/>
                          </a:rPr>
                          <m:t>+</m:t>
                        </m:r>
                        <m:f>
                          <m:fPr>
                            <m:ctrlPr>
                              <a:rPr lang="en-US" sz="3200" i="1">
                                <a:solidFill>
                                  <a:prstClr val="black">
                                    <a:lumMod val="75000"/>
                                    <a:lumOff val="25000"/>
                                  </a:prstClr>
                                </a:solidFill>
                                <a:latin typeface="Cambria Math" panose="02040503050406030204" pitchFamily="18" charset="0"/>
                              </a:rPr>
                            </m:ctrlPr>
                          </m:fPr>
                          <m:num>
                            <m:r>
                              <a:rPr lang="en-US" sz="3200" i="1">
                                <a:solidFill>
                                  <a:prstClr val="black">
                                    <a:lumMod val="75000"/>
                                    <a:lumOff val="25000"/>
                                  </a:prstClr>
                                </a:solidFill>
                                <a:latin typeface="Cambria Math" panose="02040503050406030204" pitchFamily="18" charset="0"/>
                              </a:rPr>
                              <m:t>420</m:t>
                            </m:r>
                          </m:num>
                          <m:den>
                            <m:r>
                              <a:rPr lang="en-US" sz="3200" i="1">
                                <a:solidFill>
                                  <a:prstClr val="black">
                                    <a:lumMod val="75000"/>
                                    <a:lumOff val="25000"/>
                                  </a:prstClr>
                                </a:solidFill>
                                <a:latin typeface="Cambria Math" panose="02040503050406030204" pitchFamily="18" charset="0"/>
                              </a:rPr>
                              <m:t>1400</m:t>
                            </m:r>
                          </m:den>
                        </m:f>
                        <m:r>
                          <a:rPr lang="en-US" sz="3200" i="1">
                            <a:solidFill>
                              <a:prstClr val="black">
                                <a:lumMod val="75000"/>
                                <a:lumOff val="25000"/>
                              </a:prstClr>
                            </a:solidFill>
                            <a:latin typeface="Cambria Math" panose="02040503050406030204" pitchFamily="18" charset="0"/>
                          </a:rPr>
                          <m:t>)</m:t>
                        </m:r>
                      </m:num>
                      <m:den>
                        <m:r>
                          <a:rPr lang="en-US" sz="3200" i="1">
                            <a:solidFill>
                              <a:prstClr val="black">
                                <a:lumMod val="75000"/>
                                <a:lumOff val="25000"/>
                              </a:prstClr>
                            </a:solidFill>
                            <a:latin typeface="Cambria Math" panose="02040503050406030204" pitchFamily="18" charset="0"/>
                          </a:rPr>
                          <m:t>36</m:t>
                        </m:r>
                        <m:r>
                          <a:rPr lang="en-US" sz="3200" i="1">
                            <a:solidFill>
                              <a:prstClr val="black">
                                <a:lumMod val="75000"/>
                                <a:lumOff val="25000"/>
                              </a:prstClr>
                            </a:solidFill>
                            <a:latin typeface="Cambria Math" panose="02040503050406030204" pitchFamily="18" charset="0"/>
                          </a:rPr>
                          <m:t>+</m:t>
                        </m:r>
                        <m:r>
                          <a:rPr lang="en-US" sz="3200" b="0" i="1" smtClean="0">
                            <a:solidFill>
                              <a:prstClr val="black">
                                <a:lumMod val="75000"/>
                                <a:lumOff val="25000"/>
                              </a:prstClr>
                            </a:solidFill>
                            <a:latin typeface="Cambria Math" panose="02040503050406030204" pitchFamily="18" charset="0"/>
                          </a:rPr>
                          <m:t>5</m:t>
                        </m:r>
                        <m:r>
                          <a:rPr lang="en-US" sz="3200" i="1">
                            <a:solidFill>
                              <a:prstClr val="black">
                                <a:lumMod val="75000"/>
                                <a:lumOff val="25000"/>
                              </a:prstClr>
                            </a:solidFill>
                            <a:latin typeface="Cambria Math" panose="02040503050406030204" pitchFamily="18" charset="0"/>
                          </a:rPr>
                          <m:t>∗</m:t>
                        </m:r>
                        <m:r>
                          <a:rPr lang="en-US" sz="3200" i="1">
                            <a:solidFill>
                              <a:prstClr val="black">
                                <a:lumMod val="75000"/>
                                <a:lumOff val="25000"/>
                              </a:prstClr>
                            </a:solidFill>
                            <a:latin typeface="Cambria Math" panose="02040503050406030204" pitchFamily="18" charset="0"/>
                          </a:rPr>
                          <m:t>1</m:t>
                        </m:r>
                        <m:r>
                          <a:rPr lang="en-US" sz="3200" b="0" i="1" smtClean="0">
                            <a:solidFill>
                              <a:prstClr val="black">
                                <a:lumMod val="75000"/>
                                <a:lumOff val="25000"/>
                              </a:prstClr>
                            </a:solidFill>
                            <a:latin typeface="Cambria Math" panose="02040503050406030204" pitchFamily="18" charset="0"/>
                          </a:rPr>
                          <m:t>.</m:t>
                        </m:r>
                        <m:r>
                          <a:rPr lang="en-US" sz="3200" b="0" i="1" smtClean="0">
                            <a:solidFill>
                              <a:prstClr val="black">
                                <a:lumMod val="75000"/>
                                <a:lumOff val="25000"/>
                              </a:prstClr>
                            </a:solidFill>
                            <a:latin typeface="Cambria Math" panose="02040503050406030204" pitchFamily="18" charset="0"/>
                          </a:rPr>
                          <m:t>42</m:t>
                        </m:r>
                        <m:r>
                          <a:rPr lang="en-US" sz="3200" b="0" i="1" smtClean="0">
                            <a:solidFill>
                              <a:prstClr val="black">
                                <a:lumMod val="75000"/>
                                <a:lumOff val="25000"/>
                              </a:prstClr>
                            </a:solidFill>
                            <a:latin typeface="Cambria Math" panose="02040503050406030204" pitchFamily="18" charset="0"/>
                          </a:rPr>
                          <m:t>(</m:t>
                        </m:r>
                        <m:r>
                          <a:rPr lang="en-US" sz="3200" b="0" i="1" smtClean="0">
                            <a:solidFill>
                              <a:prstClr val="black">
                                <a:lumMod val="75000"/>
                                <a:lumOff val="25000"/>
                              </a:prstClr>
                            </a:solidFill>
                            <a:latin typeface="Cambria Math" panose="02040503050406030204" pitchFamily="18" charset="0"/>
                          </a:rPr>
                          <m:t>0</m:t>
                        </m:r>
                        <m:r>
                          <a:rPr lang="en-US" sz="3200" b="0" i="1" smtClean="0">
                            <a:solidFill>
                              <a:prstClr val="black">
                                <a:lumMod val="75000"/>
                                <a:lumOff val="25000"/>
                              </a:prstClr>
                            </a:solidFill>
                            <a:latin typeface="Cambria Math" panose="02040503050406030204" pitchFamily="18" charset="0"/>
                          </a:rPr>
                          <m:t>.</m:t>
                        </m:r>
                        <m:r>
                          <a:rPr lang="en-US" sz="3200" b="0" i="1" smtClean="0">
                            <a:solidFill>
                              <a:prstClr val="black">
                                <a:lumMod val="75000"/>
                                <a:lumOff val="25000"/>
                              </a:prstClr>
                            </a:solidFill>
                            <a:latin typeface="Cambria Math" panose="02040503050406030204" pitchFamily="18" charset="0"/>
                          </a:rPr>
                          <m:t>6725</m:t>
                        </m:r>
                        <m:r>
                          <a:rPr lang="en-US" sz="3200" b="0" i="1" smtClean="0">
                            <a:solidFill>
                              <a:prstClr val="black">
                                <a:lumMod val="75000"/>
                                <a:lumOff val="25000"/>
                              </a:prstClr>
                            </a:solidFill>
                            <a:latin typeface="Cambria Math" panose="02040503050406030204" pitchFamily="18" charset="0"/>
                          </a:rPr>
                          <m:t>−</m:t>
                        </m:r>
                        <m:r>
                          <a:rPr lang="en-US" sz="3200" b="0" i="1" smtClean="0">
                            <a:solidFill>
                              <a:prstClr val="black">
                                <a:lumMod val="75000"/>
                                <a:lumOff val="25000"/>
                              </a:prstClr>
                            </a:solidFill>
                            <a:latin typeface="Cambria Math" panose="02040503050406030204" pitchFamily="18" charset="0"/>
                          </a:rPr>
                          <m:t>0</m:t>
                        </m:r>
                        <m:r>
                          <a:rPr lang="en-US" sz="3200" b="0" i="1" smtClean="0">
                            <a:solidFill>
                              <a:prstClr val="black">
                                <a:lumMod val="75000"/>
                                <a:lumOff val="25000"/>
                              </a:prstClr>
                            </a:solidFill>
                            <a:latin typeface="Cambria Math" panose="02040503050406030204" pitchFamily="18" charset="0"/>
                          </a:rPr>
                          <m:t>.</m:t>
                        </m:r>
                        <m:r>
                          <a:rPr lang="en-US" sz="3200" b="0" i="1" smtClean="0">
                            <a:solidFill>
                              <a:prstClr val="black">
                                <a:lumMod val="75000"/>
                                <a:lumOff val="25000"/>
                              </a:prstClr>
                            </a:solidFill>
                            <a:latin typeface="Cambria Math" panose="02040503050406030204" pitchFamily="18" charset="0"/>
                          </a:rPr>
                          <m:t>2</m:t>
                        </m:r>
                        <m:r>
                          <a:rPr lang="en-US" sz="3200" b="0" i="1" smtClean="0">
                            <a:solidFill>
                              <a:prstClr val="black">
                                <a:lumMod val="75000"/>
                                <a:lumOff val="25000"/>
                              </a:prstClr>
                            </a:solidFill>
                            <a:latin typeface="Cambria Math" panose="02040503050406030204" pitchFamily="18" charset="0"/>
                          </a:rPr>
                          <m:t>)</m:t>
                        </m:r>
                      </m:den>
                    </m:f>
                    <m:r>
                      <a:rPr lang="en-US" sz="3200" i="1">
                        <a:solidFill>
                          <a:prstClr val="black">
                            <a:lumMod val="75000"/>
                            <a:lumOff val="25000"/>
                          </a:prstClr>
                        </a:solidFill>
                        <a:latin typeface="Cambria Math" panose="02040503050406030204" pitchFamily="18" charset="0"/>
                      </a:rPr>
                      <m:t>=</m:t>
                    </m:r>
                    <m:r>
                      <a:rPr lang="en-US" sz="3200" b="0" i="1" smtClean="0">
                        <a:solidFill>
                          <a:prstClr val="black">
                            <a:lumMod val="75000"/>
                            <a:lumOff val="25000"/>
                          </a:prstClr>
                        </a:solidFill>
                        <a:latin typeface="Cambria Math" panose="02040503050406030204" pitchFamily="18" charset="0"/>
                      </a:rPr>
                      <m:t>0</m:t>
                    </m:r>
                    <m:r>
                      <a:rPr lang="en-US" sz="3200" b="0" i="1" smtClean="0">
                        <a:solidFill>
                          <a:prstClr val="black">
                            <a:lumMod val="75000"/>
                            <a:lumOff val="25000"/>
                          </a:prstClr>
                        </a:solidFill>
                        <a:latin typeface="Cambria Math" panose="02040503050406030204" pitchFamily="18" charset="0"/>
                      </a:rPr>
                      <m:t>.</m:t>
                    </m:r>
                    <m:r>
                      <a:rPr lang="en-US" sz="3200" i="1">
                        <a:solidFill>
                          <a:prstClr val="black">
                            <a:lumMod val="75000"/>
                            <a:lumOff val="25000"/>
                          </a:prstClr>
                        </a:solidFill>
                        <a:latin typeface="Cambria Math" panose="02040503050406030204" pitchFamily="18" charset="0"/>
                      </a:rPr>
                      <m:t>1</m:t>
                    </m:r>
                    <m:r>
                      <a:rPr lang="en-US" sz="3200" b="0" i="1" smtClean="0">
                        <a:solidFill>
                          <a:prstClr val="black">
                            <a:lumMod val="75000"/>
                            <a:lumOff val="25000"/>
                          </a:prstClr>
                        </a:solidFill>
                        <a:latin typeface="Cambria Math" panose="02040503050406030204" pitchFamily="18" charset="0"/>
                      </a:rPr>
                      <m:t>6</m:t>
                    </m:r>
                    <m:r>
                      <a:rPr lang="en-US" sz="3200" i="1">
                        <a:solidFill>
                          <a:prstClr val="black">
                            <a:lumMod val="75000"/>
                            <a:lumOff val="25000"/>
                          </a:prstClr>
                        </a:solidFill>
                        <a:latin typeface="Cambria Math" panose="02040503050406030204" pitchFamily="18" charset="0"/>
                      </a:rPr>
                      <m:t>𝑚</m:t>
                    </m:r>
                  </m:oMath>
                </a14:m>
                <a:endParaRPr lang="en-US" sz="3200" dirty="0">
                  <a:solidFill>
                    <a:prstClr val="black">
                      <a:lumMod val="75000"/>
                      <a:lumOff val="25000"/>
                    </a:prstClr>
                  </a:solidFill>
                  <a:latin typeface="Century Gothic" panose="020B0502020202020204"/>
                </a:endParaRPr>
              </a:p>
            </p:txBody>
          </p:sp>
        </mc:Choice>
        <mc:Fallback xmlns="">
          <p:sp>
            <p:nvSpPr>
              <p:cNvPr id="13" name="Rectangle 12"/>
              <p:cNvSpPr>
                <a:spLocks noRot="1" noChangeAspect="1" noMove="1" noResize="1" noEditPoints="1" noAdjustHandles="1" noChangeArrowheads="1" noChangeShapeType="1" noTextEdit="1"/>
              </p:cNvSpPr>
              <p:nvPr/>
            </p:nvSpPr>
            <p:spPr>
              <a:xfrm>
                <a:off x="595091" y="2713183"/>
                <a:ext cx="6691973" cy="2921954"/>
              </a:xfrm>
              <a:prstGeom prst="rect">
                <a:avLst/>
              </a:prstGeom>
              <a:blipFill>
                <a:blip r:embed="rId2"/>
                <a:stretch>
                  <a:fillRect l="-2188" t="-2714"/>
                </a:stretch>
              </a:blipFill>
            </p:spPr>
            <p:txBody>
              <a:bodyPr/>
              <a:lstStyle/>
              <a:p>
                <a:r>
                  <a:rPr lang="en-US">
                    <a:noFill/>
                  </a:rPr>
                  <a:t> </a:t>
                </a:r>
              </a:p>
            </p:txBody>
          </p:sp>
        </mc:Fallback>
      </mc:AlternateContent>
      <p:pic>
        <p:nvPicPr>
          <p:cNvPr id="15" name="Picture 37"/>
          <p:cNvPicPr/>
          <p:nvPr/>
        </p:nvPicPr>
        <p:blipFill>
          <a:blip r:embed="rId3">
            <a:extLst>
              <a:ext uri="{28A0092B-C50C-407E-A947-70E740481C1C}">
                <a14:useLocalDpi xmlns:a14="http://schemas.microsoft.com/office/drawing/2010/main" val="0"/>
              </a:ext>
            </a:extLst>
          </a:blip>
          <a:stretch>
            <a:fillRect/>
          </a:stretch>
        </p:blipFill>
        <p:spPr>
          <a:xfrm>
            <a:off x="7287064" y="1645920"/>
            <a:ext cx="4282233" cy="3341716"/>
          </a:xfrm>
          <a:prstGeom prst="rect">
            <a:avLst/>
          </a:prstGeom>
        </p:spPr>
      </p:pic>
      <p:pic>
        <p:nvPicPr>
          <p:cNvPr id="16" name="Picture 6"/>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894184" y="3165505"/>
            <a:ext cx="2144416" cy="1072208"/>
          </a:xfrm>
          <a:prstGeom prst="rect">
            <a:avLst/>
          </a:prstGeom>
          <a:noFill/>
        </p:spPr>
      </p:pic>
      <p:sp>
        <p:nvSpPr>
          <p:cNvPr id="17" name="Date Placeholder 3"/>
          <p:cNvSpPr>
            <a:spLocks noGrp="1"/>
          </p:cNvSpPr>
          <p:nvPr>
            <p:ph type="dt" sz="half" idx="10"/>
          </p:nvPr>
        </p:nvSpPr>
        <p:spPr>
          <a:xfrm>
            <a:off x="838200" y="6356350"/>
            <a:ext cx="2743200" cy="365125"/>
          </a:xfrm>
        </p:spPr>
        <p:txBody>
          <a:bodyPr/>
          <a:lstStyle/>
          <a:p>
            <a:r>
              <a:rPr lang="en-US" b="1" dirty="0" smtClean="0"/>
              <a:t>07-Jan-21</a:t>
            </a:r>
            <a:endParaRPr lang="en-US" b="1" dirty="0"/>
          </a:p>
        </p:txBody>
      </p:sp>
    </p:spTree>
    <p:extLst>
      <p:ext uri="{BB962C8B-B14F-4D97-AF65-F5344CB8AC3E}">
        <p14:creationId xmlns:p14="http://schemas.microsoft.com/office/powerpoint/2010/main" val="398608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13</a:t>
            </a:fld>
            <a:endParaRPr lang="en-US" sz="1800" b="1">
              <a:solidFill>
                <a:schemeClr val="accent6">
                  <a:lumMod val="75000"/>
                </a:schemeClr>
              </a:solidFill>
            </a:endParaRPr>
          </a:p>
        </p:txBody>
      </p:sp>
      <p:grpSp>
        <p:nvGrpSpPr>
          <p:cNvPr id="7" name="مجموعة 8"/>
          <p:cNvGrpSpPr/>
          <p:nvPr/>
        </p:nvGrpSpPr>
        <p:grpSpPr>
          <a:xfrm>
            <a:off x="186362" y="195562"/>
            <a:ext cx="3721961" cy="461665"/>
            <a:chOff x="609600" y="381000"/>
            <a:chExt cx="2667000" cy="724567"/>
          </a:xfrm>
        </p:grpSpPr>
        <p:sp>
          <p:nvSpPr>
            <p:cNvPr id="8" name="مربع نص 4"/>
            <p:cNvSpPr txBox="1"/>
            <p:nvPr/>
          </p:nvSpPr>
          <p:spPr>
            <a:xfrm>
              <a:off x="990600" y="381000"/>
              <a:ext cx="2286000" cy="724567"/>
            </a:xfrm>
            <a:prstGeom prst="rect">
              <a:avLst/>
            </a:prstGeom>
            <a:solidFill>
              <a:schemeClr val="bg1">
                <a:lumMod val="50000"/>
              </a:schemeClr>
            </a:solidFill>
          </p:spPr>
          <p:txBody>
            <a:bodyPr wrap="square" rtlCol="0">
              <a:spAutoFit/>
            </a:bodyPr>
            <a:lstStyle/>
            <a:p>
              <a:pPr lvl="0" algn="ctr">
                <a:defRPr/>
              </a:pPr>
              <a:r>
                <a:rPr lang="en-US" sz="2400" b="1" dirty="0">
                  <a:solidFill>
                    <a:schemeClr val="bg1"/>
                  </a:solidFill>
                </a:rPr>
                <a:t>Preliminary Dimensions </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2</a:t>
              </a:r>
              <a:endParaRPr lang="en-US" sz="2000" b="1" dirty="0"/>
            </a:p>
          </p:txBody>
        </p:sp>
      </p:grpSp>
      <p:sp>
        <p:nvSpPr>
          <p:cNvPr id="5" name="Rectangle 4"/>
          <p:cNvSpPr/>
          <p:nvPr/>
        </p:nvSpPr>
        <p:spPr>
          <a:xfrm>
            <a:off x="595092" y="872058"/>
            <a:ext cx="2754280" cy="707886"/>
          </a:xfrm>
          <a:prstGeom prst="rect">
            <a:avLst/>
          </a:prstGeom>
        </p:spPr>
        <p:txBody>
          <a:bodyPr wrap="none">
            <a:spAutoFit/>
          </a:bodyPr>
          <a:lstStyle/>
          <a:p>
            <a:pPr lvl="0">
              <a:defRPr/>
            </a:pPr>
            <a:r>
              <a:rPr lang="en-US" sz="4000" b="1" dirty="0" smtClean="0">
                <a:solidFill>
                  <a:srgbClr val="FFC000"/>
                </a:solidFill>
              </a:rPr>
              <a:t>2</a:t>
            </a:r>
            <a:r>
              <a:rPr lang="ar-SA" sz="4000" b="1" dirty="0" smtClean="0">
                <a:solidFill>
                  <a:srgbClr val="FFC000"/>
                </a:solidFill>
              </a:rPr>
              <a:t>.</a:t>
            </a:r>
            <a:r>
              <a:rPr lang="en-US" sz="4000" b="1" dirty="0">
                <a:solidFill>
                  <a:srgbClr val="FFC000"/>
                </a:solidFill>
              </a:rPr>
              <a:t>2</a:t>
            </a:r>
            <a:r>
              <a:rPr lang="en-US" sz="4000" b="1" dirty="0" smtClean="0">
                <a:solidFill>
                  <a:srgbClr val="FFC000"/>
                </a:solidFill>
              </a:rPr>
              <a:t>: </a:t>
            </a:r>
            <a:r>
              <a:rPr lang="en-US" sz="4000" b="1" dirty="0" smtClean="0">
                <a:solidFill>
                  <a:srgbClr val="70AD47">
                    <a:lumMod val="75000"/>
                  </a:srgbClr>
                </a:solidFill>
              </a:rPr>
              <a:t>Beams  </a:t>
            </a:r>
            <a:endParaRPr lang="en-US" sz="4000" b="1" dirty="0">
              <a:solidFill>
                <a:srgbClr val="70AD47">
                  <a:lumMod val="75000"/>
                </a:srgbClr>
              </a:solidFill>
            </a:endParaRPr>
          </a:p>
        </p:txBody>
      </p:sp>
      <p:sp>
        <p:nvSpPr>
          <p:cNvPr id="6" name="Rectangle 5"/>
          <p:cNvSpPr/>
          <p:nvPr/>
        </p:nvSpPr>
        <p:spPr>
          <a:xfrm>
            <a:off x="401683" y="1375341"/>
            <a:ext cx="9677954" cy="523220"/>
          </a:xfrm>
          <a:prstGeom prst="rect">
            <a:avLst/>
          </a:prstGeom>
        </p:spPr>
        <p:txBody>
          <a:bodyPr wrap="square">
            <a:spAutoFit/>
          </a:bodyPr>
          <a:lstStyle/>
          <a:p>
            <a:pPr lvl="0"/>
            <a:r>
              <a:rPr lang="en-US" sz="2800" dirty="0" smtClean="0">
                <a:solidFill>
                  <a:prstClr val="black"/>
                </a:solidFill>
                <a:latin typeface="Century Gothic" panose="020B0502020202020204"/>
              </a:rPr>
              <a:t> </a:t>
            </a:r>
            <a:r>
              <a:rPr lang="en-US" sz="1900" dirty="0" smtClean="0">
                <a:solidFill>
                  <a:prstClr val="black"/>
                </a:solidFill>
                <a:latin typeface="Century Gothic" panose="020B0502020202020204"/>
              </a:rPr>
              <a:t>Table of Beams for Block one:</a:t>
            </a:r>
            <a:endParaRPr lang="en-US" sz="2800" b="1" dirty="0">
              <a:solidFill>
                <a:srgbClr val="002060"/>
              </a:solidFill>
              <a:latin typeface="Century Gothic" panose="020B0502020202020204"/>
            </a:endParaRPr>
          </a:p>
        </p:txBody>
      </p:sp>
      <p:pic>
        <p:nvPicPr>
          <p:cNvPr id="14" name="Picture 13"/>
          <p:cNvPicPr/>
          <p:nvPr/>
        </p:nvPicPr>
        <p:blipFill>
          <a:blip r:embed="rId2">
            <a:extLst>
              <a:ext uri="{28A0092B-C50C-407E-A947-70E740481C1C}">
                <a14:useLocalDpi xmlns:a14="http://schemas.microsoft.com/office/drawing/2010/main" val="0"/>
              </a:ext>
            </a:extLst>
          </a:blip>
          <a:stretch>
            <a:fillRect/>
          </a:stretch>
        </p:blipFill>
        <p:spPr>
          <a:xfrm>
            <a:off x="4852151" y="1388224"/>
            <a:ext cx="6826461" cy="4073237"/>
          </a:xfrm>
          <a:prstGeom prst="rect">
            <a:avLst/>
          </a:prstGeom>
        </p:spPr>
      </p:pic>
      <p:graphicFrame>
        <p:nvGraphicFramePr>
          <p:cNvPr id="15" name="Table 14"/>
          <p:cNvGraphicFramePr>
            <a:graphicFrameLocks noGrp="1"/>
          </p:cNvGraphicFramePr>
          <p:nvPr>
            <p:extLst>
              <p:ext uri="{D42A27DB-BD31-4B8C-83A1-F6EECF244321}">
                <p14:modId xmlns:p14="http://schemas.microsoft.com/office/powerpoint/2010/main" val="3447729445"/>
              </p:ext>
            </p:extLst>
          </p:nvPr>
        </p:nvGraphicFramePr>
        <p:xfrm>
          <a:off x="558224" y="1903942"/>
          <a:ext cx="4163406" cy="3417306"/>
        </p:xfrm>
        <a:graphic>
          <a:graphicData uri="http://schemas.openxmlformats.org/drawingml/2006/table">
            <a:tbl>
              <a:tblPr firstRow="1" firstCol="1" bandRow="1">
                <a:tableStyleId>{5C22544A-7EE6-4342-B048-85BDC9FD1C3A}</a:tableStyleId>
              </a:tblPr>
              <a:tblGrid>
                <a:gridCol w="1520765">
                  <a:extLst>
                    <a:ext uri="{9D8B030D-6E8A-4147-A177-3AD203B41FA5}">
                      <a16:colId xmlns:a16="http://schemas.microsoft.com/office/drawing/2014/main" val="1589579166"/>
                    </a:ext>
                  </a:extLst>
                </a:gridCol>
                <a:gridCol w="1320841">
                  <a:extLst>
                    <a:ext uri="{9D8B030D-6E8A-4147-A177-3AD203B41FA5}">
                      <a16:colId xmlns:a16="http://schemas.microsoft.com/office/drawing/2014/main" val="1806655658"/>
                    </a:ext>
                  </a:extLst>
                </a:gridCol>
                <a:gridCol w="1321800">
                  <a:extLst>
                    <a:ext uri="{9D8B030D-6E8A-4147-A177-3AD203B41FA5}">
                      <a16:colId xmlns:a16="http://schemas.microsoft.com/office/drawing/2014/main" val="2800686045"/>
                    </a:ext>
                  </a:extLst>
                </a:gridCol>
              </a:tblGrid>
              <a:tr h="281294">
                <a:tc>
                  <a:txBody>
                    <a:bodyPr/>
                    <a:lstStyle/>
                    <a:p>
                      <a:pPr marL="0" marR="0" algn="ctr">
                        <a:lnSpc>
                          <a:spcPct val="107000"/>
                        </a:lnSpc>
                        <a:spcBef>
                          <a:spcPts val="0"/>
                        </a:spcBef>
                        <a:spcAft>
                          <a:spcPts val="0"/>
                        </a:spcAft>
                      </a:pPr>
                      <a:r>
                        <a:rPr lang="en-US" sz="1200">
                          <a:effectLst/>
                        </a:rPr>
                        <a:t>Name of Beam</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a:effectLst/>
                        </a:rPr>
                        <a:t>Depth(mm)</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a:effectLst/>
                        </a:rPr>
                        <a:t>Width(mm)</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469177459"/>
                  </a:ext>
                </a:extLst>
              </a:tr>
              <a:tr h="281294">
                <a:tc>
                  <a:txBody>
                    <a:bodyPr/>
                    <a:lstStyle/>
                    <a:p>
                      <a:pPr marL="0" marR="0" algn="ctr">
                        <a:lnSpc>
                          <a:spcPct val="107000"/>
                        </a:lnSpc>
                        <a:spcBef>
                          <a:spcPts val="0"/>
                        </a:spcBef>
                        <a:spcAft>
                          <a:spcPts val="0"/>
                        </a:spcAft>
                      </a:pPr>
                      <a:r>
                        <a:rPr lang="en-US" sz="1200">
                          <a:effectLst/>
                        </a:rPr>
                        <a:t>B1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200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200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596041498"/>
                  </a:ext>
                </a:extLst>
              </a:tr>
              <a:tr h="281294">
                <a:tc>
                  <a:txBody>
                    <a:bodyPr/>
                    <a:lstStyle/>
                    <a:p>
                      <a:pPr marL="0" marR="0" algn="ctr">
                        <a:lnSpc>
                          <a:spcPct val="107000"/>
                        </a:lnSpc>
                        <a:spcBef>
                          <a:spcPts val="0"/>
                        </a:spcBef>
                        <a:spcAft>
                          <a:spcPts val="0"/>
                        </a:spcAft>
                      </a:pPr>
                      <a:r>
                        <a:rPr lang="en-US" sz="1200">
                          <a:effectLst/>
                        </a:rPr>
                        <a:t>B2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250</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400</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118431493"/>
                  </a:ext>
                </a:extLst>
              </a:tr>
              <a:tr h="281294">
                <a:tc>
                  <a:txBody>
                    <a:bodyPr/>
                    <a:lstStyle/>
                    <a:p>
                      <a:pPr marL="0" marR="0" algn="ctr">
                        <a:lnSpc>
                          <a:spcPct val="107000"/>
                        </a:lnSpc>
                        <a:spcBef>
                          <a:spcPts val="0"/>
                        </a:spcBef>
                        <a:spcAft>
                          <a:spcPts val="0"/>
                        </a:spcAft>
                      </a:pPr>
                      <a:r>
                        <a:rPr lang="en-US" sz="1200">
                          <a:effectLst/>
                        </a:rPr>
                        <a:t>B3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300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250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811122637"/>
                  </a:ext>
                </a:extLst>
              </a:tr>
              <a:tr h="281294">
                <a:tc>
                  <a:txBody>
                    <a:bodyPr/>
                    <a:lstStyle/>
                    <a:p>
                      <a:pPr marL="0" marR="0" algn="ctr">
                        <a:lnSpc>
                          <a:spcPct val="107000"/>
                        </a:lnSpc>
                        <a:spcBef>
                          <a:spcPts val="0"/>
                        </a:spcBef>
                        <a:spcAft>
                          <a:spcPts val="0"/>
                        </a:spcAft>
                      </a:pPr>
                      <a:r>
                        <a:rPr lang="en-US" sz="1200">
                          <a:effectLst/>
                        </a:rPr>
                        <a:t>B4</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350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250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57871471"/>
                  </a:ext>
                </a:extLst>
              </a:tr>
              <a:tr h="281294">
                <a:tc>
                  <a:txBody>
                    <a:bodyPr/>
                    <a:lstStyle/>
                    <a:p>
                      <a:pPr marL="0" marR="0" algn="ctr">
                        <a:lnSpc>
                          <a:spcPct val="107000"/>
                        </a:lnSpc>
                        <a:spcBef>
                          <a:spcPts val="0"/>
                        </a:spcBef>
                        <a:spcAft>
                          <a:spcPts val="0"/>
                        </a:spcAft>
                      </a:pPr>
                      <a:r>
                        <a:rPr lang="en-US" sz="1200">
                          <a:effectLst/>
                        </a:rPr>
                        <a:t>B5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350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300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512445212"/>
                  </a:ext>
                </a:extLst>
              </a:tr>
              <a:tr h="281294">
                <a:tc>
                  <a:txBody>
                    <a:bodyPr/>
                    <a:lstStyle/>
                    <a:p>
                      <a:pPr marL="0" marR="0" algn="ctr">
                        <a:lnSpc>
                          <a:spcPct val="107000"/>
                        </a:lnSpc>
                        <a:spcBef>
                          <a:spcPts val="0"/>
                        </a:spcBef>
                        <a:spcAft>
                          <a:spcPts val="0"/>
                        </a:spcAft>
                      </a:pPr>
                      <a:r>
                        <a:rPr lang="en-US" sz="1200">
                          <a:effectLst/>
                        </a:rPr>
                        <a:t>B6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400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300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313982667"/>
                  </a:ext>
                </a:extLst>
              </a:tr>
              <a:tr h="295220">
                <a:tc>
                  <a:txBody>
                    <a:bodyPr/>
                    <a:lstStyle/>
                    <a:p>
                      <a:pPr marL="0" marR="0" algn="ctr">
                        <a:lnSpc>
                          <a:spcPct val="107000"/>
                        </a:lnSpc>
                        <a:spcBef>
                          <a:spcPts val="0"/>
                        </a:spcBef>
                        <a:spcAft>
                          <a:spcPts val="0"/>
                        </a:spcAft>
                      </a:pPr>
                      <a:r>
                        <a:rPr lang="en-US" sz="1200">
                          <a:effectLst/>
                        </a:rPr>
                        <a:t>B7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400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500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779660116"/>
                  </a:ext>
                </a:extLst>
              </a:tr>
              <a:tr h="295220">
                <a:tc>
                  <a:txBody>
                    <a:bodyPr/>
                    <a:lstStyle/>
                    <a:p>
                      <a:pPr marL="0" marR="0" algn="ctr">
                        <a:lnSpc>
                          <a:spcPct val="107000"/>
                        </a:lnSpc>
                        <a:spcBef>
                          <a:spcPts val="0"/>
                        </a:spcBef>
                        <a:spcAft>
                          <a:spcPts val="0"/>
                        </a:spcAft>
                      </a:pPr>
                      <a:r>
                        <a:rPr lang="en-US" sz="1200">
                          <a:effectLst/>
                        </a:rPr>
                        <a:t>B8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400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550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220553077"/>
                  </a:ext>
                </a:extLst>
              </a:tr>
              <a:tr h="281294">
                <a:tc>
                  <a:txBody>
                    <a:bodyPr/>
                    <a:lstStyle/>
                    <a:p>
                      <a:pPr marL="0" marR="0" algn="ctr">
                        <a:lnSpc>
                          <a:spcPct val="107000"/>
                        </a:lnSpc>
                        <a:spcBef>
                          <a:spcPts val="0"/>
                        </a:spcBef>
                        <a:spcAft>
                          <a:spcPts val="0"/>
                        </a:spcAft>
                      </a:pPr>
                      <a:r>
                        <a:rPr lang="en-US" sz="1200">
                          <a:effectLst/>
                        </a:rPr>
                        <a:t>B9</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500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300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719798677"/>
                  </a:ext>
                </a:extLst>
              </a:tr>
              <a:tr h="281294">
                <a:tc>
                  <a:txBody>
                    <a:bodyPr/>
                    <a:lstStyle/>
                    <a:p>
                      <a:pPr marL="0" marR="0" algn="ctr">
                        <a:lnSpc>
                          <a:spcPct val="107000"/>
                        </a:lnSpc>
                        <a:spcBef>
                          <a:spcPts val="0"/>
                        </a:spcBef>
                        <a:spcAft>
                          <a:spcPts val="0"/>
                        </a:spcAft>
                      </a:pPr>
                      <a:r>
                        <a:rPr lang="en-US" sz="1200">
                          <a:effectLst/>
                        </a:rPr>
                        <a:t>B10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700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500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704225623"/>
                  </a:ext>
                </a:extLst>
              </a:tr>
              <a:tr h="295220">
                <a:tc>
                  <a:txBody>
                    <a:bodyPr/>
                    <a:lstStyle/>
                    <a:p>
                      <a:pPr marL="0" marR="0" algn="ctr">
                        <a:lnSpc>
                          <a:spcPct val="107000"/>
                        </a:lnSpc>
                        <a:spcBef>
                          <a:spcPts val="0"/>
                        </a:spcBef>
                        <a:spcAft>
                          <a:spcPts val="0"/>
                        </a:spcAft>
                      </a:pPr>
                      <a:r>
                        <a:rPr lang="en-US" sz="1200">
                          <a:effectLst/>
                        </a:rPr>
                        <a:t>B11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700</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600</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158752830"/>
                  </a:ext>
                </a:extLst>
              </a:tr>
            </a:tbl>
          </a:graphicData>
        </a:graphic>
      </p:graphicFrame>
      <p:sp>
        <p:nvSpPr>
          <p:cNvPr id="13" name="Date Placeholder 3"/>
          <p:cNvSpPr>
            <a:spLocks noGrp="1"/>
          </p:cNvSpPr>
          <p:nvPr>
            <p:ph type="dt" sz="half" idx="10"/>
          </p:nvPr>
        </p:nvSpPr>
        <p:spPr>
          <a:xfrm>
            <a:off x="838200" y="6356350"/>
            <a:ext cx="2743200" cy="365125"/>
          </a:xfrm>
        </p:spPr>
        <p:txBody>
          <a:bodyPr/>
          <a:lstStyle/>
          <a:p>
            <a:r>
              <a:rPr lang="en-US" b="1" dirty="0" smtClean="0"/>
              <a:t>07-Jan-21</a:t>
            </a:r>
            <a:endParaRPr lang="en-US" b="1" dirty="0"/>
          </a:p>
        </p:txBody>
      </p:sp>
    </p:spTree>
    <p:extLst>
      <p:ext uri="{BB962C8B-B14F-4D97-AF65-F5344CB8AC3E}">
        <p14:creationId xmlns:p14="http://schemas.microsoft.com/office/powerpoint/2010/main" val="680826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14</a:t>
            </a:fld>
            <a:endParaRPr lang="en-US" sz="1800" b="1">
              <a:solidFill>
                <a:schemeClr val="accent6">
                  <a:lumMod val="75000"/>
                </a:schemeClr>
              </a:solidFill>
            </a:endParaRPr>
          </a:p>
        </p:txBody>
      </p:sp>
      <p:grpSp>
        <p:nvGrpSpPr>
          <p:cNvPr id="7" name="مجموعة 8"/>
          <p:cNvGrpSpPr/>
          <p:nvPr/>
        </p:nvGrpSpPr>
        <p:grpSpPr>
          <a:xfrm>
            <a:off x="186362" y="195562"/>
            <a:ext cx="3721961" cy="461665"/>
            <a:chOff x="609600" y="381000"/>
            <a:chExt cx="2667000" cy="724567"/>
          </a:xfrm>
        </p:grpSpPr>
        <p:sp>
          <p:nvSpPr>
            <p:cNvPr id="8" name="مربع نص 4"/>
            <p:cNvSpPr txBox="1"/>
            <p:nvPr/>
          </p:nvSpPr>
          <p:spPr>
            <a:xfrm>
              <a:off x="990600" y="381000"/>
              <a:ext cx="2286000" cy="724567"/>
            </a:xfrm>
            <a:prstGeom prst="rect">
              <a:avLst/>
            </a:prstGeom>
            <a:solidFill>
              <a:schemeClr val="bg1">
                <a:lumMod val="50000"/>
              </a:schemeClr>
            </a:solidFill>
          </p:spPr>
          <p:txBody>
            <a:bodyPr wrap="square" rtlCol="0">
              <a:spAutoFit/>
            </a:bodyPr>
            <a:lstStyle/>
            <a:p>
              <a:pPr lvl="0" algn="ctr">
                <a:defRPr/>
              </a:pPr>
              <a:r>
                <a:rPr lang="en-US" sz="2400" b="1" dirty="0">
                  <a:solidFill>
                    <a:schemeClr val="bg1"/>
                  </a:solidFill>
                </a:rPr>
                <a:t>Preliminary Dimensions </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2</a:t>
              </a:r>
              <a:endParaRPr lang="en-US" sz="2000" b="1" dirty="0"/>
            </a:p>
          </p:txBody>
        </p:sp>
      </p:grpSp>
      <p:sp>
        <p:nvSpPr>
          <p:cNvPr id="5" name="Rectangle 4"/>
          <p:cNvSpPr/>
          <p:nvPr/>
        </p:nvSpPr>
        <p:spPr>
          <a:xfrm>
            <a:off x="595092" y="872058"/>
            <a:ext cx="3180679" cy="707886"/>
          </a:xfrm>
          <a:prstGeom prst="rect">
            <a:avLst/>
          </a:prstGeom>
        </p:spPr>
        <p:txBody>
          <a:bodyPr wrap="none">
            <a:spAutoFit/>
          </a:bodyPr>
          <a:lstStyle/>
          <a:p>
            <a:pPr lvl="0">
              <a:defRPr/>
            </a:pPr>
            <a:r>
              <a:rPr lang="en-US" sz="4000" b="1" dirty="0" smtClean="0">
                <a:solidFill>
                  <a:srgbClr val="FFC000"/>
                </a:solidFill>
              </a:rPr>
              <a:t>2</a:t>
            </a:r>
            <a:r>
              <a:rPr lang="ar-SA" sz="4000" b="1" dirty="0" smtClean="0">
                <a:solidFill>
                  <a:srgbClr val="FFC000"/>
                </a:solidFill>
              </a:rPr>
              <a:t>.</a:t>
            </a:r>
            <a:r>
              <a:rPr lang="en-US" sz="4000" b="1" dirty="0">
                <a:solidFill>
                  <a:srgbClr val="FFC000"/>
                </a:solidFill>
              </a:rPr>
              <a:t>3</a:t>
            </a:r>
            <a:r>
              <a:rPr lang="en-US" sz="4000" b="1" dirty="0" smtClean="0">
                <a:solidFill>
                  <a:srgbClr val="FFC000"/>
                </a:solidFill>
              </a:rPr>
              <a:t>: </a:t>
            </a:r>
            <a:r>
              <a:rPr lang="en-US" sz="4000" b="1" dirty="0" smtClean="0">
                <a:solidFill>
                  <a:srgbClr val="70AD47">
                    <a:lumMod val="75000"/>
                  </a:srgbClr>
                </a:solidFill>
              </a:rPr>
              <a:t>Columns  </a:t>
            </a:r>
            <a:endParaRPr lang="en-US" sz="4000" b="1" dirty="0">
              <a:solidFill>
                <a:srgbClr val="70AD47">
                  <a:lumMod val="75000"/>
                </a:srgbClr>
              </a:solidFill>
            </a:endParaRPr>
          </a:p>
        </p:txBody>
      </p:sp>
      <p:pic>
        <p:nvPicPr>
          <p:cNvPr id="13" name="Picture 12"/>
          <p:cNvPicPr/>
          <p:nvPr/>
        </p:nvPicPr>
        <p:blipFill>
          <a:blip r:embed="rId2">
            <a:extLst>
              <a:ext uri="{28A0092B-C50C-407E-A947-70E740481C1C}">
                <a14:useLocalDpi xmlns:a14="http://schemas.microsoft.com/office/drawing/2010/main" val="0"/>
              </a:ext>
            </a:extLst>
          </a:blip>
          <a:stretch>
            <a:fillRect/>
          </a:stretch>
        </p:blipFill>
        <p:spPr>
          <a:xfrm>
            <a:off x="4986742" y="1495368"/>
            <a:ext cx="6541135" cy="4033520"/>
          </a:xfrm>
          <a:prstGeom prst="rect">
            <a:avLst/>
          </a:prstGeom>
        </p:spPr>
      </p:pic>
      <p:graphicFrame>
        <p:nvGraphicFramePr>
          <p:cNvPr id="14" name="Table 13"/>
          <p:cNvGraphicFramePr>
            <a:graphicFrameLocks noGrp="1"/>
          </p:cNvGraphicFramePr>
          <p:nvPr>
            <p:extLst>
              <p:ext uri="{D42A27DB-BD31-4B8C-83A1-F6EECF244321}">
                <p14:modId xmlns:p14="http://schemas.microsoft.com/office/powerpoint/2010/main" val="3504785629"/>
              </p:ext>
            </p:extLst>
          </p:nvPr>
        </p:nvGraphicFramePr>
        <p:xfrm>
          <a:off x="655812" y="2022732"/>
          <a:ext cx="4119091" cy="3405477"/>
        </p:xfrm>
        <a:graphic>
          <a:graphicData uri="http://schemas.openxmlformats.org/drawingml/2006/table">
            <a:tbl>
              <a:tblPr firstRow="1" firstCol="1" bandRow="1">
                <a:tableStyleId>{5C22544A-7EE6-4342-B048-85BDC9FD1C3A}</a:tableStyleId>
              </a:tblPr>
              <a:tblGrid>
                <a:gridCol w="1229136">
                  <a:extLst>
                    <a:ext uri="{9D8B030D-6E8A-4147-A177-3AD203B41FA5}">
                      <a16:colId xmlns:a16="http://schemas.microsoft.com/office/drawing/2014/main" val="3797492212"/>
                    </a:ext>
                  </a:extLst>
                </a:gridCol>
                <a:gridCol w="911814">
                  <a:extLst>
                    <a:ext uri="{9D8B030D-6E8A-4147-A177-3AD203B41FA5}">
                      <a16:colId xmlns:a16="http://schemas.microsoft.com/office/drawing/2014/main" val="2198722434"/>
                    </a:ext>
                  </a:extLst>
                </a:gridCol>
                <a:gridCol w="1030973">
                  <a:extLst>
                    <a:ext uri="{9D8B030D-6E8A-4147-A177-3AD203B41FA5}">
                      <a16:colId xmlns:a16="http://schemas.microsoft.com/office/drawing/2014/main" val="1075803876"/>
                    </a:ext>
                  </a:extLst>
                </a:gridCol>
                <a:gridCol w="947168">
                  <a:extLst>
                    <a:ext uri="{9D8B030D-6E8A-4147-A177-3AD203B41FA5}">
                      <a16:colId xmlns:a16="http://schemas.microsoft.com/office/drawing/2014/main" val="3146524362"/>
                    </a:ext>
                  </a:extLst>
                </a:gridCol>
              </a:tblGrid>
              <a:tr h="570045">
                <a:tc>
                  <a:txBody>
                    <a:bodyPr/>
                    <a:lstStyle/>
                    <a:p>
                      <a:pPr marL="0" marR="0" algn="ctr">
                        <a:lnSpc>
                          <a:spcPct val="107000"/>
                        </a:lnSpc>
                        <a:spcBef>
                          <a:spcPts val="0"/>
                        </a:spcBef>
                        <a:spcAft>
                          <a:spcPts val="0"/>
                        </a:spcAft>
                      </a:pPr>
                      <a:r>
                        <a:rPr lang="en-US" sz="1200">
                          <a:effectLst/>
                        </a:rPr>
                        <a:t>Column Number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Type</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Dimension in x(m)</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Dimension in y(m)</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73955877"/>
                  </a:ext>
                </a:extLst>
              </a:tr>
              <a:tr h="472572">
                <a:tc>
                  <a:txBody>
                    <a:bodyPr/>
                    <a:lstStyle/>
                    <a:p>
                      <a:pPr marL="0" marR="0" algn="ctr">
                        <a:lnSpc>
                          <a:spcPct val="107000"/>
                        </a:lnSpc>
                        <a:spcBef>
                          <a:spcPts val="0"/>
                        </a:spcBef>
                        <a:spcAft>
                          <a:spcPts val="0"/>
                        </a:spcAft>
                      </a:pPr>
                      <a:r>
                        <a:rPr lang="en-US" sz="1200">
                          <a:effectLst/>
                        </a:rPr>
                        <a:t>C1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R</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0.25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0.3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44340374"/>
                  </a:ext>
                </a:extLst>
              </a:tr>
              <a:tr h="472572">
                <a:tc>
                  <a:txBody>
                    <a:bodyPr/>
                    <a:lstStyle/>
                    <a:p>
                      <a:pPr marL="0" marR="0" algn="ctr">
                        <a:lnSpc>
                          <a:spcPct val="107000"/>
                        </a:lnSpc>
                        <a:spcBef>
                          <a:spcPts val="0"/>
                        </a:spcBef>
                        <a:spcAft>
                          <a:spcPts val="0"/>
                        </a:spcAft>
                      </a:pPr>
                      <a:r>
                        <a:rPr lang="en-US" sz="1200">
                          <a:effectLst/>
                        </a:rPr>
                        <a:t>C2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R</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0.25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0.4</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637510936"/>
                  </a:ext>
                </a:extLst>
              </a:tr>
              <a:tr h="472572">
                <a:tc>
                  <a:txBody>
                    <a:bodyPr/>
                    <a:lstStyle/>
                    <a:p>
                      <a:pPr marL="0" marR="0" algn="ctr">
                        <a:lnSpc>
                          <a:spcPct val="107000"/>
                        </a:lnSpc>
                        <a:spcBef>
                          <a:spcPts val="0"/>
                        </a:spcBef>
                        <a:spcAft>
                          <a:spcPts val="0"/>
                        </a:spcAft>
                      </a:pPr>
                      <a:r>
                        <a:rPr lang="en-US" sz="1200">
                          <a:effectLst/>
                        </a:rPr>
                        <a:t>C3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R</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0.25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0.5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62923883"/>
                  </a:ext>
                </a:extLst>
              </a:tr>
              <a:tr h="472572">
                <a:tc>
                  <a:txBody>
                    <a:bodyPr/>
                    <a:lstStyle/>
                    <a:p>
                      <a:pPr marL="0" marR="0" algn="ctr">
                        <a:lnSpc>
                          <a:spcPct val="107000"/>
                        </a:lnSpc>
                        <a:spcBef>
                          <a:spcPts val="0"/>
                        </a:spcBef>
                        <a:spcAft>
                          <a:spcPts val="0"/>
                        </a:spcAft>
                      </a:pPr>
                      <a:r>
                        <a:rPr lang="en-US" sz="1200">
                          <a:effectLst/>
                        </a:rPr>
                        <a:t>C4</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R</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0.25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0.7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499302063"/>
                  </a:ext>
                </a:extLst>
              </a:tr>
              <a:tr h="472572">
                <a:tc>
                  <a:txBody>
                    <a:bodyPr/>
                    <a:lstStyle/>
                    <a:p>
                      <a:pPr marL="0" marR="0" algn="ctr">
                        <a:lnSpc>
                          <a:spcPct val="107000"/>
                        </a:lnSpc>
                        <a:spcBef>
                          <a:spcPts val="0"/>
                        </a:spcBef>
                        <a:spcAft>
                          <a:spcPts val="0"/>
                        </a:spcAft>
                      </a:pPr>
                      <a:r>
                        <a:rPr lang="en-US" sz="1200">
                          <a:effectLst/>
                        </a:rPr>
                        <a:t>C5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R</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0.25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0.8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160650976"/>
                  </a:ext>
                </a:extLst>
              </a:tr>
              <a:tr h="472572">
                <a:tc>
                  <a:txBody>
                    <a:bodyPr/>
                    <a:lstStyle/>
                    <a:p>
                      <a:pPr marL="0" marR="0" algn="ctr">
                        <a:lnSpc>
                          <a:spcPct val="107000"/>
                        </a:lnSpc>
                        <a:spcBef>
                          <a:spcPts val="0"/>
                        </a:spcBef>
                        <a:spcAft>
                          <a:spcPts val="0"/>
                        </a:spcAft>
                      </a:pPr>
                      <a:r>
                        <a:rPr lang="en-US" sz="1200">
                          <a:effectLst/>
                        </a:rPr>
                        <a:t>C6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R</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0.3</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0.9</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302842024"/>
                  </a:ext>
                </a:extLst>
              </a:tr>
            </a:tbl>
          </a:graphicData>
        </a:graphic>
      </p:graphicFrame>
      <p:sp>
        <p:nvSpPr>
          <p:cNvPr id="15" name="Rectangle 14"/>
          <p:cNvSpPr/>
          <p:nvPr/>
        </p:nvSpPr>
        <p:spPr>
          <a:xfrm>
            <a:off x="723722" y="1576456"/>
            <a:ext cx="1991635" cy="384721"/>
          </a:xfrm>
          <a:prstGeom prst="rect">
            <a:avLst/>
          </a:prstGeom>
        </p:spPr>
        <p:txBody>
          <a:bodyPr wrap="none">
            <a:spAutoFit/>
          </a:bodyPr>
          <a:lstStyle/>
          <a:p>
            <a:pPr lvl="0">
              <a:defRPr/>
            </a:pPr>
            <a:r>
              <a:rPr lang="en-US" sz="1900" dirty="0" smtClean="0"/>
              <a:t>Block 1 columns:  </a:t>
            </a:r>
            <a:endParaRPr lang="en-US" sz="1900" dirty="0"/>
          </a:p>
        </p:txBody>
      </p:sp>
      <p:sp>
        <p:nvSpPr>
          <p:cNvPr id="16" name="Date Placeholder 3"/>
          <p:cNvSpPr>
            <a:spLocks noGrp="1"/>
          </p:cNvSpPr>
          <p:nvPr>
            <p:ph type="dt" sz="half" idx="10"/>
          </p:nvPr>
        </p:nvSpPr>
        <p:spPr>
          <a:xfrm>
            <a:off x="838200" y="6356350"/>
            <a:ext cx="2743200" cy="365125"/>
          </a:xfrm>
        </p:spPr>
        <p:txBody>
          <a:bodyPr/>
          <a:lstStyle/>
          <a:p>
            <a:r>
              <a:rPr lang="en-US" b="1" dirty="0" smtClean="0"/>
              <a:t>07-Jan-21</a:t>
            </a:r>
            <a:endParaRPr lang="en-US" b="1" dirty="0"/>
          </a:p>
        </p:txBody>
      </p:sp>
    </p:spTree>
    <p:extLst>
      <p:ext uri="{BB962C8B-B14F-4D97-AF65-F5344CB8AC3E}">
        <p14:creationId xmlns:p14="http://schemas.microsoft.com/office/powerpoint/2010/main" val="40497625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15</a:t>
            </a:fld>
            <a:endParaRPr lang="en-US" sz="1800" b="1">
              <a:solidFill>
                <a:schemeClr val="accent6">
                  <a:lumMod val="75000"/>
                </a:schemeClr>
              </a:solidFill>
            </a:endParaRPr>
          </a:p>
        </p:txBody>
      </p:sp>
      <p:grpSp>
        <p:nvGrpSpPr>
          <p:cNvPr id="7" name="مجموعة 8"/>
          <p:cNvGrpSpPr/>
          <p:nvPr/>
        </p:nvGrpSpPr>
        <p:grpSpPr>
          <a:xfrm>
            <a:off x="186362" y="195562"/>
            <a:ext cx="3721961" cy="461665"/>
            <a:chOff x="609600" y="381000"/>
            <a:chExt cx="2667000" cy="724567"/>
          </a:xfrm>
        </p:grpSpPr>
        <p:sp>
          <p:nvSpPr>
            <p:cNvPr id="8" name="مربع نص 4"/>
            <p:cNvSpPr txBox="1"/>
            <p:nvPr/>
          </p:nvSpPr>
          <p:spPr>
            <a:xfrm>
              <a:off x="990600" y="381000"/>
              <a:ext cx="2286000" cy="724567"/>
            </a:xfrm>
            <a:prstGeom prst="rect">
              <a:avLst/>
            </a:prstGeom>
            <a:solidFill>
              <a:schemeClr val="bg1">
                <a:lumMod val="50000"/>
              </a:schemeClr>
            </a:solidFill>
          </p:spPr>
          <p:txBody>
            <a:bodyPr wrap="square" rtlCol="0">
              <a:spAutoFit/>
            </a:bodyPr>
            <a:lstStyle/>
            <a:p>
              <a:pPr lvl="0" algn="ctr">
                <a:defRPr/>
              </a:pPr>
              <a:r>
                <a:rPr lang="en-US" sz="2400" b="1" dirty="0">
                  <a:solidFill>
                    <a:schemeClr val="bg1"/>
                  </a:solidFill>
                </a:rPr>
                <a:t>Preliminary Dimensions </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2</a:t>
              </a:r>
              <a:endParaRPr lang="en-US" sz="2000" b="1" dirty="0"/>
            </a:p>
          </p:txBody>
        </p:sp>
      </p:grpSp>
      <p:sp>
        <p:nvSpPr>
          <p:cNvPr id="5" name="Rectangle 4"/>
          <p:cNvSpPr/>
          <p:nvPr/>
        </p:nvSpPr>
        <p:spPr>
          <a:xfrm>
            <a:off x="595092" y="872058"/>
            <a:ext cx="2231701" cy="707886"/>
          </a:xfrm>
          <a:prstGeom prst="rect">
            <a:avLst/>
          </a:prstGeom>
        </p:spPr>
        <p:txBody>
          <a:bodyPr wrap="none">
            <a:spAutoFit/>
          </a:bodyPr>
          <a:lstStyle/>
          <a:p>
            <a:pPr lvl="0">
              <a:defRPr/>
            </a:pPr>
            <a:r>
              <a:rPr lang="en-US" sz="4000" b="1" dirty="0" smtClean="0">
                <a:solidFill>
                  <a:srgbClr val="FFC000"/>
                </a:solidFill>
              </a:rPr>
              <a:t>2</a:t>
            </a:r>
            <a:r>
              <a:rPr lang="ar-SA" sz="4000" b="1" dirty="0" smtClean="0">
                <a:solidFill>
                  <a:srgbClr val="FFC000"/>
                </a:solidFill>
              </a:rPr>
              <a:t>.</a:t>
            </a:r>
            <a:r>
              <a:rPr lang="en-US" sz="4000" b="1" dirty="0" smtClean="0">
                <a:solidFill>
                  <a:srgbClr val="FFC000"/>
                </a:solidFill>
              </a:rPr>
              <a:t>1: </a:t>
            </a:r>
            <a:r>
              <a:rPr lang="en-US" sz="4000" b="1" dirty="0" smtClean="0">
                <a:solidFill>
                  <a:srgbClr val="70AD47">
                    <a:lumMod val="75000"/>
                  </a:srgbClr>
                </a:solidFill>
              </a:rPr>
              <a:t>Slab  </a:t>
            </a:r>
            <a:endParaRPr lang="en-US" sz="4000" b="1" dirty="0">
              <a:solidFill>
                <a:srgbClr val="70AD47">
                  <a:lumMod val="75000"/>
                </a:srgbClr>
              </a:solidFill>
            </a:endParaRPr>
          </a:p>
        </p:txBody>
      </p:sp>
      <p:sp>
        <p:nvSpPr>
          <p:cNvPr id="6" name="Rectangle 5"/>
          <p:cNvSpPr/>
          <p:nvPr/>
        </p:nvSpPr>
        <p:spPr>
          <a:xfrm>
            <a:off x="718071" y="1579944"/>
            <a:ext cx="9677954" cy="954107"/>
          </a:xfrm>
          <a:prstGeom prst="rect">
            <a:avLst/>
          </a:prstGeom>
        </p:spPr>
        <p:txBody>
          <a:bodyPr wrap="square">
            <a:spAutoFit/>
          </a:bodyPr>
          <a:lstStyle/>
          <a:p>
            <a:pPr lvl="0"/>
            <a:r>
              <a:rPr lang="en-US" sz="2800" dirty="0" smtClean="0">
                <a:solidFill>
                  <a:prstClr val="black"/>
                </a:solidFill>
                <a:latin typeface="Century Gothic" panose="020B0502020202020204"/>
              </a:rPr>
              <a:t>For Block 2</a:t>
            </a:r>
          </a:p>
          <a:p>
            <a:pPr lvl="0"/>
            <a:r>
              <a:rPr lang="en-US" sz="2800" dirty="0" smtClean="0">
                <a:solidFill>
                  <a:prstClr val="black"/>
                </a:solidFill>
                <a:latin typeface="Century Gothic" panose="020B0502020202020204"/>
              </a:rPr>
              <a:t>We </a:t>
            </a:r>
            <a:r>
              <a:rPr lang="en-US" sz="2800" dirty="0">
                <a:solidFill>
                  <a:prstClr val="black"/>
                </a:solidFill>
                <a:latin typeface="Century Gothic" panose="020B0502020202020204"/>
              </a:rPr>
              <a:t>decide to use </a:t>
            </a:r>
            <a:r>
              <a:rPr lang="en-US" sz="2800" b="1" dirty="0">
                <a:solidFill>
                  <a:srgbClr val="002060"/>
                </a:solidFill>
                <a:latin typeface="Century Gothic" panose="020B0502020202020204"/>
              </a:rPr>
              <a:t>Two-Way Solid </a:t>
            </a:r>
            <a:r>
              <a:rPr lang="en-US" sz="2800" b="1" dirty="0" smtClean="0">
                <a:solidFill>
                  <a:srgbClr val="002060"/>
                </a:solidFill>
                <a:latin typeface="Century Gothic" panose="020B0502020202020204"/>
              </a:rPr>
              <a:t>Slab.</a:t>
            </a:r>
          </a:p>
        </p:txBody>
      </p:sp>
      <mc:AlternateContent xmlns:mc="http://schemas.openxmlformats.org/markup-compatibility/2006" xmlns:a14="http://schemas.microsoft.com/office/drawing/2010/main">
        <mc:Choice Requires="a14">
          <p:sp>
            <p:nvSpPr>
              <p:cNvPr id="13" name="Content Placeholder 2"/>
              <p:cNvSpPr txBox="1">
                <a:spLocks/>
              </p:cNvSpPr>
              <p:nvPr/>
            </p:nvSpPr>
            <p:spPr>
              <a:xfrm>
                <a:off x="617168" y="2534051"/>
                <a:ext cx="10516635"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dirty="0" smtClean="0">
                    <a:latin typeface="Times New Roman" panose="02020603050405020304" pitchFamily="18" charset="0"/>
                    <a:cs typeface="Times New Roman" panose="02020603050405020304" pitchFamily="18" charset="0"/>
                  </a:rPr>
                  <a:t>Block 2 </a:t>
                </a:r>
              </a:p>
              <a:p>
                <a:pPr marL="0" indent="0">
                  <a:buFont typeface="Arial" panose="020B0604020202020204" pitchFamily="34" charset="0"/>
                  <a:buNone/>
                </a:pPr>
                <a:r>
                  <a:rPr lang="en-US" sz="2400" dirty="0" smtClean="0">
                    <a:latin typeface="Times New Roman" panose="02020603050405020304" pitchFamily="18" charset="0"/>
                    <a:cs typeface="Times New Roman" panose="02020603050405020304" pitchFamily="18" charset="0"/>
                  </a:rPr>
                  <a:t>Largest span / smallest span = 6.19/5.9 = 1.03 &lt; 2, so the panel approximately rectangular in shape.</a:t>
                </a:r>
              </a:p>
              <a:p>
                <a:pPr marL="0" indent="0">
                  <a:buFont typeface="Arial" panose="020B0604020202020204" pitchFamily="34" charset="0"/>
                  <a:buNone/>
                </a:pPr>
                <a14:m>
                  <m:oMath xmlns:m="http://schemas.openxmlformats.org/officeDocument/2006/math">
                    <m:r>
                      <m:rPr>
                        <m:sty m:val="p"/>
                      </m:rPr>
                      <a:rPr lang="en-US" sz="2400">
                        <a:latin typeface="Cambria Math" panose="02040503050406030204" pitchFamily="18" charset="0"/>
                      </a:rPr>
                      <m:t>α</m:t>
                    </m:r>
                    <m:r>
                      <a:rPr lang="en-US" sz="2400">
                        <a:latin typeface="Cambria Math" panose="02040503050406030204" pitchFamily="18" charset="0"/>
                      </a:rPr>
                      <m:t>ℱ</m:t>
                    </m:r>
                  </m:oMath>
                </a14:m>
                <a:r>
                  <a:rPr lang="en-US" sz="2400" dirty="0">
                    <a:latin typeface="Times New Roman" panose="02020603050405020304" pitchFamily="18" charset="0"/>
                    <a:cs typeface="Times New Roman" panose="02020603050405020304" pitchFamily="18" charset="0"/>
                  </a:rPr>
                  <a:t>m = </a:t>
                </a:r>
                <a:r>
                  <a:rPr lang="en-US" sz="2400" dirty="0" smtClean="0">
                    <a:latin typeface="Times New Roman" panose="02020603050405020304" pitchFamily="18" charset="0"/>
                    <a:cs typeface="Times New Roman" panose="02020603050405020304" pitchFamily="18" charset="0"/>
                  </a:rPr>
                  <a:t>0.3825 </a:t>
                </a:r>
                <a:r>
                  <a:rPr lang="en-US" sz="2400" dirty="0">
                    <a:latin typeface="Times New Roman" panose="02020603050405020304" pitchFamily="18" charset="0"/>
                    <a:cs typeface="Times New Roman" panose="02020603050405020304" pitchFamily="18" charset="0"/>
                  </a:rPr>
                  <a:t>between 0.2 and 2.</a:t>
                </a:r>
              </a:p>
              <a:p>
                <a:pPr marL="0" indent="0">
                  <a:buFont typeface="Arial" panose="020B0604020202020204" pitchFamily="34" charset="0"/>
                  <a:buNone/>
                </a:pPr>
                <a:r>
                  <a:rPr lang="en-US" sz="2400" b="1" dirty="0">
                    <a:latin typeface="Times New Roman" panose="02020603050405020304" pitchFamily="18" charset="0"/>
                    <a:cs typeface="Times New Roman" panose="02020603050405020304" pitchFamily="18" charset="0"/>
                  </a:rPr>
                  <a:t> Use h = </a:t>
                </a:r>
                <a:r>
                  <a:rPr lang="en-US" sz="2400" b="1" dirty="0" smtClean="0">
                    <a:latin typeface="Times New Roman" panose="02020603050405020304" pitchFamily="18" charset="0"/>
                    <a:cs typeface="Times New Roman" panose="02020603050405020304" pitchFamily="18" charset="0"/>
                  </a:rPr>
                  <a:t>16cm for all floors </a:t>
                </a:r>
              </a:p>
              <a:p>
                <a:pPr marL="0" indent="0">
                  <a:buFont typeface="Arial" panose="020B0604020202020204" pitchFamily="34" charset="0"/>
                  <a:buNone/>
                </a:pPr>
                <a:r>
                  <a:rPr lang="en-US" sz="2400" b="1" dirty="0" smtClean="0">
                    <a:latin typeface="Times New Roman" panose="02020603050405020304" pitchFamily="18" charset="0"/>
                    <a:cs typeface="Times New Roman" panose="02020603050405020304" pitchFamily="18" charset="0"/>
                  </a:rPr>
                  <a:t>Use h = 20cm for roof floor</a:t>
                </a:r>
                <a:endParaRPr lang="en-US" sz="2400" dirty="0">
                  <a:latin typeface="Times New Roman" panose="02020603050405020304" pitchFamily="18" charset="0"/>
                  <a:cs typeface="Times New Roman" panose="02020603050405020304" pitchFamily="18" charset="0"/>
                </a:endParaRPr>
              </a:p>
              <a:p>
                <a:endParaRPr lang="en-GB" altLang="en-US" dirty="0"/>
              </a:p>
            </p:txBody>
          </p:sp>
        </mc:Choice>
        <mc:Fallback xmlns="">
          <p:sp>
            <p:nvSpPr>
              <p:cNvPr id="13" name="Content Placeholder 2"/>
              <p:cNvSpPr txBox="1">
                <a:spLocks noRot="1" noChangeAspect="1" noMove="1" noResize="1" noEditPoints="1" noAdjustHandles="1" noChangeArrowheads="1" noChangeShapeType="1" noTextEdit="1"/>
              </p:cNvSpPr>
              <p:nvPr/>
            </p:nvSpPr>
            <p:spPr>
              <a:xfrm>
                <a:off x="617168" y="2534051"/>
                <a:ext cx="10516635" cy="4351338"/>
              </a:xfrm>
              <a:prstGeom prst="rect">
                <a:avLst/>
              </a:prstGeom>
              <a:blipFill>
                <a:blip r:embed="rId2"/>
                <a:stretch>
                  <a:fillRect l="-870" t="-1964"/>
                </a:stretch>
              </a:blipFill>
            </p:spPr>
            <p:txBody>
              <a:bodyPr/>
              <a:lstStyle/>
              <a:p>
                <a:r>
                  <a:rPr lang="en-US">
                    <a:noFill/>
                  </a:rPr>
                  <a:t> </a:t>
                </a:r>
              </a:p>
            </p:txBody>
          </p:sp>
        </mc:Fallback>
      </mc:AlternateContent>
      <p:pic>
        <p:nvPicPr>
          <p:cNvPr id="14" name="Picture 38"/>
          <p:cNvPicPr/>
          <p:nvPr/>
        </p:nvPicPr>
        <p:blipFill>
          <a:blip r:embed="rId3">
            <a:extLst>
              <a:ext uri="{28A0092B-C50C-407E-A947-70E740481C1C}">
                <a14:useLocalDpi xmlns:a14="http://schemas.microsoft.com/office/drawing/2010/main" val="0"/>
              </a:ext>
            </a:extLst>
          </a:blip>
          <a:stretch>
            <a:fillRect/>
          </a:stretch>
        </p:blipFill>
        <p:spPr>
          <a:xfrm>
            <a:off x="6577556" y="3399503"/>
            <a:ext cx="3151687" cy="2828789"/>
          </a:xfrm>
          <a:prstGeom prst="rect">
            <a:avLst/>
          </a:prstGeom>
        </p:spPr>
      </p:pic>
      <p:sp>
        <p:nvSpPr>
          <p:cNvPr id="15" name="Date Placeholder 3"/>
          <p:cNvSpPr>
            <a:spLocks noGrp="1"/>
          </p:cNvSpPr>
          <p:nvPr>
            <p:ph type="dt" sz="half" idx="10"/>
          </p:nvPr>
        </p:nvSpPr>
        <p:spPr>
          <a:xfrm>
            <a:off x="838200" y="6356350"/>
            <a:ext cx="2743200" cy="365125"/>
          </a:xfrm>
        </p:spPr>
        <p:txBody>
          <a:bodyPr/>
          <a:lstStyle/>
          <a:p>
            <a:r>
              <a:rPr lang="en-US" b="1" dirty="0" smtClean="0"/>
              <a:t>07-Jan-21</a:t>
            </a:r>
            <a:endParaRPr lang="en-US" b="1" dirty="0"/>
          </a:p>
        </p:txBody>
      </p:sp>
    </p:spTree>
    <p:extLst>
      <p:ext uri="{BB962C8B-B14F-4D97-AF65-F5344CB8AC3E}">
        <p14:creationId xmlns:p14="http://schemas.microsoft.com/office/powerpoint/2010/main" val="17060324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16</a:t>
            </a:fld>
            <a:endParaRPr lang="en-US" sz="1800" b="1">
              <a:solidFill>
                <a:schemeClr val="accent6">
                  <a:lumMod val="75000"/>
                </a:schemeClr>
              </a:solidFill>
            </a:endParaRPr>
          </a:p>
        </p:txBody>
      </p:sp>
      <p:grpSp>
        <p:nvGrpSpPr>
          <p:cNvPr id="7" name="مجموعة 8"/>
          <p:cNvGrpSpPr/>
          <p:nvPr/>
        </p:nvGrpSpPr>
        <p:grpSpPr>
          <a:xfrm>
            <a:off x="186362" y="195562"/>
            <a:ext cx="3721961" cy="461665"/>
            <a:chOff x="609600" y="381000"/>
            <a:chExt cx="2667000" cy="724567"/>
          </a:xfrm>
        </p:grpSpPr>
        <p:sp>
          <p:nvSpPr>
            <p:cNvPr id="8" name="مربع نص 4"/>
            <p:cNvSpPr txBox="1"/>
            <p:nvPr/>
          </p:nvSpPr>
          <p:spPr>
            <a:xfrm>
              <a:off x="990600" y="381000"/>
              <a:ext cx="2286000" cy="724567"/>
            </a:xfrm>
            <a:prstGeom prst="rect">
              <a:avLst/>
            </a:prstGeom>
            <a:solidFill>
              <a:schemeClr val="bg1">
                <a:lumMod val="50000"/>
              </a:schemeClr>
            </a:solidFill>
          </p:spPr>
          <p:txBody>
            <a:bodyPr wrap="square" rtlCol="0">
              <a:spAutoFit/>
            </a:bodyPr>
            <a:lstStyle/>
            <a:p>
              <a:pPr lvl="0" algn="ctr">
                <a:defRPr/>
              </a:pPr>
              <a:r>
                <a:rPr lang="en-US" sz="2400" b="1" dirty="0">
                  <a:solidFill>
                    <a:schemeClr val="bg1"/>
                  </a:solidFill>
                </a:rPr>
                <a:t>Preliminary Dimensions </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2</a:t>
              </a:r>
              <a:endParaRPr lang="en-US" sz="2000" b="1" dirty="0"/>
            </a:p>
          </p:txBody>
        </p:sp>
      </p:grpSp>
      <p:sp>
        <p:nvSpPr>
          <p:cNvPr id="5" name="Rectangle 4"/>
          <p:cNvSpPr/>
          <p:nvPr/>
        </p:nvSpPr>
        <p:spPr>
          <a:xfrm>
            <a:off x="595092" y="872058"/>
            <a:ext cx="2231701" cy="707886"/>
          </a:xfrm>
          <a:prstGeom prst="rect">
            <a:avLst/>
          </a:prstGeom>
        </p:spPr>
        <p:txBody>
          <a:bodyPr wrap="none">
            <a:spAutoFit/>
          </a:bodyPr>
          <a:lstStyle/>
          <a:p>
            <a:pPr lvl="0">
              <a:defRPr/>
            </a:pPr>
            <a:r>
              <a:rPr lang="en-US" sz="4000" b="1" dirty="0" smtClean="0">
                <a:solidFill>
                  <a:srgbClr val="FFC000"/>
                </a:solidFill>
              </a:rPr>
              <a:t>2</a:t>
            </a:r>
            <a:r>
              <a:rPr lang="ar-SA" sz="4000" b="1" dirty="0" smtClean="0">
                <a:solidFill>
                  <a:srgbClr val="FFC000"/>
                </a:solidFill>
              </a:rPr>
              <a:t>.</a:t>
            </a:r>
            <a:r>
              <a:rPr lang="en-US" sz="4000" b="1" dirty="0">
                <a:solidFill>
                  <a:srgbClr val="FFC000"/>
                </a:solidFill>
              </a:rPr>
              <a:t>1</a:t>
            </a:r>
            <a:r>
              <a:rPr lang="en-US" sz="4000" b="1" dirty="0" smtClean="0">
                <a:solidFill>
                  <a:srgbClr val="FFC000"/>
                </a:solidFill>
              </a:rPr>
              <a:t>: </a:t>
            </a:r>
            <a:r>
              <a:rPr lang="en-US" sz="4000" b="1" dirty="0">
                <a:solidFill>
                  <a:srgbClr val="70AD47">
                    <a:lumMod val="75000"/>
                  </a:srgbClr>
                </a:solidFill>
              </a:rPr>
              <a:t>S</a:t>
            </a:r>
            <a:r>
              <a:rPr lang="en-US" sz="4000" b="1" dirty="0" smtClean="0">
                <a:solidFill>
                  <a:srgbClr val="70AD47">
                    <a:lumMod val="75000"/>
                  </a:srgbClr>
                </a:solidFill>
              </a:rPr>
              <a:t>lab  </a:t>
            </a:r>
            <a:endParaRPr lang="en-US" sz="4000" b="1" dirty="0">
              <a:solidFill>
                <a:srgbClr val="70AD47">
                  <a:lumMod val="75000"/>
                </a:srgbClr>
              </a:solidFill>
            </a:endParaRPr>
          </a:p>
        </p:txBody>
      </p:sp>
      <p:sp>
        <p:nvSpPr>
          <p:cNvPr id="16" name="Rectangle 15"/>
          <p:cNvSpPr/>
          <p:nvPr/>
        </p:nvSpPr>
        <p:spPr>
          <a:xfrm>
            <a:off x="452216" y="1571631"/>
            <a:ext cx="8425929" cy="132343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100" b="1" i="0" u="none" strike="noStrike" kern="0" cap="none" spc="0" normalizeH="0" baseline="0" noProof="0" dirty="0" smtClean="0">
                <a:ln>
                  <a:noFill/>
                </a:ln>
                <a:solidFill>
                  <a:srgbClr val="C00000"/>
                </a:solidFill>
                <a:effectLst/>
                <a:uLnTx/>
                <a:uFillTx/>
                <a:latin typeface="Century Gothic" panose="020B0502020202020204"/>
              </a:rPr>
              <a:t>Two-Way Solid Slab</a:t>
            </a:r>
            <a:br>
              <a:rPr kumimoji="0" lang="en-US" sz="3100" b="1" i="0" u="none" strike="noStrike" kern="0" cap="none" spc="0" normalizeH="0" baseline="0" noProof="0" dirty="0" smtClean="0">
                <a:ln>
                  <a:noFill/>
                </a:ln>
                <a:solidFill>
                  <a:srgbClr val="C00000"/>
                </a:solidFill>
                <a:effectLst/>
                <a:uLnTx/>
                <a:uFillTx/>
                <a:latin typeface="Century Gothic" panose="020B0502020202020204"/>
              </a:rPr>
            </a:br>
            <a:r>
              <a:rPr kumimoji="0" lang="en-US" sz="3100" b="0" i="0" u="none" strike="noStrike" kern="0" cap="none" spc="0" normalizeH="0" baseline="0" noProof="0" dirty="0" smtClean="0">
                <a:ln>
                  <a:noFill/>
                </a:ln>
                <a:solidFill>
                  <a:prstClr val="black"/>
                </a:solidFill>
                <a:effectLst/>
                <a:uLnTx/>
                <a:uFillTx/>
                <a:latin typeface="Century Gothic" panose="020B0502020202020204"/>
              </a:rPr>
              <a:t>we took critical panel</a:t>
            </a:r>
            <a:br>
              <a:rPr kumimoji="0" lang="en-US" sz="3100" b="0" i="0" u="none" strike="noStrike" kern="0" cap="none" spc="0" normalizeH="0" baseline="0" noProof="0" dirty="0" smtClean="0">
                <a:ln>
                  <a:noFill/>
                </a:ln>
                <a:solidFill>
                  <a:prstClr val="black"/>
                </a:solidFill>
                <a:effectLst/>
                <a:uLnTx/>
                <a:uFillTx/>
                <a:latin typeface="Century Gothic" panose="020B0502020202020204"/>
              </a:rPr>
            </a:br>
            <a:endParaRPr kumimoji="0" lang="en-US" sz="1800" b="0" i="0" u="none" strike="noStrike" kern="0" cap="none" spc="0" normalizeH="0" baseline="0" noProof="0" dirty="0" smtClean="0">
              <a:ln>
                <a:noFill/>
              </a:ln>
              <a:solidFill>
                <a:sysClr val="windowText" lastClr="000000"/>
              </a:solidFill>
              <a:effectLst/>
              <a:uLnTx/>
              <a:uFillTx/>
            </a:endParaRPr>
          </a:p>
        </p:txBody>
      </p:sp>
      <mc:AlternateContent xmlns:mc="http://schemas.openxmlformats.org/markup-compatibility/2006" xmlns:a14="http://schemas.microsoft.com/office/drawing/2010/main">
        <mc:Choice Requires="a14">
          <p:sp>
            <p:nvSpPr>
              <p:cNvPr id="17" name="Rectangle 16"/>
              <p:cNvSpPr/>
              <p:nvPr/>
            </p:nvSpPr>
            <p:spPr>
              <a:xfrm>
                <a:off x="595091" y="2713183"/>
                <a:ext cx="6691973" cy="2921954"/>
              </a:xfrm>
              <a:prstGeom prst="rect">
                <a:avLst/>
              </a:prstGeom>
            </p:spPr>
            <p:txBody>
              <a:bodyPr wrap="square">
                <a:spAutoFit/>
              </a:bodyPr>
              <a:lstStyle/>
              <a:p>
                <a:pPr marL="342900" lvl="0" indent="-342900" defTabSz="457200">
                  <a:spcBef>
                    <a:spcPts val="1000"/>
                  </a:spcBef>
                  <a:buClr>
                    <a:srgbClr val="A53010"/>
                  </a:buClr>
                  <a:buFont typeface="Wingdings 3" charset="2"/>
                  <a:buChar char=""/>
                </a:pPr>
                <a:r>
                  <a:rPr lang="en-US" sz="3200" dirty="0" smtClean="0">
                    <a:solidFill>
                      <a:prstClr val="black">
                        <a:lumMod val="75000"/>
                        <a:lumOff val="25000"/>
                      </a:prstClr>
                    </a:solidFill>
                    <a:latin typeface="Century Gothic" panose="020B0502020202020204"/>
                  </a:rPr>
                  <a:t>Slab thickness </a:t>
                </a:r>
                <a:r>
                  <a:rPr lang="en-US" sz="3200" b="1" dirty="0">
                    <a:solidFill>
                      <a:prstClr val="black">
                        <a:lumMod val="75000"/>
                        <a:lumOff val="25000"/>
                      </a:prstClr>
                    </a:solidFill>
                    <a:latin typeface="Century Gothic" panose="020B0502020202020204"/>
                  </a:rPr>
                  <a:t>h = </a:t>
                </a:r>
                <a:r>
                  <a:rPr lang="en-US" sz="3200" b="1" dirty="0" smtClean="0">
                    <a:solidFill>
                      <a:prstClr val="black">
                        <a:lumMod val="75000"/>
                        <a:lumOff val="25000"/>
                      </a:prstClr>
                    </a:solidFill>
                    <a:latin typeface="Century Gothic" panose="020B0502020202020204"/>
                  </a:rPr>
                  <a:t>16 </a:t>
                </a:r>
                <a:r>
                  <a:rPr lang="en-US" sz="3200" b="1" dirty="0">
                    <a:solidFill>
                      <a:prstClr val="black">
                        <a:lumMod val="75000"/>
                        <a:lumOff val="25000"/>
                      </a:prstClr>
                    </a:solidFill>
                    <a:latin typeface="Century Gothic" panose="020B0502020202020204"/>
                  </a:rPr>
                  <a:t>cm</a:t>
                </a:r>
              </a:p>
              <a:p>
                <a:pPr lvl="0" defTabSz="457200">
                  <a:spcBef>
                    <a:spcPts val="1000"/>
                  </a:spcBef>
                  <a:buClr>
                    <a:srgbClr val="A53010"/>
                  </a:buClr>
                </a:pPr>
                <a:r>
                  <a:rPr lang="en-US" sz="3200" dirty="0">
                    <a:solidFill>
                      <a:prstClr val="black">
                        <a:lumMod val="75000"/>
                        <a:lumOff val="25000"/>
                      </a:prstClr>
                    </a:solidFill>
                    <a:latin typeface="Century Gothic" panose="020B0502020202020204"/>
                  </a:rPr>
                  <a:t>     h </a:t>
                </a:r>
                <a:r>
                  <a:rPr lang="en-US" sz="3200" dirty="0" smtClean="0">
                    <a:solidFill>
                      <a:prstClr val="black">
                        <a:lumMod val="75000"/>
                        <a:lumOff val="25000"/>
                      </a:prstClr>
                    </a:solidFill>
                    <a:latin typeface="Century Gothic" panose="020B0502020202020204"/>
                  </a:rPr>
                  <a:t>=                    ; </a:t>
                </a:r>
                <a:r>
                  <a:rPr lang="en-US" sz="3200" dirty="0">
                    <a:solidFill>
                      <a:prstClr val="black">
                        <a:lumMod val="75000"/>
                        <a:lumOff val="25000"/>
                      </a:prstClr>
                    </a:solidFill>
                    <a:latin typeface="Century Gothic" panose="020B0502020202020204"/>
                  </a:rPr>
                  <a:t>β</a:t>
                </a:r>
                <a:r>
                  <a:rPr lang="en-US" sz="3200" dirty="0" smtClean="0">
                    <a:solidFill>
                      <a:prstClr val="black">
                        <a:lumMod val="75000"/>
                        <a:lumOff val="25000"/>
                      </a:prstClr>
                    </a:solidFill>
                    <a:latin typeface="Century Gothic" panose="020B0502020202020204"/>
                  </a:rPr>
                  <a:t>= 1.05</a:t>
                </a:r>
                <a:endParaRPr lang="en-US" sz="3200" dirty="0">
                  <a:solidFill>
                    <a:prstClr val="black">
                      <a:lumMod val="75000"/>
                      <a:lumOff val="25000"/>
                    </a:prstClr>
                  </a:solidFill>
                  <a:latin typeface="Century Gothic" panose="020B0502020202020204"/>
                </a:endParaRPr>
              </a:p>
              <a:p>
                <a:pPr lvl="0" defTabSz="457200">
                  <a:spcBef>
                    <a:spcPts val="1000"/>
                  </a:spcBef>
                  <a:buClr>
                    <a:srgbClr val="A53010"/>
                  </a:buClr>
                </a:pPr>
                <a:endParaRPr lang="en-US" sz="3200" dirty="0">
                  <a:solidFill>
                    <a:prstClr val="black">
                      <a:lumMod val="75000"/>
                      <a:lumOff val="25000"/>
                    </a:prstClr>
                  </a:solidFill>
                  <a:latin typeface="Century Gothic" panose="020B0502020202020204"/>
                </a:endParaRPr>
              </a:p>
              <a:p>
                <a:pPr lvl="0" defTabSz="457200">
                  <a:spcBef>
                    <a:spcPts val="1000"/>
                  </a:spcBef>
                  <a:buClr>
                    <a:srgbClr val="A53010"/>
                  </a:buClr>
                </a:pPr>
                <a:r>
                  <a:rPr lang="en-US" sz="3200" dirty="0">
                    <a:solidFill>
                      <a:prstClr val="black">
                        <a:lumMod val="75000"/>
                        <a:lumOff val="25000"/>
                      </a:prstClr>
                    </a:solidFill>
                    <a:latin typeface="Century Gothic" panose="020B0502020202020204"/>
                  </a:rPr>
                  <a:t>     h = </a:t>
                </a:r>
                <a14:m>
                  <m:oMath xmlns:m="http://schemas.openxmlformats.org/officeDocument/2006/math">
                    <m:f>
                      <m:fPr>
                        <m:ctrlPr>
                          <a:rPr lang="en-US" sz="3200" i="1">
                            <a:solidFill>
                              <a:prstClr val="black">
                                <a:lumMod val="75000"/>
                                <a:lumOff val="25000"/>
                              </a:prstClr>
                            </a:solidFill>
                            <a:latin typeface="Cambria Math" panose="02040503050406030204" pitchFamily="18" charset="0"/>
                          </a:rPr>
                        </m:ctrlPr>
                      </m:fPr>
                      <m:num>
                        <m:r>
                          <a:rPr lang="en-US" sz="3200" b="0" i="1" smtClean="0">
                            <a:solidFill>
                              <a:prstClr val="black">
                                <a:lumMod val="75000"/>
                                <a:lumOff val="25000"/>
                              </a:prstClr>
                            </a:solidFill>
                            <a:latin typeface="Cambria Math" panose="02040503050406030204" pitchFamily="18" charset="0"/>
                          </a:rPr>
                          <m:t>5</m:t>
                        </m:r>
                        <m:r>
                          <a:rPr lang="en-US" sz="3200" i="1">
                            <a:solidFill>
                              <a:prstClr val="black">
                                <a:lumMod val="75000"/>
                                <a:lumOff val="25000"/>
                              </a:prstClr>
                            </a:solidFill>
                            <a:latin typeface="Cambria Math" panose="02040503050406030204" pitchFamily="18" charset="0"/>
                          </a:rPr>
                          <m:t>.</m:t>
                        </m:r>
                        <m:r>
                          <a:rPr lang="en-US" sz="3200" b="0" i="1" smtClean="0">
                            <a:solidFill>
                              <a:prstClr val="black">
                                <a:lumMod val="75000"/>
                                <a:lumOff val="25000"/>
                              </a:prstClr>
                            </a:solidFill>
                            <a:latin typeface="Cambria Math" panose="02040503050406030204" pitchFamily="18" charset="0"/>
                          </a:rPr>
                          <m:t>89</m:t>
                        </m:r>
                        <m:r>
                          <a:rPr lang="en-US" sz="3200" i="1">
                            <a:solidFill>
                              <a:prstClr val="black">
                                <a:lumMod val="75000"/>
                                <a:lumOff val="25000"/>
                              </a:prstClr>
                            </a:solidFill>
                            <a:latin typeface="Cambria Math" panose="02040503050406030204" pitchFamily="18" charset="0"/>
                          </a:rPr>
                          <m:t>∗(</m:t>
                        </m:r>
                        <m:r>
                          <a:rPr lang="en-US" sz="3200" i="1">
                            <a:solidFill>
                              <a:prstClr val="black">
                                <a:lumMod val="75000"/>
                                <a:lumOff val="25000"/>
                              </a:prstClr>
                            </a:solidFill>
                            <a:latin typeface="Cambria Math" panose="02040503050406030204" pitchFamily="18" charset="0"/>
                          </a:rPr>
                          <m:t>0</m:t>
                        </m:r>
                        <m:r>
                          <a:rPr lang="en-US" sz="3200" i="1">
                            <a:solidFill>
                              <a:prstClr val="black">
                                <a:lumMod val="75000"/>
                                <a:lumOff val="25000"/>
                              </a:prstClr>
                            </a:solidFill>
                            <a:latin typeface="Cambria Math" panose="02040503050406030204" pitchFamily="18" charset="0"/>
                          </a:rPr>
                          <m:t>.</m:t>
                        </m:r>
                        <m:r>
                          <a:rPr lang="en-US" sz="3200" i="1">
                            <a:solidFill>
                              <a:prstClr val="black">
                                <a:lumMod val="75000"/>
                                <a:lumOff val="25000"/>
                              </a:prstClr>
                            </a:solidFill>
                            <a:latin typeface="Cambria Math" panose="02040503050406030204" pitchFamily="18" charset="0"/>
                          </a:rPr>
                          <m:t>8</m:t>
                        </m:r>
                        <m:r>
                          <a:rPr lang="en-US" sz="3200" i="1">
                            <a:solidFill>
                              <a:prstClr val="black">
                                <a:lumMod val="75000"/>
                                <a:lumOff val="25000"/>
                              </a:prstClr>
                            </a:solidFill>
                            <a:latin typeface="Cambria Math" panose="02040503050406030204" pitchFamily="18" charset="0"/>
                          </a:rPr>
                          <m:t>+</m:t>
                        </m:r>
                        <m:f>
                          <m:fPr>
                            <m:ctrlPr>
                              <a:rPr lang="en-US" sz="3200" i="1">
                                <a:solidFill>
                                  <a:prstClr val="black">
                                    <a:lumMod val="75000"/>
                                    <a:lumOff val="25000"/>
                                  </a:prstClr>
                                </a:solidFill>
                                <a:latin typeface="Cambria Math" panose="02040503050406030204" pitchFamily="18" charset="0"/>
                              </a:rPr>
                            </m:ctrlPr>
                          </m:fPr>
                          <m:num>
                            <m:r>
                              <a:rPr lang="en-US" sz="3200" i="1">
                                <a:solidFill>
                                  <a:prstClr val="black">
                                    <a:lumMod val="75000"/>
                                    <a:lumOff val="25000"/>
                                  </a:prstClr>
                                </a:solidFill>
                                <a:latin typeface="Cambria Math" panose="02040503050406030204" pitchFamily="18" charset="0"/>
                              </a:rPr>
                              <m:t>420</m:t>
                            </m:r>
                          </m:num>
                          <m:den>
                            <m:r>
                              <a:rPr lang="en-US" sz="3200" i="1">
                                <a:solidFill>
                                  <a:prstClr val="black">
                                    <a:lumMod val="75000"/>
                                    <a:lumOff val="25000"/>
                                  </a:prstClr>
                                </a:solidFill>
                                <a:latin typeface="Cambria Math" panose="02040503050406030204" pitchFamily="18" charset="0"/>
                              </a:rPr>
                              <m:t>1400</m:t>
                            </m:r>
                          </m:den>
                        </m:f>
                        <m:r>
                          <a:rPr lang="en-US" sz="3200" i="1">
                            <a:solidFill>
                              <a:prstClr val="black">
                                <a:lumMod val="75000"/>
                                <a:lumOff val="25000"/>
                              </a:prstClr>
                            </a:solidFill>
                            <a:latin typeface="Cambria Math" panose="02040503050406030204" pitchFamily="18" charset="0"/>
                          </a:rPr>
                          <m:t>)</m:t>
                        </m:r>
                      </m:num>
                      <m:den>
                        <m:r>
                          <a:rPr lang="en-US" sz="3200" i="1">
                            <a:solidFill>
                              <a:prstClr val="black">
                                <a:lumMod val="75000"/>
                                <a:lumOff val="25000"/>
                              </a:prstClr>
                            </a:solidFill>
                            <a:latin typeface="Cambria Math" panose="02040503050406030204" pitchFamily="18" charset="0"/>
                          </a:rPr>
                          <m:t>36</m:t>
                        </m:r>
                        <m:r>
                          <a:rPr lang="en-US" sz="3200" i="1">
                            <a:solidFill>
                              <a:prstClr val="black">
                                <a:lumMod val="75000"/>
                                <a:lumOff val="25000"/>
                              </a:prstClr>
                            </a:solidFill>
                            <a:latin typeface="Cambria Math" panose="02040503050406030204" pitchFamily="18" charset="0"/>
                          </a:rPr>
                          <m:t>+</m:t>
                        </m:r>
                        <m:r>
                          <a:rPr lang="en-US" sz="3200" b="0" i="1" smtClean="0">
                            <a:solidFill>
                              <a:prstClr val="black">
                                <a:lumMod val="75000"/>
                                <a:lumOff val="25000"/>
                              </a:prstClr>
                            </a:solidFill>
                            <a:latin typeface="Cambria Math" panose="02040503050406030204" pitchFamily="18" charset="0"/>
                          </a:rPr>
                          <m:t>5</m:t>
                        </m:r>
                        <m:r>
                          <a:rPr lang="en-US" sz="3200" i="1">
                            <a:solidFill>
                              <a:prstClr val="black">
                                <a:lumMod val="75000"/>
                                <a:lumOff val="25000"/>
                              </a:prstClr>
                            </a:solidFill>
                            <a:latin typeface="Cambria Math" panose="02040503050406030204" pitchFamily="18" charset="0"/>
                          </a:rPr>
                          <m:t>∗</m:t>
                        </m:r>
                        <m:r>
                          <a:rPr lang="en-US" sz="3200" i="1">
                            <a:solidFill>
                              <a:prstClr val="black">
                                <a:lumMod val="75000"/>
                                <a:lumOff val="25000"/>
                              </a:prstClr>
                            </a:solidFill>
                            <a:latin typeface="Cambria Math" panose="02040503050406030204" pitchFamily="18" charset="0"/>
                          </a:rPr>
                          <m:t>1</m:t>
                        </m:r>
                        <m:r>
                          <a:rPr lang="en-US" sz="3200" b="0" i="1" smtClean="0">
                            <a:solidFill>
                              <a:prstClr val="black">
                                <a:lumMod val="75000"/>
                                <a:lumOff val="25000"/>
                              </a:prstClr>
                            </a:solidFill>
                            <a:latin typeface="Cambria Math" panose="02040503050406030204" pitchFamily="18" charset="0"/>
                          </a:rPr>
                          <m:t>.</m:t>
                        </m:r>
                        <m:r>
                          <a:rPr lang="en-US" sz="3200" b="0" i="1" smtClean="0">
                            <a:solidFill>
                              <a:prstClr val="black">
                                <a:lumMod val="75000"/>
                                <a:lumOff val="25000"/>
                              </a:prstClr>
                            </a:solidFill>
                            <a:latin typeface="Cambria Math" panose="02040503050406030204" pitchFamily="18" charset="0"/>
                          </a:rPr>
                          <m:t>05</m:t>
                        </m:r>
                        <m:r>
                          <a:rPr lang="en-US" sz="3200" b="0" i="1" smtClean="0">
                            <a:solidFill>
                              <a:prstClr val="black">
                                <a:lumMod val="75000"/>
                                <a:lumOff val="25000"/>
                              </a:prstClr>
                            </a:solidFill>
                            <a:latin typeface="Cambria Math" panose="02040503050406030204" pitchFamily="18" charset="0"/>
                          </a:rPr>
                          <m:t>(</m:t>
                        </m:r>
                        <m:r>
                          <a:rPr lang="en-US" sz="3200" b="0" i="1" smtClean="0">
                            <a:solidFill>
                              <a:prstClr val="black">
                                <a:lumMod val="75000"/>
                                <a:lumOff val="25000"/>
                              </a:prstClr>
                            </a:solidFill>
                            <a:latin typeface="Cambria Math" panose="02040503050406030204" pitchFamily="18" charset="0"/>
                          </a:rPr>
                          <m:t>0</m:t>
                        </m:r>
                        <m:r>
                          <a:rPr lang="en-US" sz="3200" b="0" i="1" smtClean="0">
                            <a:solidFill>
                              <a:prstClr val="black">
                                <a:lumMod val="75000"/>
                                <a:lumOff val="25000"/>
                              </a:prstClr>
                            </a:solidFill>
                            <a:latin typeface="Cambria Math" panose="02040503050406030204" pitchFamily="18" charset="0"/>
                          </a:rPr>
                          <m:t>.</m:t>
                        </m:r>
                        <m:r>
                          <a:rPr lang="en-US" sz="3200" b="0" i="1" smtClean="0">
                            <a:solidFill>
                              <a:prstClr val="black">
                                <a:lumMod val="75000"/>
                                <a:lumOff val="25000"/>
                              </a:prstClr>
                            </a:solidFill>
                            <a:latin typeface="Cambria Math" panose="02040503050406030204" pitchFamily="18" charset="0"/>
                          </a:rPr>
                          <m:t>3825</m:t>
                        </m:r>
                        <m:r>
                          <a:rPr lang="en-US" sz="3200" b="0" i="1" smtClean="0">
                            <a:solidFill>
                              <a:prstClr val="black">
                                <a:lumMod val="75000"/>
                                <a:lumOff val="25000"/>
                              </a:prstClr>
                            </a:solidFill>
                            <a:latin typeface="Cambria Math" panose="02040503050406030204" pitchFamily="18" charset="0"/>
                          </a:rPr>
                          <m:t>−</m:t>
                        </m:r>
                        <m:r>
                          <a:rPr lang="en-US" sz="3200" b="0" i="1" smtClean="0">
                            <a:solidFill>
                              <a:prstClr val="black">
                                <a:lumMod val="75000"/>
                                <a:lumOff val="25000"/>
                              </a:prstClr>
                            </a:solidFill>
                            <a:latin typeface="Cambria Math" panose="02040503050406030204" pitchFamily="18" charset="0"/>
                          </a:rPr>
                          <m:t>0</m:t>
                        </m:r>
                        <m:r>
                          <a:rPr lang="en-US" sz="3200" b="0" i="1" smtClean="0">
                            <a:solidFill>
                              <a:prstClr val="black">
                                <a:lumMod val="75000"/>
                                <a:lumOff val="25000"/>
                              </a:prstClr>
                            </a:solidFill>
                            <a:latin typeface="Cambria Math" panose="02040503050406030204" pitchFamily="18" charset="0"/>
                          </a:rPr>
                          <m:t>.</m:t>
                        </m:r>
                        <m:r>
                          <a:rPr lang="en-US" sz="3200" b="0" i="1" smtClean="0">
                            <a:solidFill>
                              <a:prstClr val="black">
                                <a:lumMod val="75000"/>
                                <a:lumOff val="25000"/>
                              </a:prstClr>
                            </a:solidFill>
                            <a:latin typeface="Cambria Math" panose="02040503050406030204" pitchFamily="18" charset="0"/>
                          </a:rPr>
                          <m:t>2</m:t>
                        </m:r>
                        <m:r>
                          <a:rPr lang="en-US" sz="3200" b="0" i="1" smtClean="0">
                            <a:solidFill>
                              <a:prstClr val="black">
                                <a:lumMod val="75000"/>
                                <a:lumOff val="25000"/>
                              </a:prstClr>
                            </a:solidFill>
                            <a:latin typeface="Cambria Math" panose="02040503050406030204" pitchFamily="18" charset="0"/>
                          </a:rPr>
                          <m:t>)</m:t>
                        </m:r>
                      </m:den>
                    </m:f>
                    <m:r>
                      <a:rPr lang="en-US" sz="3200" i="1">
                        <a:solidFill>
                          <a:prstClr val="black">
                            <a:lumMod val="75000"/>
                            <a:lumOff val="25000"/>
                          </a:prstClr>
                        </a:solidFill>
                        <a:latin typeface="Cambria Math" panose="02040503050406030204" pitchFamily="18" charset="0"/>
                      </a:rPr>
                      <m:t>=</m:t>
                    </m:r>
                    <m:r>
                      <a:rPr lang="en-US" sz="3200" b="0" i="1" smtClean="0">
                        <a:solidFill>
                          <a:prstClr val="black">
                            <a:lumMod val="75000"/>
                            <a:lumOff val="25000"/>
                          </a:prstClr>
                        </a:solidFill>
                        <a:latin typeface="Cambria Math" panose="02040503050406030204" pitchFamily="18" charset="0"/>
                      </a:rPr>
                      <m:t>0</m:t>
                    </m:r>
                    <m:r>
                      <a:rPr lang="en-US" sz="3200" b="0" i="1" smtClean="0">
                        <a:solidFill>
                          <a:prstClr val="black">
                            <a:lumMod val="75000"/>
                            <a:lumOff val="25000"/>
                          </a:prstClr>
                        </a:solidFill>
                        <a:latin typeface="Cambria Math" panose="02040503050406030204" pitchFamily="18" charset="0"/>
                      </a:rPr>
                      <m:t>.</m:t>
                    </m:r>
                    <m:r>
                      <a:rPr lang="en-US" sz="3200" i="1">
                        <a:solidFill>
                          <a:prstClr val="black">
                            <a:lumMod val="75000"/>
                            <a:lumOff val="25000"/>
                          </a:prstClr>
                        </a:solidFill>
                        <a:latin typeface="Cambria Math" panose="02040503050406030204" pitchFamily="18" charset="0"/>
                      </a:rPr>
                      <m:t>1</m:t>
                    </m:r>
                    <m:r>
                      <a:rPr lang="en-US" sz="3200" b="0" i="1" smtClean="0">
                        <a:solidFill>
                          <a:prstClr val="black">
                            <a:lumMod val="75000"/>
                            <a:lumOff val="25000"/>
                          </a:prstClr>
                        </a:solidFill>
                        <a:latin typeface="Cambria Math" panose="02040503050406030204" pitchFamily="18" charset="0"/>
                      </a:rPr>
                      <m:t>6</m:t>
                    </m:r>
                    <m:r>
                      <a:rPr lang="en-US" sz="3200" i="1">
                        <a:solidFill>
                          <a:prstClr val="black">
                            <a:lumMod val="75000"/>
                            <a:lumOff val="25000"/>
                          </a:prstClr>
                        </a:solidFill>
                        <a:latin typeface="Cambria Math" panose="02040503050406030204" pitchFamily="18" charset="0"/>
                      </a:rPr>
                      <m:t>𝑚</m:t>
                    </m:r>
                  </m:oMath>
                </a14:m>
                <a:endParaRPr lang="en-US" sz="3200" dirty="0">
                  <a:solidFill>
                    <a:prstClr val="black">
                      <a:lumMod val="75000"/>
                      <a:lumOff val="25000"/>
                    </a:prstClr>
                  </a:solidFill>
                  <a:latin typeface="Century Gothic" panose="020B0502020202020204"/>
                </a:endParaRPr>
              </a:p>
            </p:txBody>
          </p:sp>
        </mc:Choice>
        <mc:Fallback xmlns="">
          <p:sp>
            <p:nvSpPr>
              <p:cNvPr id="17" name="Rectangle 16"/>
              <p:cNvSpPr>
                <a:spLocks noRot="1" noChangeAspect="1" noMove="1" noResize="1" noEditPoints="1" noAdjustHandles="1" noChangeArrowheads="1" noChangeShapeType="1" noTextEdit="1"/>
              </p:cNvSpPr>
              <p:nvPr/>
            </p:nvSpPr>
            <p:spPr>
              <a:xfrm>
                <a:off x="595091" y="2713183"/>
                <a:ext cx="6691973" cy="2921954"/>
              </a:xfrm>
              <a:prstGeom prst="rect">
                <a:avLst/>
              </a:prstGeom>
              <a:blipFill>
                <a:blip r:embed="rId2"/>
                <a:stretch>
                  <a:fillRect l="-2188" t="-2714"/>
                </a:stretch>
              </a:blipFill>
            </p:spPr>
            <p:txBody>
              <a:bodyPr/>
              <a:lstStyle/>
              <a:p>
                <a:r>
                  <a:rPr lang="en-US">
                    <a:noFill/>
                  </a:rPr>
                  <a:t> </a:t>
                </a:r>
              </a:p>
            </p:txBody>
          </p:sp>
        </mc:Fallback>
      </mc:AlternateContent>
      <p:pic>
        <p:nvPicPr>
          <p:cNvPr id="18" name="Picture 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894184" y="3165505"/>
            <a:ext cx="2144416" cy="1072208"/>
          </a:xfrm>
          <a:prstGeom prst="rect">
            <a:avLst/>
          </a:prstGeom>
          <a:noFill/>
        </p:spPr>
      </p:pic>
      <p:pic>
        <p:nvPicPr>
          <p:cNvPr id="19" name="Picture 38"/>
          <p:cNvPicPr/>
          <p:nvPr/>
        </p:nvPicPr>
        <p:blipFill>
          <a:blip r:embed="rId4">
            <a:extLst>
              <a:ext uri="{28A0092B-C50C-407E-A947-70E740481C1C}">
                <a14:useLocalDpi xmlns:a14="http://schemas.microsoft.com/office/drawing/2010/main" val="0"/>
              </a:ext>
            </a:extLst>
          </a:blip>
          <a:stretch>
            <a:fillRect/>
          </a:stretch>
        </p:blipFill>
        <p:spPr>
          <a:xfrm>
            <a:off x="7253135" y="1579944"/>
            <a:ext cx="3814736" cy="3482507"/>
          </a:xfrm>
          <a:prstGeom prst="rect">
            <a:avLst/>
          </a:prstGeom>
        </p:spPr>
      </p:pic>
      <p:sp>
        <p:nvSpPr>
          <p:cNvPr id="14" name="Date Placeholder 3"/>
          <p:cNvSpPr txBox="1">
            <a:spLocks/>
          </p:cNvSpPr>
          <p:nvPr/>
        </p:nvSpPr>
        <p:spPr>
          <a:xfrm>
            <a:off x="718071"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2783942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17</a:t>
            </a:fld>
            <a:endParaRPr lang="en-US" sz="1800" b="1">
              <a:solidFill>
                <a:schemeClr val="accent6">
                  <a:lumMod val="75000"/>
                </a:schemeClr>
              </a:solidFill>
            </a:endParaRPr>
          </a:p>
        </p:txBody>
      </p:sp>
      <p:grpSp>
        <p:nvGrpSpPr>
          <p:cNvPr id="7" name="مجموعة 8"/>
          <p:cNvGrpSpPr/>
          <p:nvPr/>
        </p:nvGrpSpPr>
        <p:grpSpPr>
          <a:xfrm>
            <a:off x="186362" y="195562"/>
            <a:ext cx="3721961" cy="461665"/>
            <a:chOff x="609600" y="381000"/>
            <a:chExt cx="2667000" cy="724567"/>
          </a:xfrm>
        </p:grpSpPr>
        <p:sp>
          <p:nvSpPr>
            <p:cNvPr id="8" name="مربع نص 4"/>
            <p:cNvSpPr txBox="1"/>
            <p:nvPr/>
          </p:nvSpPr>
          <p:spPr>
            <a:xfrm>
              <a:off x="990600" y="381000"/>
              <a:ext cx="2286000" cy="724567"/>
            </a:xfrm>
            <a:prstGeom prst="rect">
              <a:avLst/>
            </a:prstGeom>
            <a:solidFill>
              <a:schemeClr val="bg1">
                <a:lumMod val="50000"/>
              </a:schemeClr>
            </a:solidFill>
          </p:spPr>
          <p:txBody>
            <a:bodyPr wrap="square" rtlCol="0">
              <a:spAutoFit/>
            </a:bodyPr>
            <a:lstStyle/>
            <a:p>
              <a:pPr lvl="0" algn="ctr">
                <a:defRPr/>
              </a:pPr>
              <a:r>
                <a:rPr lang="en-US" sz="2400" b="1" dirty="0">
                  <a:solidFill>
                    <a:schemeClr val="bg1"/>
                  </a:solidFill>
                </a:rPr>
                <a:t>Preliminary Dimensions </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2</a:t>
              </a:r>
              <a:endParaRPr lang="en-US" sz="2000" b="1" dirty="0"/>
            </a:p>
          </p:txBody>
        </p:sp>
      </p:grpSp>
      <p:sp>
        <p:nvSpPr>
          <p:cNvPr id="5" name="Rectangle 4"/>
          <p:cNvSpPr/>
          <p:nvPr/>
        </p:nvSpPr>
        <p:spPr>
          <a:xfrm>
            <a:off x="595092" y="872058"/>
            <a:ext cx="2754280" cy="707886"/>
          </a:xfrm>
          <a:prstGeom prst="rect">
            <a:avLst/>
          </a:prstGeom>
        </p:spPr>
        <p:txBody>
          <a:bodyPr wrap="none">
            <a:spAutoFit/>
          </a:bodyPr>
          <a:lstStyle/>
          <a:p>
            <a:pPr lvl="0">
              <a:defRPr/>
            </a:pPr>
            <a:r>
              <a:rPr lang="en-US" sz="4000" b="1" dirty="0" smtClean="0">
                <a:solidFill>
                  <a:srgbClr val="FFC000"/>
                </a:solidFill>
              </a:rPr>
              <a:t>2</a:t>
            </a:r>
            <a:r>
              <a:rPr lang="ar-SA" sz="4000" b="1" dirty="0" smtClean="0">
                <a:solidFill>
                  <a:srgbClr val="FFC000"/>
                </a:solidFill>
              </a:rPr>
              <a:t>.</a:t>
            </a:r>
            <a:r>
              <a:rPr lang="en-US" sz="4000" b="1" dirty="0" smtClean="0">
                <a:solidFill>
                  <a:srgbClr val="FFC000"/>
                </a:solidFill>
              </a:rPr>
              <a:t>2: </a:t>
            </a:r>
            <a:r>
              <a:rPr lang="en-US" sz="4000" b="1" dirty="0" smtClean="0">
                <a:solidFill>
                  <a:srgbClr val="70AD47">
                    <a:lumMod val="75000"/>
                  </a:srgbClr>
                </a:solidFill>
              </a:rPr>
              <a:t>Beams  </a:t>
            </a:r>
            <a:endParaRPr lang="en-US" sz="4000" b="1" dirty="0">
              <a:solidFill>
                <a:srgbClr val="70AD47">
                  <a:lumMod val="75000"/>
                </a:srgbClr>
              </a:solidFill>
            </a:endParaRPr>
          </a:p>
        </p:txBody>
      </p:sp>
      <p:sp>
        <p:nvSpPr>
          <p:cNvPr id="15" name="Rectangle 14"/>
          <p:cNvSpPr/>
          <p:nvPr/>
        </p:nvSpPr>
        <p:spPr>
          <a:xfrm>
            <a:off x="723722" y="1576456"/>
            <a:ext cx="2936894" cy="384721"/>
          </a:xfrm>
          <a:prstGeom prst="rect">
            <a:avLst/>
          </a:prstGeom>
        </p:spPr>
        <p:txBody>
          <a:bodyPr wrap="none">
            <a:spAutoFit/>
          </a:bodyPr>
          <a:lstStyle/>
          <a:p>
            <a:pPr lvl="0">
              <a:defRPr/>
            </a:pPr>
            <a:r>
              <a:rPr lang="en-US" sz="1900" dirty="0" smtClean="0"/>
              <a:t>Table of beams for Block 2:  </a:t>
            </a:r>
            <a:endParaRPr lang="en-US" sz="1900" dirty="0"/>
          </a:p>
        </p:txBody>
      </p:sp>
      <p:pic>
        <p:nvPicPr>
          <p:cNvPr id="16" name="Picture 15"/>
          <p:cNvPicPr/>
          <p:nvPr/>
        </p:nvPicPr>
        <p:blipFill>
          <a:blip r:embed="rId2">
            <a:extLst>
              <a:ext uri="{28A0092B-C50C-407E-A947-70E740481C1C}">
                <a14:useLocalDpi xmlns:a14="http://schemas.microsoft.com/office/drawing/2010/main" val="0"/>
              </a:ext>
            </a:extLst>
          </a:blip>
          <a:stretch>
            <a:fillRect/>
          </a:stretch>
        </p:blipFill>
        <p:spPr>
          <a:xfrm>
            <a:off x="5609705" y="657227"/>
            <a:ext cx="5943600" cy="5550332"/>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4063724850"/>
              </p:ext>
            </p:extLst>
          </p:nvPr>
        </p:nvGraphicFramePr>
        <p:xfrm>
          <a:off x="718071" y="2098738"/>
          <a:ext cx="4705223" cy="3628730"/>
        </p:xfrm>
        <a:graphic>
          <a:graphicData uri="http://schemas.openxmlformats.org/drawingml/2006/table">
            <a:tbl>
              <a:tblPr firstRow="1" firstCol="1" bandRow="1">
                <a:tableStyleId>{5C22544A-7EE6-4342-B048-85BDC9FD1C3A}</a:tableStyleId>
              </a:tblPr>
              <a:tblGrid>
                <a:gridCol w="1062710">
                  <a:extLst>
                    <a:ext uri="{9D8B030D-6E8A-4147-A177-3AD203B41FA5}">
                      <a16:colId xmlns:a16="http://schemas.microsoft.com/office/drawing/2014/main" val="677204025"/>
                    </a:ext>
                  </a:extLst>
                </a:gridCol>
                <a:gridCol w="2147767">
                  <a:extLst>
                    <a:ext uri="{9D8B030D-6E8A-4147-A177-3AD203B41FA5}">
                      <a16:colId xmlns:a16="http://schemas.microsoft.com/office/drawing/2014/main" val="2017263535"/>
                    </a:ext>
                  </a:extLst>
                </a:gridCol>
                <a:gridCol w="1494746">
                  <a:extLst>
                    <a:ext uri="{9D8B030D-6E8A-4147-A177-3AD203B41FA5}">
                      <a16:colId xmlns:a16="http://schemas.microsoft.com/office/drawing/2014/main" val="3948450387"/>
                    </a:ext>
                  </a:extLst>
                </a:gridCol>
              </a:tblGrid>
              <a:tr h="304476">
                <a:tc>
                  <a:txBody>
                    <a:bodyPr/>
                    <a:lstStyle/>
                    <a:p>
                      <a:pPr marL="0" marR="0" algn="ctr">
                        <a:lnSpc>
                          <a:spcPct val="107000"/>
                        </a:lnSpc>
                        <a:spcBef>
                          <a:spcPts val="0"/>
                        </a:spcBef>
                        <a:spcAft>
                          <a:spcPts val="0"/>
                        </a:spcAft>
                      </a:pPr>
                      <a:r>
                        <a:rPr lang="en-US" sz="1200">
                          <a:effectLst/>
                        </a:rPr>
                        <a:t>Name of Beam</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Depth(mm)</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Width(mm)</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791021364"/>
                  </a:ext>
                </a:extLst>
              </a:tr>
              <a:tr h="290486">
                <a:tc>
                  <a:txBody>
                    <a:bodyPr/>
                    <a:lstStyle/>
                    <a:p>
                      <a:pPr marL="0" marR="0" algn="ctr">
                        <a:lnSpc>
                          <a:spcPct val="107000"/>
                        </a:lnSpc>
                        <a:spcBef>
                          <a:spcPts val="0"/>
                        </a:spcBef>
                        <a:spcAft>
                          <a:spcPts val="0"/>
                        </a:spcAft>
                      </a:pPr>
                      <a:r>
                        <a:rPr lang="en-US" sz="1200">
                          <a:effectLst/>
                        </a:rPr>
                        <a:t>B1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200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200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581062328"/>
                  </a:ext>
                </a:extLst>
              </a:tr>
              <a:tr h="290486">
                <a:tc>
                  <a:txBody>
                    <a:bodyPr/>
                    <a:lstStyle/>
                    <a:p>
                      <a:pPr marL="0" marR="0" algn="ctr">
                        <a:lnSpc>
                          <a:spcPct val="107000"/>
                        </a:lnSpc>
                        <a:spcBef>
                          <a:spcPts val="0"/>
                        </a:spcBef>
                        <a:spcAft>
                          <a:spcPts val="0"/>
                        </a:spcAft>
                      </a:pPr>
                      <a:r>
                        <a:rPr lang="en-US" sz="1200">
                          <a:effectLst/>
                        </a:rPr>
                        <a:t>B2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300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200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876977637"/>
                  </a:ext>
                </a:extLst>
              </a:tr>
              <a:tr h="290486">
                <a:tc>
                  <a:txBody>
                    <a:bodyPr/>
                    <a:lstStyle/>
                    <a:p>
                      <a:pPr marL="0" marR="0" algn="ctr">
                        <a:lnSpc>
                          <a:spcPct val="107000"/>
                        </a:lnSpc>
                        <a:spcBef>
                          <a:spcPts val="0"/>
                        </a:spcBef>
                        <a:spcAft>
                          <a:spcPts val="0"/>
                        </a:spcAft>
                      </a:pPr>
                      <a:r>
                        <a:rPr lang="en-US" sz="1200">
                          <a:effectLst/>
                        </a:rPr>
                        <a:t>B3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300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300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705444934"/>
                  </a:ext>
                </a:extLst>
              </a:tr>
              <a:tr h="290486">
                <a:tc>
                  <a:txBody>
                    <a:bodyPr/>
                    <a:lstStyle/>
                    <a:p>
                      <a:pPr marL="0" marR="0" algn="ctr">
                        <a:lnSpc>
                          <a:spcPct val="107000"/>
                        </a:lnSpc>
                        <a:spcBef>
                          <a:spcPts val="0"/>
                        </a:spcBef>
                        <a:spcAft>
                          <a:spcPts val="0"/>
                        </a:spcAft>
                      </a:pPr>
                      <a:r>
                        <a:rPr lang="en-US" sz="1200">
                          <a:effectLst/>
                        </a:rPr>
                        <a:t>B4</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500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300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490119809"/>
                  </a:ext>
                </a:extLst>
              </a:tr>
              <a:tr h="290486">
                <a:tc>
                  <a:txBody>
                    <a:bodyPr/>
                    <a:lstStyle/>
                    <a:p>
                      <a:pPr marL="0" marR="0" algn="ctr">
                        <a:lnSpc>
                          <a:spcPct val="107000"/>
                        </a:lnSpc>
                        <a:spcBef>
                          <a:spcPts val="0"/>
                        </a:spcBef>
                        <a:spcAft>
                          <a:spcPts val="0"/>
                        </a:spcAft>
                      </a:pPr>
                      <a:r>
                        <a:rPr lang="en-US" sz="1200">
                          <a:effectLst/>
                        </a:rPr>
                        <a:t>B5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300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400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527744767"/>
                  </a:ext>
                </a:extLst>
              </a:tr>
              <a:tr h="290486">
                <a:tc>
                  <a:txBody>
                    <a:bodyPr/>
                    <a:lstStyle/>
                    <a:p>
                      <a:pPr marL="0" marR="0" algn="ctr">
                        <a:lnSpc>
                          <a:spcPct val="107000"/>
                        </a:lnSpc>
                        <a:spcBef>
                          <a:spcPts val="0"/>
                        </a:spcBef>
                        <a:spcAft>
                          <a:spcPts val="0"/>
                        </a:spcAft>
                      </a:pPr>
                      <a:r>
                        <a:rPr lang="en-US" sz="1200">
                          <a:effectLst/>
                        </a:rPr>
                        <a:t>B6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500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400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273965528"/>
                  </a:ext>
                </a:extLst>
              </a:tr>
              <a:tr h="290486">
                <a:tc>
                  <a:txBody>
                    <a:bodyPr/>
                    <a:lstStyle/>
                    <a:p>
                      <a:pPr marL="0" marR="0" algn="ctr">
                        <a:lnSpc>
                          <a:spcPct val="107000"/>
                        </a:lnSpc>
                        <a:spcBef>
                          <a:spcPts val="0"/>
                        </a:spcBef>
                        <a:spcAft>
                          <a:spcPts val="0"/>
                        </a:spcAft>
                      </a:pPr>
                      <a:r>
                        <a:rPr lang="en-US" sz="1200">
                          <a:effectLst/>
                        </a:rPr>
                        <a:t>B7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600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400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860794816"/>
                  </a:ext>
                </a:extLst>
              </a:tr>
              <a:tr h="304476">
                <a:tc>
                  <a:txBody>
                    <a:bodyPr/>
                    <a:lstStyle/>
                    <a:p>
                      <a:pPr marL="0" marR="0" algn="ctr">
                        <a:lnSpc>
                          <a:spcPct val="107000"/>
                        </a:lnSpc>
                        <a:spcBef>
                          <a:spcPts val="0"/>
                        </a:spcBef>
                        <a:spcAft>
                          <a:spcPts val="0"/>
                        </a:spcAft>
                      </a:pPr>
                      <a:r>
                        <a:rPr lang="en-US" sz="1200">
                          <a:effectLst/>
                        </a:rPr>
                        <a:t>B8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300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500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23387051"/>
                  </a:ext>
                </a:extLst>
              </a:tr>
              <a:tr h="304476">
                <a:tc>
                  <a:txBody>
                    <a:bodyPr/>
                    <a:lstStyle/>
                    <a:p>
                      <a:pPr marL="0" marR="0" algn="ctr">
                        <a:lnSpc>
                          <a:spcPct val="107000"/>
                        </a:lnSpc>
                        <a:spcBef>
                          <a:spcPts val="0"/>
                        </a:spcBef>
                        <a:spcAft>
                          <a:spcPts val="0"/>
                        </a:spcAft>
                      </a:pPr>
                      <a:r>
                        <a:rPr lang="en-US" sz="1200">
                          <a:effectLst/>
                        </a:rPr>
                        <a:t>B9</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500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500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948669904"/>
                  </a:ext>
                </a:extLst>
              </a:tr>
              <a:tr h="290486">
                <a:tc>
                  <a:txBody>
                    <a:bodyPr/>
                    <a:lstStyle/>
                    <a:p>
                      <a:pPr marL="0" marR="0" algn="ctr">
                        <a:lnSpc>
                          <a:spcPct val="107000"/>
                        </a:lnSpc>
                        <a:spcBef>
                          <a:spcPts val="0"/>
                        </a:spcBef>
                        <a:spcAft>
                          <a:spcPts val="0"/>
                        </a:spcAft>
                      </a:pPr>
                      <a:r>
                        <a:rPr lang="en-US" sz="1200">
                          <a:effectLst/>
                        </a:rPr>
                        <a:t>B10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300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600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995061088"/>
                  </a:ext>
                </a:extLst>
              </a:tr>
              <a:tr h="304476">
                <a:tc>
                  <a:txBody>
                    <a:bodyPr/>
                    <a:lstStyle/>
                    <a:p>
                      <a:pPr marL="0" marR="0" algn="ctr">
                        <a:lnSpc>
                          <a:spcPct val="107000"/>
                        </a:lnSpc>
                        <a:spcBef>
                          <a:spcPts val="0"/>
                        </a:spcBef>
                        <a:spcAft>
                          <a:spcPts val="0"/>
                        </a:spcAft>
                      </a:pPr>
                      <a:r>
                        <a:rPr lang="en-US" sz="1200">
                          <a:effectLst/>
                        </a:rPr>
                        <a:t>B11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500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600</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187149242"/>
                  </a:ext>
                </a:extLst>
              </a:tr>
            </a:tbl>
          </a:graphicData>
        </a:graphic>
      </p:graphicFrame>
      <p:sp>
        <p:nvSpPr>
          <p:cNvPr id="13"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42770279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18</a:t>
            </a:fld>
            <a:endParaRPr lang="en-US" sz="1800" b="1">
              <a:solidFill>
                <a:schemeClr val="accent6">
                  <a:lumMod val="75000"/>
                </a:schemeClr>
              </a:solidFill>
            </a:endParaRPr>
          </a:p>
        </p:txBody>
      </p:sp>
      <p:grpSp>
        <p:nvGrpSpPr>
          <p:cNvPr id="7" name="مجموعة 8"/>
          <p:cNvGrpSpPr/>
          <p:nvPr/>
        </p:nvGrpSpPr>
        <p:grpSpPr>
          <a:xfrm>
            <a:off x="186362" y="195562"/>
            <a:ext cx="3721961" cy="461665"/>
            <a:chOff x="609600" y="381000"/>
            <a:chExt cx="2667000" cy="724567"/>
          </a:xfrm>
        </p:grpSpPr>
        <p:sp>
          <p:nvSpPr>
            <p:cNvPr id="8" name="مربع نص 4"/>
            <p:cNvSpPr txBox="1"/>
            <p:nvPr/>
          </p:nvSpPr>
          <p:spPr>
            <a:xfrm>
              <a:off x="990600" y="381000"/>
              <a:ext cx="2286000" cy="724567"/>
            </a:xfrm>
            <a:prstGeom prst="rect">
              <a:avLst/>
            </a:prstGeom>
            <a:solidFill>
              <a:schemeClr val="bg1">
                <a:lumMod val="50000"/>
              </a:schemeClr>
            </a:solidFill>
          </p:spPr>
          <p:txBody>
            <a:bodyPr wrap="square" rtlCol="0">
              <a:spAutoFit/>
            </a:bodyPr>
            <a:lstStyle/>
            <a:p>
              <a:pPr lvl="0" algn="ctr">
                <a:defRPr/>
              </a:pPr>
              <a:r>
                <a:rPr lang="en-US" sz="2400" b="1" dirty="0">
                  <a:solidFill>
                    <a:schemeClr val="bg1"/>
                  </a:solidFill>
                </a:rPr>
                <a:t>Preliminary Dimensions </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2</a:t>
              </a:r>
              <a:endParaRPr lang="en-US" sz="2000" b="1" dirty="0"/>
            </a:p>
          </p:txBody>
        </p:sp>
      </p:grpSp>
      <p:sp>
        <p:nvSpPr>
          <p:cNvPr id="5" name="Rectangle 4"/>
          <p:cNvSpPr/>
          <p:nvPr/>
        </p:nvSpPr>
        <p:spPr>
          <a:xfrm>
            <a:off x="595092" y="872058"/>
            <a:ext cx="3180679" cy="707886"/>
          </a:xfrm>
          <a:prstGeom prst="rect">
            <a:avLst/>
          </a:prstGeom>
        </p:spPr>
        <p:txBody>
          <a:bodyPr wrap="none">
            <a:spAutoFit/>
          </a:bodyPr>
          <a:lstStyle/>
          <a:p>
            <a:pPr lvl="0">
              <a:defRPr/>
            </a:pPr>
            <a:r>
              <a:rPr lang="en-US" sz="4000" b="1" dirty="0" smtClean="0">
                <a:solidFill>
                  <a:srgbClr val="FFC000"/>
                </a:solidFill>
              </a:rPr>
              <a:t>2</a:t>
            </a:r>
            <a:r>
              <a:rPr lang="ar-SA" sz="4000" b="1" dirty="0" smtClean="0">
                <a:solidFill>
                  <a:srgbClr val="FFC000"/>
                </a:solidFill>
              </a:rPr>
              <a:t>.</a:t>
            </a:r>
            <a:r>
              <a:rPr lang="en-US" sz="4000" b="1" dirty="0">
                <a:solidFill>
                  <a:srgbClr val="FFC000"/>
                </a:solidFill>
              </a:rPr>
              <a:t>3</a:t>
            </a:r>
            <a:r>
              <a:rPr lang="en-US" sz="4000" b="1" dirty="0" smtClean="0">
                <a:solidFill>
                  <a:srgbClr val="FFC000"/>
                </a:solidFill>
              </a:rPr>
              <a:t>: </a:t>
            </a:r>
            <a:r>
              <a:rPr lang="en-US" sz="4000" b="1" dirty="0" smtClean="0">
                <a:solidFill>
                  <a:srgbClr val="70AD47">
                    <a:lumMod val="75000"/>
                  </a:srgbClr>
                </a:solidFill>
              </a:rPr>
              <a:t>Columns  </a:t>
            </a:r>
            <a:endParaRPr lang="en-US" sz="4000" b="1" dirty="0">
              <a:solidFill>
                <a:srgbClr val="70AD47">
                  <a:lumMod val="75000"/>
                </a:srgbClr>
              </a:solidFill>
            </a:endParaRPr>
          </a:p>
        </p:txBody>
      </p:sp>
      <p:sp>
        <p:nvSpPr>
          <p:cNvPr id="15" name="Rectangle 14"/>
          <p:cNvSpPr/>
          <p:nvPr/>
        </p:nvSpPr>
        <p:spPr>
          <a:xfrm>
            <a:off x="723722" y="1576456"/>
            <a:ext cx="1952329" cy="384721"/>
          </a:xfrm>
          <a:prstGeom prst="rect">
            <a:avLst/>
          </a:prstGeom>
        </p:spPr>
        <p:txBody>
          <a:bodyPr wrap="none">
            <a:spAutoFit/>
          </a:bodyPr>
          <a:lstStyle/>
          <a:p>
            <a:pPr lvl="0">
              <a:defRPr/>
            </a:pPr>
            <a:r>
              <a:rPr lang="en-US" sz="1900" dirty="0" smtClean="0"/>
              <a:t>Block 2 columns:  </a:t>
            </a:r>
            <a:endParaRPr lang="en-US" sz="1900" dirty="0"/>
          </a:p>
        </p:txBody>
      </p:sp>
      <p:pic>
        <p:nvPicPr>
          <p:cNvPr id="16" name="Picture 15"/>
          <p:cNvPicPr/>
          <p:nvPr/>
        </p:nvPicPr>
        <p:blipFill>
          <a:blip r:embed="rId2">
            <a:extLst>
              <a:ext uri="{28A0092B-C50C-407E-A947-70E740481C1C}">
                <a14:useLocalDpi xmlns:a14="http://schemas.microsoft.com/office/drawing/2010/main" val="0"/>
              </a:ext>
            </a:extLst>
          </a:blip>
          <a:stretch>
            <a:fillRect/>
          </a:stretch>
        </p:blipFill>
        <p:spPr>
          <a:xfrm>
            <a:off x="4970657" y="803623"/>
            <a:ext cx="7010400" cy="5191760"/>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3691817617"/>
              </p:ext>
            </p:extLst>
          </p:nvPr>
        </p:nvGraphicFramePr>
        <p:xfrm>
          <a:off x="798513" y="2284342"/>
          <a:ext cx="3930804" cy="3069055"/>
        </p:xfrm>
        <a:graphic>
          <a:graphicData uri="http://schemas.openxmlformats.org/drawingml/2006/table">
            <a:tbl>
              <a:tblPr firstRow="1" firstCol="1" bandRow="1">
                <a:tableStyleId>{5C22544A-7EE6-4342-B048-85BDC9FD1C3A}</a:tableStyleId>
              </a:tblPr>
              <a:tblGrid>
                <a:gridCol w="1141794">
                  <a:extLst>
                    <a:ext uri="{9D8B030D-6E8A-4147-A177-3AD203B41FA5}">
                      <a16:colId xmlns:a16="http://schemas.microsoft.com/office/drawing/2014/main" val="3395260662"/>
                    </a:ext>
                  </a:extLst>
                </a:gridCol>
                <a:gridCol w="901417">
                  <a:extLst>
                    <a:ext uri="{9D8B030D-6E8A-4147-A177-3AD203B41FA5}">
                      <a16:colId xmlns:a16="http://schemas.microsoft.com/office/drawing/2014/main" val="3654652350"/>
                    </a:ext>
                  </a:extLst>
                </a:gridCol>
                <a:gridCol w="928773">
                  <a:extLst>
                    <a:ext uri="{9D8B030D-6E8A-4147-A177-3AD203B41FA5}">
                      <a16:colId xmlns:a16="http://schemas.microsoft.com/office/drawing/2014/main" val="2454573"/>
                    </a:ext>
                  </a:extLst>
                </a:gridCol>
                <a:gridCol w="958820">
                  <a:extLst>
                    <a:ext uri="{9D8B030D-6E8A-4147-A177-3AD203B41FA5}">
                      <a16:colId xmlns:a16="http://schemas.microsoft.com/office/drawing/2014/main" val="2344781118"/>
                    </a:ext>
                  </a:extLst>
                </a:gridCol>
              </a:tblGrid>
              <a:tr h="613811">
                <a:tc>
                  <a:txBody>
                    <a:bodyPr/>
                    <a:lstStyle/>
                    <a:p>
                      <a:pPr marL="0" marR="0" algn="ctr">
                        <a:lnSpc>
                          <a:spcPct val="107000"/>
                        </a:lnSpc>
                        <a:spcBef>
                          <a:spcPts val="0"/>
                        </a:spcBef>
                        <a:spcAft>
                          <a:spcPts val="0"/>
                        </a:spcAft>
                      </a:pPr>
                      <a:r>
                        <a:rPr lang="en-US" sz="1200">
                          <a:effectLst/>
                        </a:rPr>
                        <a:t>Column Number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Type</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Dimension in x(m)</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Dimension in y(m)</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118317628"/>
                  </a:ext>
                </a:extLst>
              </a:tr>
              <a:tr h="613811">
                <a:tc>
                  <a:txBody>
                    <a:bodyPr/>
                    <a:lstStyle/>
                    <a:p>
                      <a:pPr marL="0" marR="0" algn="ctr">
                        <a:lnSpc>
                          <a:spcPct val="107000"/>
                        </a:lnSpc>
                        <a:spcBef>
                          <a:spcPts val="0"/>
                        </a:spcBef>
                        <a:spcAft>
                          <a:spcPts val="0"/>
                        </a:spcAft>
                      </a:pPr>
                      <a:r>
                        <a:rPr lang="en-US" sz="1200">
                          <a:effectLst/>
                        </a:rPr>
                        <a:t>C1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R</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0.25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0.3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194817693"/>
                  </a:ext>
                </a:extLst>
              </a:tr>
              <a:tr h="613811">
                <a:tc>
                  <a:txBody>
                    <a:bodyPr/>
                    <a:lstStyle/>
                    <a:p>
                      <a:pPr marL="0" marR="0" algn="ctr">
                        <a:lnSpc>
                          <a:spcPct val="107000"/>
                        </a:lnSpc>
                        <a:spcBef>
                          <a:spcPts val="0"/>
                        </a:spcBef>
                        <a:spcAft>
                          <a:spcPts val="0"/>
                        </a:spcAft>
                      </a:pPr>
                      <a:r>
                        <a:rPr lang="en-US" sz="1200">
                          <a:effectLst/>
                        </a:rPr>
                        <a:t>C2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R</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0.25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0.5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686825219"/>
                  </a:ext>
                </a:extLst>
              </a:tr>
              <a:tr h="613811">
                <a:tc>
                  <a:txBody>
                    <a:bodyPr/>
                    <a:lstStyle/>
                    <a:p>
                      <a:pPr marL="0" marR="0" algn="ctr">
                        <a:lnSpc>
                          <a:spcPct val="107000"/>
                        </a:lnSpc>
                        <a:spcBef>
                          <a:spcPts val="0"/>
                        </a:spcBef>
                        <a:spcAft>
                          <a:spcPts val="0"/>
                        </a:spcAft>
                      </a:pPr>
                      <a:r>
                        <a:rPr lang="en-US" sz="1200">
                          <a:effectLst/>
                        </a:rPr>
                        <a:t>C</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R</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0.25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0.7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89045166"/>
                  </a:ext>
                </a:extLst>
              </a:tr>
              <a:tr h="613811">
                <a:tc>
                  <a:txBody>
                    <a:bodyPr/>
                    <a:lstStyle/>
                    <a:p>
                      <a:pPr marL="0" marR="0" algn="ctr">
                        <a:lnSpc>
                          <a:spcPct val="107000"/>
                        </a:lnSpc>
                        <a:spcBef>
                          <a:spcPts val="0"/>
                        </a:spcBef>
                        <a:spcAft>
                          <a:spcPts val="0"/>
                        </a:spcAft>
                      </a:pPr>
                      <a:r>
                        <a:rPr lang="en-US" sz="1200">
                          <a:effectLst/>
                        </a:rPr>
                        <a:t>C4</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R</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0.25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0.9</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207746726"/>
                  </a:ext>
                </a:extLst>
              </a:tr>
            </a:tbl>
          </a:graphicData>
        </a:graphic>
      </p:graphicFrame>
      <p:sp>
        <p:nvSpPr>
          <p:cNvPr id="13" name="Date Placeholder 3"/>
          <p:cNvSpPr txBox="1">
            <a:spLocks/>
          </p:cNvSpPr>
          <p:nvPr/>
        </p:nvSpPr>
        <p:spPr>
          <a:xfrm>
            <a:off x="454475"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3830900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19</a:t>
            </a:fld>
            <a:endParaRPr lang="en-US" sz="1800" b="1">
              <a:solidFill>
                <a:schemeClr val="accent6">
                  <a:lumMod val="75000"/>
                </a:schemeClr>
              </a:solidFill>
            </a:endParaRPr>
          </a:p>
        </p:txBody>
      </p:sp>
      <p:grpSp>
        <p:nvGrpSpPr>
          <p:cNvPr id="7" name="مجموعة 8"/>
          <p:cNvGrpSpPr/>
          <p:nvPr/>
        </p:nvGrpSpPr>
        <p:grpSpPr>
          <a:xfrm>
            <a:off x="186362" y="195562"/>
            <a:ext cx="3721961" cy="461665"/>
            <a:chOff x="609600" y="381000"/>
            <a:chExt cx="2667000" cy="724567"/>
          </a:xfrm>
        </p:grpSpPr>
        <p:sp>
          <p:nvSpPr>
            <p:cNvPr id="8" name="مربع نص 4"/>
            <p:cNvSpPr txBox="1"/>
            <p:nvPr/>
          </p:nvSpPr>
          <p:spPr>
            <a:xfrm>
              <a:off x="990600" y="381000"/>
              <a:ext cx="2286000" cy="724567"/>
            </a:xfrm>
            <a:prstGeom prst="rect">
              <a:avLst/>
            </a:prstGeom>
            <a:solidFill>
              <a:schemeClr val="bg1">
                <a:lumMod val="50000"/>
              </a:schemeClr>
            </a:solidFill>
          </p:spPr>
          <p:txBody>
            <a:bodyPr wrap="square" rtlCol="0">
              <a:spAutoFit/>
            </a:bodyPr>
            <a:lstStyle/>
            <a:p>
              <a:pPr lvl="0" algn="ctr">
                <a:defRPr/>
              </a:pPr>
              <a:r>
                <a:rPr lang="en-US" sz="2400" b="1" dirty="0">
                  <a:solidFill>
                    <a:schemeClr val="bg1"/>
                  </a:solidFill>
                </a:rPr>
                <a:t>Preliminary Dimensions </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2</a:t>
              </a:r>
              <a:endParaRPr lang="en-US" sz="2000" b="1" dirty="0"/>
            </a:p>
          </p:txBody>
        </p:sp>
      </p:grpSp>
      <p:sp>
        <p:nvSpPr>
          <p:cNvPr id="5" name="Rectangle 4"/>
          <p:cNvSpPr/>
          <p:nvPr/>
        </p:nvSpPr>
        <p:spPr>
          <a:xfrm>
            <a:off x="529312" y="663089"/>
            <a:ext cx="2686313" cy="523220"/>
          </a:xfrm>
          <a:prstGeom prst="rect">
            <a:avLst/>
          </a:prstGeom>
        </p:spPr>
        <p:txBody>
          <a:bodyPr wrap="none">
            <a:spAutoFit/>
          </a:bodyPr>
          <a:lstStyle/>
          <a:p>
            <a:pPr lvl="0">
              <a:defRPr/>
            </a:pPr>
            <a:r>
              <a:rPr lang="en-US" sz="2800" b="1" dirty="0" smtClean="0">
                <a:solidFill>
                  <a:srgbClr val="FFC000"/>
                </a:solidFill>
              </a:rPr>
              <a:t>2</a:t>
            </a:r>
            <a:r>
              <a:rPr lang="ar-SA" sz="2800" b="1" dirty="0" smtClean="0">
                <a:solidFill>
                  <a:srgbClr val="FFC000"/>
                </a:solidFill>
              </a:rPr>
              <a:t>.</a:t>
            </a:r>
            <a:r>
              <a:rPr lang="en-US" sz="2800" b="1" dirty="0">
                <a:solidFill>
                  <a:srgbClr val="FFC000"/>
                </a:solidFill>
              </a:rPr>
              <a:t>4</a:t>
            </a:r>
            <a:r>
              <a:rPr lang="en-US" sz="2800" b="1" dirty="0" smtClean="0">
                <a:solidFill>
                  <a:srgbClr val="FFC000"/>
                </a:solidFill>
              </a:rPr>
              <a:t>: </a:t>
            </a:r>
            <a:r>
              <a:rPr lang="en-US" sz="2800" b="1" dirty="0" smtClean="0">
                <a:solidFill>
                  <a:srgbClr val="70AD47">
                    <a:lumMod val="75000"/>
                  </a:srgbClr>
                </a:solidFill>
              </a:rPr>
              <a:t>Shear walls  </a:t>
            </a:r>
            <a:endParaRPr lang="en-US" sz="2800" b="1" dirty="0">
              <a:solidFill>
                <a:srgbClr val="70AD47">
                  <a:lumMod val="75000"/>
                </a:srgbClr>
              </a:solidFill>
            </a:endParaRPr>
          </a:p>
        </p:txBody>
      </p:sp>
      <p:sp>
        <p:nvSpPr>
          <p:cNvPr id="15" name="Rectangle 14"/>
          <p:cNvSpPr/>
          <p:nvPr/>
        </p:nvSpPr>
        <p:spPr>
          <a:xfrm>
            <a:off x="548374" y="1203667"/>
            <a:ext cx="10805426" cy="384721"/>
          </a:xfrm>
          <a:prstGeom prst="rect">
            <a:avLst/>
          </a:prstGeom>
        </p:spPr>
        <p:txBody>
          <a:bodyPr wrap="square">
            <a:spAutoFit/>
          </a:bodyPr>
          <a:lstStyle/>
          <a:p>
            <a:pPr lvl="0">
              <a:defRPr/>
            </a:pPr>
            <a:r>
              <a:rPr lang="en-US" sz="1900" b="1" dirty="0" smtClean="0"/>
              <a:t>More shear walls have been added in the two blocks in order  to eliminate torsional mode in each block. </a:t>
            </a:r>
            <a:endParaRPr lang="en-US" sz="1900" b="1" dirty="0"/>
          </a:p>
        </p:txBody>
      </p:sp>
      <p:pic>
        <p:nvPicPr>
          <p:cNvPr id="13" name="Picture 12"/>
          <p:cNvPicPr/>
          <p:nvPr/>
        </p:nvPicPr>
        <p:blipFill>
          <a:blip r:embed="rId2">
            <a:extLst>
              <a:ext uri="{28A0092B-C50C-407E-A947-70E740481C1C}">
                <a14:useLocalDpi xmlns:a14="http://schemas.microsoft.com/office/drawing/2010/main" val="0"/>
              </a:ext>
            </a:extLst>
          </a:blip>
          <a:stretch>
            <a:fillRect/>
          </a:stretch>
        </p:blipFill>
        <p:spPr>
          <a:xfrm>
            <a:off x="548374" y="1990469"/>
            <a:ext cx="5942330" cy="3731895"/>
          </a:xfrm>
          <a:prstGeom prst="rect">
            <a:avLst/>
          </a:prstGeom>
        </p:spPr>
      </p:pic>
      <p:pic>
        <p:nvPicPr>
          <p:cNvPr id="14" name="Picture 13"/>
          <p:cNvPicPr/>
          <p:nvPr/>
        </p:nvPicPr>
        <p:blipFill>
          <a:blip r:embed="rId3">
            <a:extLst>
              <a:ext uri="{28A0092B-C50C-407E-A947-70E740481C1C}">
                <a14:useLocalDpi xmlns:a14="http://schemas.microsoft.com/office/drawing/2010/main" val="0"/>
              </a:ext>
            </a:extLst>
          </a:blip>
          <a:stretch>
            <a:fillRect/>
          </a:stretch>
        </p:blipFill>
        <p:spPr>
          <a:xfrm>
            <a:off x="6732045" y="1662545"/>
            <a:ext cx="4911894" cy="4400550"/>
          </a:xfrm>
          <a:prstGeom prst="rect">
            <a:avLst/>
          </a:prstGeom>
        </p:spPr>
      </p:pic>
      <p:sp>
        <p:nvSpPr>
          <p:cNvPr id="17" name="Date Placeholder 3"/>
          <p:cNvSpPr txBox="1">
            <a:spLocks/>
          </p:cNvSpPr>
          <p:nvPr/>
        </p:nvSpPr>
        <p:spPr>
          <a:xfrm>
            <a:off x="718071"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23780525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oter Placeholder 4"/>
          <p:cNvSpPr>
            <a:spLocks noGrp="1"/>
          </p:cNvSpPr>
          <p:nvPr>
            <p:ph type="ftr" sz="quarter" idx="17"/>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defRPr/>
            </a:pPr>
            <a:r>
              <a:rPr lang="en-US" altLang="en-US" smtClean="0">
                <a:solidFill>
                  <a:srgbClr val="9F9F9F"/>
                </a:solidFill>
              </a:rPr>
              <a:t>Graduation project II</a:t>
            </a:r>
            <a:endParaRPr lang="en-US" altLang="en-US" dirty="0" smtClean="0">
              <a:solidFill>
                <a:srgbClr val="9F9F9F"/>
              </a:solidFill>
            </a:endParaRPr>
          </a:p>
        </p:txBody>
      </p:sp>
      <p:sp>
        <p:nvSpPr>
          <p:cNvPr id="24579" name="Slide Number Placeholder 5"/>
          <p:cNvSpPr>
            <a:spLocks noGrp="1"/>
          </p:cNvSpPr>
          <p:nvPr>
            <p:ph type="sldNum" sz="quarter" idx="18"/>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BA16FC4F-2095-4DDD-8CC1-F7BF15EB054F}" type="slidenum">
              <a:rPr lang="en-US" altLang="en-US">
                <a:solidFill>
                  <a:srgbClr val="9F9F9F"/>
                </a:solidFill>
              </a:rPr>
              <a:pPr/>
              <a:t>2</a:t>
            </a:fld>
            <a:endParaRPr lang="en-US" altLang="en-US">
              <a:solidFill>
                <a:srgbClr val="9F9F9F"/>
              </a:solidFill>
            </a:endParaRPr>
          </a:p>
        </p:txBody>
      </p:sp>
      <p:sp>
        <p:nvSpPr>
          <p:cNvPr id="8" name="مستطيل 7"/>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مربع نص 8"/>
          <p:cNvSpPr txBox="1"/>
          <p:nvPr/>
        </p:nvSpPr>
        <p:spPr>
          <a:xfrm>
            <a:off x="7884255" y="135706"/>
            <a:ext cx="3028680" cy="646331"/>
          </a:xfrm>
          <a:prstGeom prst="rect">
            <a:avLst/>
          </a:prstGeom>
          <a:noFill/>
          <a:ln>
            <a:noFill/>
            <a:prstDash val="dash"/>
          </a:ln>
        </p:spPr>
        <p:txBody>
          <a:bodyPr>
            <a:spAutoFit/>
          </a:bodyPr>
          <a:lstStyle/>
          <a:p>
            <a:pPr algn="ctr" eaLnBrk="1" fontAlgn="auto" hangingPunct="1">
              <a:spcBef>
                <a:spcPts val="0"/>
              </a:spcBef>
              <a:spcAft>
                <a:spcPts val="0"/>
              </a:spcAft>
              <a:defRPr/>
            </a:pPr>
            <a:r>
              <a:rPr lang="en-US" sz="3600" b="1" spc="600" dirty="0">
                <a:ln w="28575">
                  <a:solidFill>
                    <a:schemeClr val="tx1"/>
                  </a:solidFill>
                </a:ln>
                <a:solidFill>
                  <a:srgbClr val="002060"/>
                </a:solidFill>
                <a:latin typeface="+mn-lt"/>
                <a:cs typeface="+mn-cs"/>
              </a:rPr>
              <a:t>Contents</a:t>
            </a:r>
          </a:p>
        </p:txBody>
      </p:sp>
      <p:cxnSp>
        <p:nvCxnSpPr>
          <p:cNvPr id="25" name="رابط مستقيم 24"/>
          <p:cNvCxnSpPr/>
          <p:nvPr/>
        </p:nvCxnSpPr>
        <p:spPr>
          <a:xfrm>
            <a:off x="6753225" y="2047875"/>
            <a:ext cx="1630363" cy="0"/>
          </a:xfrm>
          <a:prstGeom prst="line">
            <a:avLst/>
          </a:prstGeom>
          <a:ln w="38100">
            <a:solidFill>
              <a:srgbClr val="FFC000"/>
            </a:solidFill>
          </a:ln>
        </p:spPr>
        <p:style>
          <a:lnRef idx="3">
            <a:schemeClr val="accent6"/>
          </a:lnRef>
          <a:fillRef idx="0">
            <a:schemeClr val="accent6"/>
          </a:fillRef>
          <a:effectRef idx="2">
            <a:schemeClr val="accent6"/>
          </a:effectRef>
          <a:fontRef idx="minor">
            <a:schemeClr val="tx1"/>
          </a:fontRef>
        </p:style>
      </p:cxnSp>
      <p:cxnSp>
        <p:nvCxnSpPr>
          <p:cNvPr id="27" name="رابط مستقيم 26"/>
          <p:cNvCxnSpPr/>
          <p:nvPr/>
        </p:nvCxnSpPr>
        <p:spPr>
          <a:xfrm>
            <a:off x="8643938" y="2060575"/>
            <a:ext cx="1631950" cy="0"/>
          </a:xfrm>
          <a:prstGeom prst="line">
            <a:avLst/>
          </a:prstGeom>
          <a:ln w="38100">
            <a:solidFill>
              <a:srgbClr val="FFC000"/>
            </a:solidFill>
          </a:ln>
        </p:spPr>
        <p:style>
          <a:lnRef idx="3">
            <a:schemeClr val="accent6"/>
          </a:lnRef>
          <a:fillRef idx="0">
            <a:schemeClr val="accent6"/>
          </a:fillRef>
          <a:effectRef idx="2">
            <a:schemeClr val="accent6"/>
          </a:effectRef>
          <a:fontRef idx="minor">
            <a:schemeClr val="tx1"/>
          </a:fontRef>
        </p:style>
      </p:cxnSp>
      <p:cxnSp>
        <p:nvCxnSpPr>
          <p:cNvPr id="28" name="رابط مستقيم 27"/>
          <p:cNvCxnSpPr/>
          <p:nvPr/>
        </p:nvCxnSpPr>
        <p:spPr>
          <a:xfrm>
            <a:off x="10421938" y="2047875"/>
            <a:ext cx="1630362" cy="0"/>
          </a:xfrm>
          <a:prstGeom prst="line">
            <a:avLst/>
          </a:prstGeom>
          <a:ln w="38100">
            <a:solidFill>
              <a:srgbClr val="FFC000"/>
            </a:solidFill>
          </a:ln>
        </p:spPr>
        <p:style>
          <a:lnRef idx="3">
            <a:schemeClr val="accent6"/>
          </a:lnRef>
          <a:fillRef idx="0">
            <a:schemeClr val="accent6"/>
          </a:fillRef>
          <a:effectRef idx="2">
            <a:schemeClr val="accent6"/>
          </a:effectRef>
          <a:fontRef idx="minor">
            <a:schemeClr val="tx1"/>
          </a:fontRef>
        </p:style>
      </p:cxnSp>
      <p:cxnSp>
        <p:nvCxnSpPr>
          <p:cNvPr id="29" name="رابط مستقيم 28"/>
          <p:cNvCxnSpPr/>
          <p:nvPr/>
        </p:nvCxnSpPr>
        <p:spPr>
          <a:xfrm>
            <a:off x="6753225" y="4113213"/>
            <a:ext cx="1630363" cy="0"/>
          </a:xfrm>
          <a:prstGeom prst="line">
            <a:avLst/>
          </a:prstGeom>
          <a:ln w="38100">
            <a:solidFill>
              <a:srgbClr val="FFC000"/>
            </a:solidFill>
          </a:ln>
        </p:spPr>
        <p:style>
          <a:lnRef idx="3">
            <a:schemeClr val="accent6"/>
          </a:lnRef>
          <a:fillRef idx="0">
            <a:schemeClr val="accent6"/>
          </a:fillRef>
          <a:effectRef idx="2">
            <a:schemeClr val="accent6"/>
          </a:effectRef>
          <a:fontRef idx="minor">
            <a:schemeClr val="tx1"/>
          </a:fontRef>
        </p:style>
      </p:cxnSp>
      <p:cxnSp>
        <p:nvCxnSpPr>
          <p:cNvPr id="30" name="رابط مستقيم 29"/>
          <p:cNvCxnSpPr/>
          <p:nvPr/>
        </p:nvCxnSpPr>
        <p:spPr>
          <a:xfrm>
            <a:off x="8586788" y="4086225"/>
            <a:ext cx="1631950" cy="0"/>
          </a:xfrm>
          <a:prstGeom prst="line">
            <a:avLst/>
          </a:prstGeom>
          <a:ln w="38100">
            <a:solidFill>
              <a:srgbClr val="FFC000"/>
            </a:solidFill>
          </a:ln>
        </p:spPr>
        <p:style>
          <a:lnRef idx="3">
            <a:schemeClr val="accent6"/>
          </a:lnRef>
          <a:fillRef idx="0">
            <a:schemeClr val="accent6"/>
          </a:fillRef>
          <a:effectRef idx="2">
            <a:schemeClr val="accent6"/>
          </a:effectRef>
          <a:fontRef idx="minor">
            <a:schemeClr val="tx1"/>
          </a:fontRef>
        </p:style>
      </p:cxnSp>
      <p:cxnSp>
        <p:nvCxnSpPr>
          <p:cNvPr id="31" name="رابط مستقيم 30"/>
          <p:cNvCxnSpPr/>
          <p:nvPr/>
        </p:nvCxnSpPr>
        <p:spPr>
          <a:xfrm>
            <a:off x="10428288" y="4086225"/>
            <a:ext cx="1630362" cy="0"/>
          </a:xfrm>
          <a:prstGeom prst="line">
            <a:avLst/>
          </a:prstGeom>
          <a:ln w="38100">
            <a:solidFill>
              <a:srgbClr val="FFC000"/>
            </a:solidFill>
          </a:ln>
        </p:spPr>
        <p:style>
          <a:lnRef idx="3">
            <a:schemeClr val="accent6"/>
          </a:lnRef>
          <a:fillRef idx="0">
            <a:schemeClr val="accent6"/>
          </a:fillRef>
          <a:effectRef idx="2">
            <a:schemeClr val="accent6"/>
          </a:effectRef>
          <a:fontRef idx="minor">
            <a:schemeClr val="tx1"/>
          </a:fontRef>
        </p:style>
      </p:cxnSp>
      <p:sp>
        <p:nvSpPr>
          <p:cNvPr id="24589" name="مربع نص 25"/>
          <p:cNvSpPr txBox="1">
            <a:spLocks noChangeArrowheads="1"/>
          </p:cNvSpPr>
          <p:nvPr/>
        </p:nvSpPr>
        <p:spPr bwMode="auto">
          <a:xfrm>
            <a:off x="7200900" y="1379538"/>
            <a:ext cx="735013"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ar-JO" altLang="en-US" sz="4400" b="1" dirty="0">
                <a:latin typeface="Berlin Sans FB Demi" panose="020E0802020502020306" pitchFamily="34" charset="0"/>
              </a:rPr>
              <a:t>1</a:t>
            </a:r>
            <a:endParaRPr lang="en-US" altLang="en-US" sz="4400" b="1" dirty="0">
              <a:latin typeface="Berlin Sans FB Demi" panose="020E0802020502020306" pitchFamily="34" charset="0"/>
            </a:endParaRPr>
          </a:p>
        </p:txBody>
      </p:sp>
      <p:sp>
        <p:nvSpPr>
          <p:cNvPr id="24590" name="مربع نص 32"/>
          <p:cNvSpPr txBox="1">
            <a:spLocks noChangeArrowheads="1"/>
          </p:cNvSpPr>
          <p:nvPr/>
        </p:nvSpPr>
        <p:spPr bwMode="auto">
          <a:xfrm>
            <a:off x="9036050" y="1343025"/>
            <a:ext cx="7334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ar-JO" altLang="en-US" sz="4400" b="1">
                <a:latin typeface="Berlin Sans FB Demi" panose="020E0802020502020306" pitchFamily="34" charset="0"/>
              </a:rPr>
              <a:t>2</a:t>
            </a:r>
            <a:endParaRPr lang="en-US" altLang="en-US" sz="4400" b="1">
              <a:latin typeface="Berlin Sans FB Demi" panose="020E0802020502020306" pitchFamily="34" charset="0"/>
            </a:endParaRPr>
          </a:p>
        </p:txBody>
      </p:sp>
      <p:sp>
        <p:nvSpPr>
          <p:cNvPr id="24591" name="مربع نص 33"/>
          <p:cNvSpPr txBox="1">
            <a:spLocks noChangeArrowheads="1"/>
          </p:cNvSpPr>
          <p:nvPr/>
        </p:nvSpPr>
        <p:spPr bwMode="auto">
          <a:xfrm>
            <a:off x="10945813" y="1379538"/>
            <a:ext cx="73342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ar-JO" altLang="en-US" sz="4400" b="1">
                <a:latin typeface="Berlin Sans FB Demi" panose="020E0802020502020306" pitchFamily="34" charset="0"/>
              </a:rPr>
              <a:t>3</a:t>
            </a:r>
            <a:endParaRPr lang="en-US" altLang="en-US" sz="4400" b="1">
              <a:latin typeface="Berlin Sans FB Demi" panose="020E0802020502020306" pitchFamily="34" charset="0"/>
            </a:endParaRPr>
          </a:p>
        </p:txBody>
      </p:sp>
      <p:sp>
        <p:nvSpPr>
          <p:cNvPr id="24592" name="مربع نص 36"/>
          <p:cNvSpPr txBox="1">
            <a:spLocks noChangeArrowheads="1"/>
          </p:cNvSpPr>
          <p:nvPr/>
        </p:nvSpPr>
        <p:spPr bwMode="auto">
          <a:xfrm>
            <a:off x="7200900" y="3340100"/>
            <a:ext cx="735013"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ar-JO" altLang="en-US" sz="4400" b="1" dirty="0">
                <a:latin typeface="Berlin Sans FB Demi" panose="020E0802020502020306" pitchFamily="34" charset="0"/>
              </a:rPr>
              <a:t>4</a:t>
            </a:r>
            <a:endParaRPr lang="en-US" altLang="en-US" sz="4400" b="1" dirty="0">
              <a:latin typeface="Berlin Sans FB Demi" panose="020E0802020502020306" pitchFamily="34" charset="0"/>
            </a:endParaRPr>
          </a:p>
        </p:txBody>
      </p:sp>
      <p:sp>
        <p:nvSpPr>
          <p:cNvPr id="24593" name="مربع نص 37"/>
          <p:cNvSpPr txBox="1">
            <a:spLocks noChangeArrowheads="1"/>
          </p:cNvSpPr>
          <p:nvPr/>
        </p:nvSpPr>
        <p:spPr bwMode="auto">
          <a:xfrm>
            <a:off x="9031288" y="3379788"/>
            <a:ext cx="735012"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ar-JO" altLang="en-US" sz="4400" b="1">
                <a:latin typeface="Berlin Sans FB Demi" panose="020E0802020502020306" pitchFamily="34" charset="0"/>
              </a:rPr>
              <a:t>5</a:t>
            </a:r>
            <a:endParaRPr lang="en-US" altLang="en-US" sz="4400" b="1">
              <a:latin typeface="Berlin Sans FB Demi" panose="020E0802020502020306" pitchFamily="34" charset="0"/>
            </a:endParaRPr>
          </a:p>
        </p:txBody>
      </p:sp>
      <p:sp>
        <p:nvSpPr>
          <p:cNvPr id="24594" name="مربع نص 38"/>
          <p:cNvSpPr txBox="1">
            <a:spLocks noChangeArrowheads="1"/>
          </p:cNvSpPr>
          <p:nvPr/>
        </p:nvSpPr>
        <p:spPr bwMode="auto">
          <a:xfrm>
            <a:off x="10945813" y="3355975"/>
            <a:ext cx="7334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ar-JO" altLang="en-US" sz="4400" b="1">
                <a:latin typeface="Berlin Sans FB Demi" panose="020E0802020502020306" pitchFamily="34" charset="0"/>
              </a:rPr>
              <a:t>6</a:t>
            </a:r>
            <a:endParaRPr lang="en-US" altLang="en-US" sz="4400" b="1">
              <a:latin typeface="Berlin Sans FB Demi" panose="020E0802020502020306" pitchFamily="34" charset="0"/>
            </a:endParaRPr>
          </a:p>
        </p:txBody>
      </p:sp>
      <p:sp>
        <p:nvSpPr>
          <p:cNvPr id="32" name="مربع نص 31"/>
          <p:cNvSpPr txBox="1"/>
          <p:nvPr/>
        </p:nvSpPr>
        <p:spPr>
          <a:xfrm>
            <a:off x="6851650" y="2111375"/>
            <a:ext cx="1531938" cy="400110"/>
          </a:xfrm>
          <a:prstGeom prst="rect">
            <a:avLst/>
          </a:prstGeom>
          <a:noFill/>
        </p:spPr>
        <p:txBody>
          <a:bodyPr>
            <a:spAutoFit/>
          </a:bodyPr>
          <a:lstStyle/>
          <a:p>
            <a:pPr algn="ctr">
              <a:defRPr/>
            </a:pPr>
            <a:r>
              <a:rPr lang="en-US" sz="2000" b="1" dirty="0">
                <a:solidFill>
                  <a:schemeClr val="accent5">
                    <a:lumMod val="75000"/>
                  </a:schemeClr>
                </a:solidFill>
              </a:rPr>
              <a:t>Introduction</a:t>
            </a:r>
          </a:p>
        </p:txBody>
      </p:sp>
      <p:sp>
        <p:nvSpPr>
          <p:cNvPr id="41" name="مربع نص 40"/>
          <p:cNvSpPr txBox="1"/>
          <p:nvPr/>
        </p:nvSpPr>
        <p:spPr>
          <a:xfrm>
            <a:off x="8693150" y="2147888"/>
            <a:ext cx="1533525" cy="707886"/>
          </a:xfrm>
          <a:prstGeom prst="rect">
            <a:avLst/>
          </a:prstGeom>
          <a:noFill/>
        </p:spPr>
        <p:txBody>
          <a:bodyPr>
            <a:spAutoFit/>
          </a:bodyPr>
          <a:lstStyle/>
          <a:p>
            <a:pPr algn="ctr">
              <a:defRPr/>
            </a:pPr>
            <a:r>
              <a:rPr lang="en-US" sz="2000" b="1" dirty="0" smtClean="0">
                <a:solidFill>
                  <a:schemeClr val="accent5">
                    <a:lumMod val="75000"/>
                  </a:schemeClr>
                </a:solidFill>
              </a:rPr>
              <a:t>Preliminary </a:t>
            </a:r>
            <a:r>
              <a:rPr lang="en-US" sz="2000" b="1" dirty="0">
                <a:solidFill>
                  <a:schemeClr val="accent5">
                    <a:lumMod val="75000"/>
                  </a:schemeClr>
                </a:solidFill>
              </a:rPr>
              <a:t>Dimensions</a:t>
            </a:r>
            <a:r>
              <a:rPr lang="en-US" sz="2000" b="1" dirty="0" smtClean="0">
                <a:solidFill>
                  <a:schemeClr val="accent5">
                    <a:lumMod val="75000"/>
                  </a:schemeClr>
                </a:solidFill>
              </a:rPr>
              <a:t> </a:t>
            </a:r>
            <a:endParaRPr lang="en-US" sz="2000" b="1" dirty="0">
              <a:solidFill>
                <a:schemeClr val="accent5">
                  <a:lumMod val="75000"/>
                </a:schemeClr>
              </a:solidFill>
            </a:endParaRPr>
          </a:p>
        </p:txBody>
      </p:sp>
      <p:sp>
        <p:nvSpPr>
          <p:cNvPr id="42" name="مربع نص 41"/>
          <p:cNvSpPr txBox="1"/>
          <p:nvPr/>
        </p:nvSpPr>
        <p:spPr>
          <a:xfrm>
            <a:off x="10518775" y="2111375"/>
            <a:ext cx="1533525" cy="707886"/>
          </a:xfrm>
          <a:prstGeom prst="rect">
            <a:avLst/>
          </a:prstGeom>
          <a:noFill/>
        </p:spPr>
        <p:txBody>
          <a:bodyPr>
            <a:spAutoFit/>
          </a:bodyPr>
          <a:lstStyle/>
          <a:p>
            <a:pPr algn="ctr">
              <a:defRPr/>
            </a:pPr>
            <a:r>
              <a:rPr lang="en-US" sz="2000" b="1" dirty="0">
                <a:solidFill>
                  <a:schemeClr val="accent5">
                    <a:lumMod val="75000"/>
                  </a:schemeClr>
                </a:solidFill>
              </a:rPr>
              <a:t>Modeling Using ETABs</a:t>
            </a:r>
          </a:p>
        </p:txBody>
      </p:sp>
      <p:sp>
        <p:nvSpPr>
          <p:cNvPr id="43" name="مربع نص 42"/>
          <p:cNvSpPr txBox="1"/>
          <p:nvPr/>
        </p:nvSpPr>
        <p:spPr>
          <a:xfrm>
            <a:off x="6802438" y="4149725"/>
            <a:ext cx="1531937" cy="646331"/>
          </a:xfrm>
          <a:prstGeom prst="rect">
            <a:avLst/>
          </a:prstGeom>
          <a:noFill/>
        </p:spPr>
        <p:txBody>
          <a:bodyPr>
            <a:spAutoFit/>
          </a:bodyPr>
          <a:lstStyle/>
          <a:p>
            <a:pPr algn="ctr">
              <a:defRPr/>
            </a:pPr>
            <a:r>
              <a:rPr lang="en-US" b="1" dirty="0">
                <a:solidFill>
                  <a:schemeClr val="accent5">
                    <a:lumMod val="75000"/>
                  </a:schemeClr>
                </a:solidFill>
              </a:rPr>
              <a:t>Seismic Force Analysis</a:t>
            </a:r>
          </a:p>
        </p:txBody>
      </p:sp>
      <p:sp>
        <p:nvSpPr>
          <p:cNvPr id="44" name="مربع نص 43"/>
          <p:cNvSpPr txBox="1"/>
          <p:nvPr/>
        </p:nvSpPr>
        <p:spPr>
          <a:xfrm>
            <a:off x="8283720" y="4177434"/>
            <a:ext cx="2315007" cy="646331"/>
          </a:xfrm>
          <a:prstGeom prst="rect">
            <a:avLst/>
          </a:prstGeom>
          <a:noFill/>
        </p:spPr>
        <p:txBody>
          <a:bodyPr wrap="square">
            <a:spAutoFit/>
          </a:bodyPr>
          <a:lstStyle/>
          <a:p>
            <a:pPr algn="ctr">
              <a:defRPr/>
            </a:pPr>
            <a:r>
              <a:rPr lang="en-US" b="1" dirty="0">
                <a:solidFill>
                  <a:schemeClr val="accent5">
                    <a:lumMod val="75000"/>
                  </a:schemeClr>
                </a:solidFill>
              </a:rPr>
              <a:t>Design for Structural Elements</a:t>
            </a:r>
          </a:p>
        </p:txBody>
      </p:sp>
      <p:sp>
        <p:nvSpPr>
          <p:cNvPr id="45" name="مربع نص 44"/>
          <p:cNvSpPr txBox="1"/>
          <p:nvPr/>
        </p:nvSpPr>
        <p:spPr>
          <a:xfrm>
            <a:off x="10463213" y="4149725"/>
            <a:ext cx="1533525" cy="646113"/>
          </a:xfrm>
          <a:prstGeom prst="rect">
            <a:avLst/>
          </a:prstGeom>
          <a:noFill/>
        </p:spPr>
        <p:txBody>
          <a:bodyPr>
            <a:spAutoFit/>
          </a:bodyPr>
          <a:lstStyle/>
          <a:p>
            <a:pPr algn="ctr">
              <a:defRPr/>
            </a:pPr>
            <a:r>
              <a:rPr lang="en-US" b="1" dirty="0">
                <a:solidFill>
                  <a:schemeClr val="accent5">
                    <a:lumMod val="75000"/>
                  </a:schemeClr>
                </a:solidFill>
              </a:rPr>
              <a:t>Design of Footing</a:t>
            </a:r>
          </a:p>
        </p:txBody>
      </p:sp>
      <p:sp>
        <p:nvSpPr>
          <p:cNvPr id="26" name="مربع نص 36"/>
          <p:cNvSpPr txBox="1">
            <a:spLocks noChangeArrowheads="1"/>
          </p:cNvSpPr>
          <p:nvPr/>
        </p:nvSpPr>
        <p:spPr bwMode="auto">
          <a:xfrm>
            <a:off x="7214754" y="5238173"/>
            <a:ext cx="735013"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ar-SA" altLang="en-US" sz="4400" b="1" dirty="0" smtClean="0">
                <a:latin typeface="Berlin Sans FB Demi" panose="020E0802020502020306" pitchFamily="34" charset="0"/>
              </a:rPr>
              <a:t>7</a:t>
            </a:r>
            <a:endParaRPr lang="en-US" altLang="en-US" sz="4400" b="1" dirty="0">
              <a:latin typeface="Berlin Sans FB Demi" panose="020E0802020502020306" pitchFamily="34" charset="0"/>
            </a:endParaRPr>
          </a:p>
        </p:txBody>
      </p:sp>
      <p:cxnSp>
        <p:nvCxnSpPr>
          <p:cNvPr id="33" name="رابط مستقيم 28"/>
          <p:cNvCxnSpPr/>
          <p:nvPr/>
        </p:nvCxnSpPr>
        <p:spPr>
          <a:xfrm>
            <a:off x="6767079" y="5942013"/>
            <a:ext cx="1630363" cy="0"/>
          </a:xfrm>
          <a:prstGeom prst="line">
            <a:avLst/>
          </a:prstGeom>
          <a:ln w="38100">
            <a:solidFill>
              <a:srgbClr val="FFC000"/>
            </a:solidFill>
          </a:ln>
        </p:spPr>
        <p:style>
          <a:lnRef idx="3">
            <a:schemeClr val="accent6"/>
          </a:lnRef>
          <a:fillRef idx="0">
            <a:schemeClr val="accent6"/>
          </a:fillRef>
          <a:effectRef idx="2">
            <a:schemeClr val="accent6"/>
          </a:effectRef>
          <a:fontRef idx="minor">
            <a:schemeClr val="tx1"/>
          </a:fontRef>
        </p:style>
      </p:cxnSp>
      <p:sp>
        <p:nvSpPr>
          <p:cNvPr id="2" name="TextBox 1"/>
          <p:cNvSpPr txBox="1"/>
          <p:nvPr/>
        </p:nvSpPr>
        <p:spPr>
          <a:xfrm>
            <a:off x="6941128" y="5999018"/>
            <a:ext cx="2036618" cy="400110"/>
          </a:xfrm>
          <a:prstGeom prst="rect">
            <a:avLst/>
          </a:prstGeom>
          <a:noFill/>
        </p:spPr>
        <p:txBody>
          <a:bodyPr wrap="square" rtlCol="0">
            <a:spAutoFit/>
          </a:bodyPr>
          <a:lstStyle/>
          <a:p>
            <a:r>
              <a:rPr lang="en-US" sz="2000" b="1" dirty="0">
                <a:solidFill>
                  <a:schemeClr val="accent5">
                    <a:lumMod val="75000"/>
                  </a:schemeClr>
                </a:solidFill>
              </a:rPr>
              <a:t>Shear Wall</a:t>
            </a:r>
          </a:p>
        </p:txBody>
      </p:sp>
      <p:pic>
        <p:nvPicPr>
          <p:cNvPr id="34" name="Picture 33"/>
          <p:cNvPicPr/>
          <p:nvPr/>
        </p:nvPicPr>
        <p:blipFill>
          <a:blip r:embed="rId3">
            <a:extLst>
              <a:ext uri="{28A0092B-C50C-407E-A947-70E740481C1C}">
                <a14:useLocalDpi xmlns:a14="http://schemas.microsoft.com/office/drawing/2010/main" val="0"/>
              </a:ext>
            </a:extLst>
          </a:blip>
          <a:stretch>
            <a:fillRect/>
          </a:stretch>
        </p:blipFill>
        <p:spPr>
          <a:xfrm>
            <a:off x="98413" y="0"/>
            <a:ext cx="3940187" cy="3565871"/>
          </a:xfrm>
          <a:prstGeom prst="rect">
            <a:avLst/>
          </a:prstGeom>
        </p:spPr>
      </p:pic>
      <p:pic>
        <p:nvPicPr>
          <p:cNvPr id="35" name="Picture 34"/>
          <p:cNvPicPr/>
          <p:nvPr/>
        </p:nvPicPr>
        <p:blipFill>
          <a:blip r:embed="rId4">
            <a:extLst>
              <a:ext uri="{28A0092B-C50C-407E-A947-70E740481C1C}">
                <a14:useLocalDpi xmlns:a14="http://schemas.microsoft.com/office/drawing/2010/main" val="0"/>
              </a:ext>
            </a:extLst>
          </a:blip>
          <a:stretch>
            <a:fillRect/>
          </a:stretch>
        </p:blipFill>
        <p:spPr>
          <a:xfrm>
            <a:off x="2698895" y="2819261"/>
            <a:ext cx="3486006" cy="3781044"/>
          </a:xfrm>
          <a:prstGeom prst="rect">
            <a:avLst/>
          </a:prstGeom>
        </p:spPr>
      </p:pic>
    </p:spTree>
    <p:extLst>
      <p:ext uri="{BB962C8B-B14F-4D97-AF65-F5344CB8AC3E}">
        <p14:creationId xmlns:p14="http://schemas.microsoft.com/office/powerpoint/2010/main" val="20358841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20</a:t>
            </a:fld>
            <a:endParaRPr lang="en-US" sz="1800" b="1">
              <a:solidFill>
                <a:schemeClr val="accent6">
                  <a:lumMod val="75000"/>
                </a:schemeClr>
              </a:solidFill>
            </a:endParaRPr>
          </a:p>
        </p:txBody>
      </p:sp>
      <p:grpSp>
        <p:nvGrpSpPr>
          <p:cNvPr id="7" name="مجموعة 8"/>
          <p:cNvGrpSpPr/>
          <p:nvPr/>
        </p:nvGrpSpPr>
        <p:grpSpPr>
          <a:xfrm>
            <a:off x="186362" y="195562"/>
            <a:ext cx="3721961" cy="584775"/>
            <a:chOff x="609600" y="381000"/>
            <a:chExt cx="2667000" cy="917783"/>
          </a:xfrm>
        </p:grpSpPr>
        <p:sp>
          <p:nvSpPr>
            <p:cNvPr id="8" name="مربع نص 4"/>
            <p:cNvSpPr txBox="1"/>
            <p:nvPr/>
          </p:nvSpPr>
          <p:spPr>
            <a:xfrm>
              <a:off x="990600" y="381000"/>
              <a:ext cx="2286000" cy="917783"/>
            </a:xfrm>
            <a:prstGeom prst="rect">
              <a:avLst/>
            </a:prstGeom>
            <a:solidFill>
              <a:schemeClr val="bg1">
                <a:lumMod val="50000"/>
              </a:schemeClr>
            </a:solidFill>
          </p:spPr>
          <p:txBody>
            <a:bodyPr wrap="square" rtlCol="0">
              <a:spAutoFit/>
            </a:bodyPr>
            <a:lstStyle/>
            <a:p>
              <a:pPr lvl="0" algn="ctr">
                <a:defRPr/>
              </a:pPr>
              <a:r>
                <a:rPr lang="en-US" sz="2000" b="1" dirty="0">
                  <a:solidFill>
                    <a:schemeClr val="bg1"/>
                  </a:solidFill>
                </a:rPr>
                <a:t>Modeling Using </a:t>
              </a:r>
              <a:r>
                <a:rPr lang="en-US" sz="2000" b="1" dirty="0" smtClean="0">
                  <a:solidFill>
                    <a:schemeClr val="bg1"/>
                  </a:solidFill>
                </a:rPr>
                <a:t>ETABs</a:t>
              </a:r>
              <a:r>
                <a:rPr lang="en-US" sz="3200" b="1" dirty="0" smtClean="0">
                  <a:solidFill>
                    <a:schemeClr val="bg1"/>
                  </a:solidFill>
                </a:rPr>
                <a:t> </a:t>
              </a:r>
              <a:endParaRPr lang="en-US" sz="3200" b="1" dirty="0">
                <a:solidFill>
                  <a:schemeClr val="bg1"/>
                </a:solidFill>
              </a:endParaRPr>
            </a:p>
          </p:txBody>
        </p:sp>
        <p:sp>
          <p:nvSpPr>
            <p:cNvPr id="9" name="مربع نص 6"/>
            <p:cNvSpPr txBox="1"/>
            <p:nvPr/>
          </p:nvSpPr>
          <p:spPr>
            <a:xfrm>
              <a:off x="609600" y="381000"/>
              <a:ext cx="381000" cy="724566"/>
            </a:xfrm>
            <a:prstGeom prst="rect">
              <a:avLst/>
            </a:prstGeom>
            <a:solidFill>
              <a:srgbClr val="FFC000"/>
            </a:solidFill>
          </p:spPr>
          <p:txBody>
            <a:bodyPr wrap="square" rtlCol="0">
              <a:spAutoFit/>
            </a:bodyPr>
            <a:lstStyle/>
            <a:p>
              <a:pPr algn="ctr"/>
              <a:r>
                <a:rPr lang="en-US" sz="2400" b="1" dirty="0" smtClean="0"/>
                <a:t>3</a:t>
              </a:r>
              <a:endParaRPr lang="en-US" sz="1600" b="1" dirty="0"/>
            </a:p>
          </p:txBody>
        </p:sp>
      </p:grpSp>
      <p:sp>
        <p:nvSpPr>
          <p:cNvPr id="5" name="Rectangle 4"/>
          <p:cNvSpPr/>
          <p:nvPr/>
        </p:nvSpPr>
        <p:spPr>
          <a:xfrm>
            <a:off x="400721" y="933613"/>
            <a:ext cx="4186339" cy="707886"/>
          </a:xfrm>
          <a:prstGeom prst="rect">
            <a:avLst/>
          </a:prstGeom>
        </p:spPr>
        <p:txBody>
          <a:bodyPr wrap="none">
            <a:spAutoFit/>
          </a:bodyPr>
          <a:lstStyle/>
          <a:p>
            <a:pPr lvl="0">
              <a:defRPr/>
            </a:pPr>
            <a:r>
              <a:rPr lang="en-US" sz="4000" b="1" dirty="0" smtClean="0">
                <a:solidFill>
                  <a:srgbClr val="FFC000"/>
                </a:solidFill>
              </a:rPr>
              <a:t>3</a:t>
            </a:r>
            <a:r>
              <a:rPr lang="ar-SA" sz="4000" b="1" dirty="0" smtClean="0">
                <a:solidFill>
                  <a:srgbClr val="FFC000"/>
                </a:solidFill>
              </a:rPr>
              <a:t>.</a:t>
            </a:r>
            <a:r>
              <a:rPr lang="en-US" sz="4000" b="1" dirty="0" smtClean="0">
                <a:solidFill>
                  <a:srgbClr val="FFC000"/>
                </a:solidFill>
              </a:rPr>
              <a:t>1: </a:t>
            </a:r>
            <a:r>
              <a:rPr lang="en-US" sz="4000" b="1" dirty="0" smtClean="0">
                <a:solidFill>
                  <a:srgbClr val="70AD47">
                    <a:lumMod val="75000"/>
                  </a:srgbClr>
                </a:solidFill>
              </a:rPr>
              <a:t>Model </a:t>
            </a:r>
            <a:r>
              <a:rPr lang="en-US" sz="4000" b="1" dirty="0">
                <a:solidFill>
                  <a:srgbClr val="70AD47">
                    <a:lumMod val="75000"/>
                  </a:srgbClr>
                </a:solidFill>
              </a:rPr>
              <a:t>Checks </a:t>
            </a:r>
          </a:p>
        </p:txBody>
      </p:sp>
      <p:sp>
        <p:nvSpPr>
          <p:cNvPr id="6" name="Rectangle 5"/>
          <p:cNvSpPr/>
          <p:nvPr/>
        </p:nvSpPr>
        <p:spPr>
          <a:xfrm>
            <a:off x="828284" y="1794775"/>
            <a:ext cx="9022298" cy="4031873"/>
          </a:xfrm>
          <a:prstGeom prst="rect">
            <a:avLst/>
          </a:prstGeom>
        </p:spPr>
        <p:txBody>
          <a:bodyPr wrap="square">
            <a:spAutoFit/>
          </a:bodyPr>
          <a:lstStyle/>
          <a:p>
            <a:pPr marL="342900" lvl="0" indent="-342900">
              <a:buFont typeface="+mj-lt"/>
              <a:buAutoNum type="arabicPeriod"/>
            </a:pPr>
            <a:r>
              <a:rPr lang="en-US" sz="3200" dirty="0">
                <a:solidFill>
                  <a:prstClr val="black"/>
                </a:solidFill>
                <a:latin typeface="Century Gothic" panose="020B0502020202020204"/>
              </a:rPr>
              <a:t>Compatibility check </a:t>
            </a:r>
          </a:p>
          <a:p>
            <a:pPr marL="342900" lvl="0" indent="-342900">
              <a:buFont typeface="+mj-lt"/>
              <a:buAutoNum type="arabicPeriod"/>
            </a:pPr>
            <a:r>
              <a:rPr lang="en-US" sz="3200" dirty="0" smtClean="0">
                <a:solidFill>
                  <a:prstClr val="black"/>
                </a:solidFill>
                <a:latin typeface="Century Gothic" panose="020B0502020202020204"/>
              </a:rPr>
              <a:t>Equilibrium </a:t>
            </a:r>
            <a:r>
              <a:rPr lang="en-US" sz="3200" dirty="0">
                <a:solidFill>
                  <a:prstClr val="black"/>
                </a:solidFill>
                <a:latin typeface="Century Gothic" panose="020B0502020202020204"/>
              </a:rPr>
              <a:t>check </a:t>
            </a:r>
          </a:p>
          <a:p>
            <a:pPr marL="342900" lvl="0" indent="-342900">
              <a:buFont typeface="+mj-lt"/>
              <a:buAutoNum type="arabicPeriod"/>
            </a:pPr>
            <a:r>
              <a:rPr lang="en-US" sz="3200" dirty="0">
                <a:solidFill>
                  <a:prstClr val="black"/>
                </a:solidFill>
                <a:latin typeface="Century Gothic" panose="020B0502020202020204"/>
              </a:rPr>
              <a:t>Internal force check ( stress </a:t>
            </a:r>
            <a:r>
              <a:rPr lang="en-US" sz="3200" dirty="0" smtClean="0">
                <a:solidFill>
                  <a:prstClr val="black"/>
                </a:solidFill>
                <a:latin typeface="Century Gothic" panose="020B0502020202020204"/>
              </a:rPr>
              <a:t>– strain </a:t>
            </a:r>
            <a:r>
              <a:rPr lang="en-US" sz="3200" dirty="0">
                <a:solidFill>
                  <a:prstClr val="black"/>
                </a:solidFill>
                <a:latin typeface="Century Gothic" panose="020B0502020202020204"/>
              </a:rPr>
              <a:t>check ) </a:t>
            </a:r>
          </a:p>
          <a:p>
            <a:pPr marL="342900" lvl="0" indent="-342900">
              <a:buFont typeface="+mj-lt"/>
              <a:buAutoNum type="arabicPeriod"/>
            </a:pPr>
            <a:r>
              <a:rPr lang="en-US" sz="3200" dirty="0">
                <a:solidFill>
                  <a:prstClr val="black"/>
                </a:solidFill>
                <a:latin typeface="Century Gothic" panose="020B0502020202020204"/>
              </a:rPr>
              <a:t>Deflection </a:t>
            </a:r>
            <a:r>
              <a:rPr lang="en-US" sz="3200" dirty="0" smtClean="0">
                <a:solidFill>
                  <a:prstClr val="black"/>
                </a:solidFill>
                <a:latin typeface="Century Gothic" panose="020B0502020202020204"/>
              </a:rPr>
              <a:t>check. </a:t>
            </a:r>
          </a:p>
          <a:p>
            <a:pPr marL="342900" lvl="0" indent="-342900">
              <a:buFont typeface="+mj-lt"/>
              <a:buAutoNum type="arabicPeriod"/>
            </a:pPr>
            <a:r>
              <a:rPr lang="en-US" sz="3200" dirty="0" smtClean="0">
                <a:solidFill>
                  <a:prstClr val="black"/>
                </a:solidFill>
                <a:latin typeface="Century Gothic" panose="020B0502020202020204"/>
              </a:rPr>
              <a:t>Period check.</a:t>
            </a:r>
          </a:p>
          <a:p>
            <a:pPr marL="342900" lvl="0" indent="-342900">
              <a:buFont typeface="+mj-lt"/>
              <a:buAutoNum type="arabicPeriod"/>
            </a:pPr>
            <a:r>
              <a:rPr lang="en-US" sz="3200" dirty="0" smtClean="0">
                <a:solidFill>
                  <a:prstClr val="black"/>
                </a:solidFill>
                <a:latin typeface="Century Gothic" panose="020B0502020202020204"/>
              </a:rPr>
              <a:t>Base shear (ELF ,Response Spectrum).</a:t>
            </a:r>
          </a:p>
          <a:p>
            <a:pPr marL="342900" lvl="0" indent="-342900">
              <a:buFont typeface="+mj-lt"/>
              <a:buAutoNum type="arabicPeriod"/>
            </a:pPr>
            <a:r>
              <a:rPr lang="en-US" sz="3200" dirty="0" smtClean="0">
                <a:solidFill>
                  <a:prstClr val="black"/>
                </a:solidFill>
                <a:latin typeface="Century Gothic" panose="020B0502020202020204"/>
              </a:rPr>
              <a:t>Story drift.</a:t>
            </a:r>
          </a:p>
          <a:p>
            <a:pPr marL="342900" lvl="0" indent="-342900">
              <a:buFont typeface="+mj-lt"/>
              <a:buAutoNum type="arabicPeriod"/>
            </a:pPr>
            <a:r>
              <a:rPr lang="en-US" sz="3200" dirty="0" smtClean="0">
                <a:solidFill>
                  <a:prstClr val="black"/>
                </a:solidFill>
                <a:latin typeface="Century Gothic" panose="020B0502020202020204"/>
              </a:rPr>
              <a:t>P-delta. </a:t>
            </a:r>
            <a:endParaRPr lang="en-US" sz="3200" dirty="0">
              <a:solidFill>
                <a:prstClr val="black"/>
              </a:solidFill>
              <a:latin typeface="Century Gothic" panose="020B0502020202020204"/>
            </a:endParaRPr>
          </a:p>
        </p:txBody>
      </p:sp>
      <p:sp>
        <p:nvSpPr>
          <p:cNvPr id="11" name="Date Placeholder 3"/>
          <p:cNvSpPr txBox="1">
            <a:spLocks/>
          </p:cNvSpPr>
          <p:nvPr/>
        </p:nvSpPr>
        <p:spPr>
          <a:xfrm>
            <a:off x="718071"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5659799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21</a:t>
            </a:fld>
            <a:endParaRPr lang="en-US" sz="1800" b="1">
              <a:solidFill>
                <a:schemeClr val="accent6">
                  <a:lumMod val="75000"/>
                </a:schemeClr>
              </a:solidFill>
            </a:endParaRPr>
          </a:p>
        </p:txBody>
      </p:sp>
      <p:grpSp>
        <p:nvGrpSpPr>
          <p:cNvPr id="7" name="مجموعة 8"/>
          <p:cNvGrpSpPr/>
          <p:nvPr/>
        </p:nvGrpSpPr>
        <p:grpSpPr>
          <a:xfrm>
            <a:off x="186362" y="195562"/>
            <a:ext cx="3721961" cy="584775"/>
            <a:chOff x="609600" y="381000"/>
            <a:chExt cx="2667000" cy="917783"/>
          </a:xfrm>
        </p:grpSpPr>
        <p:sp>
          <p:nvSpPr>
            <p:cNvPr id="8" name="مربع نص 4"/>
            <p:cNvSpPr txBox="1"/>
            <p:nvPr/>
          </p:nvSpPr>
          <p:spPr>
            <a:xfrm>
              <a:off x="990600" y="381000"/>
              <a:ext cx="2286000" cy="917783"/>
            </a:xfrm>
            <a:prstGeom prst="rect">
              <a:avLst/>
            </a:prstGeom>
            <a:solidFill>
              <a:schemeClr val="bg1">
                <a:lumMod val="50000"/>
              </a:schemeClr>
            </a:solidFill>
          </p:spPr>
          <p:txBody>
            <a:bodyPr wrap="square" rtlCol="0">
              <a:spAutoFit/>
            </a:bodyPr>
            <a:lstStyle/>
            <a:p>
              <a:pPr lvl="0" algn="ctr">
                <a:defRPr/>
              </a:pPr>
              <a:r>
                <a:rPr lang="en-US" sz="2000" b="1" dirty="0">
                  <a:solidFill>
                    <a:schemeClr val="bg1"/>
                  </a:solidFill>
                </a:rPr>
                <a:t>Modeling Using </a:t>
              </a:r>
              <a:r>
                <a:rPr lang="en-US" sz="2000" b="1" dirty="0" smtClean="0">
                  <a:solidFill>
                    <a:schemeClr val="bg1"/>
                  </a:solidFill>
                </a:rPr>
                <a:t>ETABs</a:t>
              </a:r>
              <a:r>
                <a:rPr lang="en-US" sz="3200" b="1" dirty="0" smtClean="0">
                  <a:solidFill>
                    <a:schemeClr val="bg1"/>
                  </a:solidFill>
                </a:rPr>
                <a:t> </a:t>
              </a:r>
              <a:endParaRPr lang="en-US" sz="3200" b="1" dirty="0">
                <a:solidFill>
                  <a:schemeClr val="bg1"/>
                </a:solidFill>
              </a:endParaRPr>
            </a:p>
          </p:txBody>
        </p:sp>
        <p:sp>
          <p:nvSpPr>
            <p:cNvPr id="9" name="مربع نص 6"/>
            <p:cNvSpPr txBox="1"/>
            <p:nvPr/>
          </p:nvSpPr>
          <p:spPr>
            <a:xfrm>
              <a:off x="609600" y="381000"/>
              <a:ext cx="381000" cy="724566"/>
            </a:xfrm>
            <a:prstGeom prst="rect">
              <a:avLst/>
            </a:prstGeom>
            <a:solidFill>
              <a:srgbClr val="FFC000"/>
            </a:solidFill>
          </p:spPr>
          <p:txBody>
            <a:bodyPr wrap="square" rtlCol="0">
              <a:spAutoFit/>
            </a:bodyPr>
            <a:lstStyle/>
            <a:p>
              <a:pPr algn="ctr"/>
              <a:r>
                <a:rPr lang="en-US" sz="2400" b="1" dirty="0" smtClean="0"/>
                <a:t>3</a:t>
              </a:r>
              <a:endParaRPr lang="en-US" sz="1600" b="1" dirty="0"/>
            </a:p>
          </p:txBody>
        </p:sp>
      </p:grpSp>
      <p:sp>
        <p:nvSpPr>
          <p:cNvPr id="5" name="Rectangle 4"/>
          <p:cNvSpPr/>
          <p:nvPr/>
        </p:nvSpPr>
        <p:spPr>
          <a:xfrm>
            <a:off x="452216" y="717915"/>
            <a:ext cx="5231112" cy="707886"/>
          </a:xfrm>
          <a:prstGeom prst="rect">
            <a:avLst/>
          </a:prstGeom>
        </p:spPr>
        <p:txBody>
          <a:bodyPr wrap="none">
            <a:spAutoFit/>
          </a:bodyPr>
          <a:lstStyle/>
          <a:p>
            <a:pPr lvl="0">
              <a:defRPr/>
            </a:pPr>
            <a:r>
              <a:rPr lang="en-US" sz="4000" b="1" dirty="0">
                <a:solidFill>
                  <a:srgbClr val="FFC000"/>
                </a:solidFill>
              </a:rPr>
              <a:t>3</a:t>
            </a:r>
            <a:r>
              <a:rPr lang="ar-SA" sz="4000" b="1" dirty="0" smtClean="0">
                <a:solidFill>
                  <a:srgbClr val="FFC000"/>
                </a:solidFill>
              </a:rPr>
              <a:t>.</a:t>
            </a:r>
            <a:r>
              <a:rPr lang="en-US" sz="4000" b="1" dirty="0" smtClean="0">
                <a:solidFill>
                  <a:srgbClr val="FFC000"/>
                </a:solidFill>
              </a:rPr>
              <a:t>2: </a:t>
            </a:r>
            <a:r>
              <a:rPr lang="en-US" sz="4000" b="1" dirty="0" smtClean="0">
                <a:solidFill>
                  <a:srgbClr val="70AD47">
                    <a:lumMod val="75000"/>
                  </a:srgbClr>
                </a:solidFill>
              </a:rPr>
              <a:t>Element </a:t>
            </a:r>
            <a:r>
              <a:rPr lang="en-US" sz="4000" b="1" dirty="0">
                <a:solidFill>
                  <a:srgbClr val="70AD47">
                    <a:lumMod val="75000"/>
                  </a:srgbClr>
                </a:solidFill>
              </a:rPr>
              <a:t>modifiers  </a:t>
            </a:r>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70112" y="517242"/>
            <a:ext cx="3082834" cy="315094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53113" y="3668185"/>
            <a:ext cx="3082834" cy="2658874"/>
          </a:xfrm>
          <a:prstGeom prst="rect">
            <a:avLst/>
          </a:prstGeom>
        </p:spPr>
      </p:pic>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69945" y="487949"/>
            <a:ext cx="3069771" cy="3150943"/>
          </a:xfrm>
          <a:prstGeom prst="rect">
            <a:avLst/>
          </a:prstGeom>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69944" y="3638892"/>
            <a:ext cx="3069771" cy="2688166"/>
          </a:xfrm>
          <a:prstGeom prst="rect">
            <a:avLst/>
          </a:prstGeom>
        </p:spPr>
      </p:pic>
      <p:sp>
        <p:nvSpPr>
          <p:cNvPr id="15" name="Date Placeholder 3"/>
          <p:cNvSpPr txBox="1">
            <a:spLocks/>
          </p:cNvSpPr>
          <p:nvPr/>
        </p:nvSpPr>
        <p:spPr>
          <a:xfrm>
            <a:off x="452216"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2729036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inVertic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arn(inVertical)">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arn(inVertical)">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22</a:t>
            </a:fld>
            <a:endParaRPr lang="en-US" sz="1800" b="1">
              <a:solidFill>
                <a:schemeClr val="accent6">
                  <a:lumMod val="75000"/>
                </a:schemeClr>
              </a:solidFill>
            </a:endParaRPr>
          </a:p>
        </p:txBody>
      </p:sp>
      <p:grpSp>
        <p:nvGrpSpPr>
          <p:cNvPr id="7" name="مجموعة 8"/>
          <p:cNvGrpSpPr/>
          <p:nvPr/>
        </p:nvGrpSpPr>
        <p:grpSpPr>
          <a:xfrm>
            <a:off x="186362" y="195562"/>
            <a:ext cx="3721961" cy="584775"/>
            <a:chOff x="609600" y="381000"/>
            <a:chExt cx="2667000" cy="917783"/>
          </a:xfrm>
        </p:grpSpPr>
        <p:sp>
          <p:nvSpPr>
            <p:cNvPr id="8" name="مربع نص 4"/>
            <p:cNvSpPr txBox="1"/>
            <p:nvPr/>
          </p:nvSpPr>
          <p:spPr>
            <a:xfrm>
              <a:off x="990600" y="381000"/>
              <a:ext cx="2286000" cy="917783"/>
            </a:xfrm>
            <a:prstGeom prst="rect">
              <a:avLst/>
            </a:prstGeom>
            <a:solidFill>
              <a:schemeClr val="bg1">
                <a:lumMod val="50000"/>
              </a:schemeClr>
            </a:solidFill>
          </p:spPr>
          <p:txBody>
            <a:bodyPr wrap="square" rtlCol="0">
              <a:spAutoFit/>
            </a:bodyPr>
            <a:lstStyle/>
            <a:p>
              <a:pPr lvl="0" algn="ctr">
                <a:defRPr/>
              </a:pPr>
              <a:r>
                <a:rPr lang="en-US" sz="2000" b="1" dirty="0">
                  <a:solidFill>
                    <a:schemeClr val="bg1"/>
                  </a:solidFill>
                </a:rPr>
                <a:t>Modeling Using </a:t>
              </a:r>
              <a:r>
                <a:rPr lang="en-US" sz="2000" b="1" dirty="0" smtClean="0">
                  <a:solidFill>
                    <a:schemeClr val="bg1"/>
                  </a:solidFill>
                </a:rPr>
                <a:t>ETABs</a:t>
              </a:r>
              <a:r>
                <a:rPr lang="en-US" sz="3200" b="1" dirty="0" smtClean="0">
                  <a:solidFill>
                    <a:schemeClr val="bg1"/>
                  </a:solidFill>
                </a:rPr>
                <a:t> </a:t>
              </a:r>
              <a:endParaRPr lang="en-US" sz="3200" b="1" dirty="0">
                <a:solidFill>
                  <a:schemeClr val="bg1"/>
                </a:solidFill>
              </a:endParaRPr>
            </a:p>
          </p:txBody>
        </p:sp>
        <p:sp>
          <p:nvSpPr>
            <p:cNvPr id="9" name="مربع نص 6"/>
            <p:cNvSpPr txBox="1"/>
            <p:nvPr/>
          </p:nvSpPr>
          <p:spPr>
            <a:xfrm>
              <a:off x="609600" y="381000"/>
              <a:ext cx="381000" cy="724566"/>
            </a:xfrm>
            <a:prstGeom prst="rect">
              <a:avLst/>
            </a:prstGeom>
            <a:solidFill>
              <a:srgbClr val="FFC000"/>
            </a:solidFill>
          </p:spPr>
          <p:txBody>
            <a:bodyPr wrap="square" rtlCol="0">
              <a:spAutoFit/>
            </a:bodyPr>
            <a:lstStyle/>
            <a:p>
              <a:pPr algn="ctr"/>
              <a:r>
                <a:rPr lang="en-US" sz="2400" b="1" dirty="0" smtClean="0"/>
                <a:t>3</a:t>
              </a:r>
              <a:endParaRPr lang="en-US" sz="1600" b="1" dirty="0"/>
            </a:p>
          </p:txBody>
        </p:sp>
      </p:grpSp>
      <p:sp>
        <p:nvSpPr>
          <p:cNvPr id="5" name="Rectangle 4"/>
          <p:cNvSpPr/>
          <p:nvPr/>
        </p:nvSpPr>
        <p:spPr>
          <a:xfrm>
            <a:off x="452216" y="778982"/>
            <a:ext cx="4186339" cy="707886"/>
          </a:xfrm>
          <a:prstGeom prst="rect">
            <a:avLst/>
          </a:prstGeom>
        </p:spPr>
        <p:txBody>
          <a:bodyPr wrap="none">
            <a:spAutoFit/>
          </a:bodyPr>
          <a:lstStyle/>
          <a:p>
            <a:pPr lvl="0">
              <a:defRPr/>
            </a:pPr>
            <a:r>
              <a:rPr lang="en-US" sz="4000" b="1" dirty="0">
                <a:solidFill>
                  <a:srgbClr val="FFC000"/>
                </a:solidFill>
              </a:rPr>
              <a:t>3</a:t>
            </a:r>
            <a:r>
              <a:rPr lang="ar-SA" sz="4000" b="1" dirty="0" smtClean="0">
                <a:solidFill>
                  <a:srgbClr val="FFC000"/>
                </a:solidFill>
              </a:rPr>
              <a:t>.</a:t>
            </a:r>
            <a:r>
              <a:rPr lang="en-US" sz="4000" b="1" dirty="0">
                <a:solidFill>
                  <a:srgbClr val="FFC000"/>
                </a:solidFill>
              </a:rPr>
              <a:t>1</a:t>
            </a:r>
            <a:r>
              <a:rPr lang="en-US" sz="4000" b="1" dirty="0" smtClean="0">
                <a:solidFill>
                  <a:srgbClr val="FFC000"/>
                </a:solidFill>
              </a:rPr>
              <a:t>: </a:t>
            </a:r>
            <a:r>
              <a:rPr lang="en-US" sz="4000" b="1" dirty="0" smtClean="0">
                <a:solidFill>
                  <a:srgbClr val="70AD47">
                    <a:lumMod val="75000"/>
                  </a:srgbClr>
                </a:solidFill>
              </a:rPr>
              <a:t>Model </a:t>
            </a:r>
            <a:r>
              <a:rPr lang="en-US" sz="4000" b="1" dirty="0">
                <a:solidFill>
                  <a:srgbClr val="70AD47">
                    <a:lumMod val="75000"/>
                  </a:srgbClr>
                </a:solidFill>
              </a:rPr>
              <a:t>Checks </a:t>
            </a:r>
          </a:p>
        </p:txBody>
      </p:sp>
      <p:sp>
        <p:nvSpPr>
          <p:cNvPr id="6" name="Rectangle 5"/>
          <p:cNvSpPr/>
          <p:nvPr/>
        </p:nvSpPr>
        <p:spPr>
          <a:xfrm>
            <a:off x="186362" y="1316235"/>
            <a:ext cx="5836042"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3.1.1</a:t>
            </a:r>
            <a:r>
              <a:rPr lang="en-US" sz="3200" b="1" dirty="0" smtClean="0">
                <a:solidFill>
                  <a:srgbClr val="ED7D31">
                    <a:lumMod val="75000"/>
                  </a:srgbClr>
                </a:solidFill>
                <a:latin typeface="Century Gothic" panose="020B0502020202020204"/>
              </a:rPr>
              <a:t>:</a:t>
            </a:r>
            <a:r>
              <a:rPr lang="en-US" sz="3200" b="1" dirty="0">
                <a:solidFill>
                  <a:prstClr val="white"/>
                </a:solidFill>
                <a:latin typeface="Century Gothic" panose="020B0502020202020204"/>
              </a:rPr>
              <a:t> </a:t>
            </a:r>
            <a:r>
              <a:rPr lang="en-US" sz="3200" b="1" dirty="0">
                <a:solidFill>
                  <a:schemeClr val="accent2">
                    <a:lumMod val="50000"/>
                  </a:schemeClr>
                </a:solidFill>
                <a:latin typeface="Century Gothic" panose="020B0502020202020204"/>
              </a:rPr>
              <a:t>Compatibility </a:t>
            </a:r>
            <a:r>
              <a:rPr lang="en-US" sz="3200" b="1" dirty="0" smtClean="0">
                <a:solidFill>
                  <a:schemeClr val="accent2">
                    <a:lumMod val="50000"/>
                  </a:schemeClr>
                </a:solidFill>
                <a:latin typeface="Century Gothic" panose="020B0502020202020204"/>
              </a:rPr>
              <a:t>Check</a:t>
            </a:r>
            <a:endParaRPr lang="en-US" sz="3200" b="1" dirty="0">
              <a:solidFill>
                <a:prstClr val="white"/>
              </a:solidFill>
              <a:latin typeface="Century Gothic" panose="020B0502020202020204"/>
            </a:endParaRPr>
          </a:p>
        </p:txBody>
      </p:sp>
      <p:pic>
        <p:nvPicPr>
          <p:cNvPr id="14" name="Picture 13"/>
          <p:cNvPicPr/>
          <p:nvPr/>
        </p:nvPicPr>
        <p:blipFill>
          <a:blip r:embed="rId2">
            <a:extLst>
              <a:ext uri="{28A0092B-C50C-407E-A947-70E740481C1C}">
                <a14:useLocalDpi xmlns:a14="http://schemas.microsoft.com/office/drawing/2010/main" val="0"/>
              </a:ext>
            </a:extLst>
          </a:blip>
          <a:stretch>
            <a:fillRect/>
          </a:stretch>
        </p:blipFill>
        <p:spPr>
          <a:xfrm>
            <a:off x="1379426" y="2743609"/>
            <a:ext cx="3989813" cy="3327399"/>
          </a:xfrm>
          <a:prstGeom prst="rect">
            <a:avLst/>
          </a:prstGeom>
        </p:spPr>
      </p:pic>
      <p:pic>
        <p:nvPicPr>
          <p:cNvPr id="15" name="Picture 14"/>
          <p:cNvPicPr/>
          <p:nvPr/>
        </p:nvPicPr>
        <p:blipFill>
          <a:blip r:embed="rId3">
            <a:extLst>
              <a:ext uri="{28A0092B-C50C-407E-A947-70E740481C1C}">
                <a14:useLocalDpi xmlns:a14="http://schemas.microsoft.com/office/drawing/2010/main" val="0"/>
              </a:ext>
            </a:extLst>
          </a:blip>
          <a:stretch>
            <a:fillRect/>
          </a:stretch>
        </p:blipFill>
        <p:spPr>
          <a:xfrm>
            <a:off x="6612607" y="2743609"/>
            <a:ext cx="3883741" cy="3327400"/>
          </a:xfrm>
          <a:prstGeom prst="rect">
            <a:avLst/>
          </a:prstGeom>
        </p:spPr>
      </p:pic>
      <p:sp>
        <p:nvSpPr>
          <p:cNvPr id="11" name="Rectangle 10"/>
          <p:cNvSpPr/>
          <p:nvPr/>
        </p:nvSpPr>
        <p:spPr>
          <a:xfrm>
            <a:off x="645621" y="1930302"/>
            <a:ext cx="10036233" cy="646331"/>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It is a check used to ensure that the structure is compatible, which </a:t>
            </a:r>
            <a:r>
              <a:rPr lang="en-US" dirty="0" smtClean="0">
                <a:latin typeface="Times New Roman" panose="02020603050405020304" pitchFamily="18" charset="0"/>
                <a:cs typeface="Times New Roman" panose="02020603050405020304" pitchFamily="18" charset="0"/>
              </a:rPr>
              <a:t>means </a:t>
            </a:r>
            <a:r>
              <a:rPr lang="en-US" dirty="0">
                <a:latin typeface="Times New Roman" panose="02020603050405020304" pitchFamily="18" charset="0"/>
                <a:cs typeface="Times New Roman" panose="02020603050405020304" pitchFamily="18" charset="0"/>
              </a:rPr>
              <a:t>that the structural members works and moves as one mass and to ensure the connection between members as shown in pictures below:</a:t>
            </a:r>
          </a:p>
        </p:txBody>
      </p:sp>
      <p:sp>
        <p:nvSpPr>
          <p:cNvPr id="16"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2784308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23</a:t>
            </a:fld>
            <a:endParaRPr lang="en-US" sz="1800" b="1">
              <a:solidFill>
                <a:schemeClr val="accent6">
                  <a:lumMod val="75000"/>
                </a:schemeClr>
              </a:solidFill>
            </a:endParaRPr>
          </a:p>
        </p:txBody>
      </p:sp>
      <p:grpSp>
        <p:nvGrpSpPr>
          <p:cNvPr id="7" name="مجموعة 8"/>
          <p:cNvGrpSpPr/>
          <p:nvPr/>
        </p:nvGrpSpPr>
        <p:grpSpPr>
          <a:xfrm>
            <a:off x="186362" y="195562"/>
            <a:ext cx="3721961" cy="584775"/>
            <a:chOff x="609600" y="381000"/>
            <a:chExt cx="2667000" cy="917783"/>
          </a:xfrm>
        </p:grpSpPr>
        <p:sp>
          <p:nvSpPr>
            <p:cNvPr id="8" name="مربع نص 4"/>
            <p:cNvSpPr txBox="1"/>
            <p:nvPr/>
          </p:nvSpPr>
          <p:spPr>
            <a:xfrm>
              <a:off x="990600" y="381000"/>
              <a:ext cx="2286000" cy="917783"/>
            </a:xfrm>
            <a:prstGeom prst="rect">
              <a:avLst/>
            </a:prstGeom>
            <a:solidFill>
              <a:schemeClr val="bg1">
                <a:lumMod val="50000"/>
              </a:schemeClr>
            </a:solidFill>
          </p:spPr>
          <p:txBody>
            <a:bodyPr wrap="square" rtlCol="0">
              <a:spAutoFit/>
            </a:bodyPr>
            <a:lstStyle/>
            <a:p>
              <a:pPr lvl="0" algn="ctr">
                <a:defRPr/>
              </a:pPr>
              <a:r>
                <a:rPr lang="en-US" sz="2000" b="1" dirty="0">
                  <a:solidFill>
                    <a:schemeClr val="bg1"/>
                  </a:solidFill>
                </a:rPr>
                <a:t>Modeling Using </a:t>
              </a:r>
              <a:r>
                <a:rPr lang="en-US" sz="2000" b="1" dirty="0" smtClean="0">
                  <a:solidFill>
                    <a:schemeClr val="bg1"/>
                  </a:solidFill>
                </a:rPr>
                <a:t>ETABs</a:t>
              </a:r>
              <a:r>
                <a:rPr lang="en-US" sz="3200" b="1" dirty="0" smtClean="0">
                  <a:solidFill>
                    <a:schemeClr val="bg1"/>
                  </a:solidFill>
                </a:rPr>
                <a:t> </a:t>
              </a:r>
              <a:endParaRPr lang="en-US" sz="3200" b="1" dirty="0">
                <a:solidFill>
                  <a:schemeClr val="bg1"/>
                </a:solidFill>
              </a:endParaRPr>
            </a:p>
          </p:txBody>
        </p:sp>
        <p:sp>
          <p:nvSpPr>
            <p:cNvPr id="9" name="مربع نص 6"/>
            <p:cNvSpPr txBox="1"/>
            <p:nvPr/>
          </p:nvSpPr>
          <p:spPr>
            <a:xfrm>
              <a:off x="609600" y="381000"/>
              <a:ext cx="381000" cy="724566"/>
            </a:xfrm>
            <a:prstGeom prst="rect">
              <a:avLst/>
            </a:prstGeom>
            <a:solidFill>
              <a:srgbClr val="FFC000"/>
            </a:solidFill>
          </p:spPr>
          <p:txBody>
            <a:bodyPr wrap="square" rtlCol="0">
              <a:spAutoFit/>
            </a:bodyPr>
            <a:lstStyle/>
            <a:p>
              <a:pPr algn="ctr"/>
              <a:r>
                <a:rPr lang="en-US" sz="2400" b="1" dirty="0" smtClean="0"/>
                <a:t>3</a:t>
              </a:r>
              <a:endParaRPr lang="en-US" sz="1600" b="1" dirty="0"/>
            </a:p>
          </p:txBody>
        </p:sp>
      </p:grpSp>
      <p:sp>
        <p:nvSpPr>
          <p:cNvPr id="5" name="Rectangle 4"/>
          <p:cNvSpPr/>
          <p:nvPr/>
        </p:nvSpPr>
        <p:spPr>
          <a:xfrm>
            <a:off x="452216" y="1056723"/>
            <a:ext cx="4186339" cy="707886"/>
          </a:xfrm>
          <a:prstGeom prst="rect">
            <a:avLst/>
          </a:prstGeom>
        </p:spPr>
        <p:txBody>
          <a:bodyPr wrap="none">
            <a:spAutoFit/>
          </a:bodyPr>
          <a:lstStyle/>
          <a:p>
            <a:pPr lvl="0">
              <a:defRPr/>
            </a:pPr>
            <a:r>
              <a:rPr lang="en-US" sz="4000" b="1" dirty="0">
                <a:solidFill>
                  <a:srgbClr val="FFC000"/>
                </a:solidFill>
              </a:rPr>
              <a:t>3</a:t>
            </a:r>
            <a:r>
              <a:rPr lang="ar-SA" sz="4000" b="1" dirty="0" smtClean="0">
                <a:solidFill>
                  <a:srgbClr val="FFC000"/>
                </a:solidFill>
              </a:rPr>
              <a:t>.</a:t>
            </a:r>
            <a:r>
              <a:rPr lang="en-US" sz="4000" b="1" dirty="0">
                <a:solidFill>
                  <a:srgbClr val="FFC000"/>
                </a:solidFill>
              </a:rPr>
              <a:t>1</a:t>
            </a:r>
            <a:r>
              <a:rPr lang="en-US" sz="4000" b="1" dirty="0" smtClean="0">
                <a:solidFill>
                  <a:srgbClr val="FFC000"/>
                </a:solidFill>
              </a:rPr>
              <a:t>: </a:t>
            </a:r>
            <a:r>
              <a:rPr lang="en-US" sz="4000" b="1" dirty="0" smtClean="0">
                <a:solidFill>
                  <a:srgbClr val="70AD47">
                    <a:lumMod val="75000"/>
                  </a:srgbClr>
                </a:solidFill>
              </a:rPr>
              <a:t>Model </a:t>
            </a:r>
            <a:r>
              <a:rPr lang="en-US" sz="4000" b="1" dirty="0">
                <a:solidFill>
                  <a:srgbClr val="70AD47">
                    <a:lumMod val="75000"/>
                  </a:srgbClr>
                </a:solidFill>
              </a:rPr>
              <a:t>Checks </a:t>
            </a:r>
          </a:p>
        </p:txBody>
      </p:sp>
      <p:sp>
        <p:nvSpPr>
          <p:cNvPr id="6" name="Rectangle 5"/>
          <p:cNvSpPr/>
          <p:nvPr/>
        </p:nvSpPr>
        <p:spPr>
          <a:xfrm>
            <a:off x="616524" y="1793901"/>
            <a:ext cx="5112297" cy="584775"/>
          </a:xfrm>
          <a:prstGeom prst="rect">
            <a:avLst/>
          </a:prstGeom>
        </p:spPr>
        <p:txBody>
          <a:bodyPr wrap="none">
            <a:spAutoFit/>
          </a:bodyPr>
          <a:lstStyle/>
          <a:p>
            <a:pPr lvl="0" algn="ctr"/>
            <a:r>
              <a:rPr lang="en-US" sz="3200" b="1" dirty="0" smtClean="0">
                <a:solidFill>
                  <a:srgbClr val="7030A0"/>
                </a:solidFill>
                <a:latin typeface="Century Gothic" panose="020B0502020202020204"/>
              </a:rPr>
              <a:t>3.1.2</a:t>
            </a:r>
            <a:r>
              <a:rPr lang="en-US" sz="3200" b="1" dirty="0">
                <a:solidFill>
                  <a:srgbClr val="ED7D31">
                    <a:lumMod val="75000"/>
                  </a:srgbClr>
                </a:solidFill>
                <a:latin typeface="Century Gothic" panose="020B0502020202020204"/>
              </a:rPr>
              <a:t>:</a:t>
            </a:r>
            <a:r>
              <a:rPr lang="en-US" sz="3200" b="1" dirty="0" smtClean="0">
                <a:solidFill>
                  <a:prstClr val="white"/>
                </a:solidFill>
                <a:latin typeface="Century Gothic" panose="020B0502020202020204"/>
              </a:rPr>
              <a:t> </a:t>
            </a:r>
            <a:r>
              <a:rPr lang="en-US" sz="3200" b="1" dirty="0" smtClean="0">
                <a:solidFill>
                  <a:srgbClr val="ED7D31">
                    <a:lumMod val="50000"/>
                  </a:srgbClr>
                </a:solidFill>
                <a:latin typeface="Century Gothic" panose="020B0502020202020204"/>
              </a:rPr>
              <a:t>Equilibrium </a:t>
            </a:r>
            <a:r>
              <a:rPr lang="en-US" sz="3200" b="1" dirty="0">
                <a:solidFill>
                  <a:srgbClr val="ED7D31">
                    <a:lumMod val="50000"/>
                  </a:srgbClr>
                </a:solidFill>
                <a:latin typeface="Century Gothic" panose="020B0502020202020204"/>
              </a:rPr>
              <a:t>check </a:t>
            </a:r>
            <a:endParaRPr lang="en-US" sz="3200" b="1" dirty="0">
              <a:solidFill>
                <a:prstClr val="white"/>
              </a:solidFill>
              <a:latin typeface="Century Gothic" panose="020B0502020202020204"/>
            </a:endParaRPr>
          </a:p>
        </p:txBody>
      </p:sp>
      <p:sp>
        <p:nvSpPr>
          <p:cNvPr id="13" name="Rectangle 12"/>
          <p:cNvSpPr/>
          <p:nvPr/>
        </p:nvSpPr>
        <p:spPr>
          <a:xfrm>
            <a:off x="919941" y="2349383"/>
            <a:ext cx="9520843" cy="2937512"/>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It is a check used to ensure that the total load on the structure equal total reaction by using equilibrium Equations  which means Sum of forces in Direction must be equal Zero in that direction</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Loads that have been checked are the loads defined in previous slides and Added to structure which are :</a:t>
            </a:r>
          </a:p>
          <a:p>
            <a:pPr marL="342900" indent="-3429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 Dead load (D)</a:t>
            </a:r>
          </a:p>
          <a:p>
            <a:pPr marL="342900" indent="-3429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live load (LL)</a:t>
            </a:r>
          </a:p>
          <a:p>
            <a:pPr marL="342900" indent="-3429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super Dead Load (SD)</a:t>
            </a:r>
          </a:p>
        </p:txBody>
      </p:sp>
      <p:sp>
        <p:nvSpPr>
          <p:cNvPr id="12"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27177549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24</a:t>
            </a:fld>
            <a:endParaRPr lang="en-US" sz="1800" b="1">
              <a:solidFill>
                <a:schemeClr val="accent6">
                  <a:lumMod val="75000"/>
                </a:schemeClr>
              </a:solidFill>
            </a:endParaRPr>
          </a:p>
        </p:txBody>
      </p:sp>
      <p:grpSp>
        <p:nvGrpSpPr>
          <p:cNvPr id="7" name="مجموعة 8"/>
          <p:cNvGrpSpPr/>
          <p:nvPr/>
        </p:nvGrpSpPr>
        <p:grpSpPr>
          <a:xfrm>
            <a:off x="186362" y="195562"/>
            <a:ext cx="3721961" cy="584775"/>
            <a:chOff x="609600" y="381000"/>
            <a:chExt cx="2667000" cy="917783"/>
          </a:xfrm>
        </p:grpSpPr>
        <p:sp>
          <p:nvSpPr>
            <p:cNvPr id="8" name="مربع نص 4"/>
            <p:cNvSpPr txBox="1"/>
            <p:nvPr/>
          </p:nvSpPr>
          <p:spPr>
            <a:xfrm>
              <a:off x="990600" y="381000"/>
              <a:ext cx="2286000" cy="917783"/>
            </a:xfrm>
            <a:prstGeom prst="rect">
              <a:avLst/>
            </a:prstGeom>
            <a:solidFill>
              <a:schemeClr val="bg1">
                <a:lumMod val="50000"/>
              </a:schemeClr>
            </a:solidFill>
          </p:spPr>
          <p:txBody>
            <a:bodyPr wrap="square" rtlCol="0">
              <a:spAutoFit/>
            </a:bodyPr>
            <a:lstStyle/>
            <a:p>
              <a:pPr lvl="0" algn="ctr">
                <a:defRPr/>
              </a:pPr>
              <a:r>
                <a:rPr lang="en-US" sz="2000" b="1" dirty="0">
                  <a:solidFill>
                    <a:schemeClr val="bg1"/>
                  </a:solidFill>
                </a:rPr>
                <a:t>Modeling Using </a:t>
              </a:r>
              <a:r>
                <a:rPr lang="en-US" sz="2000" b="1" dirty="0" smtClean="0">
                  <a:solidFill>
                    <a:schemeClr val="bg1"/>
                  </a:solidFill>
                </a:rPr>
                <a:t>ETABs</a:t>
              </a:r>
              <a:r>
                <a:rPr lang="en-US" sz="3200" b="1" dirty="0" smtClean="0">
                  <a:solidFill>
                    <a:schemeClr val="bg1"/>
                  </a:solidFill>
                </a:rPr>
                <a:t> </a:t>
              </a:r>
              <a:endParaRPr lang="en-US" sz="3200" b="1" dirty="0">
                <a:solidFill>
                  <a:schemeClr val="bg1"/>
                </a:solidFill>
              </a:endParaRPr>
            </a:p>
          </p:txBody>
        </p:sp>
        <p:sp>
          <p:nvSpPr>
            <p:cNvPr id="9" name="مربع نص 6"/>
            <p:cNvSpPr txBox="1"/>
            <p:nvPr/>
          </p:nvSpPr>
          <p:spPr>
            <a:xfrm>
              <a:off x="609600" y="381000"/>
              <a:ext cx="381000" cy="724566"/>
            </a:xfrm>
            <a:prstGeom prst="rect">
              <a:avLst/>
            </a:prstGeom>
            <a:solidFill>
              <a:srgbClr val="FFC000"/>
            </a:solidFill>
          </p:spPr>
          <p:txBody>
            <a:bodyPr wrap="square" rtlCol="0">
              <a:spAutoFit/>
            </a:bodyPr>
            <a:lstStyle/>
            <a:p>
              <a:pPr algn="ctr"/>
              <a:r>
                <a:rPr lang="en-US" sz="2400" b="1" dirty="0" smtClean="0"/>
                <a:t>3</a:t>
              </a:r>
              <a:endParaRPr lang="en-US" sz="1600" b="1" dirty="0"/>
            </a:p>
          </p:txBody>
        </p:sp>
      </p:grpSp>
      <p:sp>
        <p:nvSpPr>
          <p:cNvPr id="5" name="Rectangle 4"/>
          <p:cNvSpPr/>
          <p:nvPr/>
        </p:nvSpPr>
        <p:spPr>
          <a:xfrm>
            <a:off x="452216" y="778982"/>
            <a:ext cx="4186339" cy="707886"/>
          </a:xfrm>
          <a:prstGeom prst="rect">
            <a:avLst/>
          </a:prstGeom>
        </p:spPr>
        <p:txBody>
          <a:bodyPr wrap="none">
            <a:spAutoFit/>
          </a:bodyPr>
          <a:lstStyle/>
          <a:p>
            <a:pPr lvl="0">
              <a:defRPr/>
            </a:pPr>
            <a:r>
              <a:rPr lang="en-US" sz="4000" b="1" dirty="0">
                <a:solidFill>
                  <a:srgbClr val="FFC000"/>
                </a:solidFill>
              </a:rPr>
              <a:t>3</a:t>
            </a:r>
            <a:r>
              <a:rPr lang="ar-SA" sz="4000" b="1" dirty="0" smtClean="0">
                <a:solidFill>
                  <a:srgbClr val="FFC000"/>
                </a:solidFill>
              </a:rPr>
              <a:t>.</a:t>
            </a:r>
            <a:r>
              <a:rPr lang="en-US" sz="4000" b="1" dirty="0">
                <a:solidFill>
                  <a:srgbClr val="FFC000"/>
                </a:solidFill>
              </a:rPr>
              <a:t>1</a:t>
            </a:r>
            <a:r>
              <a:rPr lang="en-US" sz="4000" b="1" dirty="0" smtClean="0">
                <a:solidFill>
                  <a:srgbClr val="FFC000"/>
                </a:solidFill>
              </a:rPr>
              <a:t>: </a:t>
            </a:r>
            <a:r>
              <a:rPr lang="en-US" sz="4000" b="1" dirty="0" smtClean="0">
                <a:solidFill>
                  <a:srgbClr val="70AD47">
                    <a:lumMod val="75000"/>
                  </a:srgbClr>
                </a:solidFill>
              </a:rPr>
              <a:t>Model </a:t>
            </a:r>
            <a:r>
              <a:rPr lang="en-US" sz="4000" b="1" dirty="0">
                <a:solidFill>
                  <a:srgbClr val="70AD47">
                    <a:lumMod val="75000"/>
                  </a:srgbClr>
                </a:solidFill>
              </a:rPr>
              <a:t>Checks </a:t>
            </a:r>
          </a:p>
        </p:txBody>
      </p:sp>
      <p:sp>
        <p:nvSpPr>
          <p:cNvPr id="6" name="Rectangle 5"/>
          <p:cNvSpPr/>
          <p:nvPr/>
        </p:nvSpPr>
        <p:spPr>
          <a:xfrm>
            <a:off x="186362" y="1316235"/>
            <a:ext cx="5836042"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3.1.2</a:t>
            </a:r>
            <a:r>
              <a:rPr lang="en-US" sz="3200" b="1" dirty="0" smtClean="0">
                <a:solidFill>
                  <a:srgbClr val="ED7D31">
                    <a:lumMod val="75000"/>
                  </a:srgbClr>
                </a:solidFill>
                <a:latin typeface="Century Gothic" panose="020B0502020202020204"/>
              </a:rPr>
              <a:t>:</a:t>
            </a:r>
            <a:r>
              <a:rPr lang="en-US" sz="3200" b="1" dirty="0" smtClean="0">
                <a:solidFill>
                  <a:prstClr val="white"/>
                </a:solidFill>
                <a:latin typeface="Century Gothic" panose="020B0502020202020204"/>
              </a:rPr>
              <a:t> </a:t>
            </a:r>
            <a:r>
              <a:rPr lang="en-US" sz="3200" b="1" dirty="0" smtClean="0">
                <a:solidFill>
                  <a:schemeClr val="accent2">
                    <a:lumMod val="50000"/>
                  </a:schemeClr>
                </a:solidFill>
                <a:latin typeface="Century Gothic" panose="020B0502020202020204"/>
              </a:rPr>
              <a:t>Equilibrium Check</a:t>
            </a:r>
            <a:endParaRPr lang="en-US" sz="3200" b="1" dirty="0">
              <a:solidFill>
                <a:prstClr val="white"/>
              </a:solidFill>
              <a:latin typeface="Century Gothic" panose="020B0502020202020204"/>
            </a:endParaRPr>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809" y="2436908"/>
            <a:ext cx="4952595" cy="1628826"/>
          </a:xfrm>
          <a:prstGeom prst="rect">
            <a:avLst/>
          </a:prstGeom>
        </p:spPr>
      </p:pic>
      <p:sp>
        <p:nvSpPr>
          <p:cNvPr id="13" name="Rectangle 12"/>
          <p:cNvSpPr/>
          <p:nvPr/>
        </p:nvSpPr>
        <p:spPr>
          <a:xfrm>
            <a:off x="838200" y="5526958"/>
            <a:ext cx="3730573" cy="369332"/>
          </a:xfrm>
          <a:prstGeom prst="rect">
            <a:avLst/>
          </a:prstGeom>
        </p:spPr>
        <p:txBody>
          <a:bodyPr wrap="none">
            <a:spAutoFit/>
          </a:bodyPr>
          <a:lstStyle/>
          <a:p>
            <a:pPr algn="justLow">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All of them less than 5 %, then it’s ok.</a:t>
            </a:r>
          </a:p>
        </p:txBody>
      </p:sp>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41347" y="2370047"/>
            <a:ext cx="4825637" cy="1695687"/>
          </a:xfrm>
          <a:prstGeom prst="rect">
            <a:avLst/>
          </a:prstGeom>
        </p:spPr>
      </p:pic>
      <p:sp>
        <p:nvSpPr>
          <p:cNvPr id="19" name="Rectangle 18"/>
          <p:cNvSpPr/>
          <p:nvPr/>
        </p:nvSpPr>
        <p:spPr>
          <a:xfrm>
            <a:off x="752424" y="1902482"/>
            <a:ext cx="973343" cy="369332"/>
          </a:xfrm>
          <a:prstGeom prst="rect">
            <a:avLst/>
          </a:prstGeom>
        </p:spPr>
        <p:txBody>
          <a:bodyPr wrap="none">
            <a:spAutoFit/>
          </a:bodyPr>
          <a:lstStyle/>
          <a:p>
            <a:pPr algn="justLow">
              <a:spcAft>
                <a:spcPts val="600"/>
              </a:spcAft>
            </a:pP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Block 1:</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sp>
        <p:nvSpPr>
          <p:cNvPr id="20" name="Rectangle 19"/>
          <p:cNvSpPr/>
          <p:nvPr/>
        </p:nvSpPr>
        <p:spPr>
          <a:xfrm>
            <a:off x="6341347" y="1755700"/>
            <a:ext cx="973343" cy="369332"/>
          </a:xfrm>
          <a:prstGeom prst="rect">
            <a:avLst/>
          </a:prstGeom>
        </p:spPr>
        <p:txBody>
          <a:bodyPr wrap="none">
            <a:spAutoFit/>
          </a:bodyPr>
          <a:lstStyle/>
          <a:p>
            <a:pPr algn="justLow">
              <a:spcAft>
                <a:spcPts val="600"/>
              </a:spcAft>
            </a:pP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Block 2:</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sp>
        <p:nvSpPr>
          <p:cNvPr id="21" name="Rectangle 20"/>
          <p:cNvSpPr/>
          <p:nvPr/>
        </p:nvSpPr>
        <p:spPr>
          <a:xfrm>
            <a:off x="6888878" y="5513180"/>
            <a:ext cx="3730573" cy="369332"/>
          </a:xfrm>
          <a:prstGeom prst="rect">
            <a:avLst/>
          </a:prstGeom>
        </p:spPr>
        <p:txBody>
          <a:bodyPr wrap="none">
            <a:spAutoFit/>
          </a:bodyPr>
          <a:lstStyle/>
          <a:p>
            <a:pPr algn="justLow">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All of them less than 5 %, then it’s ok.</a:t>
            </a:r>
          </a:p>
        </p:txBody>
      </p:sp>
      <p:graphicFrame>
        <p:nvGraphicFramePr>
          <p:cNvPr id="22" name="Table 21"/>
          <p:cNvGraphicFramePr>
            <a:graphicFrameLocks noGrp="1"/>
          </p:cNvGraphicFramePr>
          <p:nvPr>
            <p:extLst>
              <p:ext uri="{D42A27DB-BD31-4B8C-83A1-F6EECF244321}">
                <p14:modId xmlns:p14="http://schemas.microsoft.com/office/powerpoint/2010/main" val="2912070008"/>
              </p:ext>
            </p:extLst>
          </p:nvPr>
        </p:nvGraphicFramePr>
        <p:xfrm>
          <a:off x="1079767" y="4396296"/>
          <a:ext cx="3666799" cy="907224"/>
        </p:xfrm>
        <a:graphic>
          <a:graphicData uri="http://schemas.openxmlformats.org/drawingml/2006/table">
            <a:tbl>
              <a:tblPr>
                <a:tableStyleId>{5C22544A-7EE6-4342-B048-85BDC9FD1C3A}</a:tableStyleId>
              </a:tblPr>
              <a:tblGrid>
                <a:gridCol w="781891">
                  <a:extLst>
                    <a:ext uri="{9D8B030D-6E8A-4147-A177-3AD203B41FA5}">
                      <a16:colId xmlns:a16="http://schemas.microsoft.com/office/drawing/2014/main" val="432645690"/>
                    </a:ext>
                  </a:extLst>
                </a:gridCol>
                <a:gridCol w="781891">
                  <a:extLst>
                    <a:ext uri="{9D8B030D-6E8A-4147-A177-3AD203B41FA5}">
                      <a16:colId xmlns:a16="http://schemas.microsoft.com/office/drawing/2014/main" val="1497765207"/>
                    </a:ext>
                  </a:extLst>
                </a:gridCol>
                <a:gridCol w="1105432">
                  <a:extLst>
                    <a:ext uri="{9D8B030D-6E8A-4147-A177-3AD203B41FA5}">
                      <a16:colId xmlns:a16="http://schemas.microsoft.com/office/drawing/2014/main" val="4208973613"/>
                    </a:ext>
                  </a:extLst>
                </a:gridCol>
                <a:gridCol w="997585">
                  <a:extLst>
                    <a:ext uri="{9D8B030D-6E8A-4147-A177-3AD203B41FA5}">
                      <a16:colId xmlns:a16="http://schemas.microsoft.com/office/drawing/2014/main" val="662534501"/>
                    </a:ext>
                  </a:extLst>
                </a:gridCol>
              </a:tblGrid>
              <a:tr h="237606">
                <a:tc>
                  <a:txBody>
                    <a:bodyPr/>
                    <a:lstStyle/>
                    <a:p>
                      <a:pPr algn="ctr" fontAlgn="ctr"/>
                      <a:r>
                        <a:rPr lang="en-US" sz="1100" u="none" strike="noStrike">
                          <a:effectLst/>
                        </a:rPr>
                        <a:t>Load</a:t>
                      </a:r>
                      <a:endParaRPr lang="en-US" sz="1100" b="0" i="0" u="none" strike="noStrike">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tc>
                  <a:txBody>
                    <a:bodyPr/>
                    <a:lstStyle/>
                    <a:p>
                      <a:pPr algn="ctr" fontAlgn="ctr"/>
                      <a:r>
                        <a:rPr lang="en-US" sz="1100" u="none" strike="noStrike">
                          <a:effectLst/>
                        </a:rPr>
                        <a:t>Etabs (Fz)</a:t>
                      </a:r>
                      <a:endParaRPr lang="en-US" sz="1100" b="0" i="0" u="none" strike="noStrike">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tc>
                  <a:txBody>
                    <a:bodyPr/>
                    <a:lstStyle/>
                    <a:p>
                      <a:pPr algn="ctr" fontAlgn="ctr"/>
                      <a:r>
                        <a:rPr lang="en-US" sz="1100" u="none" strike="noStrike">
                          <a:effectLst/>
                        </a:rPr>
                        <a:t>Manual (Fz)</a:t>
                      </a:r>
                      <a:endParaRPr lang="en-US" sz="1100" b="0" i="0" u="none" strike="noStrike">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tc>
                  <a:txBody>
                    <a:bodyPr/>
                    <a:lstStyle/>
                    <a:p>
                      <a:pPr algn="ctr" fontAlgn="ctr"/>
                      <a:r>
                        <a:rPr lang="en-US" sz="1100" u="none" strike="noStrike" dirty="0">
                          <a:effectLst/>
                        </a:rPr>
                        <a:t>Error </a:t>
                      </a:r>
                      <a:endParaRPr lang="en-US" sz="1100" b="0" i="0" u="none" strike="noStrike" dirty="0">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extLst>
                  <a:ext uri="{0D108BD9-81ED-4DB2-BD59-A6C34878D82A}">
                    <a16:rowId xmlns:a16="http://schemas.microsoft.com/office/drawing/2014/main" val="3847279089"/>
                  </a:ext>
                </a:extLst>
              </a:tr>
              <a:tr h="237606">
                <a:tc>
                  <a:txBody>
                    <a:bodyPr/>
                    <a:lstStyle/>
                    <a:p>
                      <a:pPr algn="ctr" fontAlgn="ctr"/>
                      <a:r>
                        <a:rPr lang="en-US" sz="1100" u="none" strike="noStrike">
                          <a:effectLst/>
                        </a:rPr>
                        <a:t>Dead</a:t>
                      </a:r>
                      <a:endParaRPr lang="en-US" sz="1100" b="0" i="0" u="none" strike="noStrike">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tc>
                  <a:txBody>
                    <a:bodyPr/>
                    <a:lstStyle/>
                    <a:p>
                      <a:pPr algn="ctr" fontAlgn="ctr"/>
                      <a:r>
                        <a:rPr lang="en-US" sz="1100" u="none" strike="noStrike">
                          <a:effectLst/>
                        </a:rPr>
                        <a:t>34793.45</a:t>
                      </a:r>
                      <a:endParaRPr lang="en-US" sz="1100" b="0" i="0" u="none" strike="noStrike">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tc>
                  <a:txBody>
                    <a:bodyPr/>
                    <a:lstStyle/>
                    <a:p>
                      <a:pPr algn="ctr" fontAlgn="ctr"/>
                      <a:r>
                        <a:rPr lang="en-US" sz="1100" u="none" strike="noStrike">
                          <a:effectLst/>
                        </a:rPr>
                        <a:t>34581.27</a:t>
                      </a:r>
                      <a:endParaRPr lang="en-US" sz="1100" b="0" i="0" u="none" strike="noStrike">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tc>
                  <a:txBody>
                    <a:bodyPr/>
                    <a:lstStyle/>
                    <a:p>
                      <a:pPr algn="ctr" fontAlgn="ctr"/>
                      <a:r>
                        <a:rPr lang="en-US" sz="1100" u="none" strike="noStrike" dirty="0">
                          <a:effectLst/>
                        </a:rPr>
                        <a:t>0.613</a:t>
                      </a:r>
                      <a:endParaRPr lang="en-US" sz="1100" b="0" i="0" u="none" strike="noStrike" dirty="0">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extLst>
                  <a:ext uri="{0D108BD9-81ED-4DB2-BD59-A6C34878D82A}">
                    <a16:rowId xmlns:a16="http://schemas.microsoft.com/office/drawing/2014/main" val="2766584773"/>
                  </a:ext>
                </a:extLst>
              </a:tr>
              <a:tr h="216006">
                <a:tc>
                  <a:txBody>
                    <a:bodyPr/>
                    <a:lstStyle/>
                    <a:p>
                      <a:pPr algn="ctr" fontAlgn="ctr"/>
                      <a:r>
                        <a:rPr lang="en-US" sz="1100" u="none" strike="noStrike">
                          <a:effectLst/>
                        </a:rPr>
                        <a:t>SD</a:t>
                      </a:r>
                      <a:endParaRPr lang="en-US" sz="1100" b="0" i="0" u="none" strike="noStrike">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tc>
                  <a:txBody>
                    <a:bodyPr/>
                    <a:lstStyle/>
                    <a:p>
                      <a:pPr algn="ctr" fontAlgn="ctr"/>
                      <a:r>
                        <a:rPr lang="en-US" sz="1100" u="none" strike="noStrike">
                          <a:effectLst/>
                        </a:rPr>
                        <a:t>28669.7</a:t>
                      </a:r>
                      <a:endParaRPr lang="en-US" sz="1100" b="0" i="0" u="none" strike="noStrike">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tc>
                  <a:txBody>
                    <a:bodyPr/>
                    <a:lstStyle/>
                    <a:p>
                      <a:pPr algn="ctr" fontAlgn="ctr"/>
                      <a:r>
                        <a:rPr lang="en-US" sz="1100" u="none" strike="noStrike">
                          <a:effectLst/>
                        </a:rPr>
                        <a:t>28380</a:t>
                      </a:r>
                      <a:endParaRPr lang="en-US" sz="1100" b="0" i="0" u="none" strike="noStrike">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tc>
                  <a:txBody>
                    <a:bodyPr/>
                    <a:lstStyle/>
                    <a:p>
                      <a:pPr algn="ctr" fontAlgn="ctr"/>
                      <a:r>
                        <a:rPr lang="en-US" sz="1100" u="none" strike="noStrike" dirty="0">
                          <a:effectLst/>
                        </a:rPr>
                        <a:t>1.01</a:t>
                      </a:r>
                      <a:endParaRPr lang="en-US" sz="1100" b="0" i="0" u="none" strike="noStrike" dirty="0">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extLst>
                  <a:ext uri="{0D108BD9-81ED-4DB2-BD59-A6C34878D82A}">
                    <a16:rowId xmlns:a16="http://schemas.microsoft.com/office/drawing/2014/main" val="3608363112"/>
                  </a:ext>
                </a:extLst>
              </a:tr>
              <a:tr h="216006">
                <a:tc>
                  <a:txBody>
                    <a:bodyPr/>
                    <a:lstStyle/>
                    <a:p>
                      <a:pPr algn="ctr" fontAlgn="ctr"/>
                      <a:r>
                        <a:rPr lang="en-US" sz="1100" u="none" strike="noStrike">
                          <a:effectLst/>
                        </a:rPr>
                        <a:t>Live</a:t>
                      </a:r>
                      <a:endParaRPr lang="en-US" sz="1100" b="0" i="0" u="none" strike="noStrike">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tc>
                  <a:txBody>
                    <a:bodyPr/>
                    <a:lstStyle/>
                    <a:p>
                      <a:pPr algn="ctr" fontAlgn="ctr"/>
                      <a:r>
                        <a:rPr lang="en-US" sz="1100" u="none" strike="noStrike">
                          <a:effectLst/>
                        </a:rPr>
                        <a:t>12670.41</a:t>
                      </a:r>
                      <a:endParaRPr lang="en-US" sz="1100" b="0" i="0" u="none" strike="noStrike">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tc>
                  <a:txBody>
                    <a:bodyPr/>
                    <a:lstStyle/>
                    <a:p>
                      <a:pPr algn="ctr" fontAlgn="ctr"/>
                      <a:r>
                        <a:rPr lang="en-US" sz="1100" u="none" strike="noStrike">
                          <a:effectLst/>
                        </a:rPr>
                        <a:t>12671.05</a:t>
                      </a:r>
                      <a:endParaRPr lang="en-US" sz="1100" b="0" i="0" u="none" strike="noStrike">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tc>
                  <a:txBody>
                    <a:bodyPr/>
                    <a:lstStyle/>
                    <a:p>
                      <a:pPr algn="ctr" fontAlgn="ctr"/>
                      <a:r>
                        <a:rPr lang="en-US" sz="1100" u="none" strike="noStrike" dirty="0">
                          <a:effectLst/>
                        </a:rPr>
                        <a:t>0.005</a:t>
                      </a:r>
                      <a:endParaRPr lang="en-US" sz="1100" b="0" i="0" u="none" strike="noStrike" dirty="0">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extLst>
                  <a:ext uri="{0D108BD9-81ED-4DB2-BD59-A6C34878D82A}">
                    <a16:rowId xmlns:a16="http://schemas.microsoft.com/office/drawing/2014/main" val="944609346"/>
                  </a:ext>
                </a:extLst>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764996769"/>
              </p:ext>
            </p:extLst>
          </p:nvPr>
        </p:nvGraphicFramePr>
        <p:xfrm>
          <a:off x="6888877" y="4310747"/>
          <a:ext cx="3643347" cy="992772"/>
        </p:xfrm>
        <a:graphic>
          <a:graphicData uri="http://schemas.openxmlformats.org/drawingml/2006/table">
            <a:tbl>
              <a:tblPr>
                <a:tableStyleId>{5C22544A-7EE6-4342-B048-85BDC9FD1C3A}</a:tableStyleId>
              </a:tblPr>
              <a:tblGrid>
                <a:gridCol w="776890">
                  <a:extLst>
                    <a:ext uri="{9D8B030D-6E8A-4147-A177-3AD203B41FA5}">
                      <a16:colId xmlns:a16="http://schemas.microsoft.com/office/drawing/2014/main" val="771286784"/>
                    </a:ext>
                  </a:extLst>
                </a:gridCol>
                <a:gridCol w="776890">
                  <a:extLst>
                    <a:ext uri="{9D8B030D-6E8A-4147-A177-3AD203B41FA5}">
                      <a16:colId xmlns:a16="http://schemas.microsoft.com/office/drawing/2014/main" val="3283872233"/>
                    </a:ext>
                  </a:extLst>
                </a:gridCol>
                <a:gridCol w="1098362">
                  <a:extLst>
                    <a:ext uri="{9D8B030D-6E8A-4147-A177-3AD203B41FA5}">
                      <a16:colId xmlns:a16="http://schemas.microsoft.com/office/drawing/2014/main" val="201399878"/>
                    </a:ext>
                  </a:extLst>
                </a:gridCol>
                <a:gridCol w="991205">
                  <a:extLst>
                    <a:ext uri="{9D8B030D-6E8A-4147-A177-3AD203B41FA5}">
                      <a16:colId xmlns:a16="http://schemas.microsoft.com/office/drawing/2014/main" val="3009238323"/>
                    </a:ext>
                  </a:extLst>
                </a:gridCol>
              </a:tblGrid>
              <a:tr h="248193">
                <a:tc>
                  <a:txBody>
                    <a:bodyPr/>
                    <a:lstStyle/>
                    <a:p>
                      <a:pPr algn="ctr" fontAlgn="ctr"/>
                      <a:r>
                        <a:rPr lang="en-US" sz="1100" u="none" strike="noStrike">
                          <a:effectLst/>
                        </a:rPr>
                        <a:t>Load</a:t>
                      </a:r>
                      <a:endParaRPr lang="en-US" sz="1100" b="0" i="0" u="none" strike="noStrike">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tc>
                  <a:txBody>
                    <a:bodyPr/>
                    <a:lstStyle/>
                    <a:p>
                      <a:pPr algn="ctr" fontAlgn="ctr"/>
                      <a:r>
                        <a:rPr lang="en-US" sz="1100" u="none" strike="noStrike">
                          <a:effectLst/>
                        </a:rPr>
                        <a:t>Etabs (Fz)</a:t>
                      </a:r>
                      <a:endParaRPr lang="en-US" sz="1100" b="0" i="0" u="none" strike="noStrike">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tc>
                  <a:txBody>
                    <a:bodyPr/>
                    <a:lstStyle/>
                    <a:p>
                      <a:pPr algn="ctr" fontAlgn="ctr"/>
                      <a:r>
                        <a:rPr lang="en-US" sz="1100" u="none" strike="noStrike">
                          <a:effectLst/>
                        </a:rPr>
                        <a:t>Manual (Fz)</a:t>
                      </a:r>
                      <a:endParaRPr lang="en-US" sz="1100" b="0" i="0" u="none" strike="noStrike">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tc>
                  <a:txBody>
                    <a:bodyPr/>
                    <a:lstStyle/>
                    <a:p>
                      <a:pPr algn="ctr" fontAlgn="ctr"/>
                      <a:r>
                        <a:rPr lang="en-US" sz="1100" u="none" strike="noStrike" dirty="0">
                          <a:effectLst/>
                        </a:rPr>
                        <a:t>Error </a:t>
                      </a:r>
                      <a:endParaRPr lang="en-US" sz="1100" b="0" i="0" u="none" strike="noStrike" dirty="0">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extLst>
                  <a:ext uri="{0D108BD9-81ED-4DB2-BD59-A6C34878D82A}">
                    <a16:rowId xmlns:a16="http://schemas.microsoft.com/office/drawing/2014/main" val="1538569676"/>
                  </a:ext>
                </a:extLst>
              </a:tr>
              <a:tr h="248193">
                <a:tc>
                  <a:txBody>
                    <a:bodyPr/>
                    <a:lstStyle/>
                    <a:p>
                      <a:pPr algn="ctr" fontAlgn="ctr"/>
                      <a:r>
                        <a:rPr lang="en-US" sz="1100" u="none" strike="noStrike">
                          <a:effectLst/>
                        </a:rPr>
                        <a:t>Dead</a:t>
                      </a:r>
                      <a:endParaRPr lang="en-US" sz="1100" b="0" i="0" u="none" strike="noStrike">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tc>
                  <a:txBody>
                    <a:bodyPr/>
                    <a:lstStyle/>
                    <a:p>
                      <a:pPr algn="ctr" fontAlgn="ctr"/>
                      <a:r>
                        <a:rPr lang="en-US" sz="1100" u="none" strike="noStrike">
                          <a:effectLst/>
                        </a:rPr>
                        <a:t>20605.58</a:t>
                      </a:r>
                      <a:endParaRPr lang="en-US" sz="1100" b="0" i="0" u="none" strike="noStrike">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tc>
                  <a:txBody>
                    <a:bodyPr/>
                    <a:lstStyle/>
                    <a:p>
                      <a:pPr algn="ctr" fontAlgn="ctr"/>
                      <a:r>
                        <a:rPr lang="en-US" sz="1100" u="none" strike="noStrike">
                          <a:effectLst/>
                        </a:rPr>
                        <a:t>20585.44</a:t>
                      </a:r>
                      <a:endParaRPr lang="en-US" sz="1100" b="0" i="0" u="none" strike="noStrike">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tc>
                  <a:txBody>
                    <a:bodyPr/>
                    <a:lstStyle/>
                    <a:p>
                      <a:pPr algn="ctr" fontAlgn="ctr"/>
                      <a:r>
                        <a:rPr lang="en-US" sz="1100" u="none" strike="noStrike" dirty="0">
                          <a:effectLst/>
                        </a:rPr>
                        <a:t>0.097</a:t>
                      </a:r>
                      <a:endParaRPr lang="en-US" sz="1100" b="0" i="0" u="none" strike="noStrike" dirty="0">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extLst>
                  <a:ext uri="{0D108BD9-81ED-4DB2-BD59-A6C34878D82A}">
                    <a16:rowId xmlns:a16="http://schemas.microsoft.com/office/drawing/2014/main" val="2962762369"/>
                  </a:ext>
                </a:extLst>
              </a:tr>
              <a:tr h="248193">
                <a:tc>
                  <a:txBody>
                    <a:bodyPr/>
                    <a:lstStyle/>
                    <a:p>
                      <a:pPr algn="ctr" fontAlgn="ctr"/>
                      <a:r>
                        <a:rPr lang="en-US" sz="1100" u="none" strike="noStrike">
                          <a:effectLst/>
                        </a:rPr>
                        <a:t>SD</a:t>
                      </a:r>
                      <a:endParaRPr lang="en-US" sz="1100" b="0" i="0" u="none" strike="noStrike">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tc>
                  <a:txBody>
                    <a:bodyPr/>
                    <a:lstStyle/>
                    <a:p>
                      <a:pPr algn="ctr" fontAlgn="ctr"/>
                      <a:r>
                        <a:rPr lang="en-US" sz="1100" u="none" strike="noStrike">
                          <a:effectLst/>
                        </a:rPr>
                        <a:t>14290.25</a:t>
                      </a:r>
                      <a:endParaRPr lang="en-US" sz="1100" b="0" i="0" u="none" strike="noStrike">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tc>
                  <a:txBody>
                    <a:bodyPr/>
                    <a:lstStyle/>
                    <a:p>
                      <a:pPr algn="ctr" fontAlgn="ctr"/>
                      <a:r>
                        <a:rPr lang="en-US" sz="1100" u="none" strike="noStrike">
                          <a:effectLst/>
                        </a:rPr>
                        <a:t>14569.44</a:t>
                      </a:r>
                      <a:endParaRPr lang="en-US" sz="1100" b="0" i="0" u="none" strike="noStrike">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tc>
                  <a:txBody>
                    <a:bodyPr/>
                    <a:lstStyle/>
                    <a:p>
                      <a:pPr algn="ctr" fontAlgn="ctr"/>
                      <a:r>
                        <a:rPr lang="en-US" sz="1100" u="none" strike="noStrike" dirty="0">
                          <a:effectLst/>
                        </a:rPr>
                        <a:t>1.916</a:t>
                      </a:r>
                      <a:endParaRPr lang="en-US" sz="1100" b="0" i="0" u="none" strike="noStrike" dirty="0">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extLst>
                  <a:ext uri="{0D108BD9-81ED-4DB2-BD59-A6C34878D82A}">
                    <a16:rowId xmlns:a16="http://schemas.microsoft.com/office/drawing/2014/main" val="4009849302"/>
                  </a:ext>
                </a:extLst>
              </a:tr>
              <a:tr h="248193">
                <a:tc>
                  <a:txBody>
                    <a:bodyPr/>
                    <a:lstStyle/>
                    <a:p>
                      <a:pPr algn="ctr" fontAlgn="ctr"/>
                      <a:r>
                        <a:rPr lang="en-US" sz="1100" u="none" strike="noStrike">
                          <a:effectLst/>
                        </a:rPr>
                        <a:t>Live</a:t>
                      </a:r>
                      <a:endParaRPr lang="en-US" sz="1100" b="0" i="0" u="none" strike="noStrike">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tc>
                  <a:txBody>
                    <a:bodyPr/>
                    <a:lstStyle/>
                    <a:p>
                      <a:pPr algn="ctr" fontAlgn="ctr"/>
                      <a:r>
                        <a:rPr lang="en-US" sz="1100" u="none" strike="noStrike">
                          <a:effectLst/>
                        </a:rPr>
                        <a:t>6642.61</a:t>
                      </a:r>
                      <a:endParaRPr lang="en-US" sz="1100" b="0" i="0" u="none" strike="noStrike">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tc>
                  <a:txBody>
                    <a:bodyPr/>
                    <a:lstStyle/>
                    <a:p>
                      <a:pPr algn="ctr" fontAlgn="ctr"/>
                      <a:r>
                        <a:rPr lang="en-US" sz="1100" u="none" strike="noStrike">
                          <a:effectLst/>
                        </a:rPr>
                        <a:t>6643.6</a:t>
                      </a:r>
                      <a:endParaRPr lang="en-US" sz="1100" b="0" i="0" u="none" strike="noStrike">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tc>
                  <a:txBody>
                    <a:bodyPr/>
                    <a:lstStyle/>
                    <a:p>
                      <a:pPr algn="ctr" fontAlgn="ctr"/>
                      <a:r>
                        <a:rPr lang="en-US" sz="1100" u="none" strike="noStrike" dirty="0">
                          <a:effectLst/>
                        </a:rPr>
                        <a:t>0.014</a:t>
                      </a:r>
                      <a:endParaRPr lang="en-US" sz="1100" b="0" i="0" u="none" strike="noStrike" dirty="0">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extLst>
                  <a:ext uri="{0D108BD9-81ED-4DB2-BD59-A6C34878D82A}">
                    <a16:rowId xmlns:a16="http://schemas.microsoft.com/office/drawing/2014/main" val="3838231575"/>
                  </a:ext>
                </a:extLst>
              </a:tr>
            </a:tbl>
          </a:graphicData>
        </a:graphic>
      </p:graphicFrame>
      <p:sp>
        <p:nvSpPr>
          <p:cNvPr id="24"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40111295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25</a:t>
            </a:fld>
            <a:endParaRPr lang="en-US" sz="1800" b="1">
              <a:solidFill>
                <a:schemeClr val="accent6">
                  <a:lumMod val="75000"/>
                </a:schemeClr>
              </a:solidFill>
            </a:endParaRPr>
          </a:p>
        </p:txBody>
      </p:sp>
      <p:grpSp>
        <p:nvGrpSpPr>
          <p:cNvPr id="7" name="مجموعة 8"/>
          <p:cNvGrpSpPr/>
          <p:nvPr/>
        </p:nvGrpSpPr>
        <p:grpSpPr>
          <a:xfrm>
            <a:off x="186362" y="195562"/>
            <a:ext cx="3721961" cy="584775"/>
            <a:chOff x="609600" y="381000"/>
            <a:chExt cx="2667000" cy="917783"/>
          </a:xfrm>
        </p:grpSpPr>
        <p:sp>
          <p:nvSpPr>
            <p:cNvPr id="8" name="مربع نص 4"/>
            <p:cNvSpPr txBox="1"/>
            <p:nvPr/>
          </p:nvSpPr>
          <p:spPr>
            <a:xfrm>
              <a:off x="990600" y="381000"/>
              <a:ext cx="2286000" cy="917783"/>
            </a:xfrm>
            <a:prstGeom prst="rect">
              <a:avLst/>
            </a:prstGeom>
            <a:solidFill>
              <a:schemeClr val="bg1">
                <a:lumMod val="50000"/>
              </a:schemeClr>
            </a:solidFill>
          </p:spPr>
          <p:txBody>
            <a:bodyPr wrap="square" rtlCol="0">
              <a:spAutoFit/>
            </a:bodyPr>
            <a:lstStyle/>
            <a:p>
              <a:pPr lvl="0" algn="ctr">
                <a:defRPr/>
              </a:pPr>
              <a:r>
                <a:rPr lang="en-US" sz="2000" b="1" dirty="0">
                  <a:solidFill>
                    <a:schemeClr val="bg1"/>
                  </a:solidFill>
                </a:rPr>
                <a:t>Modeling Using </a:t>
              </a:r>
              <a:r>
                <a:rPr lang="en-US" sz="2000" b="1" dirty="0" smtClean="0">
                  <a:solidFill>
                    <a:schemeClr val="bg1"/>
                  </a:solidFill>
                </a:rPr>
                <a:t>ETABs</a:t>
              </a:r>
              <a:r>
                <a:rPr lang="en-US" sz="3200" b="1" dirty="0" smtClean="0">
                  <a:solidFill>
                    <a:schemeClr val="bg1"/>
                  </a:solidFill>
                </a:rPr>
                <a:t> </a:t>
              </a:r>
              <a:endParaRPr lang="en-US" sz="3200" b="1" dirty="0">
                <a:solidFill>
                  <a:schemeClr val="bg1"/>
                </a:solidFill>
              </a:endParaRPr>
            </a:p>
          </p:txBody>
        </p:sp>
        <p:sp>
          <p:nvSpPr>
            <p:cNvPr id="9" name="مربع نص 6"/>
            <p:cNvSpPr txBox="1"/>
            <p:nvPr/>
          </p:nvSpPr>
          <p:spPr>
            <a:xfrm>
              <a:off x="609600" y="381000"/>
              <a:ext cx="381000" cy="724566"/>
            </a:xfrm>
            <a:prstGeom prst="rect">
              <a:avLst/>
            </a:prstGeom>
            <a:solidFill>
              <a:srgbClr val="FFC000"/>
            </a:solidFill>
          </p:spPr>
          <p:txBody>
            <a:bodyPr wrap="square" rtlCol="0">
              <a:spAutoFit/>
            </a:bodyPr>
            <a:lstStyle/>
            <a:p>
              <a:pPr algn="ctr"/>
              <a:r>
                <a:rPr lang="en-US" sz="2400" b="1" dirty="0" smtClean="0"/>
                <a:t>3</a:t>
              </a:r>
              <a:endParaRPr lang="en-US" sz="1600" b="1" dirty="0"/>
            </a:p>
          </p:txBody>
        </p:sp>
      </p:grpSp>
      <p:sp>
        <p:nvSpPr>
          <p:cNvPr id="5" name="Rectangle 4"/>
          <p:cNvSpPr/>
          <p:nvPr/>
        </p:nvSpPr>
        <p:spPr>
          <a:xfrm>
            <a:off x="427703" y="702780"/>
            <a:ext cx="4186339" cy="707886"/>
          </a:xfrm>
          <a:prstGeom prst="rect">
            <a:avLst/>
          </a:prstGeom>
        </p:spPr>
        <p:txBody>
          <a:bodyPr wrap="none">
            <a:spAutoFit/>
          </a:bodyPr>
          <a:lstStyle/>
          <a:p>
            <a:pPr lvl="0">
              <a:defRPr/>
            </a:pPr>
            <a:r>
              <a:rPr lang="en-US" sz="4000" b="1" dirty="0">
                <a:solidFill>
                  <a:srgbClr val="FFC000"/>
                </a:solidFill>
              </a:rPr>
              <a:t>3</a:t>
            </a:r>
            <a:r>
              <a:rPr lang="ar-SA" sz="4000" b="1" dirty="0" smtClean="0">
                <a:solidFill>
                  <a:srgbClr val="FFC000"/>
                </a:solidFill>
              </a:rPr>
              <a:t>.</a:t>
            </a:r>
            <a:r>
              <a:rPr lang="en-US" sz="4000" b="1" dirty="0">
                <a:solidFill>
                  <a:srgbClr val="FFC000"/>
                </a:solidFill>
              </a:rPr>
              <a:t>1</a:t>
            </a:r>
            <a:r>
              <a:rPr lang="en-US" sz="4000" b="1" dirty="0" smtClean="0">
                <a:solidFill>
                  <a:srgbClr val="FFC000"/>
                </a:solidFill>
              </a:rPr>
              <a:t>: </a:t>
            </a:r>
            <a:r>
              <a:rPr lang="en-US" sz="4000" b="1" dirty="0" smtClean="0">
                <a:solidFill>
                  <a:srgbClr val="70AD47">
                    <a:lumMod val="75000"/>
                  </a:srgbClr>
                </a:solidFill>
              </a:rPr>
              <a:t>Model </a:t>
            </a:r>
            <a:r>
              <a:rPr lang="en-US" sz="4000" b="1" dirty="0">
                <a:solidFill>
                  <a:srgbClr val="70AD47">
                    <a:lumMod val="75000"/>
                  </a:srgbClr>
                </a:solidFill>
              </a:rPr>
              <a:t>Checks </a:t>
            </a:r>
          </a:p>
        </p:txBody>
      </p:sp>
      <p:sp>
        <p:nvSpPr>
          <p:cNvPr id="6" name="Rectangle 5"/>
          <p:cNvSpPr/>
          <p:nvPr/>
        </p:nvSpPr>
        <p:spPr>
          <a:xfrm>
            <a:off x="367079" y="1349110"/>
            <a:ext cx="5716630" cy="584775"/>
          </a:xfrm>
          <a:prstGeom prst="rect">
            <a:avLst/>
          </a:prstGeom>
        </p:spPr>
        <p:txBody>
          <a:bodyPr wrap="none">
            <a:spAutoFit/>
          </a:bodyPr>
          <a:lstStyle/>
          <a:p>
            <a:pPr lvl="0" algn="ctr"/>
            <a:r>
              <a:rPr lang="en-US" sz="3200" b="1" dirty="0" smtClean="0">
                <a:solidFill>
                  <a:srgbClr val="7030A0"/>
                </a:solidFill>
                <a:latin typeface="Century Gothic" panose="020B0502020202020204"/>
              </a:rPr>
              <a:t>3.1.3</a:t>
            </a:r>
            <a:r>
              <a:rPr lang="en-US" sz="3200" b="1" dirty="0" smtClean="0">
                <a:solidFill>
                  <a:srgbClr val="ED7D31">
                    <a:lumMod val="75000"/>
                  </a:srgbClr>
                </a:solidFill>
                <a:latin typeface="Century Gothic" panose="020B0502020202020204"/>
              </a:rPr>
              <a:t>: </a:t>
            </a:r>
            <a:r>
              <a:rPr lang="en-US" sz="3200" b="1" dirty="0" smtClean="0">
                <a:solidFill>
                  <a:schemeClr val="accent2">
                    <a:lumMod val="50000"/>
                  </a:schemeClr>
                </a:solidFill>
                <a:latin typeface="Century Gothic" panose="020B0502020202020204"/>
              </a:rPr>
              <a:t>Internal </a:t>
            </a:r>
            <a:r>
              <a:rPr lang="en-US" sz="3200" b="1" dirty="0">
                <a:solidFill>
                  <a:schemeClr val="accent2">
                    <a:lumMod val="50000"/>
                  </a:schemeClr>
                </a:solidFill>
                <a:latin typeface="Century Gothic" panose="020B0502020202020204"/>
              </a:rPr>
              <a:t>force check </a:t>
            </a:r>
            <a:r>
              <a:rPr lang="en-US" sz="3200" b="1" dirty="0" smtClean="0">
                <a:solidFill>
                  <a:schemeClr val="accent2">
                    <a:lumMod val="50000"/>
                  </a:schemeClr>
                </a:solidFill>
                <a:latin typeface="Century Gothic" panose="020B0502020202020204"/>
              </a:rPr>
              <a:t>  </a:t>
            </a:r>
            <a:endParaRPr lang="en-US" sz="3200" b="1" dirty="0">
              <a:solidFill>
                <a:schemeClr val="accent2">
                  <a:lumMod val="50000"/>
                </a:schemeClr>
              </a:solidFill>
              <a:latin typeface="Century Gothic" panose="020B0502020202020204"/>
            </a:endParaRPr>
          </a:p>
        </p:txBody>
      </p:sp>
      <p:sp>
        <p:nvSpPr>
          <p:cNvPr id="13" name="Rectangle 12"/>
          <p:cNvSpPr/>
          <p:nvPr/>
        </p:nvSpPr>
        <p:spPr>
          <a:xfrm>
            <a:off x="718071" y="1979439"/>
            <a:ext cx="10786744" cy="3308598"/>
          </a:xfrm>
          <a:prstGeom prst="rect">
            <a:avLst/>
          </a:prstGeom>
        </p:spPr>
        <p:txBody>
          <a:bodyPr wrap="square">
            <a:spAutoFit/>
          </a:bodyPr>
          <a:lstStyle/>
          <a:p>
            <a:r>
              <a:rPr lang="en-US" sz="1900" dirty="0">
                <a:latin typeface="Times New Roman" panose="02020603050405020304" pitchFamily="18" charset="0"/>
                <a:cs typeface="Times New Roman" panose="02020603050405020304" pitchFamily="18" charset="0"/>
              </a:rPr>
              <a:t>It is a check used to ensure that </a:t>
            </a:r>
            <a:r>
              <a:rPr lang="en-US" sz="1900" b="1" dirty="0">
                <a:latin typeface="Times New Roman" panose="02020603050405020304" pitchFamily="18" charset="0"/>
                <a:cs typeface="Times New Roman" panose="02020603050405020304" pitchFamily="18" charset="0"/>
              </a:rPr>
              <a:t>the distribution of loads are correct (each member according to its stiffness) </a:t>
            </a:r>
            <a:r>
              <a:rPr lang="en-US" sz="1900" dirty="0">
                <a:latin typeface="Times New Roman" panose="02020603050405020304" pitchFamily="18" charset="0"/>
                <a:cs typeface="Times New Roman" panose="02020603050405020304" pitchFamily="18" charset="0"/>
              </a:rPr>
              <a:t>and that done by checking that the internal forces of structural members from Etabs is approximately equal to Manual Calculations.</a:t>
            </a:r>
          </a:p>
          <a:p>
            <a:r>
              <a:rPr lang="en-US" sz="1900" dirty="0">
                <a:latin typeface="Times New Roman" panose="02020603050405020304" pitchFamily="18" charset="0"/>
                <a:cs typeface="Times New Roman" panose="02020603050405020304" pitchFamily="18" charset="0"/>
              </a:rPr>
              <a:t>Internal forces that will be checked is the dominant force for that Member and It is by taking a Random members with sufficient number for each block.</a:t>
            </a:r>
          </a:p>
          <a:p>
            <a:endParaRPr lang="en-US" sz="1900" dirty="0">
              <a:latin typeface="Times New Roman" panose="02020603050405020304" pitchFamily="18" charset="0"/>
              <a:cs typeface="Times New Roman" panose="02020603050405020304" pitchFamily="18" charset="0"/>
            </a:endParaRPr>
          </a:p>
          <a:p>
            <a:r>
              <a:rPr lang="en-US" sz="1900" dirty="0">
                <a:latin typeface="Times New Roman" panose="02020603050405020304" pitchFamily="18" charset="0"/>
                <a:cs typeface="Times New Roman" panose="02020603050405020304" pitchFamily="18" charset="0"/>
              </a:rPr>
              <a:t>Members – internal forces  that will be checked:</a:t>
            </a:r>
          </a:p>
          <a:p>
            <a:pPr marL="342900" indent="-342900">
              <a:buFont typeface="Arial" panose="020B0604020202020204" pitchFamily="34" charset="0"/>
              <a:buChar char="•"/>
            </a:pPr>
            <a:r>
              <a:rPr lang="en-US" sz="1900" dirty="0">
                <a:latin typeface="Times New Roman" panose="02020603050405020304" pitchFamily="18" charset="0"/>
                <a:cs typeface="Times New Roman" panose="02020603050405020304" pitchFamily="18" charset="0"/>
              </a:rPr>
              <a:t>Beams – Moment force (dominant)</a:t>
            </a:r>
          </a:p>
          <a:p>
            <a:pPr marL="342900" indent="-342900">
              <a:buFont typeface="Arial" panose="020B0604020202020204" pitchFamily="34" charset="0"/>
              <a:buChar char="•"/>
            </a:pPr>
            <a:r>
              <a:rPr lang="en-US" sz="1900" dirty="0">
                <a:latin typeface="Times New Roman" panose="02020603050405020304" pitchFamily="18" charset="0"/>
                <a:cs typeface="Times New Roman" panose="02020603050405020304" pitchFamily="18" charset="0"/>
              </a:rPr>
              <a:t>Column – Axial Force (dominant)</a:t>
            </a:r>
          </a:p>
          <a:p>
            <a:endParaRPr lang="en-US" sz="1900" dirty="0">
              <a:latin typeface="Times New Roman" panose="02020603050405020304" pitchFamily="18" charset="0"/>
              <a:cs typeface="Times New Roman" panose="02020603050405020304" pitchFamily="18" charset="0"/>
            </a:endParaRPr>
          </a:p>
          <a:p>
            <a:r>
              <a:rPr lang="en-US" sz="1900" dirty="0">
                <a:latin typeface="Times New Roman" panose="02020603050405020304" pitchFamily="18" charset="0"/>
                <a:cs typeface="Times New Roman" panose="02020603050405020304" pitchFamily="18" charset="0"/>
              </a:rPr>
              <a:t>*In this check one sample will be taken for each member check due to sufficient samples in main report.</a:t>
            </a:r>
          </a:p>
        </p:txBody>
      </p:sp>
      <p:sp>
        <p:nvSpPr>
          <p:cNvPr id="12"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24137613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26</a:t>
            </a:fld>
            <a:endParaRPr lang="en-US" sz="1800" b="1">
              <a:solidFill>
                <a:schemeClr val="accent6">
                  <a:lumMod val="75000"/>
                </a:schemeClr>
              </a:solidFill>
            </a:endParaRPr>
          </a:p>
        </p:txBody>
      </p:sp>
      <p:grpSp>
        <p:nvGrpSpPr>
          <p:cNvPr id="7" name="مجموعة 8"/>
          <p:cNvGrpSpPr/>
          <p:nvPr/>
        </p:nvGrpSpPr>
        <p:grpSpPr>
          <a:xfrm>
            <a:off x="186362" y="195562"/>
            <a:ext cx="3721961" cy="584775"/>
            <a:chOff x="609600" y="381000"/>
            <a:chExt cx="2667000" cy="917783"/>
          </a:xfrm>
        </p:grpSpPr>
        <p:sp>
          <p:nvSpPr>
            <p:cNvPr id="8" name="مربع نص 4"/>
            <p:cNvSpPr txBox="1"/>
            <p:nvPr/>
          </p:nvSpPr>
          <p:spPr>
            <a:xfrm>
              <a:off x="990600" y="381000"/>
              <a:ext cx="2286000" cy="917783"/>
            </a:xfrm>
            <a:prstGeom prst="rect">
              <a:avLst/>
            </a:prstGeom>
            <a:solidFill>
              <a:schemeClr val="bg1">
                <a:lumMod val="50000"/>
              </a:schemeClr>
            </a:solidFill>
          </p:spPr>
          <p:txBody>
            <a:bodyPr wrap="square" rtlCol="0">
              <a:spAutoFit/>
            </a:bodyPr>
            <a:lstStyle/>
            <a:p>
              <a:pPr lvl="0" algn="ctr">
                <a:defRPr/>
              </a:pPr>
              <a:r>
                <a:rPr lang="en-US" sz="2000" b="1" dirty="0">
                  <a:solidFill>
                    <a:schemeClr val="bg1"/>
                  </a:solidFill>
                </a:rPr>
                <a:t>Modeling Using </a:t>
              </a:r>
              <a:r>
                <a:rPr lang="en-US" sz="2000" b="1" dirty="0" smtClean="0">
                  <a:solidFill>
                    <a:schemeClr val="bg1"/>
                  </a:solidFill>
                </a:rPr>
                <a:t>ETABs</a:t>
              </a:r>
              <a:r>
                <a:rPr lang="en-US" sz="3200" b="1" dirty="0" smtClean="0">
                  <a:solidFill>
                    <a:schemeClr val="bg1"/>
                  </a:solidFill>
                </a:rPr>
                <a:t> </a:t>
              </a:r>
              <a:endParaRPr lang="en-US" sz="3200" b="1" dirty="0">
                <a:solidFill>
                  <a:schemeClr val="bg1"/>
                </a:solidFill>
              </a:endParaRPr>
            </a:p>
          </p:txBody>
        </p:sp>
        <p:sp>
          <p:nvSpPr>
            <p:cNvPr id="9" name="مربع نص 6"/>
            <p:cNvSpPr txBox="1"/>
            <p:nvPr/>
          </p:nvSpPr>
          <p:spPr>
            <a:xfrm>
              <a:off x="609600" y="381000"/>
              <a:ext cx="381000" cy="724566"/>
            </a:xfrm>
            <a:prstGeom prst="rect">
              <a:avLst/>
            </a:prstGeom>
            <a:solidFill>
              <a:srgbClr val="FFC000"/>
            </a:solidFill>
          </p:spPr>
          <p:txBody>
            <a:bodyPr wrap="square" rtlCol="0">
              <a:spAutoFit/>
            </a:bodyPr>
            <a:lstStyle/>
            <a:p>
              <a:pPr algn="ctr"/>
              <a:r>
                <a:rPr lang="en-US" sz="2400" b="1" dirty="0" smtClean="0"/>
                <a:t>3</a:t>
              </a:r>
              <a:endParaRPr lang="en-US" sz="1600" b="1" dirty="0"/>
            </a:p>
          </p:txBody>
        </p:sp>
      </p:grpSp>
      <p:sp>
        <p:nvSpPr>
          <p:cNvPr id="5" name="Rectangle 4"/>
          <p:cNvSpPr/>
          <p:nvPr/>
        </p:nvSpPr>
        <p:spPr>
          <a:xfrm>
            <a:off x="427703" y="702780"/>
            <a:ext cx="4186339" cy="707886"/>
          </a:xfrm>
          <a:prstGeom prst="rect">
            <a:avLst/>
          </a:prstGeom>
        </p:spPr>
        <p:txBody>
          <a:bodyPr wrap="none">
            <a:spAutoFit/>
          </a:bodyPr>
          <a:lstStyle/>
          <a:p>
            <a:pPr lvl="0">
              <a:defRPr/>
            </a:pPr>
            <a:r>
              <a:rPr lang="en-US" sz="4000" b="1" dirty="0">
                <a:solidFill>
                  <a:srgbClr val="FFC000"/>
                </a:solidFill>
              </a:rPr>
              <a:t>3</a:t>
            </a:r>
            <a:r>
              <a:rPr lang="ar-SA" sz="4000" b="1" dirty="0" smtClean="0">
                <a:solidFill>
                  <a:srgbClr val="FFC000"/>
                </a:solidFill>
              </a:rPr>
              <a:t>.</a:t>
            </a:r>
            <a:r>
              <a:rPr lang="en-US" sz="4000" b="1" dirty="0">
                <a:solidFill>
                  <a:srgbClr val="FFC000"/>
                </a:solidFill>
              </a:rPr>
              <a:t>1</a:t>
            </a:r>
            <a:r>
              <a:rPr lang="en-US" sz="4000" b="1" dirty="0" smtClean="0">
                <a:solidFill>
                  <a:srgbClr val="FFC000"/>
                </a:solidFill>
              </a:rPr>
              <a:t>: </a:t>
            </a:r>
            <a:r>
              <a:rPr lang="en-US" sz="4000" b="1" dirty="0" smtClean="0">
                <a:solidFill>
                  <a:srgbClr val="70AD47">
                    <a:lumMod val="75000"/>
                  </a:srgbClr>
                </a:solidFill>
              </a:rPr>
              <a:t>Model </a:t>
            </a:r>
            <a:r>
              <a:rPr lang="en-US" sz="4000" b="1" dirty="0">
                <a:solidFill>
                  <a:srgbClr val="70AD47">
                    <a:lumMod val="75000"/>
                  </a:srgbClr>
                </a:solidFill>
              </a:rPr>
              <a:t>Checks </a:t>
            </a:r>
          </a:p>
        </p:txBody>
      </p:sp>
      <p:sp>
        <p:nvSpPr>
          <p:cNvPr id="6" name="Rectangle 5"/>
          <p:cNvSpPr/>
          <p:nvPr/>
        </p:nvSpPr>
        <p:spPr>
          <a:xfrm>
            <a:off x="355692" y="1348496"/>
            <a:ext cx="5016117" cy="523220"/>
          </a:xfrm>
          <a:prstGeom prst="rect">
            <a:avLst/>
          </a:prstGeom>
        </p:spPr>
        <p:txBody>
          <a:bodyPr wrap="none">
            <a:spAutoFit/>
          </a:bodyPr>
          <a:lstStyle/>
          <a:p>
            <a:pPr lvl="0" algn="ctr"/>
            <a:r>
              <a:rPr lang="en-US" sz="2800" b="1" dirty="0" smtClean="0">
                <a:solidFill>
                  <a:srgbClr val="7030A0"/>
                </a:solidFill>
                <a:latin typeface="Century Gothic" panose="020B0502020202020204"/>
              </a:rPr>
              <a:t>3.1.3</a:t>
            </a:r>
            <a:r>
              <a:rPr lang="en-US" sz="2800" b="1" dirty="0" smtClean="0">
                <a:solidFill>
                  <a:srgbClr val="ED7D31">
                    <a:lumMod val="75000"/>
                  </a:srgbClr>
                </a:solidFill>
                <a:latin typeface="Century Gothic" panose="020B0502020202020204"/>
              </a:rPr>
              <a:t>: </a:t>
            </a:r>
            <a:r>
              <a:rPr lang="en-US" sz="2800" b="1" dirty="0" smtClean="0">
                <a:solidFill>
                  <a:schemeClr val="accent2">
                    <a:lumMod val="50000"/>
                  </a:schemeClr>
                </a:solidFill>
                <a:latin typeface="Century Gothic" panose="020B0502020202020204"/>
              </a:rPr>
              <a:t>Internal </a:t>
            </a:r>
            <a:r>
              <a:rPr lang="en-US" sz="2800" b="1" dirty="0">
                <a:solidFill>
                  <a:schemeClr val="accent2">
                    <a:lumMod val="50000"/>
                  </a:schemeClr>
                </a:solidFill>
                <a:latin typeface="Century Gothic" panose="020B0502020202020204"/>
              </a:rPr>
              <a:t>force check </a:t>
            </a:r>
            <a:r>
              <a:rPr lang="en-US" sz="2800" b="1" dirty="0" smtClean="0">
                <a:solidFill>
                  <a:schemeClr val="accent2">
                    <a:lumMod val="50000"/>
                  </a:schemeClr>
                </a:solidFill>
                <a:latin typeface="Century Gothic" panose="020B0502020202020204"/>
              </a:rPr>
              <a:t>  </a:t>
            </a:r>
            <a:endParaRPr lang="en-US" sz="2800" b="1" dirty="0">
              <a:solidFill>
                <a:schemeClr val="accent2">
                  <a:lumMod val="50000"/>
                </a:schemeClr>
              </a:solidFill>
              <a:latin typeface="Century Gothic" panose="020B0502020202020204"/>
            </a:endParaRPr>
          </a:p>
        </p:txBody>
      </p:sp>
      <p:sp>
        <p:nvSpPr>
          <p:cNvPr id="11" name="Rectangle 10"/>
          <p:cNvSpPr/>
          <p:nvPr/>
        </p:nvSpPr>
        <p:spPr>
          <a:xfrm>
            <a:off x="367079" y="1871716"/>
            <a:ext cx="269626" cy="461665"/>
          </a:xfrm>
          <a:prstGeom prst="rect">
            <a:avLst/>
          </a:prstGeom>
        </p:spPr>
        <p:txBody>
          <a:bodyPr wrap="none">
            <a:spAutoFit/>
          </a:bodyPr>
          <a:lstStyle/>
          <a:p>
            <a:pPr lvl="0"/>
            <a:r>
              <a:rPr lang="en-US" sz="2400" dirty="0" smtClean="0">
                <a:solidFill>
                  <a:prstClr val="black"/>
                </a:solidFill>
                <a:latin typeface="Century Gothic" panose="020B0502020202020204"/>
              </a:rPr>
              <a:t> </a:t>
            </a:r>
            <a:endParaRPr lang="en-US" sz="2400" dirty="0">
              <a:solidFill>
                <a:prstClr val="black"/>
              </a:solidFill>
              <a:latin typeface="Century Gothic" panose="020B0502020202020204"/>
            </a:endParaRPr>
          </a:p>
        </p:txBody>
      </p:sp>
      <p:sp>
        <p:nvSpPr>
          <p:cNvPr id="12" name="Rectangle 11"/>
          <p:cNvSpPr/>
          <p:nvPr/>
        </p:nvSpPr>
        <p:spPr>
          <a:xfrm>
            <a:off x="636705" y="1871717"/>
            <a:ext cx="6478990" cy="4819781"/>
          </a:xfrm>
          <a:prstGeom prst="rect">
            <a:avLst/>
          </a:prstGeom>
        </p:spPr>
        <p:txBody>
          <a:bodyPr wrap="square">
            <a:spAutoFit/>
          </a:bodyPr>
          <a:lstStyle/>
          <a:p>
            <a:pPr lvl="0" algn="justLow">
              <a:lnSpc>
                <a:spcPct val="115000"/>
              </a:lnSpc>
              <a:spcAft>
                <a:spcPts val="1000"/>
              </a:spcAft>
            </a:pPr>
            <a:r>
              <a:rPr lang="en-US" sz="1700" u="sng" dirty="0">
                <a:latin typeface="Times New Roman" panose="02020603050405020304" pitchFamily="18" charset="0"/>
                <a:cs typeface="Times New Roman" panose="02020603050405020304" pitchFamily="18" charset="0"/>
              </a:rPr>
              <a:t>Column that has been checked in </a:t>
            </a:r>
            <a:r>
              <a:rPr lang="en-US" sz="1700" u="sng" dirty="0" smtClean="0">
                <a:latin typeface="Times New Roman" panose="02020603050405020304" pitchFamily="18" charset="0"/>
                <a:cs typeface="Times New Roman" panose="02020603050405020304" pitchFamily="18" charset="0"/>
              </a:rPr>
              <a:t>block one:</a:t>
            </a:r>
            <a:endParaRPr lang="en-US" sz="1700"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lvl="0" algn="justLow">
              <a:lnSpc>
                <a:spcPct val="115000"/>
              </a:lnSpc>
              <a:spcAft>
                <a:spcPts val="1000"/>
              </a:spcAft>
            </a:pPr>
            <a:r>
              <a:rPr lang="en-US" sz="1700" dirty="0">
                <a:latin typeface="Times New Roman" panose="02020603050405020304" pitchFamily="18" charset="0"/>
                <a:cs typeface="Times New Roman" panose="02020603050405020304" pitchFamily="18" charset="0"/>
              </a:rPr>
              <a:t>Column 4</a:t>
            </a:r>
            <a:r>
              <a:rPr lang="en-US" sz="1700" dirty="0" smtClean="0">
                <a:latin typeface="Times New Roman" panose="02020603050405020304" pitchFamily="18" charset="0"/>
                <a:cs typeface="Times New Roman" panose="02020603050405020304" pitchFamily="18" charset="0"/>
              </a:rPr>
              <a:t> (25*70cm</a:t>
            </a:r>
            <a:r>
              <a:rPr lang="en-US" sz="1700" dirty="0">
                <a:latin typeface="Times New Roman" panose="02020603050405020304" pitchFamily="18" charset="0"/>
                <a:cs typeface="Times New Roman" panose="02020603050405020304" pitchFamily="18" charset="0"/>
              </a:rPr>
              <a:t>) </a:t>
            </a:r>
            <a:r>
              <a:rPr lang="en-US" sz="1700" dirty="0" smtClean="0">
                <a:latin typeface="Times New Roman" panose="02020603050405020304" pitchFamily="18" charset="0"/>
                <a:cs typeface="Times New Roman" panose="02020603050405020304" pitchFamily="18" charset="0"/>
              </a:rPr>
              <a:t>at GF floor</a:t>
            </a:r>
            <a:endParaRPr lang="en-US" sz="1700" dirty="0">
              <a:latin typeface="Times New Roman" panose="02020603050405020304" pitchFamily="18" charset="0"/>
              <a:cs typeface="Times New Roman" panose="02020603050405020304" pitchFamily="18" charset="0"/>
            </a:endParaRPr>
          </a:p>
          <a:p>
            <a:pPr lvl="0" algn="justLow">
              <a:lnSpc>
                <a:spcPct val="115000"/>
              </a:lnSpc>
              <a:spcAft>
                <a:spcPts val="1000"/>
              </a:spcAft>
            </a:pPr>
            <a:r>
              <a:rPr lang="en-US" sz="1700" dirty="0">
                <a:latin typeface="Times New Roman" panose="02020603050405020304" pitchFamily="18" charset="0"/>
                <a:cs typeface="Times New Roman" panose="02020603050405020304" pitchFamily="18" charset="0"/>
              </a:rPr>
              <a:t>By manual Calculations </a:t>
            </a:r>
            <a:r>
              <a:rPr lang="en-US" sz="1700" dirty="0" smtClean="0">
                <a:latin typeface="Times New Roman" panose="02020603050405020304" pitchFamily="18" charset="0"/>
                <a:cs typeface="Times New Roman" panose="02020603050405020304" pitchFamily="18" charset="0"/>
              </a:rPr>
              <a:t>(From Combo D + SD + L)</a:t>
            </a:r>
            <a:endParaRPr lang="en-US" dirty="0"/>
          </a:p>
          <a:p>
            <a:r>
              <a:rPr lang="en-US" sz="1700" dirty="0"/>
              <a:t>Slab thickness = 16 cm, LL= 2.5kN/m2 and SD = 2.5kN/m2.</a:t>
            </a:r>
          </a:p>
          <a:p>
            <a:r>
              <a:rPr lang="en-US" sz="1700" dirty="0"/>
              <a:t>Roof thickness = 20 cm, LL= 5kN/m2 and SD = 1.5kN/m2.</a:t>
            </a:r>
          </a:p>
          <a:p>
            <a:r>
              <a:rPr lang="en-US" sz="1700" dirty="0"/>
              <a:t>Column own weight = 0.25 * 0.7 * 25 * 16.25 = 71.4 </a:t>
            </a:r>
            <a:r>
              <a:rPr lang="en-US" sz="1700" dirty="0" err="1"/>
              <a:t>kN</a:t>
            </a:r>
            <a:endParaRPr lang="en-US" sz="1700" dirty="0"/>
          </a:p>
          <a:p>
            <a:r>
              <a:rPr lang="en-US" sz="1700" dirty="0"/>
              <a:t> </a:t>
            </a:r>
          </a:p>
          <a:p>
            <a:r>
              <a:rPr lang="en-US" sz="1700" dirty="0"/>
              <a:t>Load of main beams on column = 5 * (0.5 * 4.15) * (0.54) * 0.35 * 0.3 * </a:t>
            </a:r>
            <a:r>
              <a:rPr lang="en-US" sz="1700" dirty="0" smtClean="0"/>
              <a:t>25 +</a:t>
            </a:r>
            <a:r>
              <a:rPr lang="en-US" sz="1700" dirty="0"/>
              <a:t>(</a:t>
            </a:r>
            <a:r>
              <a:rPr lang="en-US" sz="1700" dirty="0" smtClean="0"/>
              <a:t>(</a:t>
            </a:r>
            <a:r>
              <a:rPr lang="en-US" sz="1700" dirty="0"/>
              <a:t>0.5 * 3.65) * (0.54) * 0.35 * 0.3 * 25 * 5 = 20.6 </a:t>
            </a:r>
            <a:r>
              <a:rPr lang="en-US" sz="1700" dirty="0" err="1"/>
              <a:t>kN</a:t>
            </a:r>
            <a:endParaRPr lang="en-US" sz="1700" dirty="0"/>
          </a:p>
          <a:p>
            <a:r>
              <a:rPr lang="en-US" sz="1700" dirty="0"/>
              <a:t> </a:t>
            </a:r>
          </a:p>
          <a:p>
            <a:r>
              <a:rPr lang="en-US" sz="1700" dirty="0"/>
              <a:t>Load of slab on column = 4.52 * 5 * (0.16 * 25 + 2.5 + 2.5) =181.25 </a:t>
            </a:r>
            <a:r>
              <a:rPr lang="en-US" sz="1700" dirty="0" err="1" smtClean="0"/>
              <a:t>kN</a:t>
            </a:r>
            <a:endParaRPr lang="en-US" sz="1700" dirty="0" smtClean="0"/>
          </a:p>
          <a:p>
            <a:endParaRPr lang="en-US" sz="1700" dirty="0"/>
          </a:p>
          <a:p>
            <a:r>
              <a:rPr lang="en-US" sz="1700" dirty="0"/>
              <a:t>Load masonry wall = 8 * 3.65 + 21 * 3.65 * 5= 381.8 KN</a:t>
            </a:r>
          </a:p>
          <a:p>
            <a:r>
              <a:rPr lang="en-US" sz="1700" dirty="0"/>
              <a:t> </a:t>
            </a:r>
          </a:p>
          <a:p>
            <a:r>
              <a:rPr lang="en-US" sz="1700" dirty="0"/>
              <a:t>Total load on column = 71.4 + 20.6 + 181.25 + 381.8 = 655.05 </a:t>
            </a:r>
            <a:r>
              <a:rPr lang="en-US" sz="1700" dirty="0" err="1"/>
              <a:t>kN</a:t>
            </a:r>
            <a:endParaRPr lang="en-US" sz="1700" dirty="0"/>
          </a:p>
          <a:p>
            <a:pPr lvl="0" algn="justLow">
              <a:lnSpc>
                <a:spcPct val="115000"/>
              </a:lnSpc>
              <a:spcAft>
                <a:spcPts val="1000"/>
              </a:spcAft>
            </a:pPr>
            <a:endParaRPr lang="en-US" sz="1700" dirty="0">
              <a:latin typeface="Times New Roman" panose="02020603050405020304" pitchFamily="18" charset="0"/>
              <a:cs typeface="Times New Roman" panose="02020603050405020304" pitchFamily="18" charset="0"/>
            </a:endParaRPr>
          </a:p>
        </p:txBody>
      </p:sp>
      <p:pic>
        <p:nvPicPr>
          <p:cNvPr id="14" name="Picture 13"/>
          <p:cNvPicPr/>
          <p:nvPr/>
        </p:nvPicPr>
        <p:blipFill>
          <a:blip r:embed="rId2">
            <a:extLst>
              <a:ext uri="{28A0092B-C50C-407E-A947-70E740481C1C}">
                <a14:useLocalDpi xmlns:a14="http://schemas.microsoft.com/office/drawing/2010/main" val="0"/>
              </a:ext>
            </a:extLst>
          </a:blip>
          <a:stretch>
            <a:fillRect/>
          </a:stretch>
        </p:blipFill>
        <p:spPr>
          <a:xfrm>
            <a:off x="7647404" y="702780"/>
            <a:ext cx="3849901" cy="2561379"/>
          </a:xfrm>
          <a:prstGeom prst="rect">
            <a:avLst/>
          </a:prstGeom>
        </p:spPr>
      </p:pic>
      <p:pic>
        <p:nvPicPr>
          <p:cNvPr id="15" name="Picture 14"/>
          <p:cNvPicPr/>
          <p:nvPr/>
        </p:nvPicPr>
        <p:blipFill>
          <a:blip r:embed="rId3">
            <a:extLst>
              <a:ext uri="{28A0092B-C50C-407E-A947-70E740481C1C}">
                <a14:useLocalDpi xmlns:a14="http://schemas.microsoft.com/office/drawing/2010/main" val="0"/>
              </a:ext>
            </a:extLst>
          </a:blip>
          <a:stretch>
            <a:fillRect/>
          </a:stretch>
        </p:blipFill>
        <p:spPr>
          <a:xfrm>
            <a:off x="7506392" y="3293451"/>
            <a:ext cx="4082793" cy="2875280"/>
          </a:xfrm>
          <a:prstGeom prst="rect">
            <a:avLst/>
          </a:prstGeom>
        </p:spPr>
      </p:pic>
      <p:sp>
        <p:nvSpPr>
          <p:cNvPr id="16"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31489951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27</a:t>
            </a:fld>
            <a:endParaRPr lang="en-US" sz="1800" b="1">
              <a:solidFill>
                <a:schemeClr val="accent6">
                  <a:lumMod val="75000"/>
                </a:schemeClr>
              </a:solidFill>
            </a:endParaRPr>
          </a:p>
        </p:txBody>
      </p:sp>
      <p:grpSp>
        <p:nvGrpSpPr>
          <p:cNvPr id="7" name="مجموعة 8"/>
          <p:cNvGrpSpPr/>
          <p:nvPr/>
        </p:nvGrpSpPr>
        <p:grpSpPr>
          <a:xfrm>
            <a:off x="186362" y="195562"/>
            <a:ext cx="3721961" cy="584775"/>
            <a:chOff x="609600" y="381000"/>
            <a:chExt cx="2667000" cy="917783"/>
          </a:xfrm>
        </p:grpSpPr>
        <p:sp>
          <p:nvSpPr>
            <p:cNvPr id="8" name="مربع نص 4"/>
            <p:cNvSpPr txBox="1"/>
            <p:nvPr/>
          </p:nvSpPr>
          <p:spPr>
            <a:xfrm>
              <a:off x="990600" y="381000"/>
              <a:ext cx="2286000" cy="917783"/>
            </a:xfrm>
            <a:prstGeom prst="rect">
              <a:avLst/>
            </a:prstGeom>
            <a:solidFill>
              <a:schemeClr val="bg1">
                <a:lumMod val="50000"/>
              </a:schemeClr>
            </a:solidFill>
          </p:spPr>
          <p:txBody>
            <a:bodyPr wrap="square" rtlCol="0">
              <a:spAutoFit/>
            </a:bodyPr>
            <a:lstStyle/>
            <a:p>
              <a:pPr lvl="0" algn="ctr">
                <a:defRPr/>
              </a:pPr>
              <a:r>
                <a:rPr lang="en-US" sz="2000" b="1" dirty="0">
                  <a:solidFill>
                    <a:schemeClr val="bg1"/>
                  </a:solidFill>
                </a:rPr>
                <a:t>Modeling Using </a:t>
              </a:r>
              <a:r>
                <a:rPr lang="en-US" sz="2000" b="1" dirty="0" smtClean="0">
                  <a:solidFill>
                    <a:schemeClr val="bg1"/>
                  </a:solidFill>
                </a:rPr>
                <a:t>ETABs</a:t>
              </a:r>
              <a:r>
                <a:rPr lang="en-US" sz="3200" b="1" dirty="0" smtClean="0">
                  <a:solidFill>
                    <a:schemeClr val="bg1"/>
                  </a:solidFill>
                </a:rPr>
                <a:t> </a:t>
              </a:r>
              <a:endParaRPr lang="en-US" sz="3200" b="1" dirty="0">
                <a:solidFill>
                  <a:schemeClr val="bg1"/>
                </a:solidFill>
              </a:endParaRPr>
            </a:p>
          </p:txBody>
        </p:sp>
        <p:sp>
          <p:nvSpPr>
            <p:cNvPr id="9" name="مربع نص 6"/>
            <p:cNvSpPr txBox="1"/>
            <p:nvPr/>
          </p:nvSpPr>
          <p:spPr>
            <a:xfrm>
              <a:off x="609600" y="381000"/>
              <a:ext cx="381000" cy="724566"/>
            </a:xfrm>
            <a:prstGeom prst="rect">
              <a:avLst/>
            </a:prstGeom>
            <a:solidFill>
              <a:srgbClr val="FFC000"/>
            </a:solidFill>
          </p:spPr>
          <p:txBody>
            <a:bodyPr wrap="square" rtlCol="0">
              <a:spAutoFit/>
            </a:bodyPr>
            <a:lstStyle/>
            <a:p>
              <a:pPr algn="ctr"/>
              <a:r>
                <a:rPr lang="en-US" sz="2400" b="1" dirty="0" smtClean="0"/>
                <a:t>3</a:t>
              </a:r>
              <a:endParaRPr lang="en-US" sz="1600" b="1" dirty="0"/>
            </a:p>
          </p:txBody>
        </p:sp>
      </p:grpSp>
      <p:sp>
        <p:nvSpPr>
          <p:cNvPr id="5" name="Rectangle 4"/>
          <p:cNvSpPr/>
          <p:nvPr/>
        </p:nvSpPr>
        <p:spPr>
          <a:xfrm>
            <a:off x="427703" y="702780"/>
            <a:ext cx="4186339" cy="707886"/>
          </a:xfrm>
          <a:prstGeom prst="rect">
            <a:avLst/>
          </a:prstGeom>
        </p:spPr>
        <p:txBody>
          <a:bodyPr wrap="none">
            <a:spAutoFit/>
          </a:bodyPr>
          <a:lstStyle/>
          <a:p>
            <a:pPr lvl="0">
              <a:defRPr/>
            </a:pPr>
            <a:r>
              <a:rPr lang="en-US" sz="4000" b="1" dirty="0">
                <a:solidFill>
                  <a:srgbClr val="FFC000"/>
                </a:solidFill>
              </a:rPr>
              <a:t>3</a:t>
            </a:r>
            <a:r>
              <a:rPr lang="ar-SA" sz="4000" b="1" dirty="0" smtClean="0">
                <a:solidFill>
                  <a:srgbClr val="FFC000"/>
                </a:solidFill>
              </a:rPr>
              <a:t>.</a:t>
            </a:r>
            <a:r>
              <a:rPr lang="en-US" sz="4000" b="1" dirty="0">
                <a:solidFill>
                  <a:srgbClr val="FFC000"/>
                </a:solidFill>
              </a:rPr>
              <a:t>1</a:t>
            </a:r>
            <a:r>
              <a:rPr lang="en-US" sz="4000" b="1" dirty="0" smtClean="0">
                <a:solidFill>
                  <a:srgbClr val="FFC000"/>
                </a:solidFill>
              </a:rPr>
              <a:t>: </a:t>
            </a:r>
            <a:r>
              <a:rPr lang="en-US" sz="4000" b="1" dirty="0" smtClean="0">
                <a:solidFill>
                  <a:srgbClr val="70AD47">
                    <a:lumMod val="75000"/>
                  </a:srgbClr>
                </a:solidFill>
              </a:rPr>
              <a:t>Model </a:t>
            </a:r>
            <a:r>
              <a:rPr lang="en-US" sz="4000" b="1" dirty="0">
                <a:solidFill>
                  <a:srgbClr val="70AD47">
                    <a:lumMod val="75000"/>
                  </a:srgbClr>
                </a:solidFill>
              </a:rPr>
              <a:t>Checks </a:t>
            </a:r>
          </a:p>
        </p:txBody>
      </p:sp>
      <p:sp>
        <p:nvSpPr>
          <p:cNvPr id="6" name="Rectangle 5"/>
          <p:cNvSpPr/>
          <p:nvPr/>
        </p:nvSpPr>
        <p:spPr>
          <a:xfrm>
            <a:off x="367079" y="1349110"/>
            <a:ext cx="5716630" cy="584775"/>
          </a:xfrm>
          <a:prstGeom prst="rect">
            <a:avLst/>
          </a:prstGeom>
        </p:spPr>
        <p:txBody>
          <a:bodyPr wrap="none">
            <a:spAutoFit/>
          </a:bodyPr>
          <a:lstStyle/>
          <a:p>
            <a:pPr lvl="0" algn="ctr"/>
            <a:r>
              <a:rPr lang="en-US" sz="3200" b="1" dirty="0" smtClean="0">
                <a:solidFill>
                  <a:srgbClr val="7030A0"/>
                </a:solidFill>
                <a:latin typeface="Century Gothic" panose="020B0502020202020204"/>
              </a:rPr>
              <a:t>3.1.3</a:t>
            </a:r>
            <a:r>
              <a:rPr lang="en-US" sz="3200" b="1" dirty="0" smtClean="0">
                <a:solidFill>
                  <a:srgbClr val="ED7D31">
                    <a:lumMod val="75000"/>
                  </a:srgbClr>
                </a:solidFill>
                <a:latin typeface="Century Gothic" panose="020B0502020202020204"/>
              </a:rPr>
              <a:t>: </a:t>
            </a:r>
            <a:r>
              <a:rPr lang="en-US" sz="3200" b="1" dirty="0" smtClean="0">
                <a:solidFill>
                  <a:schemeClr val="accent2">
                    <a:lumMod val="50000"/>
                  </a:schemeClr>
                </a:solidFill>
                <a:latin typeface="Century Gothic" panose="020B0502020202020204"/>
              </a:rPr>
              <a:t>Internal </a:t>
            </a:r>
            <a:r>
              <a:rPr lang="en-US" sz="3200" b="1" dirty="0">
                <a:solidFill>
                  <a:schemeClr val="accent2">
                    <a:lumMod val="50000"/>
                  </a:schemeClr>
                </a:solidFill>
                <a:latin typeface="Century Gothic" panose="020B0502020202020204"/>
              </a:rPr>
              <a:t>force check </a:t>
            </a:r>
            <a:r>
              <a:rPr lang="en-US" sz="3200" b="1" dirty="0" smtClean="0">
                <a:solidFill>
                  <a:schemeClr val="accent2">
                    <a:lumMod val="50000"/>
                  </a:schemeClr>
                </a:solidFill>
                <a:latin typeface="Century Gothic" panose="020B0502020202020204"/>
              </a:rPr>
              <a:t>  </a:t>
            </a:r>
            <a:endParaRPr lang="en-US" sz="3200" b="1" dirty="0">
              <a:solidFill>
                <a:schemeClr val="accent2">
                  <a:lumMod val="50000"/>
                </a:schemeClr>
              </a:solidFill>
              <a:latin typeface="Century Gothic" panose="020B0502020202020204"/>
            </a:endParaRPr>
          </a:p>
        </p:txBody>
      </p:sp>
      <p:sp>
        <p:nvSpPr>
          <p:cNvPr id="11" name="Rectangle 10"/>
          <p:cNvSpPr/>
          <p:nvPr/>
        </p:nvSpPr>
        <p:spPr>
          <a:xfrm>
            <a:off x="367079" y="1871716"/>
            <a:ext cx="269626" cy="461665"/>
          </a:xfrm>
          <a:prstGeom prst="rect">
            <a:avLst/>
          </a:prstGeom>
        </p:spPr>
        <p:txBody>
          <a:bodyPr wrap="none">
            <a:spAutoFit/>
          </a:bodyPr>
          <a:lstStyle/>
          <a:p>
            <a:pPr lvl="0"/>
            <a:r>
              <a:rPr lang="en-US" sz="2400" dirty="0" smtClean="0">
                <a:solidFill>
                  <a:prstClr val="black"/>
                </a:solidFill>
                <a:latin typeface="Century Gothic" panose="020B0502020202020204"/>
              </a:rPr>
              <a:t> </a:t>
            </a:r>
            <a:endParaRPr lang="en-US" sz="2400" dirty="0">
              <a:solidFill>
                <a:prstClr val="black"/>
              </a:solidFill>
              <a:latin typeface="Century Gothic" panose="020B0502020202020204"/>
            </a:endParaRPr>
          </a:p>
        </p:txBody>
      </p:sp>
      <p:pic>
        <p:nvPicPr>
          <p:cNvPr id="14" name="Picture 13"/>
          <p:cNvPicPr/>
          <p:nvPr/>
        </p:nvPicPr>
        <p:blipFill>
          <a:blip r:embed="rId2">
            <a:extLst>
              <a:ext uri="{28A0092B-C50C-407E-A947-70E740481C1C}">
                <a14:useLocalDpi xmlns:a14="http://schemas.microsoft.com/office/drawing/2010/main" val="0"/>
              </a:ext>
            </a:extLst>
          </a:blip>
          <a:stretch>
            <a:fillRect/>
          </a:stretch>
        </p:blipFill>
        <p:spPr>
          <a:xfrm>
            <a:off x="5641046" y="1871716"/>
            <a:ext cx="5943600" cy="4159885"/>
          </a:xfrm>
          <a:prstGeom prst="rect">
            <a:avLst/>
          </a:prstGeom>
        </p:spPr>
      </p:pic>
      <p:sp>
        <p:nvSpPr>
          <p:cNvPr id="15" name="Rectangle 14"/>
          <p:cNvSpPr/>
          <p:nvPr/>
        </p:nvSpPr>
        <p:spPr>
          <a:xfrm>
            <a:off x="585443" y="2056996"/>
            <a:ext cx="6096000" cy="2262158"/>
          </a:xfrm>
          <a:prstGeom prst="rect">
            <a:avLst/>
          </a:prstGeom>
        </p:spPr>
        <p:txBody>
          <a:bodyPr>
            <a:spAutoFit/>
          </a:bodyPr>
          <a:lstStyle/>
          <a:p>
            <a:r>
              <a:rPr lang="en-US" u="sng" dirty="0">
                <a:latin typeface="Times New Roman" panose="02020603050405020304" pitchFamily="18" charset="0"/>
                <a:cs typeface="Times New Roman" panose="02020603050405020304" pitchFamily="18" charset="0"/>
              </a:rPr>
              <a:t>Etabs results: </a:t>
            </a:r>
          </a:p>
          <a:p>
            <a:r>
              <a:rPr lang="en-US" dirty="0" smtClean="0">
                <a:latin typeface="Times New Roman" panose="02020603050405020304" pitchFamily="18" charset="0"/>
                <a:cs typeface="Times New Roman" panose="02020603050405020304" pitchFamily="18" charset="0"/>
              </a:rPr>
              <a:t>Etabs=646.5481 </a:t>
            </a:r>
            <a:r>
              <a:rPr lang="en-US" dirty="0">
                <a:latin typeface="Times New Roman" panose="02020603050405020304" pitchFamily="18" charset="0"/>
                <a:cs typeface="Times New Roman" panose="02020603050405020304" pitchFamily="18" charset="0"/>
              </a:rPr>
              <a:t>KN</a:t>
            </a:r>
          </a:p>
          <a:p>
            <a:endParaRPr lang="en-US" dirty="0">
              <a:latin typeface="Times New Roman" panose="02020603050405020304" pitchFamily="18" charset="0"/>
              <a:cs typeface="Times New Roman" panose="02020603050405020304" pitchFamily="18" charset="0"/>
            </a:endParaRPr>
          </a:p>
          <a:p>
            <a:pPr algn="justLow">
              <a:spcAft>
                <a:spcPts val="600"/>
              </a:spcAft>
            </a:pPr>
            <a:r>
              <a:rPr lang="en-US" u="sng" dirty="0">
                <a:latin typeface="Times New Roman" panose="02020603050405020304" pitchFamily="18" charset="0"/>
                <a:cs typeface="Times New Roman" panose="02020603050405020304" pitchFamily="18" charset="0"/>
              </a:rPr>
              <a:t>%Difference between hand and Etabs results: </a:t>
            </a:r>
          </a:p>
          <a:p>
            <a:pPr algn="justLow">
              <a:spcAft>
                <a:spcPts val="600"/>
              </a:spcAft>
            </a:pPr>
            <a:endParaRPr lang="en-US" dirty="0">
              <a:latin typeface="Times New Roman" panose="02020603050405020304" pitchFamily="18" charset="0"/>
              <a:cs typeface="Times New Roman" panose="02020603050405020304" pitchFamily="18" charset="0"/>
            </a:endParaRPr>
          </a:p>
          <a:p>
            <a:pPr algn="justLow">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%Difference = | (Hand – Etabs / Etabs) | *100% </a:t>
            </a:r>
          </a:p>
          <a:p>
            <a:pPr marR="0" algn="justLow">
              <a:spcBef>
                <a:spcPts val="0"/>
              </a:spcBef>
              <a:spcAft>
                <a:spcPts val="600"/>
              </a:spcAft>
            </a:pPr>
            <a:r>
              <a:rPr lang="en-US" dirty="0">
                <a:latin typeface="Times New Roman" panose="02020603050405020304" pitchFamily="18" charset="0"/>
                <a:cs typeface="Times New Roman" panose="02020603050405020304" pitchFamily="18" charset="0"/>
              </a:rPr>
              <a:t>%Difference = </a:t>
            </a:r>
            <a:r>
              <a:rPr lang="en-US" dirty="0" smtClean="0">
                <a:latin typeface="Times New Roman" panose="02020603050405020304" pitchFamily="18" charset="0"/>
                <a:cs typeface="Times New Roman" panose="02020603050405020304" pitchFamily="18" charset="0"/>
              </a:rPr>
              <a:t>0.6</a:t>
            </a:r>
            <a:r>
              <a:rPr lang="en-US" dirty="0">
                <a:latin typeface="Times New Roman" panose="02020603050405020304" pitchFamily="18" charset="0"/>
                <a:cs typeface="Times New Roman" panose="02020603050405020304" pitchFamily="18" charset="0"/>
              </a:rPr>
              <a:t>% &lt; 10 % then it’s acceptable.</a:t>
            </a:r>
          </a:p>
        </p:txBody>
      </p:sp>
      <p:sp>
        <p:nvSpPr>
          <p:cNvPr id="16"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3289660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28</a:t>
            </a:fld>
            <a:endParaRPr lang="en-US" sz="1800" b="1">
              <a:solidFill>
                <a:schemeClr val="accent6">
                  <a:lumMod val="75000"/>
                </a:schemeClr>
              </a:solidFill>
            </a:endParaRPr>
          </a:p>
        </p:txBody>
      </p:sp>
      <p:grpSp>
        <p:nvGrpSpPr>
          <p:cNvPr id="7" name="مجموعة 8"/>
          <p:cNvGrpSpPr/>
          <p:nvPr/>
        </p:nvGrpSpPr>
        <p:grpSpPr>
          <a:xfrm>
            <a:off x="186362" y="195562"/>
            <a:ext cx="3721961" cy="584775"/>
            <a:chOff x="609600" y="381000"/>
            <a:chExt cx="2667000" cy="917783"/>
          </a:xfrm>
        </p:grpSpPr>
        <p:sp>
          <p:nvSpPr>
            <p:cNvPr id="8" name="مربع نص 4"/>
            <p:cNvSpPr txBox="1"/>
            <p:nvPr/>
          </p:nvSpPr>
          <p:spPr>
            <a:xfrm>
              <a:off x="990600" y="381000"/>
              <a:ext cx="2286000" cy="917783"/>
            </a:xfrm>
            <a:prstGeom prst="rect">
              <a:avLst/>
            </a:prstGeom>
            <a:solidFill>
              <a:schemeClr val="bg1">
                <a:lumMod val="50000"/>
              </a:schemeClr>
            </a:solidFill>
          </p:spPr>
          <p:txBody>
            <a:bodyPr wrap="square" rtlCol="0">
              <a:spAutoFit/>
            </a:bodyPr>
            <a:lstStyle/>
            <a:p>
              <a:pPr lvl="0" algn="ctr">
                <a:defRPr/>
              </a:pPr>
              <a:r>
                <a:rPr lang="en-US" sz="2000" b="1" dirty="0">
                  <a:solidFill>
                    <a:schemeClr val="bg1"/>
                  </a:solidFill>
                </a:rPr>
                <a:t>Modeling Using </a:t>
              </a:r>
              <a:r>
                <a:rPr lang="en-US" sz="2000" b="1" dirty="0" smtClean="0">
                  <a:solidFill>
                    <a:schemeClr val="bg1"/>
                  </a:solidFill>
                </a:rPr>
                <a:t>ETABs</a:t>
              </a:r>
              <a:r>
                <a:rPr lang="en-US" sz="3200" b="1" dirty="0" smtClean="0">
                  <a:solidFill>
                    <a:schemeClr val="bg1"/>
                  </a:solidFill>
                </a:rPr>
                <a:t> </a:t>
              </a:r>
              <a:endParaRPr lang="en-US" sz="3200" b="1" dirty="0">
                <a:solidFill>
                  <a:schemeClr val="bg1"/>
                </a:solidFill>
              </a:endParaRPr>
            </a:p>
          </p:txBody>
        </p:sp>
        <p:sp>
          <p:nvSpPr>
            <p:cNvPr id="9" name="مربع نص 6"/>
            <p:cNvSpPr txBox="1"/>
            <p:nvPr/>
          </p:nvSpPr>
          <p:spPr>
            <a:xfrm>
              <a:off x="609600" y="381000"/>
              <a:ext cx="381000" cy="724566"/>
            </a:xfrm>
            <a:prstGeom prst="rect">
              <a:avLst/>
            </a:prstGeom>
            <a:solidFill>
              <a:srgbClr val="FFC000"/>
            </a:solidFill>
          </p:spPr>
          <p:txBody>
            <a:bodyPr wrap="square" rtlCol="0">
              <a:spAutoFit/>
            </a:bodyPr>
            <a:lstStyle/>
            <a:p>
              <a:pPr algn="ctr"/>
              <a:r>
                <a:rPr lang="en-US" sz="2400" b="1" dirty="0" smtClean="0"/>
                <a:t>3</a:t>
              </a:r>
              <a:endParaRPr lang="en-US" sz="1600" b="1" dirty="0"/>
            </a:p>
          </p:txBody>
        </p:sp>
      </p:grpSp>
      <p:sp>
        <p:nvSpPr>
          <p:cNvPr id="5" name="Rectangle 4"/>
          <p:cNvSpPr/>
          <p:nvPr/>
        </p:nvSpPr>
        <p:spPr>
          <a:xfrm>
            <a:off x="427703" y="702780"/>
            <a:ext cx="4186339" cy="707886"/>
          </a:xfrm>
          <a:prstGeom prst="rect">
            <a:avLst/>
          </a:prstGeom>
        </p:spPr>
        <p:txBody>
          <a:bodyPr wrap="none">
            <a:spAutoFit/>
          </a:bodyPr>
          <a:lstStyle/>
          <a:p>
            <a:pPr lvl="0">
              <a:defRPr/>
            </a:pPr>
            <a:r>
              <a:rPr lang="en-US" sz="4000" b="1" dirty="0">
                <a:solidFill>
                  <a:srgbClr val="FFC000"/>
                </a:solidFill>
              </a:rPr>
              <a:t>3</a:t>
            </a:r>
            <a:r>
              <a:rPr lang="ar-SA" sz="4000" b="1" dirty="0" smtClean="0">
                <a:solidFill>
                  <a:srgbClr val="FFC000"/>
                </a:solidFill>
              </a:rPr>
              <a:t>.</a:t>
            </a:r>
            <a:r>
              <a:rPr lang="en-US" sz="4000" b="1" dirty="0">
                <a:solidFill>
                  <a:srgbClr val="FFC000"/>
                </a:solidFill>
              </a:rPr>
              <a:t>1</a:t>
            </a:r>
            <a:r>
              <a:rPr lang="en-US" sz="4000" b="1" dirty="0" smtClean="0">
                <a:solidFill>
                  <a:srgbClr val="FFC000"/>
                </a:solidFill>
              </a:rPr>
              <a:t>: </a:t>
            </a:r>
            <a:r>
              <a:rPr lang="en-US" sz="4000" b="1" dirty="0" smtClean="0">
                <a:solidFill>
                  <a:srgbClr val="70AD47">
                    <a:lumMod val="75000"/>
                  </a:srgbClr>
                </a:solidFill>
              </a:rPr>
              <a:t>Model </a:t>
            </a:r>
            <a:r>
              <a:rPr lang="en-US" sz="4000" b="1" dirty="0">
                <a:solidFill>
                  <a:srgbClr val="70AD47">
                    <a:lumMod val="75000"/>
                  </a:srgbClr>
                </a:solidFill>
              </a:rPr>
              <a:t>Checks </a:t>
            </a:r>
          </a:p>
        </p:txBody>
      </p:sp>
      <p:sp>
        <p:nvSpPr>
          <p:cNvPr id="6" name="Rectangle 5"/>
          <p:cNvSpPr/>
          <p:nvPr/>
        </p:nvSpPr>
        <p:spPr>
          <a:xfrm>
            <a:off x="427703" y="1267185"/>
            <a:ext cx="5016117" cy="523220"/>
          </a:xfrm>
          <a:prstGeom prst="rect">
            <a:avLst/>
          </a:prstGeom>
        </p:spPr>
        <p:txBody>
          <a:bodyPr wrap="none">
            <a:spAutoFit/>
          </a:bodyPr>
          <a:lstStyle/>
          <a:p>
            <a:pPr lvl="0" algn="ctr"/>
            <a:r>
              <a:rPr lang="en-US" sz="2800" b="1" dirty="0" smtClean="0">
                <a:solidFill>
                  <a:srgbClr val="7030A0"/>
                </a:solidFill>
                <a:latin typeface="Century Gothic" panose="020B0502020202020204"/>
              </a:rPr>
              <a:t>3.1.3</a:t>
            </a:r>
            <a:r>
              <a:rPr lang="en-US" sz="2800" b="1" dirty="0" smtClean="0">
                <a:solidFill>
                  <a:srgbClr val="ED7D31">
                    <a:lumMod val="75000"/>
                  </a:srgbClr>
                </a:solidFill>
                <a:latin typeface="Century Gothic" panose="020B0502020202020204"/>
              </a:rPr>
              <a:t>: </a:t>
            </a:r>
            <a:r>
              <a:rPr lang="en-US" sz="2800" b="1" dirty="0" smtClean="0">
                <a:solidFill>
                  <a:schemeClr val="accent2">
                    <a:lumMod val="50000"/>
                  </a:schemeClr>
                </a:solidFill>
                <a:latin typeface="Century Gothic" panose="020B0502020202020204"/>
              </a:rPr>
              <a:t>Internal </a:t>
            </a:r>
            <a:r>
              <a:rPr lang="en-US" sz="2800" b="1" dirty="0">
                <a:solidFill>
                  <a:schemeClr val="accent2">
                    <a:lumMod val="50000"/>
                  </a:schemeClr>
                </a:solidFill>
                <a:latin typeface="Century Gothic" panose="020B0502020202020204"/>
              </a:rPr>
              <a:t>force check </a:t>
            </a:r>
            <a:r>
              <a:rPr lang="en-US" sz="2800" b="1" dirty="0" smtClean="0">
                <a:solidFill>
                  <a:schemeClr val="accent2">
                    <a:lumMod val="50000"/>
                  </a:schemeClr>
                </a:solidFill>
                <a:latin typeface="Century Gothic" panose="020B0502020202020204"/>
              </a:rPr>
              <a:t>  </a:t>
            </a:r>
            <a:endParaRPr lang="en-US" sz="2800" b="1" dirty="0">
              <a:solidFill>
                <a:schemeClr val="accent2">
                  <a:lumMod val="50000"/>
                </a:schemeClr>
              </a:solidFill>
              <a:latin typeface="Century Gothic" panose="020B0502020202020204"/>
            </a:endParaRPr>
          </a:p>
        </p:txBody>
      </p:sp>
      <p:sp>
        <p:nvSpPr>
          <p:cNvPr id="11" name="Rectangle 10"/>
          <p:cNvSpPr/>
          <p:nvPr/>
        </p:nvSpPr>
        <p:spPr>
          <a:xfrm>
            <a:off x="367079" y="1871716"/>
            <a:ext cx="269626" cy="461665"/>
          </a:xfrm>
          <a:prstGeom prst="rect">
            <a:avLst/>
          </a:prstGeom>
        </p:spPr>
        <p:txBody>
          <a:bodyPr wrap="none">
            <a:spAutoFit/>
          </a:bodyPr>
          <a:lstStyle/>
          <a:p>
            <a:pPr lvl="0"/>
            <a:r>
              <a:rPr lang="en-US" sz="2400" dirty="0" smtClean="0">
                <a:solidFill>
                  <a:prstClr val="black"/>
                </a:solidFill>
                <a:latin typeface="Century Gothic" panose="020B0502020202020204"/>
              </a:rPr>
              <a:t> </a:t>
            </a:r>
            <a:endParaRPr lang="en-US" sz="2400" dirty="0">
              <a:solidFill>
                <a:prstClr val="black"/>
              </a:solidFill>
              <a:latin typeface="Century Gothic" panose="020B0502020202020204"/>
            </a:endParaRPr>
          </a:p>
        </p:txBody>
      </p:sp>
      <p:pic>
        <p:nvPicPr>
          <p:cNvPr id="17" name="Picture 16"/>
          <p:cNvPicPr/>
          <p:nvPr/>
        </p:nvPicPr>
        <p:blipFill>
          <a:blip r:embed="rId2">
            <a:extLst>
              <a:ext uri="{28A0092B-C50C-407E-A947-70E740481C1C}">
                <a14:useLocalDpi xmlns:a14="http://schemas.microsoft.com/office/drawing/2010/main" val="0"/>
              </a:ext>
            </a:extLst>
          </a:blip>
          <a:stretch>
            <a:fillRect/>
          </a:stretch>
        </p:blipFill>
        <p:spPr>
          <a:xfrm>
            <a:off x="7360371" y="1335261"/>
            <a:ext cx="4303852" cy="3585874"/>
          </a:xfrm>
          <a:prstGeom prst="rect">
            <a:avLst/>
          </a:prstGeom>
        </p:spPr>
      </p:pic>
      <p:sp>
        <p:nvSpPr>
          <p:cNvPr id="12" name="Rectangle 11"/>
          <p:cNvSpPr/>
          <p:nvPr/>
        </p:nvSpPr>
        <p:spPr>
          <a:xfrm>
            <a:off x="533399" y="1823737"/>
            <a:ext cx="6524105" cy="3690241"/>
          </a:xfrm>
          <a:prstGeom prst="rect">
            <a:avLst/>
          </a:prstGeom>
        </p:spPr>
        <p:txBody>
          <a:bodyPr wrap="square">
            <a:spAutoFit/>
          </a:bodyPr>
          <a:lstStyle/>
          <a:p>
            <a:pPr lvl="0" algn="justLow">
              <a:lnSpc>
                <a:spcPct val="115000"/>
              </a:lnSpc>
              <a:spcAft>
                <a:spcPts val="1000"/>
              </a:spcAft>
            </a:pPr>
            <a:r>
              <a:rPr lang="en-US" u="sng" dirty="0" smtClean="0">
                <a:latin typeface="Times New Roman" panose="02020603050405020304" pitchFamily="18" charset="0"/>
                <a:cs typeface="Times New Roman" panose="02020603050405020304" pitchFamily="18" charset="0"/>
              </a:rPr>
              <a:t>Beam </a:t>
            </a:r>
            <a:r>
              <a:rPr lang="en-US" u="sng" dirty="0">
                <a:latin typeface="Times New Roman" panose="02020603050405020304" pitchFamily="18" charset="0"/>
                <a:cs typeface="Times New Roman" panose="02020603050405020304" pitchFamily="18" charset="0"/>
              </a:rPr>
              <a:t>that has been checked in block </a:t>
            </a:r>
            <a:r>
              <a:rPr lang="en-US" u="sng" dirty="0" smtClean="0">
                <a:latin typeface="Times New Roman" panose="02020603050405020304" pitchFamily="18" charset="0"/>
                <a:cs typeface="Times New Roman" panose="02020603050405020304" pitchFamily="18" charset="0"/>
              </a:rPr>
              <a:t>two:</a:t>
            </a:r>
            <a:endParaRPr lang="en-US"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lvl="0" algn="justLow">
              <a:lnSpc>
                <a:spcPct val="115000"/>
              </a:lnSpc>
              <a:spcAft>
                <a:spcPts val="1000"/>
              </a:spcAft>
            </a:pPr>
            <a:r>
              <a:rPr lang="en-US" dirty="0" smtClean="0">
                <a:latin typeface="Times New Roman" panose="02020603050405020304" pitchFamily="18" charset="0"/>
                <a:cs typeface="Times New Roman" panose="02020603050405020304" pitchFamily="18" charset="0"/>
              </a:rPr>
              <a:t> B7 (40*60cm</a:t>
            </a:r>
            <a:r>
              <a:rPr lang="en-US" dirty="0">
                <a:latin typeface="Times New Roman" panose="02020603050405020304" pitchFamily="18" charset="0"/>
                <a:cs typeface="Times New Roman" panose="02020603050405020304" pitchFamily="18" charset="0"/>
              </a:rPr>
              <a:t>) at </a:t>
            </a:r>
            <a:r>
              <a:rPr lang="en-US" dirty="0" smtClean="0">
                <a:latin typeface="Times New Roman" panose="02020603050405020304" pitchFamily="18" charset="0"/>
                <a:cs typeface="Times New Roman" panose="02020603050405020304" pitchFamily="18" charset="0"/>
              </a:rPr>
              <a:t>fourth </a:t>
            </a:r>
            <a:r>
              <a:rPr lang="en-US" dirty="0">
                <a:latin typeface="Times New Roman" panose="02020603050405020304" pitchFamily="18" charset="0"/>
                <a:cs typeface="Times New Roman" panose="02020603050405020304" pitchFamily="18" charset="0"/>
              </a:rPr>
              <a:t>floor</a:t>
            </a:r>
          </a:p>
          <a:p>
            <a:pPr lvl="0" algn="justLow">
              <a:lnSpc>
                <a:spcPct val="115000"/>
              </a:lnSpc>
              <a:spcAft>
                <a:spcPts val="1000"/>
              </a:spcAft>
            </a:pPr>
            <a:r>
              <a:rPr lang="en-US" dirty="0">
                <a:latin typeface="Times New Roman" panose="02020603050405020304" pitchFamily="18" charset="0"/>
                <a:cs typeface="Times New Roman" panose="02020603050405020304" pitchFamily="18" charset="0"/>
              </a:rPr>
              <a:t>By manual Calculations (From Combo D + SD + L</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Slab thickness = 16 cm, LL= 2.5kN/m2 and SD = 2.5kN/m2.</a:t>
            </a:r>
          </a:p>
          <a:p>
            <a:r>
              <a:rPr lang="en-US" dirty="0">
                <a:latin typeface="Times New Roman" panose="02020603050405020304" pitchFamily="18" charset="0"/>
                <a:cs typeface="Times New Roman" panose="02020603050405020304" pitchFamily="18" charset="0"/>
              </a:rPr>
              <a:t> </a:t>
            </a:r>
          </a:p>
          <a:p>
            <a:r>
              <a:rPr lang="en-US" dirty="0">
                <a:latin typeface="Times New Roman" panose="02020603050405020304" pitchFamily="18" charset="0"/>
                <a:cs typeface="Times New Roman" panose="02020603050405020304" pitchFamily="18" charset="0"/>
              </a:rPr>
              <a:t>Roof thickness = 20 cm, LL= 5kN/m2 and SD = 1.5kN/m2.</a:t>
            </a:r>
          </a:p>
          <a:p>
            <a:r>
              <a:rPr lang="en-US" dirty="0">
                <a:latin typeface="Times New Roman" panose="02020603050405020304" pitchFamily="18" charset="0"/>
                <a:cs typeface="Times New Roman" panose="02020603050405020304" pitchFamily="18" charset="0"/>
              </a:rPr>
              <a:t> </a:t>
            </a:r>
          </a:p>
          <a:p>
            <a:r>
              <a:rPr lang="en-US" dirty="0">
                <a:latin typeface="Times New Roman" panose="02020603050405020304" pitchFamily="18" charset="0"/>
                <a:cs typeface="Times New Roman" panose="02020603050405020304" pitchFamily="18" charset="0"/>
              </a:rPr>
              <a:t>W</a:t>
            </a:r>
            <a:r>
              <a:rPr lang="en-US" baseline="-25000" dirty="0">
                <a:latin typeface="Times New Roman" panose="02020603050405020304" pitchFamily="18" charset="0"/>
                <a:cs typeface="Times New Roman" panose="02020603050405020304" pitchFamily="18" charset="0"/>
              </a:rPr>
              <a:t>SLAB</a:t>
            </a:r>
            <a:r>
              <a:rPr lang="en-US" dirty="0">
                <a:latin typeface="Times New Roman" panose="02020603050405020304" pitchFamily="18" charset="0"/>
                <a:cs typeface="Times New Roman" panose="02020603050405020304" pitchFamily="18" charset="0"/>
              </a:rPr>
              <a:t> = D + L = 25 * 0.16 + 2.5 + 2.5 = 9 </a:t>
            </a:r>
            <a:r>
              <a:rPr lang="en-US" dirty="0" err="1">
                <a:latin typeface="Times New Roman" panose="02020603050405020304" pitchFamily="18" charset="0"/>
                <a:cs typeface="Times New Roman" panose="02020603050405020304" pitchFamily="18" charset="0"/>
              </a:rPr>
              <a:t>kN</a:t>
            </a:r>
            <a:r>
              <a:rPr lang="en-US" dirty="0">
                <a:latin typeface="Times New Roman" panose="02020603050405020304" pitchFamily="18" charset="0"/>
                <a:cs typeface="Times New Roman" panose="02020603050405020304" pitchFamily="18" charset="0"/>
              </a:rPr>
              <a:t>/m2.</a:t>
            </a:r>
          </a:p>
          <a:p>
            <a:r>
              <a:rPr lang="en-US" dirty="0">
                <a:latin typeface="Times New Roman" panose="02020603050405020304" pitchFamily="18" charset="0"/>
                <a:cs typeface="Times New Roman" panose="02020603050405020304" pitchFamily="18" charset="0"/>
              </a:rPr>
              <a:t> </a:t>
            </a:r>
          </a:p>
          <a:p>
            <a:r>
              <a:rPr lang="en-US" dirty="0">
                <a:latin typeface="Times New Roman" panose="02020603050405020304" pitchFamily="18" charset="0"/>
                <a:cs typeface="Times New Roman" panose="02020603050405020304" pitchFamily="18" charset="0"/>
              </a:rPr>
              <a:t>M</a:t>
            </a:r>
            <a:r>
              <a:rPr lang="en-US" baseline="-25000" dirty="0">
                <a:latin typeface="Times New Roman" panose="02020603050405020304" pitchFamily="18" charset="0"/>
                <a:cs typeface="Times New Roman" panose="02020603050405020304" pitchFamily="18" charset="0"/>
              </a:rPr>
              <a:t>0</a:t>
            </a:r>
            <a:r>
              <a:rPr lang="en-US" dirty="0">
                <a:latin typeface="Times New Roman" panose="02020603050405020304" pitchFamily="18" charset="0"/>
                <a:cs typeface="Times New Roman" panose="02020603050405020304" pitchFamily="18" charset="0"/>
              </a:rPr>
              <a:t> = W</a:t>
            </a:r>
            <a:r>
              <a:rPr lang="en-US" baseline="-25000" dirty="0">
                <a:latin typeface="Times New Roman" panose="02020603050405020304" pitchFamily="18" charset="0"/>
                <a:cs typeface="Times New Roman" panose="02020603050405020304" pitchFamily="18" charset="0"/>
              </a:rPr>
              <a:t>u</a:t>
            </a:r>
            <a:r>
              <a:rPr lang="en-US" dirty="0">
                <a:latin typeface="Times New Roman" panose="02020603050405020304" pitchFamily="18" charset="0"/>
                <a:cs typeface="Times New Roman" panose="02020603050405020304" pitchFamily="18" charset="0"/>
              </a:rPr>
              <a:t> ℓ</a:t>
            </a:r>
            <a:r>
              <a:rPr lang="en-US" baseline="-25000" dirty="0">
                <a:latin typeface="Times New Roman" panose="02020603050405020304" pitchFamily="18" charset="0"/>
                <a:cs typeface="Times New Roman" panose="02020603050405020304" pitchFamily="18" charset="0"/>
              </a:rPr>
              <a:t>2</a:t>
            </a:r>
            <a:r>
              <a:rPr lang="en-US" baseline="30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l</a:t>
            </a:r>
            <a:r>
              <a:rPr lang="en-US" baseline="-25000" dirty="0">
                <a:latin typeface="Times New Roman" panose="02020603050405020304" pitchFamily="18" charset="0"/>
                <a:cs typeface="Times New Roman" panose="02020603050405020304" pitchFamily="18" charset="0"/>
              </a:rPr>
              <a:t>n</a:t>
            </a:r>
            <a:r>
              <a:rPr lang="en-US" baseline="30000" dirty="0">
                <a:latin typeface="Times New Roman" panose="02020603050405020304" pitchFamily="18" charset="0"/>
                <a:cs typeface="Times New Roman" panose="02020603050405020304" pitchFamily="18" charset="0"/>
              </a:rPr>
              <a:t>2</a:t>
            </a:r>
            <a:r>
              <a:rPr lang="en-US" dirty="0">
                <a:latin typeface="Times New Roman" panose="02020603050405020304" pitchFamily="18" charset="0"/>
                <a:cs typeface="Times New Roman" panose="02020603050405020304" pitchFamily="18" charset="0"/>
              </a:rPr>
              <a:t>/8 = (16 * 9 * 5.4 / 8) + (21 * 5.4^2 /8) = 173.8 </a:t>
            </a:r>
            <a:r>
              <a:rPr lang="en-US" b="1" dirty="0">
                <a:latin typeface="Times New Roman" panose="02020603050405020304" pitchFamily="18" charset="0"/>
                <a:cs typeface="Times New Roman" panose="02020603050405020304" pitchFamily="18" charset="0"/>
              </a:rPr>
              <a:t>kN.m.</a:t>
            </a:r>
            <a:endParaRPr lang="en-US" dirty="0">
              <a:latin typeface="Times New Roman" panose="02020603050405020304" pitchFamily="18" charset="0"/>
              <a:cs typeface="Times New Roman" panose="02020603050405020304" pitchFamily="18" charset="0"/>
            </a:endParaRPr>
          </a:p>
          <a:p>
            <a:pPr lvl="0" algn="justLow">
              <a:lnSpc>
                <a:spcPct val="115000"/>
              </a:lnSpc>
              <a:spcAft>
                <a:spcPts val="1000"/>
              </a:spcAft>
            </a:pPr>
            <a:endParaRPr lang="en-US" dirty="0"/>
          </a:p>
        </p:txBody>
      </p:sp>
      <p:sp>
        <p:nvSpPr>
          <p:cNvPr id="14"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30154676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29</a:t>
            </a:fld>
            <a:endParaRPr lang="en-US" sz="1800" b="1">
              <a:solidFill>
                <a:schemeClr val="accent6">
                  <a:lumMod val="75000"/>
                </a:schemeClr>
              </a:solidFill>
            </a:endParaRPr>
          </a:p>
        </p:txBody>
      </p:sp>
      <p:grpSp>
        <p:nvGrpSpPr>
          <p:cNvPr id="7" name="مجموعة 8"/>
          <p:cNvGrpSpPr/>
          <p:nvPr/>
        </p:nvGrpSpPr>
        <p:grpSpPr>
          <a:xfrm>
            <a:off x="186362" y="195562"/>
            <a:ext cx="3721961" cy="584775"/>
            <a:chOff x="609600" y="381000"/>
            <a:chExt cx="2667000" cy="917783"/>
          </a:xfrm>
        </p:grpSpPr>
        <p:sp>
          <p:nvSpPr>
            <p:cNvPr id="8" name="مربع نص 4"/>
            <p:cNvSpPr txBox="1"/>
            <p:nvPr/>
          </p:nvSpPr>
          <p:spPr>
            <a:xfrm>
              <a:off x="990600" y="381000"/>
              <a:ext cx="2286000" cy="917783"/>
            </a:xfrm>
            <a:prstGeom prst="rect">
              <a:avLst/>
            </a:prstGeom>
            <a:solidFill>
              <a:schemeClr val="bg1">
                <a:lumMod val="50000"/>
              </a:schemeClr>
            </a:solidFill>
          </p:spPr>
          <p:txBody>
            <a:bodyPr wrap="square" rtlCol="0">
              <a:spAutoFit/>
            </a:bodyPr>
            <a:lstStyle/>
            <a:p>
              <a:pPr lvl="0" algn="ctr">
                <a:defRPr/>
              </a:pPr>
              <a:r>
                <a:rPr lang="en-US" sz="2000" b="1" dirty="0">
                  <a:solidFill>
                    <a:schemeClr val="bg1"/>
                  </a:solidFill>
                </a:rPr>
                <a:t>Modeling Using </a:t>
              </a:r>
              <a:r>
                <a:rPr lang="en-US" sz="2000" b="1" dirty="0" smtClean="0">
                  <a:solidFill>
                    <a:schemeClr val="bg1"/>
                  </a:solidFill>
                </a:rPr>
                <a:t>ETABs</a:t>
              </a:r>
              <a:r>
                <a:rPr lang="en-US" sz="3200" b="1" dirty="0" smtClean="0">
                  <a:solidFill>
                    <a:schemeClr val="bg1"/>
                  </a:solidFill>
                </a:rPr>
                <a:t> </a:t>
              </a:r>
              <a:endParaRPr lang="en-US" sz="3200" b="1" dirty="0">
                <a:solidFill>
                  <a:schemeClr val="bg1"/>
                </a:solidFill>
              </a:endParaRPr>
            </a:p>
          </p:txBody>
        </p:sp>
        <p:sp>
          <p:nvSpPr>
            <p:cNvPr id="9" name="مربع نص 6"/>
            <p:cNvSpPr txBox="1"/>
            <p:nvPr/>
          </p:nvSpPr>
          <p:spPr>
            <a:xfrm>
              <a:off x="609600" y="381000"/>
              <a:ext cx="381000" cy="724566"/>
            </a:xfrm>
            <a:prstGeom prst="rect">
              <a:avLst/>
            </a:prstGeom>
            <a:solidFill>
              <a:srgbClr val="FFC000"/>
            </a:solidFill>
          </p:spPr>
          <p:txBody>
            <a:bodyPr wrap="square" rtlCol="0">
              <a:spAutoFit/>
            </a:bodyPr>
            <a:lstStyle/>
            <a:p>
              <a:pPr algn="ctr"/>
              <a:r>
                <a:rPr lang="en-US" sz="2400" b="1" dirty="0" smtClean="0"/>
                <a:t>3</a:t>
              </a:r>
              <a:endParaRPr lang="en-US" sz="1600" b="1" dirty="0"/>
            </a:p>
          </p:txBody>
        </p:sp>
      </p:grpSp>
      <p:sp>
        <p:nvSpPr>
          <p:cNvPr id="5" name="Rectangle 4"/>
          <p:cNvSpPr/>
          <p:nvPr/>
        </p:nvSpPr>
        <p:spPr>
          <a:xfrm>
            <a:off x="427703" y="702780"/>
            <a:ext cx="4186339" cy="707886"/>
          </a:xfrm>
          <a:prstGeom prst="rect">
            <a:avLst/>
          </a:prstGeom>
        </p:spPr>
        <p:txBody>
          <a:bodyPr wrap="none">
            <a:spAutoFit/>
          </a:bodyPr>
          <a:lstStyle/>
          <a:p>
            <a:pPr lvl="0">
              <a:defRPr/>
            </a:pPr>
            <a:r>
              <a:rPr lang="en-US" sz="4000" b="1" dirty="0">
                <a:solidFill>
                  <a:srgbClr val="FFC000"/>
                </a:solidFill>
              </a:rPr>
              <a:t>3</a:t>
            </a:r>
            <a:r>
              <a:rPr lang="ar-SA" sz="4000" b="1" dirty="0" smtClean="0">
                <a:solidFill>
                  <a:srgbClr val="FFC000"/>
                </a:solidFill>
              </a:rPr>
              <a:t>.</a:t>
            </a:r>
            <a:r>
              <a:rPr lang="en-US" sz="4000" b="1" dirty="0">
                <a:solidFill>
                  <a:srgbClr val="FFC000"/>
                </a:solidFill>
              </a:rPr>
              <a:t>1</a:t>
            </a:r>
            <a:r>
              <a:rPr lang="en-US" sz="4000" b="1" dirty="0" smtClean="0">
                <a:solidFill>
                  <a:srgbClr val="FFC000"/>
                </a:solidFill>
              </a:rPr>
              <a:t>: </a:t>
            </a:r>
            <a:r>
              <a:rPr lang="en-US" sz="4000" b="1" dirty="0" smtClean="0">
                <a:solidFill>
                  <a:srgbClr val="70AD47">
                    <a:lumMod val="75000"/>
                  </a:srgbClr>
                </a:solidFill>
              </a:rPr>
              <a:t>Model </a:t>
            </a:r>
            <a:r>
              <a:rPr lang="en-US" sz="4000" b="1" dirty="0">
                <a:solidFill>
                  <a:srgbClr val="70AD47">
                    <a:lumMod val="75000"/>
                  </a:srgbClr>
                </a:solidFill>
              </a:rPr>
              <a:t>Checks </a:t>
            </a:r>
          </a:p>
        </p:txBody>
      </p:sp>
      <p:sp>
        <p:nvSpPr>
          <p:cNvPr id="6" name="Rectangle 5"/>
          <p:cNvSpPr/>
          <p:nvPr/>
        </p:nvSpPr>
        <p:spPr>
          <a:xfrm>
            <a:off x="367079" y="1349110"/>
            <a:ext cx="5716630" cy="584775"/>
          </a:xfrm>
          <a:prstGeom prst="rect">
            <a:avLst/>
          </a:prstGeom>
        </p:spPr>
        <p:txBody>
          <a:bodyPr wrap="none">
            <a:spAutoFit/>
          </a:bodyPr>
          <a:lstStyle/>
          <a:p>
            <a:pPr lvl="0" algn="ctr"/>
            <a:r>
              <a:rPr lang="en-US" sz="3200" b="1" dirty="0" smtClean="0">
                <a:solidFill>
                  <a:srgbClr val="7030A0"/>
                </a:solidFill>
                <a:latin typeface="Century Gothic" panose="020B0502020202020204"/>
              </a:rPr>
              <a:t>3.1.3</a:t>
            </a:r>
            <a:r>
              <a:rPr lang="en-US" sz="3200" b="1" dirty="0" smtClean="0">
                <a:solidFill>
                  <a:srgbClr val="ED7D31">
                    <a:lumMod val="75000"/>
                  </a:srgbClr>
                </a:solidFill>
                <a:latin typeface="Century Gothic" panose="020B0502020202020204"/>
              </a:rPr>
              <a:t>: </a:t>
            </a:r>
            <a:r>
              <a:rPr lang="en-US" sz="3200" b="1" dirty="0" smtClean="0">
                <a:solidFill>
                  <a:schemeClr val="accent2">
                    <a:lumMod val="50000"/>
                  </a:schemeClr>
                </a:solidFill>
                <a:latin typeface="Century Gothic" panose="020B0502020202020204"/>
              </a:rPr>
              <a:t>Internal </a:t>
            </a:r>
            <a:r>
              <a:rPr lang="en-US" sz="3200" b="1" dirty="0">
                <a:solidFill>
                  <a:schemeClr val="accent2">
                    <a:lumMod val="50000"/>
                  </a:schemeClr>
                </a:solidFill>
                <a:latin typeface="Century Gothic" panose="020B0502020202020204"/>
              </a:rPr>
              <a:t>force check </a:t>
            </a:r>
            <a:r>
              <a:rPr lang="en-US" sz="3200" b="1" dirty="0" smtClean="0">
                <a:solidFill>
                  <a:schemeClr val="accent2">
                    <a:lumMod val="50000"/>
                  </a:schemeClr>
                </a:solidFill>
                <a:latin typeface="Century Gothic" panose="020B0502020202020204"/>
              </a:rPr>
              <a:t>  </a:t>
            </a:r>
            <a:endParaRPr lang="en-US" sz="3200" b="1" dirty="0">
              <a:solidFill>
                <a:schemeClr val="accent2">
                  <a:lumMod val="50000"/>
                </a:schemeClr>
              </a:solidFill>
              <a:latin typeface="Century Gothic" panose="020B0502020202020204"/>
            </a:endParaRPr>
          </a:p>
        </p:txBody>
      </p:sp>
      <p:sp>
        <p:nvSpPr>
          <p:cNvPr id="11" name="Rectangle 10"/>
          <p:cNvSpPr/>
          <p:nvPr/>
        </p:nvSpPr>
        <p:spPr>
          <a:xfrm>
            <a:off x="367079" y="1871716"/>
            <a:ext cx="269626" cy="461665"/>
          </a:xfrm>
          <a:prstGeom prst="rect">
            <a:avLst/>
          </a:prstGeom>
        </p:spPr>
        <p:txBody>
          <a:bodyPr wrap="none">
            <a:spAutoFit/>
          </a:bodyPr>
          <a:lstStyle/>
          <a:p>
            <a:pPr lvl="0"/>
            <a:r>
              <a:rPr lang="en-US" sz="2400" dirty="0" smtClean="0">
                <a:solidFill>
                  <a:prstClr val="black"/>
                </a:solidFill>
                <a:latin typeface="Century Gothic" panose="020B0502020202020204"/>
              </a:rPr>
              <a:t> </a:t>
            </a:r>
            <a:endParaRPr lang="en-US" sz="2400" dirty="0">
              <a:solidFill>
                <a:prstClr val="black"/>
              </a:solidFill>
              <a:latin typeface="Century Gothic" panose="020B0502020202020204"/>
            </a:endParaRPr>
          </a:p>
        </p:txBody>
      </p:sp>
      <p:pic>
        <p:nvPicPr>
          <p:cNvPr id="12" name="Picture 11"/>
          <p:cNvPicPr/>
          <p:nvPr/>
        </p:nvPicPr>
        <p:blipFill>
          <a:blip r:embed="rId2">
            <a:extLst>
              <a:ext uri="{28A0092B-C50C-407E-A947-70E740481C1C}">
                <a14:useLocalDpi xmlns:a14="http://schemas.microsoft.com/office/drawing/2010/main" val="0"/>
              </a:ext>
            </a:extLst>
          </a:blip>
          <a:stretch>
            <a:fillRect/>
          </a:stretch>
        </p:blipFill>
        <p:spPr>
          <a:xfrm>
            <a:off x="5685587" y="1871716"/>
            <a:ext cx="5791835" cy="981075"/>
          </a:xfrm>
          <a:prstGeom prst="rect">
            <a:avLst/>
          </a:prstGeom>
        </p:spPr>
      </p:pic>
      <p:pic>
        <p:nvPicPr>
          <p:cNvPr id="13" name="Picture 12"/>
          <p:cNvPicPr/>
          <p:nvPr/>
        </p:nvPicPr>
        <p:blipFill>
          <a:blip r:embed="rId3">
            <a:extLst>
              <a:ext uri="{28A0092B-C50C-407E-A947-70E740481C1C}">
                <a14:useLocalDpi xmlns:a14="http://schemas.microsoft.com/office/drawing/2010/main" val="0"/>
              </a:ext>
            </a:extLst>
          </a:blip>
          <a:stretch>
            <a:fillRect/>
          </a:stretch>
        </p:blipFill>
        <p:spPr>
          <a:xfrm>
            <a:off x="5743776" y="3757502"/>
            <a:ext cx="5801360" cy="971550"/>
          </a:xfrm>
          <a:prstGeom prst="rect">
            <a:avLst/>
          </a:prstGeom>
        </p:spPr>
      </p:pic>
      <p:pic>
        <p:nvPicPr>
          <p:cNvPr id="14" name="Picture 13"/>
          <p:cNvPicPr/>
          <p:nvPr/>
        </p:nvPicPr>
        <p:blipFill>
          <a:blip r:embed="rId4">
            <a:extLst>
              <a:ext uri="{28A0092B-C50C-407E-A947-70E740481C1C}">
                <a14:useLocalDpi xmlns:a14="http://schemas.microsoft.com/office/drawing/2010/main" val="0"/>
              </a:ext>
            </a:extLst>
          </a:blip>
          <a:stretch>
            <a:fillRect/>
          </a:stretch>
        </p:blipFill>
        <p:spPr>
          <a:xfrm>
            <a:off x="5781876" y="4955181"/>
            <a:ext cx="5763260" cy="1047750"/>
          </a:xfrm>
          <a:prstGeom prst="rect">
            <a:avLst/>
          </a:prstGeom>
        </p:spPr>
      </p:pic>
      <p:sp>
        <p:nvSpPr>
          <p:cNvPr id="15" name="Rectangle 14"/>
          <p:cNvSpPr/>
          <p:nvPr/>
        </p:nvSpPr>
        <p:spPr>
          <a:xfrm>
            <a:off x="367079" y="2154034"/>
            <a:ext cx="7735966" cy="1453218"/>
          </a:xfrm>
          <a:prstGeom prst="rect">
            <a:avLst/>
          </a:prstGeom>
        </p:spPr>
        <p:txBody>
          <a:bodyPr wrap="square">
            <a:spAutoFit/>
          </a:bodyPr>
          <a:lstStyle/>
          <a:p>
            <a:pPr marL="457200" algn="justLow">
              <a:lnSpc>
                <a:spcPct val="115000"/>
              </a:lnSpc>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For ETABS results, see </a:t>
            </a:r>
            <a:r>
              <a:rPr lang="en-US"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following figures:</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457200" algn="justLow">
              <a:lnSpc>
                <a:spcPct val="115000"/>
              </a:lnSpc>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p>
          <a:p>
            <a:pPr marL="457200" algn="justLow">
              <a:lnSpc>
                <a:spcPct val="115000"/>
              </a:lnSpc>
              <a:spcAft>
                <a:spcPts val="10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a:t>
            </a:r>
            <a:r>
              <a:rPr lang="en-US" baseline="-25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ETABS</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(99.3 + 119.7) * 0.5 + 66.5 = </a:t>
            </a:r>
            <a:r>
              <a:rPr lang="en-US"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176.1 </a:t>
            </a:r>
            <a:r>
              <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kN.m</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%difference = ((176.1-173.8)/176.1) *100 = </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1.3</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&lt; 10% → OK</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sp>
        <p:nvSpPr>
          <p:cNvPr id="16"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41973387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r>
              <a:rPr lang="en-US" sz="1400" b="1" smtClean="0">
                <a:latin typeface="Candara" panose="020E0502030303020204" pitchFamily="34" charset="0"/>
              </a:rPr>
              <a:t>Graduation project II</a:t>
            </a:r>
            <a:endParaRPr lang="en-US" sz="1400" b="1" dirty="0">
              <a:latin typeface="Candara" panose="020E0502030303020204" pitchFamily="34" charset="0"/>
            </a:endParaRPr>
          </a:p>
        </p:txBody>
      </p:sp>
      <p:sp>
        <p:nvSpPr>
          <p:cNvPr id="6" name="Slide Number Placeholder 5"/>
          <p:cNvSpPr>
            <a:spLocks noGrp="1"/>
          </p:cNvSpPr>
          <p:nvPr>
            <p:ph type="sldNum" sz="quarter" idx="12"/>
          </p:nvPr>
        </p:nvSpPr>
        <p:spPr>
          <a:xfrm>
            <a:off x="10913806" y="6356350"/>
            <a:ext cx="439994" cy="365125"/>
          </a:xfrm>
          <a:solidFill>
            <a:srgbClr val="FFC000"/>
          </a:solidFill>
          <a:ln>
            <a:noFill/>
            <a:prstDash val="dash"/>
          </a:ln>
        </p:spPr>
        <p:txBody>
          <a:bodyPr/>
          <a:lstStyle/>
          <a:p>
            <a:pPr algn="ctr"/>
            <a:fld id="{2856B1DD-6134-4C1B-AFE9-F96904C6F549}" type="slidenum">
              <a:rPr lang="en-US" sz="1800" b="1" smtClean="0">
                <a:solidFill>
                  <a:schemeClr val="accent6">
                    <a:lumMod val="75000"/>
                  </a:schemeClr>
                </a:solidFill>
              </a:rPr>
              <a:pPr algn="ctr"/>
              <a:t>3</a:t>
            </a:fld>
            <a:endParaRPr lang="en-US" sz="1800" b="1" dirty="0">
              <a:solidFill>
                <a:schemeClr val="accent6">
                  <a:lumMod val="75000"/>
                </a:schemeClr>
              </a:solidFill>
            </a:endParaRPr>
          </a:p>
        </p:txBody>
      </p:sp>
      <p:grpSp>
        <p:nvGrpSpPr>
          <p:cNvPr id="7" name="مجموعة 2"/>
          <p:cNvGrpSpPr/>
          <p:nvPr/>
        </p:nvGrpSpPr>
        <p:grpSpPr>
          <a:xfrm>
            <a:off x="212469" y="218436"/>
            <a:ext cx="2838317" cy="569387"/>
            <a:chOff x="609600" y="381000"/>
            <a:chExt cx="2667000" cy="669868"/>
          </a:xfrm>
        </p:grpSpPr>
        <p:sp>
          <p:nvSpPr>
            <p:cNvPr id="8" name="مربع نص 4"/>
            <p:cNvSpPr txBox="1"/>
            <p:nvPr/>
          </p:nvSpPr>
          <p:spPr>
            <a:xfrm>
              <a:off x="990600" y="381000"/>
              <a:ext cx="2286000" cy="669868"/>
            </a:xfrm>
            <a:prstGeom prst="rect">
              <a:avLst/>
            </a:prstGeom>
            <a:solidFill>
              <a:schemeClr val="bg1">
                <a:lumMod val="50000"/>
              </a:schemeClr>
            </a:solidFill>
          </p:spPr>
          <p:txBody>
            <a:bodyPr wrap="square" rtlCol="0">
              <a:spAutoFit/>
            </a:bodyPr>
            <a:lstStyle/>
            <a:p>
              <a:r>
                <a:rPr lang="en-US" sz="3100" b="1" dirty="0" smtClean="0">
                  <a:solidFill>
                    <a:schemeClr val="bg1"/>
                  </a:solidFill>
                </a:rPr>
                <a:t> </a:t>
              </a:r>
              <a:endParaRPr lang="en-US" b="1" dirty="0">
                <a:solidFill>
                  <a:schemeClr val="bg1"/>
                </a:solidFill>
              </a:endParaRPr>
            </a:p>
          </p:txBody>
        </p:sp>
        <p:sp>
          <p:nvSpPr>
            <p:cNvPr id="9" name="مربع نص 5"/>
            <p:cNvSpPr txBox="1"/>
            <p:nvPr/>
          </p:nvSpPr>
          <p:spPr>
            <a:xfrm>
              <a:off x="609600" y="381000"/>
              <a:ext cx="381000" cy="470718"/>
            </a:xfrm>
            <a:prstGeom prst="rect">
              <a:avLst/>
            </a:prstGeom>
            <a:solidFill>
              <a:srgbClr val="FFC000"/>
            </a:solidFill>
          </p:spPr>
          <p:txBody>
            <a:bodyPr wrap="square" rtlCol="0">
              <a:spAutoFit/>
            </a:bodyPr>
            <a:lstStyle/>
            <a:p>
              <a:r>
                <a:rPr lang="en-US" sz="2000" b="1" dirty="0" smtClean="0"/>
                <a:t>1</a:t>
              </a:r>
              <a:endParaRPr lang="en-US" sz="2000" b="1" dirty="0"/>
            </a:p>
          </p:txBody>
        </p:sp>
      </p:grpSp>
      <p:sp>
        <p:nvSpPr>
          <p:cNvPr id="10" name="Rectangle 9"/>
          <p:cNvSpPr/>
          <p:nvPr/>
        </p:nvSpPr>
        <p:spPr>
          <a:xfrm>
            <a:off x="782587" y="323256"/>
            <a:ext cx="1777794" cy="424732"/>
          </a:xfrm>
          <a:prstGeom prst="rect">
            <a:avLst/>
          </a:prstGeom>
        </p:spPr>
        <p:txBody>
          <a:bodyPr wrap="none">
            <a:spAutoFit/>
          </a:bodyPr>
          <a:lstStyle/>
          <a:p>
            <a:pPr lvl="0" algn="ctr">
              <a:lnSpc>
                <a:spcPct val="90000"/>
              </a:lnSpc>
              <a:spcBef>
                <a:spcPts val="1000"/>
              </a:spcBef>
            </a:pPr>
            <a:r>
              <a:rPr lang="en-US" sz="2400" b="1" dirty="0">
                <a:solidFill>
                  <a:schemeClr val="bg1"/>
                </a:solidFill>
                <a:cs typeface="Andalus" panose="02020603050405020304" pitchFamily="18" charset="-78"/>
              </a:rPr>
              <a:t>Introduction</a:t>
            </a:r>
          </a:p>
        </p:txBody>
      </p:sp>
      <p:sp>
        <p:nvSpPr>
          <p:cNvPr id="12" name="Content Placeholder 19"/>
          <p:cNvSpPr txBox="1">
            <a:spLocks/>
          </p:cNvSpPr>
          <p:nvPr/>
        </p:nvSpPr>
        <p:spPr>
          <a:xfrm>
            <a:off x="427703" y="1041336"/>
            <a:ext cx="5340051" cy="646331"/>
          </a:xfrm>
          <a:prstGeom prst="rect">
            <a:avLst/>
          </a:prstGeom>
        </p:spPr>
        <p:txBody>
          <a:bodyPr vert="horz" wrap="square" lIns="146304" tIns="45720" rIns="146304" bIns="45720"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sz="5400" b="1" kern="1200" dirty="0">
                <a:solidFill>
                  <a:schemeClr val="accent4"/>
                </a:solidFill>
                <a:latin typeface="Segoe UI Black" panose="020B0A02040204020203" pitchFamily="34" charset="0"/>
                <a:ea typeface="Segoe UI Black" panose="020B0A02040204020203" pitchFamily="34" charset="0"/>
                <a:cs typeface="Segoe UI Black" panose="020B0A02040204020203" pitchFamily="34" charset="0"/>
              </a:defRPr>
            </a:lvl1pPr>
            <a:lvl2pPr marL="0" indent="0" algn="ctr" defTabSz="914400" rtl="0" eaLnBrk="1" latinLnBrk="0" hangingPunct="1">
              <a:lnSpc>
                <a:spcPct val="90000"/>
              </a:lnSpc>
              <a:spcBef>
                <a:spcPts val="500"/>
              </a:spcBef>
              <a:buFont typeface="Arial" panose="020B0604020202020204" pitchFamily="34" charset="0"/>
              <a:buNone/>
              <a:defRPr sz="2200" kern="1200">
                <a:solidFill>
                  <a:schemeClr val="tx1">
                    <a:lumMod val="75000"/>
                    <a:lumOff val="25000"/>
                  </a:schemeClr>
                </a:solidFill>
                <a:latin typeface="Segoe UI Semilight" panose="020B0402040204020203" pitchFamily="34" charset="0"/>
                <a:ea typeface="+mn-ea"/>
                <a:cs typeface="Segoe UI Semilight" panose="020B0402040204020203" pitchFamily="34" charset="0"/>
              </a:defRPr>
            </a:lvl2pPr>
            <a:lvl3pPr marL="0" indent="0" algn="ctr" defTabSz="914400" rtl="0" eaLnBrk="1" latinLnBrk="0" hangingPunct="1">
              <a:lnSpc>
                <a:spcPct val="90000"/>
              </a:lnSpc>
              <a:spcBef>
                <a:spcPts val="1200"/>
              </a:spcBef>
              <a:spcAft>
                <a:spcPts val="1200"/>
              </a:spcAft>
              <a:buFont typeface="Arial" panose="020B0604020202020204" pitchFamily="34" charset="0"/>
              <a:buNone/>
              <a:defRPr sz="1800" b="1" kern="1200">
                <a:solidFill>
                  <a:schemeClr val="tx2"/>
                </a:solidFill>
                <a:latin typeface="+mn-lt"/>
                <a:ea typeface="+mn-ea"/>
                <a:cs typeface="+mn-cs"/>
              </a:defRPr>
            </a:lvl3pPr>
            <a:lvl4pPr marL="0" indent="0" algn="ctr" defTabSz="914400" rtl="0" eaLnBrk="1" latinLnBrk="0" hangingPunct="1">
              <a:lnSpc>
                <a:spcPct val="90000"/>
              </a:lnSpc>
              <a:spcBef>
                <a:spcPts val="0"/>
              </a:spcBef>
              <a:spcAft>
                <a:spcPts val="600"/>
              </a:spcAft>
              <a:buFont typeface="Arial" panose="020B0604020202020204" pitchFamily="34" charset="0"/>
              <a:buNone/>
              <a:defRPr sz="1800" kern="1200">
                <a:solidFill>
                  <a:schemeClr val="tx1">
                    <a:lumMod val="85000"/>
                    <a:lumOff val="15000"/>
                  </a:schemeClr>
                </a:solidFill>
                <a:latin typeface="+mn-lt"/>
                <a:ea typeface="+mn-ea"/>
                <a:cs typeface="+mn-cs"/>
              </a:defRPr>
            </a:lvl4pPr>
            <a:lvl5pPr marL="0" indent="0" algn="ctr" defTabSz="914400" rtl="0" eaLnBrk="1" latinLnBrk="0" hangingPunct="1">
              <a:lnSpc>
                <a:spcPct val="90000"/>
              </a:lnSpc>
              <a:spcBef>
                <a:spcPts val="0"/>
              </a:spcBef>
              <a:spcAft>
                <a:spcPts val="1200"/>
              </a:spcAft>
              <a:buFont typeface="Arial" panose="020B0604020202020204" pitchFamily="34" charset="0"/>
              <a:buNone/>
              <a:defRPr sz="16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sz="4000" dirty="0">
                <a:solidFill>
                  <a:srgbClr val="FFC000"/>
                </a:solidFill>
              </a:rPr>
              <a:t>1</a:t>
            </a:r>
            <a:r>
              <a:rPr kumimoji="0" lang="ar-SA" sz="4000" b="1" i="0" u="none" strike="noStrike" kern="1200" cap="none" spc="0" normalizeH="0" baseline="0" noProof="0" dirty="0" smtClean="0">
                <a:ln>
                  <a:noFill/>
                </a:ln>
                <a:solidFill>
                  <a:srgbClr val="FFC000"/>
                </a:solidFill>
                <a:effectLst/>
                <a:uLnTx/>
                <a:uFillTx/>
              </a:rPr>
              <a:t>.1</a:t>
            </a:r>
            <a:r>
              <a:rPr kumimoji="0" lang="en-US" sz="4000" b="1" i="0" u="none" strike="noStrike" kern="1200" cap="none" spc="0" normalizeH="0" baseline="0" noProof="0" dirty="0" smtClean="0">
                <a:ln>
                  <a:noFill/>
                </a:ln>
                <a:solidFill>
                  <a:srgbClr val="FFC000"/>
                </a:solidFill>
                <a:effectLst/>
                <a:uLnTx/>
                <a:uFillTx/>
              </a:rPr>
              <a:t>: </a:t>
            </a:r>
            <a:r>
              <a:rPr lang="en-US" sz="4000" dirty="0" smtClean="0">
                <a:solidFill>
                  <a:srgbClr val="70AD47">
                    <a:lumMod val="75000"/>
                  </a:srgbClr>
                </a:solidFill>
                <a:latin typeface="Calibri" panose="020F0502020204030204"/>
              </a:rPr>
              <a:t>Project </a:t>
            </a:r>
            <a:r>
              <a:rPr lang="en-US" sz="4000" dirty="0" smtClean="0">
                <a:solidFill>
                  <a:schemeClr val="accent6">
                    <a:lumMod val="75000"/>
                  </a:schemeClr>
                </a:solidFill>
                <a:latin typeface="Calibri" panose="020F0502020204030204"/>
              </a:rPr>
              <a:t>Description</a:t>
            </a:r>
            <a:endParaRPr lang="en-US" sz="6000" kern="0" dirty="0">
              <a:solidFill>
                <a:schemeClr val="accent6">
                  <a:lumMod val="75000"/>
                </a:schemeClr>
              </a:solidFill>
              <a:latin typeface="Segoe UI (Body)"/>
            </a:endParaRPr>
          </a:p>
        </p:txBody>
      </p:sp>
      <p:sp>
        <p:nvSpPr>
          <p:cNvPr id="2" name="Rectangle 1"/>
          <p:cNvSpPr/>
          <p:nvPr/>
        </p:nvSpPr>
        <p:spPr>
          <a:xfrm>
            <a:off x="617943" y="1901021"/>
            <a:ext cx="10129774" cy="3667671"/>
          </a:xfrm>
          <a:prstGeom prst="rect">
            <a:avLst/>
          </a:prstGeom>
        </p:spPr>
        <p:txBody>
          <a:bodyPr wrap="square">
            <a:spAutoFit/>
          </a:bodyPr>
          <a:lstStyle/>
          <a:p>
            <a:pPr marL="342900" lvl="0" indent="-342900" defTabSz="457200">
              <a:spcBef>
                <a:spcPts val="1000"/>
              </a:spcBef>
              <a:buClr>
                <a:srgbClr val="A53010"/>
              </a:buClr>
              <a:buFont typeface="Wingdings 3" charset="2"/>
              <a:buChar char=""/>
            </a:pPr>
            <a:r>
              <a:rPr lang="en-US" sz="2800" dirty="0" smtClean="0">
                <a:solidFill>
                  <a:prstClr val="black">
                    <a:lumMod val="75000"/>
                    <a:lumOff val="25000"/>
                  </a:prstClr>
                </a:solidFill>
                <a:latin typeface="Andalus" panose="02020603050405020304" pitchFamily="18" charset="-78"/>
                <a:cs typeface="Andalus" panose="02020603050405020304" pitchFamily="18" charset="-78"/>
              </a:rPr>
              <a:t>This</a:t>
            </a:r>
            <a:r>
              <a:rPr lang="en-US" sz="2800" dirty="0">
                <a:latin typeface="Times New Roman" panose="02020603050405020304" pitchFamily="18" charset="0"/>
                <a:cs typeface="Times New Roman" panose="02020603050405020304" pitchFamily="18" charset="0"/>
                <a:sym typeface="+mn-ea"/>
              </a:rPr>
              <a:t> </a:t>
            </a:r>
            <a:r>
              <a:rPr lang="en-US" sz="2800" dirty="0" smtClean="0">
                <a:latin typeface="Andalus" panose="02020603050405020304" pitchFamily="18" charset="-78"/>
                <a:cs typeface="Andalus" panose="02020603050405020304" pitchFamily="18" charset="-78"/>
                <a:sym typeface="+mn-ea"/>
              </a:rPr>
              <a:t>compound </a:t>
            </a:r>
            <a:r>
              <a:rPr lang="en-US" sz="2800" dirty="0">
                <a:latin typeface="Andalus" panose="02020603050405020304" pitchFamily="18" charset="-78"/>
                <a:cs typeface="Andalus" panose="02020603050405020304" pitchFamily="18" charset="-78"/>
                <a:sym typeface="+mn-ea"/>
              </a:rPr>
              <a:t>consists of </a:t>
            </a:r>
            <a:r>
              <a:rPr lang="en-GB" altLang="en-US" sz="2800" dirty="0">
                <a:latin typeface="Andalus" panose="02020603050405020304" pitchFamily="18" charset="-78"/>
                <a:cs typeface="Andalus" panose="02020603050405020304" pitchFamily="18" charset="-78"/>
                <a:sym typeface="+mn-ea"/>
              </a:rPr>
              <a:t>4 blocks, these blocks have a mutual basement floor with an area of 1856m2 , the basement will be used as a parking lot, each block consists of 5 floors and a roof , areas of blocks range about “363 up to 691m2”, all floors and the roofs are used </a:t>
            </a:r>
            <a:r>
              <a:rPr lang="en-US" altLang="en-US" sz="2800" dirty="0">
                <a:latin typeface="Andalus" panose="02020603050405020304" pitchFamily="18" charset="-78"/>
                <a:cs typeface="Andalus" panose="02020603050405020304" pitchFamily="18" charset="-78"/>
                <a:sym typeface="+mn-ea"/>
              </a:rPr>
              <a:t>for a residential use </a:t>
            </a:r>
            <a:r>
              <a:rPr lang="en-GB" altLang="en-US" sz="2800" dirty="0">
                <a:latin typeface="Andalus" panose="02020603050405020304" pitchFamily="18" charset="-78"/>
                <a:cs typeface="Andalus" panose="02020603050405020304" pitchFamily="18" charset="-78"/>
                <a:sym typeface="+mn-ea"/>
              </a:rPr>
              <a:t>(as an Apartments).</a:t>
            </a:r>
          </a:p>
          <a:p>
            <a:r>
              <a:rPr lang="en-GB" altLang="en-US" sz="2800" dirty="0">
                <a:latin typeface="Andalus" panose="02020603050405020304" pitchFamily="18" charset="-78"/>
                <a:cs typeface="Andalus" panose="02020603050405020304" pitchFamily="18" charset="-78"/>
                <a:sym typeface="+mn-ea"/>
              </a:rPr>
              <a:t>In this project 2 blocks will be Designed which are Block 1 and Block 2 as shown in the figure below. </a:t>
            </a:r>
          </a:p>
          <a:p>
            <a:pPr lvl="0" defTabSz="457200">
              <a:spcBef>
                <a:spcPts val="1000"/>
              </a:spcBef>
              <a:buClr>
                <a:srgbClr val="A53010"/>
              </a:buClr>
            </a:pPr>
            <a:endParaRPr lang="en-US" sz="2800" dirty="0">
              <a:solidFill>
                <a:prstClr val="black">
                  <a:lumMod val="75000"/>
                  <a:lumOff val="25000"/>
                </a:prstClr>
              </a:solidFill>
              <a:latin typeface="Andalus" panose="02020603050405020304" pitchFamily="18" charset="-78"/>
              <a:cs typeface="Andalus" panose="02020603050405020304" pitchFamily="18" charset="-78"/>
            </a:endParaRPr>
          </a:p>
        </p:txBody>
      </p:sp>
      <p:sp>
        <p:nvSpPr>
          <p:cNvPr id="13" name="Date Placeholder 3"/>
          <p:cNvSpPr>
            <a:spLocks noGrp="1"/>
          </p:cNvSpPr>
          <p:nvPr>
            <p:ph type="dt" sz="half" idx="10"/>
          </p:nvPr>
        </p:nvSpPr>
        <p:spPr>
          <a:xfrm>
            <a:off x="838200" y="6356350"/>
            <a:ext cx="2743200" cy="365125"/>
          </a:xfrm>
        </p:spPr>
        <p:txBody>
          <a:bodyPr/>
          <a:lstStyle/>
          <a:p>
            <a:r>
              <a:rPr lang="en-US" b="1" dirty="0" smtClean="0"/>
              <a:t>07-Jan-21</a:t>
            </a:r>
            <a:endParaRPr lang="en-US" b="1" dirty="0"/>
          </a:p>
        </p:txBody>
      </p:sp>
    </p:spTree>
    <p:extLst>
      <p:ext uri="{BB962C8B-B14F-4D97-AF65-F5344CB8AC3E}">
        <p14:creationId xmlns:p14="http://schemas.microsoft.com/office/powerpoint/2010/main" val="38884002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30</a:t>
            </a:fld>
            <a:endParaRPr lang="en-US" sz="1800" b="1">
              <a:solidFill>
                <a:schemeClr val="accent6">
                  <a:lumMod val="75000"/>
                </a:schemeClr>
              </a:solidFill>
            </a:endParaRPr>
          </a:p>
        </p:txBody>
      </p:sp>
      <p:grpSp>
        <p:nvGrpSpPr>
          <p:cNvPr id="7" name="مجموعة 8"/>
          <p:cNvGrpSpPr/>
          <p:nvPr/>
        </p:nvGrpSpPr>
        <p:grpSpPr>
          <a:xfrm>
            <a:off x="186362" y="195562"/>
            <a:ext cx="3721961" cy="584775"/>
            <a:chOff x="609600" y="381000"/>
            <a:chExt cx="2667000" cy="917783"/>
          </a:xfrm>
        </p:grpSpPr>
        <p:sp>
          <p:nvSpPr>
            <p:cNvPr id="8" name="مربع نص 4"/>
            <p:cNvSpPr txBox="1"/>
            <p:nvPr/>
          </p:nvSpPr>
          <p:spPr>
            <a:xfrm>
              <a:off x="990600" y="381000"/>
              <a:ext cx="2286000" cy="917783"/>
            </a:xfrm>
            <a:prstGeom prst="rect">
              <a:avLst/>
            </a:prstGeom>
            <a:solidFill>
              <a:schemeClr val="bg1">
                <a:lumMod val="50000"/>
              </a:schemeClr>
            </a:solidFill>
          </p:spPr>
          <p:txBody>
            <a:bodyPr wrap="square" rtlCol="0">
              <a:spAutoFit/>
            </a:bodyPr>
            <a:lstStyle/>
            <a:p>
              <a:pPr lvl="0" algn="ctr">
                <a:defRPr/>
              </a:pPr>
              <a:r>
                <a:rPr lang="en-US" sz="2000" b="1" dirty="0">
                  <a:solidFill>
                    <a:schemeClr val="bg1"/>
                  </a:solidFill>
                </a:rPr>
                <a:t>Modeling Using </a:t>
              </a:r>
              <a:r>
                <a:rPr lang="en-US" sz="2000" b="1" dirty="0" smtClean="0">
                  <a:solidFill>
                    <a:schemeClr val="bg1"/>
                  </a:solidFill>
                </a:rPr>
                <a:t>ETABs</a:t>
              </a:r>
              <a:r>
                <a:rPr lang="en-US" sz="3200" b="1" dirty="0" smtClean="0">
                  <a:solidFill>
                    <a:schemeClr val="bg1"/>
                  </a:solidFill>
                </a:rPr>
                <a:t> </a:t>
              </a:r>
              <a:endParaRPr lang="en-US" sz="3200" b="1" dirty="0">
                <a:solidFill>
                  <a:schemeClr val="bg1"/>
                </a:solidFill>
              </a:endParaRPr>
            </a:p>
          </p:txBody>
        </p:sp>
        <p:sp>
          <p:nvSpPr>
            <p:cNvPr id="9" name="مربع نص 6"/>
            <p:cNvSpPr txBox="1"/>
            <p:nvPr/>
          </p:nvSpPr>
          <p:spPr>
            <a:xfrm>
              <a:off x="609600" y="381000"/>
              <a:ext cx="381000" cy="724566"/>
            </a:xfrm>
            <a:prstGeom prst="rect">
              <a:avLst/>
            </a:prstGeom>
            <a:solidFill>
              <a:srgbClr val="FFC000"/>
            </a:solidFill>
          </p:spPr>
          <p:txBody>
            <a:bodyPr wrap="square" rtlCol="0">
              <a:spAutoFit/>
            </a:bodyPr>
            <a:lstStyle/>
            <a:p>
              <a:pPr algn="ctr"/>
              <a:r>
                <a:rPr lang="en-US" sz="2400" b="1" dirty="0" smtClean="0"/>
                <a:t>3</a:t>
              </a:r>
              <a:endParaRPr lang="en-US" sz="1600" b="1" dirty="0"/>
            </a:p>
          </p:txBody>
        </p:sp>
      </p:grpSp>
      <p:sp>
        <p:nvSpPr>
          <p:cNvPr id="5" name="Rectangle 4"/>
          <p:cNvSpPr/>
          <p:nvPr/>
        </p:nvSpPr>
        <p:spPr>
          <a:xfrm>
            <a:off x="427703" y="702780"/>
            <a:ext cx="4186339" cy="707886"/>
          </a:xfrm>
          <a:prstGeom prst="rect">
            <a:avLst/>
          </a:prstGeom>
        </p:spPr>
        <p:txBody>
          <a:bodyPr wrap="none">
            <a:spAutoFit/>
          </a:bodyPr>
          <a:lstStyle/>
          <a:p>
            <a:pPr lvl="0">
              <a:defRPr/>
            </a:pPr>
            <a:r>
              <a:rPr lang="en-US" sz="4000" b="1" dirty="0">
                <a:solidFill>
                  <a:srgbClr val="FFC000"/>
                </a:solidFill>
              </a:rPr>
              <a:t>3</a:t>
            </a:r>
            <a:r>
              <a:rPr lang="ar-SA" sz="4000" b="1" dirty="0" smtClean="0">
                <a:solidFill>
                  <a:srgbClr val="FFC000"/>
                </a:solidFill>
              </a:rPr>
              <a:t>.</a:t>
            </a:r>
            <a:r>
              <a:rPr lang="en-US" sz="4000" b="1" dirty="0">
                <a:solidFill>
                  <a:srgbClr val="FFC000"/>
                </a:solidFill>
              </a:rPr>
              <a:t>1</a:t>
            </a:r>
            <a:r>
              <a:rPr lang="en-US" sz="4000" b="1" dirty="0" smtClean="0">
                <a:solidFill>
                  <a:srgbClr val="FFC000"/>
                </a:solidFill>
              </a:rPr>
              <a:t>: </a:t>
            </a:r>
            <a:r>
              <a:rPr lang="en-US" sz="4000" b="1" dirty="0" smtClean="0">
                <a:solidFill>
                  <a:srgbClr val="70AD47">
                    <a:lumMod val="75000"/>
                  </a:srgbClr>
                </a:solidFill>
              </a:rPr>
              <a:t>Model </a:t>
            </a:r>
            <a:r>
              <a:rPr lang="en-US" sz="4000" b="1" dirty="0">
                <a:solidFill>
                  <a:srgbClr val="70AD47">
                    <a:lumMod val="75000"/>
                  </a:srgbClr>
                </a:solidFill>
              </a:rPr>
              <a:t>Checks </a:t>
            </a:r>
          </a:p>
        </p:txBody>
      </p:sp>
      <p:sp>
        <p:nvSpPr>
          <p:cNvPr id="6" name="Rectangle 5"/>
          <p:cNvSpPr/>
          <p:nvPr/>
        </p:nvSpPr>
        <p:spPr>
          <a:xfrm>
            <a:off x="680469" y="1349110"/>
            <a:ext cx="5089856" cy="584775"/>
          </a:xfrm>
          <a:prstGeom prst="rect">
            <a:avLst/>
          </a:prstGeom>
        </p:spPr>
        <p:txBody>
          <a:bodyPr wrap="none">
            <a:spAutoFit/>
          </a:bodyPr>
          <a:lstStyle/>
          <a:p>
            <a:pPr lvl="0" algn="ctr"/>
            <a:r>
              <a:rPr lang="en-US" sz="3200" b="1" dirty="0" smtClean="0">
                <a:solidFill>
                  <a:srgbClr val="7030A0"/>
                </a:solidFill>
                <a:latin typeface="Century Gothic" panose="020B0502020202020204"/>
              </a:rPr>
              <a:t>3.1.4</a:t>
            </a:r>
            <a:r>
              <a:rPr lang="en-US" sz="3200" b="1" dirty="0" smtClean="0">
                <a:solidFill>
                  <a:srgbClr val="ED7D31">
                    <a:lumMod val="75000"/>
                  </a:srgbClr>
                </a:solidFill>
                <a:latin typeface="Century Gothic" panose="020B0502020202020204"/>
              </a:rPr>
              <a:t>: </a:t>
            </a:r>
            <a:r>
              <a:rPr lang="en-US" sz="3200" b="1" dirty="0" smtClean="0">
                <a:solidFill>
                  <a:schemeClr val="accent2">
                    <a:lumMod val="50000"/>
                  </a:schemeClr>
                </a:solidFill>
                <a:latin typeface="Century Gothic" panose="020B0502020202020204"/>
              </a:rPr>
              <a:t>Deflection </a:t>
            </a:r>
            <a:r>
              <a:rPr lang="en-US" sz="3200" b="1" dirty="0">
                <a:solidFill>
                  <a:schemeClr val="accent2">
                    <a:lumMod val="50000"/>
                  </a:schemeClr>
                </a:solidFill>
                <a:latin typeface="Century Gothic" panose="020B0502020202020204"/>
              </a:rPr>
              <a:t>check </a:t>
            </a:r>
            <a:r>
              <a:rPr lang="en-US" sz="3200" b="1" dirty="0" smtClean="0">
                <a:solidFill>
                  <a:schemeClr val="accent2">
                    <a:lumMod val="50000"/>
                  </a:schemeClr>
                </a:solidFill>
                <a:latin typeface="Century Gothic" panose="020B0502020202020204"/>
              </a:rPr>
              <a:t>  </a:t>
            </a:r>
            <a:endParaRPr lang="en-US" sz="3200" b="1" dirty="0">
              <a:solidFill>
                <a:schemeClr val="accent2">
                  <a:lumMod val="50000"/>
                </a:schemeClr>
              </a:solidFill>
              <a:latin typeface="Century Gothic" panose="020B0502020202020204"/>
            </a:endParaRPr>
          </a:p>
        </p:txBody>
      </p:sp>
      <p:sp>
        <p:nvSpPr>
          <p:cNvPr id="11" name="Rectangle 10"/>
          <p:cNvSpPr/>
          <p:nvPr/>
        </p:nvSpPr>
        <p:spPr>
          <a:xfrm>
            <a:off x="367079" y="1871716"/>
            <a:ext cx="269626" cy="461665"/>
          </a:xfrm>
          <a:prstGeom prst="rect">
            <a:avLst/>
          </a:prstGeom>
        </p:spPr>
        <p:txBody>
          <a:bodyPr wrap="none">
            <a:spAutoFit/>
          </a:bodyPr>
          <a:lstStyle/>
          <a:p>
            <a:pPr lvl="0"/>
            <a:r>
              <a:rPr lang="en-US" sz="2400" dirty="0" smtClean="0">
                <a:solidFill>
                  <a:prstClr val="black"/>
                </a:solidFill>
                <a:latin typeface="Century Gothic" panose="020B0502020202020204"/>
              </a:rPr>
              <a:t> </a:t>
            </a:r>
            <a:endParaRPr lang="en-US" sz="2400" dirty="0">
              <a:solidFill>
                <a:prstClr val="black"/>
              </a:solidFill>
              <a:latin typeface="Century Gothic" panose="020B0502020202020204"/>
            </a:endParaRPr>
          </a:p>
        </p:txBody>
      </p:sp>
      <p:sp>
        <p:nvSpPr>
          <p:cNvPr id="15" name="Rectangle 14"/>
          <p:cNvSpPr/>
          <p:nvPr/>
        </p:nvSpPr>
        <p:spPr>
          <a:xfrm>
            <a:off x="2916171" y="1933885"/>
            <a:ext cx="530915" cy="584775"/>
          </a:xfrm>
          <a:prstGeom prst="rect">
            <a:avLst/>
          </a:prstGeom>
        </p:spPr>
        <p:txBody>
          <a:bodyPr wrap="none">
            <a:spAutoFit/>
          </a:bodyPr>
          <a:lstStyle/>
          <a:p>
            <a:pPr lvl="0" algn="ctr"/>
            <a:r>
              <a:rPr lang="en-US" sz="3200" b="1" dirty="0" smtClean="0">
                <a:solidFill>
                  <a:schemeClr val="accent2">
                    <a:lumMod val="50000"/>
                  </a:schemeClr>
                </a:solidFill>
                <a:latin typeface="Century Gothic" panose="020B0502020202020204"/>
              </a:rPr>
              <a:t>   </a:t>
            </a:r>
            <a:endParaRPr lang="en-US" sz="3200" b="1" dirty="0">
              <a:solidFill>
                <a:schemeClr val="accent2">
                  <a:lumMod val="50000"/>
                </a:schemeClr>
              </a:solidFill>
              <a:latin typeface="Century Gothic" panose="020B0502020202020204"/>
            </a:endParaRPr>
          </a:p>
        </p:txBody>
      </p:sp>
      <mc:AlternateContent xmlns:mc="http://schemas.openxmlformats.org/markup-compatibility/2006" xmlns:a14="http://schemas.microsoft.com/office/drawing/2010/main">
        <mc:Choice Requires="a14">
          <p:sp>
            <p:nvSpPr>
              <p:cNvPr id="16" name="Rectangle 15"/>
              <p:cNvSpPr/>
              <p:nvPr/>
            </p:nvSpPr>
            <p:spPr>
              <a:xfrm>
                <a:off x="367079" y="2154034"/>
                <a:ext cx="7735966" cy="2003625"/>
              </a:xfrm>
              <a:prstGeom prst="rect">
                <a:avLst/>
              </a:prstGeom>
            </p:spPr>
            <p:txBody>
              <a:bodyPr wrap="square">
                <a:spAutoFit/>
              </a:bodyPr>
              <a:lstStyle/>
              <a:p>
                <a:pPr marL="457200" algn="justLow">
                  <a:lnSpc>
                    <a:spcPct val="115000"/>
                  </a:lnSpc>
                </a:pPr>
                <a:r>
                  <a:rPr lang="en-US" b="1" dirty="0" smtClean="0">
                    <a:solidFill>
                      <a:srgbClr val="000000"/>
                    </a:solidFill>
                    <a:latin typeface="Times New Roman" panose="02020603050405020304" pitchFamily="18" charset="0"/>
                    <a:ea typeface="Calibri" panose="020F0502020204030204" pitchFamily="34" charset="0"/>
                    <a:cs typeface="+mj-cs"/>
                  </a:rPr>
                  <a:t>For Block one </a:t>
                </a:r>
                <a:r>
                  <a:rPr lang="en-US" dirty="0" smtClean="0">
                    <a:solidFill>
                      <a:srgbClr val="000000"/>
                    </a:solidFill>
                    <a:latin typeface="Times New Roman" panose="02020603050405020304" pitchFamily="18" charset="0"/>
                    <a:ea typeface="Calibri" panose="020F0502020204030204" pitchFamily="34" charset="0"/>
                    <a:cs typeface="+mj-cs"/>
                  </a:rPr>
                  <a:t>we took the largest panel in the roof and read the immediate deflection value from Etabs From D+SD+L  and compare it with the allowable value:</a:t>
                </a:r>
              </a:p>
              <a:p>
                <a:pPr marL="457200" algn="justLow">
                  <a:lnSpc>
                    <a:spcPct val="115000"/>
                  </a:lnSpc>
                </a:pPr>
                <a14:m>
                  <m:oMath xmlns:m="http://schemas.openxmlformats.org/officeDocument/2006/math">
                    <m:r>
                      <a:rPr lang="en-US" b="1" i="1">
                        <a:latin typeface="Cambria Math" panose="02040503050406030204" pitchFamily="18" charset="0"/>
                        <a:cs typeface="+mj-cs"/>
                      </a:rPr>
                      <m:t>∆</m:t>
                    </m:r>
                  </m:oMath>
                </a14:m>
                <a:r>
                  <a:rPr lang="en-US" baseline="-25000" dirty="0">
                    <a:cs typeface="+mj-cs"/>
                  </a:rPr>
                  <a:t>slab</a:t>
                </a:r>
                <a:r>
                  <a:rPr lang="en-US" dirty="0">
                    <a:cs typeface="+mj-cs"/>
                  </a:rPr>
                  <a:t> = </a:t>
                </a:r>
                <a:r>
                  <a:rPr lang="ar-SA" dirty="0">
                    <a:cs typeface="+mj-cs"/>
                  </a:rPr>
                  <a:t>24</a:t>
                </a:r>
                <a:r>
                  <a:rPr lang="en-US" dirty="0" smtClean="0">
                    <a:cs typeface="+mj-cs"/>
                  </a:rPr>
                  <a:t>.609 – (5.884+5.243+3.409+3.972)/4 = </a:t>
                </a:r>
                <a:r>
                  <a:rPr lang="en-US" dirty="0">
                    <a:cs typeface="+mj-cs"/>
                  </a:rPr>
                  <a:t>19.983 mm</a:t>
                </a:r>
              </a:p>
              <a:p>
                <a:pPr marL="457200" algn="justLow">
                  <a:lnSpc>
                    <a:spcPct val="115000"/>
                  </a:lnSpc>
                </a:pPr>
                <a:endPar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457200" algn="justLow">
                  <a:lnSpc>
                    <a:spcPct val="115000"/>
                  </a:lnSpc>
                </a:pPr>
                <a:endParaRPr lang="en-US"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16" name="Rectangle 15"/>
              <p:cNvSpPr>
                <a:spLocks noRot="1" noChangeAspect="1" noMove="1" noResize="1" noEditPoints="1" noAdjustHandles="1" noChangeArrowheads="1" noChangeShapeType="1" noTextEdit="1"/>
              </p:cNvSpPr>
              <p:nvPr/>
            </p:nvSpPr>
            <p:spPr>
              <a:xfrm>
                <a:off x="367079" y="2154034"/>
                <a:ext cx="7735966" cy="2003625"/>
              </a:xfrm>
              <a:prstGeom prst="rect">
                <a:avLst/>
              </a:prstGeom>
              <a:blipFill>
                <a:blip r:embed="rId2"/>
                <a:stretch>
                  <a:fillRect t="-608" r="-1497"/>
                </a:stretch>
              </a:blipFill>
            </p:spPr>
            <p:txBody>
              <a:bodyPr/>
              <a:lstStyle/>
              <a:p>
                <a:r>
                  <a:rPr lang="en-US">
                    <a:noFill/>
                  </a:rPr>
                  <a:t> </a:t>
                </a:r>
              </a:p>
            </p:txBody>
          </p:sp>
        </mc:Fallback>
      </mc:AlternateContent>
      <p:pic>
        <p:nvPicPr>
          <p:cNvPr id="17" name="Picture 16"/>
          <p:cNvPicPr/>
          <p:nvPr/>
        </p:nvPicPr>
        <p:blipFill>
          <a:blip r:embed="rId3">
            <a:extLst>
              <a:ext uri="{28A0092B-C50C-407E-A947-70E740481C1C}">
                <a14:useLocalDpi xmlns:a14="http://schemas.microsoft.com/office/drawing/2010/main" val="0"/>
              </a:ext>
            </a:extLst>
          </a:blip>
          <a:stretch>
            <a:fillRect/>
          </a:stretch>
        </p:blipFill>
        <p:spPr>
          <a:xfrm>
            <a:off x="8049791" y="734585"/>
            <a:ext cx="3689925" cy="2851863"/>
          </a:xfrm>
          <a:prstGeom prst="rect">
            <a:avLst/>
          </a:prstGeom>
        </p:spPr>
      </p:pic>
      <p:pic>
        <p:nvPicPr>
          <p:cNvPr id="18" name="Picture 17"/>
          <p:cNvPicPr>
            <a:picLocks noChangeAspect="1"/>
          </p:cNvPicPr>
          <p:nvPr/>
        </p:nvPicPr>
        <p:blipFill>
          <a:blip r:embed="rId4"/>
          <a:stretch>
            <a:fillRect/>
          </a:stretch>
        </p:blipFill>
        <p:spPr>
          <a:xfrm>
            <a:off x="7734982" y="3291493"/>
            <a:ext cx="4004734" cy="3035565"/>
          </a:xfrm>
          <a:prstGeom prst="rect">
            <a:avLst/>
          </a:prstGeom>
        </p:spPr>
      </p:pic>
      <p:pic>
        <p:nvPicPr>
          <p:cNvPr id="19" name="Picture 18"/>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8071" y="3484727"/>
            <a:ext cx="6042012" cy="1171754"/>
          </a:xfrm>
          <a:prstGeom prst="rect">
            <a:avLst/>
          </a:prstGeom>
          <a:noFill/>
          <a:ln>
            <a:noFill/>
          </a:ln>
        </p:spPr>
      </p:pic>
      <mc:AlternateContent xmlns:mc="http://schemas.openxmlformats.org/markup-compatibility/2006" xmlns:a14="http://schemas.microsoft.com/office/drawing/2010/main">
        <mc:Choice Requires="a14">
          <p:sp>
            <p:nvSpPr>
              <p:cNvPr id="20" name="Rectangle 19"/>
              <p:cNvSpPr/>
              <p:nvPr/>
            </p:nvSpPr>
            <p:spPr>
              <a:xfrm>
                <a:off x="321437" y="4610824"/>
                <a:ext cx="7114376" cy="1552220"/>
              </a:xfrm>
              <a:prstGeom prst="rect">
                <a:avLst/>
              </a:prstGeom>
            </p:spPr>
            <p:txBody>
              <a:bodyPr wrap="square">
                <a:spAutoFit/>
              </a:bodyPr>
              <a:lstStyle/>
              <a:p>
                <a:pPr marL="720090" algn="justLow">
                  <a:lnSpc>
                    <a:spcPct val="115000"/>
                  </a:lnSpc>
                  <a:spcAft>
                    <a:spcPts val="1000"/>
                  </a:spcAft>
                </a:pPr>
                <a:r>
                  <a:rPr lang="en-US" sz="17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For residential building, it has a non-structural element (not sensitive partitions), so the deflection limitation: </a:t>
                </a:r>
                <a:endParaRPr lang="en-US" sz="17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720090" algn="justLow">
                  <a:lnSpc>
                    <a:spcPct val="115000"/>
                  </a:lnSpc>
                  <a:spcAft>
                    <a:spcPts val="1000"/>
                  </a:spcAft>
                </a:pPr>
                <a14:m>
                  <m:oMath xmlns:m="http://schemas.openxmlformats.org/officeDocument/2006/math">
                    <m:r>
                      <a:rPr lang="en-US" sz="17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7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oMath>
                </a14:m>
                <a:r>
                  <a:rPr lang="en-US" sz="1700" baseline="-25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allowable</a:t>
                </a:r>
                <a:r>
                  <a:rPr lang="en-US" sz="17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 4900/240 = 20.4 mm </a:t>
                </a:r>
                <a:r>
                  <a:rPr lang="ar-SA" sz="17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&lt;</a:t>
                </a:r>
                <a:r>
                  <a:rPr lang="en-US" sz="17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19.983</a:t>
                </a:r>
                <a:endParaRPr lang="en-US" sz="17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720090" algn="justLow">
                  <a:lnSpc>
                    <a:spcPct val="115000"/>
                  </a:lnSpc>
                  <a:spcAft>
                    <a:spcPts val="1000"/>
                  </a:spcAft>
                </a:pPr>
                <a14:m>
                  <m:oMath xmlns:m="http://schemas.openxmlformats.org/officeDocument/2006/math">
                    <m:r>
                      <a:rPr lang="en-US" sz="17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oMath>
                </a14:m>
                <a:r>
                  <a:rPr lang="en-US" sz="17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Ok for immediate deflection.</a:t>
                </a:r>
                <a:endParaRPr lang="en-US" sz="17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20" name="Rectangle 19"/>
              <p:cNvSpPr>
                <a:spLocks noRot="1" noChangeAspect="1" noMove="1" noResize="1" noEditPoints="1" noAdjustHandles="1" noChangeArrowheads="1" noChangeShapeType="1" noTextEdit="1"/>
              </p:cNvSpPr>
              <p:nvPr/>
            </p:nvSpPr>
            <p:spPr>
              <a:xfrm>
                <a:off x="321437" y="4610824"/>
                <a:ext cx="7114376" cy="1552220"/>
              </a:xfrm>
              <a:prstGeom prst="rect">
                <a:avLst/>
              </a:prstGeom>
              <a:blipFill>
                <a:blip r:embed="rId6"/>
                <a:stretch>
                  <a:fillRect r="-1285" b="-3137"/>
                </a:stretch>
              </a:blipFill>
            </p:spPr>
            <p:txBody>
              <a:bodyPr/>
              <a:lstStyle/>
              <a:p>
                <a:r>
                  <a:rPr lang="en-US">
                    <a:noFill/>
                  </a:rPr>
                  <a:t> </a:t>
                </a:r>
              </a:p>
            </p:txBody>
          </p:sp>
        </mc:Fallback>
      </mc:AlternateContent>
      <p:sp>
        <p:nvSpPr>
          <p:cNvPr id="21" name="Rectangle 20"/>
          <p:cNvSpPr/>
          <p:nvPr/>
        </p:nvSpPr>
        <p:spPr>
          <a:xfrm>
            <a:off x="780492" y="1885825"/>
            <a:ext cx="2332690" cy="369332"/>
          </a:xfrm>
          <a:prstGeom prst="rect">
            <a:avLst/>
          </a:prstGeom>
        </p:spPr>
        <p:txBody>
          <a:bodyPr wrap="none">
            <a:spAutoFit/>
          </a:bodyPr>
          <a:lstStyle/>
          <a:p>
            <a:pPr algn="justLow">
              <a:spcAft>
                <a:spcPts val="600"/>
              </a:spcAft>
            </a:pPr>
            <a:r>
              <a:rPr lang="en-US"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Immediate deflection</a:t>
            </a: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sp>
        <p:nvSpPr>
          <p:cNvPr id="22"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36456467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31</a:t>
            </a:fld>
            <a:endParaRPr lang="en-US" sz="1800" b="1">
              <a:solidFill>
                <a:schemeClr val="accent6">
                  <a:lumMod val="75000"/>
                </a:schemeClr>
              </a:solidFill>
            </a:endParaRPr>
          </a:p>
        </p:txBody>
      </p:sp>
      <p:grpSp>
        <p:nvGrpSpPr>
          <p:cNvPr id="7" name="مجموعة 8"/>
          <p:cNvGrpSpPr/>
          <p:nvPr/>
        </p:nvGrpSpPr>
        <p:grpSpPr>
          <a:xfrm>
            <a:off x="186362" y="195562"/>
            <a:ext cx="3721961" cy="584775"/>
            <a:chOff x="609600" y="381000"/>
            <a:chExt cx="2667000" cy="917783"/>
          </a:xfrm>
        </p:grpSpPr>
        <p:sp>
          <p:nvSpPr>
            <p:cNvPr id="8" name="مربع نص 4"/>
            <p:cNvSpPr txBox="1"/>
            <p:nvPr/>
          </p:nvSpPr>
          <p:spPr>
            <a:xfrm>
              <a:off x="990600" y="381000"/>
              <a:ext cx="2286000" cy="917783"/>
            </a:xfrm>
            <a:prstGeom prst="rect">
              <a:avLst/>
            </a:prstGeom>
            <a:solidFill>
              <a:schemeClr val="bg1">
                <a:lumMod val="50000"/>
              </a:schemeClr>
            </a:solidFill>
          </p:spPr>
          <p:txBody>
            <a:bodyPr wrap="square" rtlCol="0">
              <a:spAutoFit/>
            </a:bodyPr>
            <a:lstStyle/>
            <a:p>
              <a:pPr lvl="0" algn="ctr">
                <a:defRPr/>
              </a:pPr>
              <a:r>
                <a:rPr lang="en-US" sz="2000" b="1" dirty="0">
                  <a:solidFill>
                    <a:schemeClr val="bg1"/>
                  </a:solidFill>
                </a:rPr>
                <a:t>Modeling Using </a:t>
              </a:r>
              <a:r>
                <a:rPr lang="en-US" sz="2000" b="1" dirty="0" smtClean="0">
                  <a:solidFill>
                    <a:schemeClr val="bg1"/>
                  </a:solidFill>
                </a:rPr>
                <a:t>ETABs</a:t>
              </a:r>
              <a:r>
                <a:rPr lang="en-US" sz="3200" b="1" dirty="0" smtClean="0">
                  <a:solidFill>
                    <a:schemeClr val="bg1"/>
                  </a:solidFill>
                </a:rPr>
                <a:t> </a:t>
              </a:r>
              <a:endParaRPr lang="en-US" sz="3200" b="1" dirty="0">
                <a:solidFill>
                  <a:schemeClr val="bg1"/>
                </a:solidFill>
              </a:endParaRPr>
            </a:p>
          </p:txBody>
        </p:sp>
        <p:sp>
          <p:nvSpPr>
            <p:cNvPr id="9" name="مربع نص 6"/>
            <p:cNvSpPr txBox="1"/>
            <p:nvPr/>
          </p:nvSpPr>
          <p:spPr>
            <a:xfrm>
              <a:off x="609600" y="381000"/>
              <a:ext cx="381000" cy="724566"/>
            </a:xfrm>
            <a:prstGeom prst="rect">
              <a:avLst/>
            </a:prstGeom>
            <a:solidFill>
              <a:srgbClr val="FFC000"/>
            </a:solidFill>
          </p:spPr>
          <p:txBody>
            <a:bodyPr wrap="square" rtlCol="0">
              <a:spAutoFit/>
            </a:bodyPr>
            <a:lstStyle/>
            <a:p>
              <a:pPr algn="ctr"/>
              <a:r>
                <a:rPr lang="en-US" sz="2400" b="1" dirty="0" smtClean="0"/>
                <a:t>3</a:t>
              </a:r>
              <a:endParaRPr lang="en-US" sz="1600" b="1" dirty="0"/>
            </a:p>
          </p:txBody>
        </p:sp>
      </p:grpSp>
      <p:sp>
        <p:nvSpPr>
          <p:cNvPr id="5" name="Rectangle 4"/>
          <p:cNvSpPr/>
          <p:nvPr/>
        </p:nvSpPr>
        <p:spPr>
          <a:xfrm>
            <a:off x="427703" y="702780"/>
            <a:ext cx="4186339" cy="707886"/>
          </a:xfrm>
          <a:prstGeom prst="rect">
            <a:avLst/>
          </a:prstGeom>
        </p:spPr>
        <p:txBody>
          <a:bodyPr wrap="none">
            <a:spAutoFit/>
          </a:bodyPr>
          <a:lstStyle/>
          <a:p>
            <a:pPr lvl="0">
              <a:defRPr/>
            </a:pPr>
            <a:r>
              <a:rPr lang="en-US" sz="4000" b="1" dirty="0">
                <a:solidFill>
                  <a:srgbClr val="FFC000"/>
                </a:solidFill>
              </a:rPr>
              <a:t>3</a:t>
            </a:r>
            <a:r>
              <a:rPr lang="ar-SA" sz="4000" b="1" dirty="0" smtClean="0">
                <a:solidFill>
                  <a:srgbClr val="FFC000"/>
                </a:solidFill>
              </a:rPr>
              <a:t>.</a:t>
            </a:r>
            <a:r>
              <a:rPr lang="en-US" sz="4000" b="1" dirty="0">
                <a:solidFill>
                  <a:srgbClr val="FFC000"/>
                </a:solidFill>
              </a:rPr>
              <a:t>1</a:t>
            </a:r>
            <a:r>
              <a:rPr lang="en-US" sz="4000" b="1" dirty="0" smtClean="0">
                <a:solidFill>
                  <a:srgbClr val="FFC000"/>
                </a:solidFill>
              </a:rPr>
              <a:t>: </a:t>
            </a:r>
            <a:r>
              <a:rPr lang="en-US" sz="4000" b="1" dirty="0" smtClean="0">
                <a:solidFill>
                  <a:srgbClr val="70AD47">
                    <a:lumMod val="75000"/>
                  </a:srgbClr>
                </a:solidFill>
              </a:rPr>
              <a:t>Model </a:t>
            </a:r>
            <a:r>
              <a:rPr lang="en-US" sz="4000" b="1" dirty="0">
                <a:solidFill>
                  <a:srgbClr val="70AD47">
                    <a:lumMod val="75000"/>
                  </a:srgbClr>
                </a:solidFill>
              </a:rPr>
              <a:t>Checks </a:t>
            </a:r>
          </a:p>
        </p:txBody>
      </p:sp>
      <p:sp>
        <p:nvSpPr>
          <p:cNvPr id="6" name="Rectangle 5"/>
          <p:cNvSpPr/>
          <p:nvPr/>
        </p:nvSpPr>
        <p:spPr>
          <a:xfrm>
            <a:off x="680469" y="1349110"/>
            <a:ext cx="5089856" cy="584775"/>
          </a:xfrm>
          <a:prstGeom prst="rect">
            <a:avLst/>
          </a:prstGeom>
        </p:spPr>
        <p:txBody>
          <a:bodyPr wrap="none">
            <a:spAutoFit/>
          </a:bodyPr>
          <a:lstStyle/>
          <a:p>
            <a:pPr lvl="0" algn="ctr"/>
            <a:r>
              <a:rPr lang="en-US" sz="3200" b="1" dirty="0" smtClean="0">
                <a:solidFill>
                  <a:srgbClr val="7030A0"/>
                </a:solidFill>
                <a:latin typeface="Century Gothic" panose="020B0502020202020204"/>
              </a:rPr>
              <a:t>3.1.4</a:t>
            </a:r>
            <a:r>
              <a:rPr lang="en-US" sz="3200" b="1" dirty="0" smtClean="0">
                <a:solidFill>
                  <a:srgbClr val="ED7D31">
                    <a:lumMod val="75000"/>
                  </a:srgbClr>
                </a:solidFill>
                <a:latin typeface="Century Gothic" panose="020B0502020202020204"/>
              </a:rPr>
              <a:t>: </a:t>
            </a:r>
            <a:r>
              <a:rPr lang="en-US" sz="3200" b="1" dirty="0" smtClean="0">
                <a:solidFill>
                  <a:schemeClr val="accent2">
                    <a:lumMod val="50000"/>
                  </a:schemeClr>
                </a:solidFill>
                <a:latin typeface="Century Gothic" panose="020B0502020202020204"/>
              </a:rPr>
              <a:t>Deflection </a:t>
            </a:r>
            <a:r>
              <a:rPr lang="en-US" sz="3200" b="1" dirty="0">
                <a:solidFill>
                  <a:schemeClr val="accent2">
                    <a:lumMod val="50000"/>
                  </a:schemeClr>
                </a:solidFill>
                <a:latin typeface="Century Gothic" panose="020B0502020202020204"/>
              </a:rPr>
              <a:t>check </a:t>
            </a:r>
            <a:r>
              <a:rPr lang="en-US" sz="3200" b="1" dirty="0" smtClean="0">
                <a:solidFill>
                  <a:schemeClr val="accent2">
                    <a:lumMod val="50000"/>
                  </a:schemeClr>
                </a:solidFill>
                <a:latin typeface="Century Gothic" panose="020B0502020202020204"/>
              </a:rPr>
              <a:t>  </a:t>
            </a:r>
            <a:endParaRPr lang="en-US" sz="3200" b="1" dirty="0">
              <a:solidFill>
                <a:schemeClr val="accent2">
                  <a:lumMod val="50000"/>
                </a:schemeClr>
              </a:solidFill>
              <a:latin typeface="Century Gothic" panose="020B0502020202020204"/>
            </a:endParaRPr>
          </a:p>
        </p:txBody>
      </p:sp>
      <p:sp>
        <p:nvSpPr>
          <p:cNvPr id="11" name="Rectangle 10"/>
          <p:cNvSpPr/>
          <p:nvPr/>
        </p:nvSpPr>
        <p:spPr>
          <a:xfrm>
            <a:off x="367079" y="1871716"/>
            <a:ext cx="269626" cy="461665"/>
          </a:xfrm>
          <a:prstGeom prst="rect">
            <a:avLst/>
          </a:prstGeom>
        </p:spPr>
        <p:txBody>
          <a:bodyPr wrap="none">
            <a:spAutoFit/>
          </a:bodyPr>
          <a:lstStyle/>
          <a:p>
            <a:pPr lvl="0"/>
            <a:r>
              <a:rPr lang="en-US" sz="2400" dirty="0" smtClean="0">
                <a:solidFill>
                  <a:prstClr val="black"/>
                </a:solidFill>
                <a:latin typeface="Century Gothic" panose="020B0502020202020204"/>
              </a:rPr>
              <a:t> </a:t>
            </a:r>
            <a:endParaRPr lang="en-US" sz="2400" dirty="0">
              <a:solidFill>
                <a:prstClr val="black"/>
              </a:solidFill>
              <a:latin typeface="Century Gothic" panose="020B0502020202020204"/>
            </a:endParaRPr>
          </a:p>
        </p:txBody>
      </p:sp>
      <mc:AlternateContent xmlns:mc="http://schemas.openxmlformats.org/markup-compatibility/2006" xmlns:a14="http://schemas.microsoft.com/office/drawing/2010/main">
        <mc:Choice Requires="a14">
          <p:sp>
            <p:nvSpPr>
              <p:cNvPr id="14" name="Rectangle 13"/>
              <p:cNvSpPr/>
              <p:nvPr/>
            </p:nvSpPr>
            <p:spPr>
              <a:xfrm>
                <a:off x="367079" y="2154034"/>
                <a:ext cx="7735966" cy="2003625"/>
              </a:xfrm>
              <a:prstGeom prst="rect">
                <a:avLst/>
              </a:prstGeom>
            </p:spPr>
            <p:txBody>
              <a:bodyPr wrap="square">
                <a:spAutoFit/>
              </a:bodyPr>
              <a:lstStyle/>
              <a:p>
                <a:pPr marL="457200" algn="justLow">
                  <a:lnSpc>
                    <a:spcPct val="115000"/>
                  </a:lnSpc>
                </a:pPr>
                <a:r>
                  <a:rPr lang="en-US" b="1" dirty="0" smtClean="0">
                    <a:solidFill>
                      <a:srgbClr val="000000"/>
                    </a:solidFill>
                    <a:latin typeface="Times New Roman" panose="02020603050405020304" pitchFamily="18" charset="0"/>
                    <a:ea typeface="Calibri" panose="020F0502020204030204" pitchFamily="34" charset="0"/>
                    <a:cs typeface="+mj-cs"/>
                  </a:rPr>
                  <a:t>For Block two </a:t>
                </a:r>
                <a:r>
                  <a:rPr lang="en-US" dirty="0" smtClean="0">
                    <a:solidFill>
                      <a:srgbClr val="000000"/>
                    </a:solidFill>
                    <a:latin typeface="Times New Roman" panose="02020603050405020304" pitchFamily="18" charset="0"/>
                    <a:ea typeface="Calibri" panose="020F0502020204030204" pitchFamily="34" charset="0"/>
                    <a:cs typeface="+mj-cs"/>
                  </a:rPr>
                  <a:t>we took the largest panel in the fourth floor and read the immediate deflection value from Etabs From D+SD+L  and compare it with the allowable value:</a:t>
                </a:r>
              </a:p>
              <a:p>
                <a:pPr marL="457200" algn="justLow">
                  <a:lnSpc>
                    <a:spcPct val="115000"/>
                  </a:lnSpc>
                </a:pPr>
                <a14:m>
                  <m:oMath xmlns:m="http://schemas.openxmlformats.org/officeDocument/2006/math">
                    <m:r>
                      <a:rPr lang="en-US" b="1" i="1">
                        <a:latin typeface="Cambria Math" panose="02040503050406030204" pitchFamily="18" charset="0"/>
                        <a:cs typeface="+mj-cs"/>
                      </a:rPr>
                      <m:t>∆</m:t>
                    </m:r>
                  </m:oMath>
                </a14:m>
                <a:r>
                  <a:rPr lang="en-US" baseline="-25000" dirty="0">
                    <a:cs typeface="+mj-cs"/>
                  </a:rPr>
                  <a:t>slab</a:t>
                </a:r>
                <a:r>
                  <a:rPr lang="en-US" dirty="0">
                    <a:cs typeface="+mj-cs"/>
                  </a:rPr>
                  <a:t> = </a:t>
                </a:r>
                <a:r>
                  <a:rPr lang="en-US" dirty="0" smtClean="0">
                    <a:cs typeface="+mj-cs"/>
                  </a:rPr>
                  <a:t>19.396 – (2.528+2.072+1.066+4.278)/4 = 16.91 </a:t>
                </a:r>
                <a:r>
                  <a:rPr lang="en-US" dirty="0">
                    <a:cs typeface="+mj-cs"/>
                  </a:rPr>
                  <a:t>mm</a:t>
                </a:r>
              </a:p>
              <a:p>
                <a:pPr marL="457200" algn="justLow">
                  <a:lnSpc>
                    <a:spcPct val="115000"/>
                  </a:lnSpc>
                </a:pPr>
                <a:endPar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457200" algn="justLow">
                  <a:lnSpc>
                    <a:spcPct val="115000"/>
                  </a:lnSpc>
                </a:pPr>
                <a:endParaRPr lang="en-US"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14" name="Rectangle 13"/>
              <p:cNvSpPr>
                <a:spLocks noRot="1" noChangeAspect="1" noMove="1" noResize="1" noEditPoints="1" noAdjustHandles="1" noChangeArrowheads="1" noChangeShapeType="1" noTextEdit="1"/>
              </p:cNvSpPr>
              <p:nvPr/>
            </p:nvSpPr>
            <p:spPr>
              <a:xfrm>
                <a:off x="367079" y="2154034"/>
                <a:ext cx="7735966" cy="2003625"/>
              </a:xfrm>
              <a:prstGeom prst="rect">
                <a:avLst/>
              </a:prstGeom>
              <a:blipFill>
                <a:blip r:embed="rId2"/>
                <a:stretch>
                  <a:fillRect t="-608" r="-149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Rectangle 15"/>
              <p:cNvSpPr/>
              <p:nvPr/>
            </p:nvSpPr>
            <p:spPr>
              <a:xfrm>
                <a:off x="186362" y="4595925"/>
                <a:ext cx="6096000" cy="1623008"/>
              </a:xfrm>
              <a:prstGeom prst="rect">
                <a:avLst/>
              </a:prstGeom>
            </p:spPr>
            <p:txBody>
              <a:bodyPr>
                <a:spAutoFit/>
              </a:bodyPr>
              <a:lstStyle/>
              <a:p>
                <a:pPr marL="720090" algn="justLow">
                  <a:lnSpc>
                    <a:spcPct val="115000"/>
                  </a:lnSpc>
                  <a:spcAft>
                    <a:spcPts val="10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For residential building, it has a non-structural element (not sensitive partitions), so the deflection limitation: </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720090" algn="justLow">
                  <a:lnSpc>
                    <a:spcPct val="115000"/>
                  </a:lnSpc>
                  <a:spcAft>
                    <a:spcPts val="1000"/>
                  </a:spcAft>
                </a:pP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oMath>
                </a14:m>
                <a:r>
                  <a:rPr lang="en-US" baseline="-25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allowable</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 </a:t>
                </a:r>
                <a:r>
                  <a:rPr lang="en-US"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5800/240 </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24.16 </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mm </a:t>
                </a:r>
                <a:r>
                  <a:rPr lang="ar-SA"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&lt;</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16.91</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720090" algn="justLow">
                  <a:lnSpc>
                    <a:spcPct val="115000"/>
                  </a:lnSpc>
                  <a:spcAft>
                    <a:spcPts val="1000"/>
                  </a:spcAft>
                </a:pP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oMath>
                </a14:m>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Ok for immediate deflection.</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16" name="Rectangle 15"/>
              <p:cNvSpPr>
                <a:spLocks noRot="1" noChangeAspect="1" noMove="1" noResize="1" noEditPoints="1" noAdjustHandles="1" noChangeArrowheads="1" noChangeShapeType="1" noTextEdit="1"/>
              </p:cNvSpPr>
              <p:nvPr/>
            </p:nvSpPr>
            <p:spPr>
              <a:xfrm>
                <a:off x="186362" y="4595925"/>
                <a:ext cx="6096000" cy="1623008"/>
              </a:xfrm>
              <a:prstGeom prst="rect">
                <a:avLst/>
              </a:prstGeom>
              <a:blipFill>
                <a:blip r:embed="rId3"/>
                <a:stretch>
                  <a:fillRect t="-1128" r="-1800" b="-3759"/>
                </a:stretch>
              </a:blipFill>
            </p:spPr>
            <p:txBody>
              <a:bodyPr/>
              <a:lstStyle/>
              <a:p>
                <a:r>
                  <a:rPr lang="en-US">
                    <a:noFill/>
                  </a:rPr>
                  <a:t> </a:t>
                </a:r>
              </a:p>
            </p:txBody>
          </p:sp>
        </mc:Fallback>
      </mc:AlternateContent>
      <p:pic>
        <p:nvPicPr>
          <p:cNvPr id="17" name="Picture 16"/>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8071" y="3484727"/>
            <a:ext cx="6042012" cy="1171754"/>
          </a:xfrm>
          <a:prstGeom prst="rect">
            <a:avLst/>
          </a:prstGeom>
          <a:noFill/>
          <a:ln>
            <a:noFill/>
          </a:ln>
        </p:spPr>
      </p:pic>
      <p:pic>
        <p:nvPicPr>
          <p:cNvPr id="18" name="Picture 17"/>
          <p:cNvPicPr/>
          <p:nvPr/>
        </p:nvPicPr>
        <p:blipFill>
          <a:blip r:embed="rId5">
            <a:extLst>
              <a:ext uri="{28A0092B-C50C-407E-A947-70E740481C1C}">
                <a14:useLocalDpi xmlns:a14="http://schemas.microsoft.com/office/drawing/2010/main" val="0"/>
              </a:ext>
            </a:extLst>
          </a:blip>
          <a:stretch>
            <a:fillRect/>
          </a:stretch>
        </p:blipFill>
        <p:spPr>
          <a:xfrm>
            <a:off x="8444066" y="601408"/>
            <a:ext cx="3295650" cy="3002280"/>
          </a:xfrm>
          <a:prstGeom prst="rect">
            <a:avLst/>
          </a:prstGeom>
        </p:spPr>
      </p:pic>
      <p:pic>
        <p:nvPicPr>
          <p:cNvPr id="20" name="Picture 1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25656" y="3623547"/>
            <a:ext cx="4214060" cy="2760936"/>
          </a:xfrm>
          <a:prstGeom prst="rect">
            <a:avLst/>
          </a:prstGeom>
        </p:spPr>
      </p:pic>
      <p:sp>
        <p:nvSpPr>
          <p:cNvPr id="19"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243489831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32</a:t>
            </a:fld>
            <a:endParaRPr lang="en-US" sz="1800" b="1">
              <a:solidFill>
                <a:schemeClr val="accent6">
                  <a:lumMod val="75000"/>
                </a:schemeClr>
              </a:solidFill>
            </a:endParaRPr>
          </a:p>
        </p:txBody>
      </p:sp>
      <p:grpSp>
        <p:nvGrpSpPr>
          <p:cNvPr id="7" name="مجموعة 8"/>
          <p:cNvGrpSpPr/>
          <p:nvPr/>
        </p:nvGrpSpPr>
        <p:grpSpPr>
          <a:xfrm>
            <a:off x="186362" y="195562"/>
            <a:ext cx="3721961" cy="584775"/>
            <a:chOff x="609600" y="381000"/>
            <a:chExt cx="2667000" cy="917783"/>
          </a:xfrm>
        </p:grpSpPr>
        <p:sp>
          <p:nvSpPr>
            <p:cNvPr id="8" name="مربع نص 4"/>
            <p:cNvSpPr txBox="1"/>
            <p:nvPr/>
          </p:nvSpPr>
          <p:spPr>
            <a:xfrm>
              <a:off x="990600" y="381000"/>
              <a:ext cx="2286000" cy="917783"/>
            </a:xfrm>
            <a:prstGeom prst="rect">
              <a:avLst/>
            </a:prstGeom>
            <a:solidFill>
              <a:schemeClr val="bg1">
                <a:lumMod val="50000"/>
              </a:schemeClr>
            </a:solidFill>
          </p:spPr>
          <p:txBody>
            <a:bodyPr wrap="square" rtlCol="0">
              <a:spAutoFit/>
            </a:bodyPr>
            <a:lstStyle/>
            <a:p>
              <a:pPr lvl="0" algn="ctr">
                <a:defRPr/>
              </a:pPr>
              <a:r>
                <a:rPr lang="en-US" sz="2000" b="1" dirty="0">
                  <a:solidFill>
                    <a:schemeClr val="bg1"/>
                  </a:solidFill>
                </a:rPr>
                <a:t>Modeling Using </a:t>
              </a:r>
              <a:r>
                <a:rPr lang="en-US" sz="2000" b="1" dirty="0" smtClean="0">
                  <a:solidFill>
                    <a:schemeClr val="bg1"/>
                  </a:solidFill>
                </a:rPr>
                <a:t>ETABs</a:t>
              </a:r>
              <a:r>
                <a:rPr lang="en-US" sz="3200" b="1" dirty="0" smtClean="0">
                  <a:solidFill>
                    <a:schemeClr val="bg1"/>
                  </a:solidFill>
                </a:rPr>
                <a:t> </a:t>
              </a:r>
              <a:endParaRPr lang="en-US" sz="3200" b="1" dirty="0">
                <a:solidFill>
                  <a:schemeClr val="bg1"/>
                </a:solidFill>
              </a:endParaRPr>
            </a:p>
          </p:txBody>
        </p:sp>
        <p:sp>
          <p:nvSpPr>
            <p:cNvPr id="9" name="مربع نص 6"/>
            <p:cNvSpPr txBox="1"/>
            <p:nvPr/>
          </p:nvSpPr>
          <p:spPr>
            <a:xfrm>
              <a:off x="609600" y="381000"/>
              <a:ext cx="381000" cy="724566"/>
            </a:xfrm>
            <a:prstGeom prst="rect">
              <a:avLst/>
            </a:prstGeom>
            <a:solidFill>
              <a:srgbClr val="FFC000"/>
            </a:solidFill>
          </p:spPr>
          <p:txBody>
            <a:bodyPr wrap="square" rtlCol="0">
              <a:spAutoFit/>
            </a:bodyPr>
            <a:lstStyle/>
            <a:p>
              <a:pPr algn="ctr"/>
              <a:r>
                <a:rPr lang="en-US" sz="2400" b="1" dirty="0" smtClean="0"/>
                <a:t>3</a:t>
              </a:r>
              <a:endParaRPr lang="en-US" sz="1600" b="1" dirty="0"/>
            </a:p>
          </p:txBody>
        </p:sp>
      </p:grpSp>
      <p:sp>
        <p:nvSpPr>
          <p:cNvPr id="5" name="Rectangle 4"/>
          <p:cNvSpPr/>
          <p:nvPr/>
        </p:nvSpPr>
        <p:spPr>
          <a:xfrm>
            <a:off x="427703" y="702780"/>
            <a:ext cx="4186339" cy="707886"/>
          </a:xfrm>
          <a:prstGeom prst="rect">
            <a:avLst/>
          </a:prstGeom>
        </p:spPr>
        <p:txBody>
          <a:bodyPr wrap="none">
            <a:spAutoFit/>
          </a:bodyPr>
          <a:lstStyle/>
          <a:p>
            <a:pPr lvl="0">
              <a:defRPr/>
            </a:pPr>
            <a:r>
              <a:rPr lang="en-US" sz="4000" b="1" dirty="0">
                <a:solidFill>
                  <a:srgbClr val="FFC000"/>
                </a:solidFill>
              </a:rPr>
              <a:t>3</a:t>
            </a:r>
            <a:r>
              <a:rPr lang="ar-SA" sz="4000" b="1" dirty="0" smtClean="0">
                <a:solidFill>
                  <a:srgbClr val="FFC000"/>
                </a:solidFill>
              </a:rPr>
              <a:t>.</a:t>
            </a:r>
            <a:r>
              <a:rPr lang="en-US" sz="4000" b="1" dirty="0">
                <a:solidFill>
                  <a:srgbClr val="FFC000"/>
                </a:solidFill>
              </a:rPr>
              <a:t>1</a:t>
            </a:r>
            <a:r>
              <a:rPr lang="en-US" sz="4000" b="1" dirty="0" smtClean="0">
                <a:solidFill>
                  <a:srgbClr val="FFC000"/>
                </a:solidFill>
              </a:rPr>
              <a:t>: </a:t>
            </a:r>
            <a:r>
              <a:rPr lang="en-US" sz="4000" b="1" dirty="0" smtClean="0">
                <a:solidFill>
                  <a:srgbClr val="70AD47">
                    <a:lumMod val="75000"/>
                  </a:srgbClr>
                </a:solidFill>
              </a:rPr>
              <a:t>Model </a:t>
            </a:r>
            <a:r>
              <a:rPr lang="en-US" sz="4000" b="1" dirty="0">
                <a:solidFill>
                  <a:srgbClr val="70AD47">
                    <a:lumMod val="75000"/>
                  </a:srgbClr>
                </a:solidFill>
              </a:rPr>
              <a:t>Checks </a:t>
            </a:r>
          </a:p>
        </p:txBody>
      </p:sp>
      <p:sp>
        <p:nvSpPr>
          <p:cNvPr id="6" name="Rectangle 5"/>
          <p:cNvSpPr/>
          <p:nvPr/>
        </p:nvSpPr>
        <p:spPr>
          <a:xfrm>
            <a:off x="680469" y="1349110"/>
            <a:ext cx="5089856" cy="584775"/>
          </a:xfrm>
          <a:prstGeom prst="rect">
            <a:avLst/>
          </a:prstGeom>
        </p:spPr>
        <p:txBody>
          <a:bodyPr wrap="none">
            <a:spAutoFit/>
          </a:bodyPr>
          <a:lstStyle/>
          <a:p>
            <a:pPr lvl="0" algn="ctr"/>
            <a:r>
              <a:rPr lang="en-US" sz="3200" b="1" dirty="0" smtClean="0">
                <a:solidFill>
                  <a:srgbClr val="7030A0"/>
                </a:solidFill>
                <a:latin typeface="Century Gothic" panose="020B0502020202020204"/>
              </a:rPr>
              <a:t>3.1.4</a:t>
            </a:r>
            <a:r>
              <a:rPr lang="en-US" sz="3200" b="1" dirty="0" smtClean="0">
                <a:solidFill>
                  <a:srgbClr val="ED7D31">
                    <a:lumMod val="75000"/>
                  </a:srgbClr>
                </a:solidFill>
                <a:latin typeface="Century Gothic" panose="020B0502020202020204"/>
              </a:rPr>
              <a:t>: </a:t>
            </a:r>
            <a:r>
              <a:rPr lang="en-US" sz="3200" b="1" dirty="0" smtClean="0">
                <a:solidFill>
                  <a:schemeClr val="accent2">
                    <a:lumMod val="50000"/>
                  </a:schemeClr>
                </a:solidFill>
                <a:latin typeface="Century Gothic" panose="020B0502020202020204"/>
              </a:rPr>
              <a:t>Deflection </a:t>
            </a:r>
            <a:r>
              <a:rPr lang="en-US" sz="3200" b="1" dirty="0">
                <a:solidFill>
                  <a:schemeClr val="accent2">
                    <a:lumMod val="50000"/>
                  </a:schemeClr>
                </a:solidFill>
                <a:latin typeface="Century Gothic" panose="020B0502020202020204"/>
              </a:rPr>
              <a:t>check </a:t>
            </a:r>
            <a:r>
              <a:rPr lang="en-US" sz="3200" b="1" dirty="0" smtClean="0">
                <a:solidFill>
                  <a:schemeClr val="accent2">
                    <a:lumMod val="50000"/>
                  </a:schemeClr>
                </a:solidFill>
                <a:latin typeface="Century Gothic" panose="020B0502020202020204"/>
              </a:rPr>
              <a:t>  </a:t>
            </a:r>
            <a:endParaRPr lang="en-US" sz="3200" b="1" dirty="0">
              <a:solidFill>
                <a:schemeClr val="accent2">
                  <a:lumMod val="50000"/>
                </a:schemeClr>
              </a:solidFill>
              <a:latin typeface="Century Gothic" panose="020B0502020202020204"/>
            </a:endParaRPr>
          </a:p>
        </p:txBody>
      </p:sp>
      <p:sp>
        <p:nvSpPr>
          <p:cNvPr id="11" name="Rectangle 10"/>
          <p:cNvSpPr/>
          <p:nvPr/>
        </p:nvSpPr>
        <p:spPr>
          <a:xfrm>
            <a:off x="367079" y="1871716"/>
            <a:ext cx="269626" cy="461665"/>
          </a:xfrm>
          <a:prstGeom prst="rect">
            <a:avLst/>
          </a:prstGeom>
        </p:spPr>
        <p:txBody>
          <a:bodyPr wrap="none">
            <a:spAutoFit/>
          </a:bodyPr>
          <a:lstStyle/>
          <a:p>
            <a:pPr lvl="0"/>
            <a:r>
              <a:rPr lang="en-US" sz="2400" dirty="0" smtClean="0">
                <a:solidFill>
                  <a:prstClr val="black"/>
                </a:solidFill>
                <a:latin typeface="Century Gothic" panose="020B0502020202020204"/>
              </a:rPr>
              <a:t> </a:t>
            </a:r>
            <a:endParaRPr lang="en-US" sz="2400" dirty="0">
              <a:solidFill>
                <a:prstClr val="black"/>
              </a:solidFill>
              <a:latin typeface="Century Gothic" panose="020B0502020202020204"/>
            </a:endParaRPr>
          </a:p>
        </p:txBody>
      </p:sp>
      <p:sp>
        <p:nvSpPr>
          <p:cNvPr id="14" name="Rectangle 13"/>
          <p:cNvSpPr/>
          <p:nvPr/>
        </p:nvSpPr>
        <p:spPr>
          <a:xfrm>
            <a:off x="367079" y="2056996"/>
            <a:ext cx="5528627" cy="2003625"/>
          </a:xfrm>
          <a:prstGeom prst="rect">
            <a:avLst/>
          </a:prstGeom>
        </p:spPr>
        <p:txBody>
          <a:bodyPr wrap="square">
            <a:spAutoFit/>
          </a:bodyPr>
          <a:lstStyle/>
          <a:p>
            <a:pPr marL="457200" algn="justLow">
              <a:lnSpc>
                <a:spcPct val="115000"/>
              </a:lnSpc>
            </a:pPr>
            <a:r>
              <a:rPr lang="en-US" b="1" dirty="0" smtClean="0">
                <a:solidFill>
                  <a:srgbClr val="000000"/>
                </a:solidFill>
                <a:latin typeface="Times New Roman" panose="02020603050405020304" pitchFamily="18" charset="0"/>
                <a:ea typeface="Calibri" panose="020F0502020204030204" pitchFamily="34" charset="0"/>
                <a:cs typeface="+mj-cs"/>
              </a:rPr>
              <a:t>Long-term deflection </a:t>
            </a:r>
          </a:p>
          <a:p>
            <a:pPr marL="457200" algn="justLow">
              <a:lnSpc>
                <a:spcPct val="115000"/>
              </a:lnSpc>
            </a:pPr>
            <a:r>
              <a:rPr lang="en-US" dirty="0" smtClean="0">
                <a:solidFill>
                  <a:srgbClr val="000000"/>
                </a:solidFill>
                <a:latin typeface="Times New Roman" panose="02020603050405020304" pitchFamily="18" charset="0"/>
                <a:ea typeface="Calibri" panose="020F0502020204030204" pitchFamily="34" charset="0"/>
                <a:cs typeface="+mj-cs"/>
              </a:rPr>
              <a:t>The definition of long term deflection is shown in the following figure by safe programme:</a:t>
            </a:r>
            <a:endParaRPr lang="en-US" dirty="0">
              <a:solidFill>
                <a:srgbClr val="000000"/>
              </a:solidFill>
              <a:latin typeface="Times New Roman" panose="02020603050405020304" pitchFamily="18" charset="0"/>
              <a:ea typeface="Calibri" panose="020F0502020204030204" pitchFamily="34" charset="0"/>
            </a:endParaRPr>
          </a:p>
          <a:p>
            <a:pPr marL="457200" algn="justLow">
              <a:lnSpc>
                <a:spcPct val="115000"/>
              </a:lnSpc>
            </a:pPr>
            <a:endParaRPr lang="en-US" dirty="0">
              <a:cs typeface="+mj-cs"/>
            </a:endParaRPr>
          </a:p>
          <a:p>
            <a:pPr marL="457200" algn="justLow">
              <a:lnSpc>
                <a:spcPct val="115000"/>
              </a:lnSpc>
            </a:pPr>
            <a:endPar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457200" algn="justLow">
              <a:lnSpc>
                <a:spcPct val="115000"/>
              </a:lnSpc>
            </a:pPr>
            <a:endParaRPr lang="en-US"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2" name="Picture 11"/>
          <p:cNvPicPr>
            <a:picLocks noChangeAspect="1"/>
          </p:cNvPicPr>
          <p:nvPr/>
        </p:nvPicPr>
        <p:blipFill>
          <a:blip r:embed="rId2"/>
          <a:stretch>
            <a:fillRect/>
          </a:stretch>
        </p:blipFill>
        <p:spPr>
          <a:xfrm>
            <a:off x="5895706" y="570786"/>
            <a:ext cx="5775636" cy="5658563"/>
          </a:xfrm>
          <a:prstGeom prst="rect">
            <a:avLst/>
          </a:prstGeom>
        </p:spPr>
      </p:pic>
      <p:sp>
        <p:nvSpPr>
          <p:cNvPr id="15"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33685073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33</a:t>
            </a:fld>
            <a:endParaRPr lang="en-US" sz="1800" b="1">
              <a:solidFill>
                <a:schemeClr val="accent6">
                  <a:lumMod val="75000"/>
                </a:schemeClr>
              </a:solidFill>
            </a:endParaRPr>
          </a:p>
        </p:txBody>
      </p:sp>
      <p:grpSp>
        <p:nvGrpSpPr>
          <p:cNvPr id="7" name="مجموعة 8"/>
          <p:cNvGrpSpPr/>
          <p:nvPr/>
        </p:nvGrpSpPr>
        <p:grpSpPr>
          <a:xfrm>
            <a:off x="186362" y="195562"/>
            <a:ext cx="3721961" cy="584775"/>
            <a:chOff x="609600" y="381000"/>
            <a:chExt cx="2667000" cy="917783"/>
          </a:xfrm>
        </p:grpSpPr>
        <p:sp>
          <p:nvSpPr>
            <p:cNvPr id="8" name="مربع نص 4"/>
            <p:cNvSpPr txBox="1"/>
            <p:nvPr/>
          </p:nvSpPr>
          <p:spPr>
            <a:xfrm>
              <a:off x="990600" y="381000"/>
              <a:ext cx="2286000" cy="917783"/>
            </a:xfrm>
            <a:prstGeom prst="rect">
              <a:avLst/>
            </a:prstGeom>
            <a:solidFill>
              <a:schemeClr val="bg1">
                <a:lumMod val="50000"/>
              </a:schemeClr>
            </a:solidFill>
          </p:spPr>
          <p:txBody>
            <a:bodyPr wrap="square" rtlCol="0">
              <a:spAutoFit/>
            </a:bodyPr>
            <a:lstStyle/>
            <a:p>
              <a:pPr lvl="0" algn="ctr">
                <a:defRPr/>
              </a:pPr>
              <a:r>
                <a:rPr lang="en-US" sz="2000" b="1" dirty="0">
                  <a:solidFill>
                    <a:schemeClr val="bg1"/>
                  </a:solidFill>
                </a:rPr>
                <a:t>Modeling Using </a:t>
              </a:r>
              <a:r>
                <a:rPr lang="en-US" sz="2000" b="1" dirty="0" smtClean="0">
                  <a:solidFill>
                    <a:schemeClr val="bg1"/>
                  </a:solidFill>
                </a:rPr>
                <a:t>ETABs</a:t>
              </a:r>
              <a:r>
                <a:rPr lang="en-US" sz="3200" b="1" dirty="0" smtClean="0">
                  <a:solidFill>
                    <a:schemeClr val="bg1"/>
                  </a:solidFill>
                </a:rPr>
                <a:t> </a:t>
              </a:r>
              <a:endParaRPr lang="en-US" sz="3200" b="1" dirty="0">
                <a:solidFill>
                  <a:schemeClr val="bg1"/>
                </a:solidFill>
              </a:endParaRPr>
            </a:p>
          </p:txBody>
        </p:sp>
        <p:sp>
          <p:nvSpPr>
            <p:cNvPr id="9" name="مربع نص 6"/>
            <p:cNvSpPr txBox="1"/>
            <p:nvPr/>
          </p:nvSpPr>
          <p:spPr>
            <a:xfrm>
              <a:off x="609600" y="381000"/>
              <a:ext cx="381000" cy="724566"/>
            </a:xfrm>
            <a:prstGeom prst="rect">
              <a:avLst/>
            </a:prstGeom>
            <a:solidFill>
              <a:srgbClr val="FFC000"/>
            </a:solidFill>
          </p:spPr>
          <p:txBody>
            <a:bodyPr wrap="square" rtlCol="0">
              <a:spAutoFit/>
            </a:bodyPr>
            <a:lstStyle/>
            <a:p>
              <a:pPr algn="ctr"/>
              <a:r>
                <a:rPr lang="en-US" sz="2400" b="1" dirty="0" smtClean="0"/>
                <a:t>3</a:t>
              </a:r>
              <a:endParaRPr lang="en-US" sz="1600" b="1" dirty="0"/>
            </a:p>
          </p:txBody>
        </p:sp>
      </p:grpSp>
      <p:sp>
        <p:nvSpPr>
          <p:cNvPr id="5" name="Rectangle 4"/>
          <p:cNvSpPr/>
          <p:nvPr/>
        </p:nvSpPr>
        <p:spPr>
          <a:xfrm>
            <a:off x="427703" y="702780"/>
            <a:ext cx="4186339" cy="707886"/>
          </a:xfrm>
          <a:prstGeom prst="rect">
            <a:avLst/>
          </a:prstGeom>
        </p:spPr>
        <p:txBody>
          <a:bodyPr wrap="none">
            <a:spAutoFit/>
          </a:bodyPr>
          <a:lstStyle/>
          <a:p>
            <a:pPr lvl="0">
              <a:defRPr/>
            </a:pPr>
            <a:r>
              <a:rPr lang="en-US" sz="4000" b="1" dirty="0">
                <a:solidFill>
                  <a:srgbClr val="FFC000"/>
                </a:solidFill>
              </a:rPr>
              <a:t>3</a:t>
            </a:r>
            <a:r>
              <a:rPr lang="ar-SA" sz="4000" b="1" dirty="0" smtClean="0">
                <a:solidFill>
                  <a:srgbClr val="FFC000"/>
                </a:solidFill>
              </a:rPr>
              <a:t>.</a:t>
            </a:r>
            <a:r>
              <a:rPr lang="en-US" sz="4000" b="1" dirty="0">
                <a:solidFill>
                  <a:srgbClr val="FFC000"/>
                </a:solidFill>
              </a:rPr>
              <a:t>1</a:t>
            </a:r>
            <a:r>
              <a:rPr lang="en-US" sz="4000" b="1" dirty="0" smtClean="0">
                <a:solidFill>
                  <a:srgbClr val="FFC000"/>
                </a:solidFill>
              </a:rPr>
              <a:t>: </a:t>
            </a:r>
            <a:r>
              <a:rPr lang="en-US" sz="4000" b="1" dirty="0" smtClean="0">
                <a:solidFill>
                  <a:srgbClr val="70AD47">
                    <a:lumMod val="75000"/>
                  </a:srgbClr>
                </a:solidFill>
              </a:rPr>
              <a:t>Model </a:t>
            </a:r>
            <a:r>
              <a:rPr lang="en-US" sz="4000" b="1" dirty="0">
                <a:solidFill>
                  <a:srgbClr val="70AD47">
                    <a:lumMod val="75000"/>
                  </a:srgbClr>
                </a:solidFill>
              </a:rPr>
              <a:t>Checks </a:t>
            </a:r>
          </a:p>
        </p:txBody>
      </p:sp>
      <p:sp>
        <p:nvSpPr>
          <p:cNvPr id="6" name="Rectangle 5"/>
          <p:cNvSpPr/>
          <p:nvPr/>
        </p:nvSpPr>
        <p:spPr>
          <a:xfrm>
            <a:off x="680469" y="1349110"/>
            <a:ext cx="5089856" cy="584775"/>
          </a:xfrm>
          <a:prstGeom prst="rect">
            <a:avLst/>
          </a:prstGeom>
        </p:spPr>
        <p:txBody>
          <a:bodyPr wrap="none">
            <a:spAutoFit/>
          </a:bodyPr>
          <a:lstStyle/>
          <a:p>
            <a:pPr lvl="0" algn="ctr"/>
            <a:r>
              <a:rPr lang="en-US" sz="3200" b="1" dirty="0" smtClean="0">
                <a:solidFill>
                  <a:srgbClr val="7030A0"/>
                </a:solidFill>
                <a:latin typeface="Century Gothic" panose="020B0502020202020204"/>
              </a:rPr>
              <a:t>3.1.4</a:t>
            </a:r>
            <a:r>
              <a:rPr lang="en-US" sz="3200" b="1" dirty="0" smtClean="0">
                <a:solidFill>
                  <a:srgbClr val="ED7D31">
                    <a:lumMod val="75000"/>
                  </a:srgbClr>
                </a:solidFill>
                <a:latin typeface="Century Gothic" panose="020B0502020202020204"/>
              </a:rPr>
              <a:t>: </a:t>
            </a:r>
            <a:r>
              <a:rPr lang="en-US" sz="3200" b="1" dirty="0" smtClean="0">
                <a:solidFill>
                  <a:schemeClr val="accent2">
                    <a:lumMod val="50000"/>
                  </a:schemeClr>
                </a:solidFill>
                <a:latin typeface="Century Gothic" panose="020B0502020202020204"/>
              </a:rPr>
              <a:t>Deflection </a:t>
            </a:r>
            <a:r>
              <a:rPr lang="en-US" sz="3200" b="1" dirty="0">
                <a:solidFill>
                  <a:schemeClr val="accent2">
                    <a:lumMod val="50000"/>
                  </a:schemeClr>
                </a:solidFill>
                <a:latin typeface="Century Gothic" panose="020B0502020202020204"/>
              </a:rPr>
              <a:t>check </a:t>
            </a:r>
            <a:r>
              <a:rPr lang="en-US" sz="3200" b="1" dirty="0" smtClean="0">
                <a:solidFill>
                  <a:schemeClr val="accent2">
                    <a:lumMod val="50000"/>
                  </a:schemeClr>
                </a:solidFill>
                <a:latin typeface="Century Gothic" panose="020B0502020202020204"/>
              </a:rPr>
              <a:t>  </a:t>
            </a:r>
            <a:endParaRPr lang="en-US" sz="3200" b="1" dirty="0">
              <a:solidFill>
                <a:schemeClr val="accent2">
                  <a:lumMod val="50000"/>
                </a:schemeClr>
              </a:solidFill>
              <a:latin typeface="Century Gothic" panose="020B0502020202020204"/>
            </a:endParaRPr>
          </a:p>
        </p:txBody>
      </p:sp>
      <p:sp>
        <p:nvSpPr>
          <p:cNvPr id="11" name="Rectangle 10"/>
          <p:cNvSpPr/>
          <p:nvPr/>
        </p:nvSpPr>
        <p:spPr>
          <a:xfrm>
            <a:off x="367079" y="1871716"/>
            <a:ext cx="269626" cy="461665"/>
          </a:xfrm>
          <a:prstGeom prst="rect">
            <a:avLst/>
          </a:prstGeom>
        </p:spPr>
        <p:txBody>
          <a:bodyPr wrap="none">
            <a:spAutoFit/>
          </a:bodyPr>
          <a:lstStyle/>
          <a:p>
            <a:pPr lvl="0"/>
            <a:r>
              <a:rPr lang="en-US" sz="2400" dirty="0" smtClean="0">
                <a:solidFill>
                  <a:prstClr val="black"/>
                </a:solidFill>
                <a:latin typeface="Century Gothic" panose="020B0502020202020204"/>
              </a:rPr>
              <a:t> </a:t>
            </a:r>
            <a:endParaRPr lang="en-US" sz="2400" dirty="0">
              <a:solidFill>
                <a:prstClr val="black"/>
              </a:solidFill>
              <a:latin typeface="Century Gothic" panose="020B0502020202020204"/>
            </a:endParaRPr>
          </a:p>
        </p:txBody>
      </p:sp>
      <mc:AlternateContent xmlns:mc="http://schemas.openxmlformats.org/markup-compatibility/2006" xmlns:a14="http://schemas.microsoft.com/office/drawing/2010/main">
        <mc:Choice Requires="a14">
          <p:sp>
            <p:nvSpPr>
              <p:cNvPr id="14" name="Rectangle 13"/>
              <p:cNvSpPr/>
              <p:nvPr/>
            </p:nvSpPr>
            <p:spPr>
              <a:xfrm>
                <a:off x="367079" y="2056996"/>
                <a:ext cx="5783238" cy="4344266"/>
              </a:xfrm>
              <a:prstGeom prst="rect">
                <a:avLst/>
              </a:prstGeom>
            </p:spPr>
            <p:txBody>
              <a:bodyPr wrap="square">
                <a:spAutoFit/>
              </a:bodyPr>
              <a:lstStyle/>
              <a:p>
                <a:pPr marL="457200" algn="justLow">
                  <a:lnSpc>
                    <a:spcPct val="115000"/>
                  </a:lnSpc>
                </a:pPr>
                <a:r>
                  <a:rPr lang="en-US" b="1" dirty="0" smtClean="0">
                    <a:solidFill>
                      <a:srgbClr val="000000"/>
                    </a:solidFill>
                    <a:latin typeface="Times New Roman" panose="02020603050405020304" pitchFamily="18" charset="0"/>
                    <a:ea typeface="Calibri" panose="020F0502020204030204" pitchFamily="34" charset="0"/>
                    <a:cs typeface="+mj-cs"/>
                  </a:rPr>
                  <a:t>Block 1 :</a:t>
                </a:r>
              </a:p>
              <a:p>
                <a:pPr marL="457200" algn="justLow">
                  <a:lnSpc>
                    <a:spcPct val="115000"/>
                  </a:lnSpc>
                </a:pPr>
                <a14:m>
                  <m:oMath xmlns:m="http://schemas.openxmlformats.org/officeDocument/2006/math">
                    <m:r>
                      <a:rPr lang="en-US" b="1" i="1">
                        <a:latin typeface="Cambria Math" panose="02040503050406030204" pitchFamily="18" charset="0"/>
                      </a:rPr>
                      <m:t>∆</m:t>
                    </m:r>
                  </m:oMath>
                </a14:m>
                <a:r>
                  <a:rPr lang="en-US" baseline="-25000" dirty="0"/>
                  <a:t>slab</a:t>
                </a:r>
                <a:r>
                  <a:rPr lang="en-US" dirty="0"/>
                  <a:t> = </a:t>
                </a:r>
                <a:r>
                  <a:rPr lang="en-US" dirty="0" smtClean="0"/>
                  <a:t>17.20 </a:t>
                </a:r>
                <a:r>
                  <a:rPr lang="en-US" dirty="0"/>
                  <a:t>– </a:t>
                </a:r>
                <a:r>
                  <a:rPr lang="en-US" dirty="0" smtClean="0"/>
                  <a:t>(0.031+0.09+0.21+0.18</a:t>
                </a:r>
                <a:r>
                  <a:rPr lang="en-US" dirty="0"/>
                  <a:t>)/4 = </a:t>
                </a:r>
                <a:r>
                  <a:rPr lang="en-US" dirty="0" smtClean="0"/>
                  <a:t>20.4 </a:t>
                </a:r>
                <a:r>
                  <a:rPr lang="en-US" dirty="0"/>
                  <a:t>mm</a:t>
                </a:r>
              </a:p>
              <a:p>
                <a:pPr marL="457200" algn="justLow">
                  <a:lnSpc>
                    <a:spcPct val="115000"/>
                  </a:lnSpc>
                </a:pPr>
                <a:endParaRPr lang="en-US" dirty="0">
                  <a:solidFill>
                    <a:srgbClr val="000000"/>
                  </a:solidFill>
                  <a:latin typeface="Times New Roman" panose="02020603050405020304" pitchFamily="18" charset="0"/>
                  <a:ea typeface="Calibri" panose="020F0502020204030204" pitchFamily="34" charset="0"/>
                </a:endParaRPr>
              </a:p>
              <a:p>
                <a:r>
                  <a:rPr lang="en-US" dirty="0" smtClean="0"/>
                  <a:t>     Allowable </a:t>
                </a:r>
                <a:r>
                  <a:rPr lang="en-US" dirty="0"/>
                  <a:t>deflection = 20.4 mm </a:t>
                </a:r>
                <a:r>
                  <a:rPr lang="ar-SA" dirty="0"/>
                  <a:t>&lt;</a:t>
                </a:r>
                <a:r>
                  <a:rPr lang="en-US" dirty="0"/>
                  <a:t> 17.07 mm</a:t>
                </a:r>
              </a:p>
              <a:p>
                <a14:m>
                  <m:oMath xmlns:m="http://schemas.openxmlformats.org/officeDocument/2006/math">
                    <m:r>
                      <a:rPr lang="en-US" i="1">
                        <a:latin typeface="Cambria Math" panose="02040503050406030204" pitchFamily="18" charset="0"/>
                      </a:rPr>
                      <m:t>→ </m:t>
                    </m:r>
                  </m:oMath>
                </a14:m>
                <a:r>
                  <a:rPr lang="en-US" dirty="0"/>
                  <a:t>Ok for long term deflection</a:t>
                </a:r>
                <a:r>
                  <a:rPr lang="en-US" dirty="0" smtClean="0"/>
                  <a:t>.</a:t>
                </a:r>
              </a:p>
              <a:p>
                <a:endParaRPr lang="en-US" dirty="0"/>
              </a:p>
              <a:p>
                <a:pPr marL="457200" algn="justLow">
                  <a:lnSpc>
                    <a:spcPct val="115000"/>
                  </a:lnSpc>
                </a:pPr>
                <a:r>
                  <a:rPr lang="en-US" b="1" dirty="0">
                    <a:solidFill>
                      <a:srgbClr val="000000"/>
                    </a:solidFill>
                    <a:latin typeface="Times New Roman" panose="02020603050405020304" pitchFamily="18" charset="0"/>
                    <a:ea typeface="Calibri" panose="020F0502020204030204" pitchFamily="34" charset="0"/>
                  </a:rPr>
                  <a:t>Block </a:t>
                </a:r>
                <a:r>
                  <a:rPr lang="en-US" b="1" dirty="0" smtClean="0">
                    <a:solidFill>
                      <a:srgbClr val="000000"/>
                    </a:solidFill>
                    <a:latin typeface="Times New Roman" panose="02020603050405020304" pitchFamily="18" charset="0"/>
                    <a:ea typeface="Calibri" panose="020F0502020204030204" pitchFamily="34" charset="0"/>
                  </a:rPr>
                  <a:t>2 </a:t>
                </a:r>
                <a:r>
                  <a:rPr lang="en-US" b="1" dirty="0">
                    <a:solidFill>
                      <a:srgbClr val="000000"/>
                    </a:solidFill>
                    <a:latin typeface="Times New Roman" panose="02020603050405020304" pitchFamily="18" charset="0"/>
                    <a:ea typeface="Calibri" panose="020F0502020204030204" pitchFamily="34" charset="0"/>
                  </a:rPr>
                  <a:t>:</a:t>
                </a:r>
              </a:p>
              <a:p>
                <a:pPr marL="457200" algn="justLow">
                  <a:lnSpc>
                    <a:spcPct val="115000"/>
                  </a:lnSpc>
                </a:pPr>
                <a14:m>
                  <m:oMath xmlns:m="http://schemas.openxmlformats.org/officeDocument/2006/math">
                    <m:r>
                      <a:rPr lang="en-US" b="1" i="1">
                        <a:latin typeface="Cambria Math" panose="02040503050406030204" pitchFamily="18" charset="0"/>
                      </a:rPr>
                      <m:t>∆</m:t>
                    </m:r>
                  </m:oMath>
                </a14:m>
                <a:r>
                  <a:rPr lang="en-US" baseline="-25000" dirty="0"/>
                  <a:t>slab</a:t>
                </a:r>
                <a:r>
                  <a:rPr lang="en-US" dirty="0"/>
                  <a:t> = </a:t>
                </a:r>
                <a:r>
                  <a:rPr lang="en-US" dirty="0" smtClean="0"/>
                  <a:t>26.17 </a:t>
                </a:r>
                <a:r>
                  <a:rPr lang="en-US" dirty="0"/>
                  <a:t>– </a:t>
                </a:r>
                <a:r>
                  <a:rPr lang="en-US" dirty="0" smtClean="0"/>
                  <a:t>(2.15+1.014+1.18+2.22)/</a:t>
                </a:r>
                <a:r>
                  <a:rPr lang="en-US" dirty="0"/>
                  <a:t>4 = </a:t>
                </a:r>
                <a:r>
                  <a:rPr lang="en-US" dirty="0" smtClean="0"/>
                  <a:t>24.029 </a:t>
                </a:r>
                <a:r>
                  <a:rPr lang="en-US" dirty="0"/>
                  <a:t>mm</a:t>
                </a:r>
              </a:p>
              <a:p>
                <a:pPr marL="457200" algn="justLow">
                  <a:lnSpc>
                    <a:spcPct val="115000"/>
                  </a:lnSpc>
                </a:pPr>
                <a:endParaRPr lang="en-US" dirty="0">
                  <a:solidFill>
                    <a:srgbClr val="000000"/>
                  </a:solidFill>
                  <a:latin typeface="Times New Roman" panose="02020603050405020304" pitchFamily="18" charset="0"/>
                  <a:ea typeface="Calibri" panose="020F0502020204030204" pitchFamily="34" charset="0"/>
                </a:endParaRPr>
              </a:p>
              <a:p>
                <a:r>
                  <a:rPr lang="en-US" dirty="0"/>
                  <a:t>     Allowable deflection = </a:t>
                </a:r>
                <a:r>
                  <a:rPr lang="en-US" dirty="0" smtClean="0"/>
                  <a:t>24.16 </a:t>
                </a:r>
                <a:r>
                  <a:rPr lang="en-US" dirty="0"/>
                  <a:t>mm </a:t>
                </a:r>
                <a:r>
                  <a:rPr lang="ar-SA" dirty="0"/>
                  <a:t>&lt;</a:t>
                </a:r>
                <a:r>
                  <a:rPr lang="en-US" dirty="0"/>
                  <a:t> </a:t>
                </a:r>
                <a:r>
                  <a:rPr lang="en-US" dirty="0" smtClean="0"/>
                  <a:t>24.029 </a:t>
                </a:r>
                <a:r>
                  <a:rPr lang="en-US" dirty="0"/>
                  <a:t>mm</a:t>
                </a:r>
              </a:p>
              <a:p>
                <a14:m>
                  <m:oMath xmlns:m="http://schemas.openxmlformats.org/officeDocument/2006/math">
                    <m:r>
                      <a:rPr lang="en-US" i="1">
                        <a:latin typeface="Cambria Math" panose="02040503050406030204" pitchFamily="18" charset="0"/>
                      </a:rPr>
                      <m:t>→ </m:t>
                    </m:r>
                  </m:oMath>
                </a14:m>
                <a:r>
                  <a:rPr lang="en-US" dirty="0"/>
                  <a:t>Ok for long term deflection.</a:t>
                </a:r>
              </a:p>
              <a:p>
                <a:pPr marL="457200" algn="justLow">
                  <a:lnSpc>
                    <a:spcPct val="115000"/>
                  </a:lnSpc>
                </a:pPr>
                <a:endParaRPr lang="en-US" dirty="0">
                  <a:cs typeface="+mj-cs"/>
                </a:endParaRPr>
              </a:p>
              <a:p>
                <a:pPr marL="457200" algn="justLow">
                  <a:lnSpc>
                    <a:spcPct val="115000"/>
                  </a:lnSpc>
                </a:pPr>
                <a:endPar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457200" algn="justLow">
                  <a:lnSpc>
                    <a:spcPct val="115000"/>
                  </a:lnSpc>
                </a:pPr>
                <a:endParaRPr lang="en-US"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14" name="Rectangle 13"/>
              <p:cNvSpPr>
                <a:spLocks noRot="1" noChangeAspect="1" noMove="1" noResize="1" noEditPoints="1" noAdjustHandles="1" noChangeArrowheads="1" noChangeShapeType="1" noTextEdit="1"/>
              </p:cNvSpPr>
              <p:nvPr/>
            </p:nvSpPr>
            <p:spPr>
              <a:xfrm>
                <a:off x="367079" y="2056996"/>
                <a:ext cx="5783238" cy="4344266"/>
              </a:xfrm>
              <a:prstGeom prst="rect">
                <a:avLst/>
              </a:prstGeom>
              <a:blipFill>
                <a:blip r:embed="rId2"/>
                <a:stretch>
                  <a:fillRect t="-281" r="-105"/>
                </a:stretch>
              </a:blipFill>
            </p:spPr>
            <p:txBody>
              <a:bodyPr/>
              <a:lstStyle/>
              <a:p>
                <a:r>
                  <a:rPr lang="en-US">
                    <a:noFill/>
                  </a:rPr>
                  <a:t> </a:t>
                </a:r>
              </a:p>
            </p:txBody>
          </p:sp>
        </mc:Fallback>
      </mc:AlternateContent>
      <p:pic>
        <p:nvPicPr>
          <p:cNvPr id="15" name="Picture 14"/>
          <p:cNvPicPr/>
          <p:nvPr/>
        </p:nvPicPr>
        <p:blipFill>
          <a:blip r:embed="rId3">
            <a:extLst>
              <a:ext uri="{28A0092B-C50C-407E-A947-70E740481C1C}">
                <a14:useLocalDpi xmlns:a14="http://schemas.microsoft.com/office/drawing/2010/main" val="0"/>
              </a:ext>
            </a:extLst>
          </a:blip>
          <a:stretch>
            <a:fillRect/>
          </a:stretch>
        </p:blipFill>
        <p:spPr>
          <a:xfrm>
            <a:off x="9162718" y="487949"/>
            <a:ext cx="2923540" cy="2485390"/>
          </a:xfrm>
          <a:prstGeom prst="rect">
            <a:avLst/>
          </a:prstGeom>
        </p:spPr>
      </p:pic>
      <p:pic>
        <p:nvPicPr>
          <p:cNvPr id="13" name="Picture 12"/>
          <p:cNvPicPr>
            <a:picLocks noChangeAspect="1"/>
          </p:cNvPicPr>
          <p:nvPr/>
        </p:nvPicPr>
        <p:blipFill>
          <a:blip r:embed="rId4"/>
          <a:stretch>
            <a:fillRect/>
          </a:stretch>
        </p:blipFill>
        <p:spPr>
          <a:xfrm>
            <a:off x="6150317" y="505083"/>
            <a:ext cx="3705284" cy="2842046"/>
          </a:xfrm>
          <a:prstGeom prst="rect">
            <a:avLst/>
          </a:prstGeom>
        </p:spPr>
      </p:pic>
      <p:pic>
        <p:nvPicPr>
          <p:cNvPr id="16" name="Picture 15"/>
          <p:cNvPicPr/>
          <p:nvPr/>
        </p:nvPicPr>
        <p:blipFill>
          <a:blip r:embed="rId5">
            <a:extLst>
              <a:ext uri="{28A0092B-C50C-407E-A947-70E740481C1C}">
                <a14:useLocalDpi xmlns:a14="http://schemas.microsoft.com/office/drawing/2010/main" val="0"/>
              </a:ext>
            </a:extLst>
          </a:blip>
          <a:stretch>
            <a:fillRect/>
          </a:stretch>
        </p:blipFill>
        <p:spPr>
          <a:xfrm>
            <a:off x="9799504" y="3762783"/>
            <a:ext cx="2296801" cy="2456209"/>
          </a:xfrm>
          <a:prstGeom prst="rect">
            <a:avLst/>
          </a:prstGeom>
        </p:spPr>
      </p:pic>
      <p:pic>
        <p:nvPicPr>
          <p:cNvPr id="17" name="Picture 16"/>
          <p:cNvPicPr>
            <a:picLocks noChangeAspect="1"/>
          </p:cNvPicPr>
          <p:nvPr/>
        </p:nvPicPr>
        <p:blipFill>
          <a:blip r:embed="rId6"/>
          <a:stretch>
            <a:fillRect/>
          </a:stretch>
        </p:blipFill>
        <p:spPr>
          <a:xfrm>
            <a:off x="6150317" y="3762783"/>
            <a:ext cx="3649187" cy="2381394"/>
          </a:xfrm>
          <a:prstGeom prst="rect">
            <a:avLst/>
          </a:prstGeom>
        </p:spPr>
      </p:pic>
      <p:sp>
        <p:nvSpPr>
          <p:cNvPr id="18"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3522236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34</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2" y="933612"/>
            <a:ext cx="6318600" cy="1323439"/>
          </a:xfrm>
          <a:prstGeom prst="rect">
            <a:avLst/>
          </a:prstGeom>
        </p:spPr>
        <p:txBody>
          <a:bodyPr wrap="square">
            <a:spAutoFit/>
          </a:bodyPr>
          <a:lstStyle/>
          <a:p>
            <a:pPr lvl="0">
              <a:defRPr/>
            </a:pPr>
            <a:r>
              <a:rPr lang="en-US" sz="4000" b="1" dirty="0" smtClean="0">
                <a:solidFill>
                  <a:srgbClr val="FFC000"/>
                </a:solidFill>
              </a:rPr>
              <a:t>4</a:t>
            </a:r>
            <a:r>
              <a:rPr lang="ar-SA" sz="4000" b="1" dirty="0" smtClean="0">
                <a:solidFill>
                  <a:srgbClr val="FFC000"/>
                </a:solidFill>
              </a:rPr>
              <a:t>.</a:t>
            </a:r>
            <a:r>
              <a:rPr lang="en-US" sz="4000" b="1" dirty="0">
                <a:solidFill>
                  <a:srgbClr val="FFC000"/>
                </a:solidFill>
              </a:rPr>
              <a:t>1: </a:t>
            </a:r>
            <a:r>
              <a:rPr lang="en-US" sz="3600" b="1" dirty="0" smtClean="0">
                <a:solidFill>
                  <a:schemeClr val="accent6">
                    <a:lumMod val="75000"/>
                  </a:schemeClr>
                </a:solidFill>
              </a:rPr>
              <a:t>Mapped acceleration parameter ‘</a:t>
            </a:r>
            <a:r>
              <a:rPr lang="en-US" sz="3600" b="1" dirty="0" err="1" smtClean="0">
                <a:solidFill>
                  <a:schemeClr val="accent6">
                    <a:lumMod val="75000"/>
                  </a:schemeClr>
                </a:solidFill>
              </a:rPr>
              <a:t>Ss</a:t>
            </a:r>
            <a:r>
              <a:rPr lang="en-US" sz="3600" b="1" dirty="0" smtClean="0">
                <a:solidFill>
                  <a:schemeClr val="accent6">
                    <a:lumMod val="75000"/>
                  </a:schemeClr>
                </a:solidFill>
              </a:rPr>
              <a:t> &amp; S1</a:t>
            </a:r>
            <a:r>
              <a:rPr lang="en-US" sz="4000" b="1" dirty="0" smtClean="0">
                <a:solidFill>
                  <a:schemeClr val="accent6">
                    <a:lumMod val="75000"/>
                  </a:schemeClr>
                </a:solidFill>
              </a:rPr>
              <a:t>’ </a:t>
            </a:r>
            <a:endParaRPr lang="en-US" sz="4000" b="1" dirty="0">
              <a:solidFill>
                <a:schemeClr val="accent6">
                  <a:lumMod val="75000"/>
                </a:schemeClr>
              </a:solidFill>
            </a:endParaRPr>
          </a:p>
        </p:txBody>
      </p:sp>
      <p:pic>
        <p:nvPicPr>
          <p:cNvPr id="11" name="Picture 10"/>
          <p:cNvPicPr>
            <a:picLocks noChangeAspect="1"/>
          </p:cNvPicPr>
          <p:nvPr/>
        </p:nvPicPr>
        <p:blipFill>
          <a:blip r:embed="rId2"/>
          <a:stretch>
            <a:fillRect/>
          </a:stretch>
        </p:blipFill>
        <p:spPr>
          <a:xfrm>
            <a:off x="6902982" y="827200"/>
            <a:ext cx="4890075" cy="5144605"/>
          </a:xfrm>
          <a:prstGeom prst="rect">
            <a:avLst/>
          </a:prstGeom>
        </p:spPr>
      </p:pic>
      <p:sp>
        <p:nvSpPr>
          <p:cNvPr id="14" name="Rectangle 13"/>
          <p:cNvSpPr/>
          <p:nvPr/>
        </p:nvSpPr>
        <p:spPr>
          <a:xfrm>
            <a:off x="718071" y="2594990"/>
            <a:ext cx="5292031" cy="1477328"/>
          </a:xfrm>
          <a:prstGeom prst="rect">
            <a:avLst/>
          </a:prstGeom>
        </p:spPr>
        <p:txBody>
          <a:bodyPr wrap="square">
            <a:spAutoFit/>
          </a:bodyPr>
          <a:lstStyle/>
          <a:p>
            <a:r>
              <a:rPr lang="en-US" dirty="0">
                <a:solidFill>
                  <a:srgbClr val="000000"/>
                </a:solidFill>
                <a:latin typeface="Times New Roman" panose="02020603050405020304" pitchFamily="18" charset="0"/>
                <a:ea typeface="Calibri" panose="020F0502020204030204" pitchFamily="34" charset="0"/>
              </a:rPr>
              <a:t>the project the mapped acceleration parameter for short period </a:t>
            </a:r>
            <a:endParaRPr lang="en-US" dirty="0" smtClean="0">
              <a:solidFill>
                <a:srgbClr val="000000"/>
              </a:solidFill>
              <a:latin typeface="Times New Roman" panose="02020603050405020304" pitchFamily="18" charset="0"/>
              <a:ea typeface="Calibri" panose="020F0502020204030204" pitchFamily="34" charset="0"/>
            </a:endParaRPr>
          </a:p>
          <a:p>
            <a:r>
              <a:rPr lang="en-US" dirty="0" smtClean="0">
                <a:solidFill>
                  <a:srgbClr val="000000"/>
                </a:solidFill>
                <a:latin typeface="Times New Roman" panose="02020603050405020304" pitchFamily="18" charset="0"/>
                <a:ea typeface="Calibri" panose="020F0502020204030204" pitchFamily="34" charset="0"/>
              </a:rPr>
              <a:t>Ss </a:t>
            </a:r>
            <a:r>
              <a:rPr lang="en-US" dirty="0">
                <a:solidFill>
                  <a:srgbClr val="000000"/>
                </a:solidFill>
                <a:latin typeface="Times New Roman" panose="02020603050405020304" pitchFamily="18" charset="0"/>
                <a:ea typeface="Calibri" panose="020F0502020204030204" pitchFamily="34" charset="0"/>
              </a:rPr>
              <a:t>= 0.375 second </a:t>
            </a:r>
            <a:endParaRPr lang="en-US" dirty="0" smtClean="0">
              <a:solidFill>
                <a:srgbClr val="000000"/>
              </a:solidFill>
              <a:latin typeface="Times New Roman" panose="02020603050405020304" pitchFamily="18" charset="0"/>
              <a:ea typeface="Calibri" panose="020F0502020204030204" pitchFamily="34" charset="0"/>
            </a:endParaRPr>
          </a:p>
          <a:p>
            <a:r>
              <a:rPr lang="en-US" dirty="0" smtClean="0">
                <a:solidFill>
                  <a:srgbClr val="000000"/>
                </a:solidFill>
                <a:latin typeface="Times New Roman" panose="02020603050405020304" pitchFamily="18" charset="0"/>
                <a:ea typeface="Calibri" panose="020F0502020204030204" pitchFamily="34" charset="0"/>
              </a:rPr>
              <a:t>and </a:t>
            </a:r>
            <a:r>
              <a:rPr lang="en-US" dirty="0">
                <a:solidFill>
                  <a:srgbClr val="000000"/>
                </a:solidFill>
                <a:latin typeface="Times New Roman" panose="02020603050405020304" pitchFamily="18" charset="0"/>
                <a:ea typeface="Calibri" panose="020F0502020204030204" pitchFamily="34" charset="0"/>
              </a:rPr>
              <a:t>the mapped acceleration parameter for 1s </a:t>
            </a:r>
            <a:r>
              <a:rPr lang="en-US" dirty="0" smtClean="0">
                <a:solidFill>
                  <a:srgbClr val="000000"/>
                </a:solidFill>
                <a:latin typeface="Times New Roman" panose="02020603050405020304" pitchFamily="18" charset="0"/>
                <a:ea typeface="Calibri" panose="020F0502020204030204" pitchFamily="34" charset="0"/>
              </a:rPr>
              <a:t>period</a:t>
            </a:r>
          </a:p>
          <a:p>
            <a:r>
              <a:rPr lang="en-US" dirty="0" smtClean="0">
                <a:solidFill>
                  <a:srgbClr val="000000"/>
                </a:solidFill>
                <a:latin typeface="Times New Roman" panose="02020603050405020304" pitchFamily="18" charset="0"/>
                <a:ea typeface="Calibri" panose="020F0502020204030204" pitchFamily="34" charset="0"/>
              </a:rPr>
              <a:t> </a:t>
            </a:r>
            <a:r>
              <a:rPr lang="en-US" dirty="0">
                <a:solidFill>
                  <a:srgbClr val="000000"/>
                </a:solidFill>
                <a:latin typeface="Times New Roman" panose="02020603050405020304" pitchFamily="18" charset="0"/>
                <a:ea typeface="Calibri" panose="020F0502020204030204" pitchFamily="34" charset="0"/>
              </a:rPr>
              <a:t>S</a:t>
            </a:r>
            <a:r>
              <a:rPr lang="en-US" baseline="-25000" dirty="0">
                <a:solidFill>
                  <a:srgbClr val="000000"/>
                </a:solidFill>
                <a:latin typeface="Times New Roman" panose="02020603050405020304" pitchFamily="18" charset="0"/>
                <a:ea typeface="Calibri" panose="020F0502020204030204" pitchFamily="34" charset="0"/>
              </a:rPr>
              <a:t>1</a:t>
            </a:r>
            <a:r>
              <a:rPr lang="en-US" dirty="0">
                <a:solidFill>
                  <a:srgbClr val="000000"/>
                </a:solidFill>
                <a:latin typeface="Times New Roman" panose="02020603050405020304" pitchFamily="18" charset="0"/>
                <a:ea typeface="Calibri" panose="020F0502020204030204" pitchFamily="34" charset="0"/>
              </a:rPr>
              <a:t> = 0.09 second </a:t>
            </a:r>
            <a:endParaRPr lang="en-US" dirty="0"/>
          </a:p>
        </p:txBody>
      </p:sp>
      <p:sp>
        <p:nvSpPr>
          <p:cNvPr id="12"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4833589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35</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pic>
        <p:nvPicPr>
          <p:cNvPr id="11" name="Picture 10"/>
          <p:cNvPicPr>
            <a:picLocks noChangeAspect="1"/>
          </p:cNvPicPr>
          <p:nvPr/>
        </p:nvPicPr>
        <p:blipFill>
          <a:blip r:embed="rId2"/>
          <a:stretch>
            <a:fillRect/>
          </a:stretch>
        </p:blipFill>
        <p:spPr>
          <a:xfrm>
            <a:off x="1099381" y="1022465"/>
            <a:ext cx="9663869" cy="4654435"/>
          </a:xfrm>
          <a:prstGeom prst="rect">
            <a:avLst/>
          </a:prstGeom>
        </p:spPr>
      </p:pic>
      <p:sp>
        <p:nvSpPr>
          <p:cNvPr id="12"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205820202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36</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pic>
        <p:nvPicPr>
          <p:cNvPr id="12" name="Picture 11"/>
          <p:cNvPicPr>
            <a:picLocks noChangeAspect="1"/>
          </p:cNvPicPr>
          <p:nvPr/>
        </p:nvPicPr>
        <p:blipFill>
          <a:blip r:embed="rId2"/>
          <a:stretch>
            <a:fillRect/>
          </a:stretch>
        </p:blipFill>
        <p:spPr>
          <a:xfrm>
            <a:off x="1699470" y="686518"/>
            <a:ext cx="9140328" cy="5318536"/>
          </a:xfrm>
          <a:prstGeom prst="rect">
            <a:avLst/>
          </a:prstGeom>
        </p:spPr>
      </p:pic>
      <p:sp>
        <p:nvSpPr>
          <p:cNvPr id="11"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222266791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37</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pic>
        <p:nvPicPr>
          <p:cNvPr id="13" name="Picture 12"/>
          <p:cNvPicPr>
            <a:picLocks noChangeAspect="1"/>
          </p:cNvPicPr>
          <p:nvPr/>
        </p:nvPicPr>
        <p:blipFill>
          <a:blip r:embed="rId2"/>
          <a:stretch>
            <a:fillRect/>
          </a:stretch>
        </p:blipFill>
        <p:spPr>
          <a:xfrm>
            <a:off x="2529560" y="626233"/>
            <a:ext cx="7877975" cy="3752850"/>
          </a:xfrm>
          <a:prstGeom prst="rect">
            <a:avLst/>
          </a:prstGeom>
        </p:spPr>
      </p:pic>
      <p:pic>
        <p:nvPicPr>
          <p:cNvPr id="14" name="Picture 13"/>
          <p:cNvPicPr>
            <a:picLocks noChangeAspect="1"/>
          </p:cNvPicPr>
          <p:nvPr/>
        </p:nvPicPr>
        <p:blipFill>
          <a:blip r:embed="rId3"/>
          <a:stretch>
            <a:fillRect/>
          </a:stretch>
        </p:blipFill>
        <p:spPr>
          <a:xfrm>
            <a:off x="2529560" y="4388608"/>
            <a:ext cx="7877975" cy="1857375"/>
          </a:xfrm>
          <a:prstGeom prst="rect">
            <a:avLst/>
          </a:prstGeom>
        </p:spPr>
      </p:pic>
      <p:sp>
        <p:nvSpPr>
          <p:cNvPr id="12"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3665327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38</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pic>
        <p:nvPicPr>
          <p:cNvPr id="12" name="Picture 11"/>
          <p:cNvPicPr>
            <a:picLocks noChangeAspect="1"/>
          </p:cNvPicPr>
          <p:nvPr/>
        </p:nvPicPr>
        <p:blipFill>
          <a:blip r:embed="rId2"/>
          <a:stretch>
            <a:fillRect/>
          </a:stretch>
        </p:blipFill>
        <p:spPr>
          <a:xfrm>
            <a:off x="381422" y="1383762"/>
            <a:ext cx="5977732" cy="4155205"/>
          </a:xfrm>
          <a:prstGeom prst="rect">
            <a:avLst/>
          </a:prstGeom>
        </p:spPr>
      </p:pic>
      <p:pic>
        <p:nvPicPr>
          <p:cNvPr id="13" name="Picture 12"/>
          <p:cNvPicPr>
            <a:picLocks noChangeAspect="1"/>
          </p:cNvPicPr>
          <p:nvPr/>
        </p:nvPicPr>
        <p:blipFill>
          <a:blip r:embed="rId3"/>
          <a:stretch>
            <a:fillRect/>
          </a:stretch>
        </p:blipFill>
        <p:spPr>
          <a:xfrm>
            <a:off x="6189635" y="2203880"/>
            <a:ext cx="5791422" cy="2391245"/>
          </a:xfrm>
          <a:prstGeom prst="rect">
            <a:avLst/>
          </a:prstGeom>
        </p:spPr>
      </p:pic>
      <p:sp>
        <p:nvSpPr>
          <p:cNvPr id="14"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373672390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39</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sp>
        <p:nvSpPr>
          <p:cNvPr id="12" name="Rectangle 11"/>
          <p:cNvSpPr/>
          <p:nvPr/>
        </p:nvSpPr>
        <p:spPr>
          <a:xfrm>
            <a:off x="718071" y="900887"/>
            <a:ext cx="10911434" cy="1200329"/>
          </a:xfrm>
          <a:prstGeom prst="rect">
            <a:avLst/>
          </a:prstGeom>
        </p:spPr>
        <p:txBody>
          <a:bodyPr wrap="square">
            <a:spAutoFit/>
          </a:bodyPr>
          <a:lstStyle/>
          <a:p>
            <a:pPr marL="342900" lvl="0" indent="-342900">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The System of Load Resistance</a:t>
            </a:r>
          </a:p>
          <a:p>
            <a:pPr lvl="0"/>
            <a:r>
              <a:rPr lang="en-US" dirty="0">
                <a:latin typeface="Times New Roman" panose="02020603050405020304" pitchFamily="18" charset="0"/>
                <a:cs typeface="Times New Roman" panose="02020603050405020304" pitchFamily="18" charset="0"/>
              </a:rPr>
              <a:t>Determining the System helps in Getting more information and values for seismic Design Calculations by a horizontal load in a certain amount on structure then compute the reaction on walls, then compare Lateral load percentage Resisted by walls with table below.</a:t>
            </a:r>
          </a:p>
        </p:txBody>
      </p:sp>
      <p:graphicFrame>
        <p:nvGraphicFramePr>
          <p:cNvPr id="13" name="Table 12"/>
          <p:cNvGraphicFramePr>
            <a:graphicFrameLocks noGrp="1"/>
          </p:cNvGraphicFramePr>
          <p:nvPr>
            <p:extLst>
              <p:ext uri="{D42A27DB-BD31-4B8C-83A1-F6EECF244321}">
                <p14:modId xmlns:p14="http://schemas.microsoft.com/office/powerpoint/2010/main" val="2933165302"/>
              </p:ext>
            </p:extLst>
          </p:nvPr>
        </p:nvGraphicFramePr>
        <p:xfrm>
          <a:off x="2888318" y="2636701"/>
          <a:ext cx="7034947" cy="2182486"/>
        </p:xfrm>
        <a:graphic>
          <a:graphicData uri="http://schemas.openxmlformats.org/drawingml/2006/table">
            <a:tbl>
              <a:tblPr firstRow="1" firstCol="1" bandRow="1">
                <a:tableStyleId>{21E4AEA4-8DFA-4A89-87EB-49C32662AFE0}</a:tableStyleId>
              </a:tblPr>
              <a:tblGrid>
                <a:gridCol w="3711907">
                  <a:extLst>
                    <a:ext uri="{9D8B030D-6E8A-4147-A177-3AD203B41FA5}">
                      <a16:colId xmlns:a16="http://schemas.microsoft.com/office/drawing/2014/main" val="3236579865"/>
                    </a:ext>
                  </a:extLst>
                </a:gridCol>
                <a:gridCol w="3323040">
                  <a:extLst>
                    <a:ext uri="{9D8B030D-6E8A-4147-A177-3AD203B41FA5}">
                      <a16:colId xmlns:a16="http://schemas.microsoft.com/office/drawing/2014/main" val="72622406"/>
                    </a:ext>
                  </a:extLst>
                </a:gridCol>
              </a:tblGrid>
              <a:tr h="538715">
                <a:tc>
                  <a:txBody>
                    <a:bodyPr/>
                    <a:lstStyle/>
                    <a:p>
                      <a:pPr marL="0" marR="0" algn="ctr">
                        <a:lnSpc>
                          <a:spcPct val="107000"/>
                        </a:lnSpc>
                        <a:spcBef>
                          <a:spcPts val="0"/>
                        </a:spcBef>
                        <a:spcAft>
                          <a:spcPts val="0"/>
                        </a:spcAft>
                      </a:pPr>
                      <a:r>
                        <a:rPr lang="en-US" sz="1100">
                          <a:effectLst/>
                        </a:rPr>
                        <a:t>Percentage of Loads Resisting by Walls:</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Type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334265885"/>
                  </a:ext>
                </a:extLst>
              </a:tr>
              <a:tr h="538715">
                <a:tc>
                  <a:txBody>
                    <a:bodyPr/>
                    <a:lstStyle/>
                    <a:p>
                      <a:pPr marL="0" marR="0" algn="ctr">
                        <a:lnSpc>
                          <a:spcPct val="107000"/>
                        </a:lnSpc>
                        <a:spcBef>
                          <a:spcPts val="0"/>
                        </a:spcBef>
                        <a:spcAft>
                          <a:spcPts val="0"/>
                        </a:spcAft>
                      </a:pPr>
                      <a:r>
                        <a:rPr lang="en-US" sz="1100">
                          <a:effectLst/>
                        </a:rPr>
                        <a:t>Less than 25%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Moment Resisting Frame System</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106713458"/>
                  </a:ext>
                </a:extLst>
              </a:tr>
              <a:tr h="538715">
                <a:tc>
                  <a:txBody>
                    <a:bodyPr/>
                    <a:lstStyle/>
                    <a:p>
                      <a:pPr marL="0" marR="0" algn="ctr">
                        <a:lnSpc>
                          <a:spcPct val="107000"/>
                        </a:lnSpc>
                        <a:spcBef>
                          <a:spcPts val="0"/>
                        </a:spcBef>
                        <a:spcAft>
                          <a:spcPts val="0"/>
                        </a:spcAft>
                      </a:pPr>
                      <a:r>
                        <a:rPr lang="en-US" sz="1100">
                          <a:effectLst/>
                        </a:rPr>
                        <a:t>25% to 75%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Dual System</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777598451"/>
                  </a:ext>
                </a:extLst>
              </a:tr>
              <a:tr h="566341">
                <a:tc>
                  <a:txBody>
                    <a:bodyPr/>
                    <a:lstStyle/>
                    <a:p>
                      <a:pPr marL="0" marR="0" algn="ctr">
                        <a:lnSpc>
                          <a:spcPct val="107000"/>
                        </a:lnSpc>
                        <a:spcBef>
                          <a:spcPts val="0"/>
                        </a:spcBef>
                        <a:spcAft>
                          <a:spcPts val="0"/>
                        </a:spcAft>
                      </a:pPr>
                      <a:r>
                        <a:rPr lang="en-US" sz="1100">
                          <a:effectLst/>
                        </a:rPr>
                        <a:t>More than 75%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Shear Wall Resisting System</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025207130"/>
                  </a:ext>
                </a:extLst>
              </a:tr>
            </a:tbl>
          </a:graphicData>
        </a:graphic>
      </p:graphicFrame>
      <p:sp>
        <p:nvSpPr>
          <p:cNvPr id="14" name="Date Placeholder 3"/>
          <p:cNvSpPr txBox="1">
            <a:spLocks/>
          </p:cNvSpPr>
          <p:nvPr/>
        </p:nvSpPr>
        <p:spPr>
          <a:xfrm>
            <a:off x="718071" y="6390872"/>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39139573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Graduation project II</a:t>
            </a:r>
            <a:endParaRPr lang="en-US"/>
          </a:p>
        </p:txBody>
      </p:sp>
      <p:sp>
        <p:nvSpPr>
          <p:cNvPr id="4" name="Slide Number Placeholder 3"/>
          <p:cNvSpPr>
            <a:spLocks noGrp="1"/>
          </p:cNvSpPr>
          <p:nvPr>
            <p:ph type="sldNum" sz="quarter" idx="12"/>
          </p:nvPr>
        </p:nvSpPr>
        <p:spPr/>
        <p:txBody>
          <a:bodyPr/>
          <a:lstStyle/>
          <a:p>
            <a:fld id="{2856B1DD-6134-4C1B-AFE9-F96904C6F549}" type="slidenum">
              <a:rPr lang="en-US" smtClean="0"/>
              <a:t>4</a:t>
            </a:fld>
            <a:endParaRPr lang="en-US"/>
          </a:p>
        </p:txBody>
      </p:sp>
      <p:sp>
        <p:nvSpPr>
          <p:cNvPr id="8" name="Rectangle 7"/>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5"/>
          <p:cNvSpPr txBox="1">
            <a:spLocks/>
          </p:cNvSpPr>
          <p:nvPr/>
        </p:nvSpPr>
        <p:spPr>
          <a:xfrm>
            <a:off x="10913806" y="6356350"/>
            <a:ext cx="439994" cy="365125"/>
          </a:xfrm>
          <a:prstGeom prst="rect">
            <a:avLst/>
          </a:prstGeom>
          <a:solidFill>
            <a:srgbClr val="FFC000"/>
          </a:solidFill>
          <a:ln>
            <a:noFill/>
            <a:prstDash val="dash"/>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800" b="1" dirty="0">
                <a:solidFill>
                  <a:schemeClr val="accent6">
                    <a:lumMod val="75000"/>
                  </a:schemeClr>
                </a:solidFill>
              </a:rPr>
              <a:t>5</a:t>
            </a:r>
          </a:p>
        </p:txBody>
      </p:sp>
      <p:grpSp>
        <p:nvGrpSpPr>
          <p:cNvPr id="10" name="مجموعة 2"/>
          <p:cNvGrpSpPr/>
          <p:nvPr/>
        </p:nvGrpSpPr>
        <p:grpSpPr>
          <a:xfrm>
            <a:off x="212469" y="218436"/>
            <a:ext cx="2838317" cy="569387"/>
            <a:chOff x="609600" y="381000"/>
            <a:chExt cx="2667000" cy="669868"/>
          </a:xfrm>
        </p:grpSpPr>
        <p:sp>
          <p:nvSpPr>
            <p:cNvPr id="11" name="مربع نص 4"/>
            <p:cNvSpPr txBox="1"/>
            <p:nvPr/>
          </p:nvSpPr>
          <p:spPr>
            <a:xfrm>
              <a:off x="990600" y="381000"/>
              <a:ext cx="2286000" cy="669868"/>
            </a:xfrm>
            <a:prstGeom prst="rect">
              <a:avLst/>
            </a:prstGeom>
            <a:solidFill>
              <a:schemeClr val="bg1">
                <a:lumMod val="50000"/>
              </a:schemeClr>
            </a:solidFill>
          </p:spPr>
          <p:txBody>
            <a:bodyPr wrap="square" rtlCol="0">
              <a:spAutoFit/>
            </a:bodyPr>
            <a:lstStyle/>
            <a:p>
              <a:r>
                <a:rPr lang="en-US" sz="3100" b="1" dirty="0" smtClean="0">
                  <a:solidFill>
                    <a:schemeClr val="bg1"/>
                  </a:solidFill>
                </a:rPr>
                <a:t> </a:t>
              </a:r>
              <a:endParaRPr lang="en-US" b="1" dirty="0">
                <a:solidFill>
                  <a:schemeClr val="bg1"/>
                </a:solidFill>
              </a:endParaRPr>
            </a:p>
          </p:txBody>
        </p:sp>
        <p:sp>
          <p:nvSpPr>
            <p:cNvPr id="12" name="مربع نص 5"/>
            <p:cNvSpPr txBox="1"/>
            <p:nvPr/>
          </p:nvSpPr>
          <p:spPr>
            <a:xfrm>
              <a:off x="609600" y="381000"/>
              <a:ext cx="381000" cy="470718"/>
            </a:xfrm>
            <a:prstGeom prst="rect">
              <a:avLst/>
            </a:prstGeom>
            <a:solidFill>
              <a:srgbClr val="FFC000"/>
            </a:solidFill>
          </p:spPr>
          <p:txBody>
            <a:bodyPr wrap="square" rtlCol="0">
              <a:spAutoFit/>
            </a:bodyPr>
            <a:lstStyle/>
            <a:p>
              <a:r>
                <a:rPr lang="en-US" sz="2000" b="1" dirty="0" smtClean="0"/>
                <a:t>1</a:t>
              </a:r>
              <a:endParaRPr lang="en-US" sz="2000" b="1" dirty="0"/>
            </a:p>
          </p:txBody>
        </p:sp>
      </p:grpSp>
      <p:sp>
        <p:nvSpPr>
          <p:cNvPr id="13" name="Rectangle 12"/>
          <p:cNvSpPr/>
          <p:nvPr/>
        </p:nvSpPr>
        <p:spPr>
          <a:xfrm>
            <a:off x="808183" y="332313"/>
            <a:ext cx="1375568" cy="341632"/>
          </a:xfrm>
          <a:prstGeom prst="rect">
            <a:avLst/>
          </a:prstGeom>
        </p:spPr>
        <p:txBody>
          <a:bodyPr wrap="none">
            <a:spAutoFit/>
          </a:bodyPr>
          <a:lstStyle/>
          <a:p>
            <a:pPr lvl="0" algn="ctr">
              <a:lnSpc>
                <a:spcPct val="90000"/>
              </a:lnSpc>
              <a:spcBef>
                <a:spcPts val="1000"/>
              </a:spcBef>
            </a:pPr>
            <a:r>
              <a:rPr lang="en-US" b="1" dirty="0">
                <a:solidFill>
                  <a:schemeClr val="bg1"/>
                </a:solidFill>
                <a:cs typeface="Andalus" panose="02020603050405020304" pitchFamily="18" charset="-78"/>
              </a:rPr>
              <a:t>Introduction</a:t>
            </a:r>
          </a:p>
        </p:txBody>
      </p:sp>
      <p:pic>
        <p:nvPicPr>
          <p:cNvPr id="14" name="Content Placeholder 3" descr="top"/>
          <p:cNvPicPr>
            <a:picLocks noChangeAspect="1"/>
          </p:cNvPicPr>
          <p:nvPr/>
        </p:nvPicPr>
        <p:blipFill>
          <a:blip r:embed="rId2"/>
          <a:stretch>
            <a:fillRect/>
          </a:stretch>
        </p:blipFill>
        <p:spPr>
          <a:xfrm>
            <a:off x="838200" y="811257"/>
            <a:ext cx="10516235" cy="5381725"/>
          </a:xfrm>
          <a:prstGeom prst="rect">
            <a:avLst/>
          </a:prstGeom>
        </p:spPr>
      </p:pic>
      <p:sp>
        <p:nvSpPr>
          <p:cNvPr id="15" name="Date Placeholder 3"/>
          <p:cNvSpPr>
            <a:spLocks noGrp="1"/>
          </p:cNvSpPr>
          <p:nvPr>
            <p:ph type="dt" sz="half" idx="10"/>
          </p:nvPr>
        </p:nvSpPr>
        <p:spPr>
          <a:xfrm>
            <a:off x="838200" y="6356350"/>
            <a:ext cx="2743200" cy="365125"/>
          </a:xfrm>
        </p:spPr>
        <p:txBody>
          <a:bodyPr/>
          <a:lstStyle/>
          <a:p>
            <a:r>
              <a:rPr lang="en-US" b="1" dirty="0" smtClean="0"/>
              <a:t>07-Jan-21</a:t>
            </a:r>
            <a:endParaRPr lang="en-US" b="1" dirty="0"/>
          </a:p>
        </p:txBody>
      </p:sp>
    </p:spTree>
    <p:extLst>
      <p:ext uri="{BB962C8B-B14F-4D97-AF65-F5344CB8AC3E}">
        <p14:creationId xmlns:p14="http://schemas.microsoft.com/office/powerpoint/2010/main" val="201499544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40</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sp>
        <p:nvSpPr>
          <p:cNvPr id="14" name="Content Placeholder 4"/>
          <p:cNvSpPr txBox="1">
            <a:spLocks/>
          </p:cNvSpPr>
          <p:nvPr/>
        </p:nvSpPr>
        <p:spPr>
          <a:xfrm>
            <a:off x="371100" y="771525"/>
            <a:ext cx="5885607" cy="712601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q"/>
            </a:pPr>
            <a:r>
              <a:rPr lang="en-US" sz="1700" u="sng" dirty="0" smtClean="0">
                <a:latin typeface="Times New Roman" panose="02020603050405020304" pitchFamily="18" charset="0"/>
                <a:cs typeface="Times New Roman" panose="02020603050405020304" pitchFamily="18" charset="0"/>
              </a:rPr>
              <a:t>Block one: </a:t>
            </a:r>
          </a:p>
          <a:p>
            <a:pPr marL="0" indent="0">
              <a:buFont typeface="Arial" panose="020B0604020202020204" pitchFamily="34" charset="0"/>
              <a:buNone/>
            </a:pPr>
            <a:r>
              <a:rPr lang="en-US" sz="1700" dirty="0" smtClean="0">
                <a:latin typeface="Times New Roman" panose="02020603050405020304" pitchFamily="18" charset="0"/>
                <a:cs typeface="Times New Roman" panose="02020603050405020304" pitchFamily="18" charset="0"/>
              </a:rPr>
              <a:t>To find the resisting system, applied a lateral force in X and Y direction and determine the portion of the force that resisted by the moment frame and columns.</a:t>
            </a:r>
          </a:p>
          <a:p>
            <a:pPr marL="0" indent="0">
              <a:buFont typeface="Arial" panose="020B0604020202020204" pitchFamily="34" charset="0"/>
              <a:buNone/>
            </a:pPr>
            <a:r>
              <a:rPr lang="en-US" sz="1700" b="1" u="sng" dirty="0" smtClean="0">
                <a:latin typeface="Times New Roman" panose="02020603050405020304" pitchFamily="18" charset="0"/>
                <a:cs typeface="Times New Roman" panose="02020603050405020304" pitchFamily="18" charset="0"/>
              </a:rPr>
              <a:t>For X-direction:</a:t>
            </a:r>
            <a:endParaRPr lang="en-US" sz="1700" dirty="0" smtClean="0">
              <a:latin typeface="Times New Roman" panose="02020603050405020304" pitchFamily="18" charset="0"/>
              <a:cs typeface="Times New Roman" panose="02020603050405020304" pitchFamily="18" charset="0"/>
            </a:endParaRPr>
          </a:p>
          <a:p>
            <a:r>
              <a:rPr lang="en-US" sz="1700" dirty="0" smtClean="0">
                <a:latin typeface="Times New Roman" panose="02020603050405020304" pitchFamily="18" charset="0"/>
                <a:cs typeface="Times New Roman" panose="02020603050405020304" pitchFamily="18" charset="0"/>
              </a:rPr>
              <a:t>Wall reaction</a:t>
            </a:r>
          </a:p>
          <a:p>
            <a:endParaRPr lang="en-US" sz="1700" dirty="0" smtClean="0">
              <a:latin typeface="Times New Roman" panose="02020603050405020304" pitchFamily="18" charset="0"/>
              <a:cs typeface="Times New Roman" panose="02020603050405020304" pitchFamily="18" charset="0"/>
            </a:endParaRPr>
          </a:p>
          <a:p>
            <a:endParaRPr lang="en-US" sz="17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sz="1700" dirty="0" smtClean="0">
              <a:latin typeface="Times New Roman" panose="02020603050405020304" pitchFamily="18" charset="0"/>
              <a:cs typeface="Times New Roman" panose="02020603050405020304" pitchFamily="18" charset="0"/>
            </a:endParaRPr>
          </a:p>
          <a:p>
            <a:r>
              <a:rPr lang="en-US" sz="1700" dirty="0" smtClean="0">
                <a:latin typeface="Times New Roman" panose="02020603050405020304" pitchFamily="18" charset="0"/>
                <a:cs typeface="Times New Roman" panose="02020603050405020304" pitchFamily="18" charset="0"/>
              </a:rPr>
              <a:t>Total reaction</a:t>
            </a:r>
          </a:p>
          <a:p>
            <a:endParaRPr lang="en-US" sz="1700" dirty="0" smtClean="0">
              <a:latin typeface="Times New Roman" panose="02020603050405020304" pitchFamily="18" charset="0"/>
              <a:cs typeface="Times New Roman" panose="02020603050405020304" pitchFamily="18" charset="0"/>
            </a:endParaRPr>
          </a:p>
          <a:p>
            <a:endParaRPr lang="en-US" sz="17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sz="17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1700" dirty="0" smtClean="0">
                <a:latin typeface="Times New Roman" panose="02020603050405020304" pitchFamily="18" charset="0"/>
                <a:cs typeface="Times New Roman" panose="02020603050405020304" pitchFamily="18" charset="0"/>
              </a:rPr>
              <a:t>%Load resisted by walls = (2</a:t>
            </a:r>
            <a:r>
              <a:rPr lang="ar-JO" sz="1700" dirty="0" smtClean="0">
                <a:latin typeface="Times New Roman" panose="02020603050405020304" pitchFamily="18" charset="0"/>
                <a:cs typeface="Times New Roman" panose="02020603050405020304" pitchFamily="18" charset="0"/>
              </a:rPr>
              <a:t>905</a:t>
            </a:r>
            <a:r>
              <a:rPr lang="en-US" sz="1700" dirty="0" smtClean="0">
                <a:latin typeface="Times New Roman" panose="02020603050405020304" pitchFamily="18" charset="0"/>
                <a:cs typeface="Times New Roman" panose="02020603050405020304" pitchFamily="18" charset="0"/>
              </a:rPr>
              <a:t>.</a:t>
            </a:r>
            <a:r>
              <a:rPr lang="ar-JO" sz="1700" dirty="0" smtClean="0">
                <a:latin typeface="Times New Roman" panose="02020603050405020304" pitchFamily="18" charset="0"/>
                <a:cs typeface="Times New Roman" panose="02020603050405020304" pitchFamily="18" charset="0"/>
              </a:rPr>
              <a:t>1</a:t>
            </a:r>
            <a:r>
              <a:rPr lang="en-US" sz="1700" dirty="0" smtClean="0">
                <a:latin typeface="Times New Roman" panose="02020603050405020304" pitchFamily="18" charset="0"/>
                <a:cs typeface="Times New Roman" panose="02020603050405020304" pitchFamily="18" charset="0"/>
              </a:rPr>
              <a:t>/3</a:t>
            </a:r>
            <a:r>
              <a:rPr lang="ar-JO" sz="1700" dirty="0" smtClean="0">
                <a:latin typeface="Times New Roman" panose="02020603050405020304" pitchFamily="18" charset="0"/>
                <a:cs typeface="Times New Roman" panose="02020603050405020304" pitchFamily="18" charset="0"/>
              </a:rPr>
              <a:t>149</a:t>
            </a:r>
            <a:r>
              <a:rPr lang="en-US" sz="1700" dirty="0" smtClean="0">
                <a:latin typeface="Times New Roman" panose="02020603050405020304" pitchFamily="18" charset="0"/>
                <a:cs typeface="Times New Roman" panose="02020603050405020304" pitchFamily="18" charset="0"/>
              </a:rPr>
              <a:t>.</a:t>
            </a:r>
            <a:r>
              <a:rPr lang="ar-JO" sz="1700" dirty="0" smtClean="0">
                <a:latin typeface="Times New Roman" panose="02020603050405020304" pitchFamily="18" charset="0"/>
                <a:cs typeface="Times New Roman" panose="02020603050405020304" pitchFamily="18" charset="0"/>
              </a:rPr>
              <a:t>49</a:t>
            </a:r>
            <a:r>
              <a:rPr lang="en-US" sz="1700" dirty="0" smtClean="0">
                <a:latin typeface="Times New Roman" panose="02020603050405020304" pitchFamily="18" charset="0"/>
                <a:cs typeface="Times New Roman" panose="02020603050405020304" pitchFamily="18" charset="0"/>
              </a:rPr>
              <a:t>) × 100%= </a:t>
            </a:r>
            <a:r>
              <a:rPr lang="ar-JO" sz="1700" b="1" dirty="0" smtClean="0">
                <a:latin typeface="Times New Roman" panose="02020603050405020304" pitchFamily="18" charset="0"/>
                <a:cs typeface="Times New Roman" panose="02020603050405020304" pitchFamily="18" charset="0"/>
              </a:rPr>
              <a:t>92</a:t>
            </a:r>
            <a:r>
              <a:rPr lang="en-US" sz="1700" b="1" dirty="0" smtClean="0">
                <a:latin typeface="Times New Roman" panose="02020603050405020304" pitchFamily="18" charset="0"/>
                <a:cs typeface="Times New Roman" panose="02020603050405020304" pitchFamily="18" charset="0"/>
              </a:rPr>
              <a:t>.</a:t>
            </a:r>
            <a:r>
              <a:rPr lang="ar-JO" sz="1700" b="1" dirty="0" smtClean="0">
                <a:latin typeface="Times New Roman" panose="02020603050405020304" pitchFamily="18" charset="0"/>
                <a:cs typeface="Times New Roman" panose="02020603050405020304" pitchFamily="18" charset="0"/>
              </a:rPr>
              <a:t>24</a:t>
            </a:r>
            <a:r>
              <a:rPr lang="en-US" sz="1700" b="1" dirty="0" smtClean="0">
                <a:latin typeface="Times New Roman" panose="02020603050405020304" pitchFamily="18" charset="0"/>
                <a:cs typeface="Times New Roman" panose="02020603050405020304" pitchFamily="18" charset="0"/>
              </a:rPr>
              <a:t>%,</a:t>
            </a:r>
            <a:endParaRPr lang="ar-JO" sz="1700" b="1" dirty="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1700" dirty="0" smtClean="0">
                <a:latin typeface="Times New Roman" panose="02020603050405020304" pitchFamily="18" charset="0"/>
                <a:cs typeface="Times New Roman" panose="02020603050405020304" pitchFamily="18" charset="0"/>
              </a:rPr>
              <a:t> so the system is </a:t>
            </a:r>
            <a:r>
              <a:rPr lang="en-US" sz="1700" b="1" dirty="0">
                <a:latin typeface="Times New Roman" panose="02020603050405020304" pitchFamily="18" charset="0"/>
                <a:cs typeface="Times New Roman" panose="02020603050405020304" pitchFamily="18" charset="0"/>
              </a:rPr>
              <a:t>Shear Wall Resisting System (Building Frame System) </a:t>
            </a:r>
            <a:r>
              <a:rPr lang="en-US" sz="1700" b="1" dirty="0" smtClean="0">
                <a:latin typeface="Times New Roman" panose="02020603050405020304" pitchFamily="18" charset="0"/>
                <a:cs typeface="Times New Roman" panose="02020603050405020304" pitchFamily="18" charset="0"/>
              </a:rPr>
              <a:t>in the X direction.</a:t>
            </a:r>
            <a:endParaRPr lang="en-US" sz="17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sz="2000" dirty="0" smtClean="0"/>
          </a:p>
          <a:p>
            <a:pPr marL="0" indent="0">
              <a:buFont typeface="Arial" panose="020B0604020202020204" pitchFamily="34" charset="0"/>
              <a:buNone/>
            </a:pPr>
            <a:endParaRPr lang="en-US" sz="2000" dirty="0"/>
          </a:p>
        </p:txBody>
      </p:sp>
      <p:sp>
        <p:nvSpPr>
          <p:cNvPr id="15" name="Content Placeholder 5"/>
          <p:cNvSpPr txBox="1">
            <a:spLocks/>
          </p:cNvSpPr>
          <p:nvPr/>
        </p:nvSpPr>
        <p:spPr>
          <a:xfrm>
            <a:off x="6337823" y="426394"/>
            <a:ext cx="6139927" cy="667925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US" sz="2000" b="1" u="sng" dirty="0" smtClean="0"/>
          </a:p>
          <a:p>
            <a:pPr marL="0" indent="0">
              <a:buFont typeface="Arial" panose="020B0604020202020204" pitchFamily="34" charset="0"/>
              <a:buNone/>
            </a:pPr>
            <a:r>
              <a:rPr lang="en-US" sz="1700" b="1" u="sng" dirty="0" smtClean="0">
                <a:latin typeface="Times New Roman" panose="02020603050405020304" pitchFamily="18" charset="0"/>
                <a:cs typeface="Times New Roman" panose="02020603050405020304" pitchFamily="18" charset="0"/>
              </a:rPr>
              <a:t>For Y-direction:</a:t>
            </a:r>
          </a:p>
          <a:p>
            <a:r>
              <a:rPr lang="en-US" sz="1700" dirty="0" smtClean="0">
                <a:latin typeface="Times New Roman" panose="02020603050405020304" pitchFamily="18" charset="0"/>
                <a:cs typeface="Times New Roman" panose="02020603050405020304" pitchFamily="18" charset="0"/>
              </a:rPr>
              <a:t>Wall reaction</a:t>
            </a:r>
          </a:p>
          <a:p>
            <a:endParaRPr lang="en-US" sz="1700" dirty="0" smtClean="0">
              <a:latin typeface="Times New Roman" panose="02020603050405020304" pitchFamily="18" charset="0"/>
              <a:cs typeface="Times New Roman" panose="02020603050405020304" pitchFamily="18" charset="0"/>
            </a:endParaRPr>
          </a:p>
          <a:p>
            <a:endParaRPr lang="en-US" sz="17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sz="17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sz="1700" dirty="0" smtClean="0">
              <a:latin typeface="Times New Roman" panose="02020603050405020304" pitchFamily="18" charset="0"/>
              <a:cs typeface="Times New Roman" panose="02020603050405020304" pitchFamily="18" charset="0"/>
            </a:endParaRPr>
          </a:p>
          <a:p>
            <a:r>
              <a:rPr lang="en-US" sz="1700" dirty="0" smtClean="0">
                <a:latin typeface="Times New Roman" panose="02020603050405020304" pitchFamily="18" charset="0"/>
                <a:cs typeface="Times New Roman" panose="02020603050405020304" pitchFamily="18" charset="0"/>
              </a:rPr>
              <a:t>Total reaction</a:t>
            </a:r>
          </a:p>
          <a:p>
            <a:endParaRPr lang="en-US" sz="1700" dirty="0" smtClean="0">
              <a:latin typeface="Times New Roman" panose="02020603050405020304" pitchFamily="18" charset="0"/>
              <a:cs typeface="Times New Roman" panose="02020603050405020304" pitchFamily="18" charset="0"/>
            </a:endParaRPr>
          </a:p>
          <a:p>
            <a:endParaRPr lang="en-US" sz="1700" dirty="0" smtClean="0">
              <a:latin typeface="Times New Roman" panose="02020603050405020304" pitchFamily="18" charset="0"/>
              <a:cs typeface="Times New Roman" panose="02020603050405020304" pitchFamily="18" charset="0"/>
            </a:endParaRPr>
          </a:p>
          <a:p>
            <a:endParaRPr lang="en-US" sz="17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sz="17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1700" dirty="0" smtClean="0">
                <a:latin typeface="Times New Roman" panose="02020603050405020304" pitchFamily="18" charset="0"/>
                <a:cs typeface="Times New Roman" panose="02020603050405020304" pitchFamily="18" charset="0"/>
              </a:rPr>
              <a:t>%load resisted by walls = (</a:t>
            </a:r>
            <a:r>
              <a:rPr lang="ar-JO" sz="1700" dirty="0" smtClean="0">
                <a:latin typeface="Times New Roman" panose="02020603050405020304" pitchFamily="18" charset="0"/>
                <a:cs typeface="Times New Roman" panose="02020603050405020304" pitchFamily="18" charset="0"/>
              </a:rPr>
              <a:t>3620</a:t>
            </a:r>
            <a:r>
              <a:rPr lang="en-US" sz="1700" dirty="0" smtClean="0">
                <a:latin typeface="Times New Roman" panose="02020603050405020304" pitchFamily="18" charset="0"/>
                <a:cs typeface="Times New Roman" panose="02020603050405020304" pitchFamily="18" charset="0"/>
              </a:rPr>
              <a:t>.8/3867.22) × 100%= </a:t>
            </a:r>
            <a:r>
              <a:rPr lang="en-US" sz="1700" b="1" dirty="0" smtClean="0">
                <a:latin typeface="Times New Roman" panose="02020603050405020304" pitchFamily="18" charset="0"/>
                <a:cs typeface="Times New Roman" panose="02020603050405020304" pitchFamily="18" charset="0"/>
              </a:rPr>
              <a:t>93.62%,</a:t>
            </a:r>
          </a:p>
          <a:p>
            <a:pPr marL="0" indent="0">
              <a:buFont typeface="Arial" panose="020B0604020202020204" pitchFamily="34" charset="0"/>
              <a:buNone/>
            </a:pPr>
            <a:r>
              <a:rPr lang="en-US" sz="1700" dirty="0" smtClean="0">
                <a:latin typeface="Times New Roman" panose="02020603050405020304" pitchFamily="18" charset="0"/>
                <a:cs typeface="Times New Roman" panose="02020603050405020304" pitchFamily="18" charset="0"/>
              </a:rPr>
              <a:t> so the system is </a:t>
            </a:r>
            <a:r>
              <a:rPr lang="en-US" sz="1700" b="1" dirty="0" smtClean="0">
                <a:latin typeface="Times New Roman" panose="02020603050405020304" pitchFamily="18" charset="0"/>
                <a:cs typeface="Times New Roman" panose="02020603050405020304" pitchFamily="18" charset="0"/>
              </a:rPr>
              <a:t>Shear Wall Resisting System (Building Frame System) in the Y direction.</a:t>
            </a:r>
            <a:endParaRPr lang="en-US" sz="17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sz="2200" dirty="0"/>
          </a:p>
        </p:txBody>
      </p:sp>
      <p:pic>
        <p:nvPicPr>
          <p:cNvPr id="16" name="Picture 15"/>
          <p:cNvPicPr/>
          <p:nvPr/>
        </p:nvPicPr>
        <p:blipFill>
          <a:blip r:embed="rId2">
            <a:extLst>
              <a:ext uri="{28A0092B-C50C-407E-A947-70E740481C1C}">
                <a14:useLocalDpi xmlns:a14="http://schemas.microsoft.com/office/drawing/2010/main" val="0"/>
              </a:ext>
            </a:extLst>
          </a:blip>
          <a:stretch>
            <a:fillRect/>
          </a:stretch>
        </p:blipFill>
        <p:spPr>
          <a:xfrm>
            <a:off x="452216" y="2720341"/>
            <a:ext cx="5943600" cy="861060"/>
          </a:xfrm>
          <a:prstGeom prst="rect">
            <a:avLst/>
          </a:prstGeom>
        </p:spPr>
      </p:pic>
      <p:pic>
        <p:nvPicPr>
          <p:cNvPr id="17" name="Picture 16"/>
          <p:cNvPicPr/>
          <p:nvPr/>
        </p:nvPicPr>
        <p:blipFill>
          <a:blip r:embed="rId3">
            <a:extLst>
              <a:ext uri="{28A0092B-C50C-407E-A947-70E740481C1C}">
                <a14:useLocalDpi xmlns:a14="http://schemas.microsoft.com/office/drawing/2010/main" val="0"/>
              </a:ext>
            </a:extLst>
          </a:blip>
          <a:stretch>
            <a:fillRect/>
          </a:stretch>
        </p:blipFill>
        <p:spPr>
          <a:xfrm>
            <a:off x="452216" y="4105276"/>
            <a:ext cx="5943600" cy="861060"/>
          </a:xfrm>
          <a:prstGeom prst="rect">
            <a:avLst/>
          </a:prstGeom>
        </p:spPr>
      </p:pic>
      <p:pic>
        <p:nvPicPr>
          <p:cNvPr id="18" name="Picture 17"/>
          <p:cNvPicPr/>
          <p:nvPr/>
        </p:nvPicPr>
        <p:blipFill>
          <a:blip r:embed="rId4">
            <a:extLst>
              <a:ext uri="{28A0092B-C50C-407E-A947-70E740481C1C}">
                <a14:useLocalDpi xmlns:a14="http://schemas.microsoft.com/office/drawing/2010/main" val="0"/>
              </a:ext>
            </a:extLst>
          </a:blip>
          <a:stretch>
            <a:fillRect/>
          </a:stretch>
        </p:blipFill>
        <p:spPr>
          <a:xfrm>
            <a:off x="6472609" y="3399504"/>
            <a:ext cx="5185991" cy="705772"/>
          </a:xfrm>
          <a:prstGeom prst="rect">
            <a:avLst/>
          </a:prstGeom>
        </p:spPr>
      </p:pic>
      <p:pic>
        <p:nvPicPr>
          <p:cNvPr id="20" name="Picture 19"/>
          <p:cNvPicPr/>
          <p:nvPr/>
        </p:nvPicPr>
        <p:blipFill>
          <a:blip r:embed="rId5">
            <a:extLst>
              <a:ext uri="{28A0092B-C50C-407E-A947-70E740481C1C}">
                <a14:useLocalDpi xmlns:a14="http://schemas.microsoft.com/office/drawing/2010/main" val="0"/>
              </a:ext>
            </a:extLst>
          </a:blip>
          <a:stretch>
            <a:fillRect/>
          </a:stretch>
        </p:blipFill>
        <p:spPr>
          <a:xfrm>
            <a:off x="6395816" y="1755694"/>
            <a:ext cx="5343900" cy="796925"/>
          </a:xfrm>
          <a:prstGeom prst="rect">
            <a:avLst/>
          </a:prstGeom>
        </p:spPr>
      </p:pic>
      <p:sp>
        <p:nvSpPr>
          <p:cNvPr id="21"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20292248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41</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sp>
        <p:nvSpPr>
          <p:cNvPr id="14" name="Content Placeholder 4"/>
          <p:cNvSpPr txBox="1">
            <a:spLocks/>
          </p:cNvSpPr>
          <p:nvPr/>
        </p:nvSpPr>
        <p:spPr>
          <a:xfrm>
            <a:off x="353666" y="771525"/>
            <a:ext cx="5903042" cy="712601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q"/>
            </a:pPr>
            <a:r>
              <a:rPr lang="en-US" sz="1700" u="sng" dirty="0" smtClean="0">
                <a:latin typeface="Times New Roman" panose="02020603050405020304" pitchFamily="18" charset="0"/>
                <a:cs typeface="Times New Roman" panose="02020603050405020304" pitchFamily="18" charset="0"/>
              </a:rPr>
              <a:t>Block two: </a:t>
            </a:r>
          </a:p>
          <a:p>
            <a:pPr marL="0" indent="0">
              <a:buFont typeface="Arial" panose="020B0604020202020204" pitchFamily="34" charset="0"/>
              <a:buNone/>
            </a:pPr>
            <a:r>
              <a:rPr lang="en-US" sz="1700" dirty="0" smtClean="0">
                <a:latin typeface="Times New Roman" panose="02020603050405020304" pitchFamily="18" charset="0"/>
                <a:cs typeface="Times New Roman" panose="02020603050405020304" pitchFamily="18" charset="0"/>
              </a:rPr>
              <a:t>To find the resisting system, applied a lateral force in X and Y direction and determine the portion of the force that resisted by the moment frame and columns.</a:t>
            </a:r>
          </a:p>
          <a:p>
            <a:pPr marL="0" indent="0">
              <a:buFont typeface="Arial" panose="020B0604020202020204" pitchFamily="34" charset="0"/>
              <a:buNone/>
            </a:pPr>
            <a:r>
              <a:rPr lang="en-US" sz="1700" b="1" u="sng" dirty="0" smtClean="0">
                <a:latin typeface="Times New Roman" panose="02020603050405020304" pitchFamily="18" charset="0"/>
                <a:cs typeface="Times New Roman" panose="02020603050405020304" pitchFamily="18" charset="0"/>
              </a:rPr>
              <a:t>For X-direction:</a:t>
            </a:r>
            <a:endParaRPr lang="en-US" sz="1700" dirty="0" smtClean="0">
              <a:latin typeface="Times New Roman" panose="02020603050405020304" pitchFamily="18" charset="0"/>
              <a:cs typeface="Times New Roman" panose="02020603050405020304" pitchFamily="18" charset="0"/>
            </a:endParaRPr>
          </a:p>
          <a:p>
            <a:r>
              <a:rPr lang="en-US" sz="1700" dirty="0" smtClean="0">
                <a:latin typeface="Times New Roman" panose="02020603050405020304" pitchFamily="18" charset="0"/>
                <a:cs typeface="Times New Roman" panose="02020603050405020304" pitchFamily="18" charset="0"/>
              </a:rPr>
              <a:t>Wall reaction</a:t>
            </a:r>
          </a:p>
          <a:p>
            <a:endParaRPr lang="en-US" sz="1700" dirty="0" smtClean="0">
              <a:latin typeface="Times New Roman" panose="02020603050405020304" pitchFamily="18" charset="0"/>
              <a:cs typeface="Times New Roman" panose="02020603050405020304" pitchFamily="18" charset="0"/>
            </a:endParaRPr>
          </a:p>
          <a:p>
            <a:endParaRPr lang="en-US" sz="17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sz="1700" dirty="0" smtClean="0">
              <a:latin typeface="Times New Roman" panose="02020603050405020304" pitchFamily="18" charset="0"/>
              <a:cs typeface="Times New Roman" panose="02020603050405020304" pitchFamily="18" charset="0"/>
            </a:endParaRPr>
          </a:p>
          <a:p>
            <a:r>
              <a:rPr lang="en-US" sz="1700" dirty="0" smtClean="0">
                <a:latin typeface="Times New Roman" panose="02020603050405020304" pitchFamily="18" charset="0"/>
                <a:cs typeface="Times New Roman" panose="02020603050405020304" pitchFamily="18" charset="0"/>
              </a:rPr>
              <a:t>Total reaction</a:t>
            </a:r>
          </a:p>
          <a:p>
            <a:endParaRPr lang="en-US" sz="1700" dirty="0" smtClean="0">
              <a:latin typeface="Times New Roman" panose="02020603050405020304" pitchFamily="18" charset="0"/>
              <a:cs typeface="Times New Roman" panose="02020603050405020304" pitchFamily="18" charset="0"/>
            </a:endParaRPr>
          </a:p>
          <a:p>
            <a:endParaRPr lang="en-US" sz="17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sz="17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1700" dirty="0" smtClean="0">
                <a:latin typeface="Times New Roman" panose="02020603050405020304" pitchFamily="18" charset="0"/>
                <a:cs typeface="Times New Roman" panose="02020603050405020304" pitchFamily="18" charset="0"/>
              </a:rPr>
              <a:t>%Load resisted by walls = (2117.4/2</a:t>
            </a:r>
            <a:r>
              <a:rPr lang="ar-JO" sz="1700" dirty="0" smtClean="0">
                <a:latin typeface="Times New Roman" panose="02020603050405020304" pitchFamily="18" charset="0"/>
                <a:cs typeface="Times New Roman" panose="02020603050405020304" pitchFamily="18" charset="0"/>
              </a:rPr>
              <a:t>19</a:t>
            </a:r>
            <a:r>
              <a:rPr lang="en-US" sz="1700" dirty="0" smtClean="0">
                <a:latin typeface="Times New Roman" panose="02020603050405020304" pitchFamily="18" charset="0"/>
                <a:cs typeface="Times New Roman" panose="02020603050405020304" pitchFamily="18" charset="0"/>
              </a:rPr>
              <a:t>3.64) × 100%= </a:t>
            </a:r>
            <a:r>
              <a:rPr lang="ar-JO" sz="1700" b="1" dirty="0" smtClean="0">
                <a:latin typeface="Times New Roman" panose="02020603050405020304" pitchFamily="18" charset="0"/>
                <a:cs typeface="Times New Roman" panose="02020603050405020304" pitchFamily="18" charset="0"/>
              </a:rPr>
              <a:t>9</a:t>
            </a:r>
            <a:r>
              <a:rPr lang="en-US" sz="1700" b="1" dirty="0" smtClean="0">
                <a:latin typeface="Times New Roman" panose="02020603050405020304" pitchFamily="18" charset="0"/>
                <a:cs typeface="Times New Roman" panose="02020603050405020304" pitchFamily="18" charset="0"/>
              </a:rPr>
              <a:t>6.52%,</a:t>
            </a:r>
            <a:endParaRPr lang="ar-JO" sz="1700" b="1" dirty="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1700" dirty="0" smtClean="0">
                <a:latin typeface="Times New Roman" panose="02020603050405020304" pitchFamily="18" charset="0"/>
                <a:cs typeface="Times New Roman" panose="02020603050405020304" pitchFamily="18" charset="0"/>
              </a:rPr>
              <a:t> so the system is </a:t>
            </a:r>
            <a:r>
              <a:rPr lang="en-US" sz="1700" b="1" dirty="0">
                <a:latin typeface="Times New Roman" panose="02020603050405020304" pitchFamily="18" charset="0"/>
                <a:cs typeface="Times New Roman" panose="02020603050405020304" pitchFamily="18" charset="0"/>
              </a:rPr>
              <a:t>Shear Wall Resisting System (Building Frame System) </a:t>
            </a:r>
            <a:r>
              <a:rPr lang="en-US" sz="1700" b="1" dirty="0" smtClean="0">
                <a:latin typeface="Times New Roman" panose="02020603050405020304" pitchFamily="18" charset="0"/>
                <a:cs typeface="Times New Roman" panose="02020603050405020304" pitchFamily="18" charset="0"/>
              </a:rPr>
              <a:t>in the X direction.</a:t>
            </a:r>
            <a:endParaRPr lang="en-US" sz="17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sz="2000" dirty="0" smtClean="0"/>
          </a:p>
          <a:p>
            <a:pPr marL="0" indent="0">
              <a:buFont typeface="Arial" panose="020B0604020202020204" pitchFamily="34" charset="0"/>
              <a:buNone/>
            </a:pPr>
            <a:endParaRPr lang="en-US" sz="2000" dirty="0"/>
          </a:p>
        </p:txBody>
      </p:sp>
      <p:sp>
        <p:nvSpPr>
          <p:cNvPr id="15" name="Content Placeholder 5"/>
          <p:cNvSpPr txBox="1">
            <a:spLocks/>
          </p:cNvSpPr>
          <p:nvPr/>
        </p:nvSpPr>
        <p:spPr>
          <a:xfrm>
            <a:off x="6337823" y="426394"/>
            <a:ext cx="6139927" cy="667925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US" sz="2000" b="1" u="sng" dirty="0" smtClean="0"/>
          </a:p>
          <a:p>
            <a:pPr marL="0" indent="0">
              <a:buFont typeface="Arial" panose="020B0604020202020204" pitchFamily="34" charset="0"/>
              <a:buNone/>
            </a:pPr>
            <a:r>
              <a:rPr lang="en-US" sz="1700" b="1" u="sng" dirty="0" smtClean="0">
                <a:latin typeface="Times New Roman" panose="02020603050405020304" pitchFamily="18" charset="0"/>
                <a:cs typeface="Times New Roman" panose="02020603050405020304" pitchFamily="18" charset="0"/>
              </a:rPr>
              <a:t>For Y-direction:</a:t>
            </a:r>
          </a:p>
          <a:p>
            <a:r>
              <a:rPr lang="en-US" sz="1700" dirty="0" smtClean="0">
                <a:latin typeface="Times New Roman" panose="02020603050405020304" pitchFamily="18" charset="0"/>
                <a:cs typeface="Times New Roman" panose="02020603050405020304" pitchFamily="18" charset="0"/>
              </a:rPr>
              <a:t>Wall reaction</a:t>
            </a:r>
          </a:p>
          <a:p>
            <a:endParaRPr lang="en-US" sz="1700" dirty="0" smtClean="0">
              <a:latin typeface="Times New Roman" panose="02020603050405020304" pitchFamily="18" charset="0"/>
              <a:cs typeface="Times New Roman" panose="02020603050405020304" pitchFamily="18" charset="0"/>
            </a:endParaRPr>
          </a:p>
          <a:p>
            <a:endParaRPr lang="en-US" sz="17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sz="17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sz="1700" dirty="0" smtClean="0">
              <a:latin typeface="Times New Roman" panose="02020603050405020304" pitchFamily="18" charset="0"/>
              <a:cs typeface="Times New Roman" panose="02020603050405020304" pitchFamily="18" charset="0"/>
            </a:endParaRPr>
          </a:p>
          <a:p>
            <a:r>
              <a:rPr lang="en-US" sz="1700" dirty="0" smtClean="0">
                <a:latin typeface="Times New Roman" panose="02020603050405020304" pitchFamily="18" charset="0"/>
                <a:cs typeface="Times New Roman" panose="02020603050405020304" pitchFamily="18" charset="0"/>
              </a:rPr>
              <a:t>Total reaction</a:t>
            </a:r>
          </a:p>
          <a:p>
            <a:endParaRPr lang="en-US" sz="1700" dirty="0" smtClean="0">
              <a:latin typeface="Times New Roman" panose="02020603050405020304" pitchFamily="18" charset="0"/>
              <a:cs typeface="Times New Roman" panose="02020603050405020304" pitchFamily="18" charset="0"/>
            </a:endParaRPr>
          </a:p>
          <a:p>
            <a:endParaRPr lang="en-US" sz="1700" dirty="0" smtClean="0">
              <a:latin typeface="Times New Roman" panose="02020603050405020304" pitchFamily="18" charset="0"/>
              <a:cs typeface="Times New Roman" panose="02020603050405020304" pitchFamily="18" charset="0"/>
            </a:endParaRPr>
          </a:p>
          <a:p>
            <a:endParaRPr lang="en-US" sz="17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sz="17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1700" dirty="0" smtClean="0">
                <a:latin typeface="Times New Roman" panose="02020603050405020304" pitchFamily="18" charset="0"/>
                <a:cs typeface="Times New Roman" panose="02020603050405020304" pitchFamily="18" charset="0"/>
              </a:rPr>
              <a:t>%load resisted by walls = (15</a:t>
            </a:r>
            <a:r>
              <a:rPr lang="ar-JO" sz="1700" dirty="0" smtClean="0">
                <a:latin typeface="Times New Roman" panose="02020603050405020304" pitchFamily="18" charset="0"/>
                <a:cs typeface="Times New Roman" panose="02020603050405020304" pitchFamily="18" charset="0"/>
              </a:rPr>
              <a:t>60</a:t>
            </a:r>
            <a:r>
              <a:rPr lang="en-US" sz="1700" dirty="0" smtClean="0">
                <a:latin typeface="Times New Roman" panose="02020603050405020304" pitchFamily="18" charset="0"/>
                <a:cs typeface="Times New Roman" panose="02020603050405020304" pitchFamily="18" charset="0"/>
              </a:rPr>
              <a:t>.27/1699.67) × 100%= </a:t>
            </a:r>
            <a:r>
              <a:rPr lang="en-US" sz="1700" b="1" dirty="0" smtClean="0">
                <a:latin typeface="Times New Roman" panose="02020603050405020304" pitchFamily="18" charset="0"/>
                <a:cs typeface="Times New Roman" panose="02020603050405020304" pitchFamily="18" charset="0"/>
              </a:rPr>
              <a:t>91.79%,</a:t>
            </a:r>
          </a:p>
          <a:p>
            <a:pPr marL="0" indent="0">
              <a:buFont typeface="Arial" panose="020B0604020202020204" pitchFamily="34" charset="0"/>
              <a:buNone/>
            </a:pPr>
            <a:r>
              <a:rPr lang="en-US" sz="1700" dirty="0" smtClean="0">
                <a:latin typeface="Times New Roman" panose="02020603050405020304" pitchFamily="18" charset="0"/>
                <a:cs typeface="Times New Roman" panose="02020603050405020304" pitchFamily="18" charset="0"/>
              </a:rPr>
              <a:t> so the system is </a:t>
            </a:r>
            <a:r>
              <a:rPr lang="en-US" sz="1700" b="1" dirty="0" smtClean="0">
                <a:latin typeface="Times New Roman" panose="02020603050405020304" pitchFamily="18" charset="0"/>
                <a:cs typeface="Times New Roman" panose="02020603050405020304" pitchFamily="18" charset="0"/>
              </a:rPr>
              <a:t>Shear Wall Resisting System (Building Frame System) in the Y direction.</a:t>
            </a:r>
            <a:endParaRPr lang="en-US" sz="17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sz="2200" dirty="0"/>
          </a:p>
        </p:txBody>
      </p:sp>
      <p:pic>
        <p:nvPicPr>
          <p:cNvPr id="20" name="Picture 19"/>
          <p:cNvPicPr/>
          <p:nvPr/>
        </p:nvPicPr>
        <p:blipFill>
          <a:blip r:embed="rId2">
            <a:extLst>
              <a:ext uri="{28A0092B-C50C-407E-A947-70E740481C1C}">
                <a14:useLocalDpi xmlns:a14="http://schemas.microsoft.com/office/drawing/2010/main" val="0"/>
              </a:ext>
            </a:extLst>
          </a:blip>
          <a:stretch>
            <a:fillRect/>
          </a:stretch>
        </p:blipFill>
        <p:spPr>
          <a:xfrm>
            <a:off x="408339" y="4105276"/>
            <a:ext cx="5943600" cy="753745"/>
          </a:xfrm>
          <a:prstGeom prst="rect">
            <a:avLst/>
          </a:prstGeom>
        </p:spPr>
      </p:pic>
      <p:pic>
        <p:nvPicPr>
          <p:cNvPr id="21" name="Picture 20"/>
          <p:cNvPicPr/>
          <p:nvPr/>
        </p:nvPicPr>
        <p:blipFill>
          <a:blip r:embed="rId3">
            <a:extLst>
              <a:ext uri="{28A0092B-C50C-407E-A947-70E740481C1C}">
                <a14:useLocalDpi xmlns:a14="http://schemas.microsoft.com/office/drawing/2010/main" val="0"/>
              </a:ext>
            </a:extLst>
          </a:blip>
          <a:stretch>
            <a:fillRect/>
          </a:stretch>
        </p:blipFill>
        <p:spPr>
          <a:xfrm>
            <a:off x="353665" y="2769200"/>
            <a:ext cx="5943600" cy="739140"/>
          </a:xfrm>
          <a:prstGeom prst="rect">
            <a:avLst/>
          </a:prstGeom>
        </p:spPr>
      </p:pic>
      <p:pic>
        <p:nvPicPr>
          <p:cNvPr id="22" name="Picture 21"/>
          <p:cNvPicPr/>
          <p:nvPr/>
        </p:nvPicPr>
        <p:blipFill>
          <a:blip r:embed="rId4">
            <a:extLst>
              <a:ext uri="{28A0092B-C50C-407E-A947-70E740481C1C}">
                <a14:useLocalDpi xmlns:a14="http://schemas.microsoft.com/office/drawing/2010/main" val="0"/>
              </a:ext>
            </a:extLst>
          </a:blip>
          <a:stretch>
            <a:fillRect/>
          </a:stretch>
        </p:blipFill>
        <p:spPr>
          <a:xfrm>
            <a:off x="6330745" y="3501274"/>
            <a:ext cx="5408971" cy="760730"/>
          </a:xfrm>
          <a:prstGeom prst="rect">
            <a:avLst/>
          </a:prstGeom>
        </p:spPr>
      </p:pic>
      <p:pic>
        <p:nvPicPr>
          <p:cNvPr id="23" name="Picture 22"/>
          <p:cNvPicPr/>
          <p:nvPr/>
        </p:nvPicPr>
        <p:blipFill>
          <a:blip r:embed="rId5">
            <a:extLst>
              <a:ext uri="{28A0092B-C50C-407E-A947-70E740481C1C}">
                <a14:useLocalDpi xmlns:a14="http://schemas.microsoft.com/office/drawing/2010/main" val="0"/>
              </a:ext>
            </a:extLst>
          </a:blip>
          <a:stretch>
            <a:fillRect/>
          </a:stretch>
        </p:blipFill>
        <p:spPr>
          <a:xfrm>
            <a:off x="6376220" y="1737483"/>
            <a:ext cx="5363496" cy="765175"/>
          </a:xfrm>
          <a:prstGeom prst="rect">
            <a:avLst/>
          </a:prstGeom>
        </p:spPr>
      </p:pic>
      <p:sp>
        <p:nvSpPr>
          <p:cNvPr id="17"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243936986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42</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sp>
        <p:nvSpPr>
          <p:cNvPr id="12" name="Rectangle 11"/>
          <p:cNvSpPr/>
          <p:nvPr/>
        </p:nvSpPr>
        <p:spPr>
          <a:xfrm>
            <a:off x="452216" y="726396"/>
            <a:ext cx="3002745" cy="584775"/>
          </a:xfrm>
          <a:prstGeom prst="rect">
            <a:avLst/>
          </a:prstGeom>
        </p:spPr>
        <p:txBody>
          <a:bodyPr wrap="none">
            <a:spAutoFit/>
          </a:bodyPr>
          <a:lstStyle/>
          <a:p>
            <a:r>
              <a:rPr lang="en-US" sz="3200" b="1" dirty="0">
                <a:solidFill>
                  <a:srgbClr val="ED7D31">
                    <a:lumMod val="50000"/>
                  </a:srgbClr>
                </a:solidFill>
                <a:latin typeface="Century Gothic" panose="020B0502020202020204"/>
              </a:rPr>
              <a:t>Period Check </a:t>
            </a:r>
            <a:endParaRPr lang="en-US" dirty="0"/>
          </a:p>
        </p:txBody>
      </p:sp>
      <mc:AlternateContent xmlns:mc="http://schemas.openxmlformats.org/markup-compatibility/2006" xmlns:a14="http://schemas.microsoft.com/office/drawing/2010/main">
        <mc:Choice Requires="a14">
          <p:sp>
            <p:nvSpPr>
              <p:cNvPr id="15" name="Subtitle 2">
                <a:extLst>
                  <a:ext uri="{FF2B5EF4-FFF2-40B4-BE49-F238E27FC236}">
                    <a16:creationId xmlns:a16="http://schemas.microsoft.com/office/drawing/2014/main" id="{84D218CE-8554-4C3E-B9C7-F98937C16C2F}"/>
                  </a:ext>
                </a:extLst>
              </p:cNvPr>
              <p:cNvSpPr txBox="1">
                <a:spLocks/>
              </p:cNvSpPr>
              <p:nvPr/>
            </p:nvSpPr>
            <p:spPr>
              <a:xfrm>
                <a:off x="427703" y="1284528"/>
                <a:ext cx="11544342" cy="5436946"/>
              </a:xfrm>
              <a:prstGeom prst="rect">
                <a:avLst/>
              </a:prstGeom>
            </p:spPr>
            <p:txBody>
              <a:bodyPr>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  </a:t>
                </a:r>
                <a:r>
                  <a:rPr lang="en-US" sz="3100" dirty="0">
                    <a:latin typeface="Times New Roman" panose="02020603050405020304" pitchFamily="18" charset="0"/>
                    <a:cs typeface="Times New Roman" panose="02020603050405020304" pitchFamily="18" charset="0"/>
                  </a:rPr>
                  <a:t>I</a:t>
                </a:r>
                <a:r>
                  <a:rPr lang="en-US" sz="3100" dirty="0" smtClean="0">
                    <a:latin typeface="Times New Roman" panose="02020603050405020304" pitchFamily="18" charset="0"/>
                    <a:cs typeface="Times New Roman" panose="02020603050405020304" pitchFamily="18" charset="0"/>
                  </a:rPr>
                  <a:t>t </a:t>
                </a:r>
                <a:r>
                  <a:rPr lang="en-US" sz="3100" dirty="0">
                    <a:latin typeface="Times New Roman" panose="02020603050405020304" pitchFamily="18" charset="0"/>
                    <a:cs typeface="Times New Roman" panose="02020603050405020304" pitchFamily="18" charset="0"/>
                  </a:rPr>
                  <a:t>is a check used to ensure </a:t>
                </a:r>
                <a:r>
                  <a:rPr lang="en-US" sz="3100" dirty="0" smtClean="0">
                    <a:latin typeface="Times New Roman" panose="02020603050405020304" pitchFamily="18" charset="0"/>
                    <a:cs typeface="Times New Roman" panose="02020603050405020304" pitchFamily="18" charset="0"/>
                  </a:rPr>
                  <a:t>logical </a:t>
                </a:r>
                <a:r>
                  <a:rPr lang="en-US" sz="3100" dirty="0">
                    <a:latin typeface="Times New Roman" panose="02020603050405020304" pitchFamily="18" charset="0"/>
                    <a:cs typeface="Times New Roman" panose="02020603050405020304" pitchFamily="18" charset="0"/>
                  </a:rPr>
                  <a:t>time period for structure.</a:t>
                </a:r>
              </a:p>
              <a:p>
                <a:r>
                  <a:rPr lang="en-US" sz="3100" dirty="0">
                    <a:latin typeface="Times New Roman" panose="02020603050405020304" pitchFamily="18" charset="0"/>
                    <a:cs typeface="Times New Roman" panose="02020603050405020304" pitchFamily="18" charset="0"/>
                  </a:rPr>
                  <a:t> there are two </a:t>
                </a:r>
                <a:r>
                  <a:rPr lang="en-US" sz="3100" dirty="0" smtClean="0">
                    <a:latin typeface="Times New Roman" panose="02020603050405020304" pitchFamily="18" charset="0"/>
                    <a:cs typeface="Times New Roman" panose="02020603050405020304" pitchFamily="18" charset="0"/>
                  </a:rPr>
                  <a:t>manual methods </a:t>
                </a:r>
                <a:r>
                  <a:rPr lang="en-US" sz="3100" dirty="0">
                    <a:latin typeface="Times New Roman" panose="02020603050405020304" pitchFamily="18" charset="0"/>
                    <a:cs typeface="Times New Roman" panose="02020603050405020304" pitchFamily="18" charset="0"/>
                  </a:rPr>
                  <a:t>to calculate time </a:t>
                </a:r>
                <a:r>
                  <a:rPr lang="en-US" sz="3100" dirty="0" smtClean="0">
                    <a:latin typeface="Times New Roman" panose="02020603050405020304" pitchFamily="18" charset="0"/>
                    <a:cs typeface="Times New Roman" panose="02020603050405020304" pitchFamily="18" charset="0"/>
                  </a:rPr>
                  <a:t>period:</a:t>
                </a:r>
                <a:endParaRPr lang="en-US" sz="3100" dirty="0">
                  <a:latin typeface="Times New Roman" panose="02020603050405020304" pitchFamily="18" charset="0"/>
                  <a:cs typeface="Times New Roman" panose="02020603050405020304" pitchFamily="18" charset="0"/>
                </a:endParaRPr>
              </a:p>
              <a:p>
                <a:endParaRPr lang="en-US" dirty="0">
                  <a:latin typeface="Calibri" panose="020F0502020204030204" charset="0"/>
                  <a:cs typeface="Calibri" panose="020F0502020204030204" charset="0"/>
                </a:endParaRPr>
              </a:p>
              <a:p>
                <a:r>
                  <a:rPr lang="en-US" sz="3100" b="1" dirty="0">
                    <a:latin typeface="Times New Roman" panose="02020603050405020304" pitchFamily="18" charset="0"/>
                    <a:cs typeface="Times New Roman" panose="02020603050405020304" pitchFamily="18" charset="0"/>
                  </a:rPr>
                  <a:t>1-ASCE 7-10 ( IBC code)          </a:t>
                </a:r>
                <a:r>
                  <a:rPr lang="en-US" sz="3100" dirty="0">
                    <a:latin typeface="Times New Roman" panose="02020603050405020304" pitchFamily="18" charset="0"/>
                    <a:cs typeface="Times New Roman" panose="02020603050405020304" pitchFamily="18" charset="0"/>
                  </a:rPr>
                  <a:t>𝑇𝑎 = 𝐶𝑡 ℎ</a:t>
                </a:r>
                <a:r>
                  <a:rPr lang="en-US" sz="3100" dirty="0" smtClean="0">
                    <a:latin typeface="Times New Roman" panose="02020603050405020304" pitchFamily="18" charset="0"/>
                    <a:cs typeface="Times New Roman" panose="02020603050405020304" pitchFamily="18" charset="0"/>
                  </a:rPr>
                  <a:t>𝑛^𝑥</a:t>
                </a:r>
                <a:endParaRPr lang="en-US" sz="3100" dirty="0">
                  <a:latin typeface="Times New Roman" panose="02020603050405020304" pitchFamily="18" charset="0"/>
                  <a:cs typeface="Times New Roman" panose="02020603050405020304" pitchFamily="18" charset="0"/>
                </a:endParaRPr>
              </a:p>
              <a:p>
                <a:r>
                  <a:rPr lang="en-US" sz="3100" dirty="0">
                    <a:latin typeface="Times New Roman" panose="02020603050405020304" pitchFamily="18" charset="0"/>
                    <a:cs typeface="Times New Roman" panose="02020603050405020304" pitchFamily="18" charset="0"/>
                  </a:rPr>
                  <a:t>Ct: coefficient depending on the type of structure</a:t>
                </a:r>
              </a:p>
              <a:p>
                <a:r>
                  <a:rPr lang="en-US" sz="3100" dirty="0">
                    <a:latin typeface="Times New Roman" panose="02020603050405020304" pitchFamily="18" charset="0"/>
                    <a:cs typeface="Times New Roman" panose="02020603050405020304" pitchFamily="18" charset="0"/>
                  </a:rPr>
                  <a:t> hn: Height of structure</a:t>
                </a:r>
              </a:p>
              <a:p>
                <a:r>
                  <a:rPr lang="en-US" sz="3100" dirty="0">
                    <a:latin typeface="Times New Roman" panose="02020603050405020304" pitchFamily="18" charset="0"/>
                    <a:cs typeface="Times New Roman" panose="02020603050405020304" pitchFamily="18" charset="0"/>
                  </a:rPr>
                  <a:t>x: coefficient depending on the type of structure.</a:t>
                </a:r>
              </a:p>
              <a:p>
                <a:r>
                  <a:rPr lang="en-US" sz="3100" dirty="0">
                    <a:latin typeface="Times New Roman" panose="02020603050405020304" pitchFamily="18" charset="0"/>
                    <a:cs typeface="Times New Roman" panose="02020603050405020304" pitchFamily="18" charset="0"/>
                  </a:rPr>
                  <a:t> </a:t>
                </a:r>
              </a:p>
              <a:p>
                <a:r>
                  <a:rPr lang="en-US" sz="3100" dirty="0">
                    <a:latin typeface="Times New Roman" panose="02020603050405020304" pitchFamily="18" charset="0"/>
                    <a:cs typeface="Times New Roman" panose="02020603050405020304" pitchFamily="18" charset="0"/>
                  </a:rPr>
                  <a:t>There is also </a:t>
                </a:r>
                <a:r>
                  <a:rPr lang="en-US" sz="3100" dirty="0" smtClean="0">
                    <a:latin typeface="Times New Roman" panose="02020603050405020304" pitchFamily="18" charset="0"/>
                    <a:cs typeface="Times New Roman" panose="02020603050405020304" pitchFamily="18" charset="0"/>
                  </a:rPr>
                  <a:t>a formula in code, it’s approximate </a:t>
                </a:r>
                <a:r>
                  <a:rPr lang="en-US" sz="3100" dirty="0">
                    <a:latin typeface="Times New Roman" panose="02020603050405020304" pitchFamily="18" charset="0"/>
                    <a:cs typeface="Times New Roman" panose="02020603050405020304" pitchFamily="18" charset="0"/>
                  </a:rPr>
                  <a:t>method for Frame System with </a:t>
                </a:r>
                <a:r>
                  <a:rPr lang="en-US" sz="3100" dirty="0" smtClean="0">
                    <a:latin typeface="Times New Roman" panose="02020603050405020304" pitchFamily="18" charset="0"/>
                    <a:cs typeface="Times New Roman" panose="02020603050405020304" pitchFamily="18" charset="0"/>
                  </a:rPr>
                  <a:t>average </a:t>
                </a:r>
                <a:r>
                  <a:rPr lang="en-US" sz="3100" dirty="0">
                    <a:latin typeface="Times New Roman" panose="02020603050405020304" pitchFamily="18" charset="0"/>
                    <a:cs typeface="Times New Roman" panose="02020603050405020304" pitchFamily="18" charset="0"/>
                  </a:rPr>
                  <a:t>story height  = 3m </a:t>
                </a:r>
                <a:r>
                  <a:rPr lang="en-US" sz="3100" dirty="0" smtClean="0">
                    <a:latin typeface="Times New Roman" panose="02020603050405020304" pitchFamily="18" charset="0"/>
                    <a:cs typeface="Times New Roman" panose="02020603050405020304" pitchFamily="18" charset="0"/>
                  </a:rPr>
                  <a:t>and less than 12 stories</a:t>
                </a:r>
                <a:endParaRPr lang="en-US" sz="3100" dirty="0">
                  <a:latin typeface="Times New Roman" panose="02020603050405020304" pitchFamily="18" charset="0"/>
                  <a:cs typeface="Times New Roman" panose="02020603050405020304" pitchFamily="18" charset="0"/>
                </a:endParaRPr>
              </a:p>
              <a:p>
                <a:r>
                  <a:rPr lang="en-US" sz="3100" dirty="0">
                    <a:latin typeface="Times New Roman" panose="02020603050405020304" pitchFamily="18" charset="0"/>
                    <a:cs typeface="Times New Roman" panose="02020603050405020304" pitchFamily="18" charset="0"/>
                  </a:rPr>
                  <a:t>Ta=0.1*#stories</a:t>
                </a:r>
              </a:p>
              <a:p>
                <a:endParaRPr lang="en-US" sz="2600" b="1" dirty="0"/>
              </a:p>
              <a:p>
                <a:r>
                  <a:rPr lang="en-US" sz="3100" b="1" dirty="0">
                    <a:latin typeface="Times New Roman" panose="02020603050405020304" pitchFamily="18" charset="0"/>
                    <a:cs typeface="Times New Roman" panose="02020603050405020304" pitchFamily="18" charset="0"/>
                  </a:rPr>
                  <a:t>2- Rayleigh method </a:t>
                </a:r>
                <a:r>
                  <a:rPr lang="en-US" sz="3100" dirty="0">
                    <a:latin typeface="Times New Roman" panose="02020603050405020304" pitchFamily="18" charset="0"/>
                    <a:cs typeface="Times New Roman" panose="02020603050405020304" pitchFamily="18" charset="0"/>
                  </a:rPr>
                  <a:t>: more realistic than another formula and more difficult  (will not be used)</a:t>
                </a:r>
              </a:p>
              <a:p>
                <a:r>
                  <a:rPr lang="en-US" sz="3100" dirty="0">
                    <a:latin typeface="Times New Roman" panose="02020603050405020304" pitchFamily="18" charset="0"/>
                    <a:cs typeface="Times New Roman" panose="02020603050405020304" pitchFamily="18" charset="0"/>
                  </a:rPr>
                  <a:t>                                                                 m: mass </a:t>
                </a:r>
                <a:r>
                  <a:rPr lang="en-US" sz="3100" dirty="0" smtClean="0">
                    <a:latin typeface="Times New Roman" panose="02020603050405020304" pitchFamily="18" charset="0"/>
                    <a:cs typeface="Times New Roman" panose="02020603050405020304" pitchFamily="18" charset="0"/>
                  </a:rPr>
                  <a:t>of the story       </a:t>
                </a:r>
                <a:endParaRPr lang="en-US" sz="3100" dirty="0">
                  <a:latin typeface="Times New Roman" panose="02020603050405020304" pitchFamily="18" charset="0"/>
                  <a:cs typeface="Times New Roman" panose="02020603050405020304" pitchFamily="18" charset="0"/>
                </a:endParaRPr>
              </a:p>
              <a:p>
                <a:r>
                  <a:rPr lang="en-US" sz="3100" dirty="0">
                    <a:latin typeface="Times New Roman" panose="02020603050405020304" pitchFamily="18" charset="0"/>
                    <a:cs typeface="Times New Roman" panose="02020603050405020304" pitchFamily="18" charset="0"/>
                  </a:rPr>
                  <a:t>                              𝑇𝑛 = </a:t>
                </a:r>
                <a14:m>
                  <m:oMath xmlns:m="http://schemas.openxmlformats.org/officeDocument/2006/math">
                    <m:r>
                      <a:rPr lang="en-US" sz="3100">
                        <a:latin typeface="Cambria Math" panose="02040503050406030204" pitchFamily="18" charset="0"/>
                      </a:rPr>
                      <m:t>2</m:t>
                    </m:r>
                    <m:r>
                      <m:rPr>
                        <m:sty m:val="p"/>
                      </m:rPr>
                      <a:rPr lang="en-US" sz="3100">
                        <a:latin typeface="Cambria Math" panose="02040503050406030204" pitchFamily="18" charset="0"/>
                      </a:rPr>
                      <m:t>π</m:t>
                    </m:r>
                    <m:rad>
                      <m:radPr>
                        <m:degHide m:val="on"/>
                        <m:ctrlPr>
                          <a:rPr lang="en-US" sz="3100" i="1">
                            <a:latin typeface="Cambria Math" panose="02040503050406030204" pitchFamily="18" charset="0"/>
                          </a:rPr>
                        </m:ctrlPr>
                      </m:radPr>
                      <m:deg/>
                      <m:e>
                        <m:f>
                          <m:fPr>
                            <m:ctrlPr>
                              <a:rPr lang="en-US" sz="3100" i="1">
                                <a:latin typeface="Cambria Math" panose="02040503050406030204" pitchFamily="18" charset="0"/>
                              </a:rPr>
                            </m:ctrlPr>
                          </m:fPr>
                          <m:num>
                            <m:r>
                              <m:rPr>
                                <m:sty m:val="p"/>
                              </m:rPr>
                              <a:rPr lang="en-US" sz="3100">
                                <a:latin typeface="Cambria Math" panose="02040503050406030204" pitchFamily="18" charset="0"/>
                              </a:rPr>
                              <m:t>m</m:t>
                            </m:r>
                          </m:num>
                          <m:den>
                            <m:r>
                              <m:rPr>
                                <m:sty m:val="p"/>
                              </m:rPr>
                              <a:rPr lang="en-US" sz="3100">
                                <a:latin typeface="Cambria Math" panose="02040503050406030204" pitchFamily="18" charset="0"/>
                              </a:rPr>
                              <m:t>k</m:t>
                            </m:r>
                          </m:den>
                        </m:f>
                      </m:e>
                    </m:rad>
                    <m:r>
                      <a:rPr lang="en-US" sz="3100">
                        <a:latin typeface="Cambria Math" panose="02040503050406030204" pitchFamily="18" charset="0"/>
                      </a:rPr>
                      <m:t> </m:t>
                    </m:r>
                  </m:oMath>
                </a14:m>
                <a:r>
                  <a:rPr lang="en-US" sz="3100" dirty="0">
                    <a:latin typeface="Times New Roman" panose="02020603050405020304" pitchFamily="18" charset="0"/>
                    <a:cs typeface="Times New Roman" panose="02020603050405020304" pitchFamily="18" charset="0"/>
                  </a:rPr>
                  <a:t>.             K: </a:t>
                </a:r>
                <a:r>
                  <a:rPr lang="en-US" sz="3100" dirty="0" smtClean="0">
                    <a:latin typeface="Times New Roman" panose="02020603050405020304" pitchFamily="18" charset="0"/>
                    <a:cs typeface="Times New Roman" panose="02020603050405020304" pitchFamily="18" charset="0"/>
                  </a:rPr>
                  <a:t>stiffness of story</a:t>
                </a:r>
                <a:endParaRPr lang="en-US" sz="3100" dirty="0">
                  <a:latin typeface="Times New Roman" panose="02020603050405020304" pitchFamily="18" charset="0"/>
                  <a:cs typeface="Times New Roman" panose="02020603050405020304" pitchFamily="18" charset="0"/>
                </a:endParaRPr>
              </a:p>
              <a:p>
                <a:endParaRPr lang="en-US" dirty="0"/>
              </a:p>
              <a:p>
                <a:endParaRPr lang="en-US" dirty="0"/>
              </a:p>
              <a:p>
                <a:endParaRPr lang="en-US" dirty="0"/>
              </a:p>
            </p:txBody>
          </p:sp>
        </mc:Choice>
        <mc:Fallback xmlns="">
          <p:sp>
            <p:nvSpPr>
              <p:cNvPr id="15" name="Subtitle 2">
                <a:extLst>
                  <a:ext uri="{FF2B5EF4-FFF2-40B4-BE49-F238E27FC236}">
                    <a16:creationId xmlns:a16="http://schemas.microsoft.com/office/drawing/2014/main" id="{84D218CE-8554-4C3E-B9C7-F98937C16C2F}"/>
                  </a:ext>
                </a:extLst>
              </p:cNvPr>
              <p:cNvSpPr txBox="1">
                <a:spLocks noRot="1" noChangeAspect="1" noMove="1" noResize="1" noEditPoints="1" noAdjustHandles="1" noChangeArrowheads="1" noChangeShapeType="1" noTextEdit="1"/>
              </p:cNvSpPr>
              <p:nvPr/>
            </p:nvSpPr>
            <p:spPr>
              <a:xfrm>
                <a:off x="427703" y="1284528"/>
                <a:ext cx="11544342" cy="5436946"/>
              </a:xfrm>
              <a:prstGeom prst="rect">
                <a:avLst/>
              </a:prstGeom>
              <a:blipFill>
                <a:blip r:embed="rId2"/>
                <a:stretch>
                  <a:fillRect l="-370" t="-2018"/>
                </a:stretch>
              </a:blipFill>
            </p:spPr>
            <p:txBody>
              <a:bodyPr/>
              <a:lstStyle/>
              <a:p>
                <a:r>
                  <a:rPr lang="en-US">
                    <a:noFill/>
                  </a:rPr>
                  <a:t> </a:t>
                </a:r>
              </a:p>
            </p:txBody>
          </p:sp>
        </mc:Fallback>
      </mc:AlternateContent>
      <p:pic>
        <p:nvPicPr>
          <p:cNvPr id="16" name="Picture 15" descr="56.PNG"/>
          <p:cNvPicPr/>
          <p:nvPr/>
        </p:nvPicPr>
        <p:blipFill rotWithShape="1">
          <a:blip r:embed="rId3" cstate="print"/>
          <a:srcRect t="13793"/>
          <a:stretch/>
        </p:blipFill>
        <p:spPr bwMode="auto">
          <a:xfrm>
            <a:off x="6326976" y="1641498"/>
            <a:ext cx="5412740" cy="2064778"/>
          </a:xfrm>
          <a:prstGeom prst="rect">
            <a:avLst/>
          </a:prstGeom>
          <a:ln>
            <a:noFill/>
          </a:ln>
          <a:extLst>
            <a:ext uri="{53640926-AAD7-44D8-BBD7-CCE9431645EC}">
              <a14:shadowObscured xmlns:a14="http://schemas.microsoft.com/office/drawing/2010/main"/>
            </a:ext>
          </a:extLst>
        </p:spPr>
      </p:pic>
      <p:sp>
        <p:nvSpPr>
          <p:cNvPr id="14"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114850913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43</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sp>
        <p:nvSpPr>
          <p:cNvPr id="12" name="Rectangle 11"/>
          <p:cNvSpPr/>
          <p:nvPr/>
        </p:nvSpPr>
        <p:spPr>
          <a:xfrm>
            <a:off x="427703" y="748793"/>
            <a:ext cx="3002745" cy="584775"/>
          </a:xfrm>
          <a:prstGeom prst="rect">
            <a:avLst/>
          </a:prstGeom>
        </p:spPr>
        <p:txBody>
          <a:bodyPr wrap="none">
            <a:spAutoFit/>
          </a:bodyPr>
          <a:lstStyle/>
          <a:p>
            <a:r>
              <a:rPr lang="en-US" sz="3200" b="1" dirty="0">
                <a:solidFill>
                  <a:srgbClr val="ED7D31">
                    <a:lumMod val="50000"/>
                  </a:srgbClr>
                </a:solidFill>
                <a:latin typeface="Century Gothic" panose="020B0502020202020204"/>
              </a:rPr>
              <a:t>Period Check </a:t>
            </a:r>
            <a:endParaRPr lang="en-US" dirty="0"/>
          </a:p>
        </p:txBody>
      </p:sp>
      <p:sp>
        <p:nvSpPr>
          <p:cNvPr id="15" name="Content Placeholder 11"/>
          <p:cNvSpPr txBox="1">
            <a:spLocks/>
          </p:cNvSpPr>
          <p:nvPr/>
        </p:nvSpPr>
        <p:spPr>
          <a:xfrm>
            <a:off x="551499" y="1186886"/>
            <a:ext cx="5207354" cy="553458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altLang="en-US" sz="2000" u="sng" dirty="0" smtClean="0">
                <a:latin typeface="Times New Roman" panose="02020603050405020304" pitchFamily="18" charset="0"/>
                <a:cs typeface="Times New Roman" panose="02020603050405020304" pitchFamily="18" charset="0"/>
              </a:rPr>
              <a:t>Block one:</a:t>
            </a:r>
          </a:p>
          <a:p>
            <a:pPr marL="0" indent="0">
              <a:buFont typeface="Arial" panose="020B0604020202020204" pitchFamily="34" charset="0"/>
              <a:buNone/>
            </a:pPr>
            <a:r>
              <a:rPr lang="en-US" sz="2000" u="sng" dirty="0" smtClean="0">
                <a:latin typeface="Times New Roman" panose="02020603050405020304" pitchFamily="18" charset="0"/>
                <a:cs typeface="Times New Roman" panose="02020603050405020304" pitchFamily="18" charset="0"/>
              </a:rPr>
              <a:t>Etabs result:</a:t>
            </a:r>
          </a:p>
          <a:p>
            <a:pPr marL="0" indent="0">
              <a:buFont typeface="Arial" panose="020B0604020202020204" pitchFamily="34" charset="0"/>
              <a:buNone/>
            </a:pPr>
            <a:r>
              <a:rPr lang="en-US" sz="2000" u="sng" dirty="0" smtClean="0"/>
              <a:t>                                                                                                 </a:t>
            </a:r>
          </a:p>
          <a:p>
            <a:pPr marL="0" indent="0">
              <a:buFont typeface="Arial" panose="020B0604020202020204" pitchFamily="34" charset="0"/>
              <a:buNone/>
            </a:pPr>
            <a:r>
              <a:rPr lang="en-US" sz="2000" u="sng" dirty="0" smtClean="0"/>
              <a:t>   </a:t>
            </a:r>
          </a:p>
          <a:p>
            <a:pPr marL="0" indent="0">
              <a:buFont typeface="Arial" panose="020B0604020202020204" pitchFamily="34" charset="0"/>
              <a:buNone/>
            </a:pPr>
            <a:r>
              <a:rPr lang="en-US" sz="2000" u="sng" dirty="0" smtClean="0"/>
              <a:t>                                                                                                     </a:t>
            </a:r>
            <a:endParaRPr lang="en-US" sz="20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2000" dirty="0" err="1" smtClean="0">
                <a:latin typeface="Times New Roman" panose="02020603050405020304" pitchFamily="18" charset="0"/>
                <a:cs typeface="Times New Roman" panose="02020603050405020304" pitchFamily="18" charset="0"/>
              </a:rPr>
              <a:t>Tx</a:t>
            </a:r>
            <a:r>
              <a:rPr lang="en-US" sz="2000" dirty="0" smtClean="0">
                <a:latin typeface="Times New Roman" panose="02020603050405020304" pitchFamily="18" charset="0"/>
                <a:cs typeface="Times New Roman" panose="02020603050405020304" pitchFamily="18" charset="0"/>
              </a:rPr>
              <a:t> =0.846 seconds                                                                 </a:t>
            </a:r>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Ty = 0.592 seconds.</a:t>
            </a:r>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Ta (Manual) By Code formula:</a:t>
            </a:r>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𝑇𝑎 = 𝐶𝑡 ℎ𝑛𝑥</a:t>
            </a:r>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Ct = 0.0488, x = 0.75</a:t>
            </a:r>
          </a:p>
          <a:p>
            <a:pPr marL="0" indent="0">
              <a:buFont typeface="Arial" panose="020B0604020202020204" pitchFamily="34" charset="0"/>
              <a:buNone/>
            </a:pPr>
            <a:r>
              <a:rPr lang="en-US" sz="2000" dirty="0" err="1" smtClean="0">
                <a:latin typeface="Times New Roman" panose="02020603050405020304" pitchFamily="18" charset="0"/>
                <a:cs typeface="Times New Roman" panose="02020603050405020304" pitchFamily="18" charset="0"/>
              </a:rPr>
              <a:t>hn</a:t>
            </a:r>
            <a:r>
              <a:rPr lang="en-US" sz="2000" dirty="0" smtClean="0">
                <a:latin typeface="Times New Roman" panose="02020603050405020304" pitchFamily="18" charset="0"/>
                <a:cs typeface="Times New Roman" panose="02020603050405020304" pitchFamily="18" charset="0"/>
              </a:rPr>
              <a:t> = 19.5 m </a:t>
            </a:r>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Ta = 0.45284 seconds. </a:t>
            </a:r>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For both direction</a:t>
            </a:r>
          </a:p>
          <a:p>
            <a:pPr marL="0" indent="0">
              <a:buFont typeface="Arial" panose="020B0604020202020204" pitchFamily="34" charset="0"/>
              <a:buNone/>
            </a:pPr>
            <a:endParaRPr lang="en-US" dirty="0"/>
          </a:p>
        </p:txBody>
      </p:sp>
      <p:sp>
        <p:nvSpPr>
          <p:cNvPr id="16" name="Content Placeholder 12"/>
          <p:cNvSpPr txBox="1">
            <a:spLocks/>
          </p:cNvSpPr>
          <p:nvPr/>
        </p:nvSpPr>
        <p:spPr>
          <a:xfrm>
            <a:off x="5425889" y="-180975"/>
            <a:ext cx="6766112" cy="703897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US" dirty="0" smtClean="0"/>
          </a:p>
          <a:p>
            <a:pPr marL="0" indent="0">
              <a:buFont typeface="Arial" panose="020B0604020202020204" pitchFamily="34" charset="0"/>
              <a:buNone/>
            </a:pPr>
            <a:endParaRPr lang="en-US" dirty="0" smtClean="0"/>
          </a:p>
          <a:p>
            <a:pPr marL="0" indent="0">
              <a:buFont typeface="Arial" panose="020B0604020202020204" pitchFamily="34" charset="0"/>
              <a:buNone/>
            </a:pPr>
            <a:endParaRPr lang="en-US" dirty="0" smtClean="0"/>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Max. value represent by this formula</a:t>
            </a:r>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 𝑇𝑎 𝑚𝑎𝑥. = 𝐶𝑢 𝑇𝑎. </a:t>
            </a:r>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 Where Cu is a coefficient depending on the spectral response acceleration at 1 sec. 𝑆𝐷1.</a:t>
            </a:r>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𝑆𝐷1 = 2/3 SM1 = 2/3 𝑆1 × 𝐹𝑣, the type of soil is silty clay</a:t>
            </a:r>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 (TYPE D), 𝑆1 = 0.09𝑔</a:t>
            </a:r>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and 𝐹𝑣 = 2.4  so SD1= 0.144 so Cu=1.612  As shown </a:t>
            </a:r>
          </a:p>
          <a:p>
            <a:pPr marL="0" indent="0">
              <a:buFont typeface="Arial" panose="020B0604020202020204" pitchFamily="34" charset="0"/>
              <a:buNone/>
            </a:pPr>
            <a:endParaRPr lang="en-US" sz="2000" dirty="0" smtClean="0"/>
          </a:p>
          <a:p>
            <a:pPr marL="0" indent="0">
              <a:buFont typeface="Arial" panose="020B0604020202020204" pitchFamily="34" charset="0"/>
              <a:buNone/>
            </a:pPr>
            <a:endParaRPr lang="en-US" dirty="0" smtClean="0"/>
          </a:p>
          <a:p>
            <a:pPr marL="0" indent="0">
              <a:buFont typeface="Arial" panose="020B0604020202020204" pitchFamily="34" charset="0"/>
              <a:buNone/>
            </a:pPr>
            <a:endParaRPr lang="en-US" dirty="0"/>
          </a:p>
        </p:txBody>
      </p:sp>
      <p:pic>
        <p:nvPicPr>
          <p:cNvPr id="17" name="Picture 16" descr="cu.PNG"/>
          <p:cNvPicPr/>
          <p:nvPr/>
        </p:nvPicPr>
        <p:blipFill rotWithShape="1">
          <a:blip r:embed="rId2" cstate="print"/>
          <a:srcRect t="27612" b="-1"/>
          <a:stretch/>
        </p:blipFill>
        <p:spPr bwMode="auto">
          <a:xfrm>
            <a:off x="6096000" y="4065957"/>
            <a:ext cx="5012690" cy="1048778"/>
          </a:xfrm>
          <a:prstGeom prst="rect">
            <a:avLst/>
          </a:prstGeom>
          <a:ln>
            <a:noFill/>
          </a:ln>
          <a:extLst>
            <a:ext uri="{53640926-AAD7-44D8-BBD7-CCE9431645EC}">
              <a14:shadowObscured xmlns:a14="http://schemas.microsoft.com/office/drawing/2010/main"/>
            </a:ext>
          </a:extLst>
        </p:spPr>
      </p:pic>
      <p:graphicFrame>
        <p:nvGraphicFramePr>
          <p:cNvPr id="18" name="Table 17"/>
          <p:cNvGraphicFramePr>
            <a:graphicFrameLocks noGrp="1"/>
          </p:cNvGraphicFramePr>
          <p:nvPr>
            <p:extLst>
              <p:ext uri="{D42A27DB-BD31-4B8C-83A1-F6EECF244321}">
                <p14:modId xmlns:p14="http://schemas.microsoft.com/office/powerpoint/2010/main" val="2284417167"/>
              </p:ext>
            </p:extLst>
          </p:nvPr>
        </p:nvGraphicFramePr>
        <p:xfrm>
          <a:off x="5289958" y="5122018"/>
          <a:ext cx="6351100" cy="1283220"/>
        </p:xfrm>
        <a:graphic>
          <a:graphicData uri="http://schemas.openxmlformats.org/drawingml/2006/table">
            <a:tbl>
              <a:tblPr>
                <a:tableStyleId>{21E4AEA4-8DFA-4A89-87EB-49C32662AFE0}</a:tableStyleId>
              </a:tblPr>
              <a:tblGrid>
                <a:gridCol w="667841">
                  <a:extLst>
                    <a:ext uri="{9D8B030D-6E8A-4147-A177-3AD203B41FA5}">
                      <a16:colId xmlns:a16="http://schemas.microsoft.com/office/drawing/2014/main" val="2333179680"/>
                    </a:ext>
                  </a:extLst>
                </a:gridCol>
                <a:gridCol w="1314349">
                  <a:extLst>
                    <a:ext uri="{9D8B030D-6E8A-4147-A177-3AD203B41FA5}">
                      <a16:colId xmlns:a16="http://schemas.microsoft.com/office/drawing/2014/main" val="2525804176"/>
                    </a:ext>
                  </a:extLst>
                </a:gridCol>
                <a:gridCol w="1200102">
                  <a:extLst>
                    <a:ext uri="{9D8B030D-6E8A-4147-A177-3AD203B41FA5}">
                      <a16:colId xmlns:a16="http://schemas.microsoft.com/office/drawing/2014/main" val="213185446"/>
                    </a:ext>
                  </a:extLst>
                </a:gridCol>
                <a:gridCol w="1374380">
                  <a:extLst>
                    <a:ext uri="{9D8B030D-6E8A-4147-A177-3AD203B41FA5}">
                      <a16:colId xmlns:a16="http://schemas.microsoft.com/office/drawing/2014/main" val="2144827142"/>
                    </a:ext>
                  </a:extLst>
                </a:gridCol>
                <a:gridCol w="1794428">
                  <a:extLst>
                    <a:ext uri="{9D8B030D-6E8A-4147-A177-3AD203B41FA5}">
                      <a16:colId xmlns:a16="http://schemas.microsoft.com/office/drawing/2014/main" val="3674023138"/>
                    </a:ext>
                  </a:extLst>
                </a:gridCol>
              </a:tblGrid>
              <a:tr h="326072">
                <a:tc>
                  <a:txBody>
                    <a:bodyPr/>
                    <a:lstStyle/>
                    <a:p>
                      <a:pPr algn="l" fontAlgn="b"/>
                      <a:r>
                        <a:rPr lang="en-US" sz="1600" u="none" strike="noStrike" dirty="0">
                          <a:effectLst/>
                        </a:rPr>
                        <a:t> </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l" fontAlgn="b"/>
                      <a:r>
                        <a:rPr lang="en-US" sz="1600" u="none" strike="noStrike" dirty="0" err="1" smtClean="0">
                          <a:effectLst/>
                        </a:rPr>
                        <a:t>Etabs</a:t>
                      </a:r>
                      <a:r>
                        <a:rPr lang="en-US" sz="1600" u="none" strike="noStrike" dirty="0" smtClean="0">
                          <a:effectLst/>
                        </a:rPr>
                        <a:t> </a:t>
                      </a:r>
                      <a:r>
                        <a:rPr lang="en-US" sz="1600" u="none" strike="noStrike" dirty="0">
                          <a:effectLst/>
                        </a:rPr>
                        <a:t>(Sec)</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l" fontAlgn="b"/>
                      <a:r>
                        <a:rPr lang="en-US" sz="1600" u="none" strike="noStrike" dirty="0">
                          <a:effectLst/>
                        </a:rPr>
                        <a:t>Ta max(Sec)</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l" fontAlgn="b"/>
                      <a:r>
                        <a:rPr lang="en-US" sz="1600" u="none" strike="noStrike" dirty="0">
                          <a:effectLst/>
                        </a:rPr>
                        <a:t>%difference</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600" u="none" strike="noStrike" dirty="0">
                          <a:effectLst/>
                        </a:rPr>
                        <a:t> </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extLst>
                  <a:ext uri="{0D108BD9-81ED-4DB2-BD59-A6C34878D82A}">
                    <a16:rowId xmlns:a16="http://schemas.microsoft.com/office/drawing/2014/main" val="1117192101"/>
                  </a:ext>
                </a:extLst>
              </a:tr>
              <a:tr h="478574">
                <a:tc>
                  <a:txBody>
                    <a:bodyPr/>
                    <a:lstStyle/>
                    <a:p>
                      <a:pPr algn="l" fontAlgn="b"/>
                      <a:r>
                        <a:rPr lang="en-US" sz="1600" u="none" strike="noStrike" dirty="0" err="1">
                          <a:effectLst/>
                        </a:rPr>
                        <a:t>Tx</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400" b="0" i="0" u="none" strike="noStrike" dirty="0" smtClean="0">
                          <a:solidFill>
                            <a:schemeClr val="dk1"/>
                          </a:solidFill>
                          <a:effectLst/>
                          <a:latin typeface="+mn-lt"/>
                        </a:rPr>
                        <a:t>0.846</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ctr" fontAlgn="b"/>
                      <a:r>
                        <a:rPr lang="en-US" sz="1400" u="none" strike="noStrike" dirty="0" smtClean="0">
                          <a:effectLst/>
                        </a:rPr>
                        <a:t>0.7299</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ctr" fontAlgn="b"/>
                      <a:r>
                        <a:rPr lang="en-US" sz="1400" b="0" i="0" u="none" strike="noStrike" dirty="0" smtClean="0">
                          <a:solidFill>
                            <a:schemeClr val="dk1"/>
                          </a:solidFill>
                          <a:effectLst/>
                          <a:latin typeface="+mn-lt"/>
                        </a:rPr>
                        <a:t>16.031</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ctr" fontAlgn="b"/>
                      <a:r>
                        <a:rPr lang="en-US" sz="1400" u="none" strike="noStrike" dirty="0">
                          <a:effectLst/>
                        </a:rPr>
                        <a:t>Not ok, more than 5%</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2">
                        <a:lumMod val="40000"/>
                        <a:lumOff val="60000"/>
                      </a:schemeClr>
                    </a:solidFill>
                  </a:tcPr>
                </a:tc>
                <a:extLst>
                  <a:ext uri="{0D108BD9-81ED-4DB2-BD59-A6C34878D82A}">
                    <a16:rowId xmlns:a16="http://schemas.microsoft.com/office/drawing/2014/main" val="3529280692"/>
                  </a:ext>
                </a:extLst>
              </a:tr>
              <a:tr h="478574">
                <a:tc>
                  <a:txBody>
                    <a:bodyPr/>
                    <a:lstStyle/>
                    <a:p>
                      <a:pPr algn="l" fontAlgn="b"/>
                      <a:r>
                        <a:rPr lang="en-US" sz="1600" u="none" strike="noStrike" dirty="0">
                          <a:effectLst/>
                        </a:rPr>
                        <a:t>TY</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400" u="none" strike="noStrike" dirty="0" smtClean="0">
                          <a:effectLst/>
                        </a:rPr>
                        <a:t>0.592</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ctr" fontAlgn="b"/>
                      <a:r>
                        <a:rPr lang="en-US" sz="1400" u="none" strike="noStrike" dirty="0" smtClean="0">
                          <a:effectLst/>
                        </a:rPr>
                        <a:t>0.7299</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ctr" fontAlgn="b"/>
                      <a:r>
                        <a:rPr lang="en-US" sz="1400" b="0" i="0" u="none" strike="noStrike" dirty="0" smtClean="0">
                          <a:solidFill>
                            <a:schemeClr val="dk1"/>
                          </a:solidFill>
                          <a:effectLst/>
                          <a:latin typeface="+mn-lt"/>
                        </a:rPr>
                        <a:t>18.9</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US" sz="1400" b="0" i="0" u="none" strike="noStrike" dirty="0" smtClean="0">
                        <a:solidFill>
                          <a:srgbClr val="000000"/>
                        </a:solidFill>
                        <a:effectLst/>
                        <a:latin typeface="Calibri" panose="020F0502020204030204" pitchFamily="34" charset="0"/>
                      </a:endParaRPr>
                    </a:p>
                    <a:p>
                      <a:pPr marL="0" marR="0" indent="0" algn="ctr" defTabSz="914400" rtl="0" eaLnBrk="1" fontAlgn="b" latinLnBrk="0" hangingPunct="1">
                        <a:lnSpc>
                          <a:spcPct val="100000"/>
                        </a:lnSpc>
                        <a:spcBef>
                          <a:spcPts val="0"/>
                        </a:spcBef>
                        <a:spcAft>
                          <a:spcPts val="0"/>
                        </a:spcAft>
                        <a:buClrTx/>
                        <a:buSzTx/>
                        <a:buFontTx/>
                        <a:buNone/>
                        <a:tabLst/>
                        <a:defRPr/>
                      </a:pPr>
                      <a:r>
                        <a:rPr lang="en-US" sz="1400" u="none" strike="noStrike" dirty="0" smtClean="0">
                          <a:effectLst/>
                        </a:rPr>
                        <a:t>Not ok, more than 5%</a:t>
                      </a:r>
                      <a:endParaRPr lang="en-US" sz="1400" b="0" i="0" u="none" strike="noStrike" dirty="0" smtClean="0">
                        <a:solidFill>
                          <a:srgbClr val="000000"/>
                        </a:solidFill>
                        <a:effectLst/>
                        <a:latin typeface="Calibri" panose="020F0502020204030204" pitchFamily="34" charset="0"/>
                      </a:endParaRPr>
                    </a:p>
                  </a:txBody>
                  <a:tcPr marL="9525" marR="9525" marT="9525" marB="0" anchor="b">
                    <a:solidFill>
                      <a:schemeClr val="accent2">
                        <a:lumMod val="40000"/>
                        <a:lumOff val="60000"/>
                      </a:schemeClr>
                    </a:solidFill>
                  </a:tcPr>
                </a:tc>
                <a:extLst>
                  <a:ext uri="{0D108BD9-81ED-4DB2-BD59-A6C34878D82A}">
                    <a16:rowId xmlns:a16="http://schemas.microsoft.com/office/drawing/2014/main" val="1951670693"/>
                  </a:ext>
                </a:extLst>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3860847504"/>
              </p:ext>
            </p:extLst>
          </p:nvPr>
        </p:nvGraphicFramePr>
        <p:xfrm>
          <a:off x="5339465" y="50348"/>
          <a:ext cx="6351100" cy="1283220"/>
        </p:xfrm>
        <a:graphic>
          <a:graphicData uri="http://schemas.openxmlformats.org/drawingml/2006/table">
            <a:tbl>
              <a:tblPr>
                <a:tableStyleId>{21E4AEA4-8DFA-4A89-87EB-49C32662AFE0}</a:tableStyleId>
              </a:tblPr>
              <a:tblGrid>
                <a:gridCol w="667841">
                  <a:extLst>
                    <a:ext uri="{9D8B030D-6E8A-4147-A177-3AD203B41FA5}">
                      <a16:colId xmlns:a16="http://schemas.microsoft.com/office/drawing/2014/main" val="2333179680"/>
                    </a:ext>
                  </a:extLst>
                </a:gridCol>
                <a:gridCol w="1314349">
                  <a:extLst>
                    <a:ext uri="{9D8B030D-6E8A-4147-A177-3AD203B41FA5}">
                      <a16:colId xmlns:a16="http://schemas.microsoft.com/office/drawing/2014/main" val="2525804176"/>
                    </a:ext>
                  </a:extLst>
                </a:gridCol>
                <a:gridCol w="1200102">
                  <a:extLst>
                    <a:ext uri="{9D8B030D-6E8A-4147-A177-3AD203B41FA5}">
                      <a16:colId xmlns:a16="http://schemas.microsoft.com/office/drawing/2014/main" val="213185446"/>
                    </a:ext>
                  </a:extLst>
                </a:gridCol>
                <a:gridCol w="1374380">
                  <a:extLst>
                    <a:ext uri="{9D8B030D-6E8A-4147-A177-3AD203B41FA5}">
                      <a16:colId xmlns:a16="http://schemas.microsoft.com/office/drawing/2014/main" val="2144827142"/>
                    </a:ext>
                  </a:extLst>
                </a:gridCol>
                <a:gridCol w="1794428">
                  <a:extLst>
                    <a:ext uri="{9D8B030D-6E8A-4147-A177-3AD203B41FA5}">
                      <a16:colId xmlns:a16="http://schemas.microsoft.com/office/drawing/2014/main" val="3674023138"/>
                    </a:ext>
                  </a:extLst>
                </a:gridCol>
              </a:tblGrid>
              <a:tr h="326072">
                <a:tc>
                  <a:txBody>
                    <a:bodyPr/>
                    <a:lstStyle/>
                    <a:p>
                      <a:pPr algn="l" fontAlgn="b"/>
                      <a:r>
                        <a:rPr lang="en-US" sz="1600" u="none" strike="noStrike" dirty="0">
                          <a:effectLst/>
                        </a:rPr>
                        <a:t> </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l" fontAlgn="b"/>
                      <a:r>
                        <a:rPr lang="en-US" sz="1600" u="none" strike="noStrike" dirty="0" err="1" smtClean="0">
                          <a:effectLst/>
                        </a:rPr>
                        <a:t>Etabs</a:t>
                      </a:r>
                      <a:r>
                        <a:rPr lang="en-US" sz="1600" u="none" strike="noStrike" dirty="0" smtClean="0">
                          <a:effectLst/>
                        </a:rPr>
                        <a:t> </a:t>
                      </a:r>
                      <a:r>
                        <a:rPr lang="en-US" sz="1600" u="none" strike="noStrike" dirty="0">
                          <a:effectLst/>
                        </a:rPr>
                        <a:t>(Sec)</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l" fontAlgn="b"/>
                      <a:r>
                        <a:rPr lang="en-US" sz="1600" u="none" strike="noStrike" dirty="0" smtClean="0">
                          <a:effectLst/>
                        </a:rPr>
                        <a:t>Manual</a:t>
                      </a:r>
                      <a:r>
                        <a:rPr lang="en-US" sz="1600" u="none" strike="noStrike" baseline="0" dirty="0" smtClean="0">
                          <a:effectLst/>
                        </a:rPr>
                        <a:t> </a:t>
                      </a:r>
                      <a:r>
                        <a:rPr lang="en-US" sz="1600" u="none" strike="noStrike" dirty="0" smtClean="0">
                          <a:effectLst/>
                        </a:rPr>
                        <a:t>(Sec</a:t>
                      </a:r>
                      <a:r>
                        <a:rPr lang="en-US" sz="1600" u="none" strike="noStrike" dirty="0">
                          <a:effectLst/>
                        </a:rPr>
                        <a:t>)</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l" fontAlgn="b"/>
                      <a:r>
                        <a:rPr lang="en-US" sz="1600" u="none" strike="noStrike" dirty="0">
                          <a:effectLst/>
                        </a:rPr>
                        <a:t>%difference</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600" u="none" strike="noStrike" dirty="0">
                          <a:effectLst/>
                        </a:rPr>
                        <a:t> </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extLst>
                  <a:ext uri="{0D108BD9-81ED-4DB2-BD59-A6C34878D82A}">
                    <a16:rowId xmlns:a16="http://schemas.microsoft.com/office/drawing/2014/main" val="1117192101"/>
                  </a:ext>
                </a:extLst>
              </a:tr>
              <a:tr h="478574">
                <a:tc>
                  <a:txBody>
                    <a:bodyPr/>
                    <a:lstStyle/>
                    <a:p>
                      <a:pPr algn="l" fontAlgn="b"/>
                      <a:r>
                        <a:rPr lang="en-US" sz="1600" u="none" strike="noStrike" dirty="0" err="1">
                          <a:effectLst/>
                        </a:rPr>
                        <a:t>Tx</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400" b="0" i="0" u="none" strike="noStrike" dirty="0" smtClean="0">
                          <a:solidFill>
                            <a:schemeClr val="dk1"/>
                          </a:solidFill>
                          <a:effectLst/>
                          <a:latin typeface="+mn-lt"/>
                        </a:rPr>
                        <a:t>0.846</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ctr" fontAlgn="b"/>
                      <a:r>
                        <a:rPr lang="en-US" sz="1400" u="none" strike="noStrike" dirty="0" smtClean="0">
                          <a:effectLst/>
                        </a:rPr>
                        <a:t>0.45284</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ctr" fontAlgn="b"/>
                      <a:r>
                        <a:rPr lang="en-US" sz="1400" u="none" strike="noStrike" dirty="0" smtClean="0">
                          <a:effectLst/>
                        </a:rPr>
                        <a:t>87.04</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ctr" fontAlgn="b"/>
                      <a:r>
                        <a:rPr lang="en-US" sz="1400" u="none" strike="noStrike" dirty="0">
                          <a:effectLst/>
                        </a:rPr>
                        <a:t>Not ok, more than 5%</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2">
                        <a:lumMod val="40000"/>
                        <a:lumOff val="60000"/>
                      </a:schemeClr>
                    </a:solidFill>
                  </a:tcPr>
                </a:tc>
                <a:extLst>
                  <a:ext uri="{0D108BD9-81ED-4DB2-BD59-A6C34878D82A}">
                    <a16:rowId xmlns:a16="http://schemas.microsoft.com/office/drawing/2014/main" val="3529280692"/>
                  </a:ext>
                </a:extLst>
              </a:tr>
              <a:tr h="478574">
                <a:tc>
                  <a:txBody>
                    <a:bodyPr/>
                    <a:lstStyle/>
                    <a:p>
                      <a:pPr algn="l" fontAlgn="b"/>
                      <a:r>
                        <a:rPr lang="en-US" sz="1600" u="none" strike="noStrike" dirty="0">
                          <a:effectLst/>
                        </a:rPr>
                        <a:t>TY</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400" u="none" strike="noStrike" dirty="0" smtClean="0">
                          <a:effectLst/>
                        </a:rPr>
                        <a:t>0.592</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ctr" fontAlgn="b"/>
                      <a:r>
                        <a:rPr lang="en-US" sz="1400" u="none" strike="noStrike" dirty="0" smtClean="0">
                          <a:effectLst/>
                        </a:rPr>
                        <a:t>0.45284</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ctr" fontAlgn="b"/>
                      <a:r>
                        <a:rPr lang="en-US" sz="1400" b="0" i="0" u="none" strike="noStrike" dirty="0" smtClean="0">
                          <a:solidFill>
                            <a:schemeClr val="dk1"/>
                          </a:solidFill>
                          <a:effectLst/>
                          <a:latin typeface="+mn-lt"/>
                        </a:rPr>
                        <a:t>30.73</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US" sz="1400" b="0" i="0" u="none" strike="noStrike" dirty="0" smtClean="0">
                        <a:solidFill>
                          <a:srgbClr val="000000"/>
                        </a:solidFill>
                        <a:effectLst/>
                        <a:latin typeface="Calibri" panose="020F0502020204030204" pitchFamily="34" charset="0"/>
                      </a:endParaRPr>
                    </a:p>
                    <a:p>
                      <a:pPr marL="0" marR="0" indent="0" algn="ctr" defTabSz="914400" rtl="0" eaLnBrk="1" fontAlgn="b" latinLnBrk="0" hangingPunct="1">
                        <a:lnSpc>
                          <a:spcPct val="100000"/>
                        </a:lnSpc>
                        <a:spcBef>
                          <a:spcPts val="0"/>
                        </a:spcBef>
                        <a:spcAft>
                          <a:spcPts val="0"/>
                        </a:spcAft>
                        <a:buClrTx/>
                        <a:buSzTx/>
                        <a:buFontTx/>
                        <a:buNone/>
                        <a:tabLst/>
                        <a:defRPr/>
                      </a:pPr>
                      <a:r>
                        <a:rPr lang="en-US" sz="1400" u="none" strike="noStrike" dirty="0" smtClean="0">
                          <a:effectLst/>
                        </a:rPr>
                        <a:t>Not ok, more than 5%</a:t>
                      </a:r>
                      <a:endParaRPr lang="en-US" sz="1400" b="0" i="0" u="none" strike="noStrike" dirty="0" smtClean="0">
                        <a:solidFill>
                          <a:srgbClr val="000000"/>
                        </a:solidFill>
                        <a:effectLst/>
                        <a:latin typeface="Calibri" panose="020F0502020204030204" pitchFamily="34" charset="0"/>
                      </a:endParaRPr>
                    </a:p>
                  </a:txBody>
                  <a:tcPr marL="9525" marR="9525" marT="9525" marB="0" anchor="b">
                    <a:solidFill>
                      <a:schemeClr val="accent2">
                        <a:lumMod val="40000"/>
                        <a:lumOff val="60000"/>
                      </a:schemeClr>
                    </a:solidFill>
                  </a:tcPr>
                </a:tc>
                <a:extLst>
                  <a:ext uri="{0D108BD9-81ED-4DB2-BD59-A6C34878D82A}">
                    <a16:rowId xmlns:a16="http://schemas.microsoft.com/office/drawing/2014/main" val="1951670693"/>
                  </a:ext>
                </a:extLst>
              </a:tr>
            </a:tbl>
          </a:graphicData>
        </a:graphic>
      </p:graphicFrame>
      <p:pic>
        <p:nvPicPr>
          <p:cNvPr id="20" name="Picture 19"/>
          <p:cNvPicPr/>
          <p:nvPr/>
        </p:nvPicPr>
        <p:blipFill>
          <a:blip r:embed="rId3">
            <a:extLst>
              <a:ext uri="{28A0092B-C50C-407E-A947-70E740481C1C}">
                <a14:useLocalDpi xmlns:a14="http://schemas.microsoft.com/office/drawing/2010/main" val="0"/>
              </a:ext>
            </a:extLst>
          </a:blip>
          <a:stretch>
            <a:fillRect/>
          </a:stretch>
        </p:blipFill>
        <p:spPr>
          <a:xfrm>
            <a:off x="572220" y="2074253"/>
            <a:ext cx="3009180" cy="968717"/>
          </a:xfrm>
          <a:prstGeom prst="rect">
            <a:avLst/>
          </a:prstGeom>
        </p:spPr>
      </p:pic>
      <p:sp>
        <p:nvSpPr>
          <p:cNvPr id="21" name="Date Placeholder 3"/>
          <p:cNvSpPr txBox="1">
            <a:spLocks/>
          </p:cNvSpPr>
          <p:nvPr/>
        </p:nvSpPr>
        <p:spPr>
          <a:xfrm>
            <a:off x="606172" y="6364662"/>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28633658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44</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sp>
        <p:nvSpPr>
          <p:cNvPr id="12" name="Rectangle 11"/>
          <p:cNvSpPr/>
          <p:nvPr/>
        </p:nvSpPr>
        <p:spPr>
          <a:xfrm>
            <a:off x="427703" y="748793"/>
            <a:ext cx="3002745" cy="584775"/>
          </a:xfrm>
          <a:prstGeom prst="rect">
            <a:avLst/>
          </a:prstGeom>
        </p:spPr>
        <p:txBody>
          <a:bodyPr wrap="none">
            <a:spAutoFit/>
          </a:bodyPr>
          <a:lstStyle/>
          <a:p>
            <a:r>
              <a:rPr lang="en-US" sz="3200" b="1" dirty="0">
                <a:solidFill>
                  <a:srgbClr val="ED7D31">
                    <a:lumMod val="50000"/>
                  </a:srgbClr>
                </a:solidFill>
                <a:latin typeface="Century Gothic" panose="020B0502020202020204"/>
              </a:rPr>
              <a:t>Period Check </a:t>
            </a:r>
            <a:endParaRPr lang="en-US" dirty="0"/>
          </a:p>
        </p:txBody>
      </p:sp>
      <p:sp>
        <p:nvSpPr>
          <p:cNvPr id="15" name="Content Placeholder 11"/>
          <p:cNvSpPr txBox="1">
            <a:spLocks/>
          </p:cNvSpPr>
          <p:nvPr/>
        </p:nvSpPr>
        <p:spPr>
          <a:xfrm>
            <a:off x="551499" y="1186886"/>
            <a:ext cx="5207354" cy="553458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altLang="en-US" sz="2000" u="sng" dirty="0" smtClean="0">
                <a:latin typeface="Times New Roman" panose="02020603050405020304" pitchFamily="18" charset="0"/>
                <a:cs typeface="Times New Roman" panose="02020603050405020304" pitchFamily="18" charset="0"/>
              </a:rPr>
              <a:t>Block two:</a:t>
            </a:r>
          </a:p>
          <a:p>
            <a:pPr marL="0" indent="0">
              <a:buFont typeface="Arial" panose="020B0604020202020204" pitchFamily="34" charset="0"/>
              <a:buNone/>
            </a:pPr>
            <a:r>
              <a:rPr lang="en-US" sz="2000" u="sng" dirty="0" smtClean="0">
                <a:latin typeface="Times New Roman" panose="02020603050405020304" pitchFamily="18" charset="0"/>
                <a:cs typeface="Times New Roman" panose="02020603050405020304" pitchFamily="18" charset="0"/>
              </a:rPr>
              <a:t>Etabs result:</a:t>
            </a:r>
          </a:p>
          <a:p>
            <a:pPr marL="0" indent="0">
              <a:buFont typeface="Arial" panose="020B0604020202020204" pitchFamily="34" charset="0"/>
              <a:buNone/>
            </a:pPr>
            <a:r>
              <a:rPr lang="en-US" sz="2000" u="sng" dirty="0" smtClean="0"/>
              <a:t>                                                                                                 </a:t>
            </a:r>
          </a:p>
          <a:p>
            <a:pPr marL="0" indent="0">
              <a:buFont typeface="Arial" panose="020B0604020202020204" pitchFamily="34" charset="0"/>
              <a:buNone/>
            </a:pPr>
            <a:r>
              <a:rPr lang="en-US" sz="2000" u="sng" dirty="0" smtClean="0"/>
              <a:t>   </a:t>
            </a:r>
          </a:p>
          <a:p>
            <a:pPr marL="0" indent="0">
              <a:buFont typeface="Arial" panose="020B0604020202020204" pitchFamily="34" charset="0"/>
              <a:buNone/>
            </a:pPr>
            <a:r>
              <a:rPr lang="en-US" sz="2000" u="sng" dirty="0" smtClean="0"/>
              <a:t>                                                                                                     </a:t>
            </a:r>
            <a:endParaRPr lang="en-US" sz="20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2000" dirty="0" err="1" smtClean="0">
                <a:latin typeface="Times New Roman" panose="02020603050405020304" pitchFamily="18" charset="0"/>
                <a:cs typeface="Times New Roman" panose="02020603050405020304" pitchFamily="18" charset="0"/>
              </a:rPr>
              <a:t>Tx</a:t>
            </a:r>
            <a:r>
              <a:rPr lang="en-US" sz="2000" dirty="0" smtClean="0">
                <a:latin typeface="Times New Roman" panose="02020603050405020304" pitchFamily="18" charset="0"/>
                <a:cs typeface="Times New Roman" panose="02020603050405020304" pitchFamily="18" charset="0"/>
              </a:rPr>
              <a:t> =0.</a:t>
            </a:r>
            <a:r>
              <a:rPr lang="ar-JO" sz="2000" dirty="0" smtClean="0">
                <a:latin typeface="Times New Roman" panose="02020603050405020304" pitchFamily="18" charset="0"/>
                <a:cs typeface="Times New Roman" panose="02020603050405020304" pitchFamily="18" charset="0"/>
              </a:rPr>
              <a:t>562</a:t>
            </a:r>
            <a:r>
              <a:rPr lang="en-US" sz="2000" dirty="0" smtClean="0">
                <a:latin typeface="Times New Roman" panose="02020603050405020304" pitchFamily="18" charset="0"/>
                <a:cs typeface="Times New Roman" panose="02020603050405020304" pitchFamily="18" charset="0"/>
              </a:rPr>
              <a:t> seconds                                                                 </a:t>
            </a:r>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Ty = </a:t>
            </a:r>
            <a:r>
              <a:rPr lang="ar-JO" sz="2000" dirty="0" smtClean="0">
                <a:latin typeface="Times New Roman" panose="02020603050405020304" pitchFamily="18" charset="0"/>
                <a:cs typeface="Times New Roman" panose="02020603050405020304" pitchFamily="18" charset="0"/>
              </a:rPr>
              <a:t>1</a:t>
            </a:r>
            <a:r>
              <a:rPr lang="en-US" sz="2000" dirty="0" smtClean="0">
                <a:latin typeface="Times New Roman" panose="02020603050405020304" pitchFamily="18" charset="0"/>
                <a:cs typeface="Times New Roman" panose="02020603050405020304" pitchFamily="18" charset="0"/>
              </a:rPr>
              <a:t>.264 seconds.</a:t>
            </a:r>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Ta (Manual) By Code formula:</a:t>
            </a:r>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𝑇𝑎 = 𝐶𝑡 ℎ𝑛𝑥</a:t>
            </a:r>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Ct = 0.0488, x = 0.75</a:t>
            </a:r>
          </a:p>
          <a:p>
            <a:pPr marL="0" indent="0">
              <a:buFont typeface="Arial" panose="020B0604020202020204" pitchFamily="34" charset="0"/>
              <a:buNone/>
            </a:pPr>
            <a:r>
              <a:rPr lang="en-US" sz="2000" dirty="0" err="1" smtClean="0">
                <a:latin typeface="Times New Roman" panose="02020603050405020304" pitchFamily="18" charset="0"/>
                <a:cs typeface="Times New Roman" panose="02020603050405020304" pitchFamily="18" charset="0"/>
              </a:rPr>
              <a:t>hn</a:t>
            </a:r>
            <a:r>
              <a:rPr lang="en-US" sz="2000" dirty="0" smtClean="0">
                <a:latin typeface="Times New Roman" panose="02020603050405020304" pitchFamily="18" charset="0"/>
                <a:cs typeface="Times New Roman" panose="02020603050405020304" pitchFamily="18" charset="0"/>
              </a:rPr>
              <a:t> = 19.5 m </a:t>
            </a:r>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Ta = 0.45284 seconds. </a:t>
            </a:r>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For both direction</a:t>
            </a:r>
          </a:p>
          <a:p>
            <a:pPr marL="0" indent="0">
              <a:buFont typeface="Arial" panose="020B0604020202020204" pitchFamily="34" charset="0"/>
              <a:buNone/>
            </a:pPr>
            <a:endParaRPr lang="en-US" dirty="0"/>
          </a:p>
        </p:txBody>
      </p:sp>
      <p:sp>
        <p:nvSpPr>
          <p:cNvPr id="16" name="Content Placeholder 12"/>
          <p:cNvSpPr txBox="1">
            <a:spLocks/>
          </p:cNvSpPr>
          <p:nvPr/>
        </p:nvSpPr>
        <p:spPr>
          <a:xfrm>
            <a:off x="5425889" y="-180975"/>
            <a:ext cx="6766112" cy="703897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US" dirty="0" smtClean="0"/>
          </a:p>
          <a:p>
            <a:pPr marL="0" indent="0">
              <a:buFont typeface="Arial" panose="020B0604020202020204" pitchFamily="34" charset="0"/>
              <a:buNone/>
            </a:pPr>
            <a:endParaRPr lang="en-US" dirty="0" smtClean="0"/>
          </a:p>
          <a:p>
            <a:pPr marL="0" indent="0">
              <a:buFont typeface="Arial" panose="020B0604020202020204" pitchFamily="34" charset="0"/>
              <a:buNone/>
            </a:pPr>
            <a:endParaRPr lang="en-US" dirty="0" smtClean="0"/>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Max. value represent by this formula</a:t>
            </a:r>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 𝑇𝑎 𝑚𝑎𝑥. = 𝐶𝑢 𝑇𝑎. </a:t>
            </a:r>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 Where Cu is a coefficient depending on the spectral response acceleration at 1 sec. 𝑆𝐷1.</a:t>
            </a:r>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𝑆𝐷1 = 2/3 SM1 = 2/3 𝑆1 × 𝐹𝑣, the type of soil is silty clay</a:t>
            </a:r>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 (TYPE D), 𝑆1 = 0.09𝑔</a:t>
            </a:r>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and 𝐹𝑣 = 2.4  so SD1= 0.144 so Cu=1.612  As shown </a:t>
            </a:r>
          </a:p>
          <a:p>
            <a:pPr marL="0" indent="0">
              <a:buFont typeface="Arial" panose="020B0604020202020204" pitchFamily="34" charset="0"/>
              <a:buNone/>
            </a:pPr>
            <a:endParaRPr lang="en-US" sz="2000" dirty="0" smtClean="0"/>
          </a:p>
          <a:p>
            <a:pPr marL="0" indent="0">
              <a:buFont typeface="Arial" panose="020B0604020202020204" pitchFamily="34" charset="0"/>
              <a:buNone/>
            </a:pPr>
            <a:endParaRPr lang="en-US" dirty="0" smtClean="0"/>
          </a:p>
          <a:p>
            <a:pPr marL="0" indent="0">
              <a:buFont typeface="Arial" panose="020B0604020202020204" pitchFamily="34" charset="0"/>
              <a:buNone/>
            </a:pPr>
            <a:endParaRPr lang="en-US" dirty="0"/>
          </a:p>
        </p:txBody>
      </p:sp>
      <p:pic>
        <p:nvPicPr>
          <p:cNvPr id="17" name="Picture 16" descr="cu.PNG"/>
          <p:cNvPicPr/>
          <p:nvPr/>
        </p:nvPicPr>
        <p:blipFill rotWithShape="1">
          <a:blip r:embed="rId2" cstate="print"/>
          <a:srcRect t="27612" b="-1"/>
          <a:stretch/>
        </p:blipFill>
        <p:spPr bwMode="auto">
          <a:xfrm>
            <a:off x="6096000" y="4065957"/>
            <a:ext cx="5012690" cy="1048778"/>
          </a:xfrm>
          <a:prstGeom prst="rect">
            <a:avLst/>
          </a:prstGeom>
          <a:ln>
            <a:noFill/>
          </a:ln>
          <a:extLst>
            <a:ext uri="{53640926-AAD7-44D8-BBD7-CCE9431645EC}">
              <a14:shadowObscured xmlns:a14="http://schemas.microsoft.com/office/drawing/2010/main"/>
            </a:ext>
          </a:extLst>
        </p:spPr>
      </p:pic>
      <p:graphicFrame>
        <p:nvGraphicFramePr>
          <p:cNvPr id="18" name="Table 17"/>
          <p:cNvGraphicFramePr>
            <a:graphicFrameLocks noGrp="1"/>
          </p:cNvGraphicFramePr>
          <p:nvPr>
            <p:extLst>
              <p:ext uri="{D42A27DB-BD31-4B8C-83A1-F6EECF244321}">
                <p14:modId xmlns:p14="http://schemas.microsoft.com/office/powerpoint/2010/main" val="4257590195"/>
              </p:ext>
            </p:extLst>
          </p:nvPr>
        </p:nvGraphicFramePr>
        <p:xfrm>
          <a:off x="5289958" y="5122018"/>
          <a:ext cx="6351100" cy="1283220"/>
        </p:xfrm>
        <a:graphic>
          <a:graphicData uri="http://schemas.openxmlformats.org/drawingml/2006/table">
            <a:tbl>
              <a:tblPr>
                <a:tableStyleId>{21E4AEA4-8DFA-4A89-87EB-49C32662AFE0}</a:tableStyleId>
              </a:tblPr>
              <a:tblGrid>
                <a:gridCol w="667841">
                  <a:extLst>
                    <a:ext uri="{9D8B030D-6E8A-4147-A177-3AD203B41FA5}">
                      <a16:colId xmlns:a16="http://schemas.microsoft.com/office/drawing/2014/main" val="2333179680"/>
                    </a:ext>
                  </a:extLst>
                </a:gridCol>
                <a:gridCol w="1314349">
                  <a:extLst>
                    <a:ext uri="{9D8B030D-6E8A-4147-A177-3AD203B41FA5}">
                      <a16:colId xmlns:a16="http://schemas.microsoft.com/office/drawing/2014/main" val="2525804176"/>
                    </a:ext>
                  </a:extLst>
                </a:gridCol>
                <a:gridCol w="1200102">
                  <a:extLst>
                    <a:ext uri="{9D8B030D-6E8A-4147-A177-3AD203B41FA5}">
                      <a16:colId xmlns:a16="http://schemas.microsoft.com/office/drawing/2014/main" val="213185446"/>
                    </a:ext>
                  </a:extLst>
                </a:gridCol>
                <a:gridCol w="1374380">
                  <a:extLst>
                    <a:ext uri="{9D8B030D-6E8A-4147-A177-3AD203B41FA5}">
                      <a16:colId xmlns:a16="http://schemas.microsoft.com/office/drawing/2014/main" val="2144827142"/>
                    </a:ext>
                  </a:extLst>
                </a:gridCol>
                <a:gridCol w="1794428">
                  <a:extLst>
                    <a:ext uri="{9D8B030D-6E8A-4147-A177-3AD203B41FA5}">
                      <a16:colId xmlns:a16="http://schemas.microsoft.com/office/drawing/2014/main" val="3674023138"/>
                    </a:ext>
                  </a:extLst>
                </a:gridCol>
              </a:tblGrid>
              <a:tr h="326072">
                <a:tc>
                  <a:txBody>
                    <a:bodyPr/>
                    <a:lstStyle/>
                    <a:p>
                      <a:pPr algn="l" fontAlgn="b"/>
                      <a:r>
                        <a:rPr lang="en-US" sz="1600" u="none" strike="noStrike" dirty="0">
                          <a:effectLst/>
                        </a:rPr>
                        <a:t> </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l" fontAlgn="b"/>
                      <a:r>
                        <a:rPr lang="en-US" sz="1600" u="none" strike="noStrike" dirty="0" err="1" smtClean="0">
                          <a:effectLst/>
                        </a:rPr>
                        <a:t>Etabs</a:t>
                      </a:r>
                      <a:r>
                        <a:rPr lang="en-US" sz="1600" u="none" strike="noStrike" dirty="0" smtClean="0">
                          <a:effectLst/>
                        </a:rPr>
                        <a:t> </a:t>
                      </a:r>
                      <a:r>
                        <a:rPr lang="en-US" sz="1600" u="none" strike="noStrike" dirty="0">
                          <a:effectLst/>
                        </a:rPr>
                        <a:t>(Sec)</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l" fontAlgn="b"/>
                      <a:r>
                        <a:rPr lang="en-US" sz="1600" u="none" strike="noStrike" dirty="0">
                          <a:effectLst/>
                        </a:rPr>
                        <a:t>Ta max(Sec)</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l" fontAlgn="b"/>
                      <a:r>
                        <a:rPr lang="en-US" sz="1600" u="none" strike="noStrike" dirty="0">
                          <a:effectLst/>
                        </a:rPr>
                        <a:t>%difference</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600" u="none" strike="noStrike" dirty="0">
                          <a:effectLst/>
                        </a:rPr>
                        <a:t> </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extLst>
                  <a:ext uri="{0D108BD9-81ED-4DB2-BD59-A6C34878D82A}">
                    <a16:rowId xmlns:a16="http://schemas.microsoft.com/office/drawing/2014/main" val="1117192101"/>
                  </a:ext>
                </a:extLst>
              </a:tr>
              <a:tr h="478574">
                <a:tc>
                  <a:txBody>
                    <a:bodyPr/>
                    <a:lstStyle/>
                    <a:p>
                      <a:pPr algn="l" fontAlgn="b"/>
                      <a:r>
                        <a:rPr lang="en-US" sz="1600" u="none" strike="noStrike" dirty="0" err="1">
                          <a:effectLst/>
                        </a:rPr>
                        <a:t>Tx</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400" b="0" i="0" u="none" strike="noStrike" dirty="0" smtClean="0">
                          <a:solidFill>
                            <a:schemeClr val="dk1"/>
                          </a:solidFill>
                          <a:effectLst/>
                          <a:latin typeface="+mn-lt"/>
                        </a:rPr>
                        <a:t>0.562</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ctr" fontAlgn="b"/>
                      <a:r>
                        <a:rPr lang="en-US" sz="1400" u="none" strike="noStrike" dirty="0" smtClean="0">
                          <a:effectLst/>
                        </a:rPr>
                        <a:t>0.7299</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ctr" fontAlgn="b"/>
                      <a:r>
                        <a:rPr lang="en-US" sz="1400" b="0" i="0" u="none" strike="noStrike" dirty="0" smtClean="0">
                          <a:solidFill>
                            <a:schemeClr val="dk1"/>
                          </a:solidFill>
                          <a:effectLst/>
                          <a:latin typeface="+mn-lt"/>
                        </a:rPr>
                        <a:t>23.01</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ctr" fontAlgn="b"/>
                      <a:r>
                        <a:rPr lang="en-US" sz="1400" u="none" strike="noStrike" dirty="0">
                          <a:effectLst/>
                        </a:rPr>
                        <a:t>Not ok, more than 5%</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2">
                        <a:lumMod val="40000"/>
                        <a:lumOff val="60000"/>
                      </a:schemeClr>
                    </a:solidFill>
                  </a:tcPr>
                </a:tc>
                <a:extLst>
                  <a:ext uri="{0D108BD9-81ED-4DB2-BD59-A6C34878D82A}">
                    <a16:rowId xmlns:a16="http://schemas.microsoft.com/office/drawing/2014/main" val="3529280692"/>
                  </a:ext>
                </a:extLst>
              </a:tr>
              <a:tr h="478574">
                <a:tc>
                  <a:txBody>
                    <a:bodyPr/>
                    <a:lstStyle/>
                    <a:p>
                      <a:pPr algn="l" fontAlgn="b"/>
                      <a:r>
                        <a:rPr lang="en-US" sz="1600" u="none" strike="noStrike" dirty="0">
                          <a:effectLst/>
                        </a:rPr>
                        <a:t>TY</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400" b="0" i="0" u="none" strike="noStrike" dirty="0" smtClean="0">
                          <a:solidFill>
                            <a:schemeClr val="dk1"/>
                          </a:solidFill>
                          <a:effectLst/>
                          <a:latin typeface="+mn-lt"/>
                        </a:rPr>
                        <a:t>1.264</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ctr" fontAlgn="b"/>
                      <a:r>
                        <a:rPr lang="en-US" sz="1400" u="none" strike="noStrike" dirty="0" smtClean="0">
                          <a:effectLst/>
                        </a:rPr>
                        <a:t>0.7299</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ctr" fontAlgn="b"/>
                      <a:r>
                        <a:rPr lang="en-US" sz="1400" b="0" i="0" u="none" strike="noStrike" dirty="0" smtClean="0">
                          <a:solidFill>
                            <a:schemeClr val="dk1"/>
                          </a:solidFill>
                          <a:effectLst/>
                          <a:latin typeface="+mn-lt"/>
                        </a:rPr>
                        <a:t>73.15</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US" sz="1400" b="0" i="0" u="none" strike="noStrike" dirty="0" smtClean="0">
                        <a:solidFill>
                          <a:srgbClr val="000000"/>
                        </a:solidFill>
                        <a:effectLst/>
                        <a:latin typeface="Calibri" panose="020F0502020204030204" pitchFamily="34" charset="0"/>
                      </a:endParaRPr>
                    </a:p>
                    <a:p>
                      <a:pPr marL="0" marR="0" indent="0" algn="ctr" defTabSz="914400" rtl="0" eaLnBrk="1" fontAlgn="b" latinLnBrk="0" hangingPunct="1">
                        <a:lnSpc>
                          <a:spcPct val="100000"/>
                        </a:lnSpc>
                        <a:spcBef>
                          <a:spcPts val="0"/>
                        </a:spcBef>
                        <a:spcAft>
                          <a:spcPts val="0"/>
                        </a:spcAft>
                        <a:buClrTx/>
                        <a:buSzTx/>
                        <a:buFontTx/>
                        <a:buNone/>
                        <a:tabLst/>
                        <a:defRPr/>
                      </a:pPr>
                      <a:r>
                        <a:rPr lang="en-US" sz="1400" u="none" strike="noStrike" dirty="0" smtClean="0">
                          <a:effectLst/>
                        </a:rPr>
                        <a:t>Not ok, more than 5%</a:t>
                      </a:r>
                      <a:endParaRPr lang="en-US" sz="1400" b="0" i="0" u="none" strike="noStrike" dirty="0" smtClean="0">
                        <a:solidFill>
                          <a:srgbClr val="000000"/>
                        </a:solidFill>
                        <a:effectLst/>
                        <a:latin typeface="Calibri" panose="020F0502020204030204" pitchFamily="34" charset="0"/>
                      </a:endParaRPr>
                    </a:p>
                  </a:txBody>
                  <a:tcPr marL="9525" marR="9525" marT="9525" marB="0" anchor="b">
                    <a:solidFill>
                      <a:schemeClr val="accent2">
                        <a:lumMod val="40000"/>
                        <a:lumOff val="60000"/>
                      </a:schemeClr>
                    </a:solidFill>
                  </a:tcPr>
                </a:tc>
                <a:extLst>
                  <a:ext uri="{0D108BD9-81ED-4DB2-BD59-A6C34878D82A}">
                    <a16:rowId xmlns:a16="http://schemas.microsoft.com/office/drawing/2014/main" val="1951670693"/>
                  </a:ext>
                </a:extLst>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3543511988"/>
              </p:ext>
            </p:extLst>
          </p:nvPr>
        </p:nvGraphicFramePr>
        <p:xfrm>
          <a:off x="5339465" y="50348"/>
          <a:ext cx="6351100" cy="1283220"/>
        </p:xfrm>
        <a:graphic>
          <a:graphicData uri="http://schemas.openxmlformats.org/drawingml/2006/table">
            <a:tbl>
              <a:tblPr>
                <a:tableStyleId>{21E4AEA4-8DFA-4A89-87EB-49C32662AFE0}</a:tableStyleId>
              </a:tblPr>
              <a:tblGrid>
                <a:gridCol w="667841">
                  <a:extLst>
                    <a:ext uri="{9D8B030D-6E8A-4147-A177-3AD203B41FA5}">
                      <a16:colId xmlns:a16="http://schemas.microsoft.com/office/drawing/2014/main" val="2333179680"/>
                    </a:ext>
                  </a:extLst>
                </a:gridCol>
                <a:gridCol w="1314349">
                  <a:extLst>
                    <a:ext uri="{9D8B030D-6E8A-4147-A177-3AD203B41FA5}">
                      <a16:colId xmlns:a16="http://schemas.microsoft.com/office/drawing/2014/main" val="2525804176"/>
                    </a:ext>
                  </a:extLst>
                </a:gridCol>
                <a:gridCol w="1200102">
                  <a:extLst>
                    <a:ext uri="{9D8B030D-6E8A-4147-A177-3AD203B41FA5}">
                      <a16:colId xmlns:a16="http://schemas.microsoft.com/office/drawing/2014/main" val="213185446"/>
                    </a:ext>
                  </a:extLst>
                </a:gridCol>
                <a:gridCol w="1374380">
                  <a:extLst>
                    <a:ext uri="{9D8B030D-6E8A-4147-A177-3AD203B41FA5}">
                      <a16:colId xmlns:a16="http://schemas.microsoft.com/office/drawing/2014/main" val="2144827142"/>
                    </a:ext>
                  </a:extLst>
                </a:gridCol>
                <a:gridCol w="1794428">
                  <a:extLst>
                    <a:ext uri="{9D8B030D-6E8A-4147-A177-3AD203B41FA5}">
                      <a16:colId xmlns:a16="http://schemas.microsoft.com/office/drawing/2014/main" val="3674023138"/>
                    </a:ext>
                  </a:extLst>
                </a:gridCol>
              </a:tblGrid>
              <a:tr h="326072">
                <a:tc>
                  <a:txBody>
                    <a:bodyPr/>
                    <a:lstStyle/>
                    <a:p>
                      <a:pPr algn="l" fontAlgn="b"/>
                      <a:r>
                        <a:rPr lang="en-US" sz="1600" u="none" strike="noStrike" dirty="0">
                          <a:effectLst/>
                        </a:rPr>
                        <a:t> </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l" fontAlgn="b"/>
                      <a:r>
                        <a:rPr lang="en-US" sz="1600" u="none" strike="noStrike" dirty="0" err="1" smtClean="0">
                          <a:effectLst/>
                        </a:rPr>
                        <a:t>Etabs</a:t>
                      </a:r>
                      <a:r>
                        <a:rPr lang="en-US" sz="1600" u="none" strike="noStrike" dirty="0" smtClean="0">
                          <a:effectLst/>
                        </a:rPr>
                        <a:t> </a:t>
                      </a:r>
                      <a:r>
                        <a:rPr lang="en-US" sz="1600" u="none" strike="noStrike" dirty="0">
                          <a:effectLst/>
                        </a:rPr>
                        <a:t>(Sec)</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l" fontAlgn="b"/>
                      <a:r>
                        <a:rPr lang="en-US" sz="1600" u="none" strike="noStrike" dirty="0" smtClean="0">
                          <a:effectLst/>
                        </a:rPr>
                        <a:t>Manual</a:t>
                      </a:r>
                      <a:r>
                        <a:rPr lang="en-US" sz="1600" u="none" strike="noStrike" baseline="0" dirty="0" smtClean="0">
                          <a:effectLst/>
                        </a:rPr>
                        <a:t> </a:t>
                      </a:r>
                      <a:r>
                        <a:rPr lang="en-US" sz="1600" u="none" strike="noStrike" dirty="0" smtClean="0">
                          <a:effectLst/>
                        </a:rPr>
                        <a:t>(Sec</a:t>
                      </a:r>
                      <a:r>
                        <a:rPr lang="en-US" sz="1600" u="none" strike="noStrike" dirty="0">
                          <a:effectLst/>
                        </a:rPr>
                        <a:t>)</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l" fontAlgn="b"/>
                      <a:r>
                        <a:rPr lang="en-US" sz="1600" u="none" strike="noStrike" dirty="0">
                          <a:effectLst/>
                        </a:rPr>
                        <a:t>%difference</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600" u="none" strike="noStrike" dirty="0">
                          <a:effectLst/>
                        </a:rPr>
                        <a:t> </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extLst>
                  <a:ext uri="{0D108BD9-81ED-4DB2-BD59-A6C34878D82A}">
                    <a16:rowId xmlns:a16="http://schemas.microsoft.com/office/drawing/2014/main" val="1117192101"/>
                  </a:ext>
                </a:extLst>
              </a:tr>
              <a:tr h="478574">
                <a:tc>
                  <a:txBody>
                    <a:bodyPr/>
                    <a:lstStyle/>
                    <a:p>
                      <a:pPr algn="l" fontAlgn="b"/>
                      <a:r>
                        <a:rPr lang="en-US" sz="1600" u="none" strike="noStrike" dirty="0" err="1">
                          <a:effectLst/>
                        </a:rPr>
                        <a:t>Tx</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400" b="0" i="0" u="none" strike="noStrike" dirty="0" smtClean="0">
                          <a:solidFill>
                            <a:schemeClr val="dk1"/>
                          </a:solidFill>
                          <a:effectLst/>
                          <a:latin typeface="+mn-lt"/>
                        </a:rPr>
                        <a:t>0.562</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ctr" fontAlgn="b"/>
                      <a:r>
                        <a:rPr lang="en-US" sz="1400" u="none" strike="noStrike" dirty="0" smtClean="0">
                          <a:effectLst/>
                        </a:rPr>
                        <a:t>0.45284</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ctr" fontAlgn="b"/>
                      <a:r>
                        <a:rPr lang="en-US" sz="1400" u="none" strike="noStrike" dirty="0" smtClean="0">
                          <a:effectLst/>
                        </a:rPr>
                        <a:t>24.10</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ctr" fontAlgn="b"/>
                      <a:r>
                        <a:rPr lang="en-US" sz="1400" u="none" strike="noStrike" dirty="0">
                          <a:effectLst/>
                        </a:rPr>
                        <a:t>Not ok, more than 5%</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2">
                        <a:lumMod val="40000"/>
                        <a:lumOff val="60000"/>
                      </a:schemeClr>
                    </a:solidFill>
                  </a:tcPr>
                </a:tc>
                <a:extLst>
                  <a:ext uri="{0D108BD9-81ED-4DB2-BD59-A6C34878D82A}">
                    <a16:rowId xmlns:a16="http://schemas.microsoft.com/office/drawing/2014/main" val="3529280692"/>
                  </a:ext>
                </a:extLst>
              </a:tr>
              <a:tr h="478574">
                <a:tc>
                  <a:txBody>
                    <a:bodyPr/>
                    <a:lstStyle/>
                    <a:p>
                      <a:pPr algn="l" fontAlgn="b"/>
                      <a:r>
                        <a:rPr lang="en-US" sz="1600" u="none" strike="noStrike" dirty="0">
                          <a:effectLst/>
                        </a:rPr>
                        <a:t>TY</a:t>
                      </a:r>
                      <a:endParaRPr lang="en-US" sz="16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400" b="0" i="0" u="none" strike="noStrike" dirty="0" smtClean="0">
                          <a:solidFill>
                            <a:schemeClr val="dk1"/>
                          </a:solidFill>
                          <a:effectLst/>
                          <a:latin typeface="+mn-lt"/>
                        </a:rPr>
                        <a:t>1.264</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ctr" fontAlgn="b"/>
                      <a:r>
                        <a:rPr lang="en-US" sz="1400" u="none" strike="noStrike" dirty="0" smtClean="0">
                          <a:effectLst/>
                        </a:rPr>
                        <a:t>0.45284</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ctr" fontAlgn="b"/>
                      <a:r>
                        <a:rPr lang="en-US" sz="1400" b="0" i="0" u="none" strike="noStrike" dirty="0" smtClean="0">
                          <a:solidFill>
                            <a:schemeClr val="dk1"/>
                          </a:solidFill>
                          <a:effectLst/>
                          <a:latin typeface="+mn-lt"/>
                        </a:rPr>
                        <a:t>179.12</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US" sz="1400" b="0" i="0" u="none" strike="noStrike" dirty="0" smtClean="0">
                        <a:solidFill>
                          <a:srgbClr val="000000"/>
                        </a:solidFill>
                        <a:effectLst/>
                        <a:latin typeface="Calibri" panose="020F0502020204030204" pitchFamily="34" charset="0"/>
                      </a:endParaRPr>
                    </a:p>
                    <a:p>
                      <a:pPr marL="0" marR="0" indent="0" algn="ctr" defTabSz="914400" rtl="0" eaLnBrk="1" fontAlgn="b" latinLnBrk="0" hangingPunct="1">
                        <a:lnSpc>
                          <a:spcPct val="100000"/>
                        </a:lnSpc>
                        <a:spcBef>
                          <a:spcPts val="0"/>
                        </a:spcBef>
                        <a:spcAft>
                          <a:spcPts val="0"/>
                        </a:spcAft>
                        <a:buClrTx/>
                        <a:buSzTx/>
                        <a:buFontTx/>
                        <a:buNone/>
                        <a:tabLst/>
                        <a:defRPr/>
                      </a:pPr>
                      <a:r>
                        <a:rPr lang="en-US" sz="1400" u="none" strike="noStrike" dirty="0" smtClean="0">
                          <a:effectLst/>
                        </a:rPr>
                        <a:t>Not ok, more than 5%</a:t>
                      </a:r>
                      <a:endParaRPr lang="en-US" sz="1400" b="0" i="0" u="none" strike="noStrike" dirty="0" smtClean="0">
                        <a:solidFill>
                          <a:srgbClr val="000000"/>
                        </a:solidFill>
                        <a:effectLst/>
                        <a:latin typeface="Calibri" panose="020F0502020204030204" pitchFamily="34" charset="0"/>
                      </a:endParaRPr>
                    </a:p>
                  </a:txBody>
                  <a:tcPr marL="9525" marR="9525" marT="9525" marB="0" anchor="b">
                    <a:solidFill>
                      <a:schemeClr val="accent2">
                        <a:lumMod val="40000"/>
                        <a:lumOff val="60000"/>
                      </a:schemeClr>
                    </a:solidFill>
                  </a:tcPr>
                </a:tc>
                <a:extLst>
                  <a:ext uri="{0D108BD9-81ED-4DB2-BD59-A6C34878D82A}">
                    <a16:rowId xmlns:a16="http://schemas.microsoft.com/office/drawing/2014/main" val="1951670693"/>
                  </a:ext>
                </a:extLst>
              </a:tr>
            </a:tbl>
          </a:graphicData>
        </a:graphic>
      </p:graphicFrame>
      <p:pic>
        <p:nvPicPr>
          <p:cNvPr id="21" name="Picture 20"/>
          <p:cNvPicPr/>
          <p:nvPr/>
        </p:nvPicPr>
        <p:blipFill>
          <a:blip r:embed="rId3">
            <a:extLst>
              <a:ext uri="{28A0092B-C50C-407E-A947-70E740481C1C}">
                <a14:useLocalDpi xmlns:a14="http://schemas.microsoft.com/office/drawing/2010/main" val="0"/>
              </a:ext>
            </a:extLst>
          </a:blip>
          <a:stretch>
            <a:fillRect/>
          </a:stretch>
        </p:blipFill>
        <p:spPr>
          <a:xfrm>
            <a:off x="734422" y="1979438"/>
            <a:ext cx="2948359" cy="1148080"/>
          </a:xfrm>
          <a:prstGeom prst="rect">
            <a:avLst/>
          </a:prstGeom>
        </p:spPr>
      </p:pic>
      <p:sp>
        <p:nvSpPr>
          <p:cNvPr id="20"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171153895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45</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pic>
        <p:nvPicPr>
          <p:cNvPr id="16" name="Picture 15"/>
          <p:cNvPicPr>
            <a:picLocks noChangeAspect="1"/>
          </p:cNvPicPr>
          <p:nvPr/>
        </p:nvPicPr>
        <p:blipFill>
          <a:blip r:embed="rId2"/>
          <a:stretch>
            <a:fillRect/>
          </a:stretch>
        </p:blipFill>
        <p:spPr>
          <a:xfrm>
            <a:off x="638175" y="708783"/>
            <a:ext cx="5457825" cy="5511042"/>
          </a:xfrm>
          <a:prstGeom prst="rect">
            <a:avLst/>
          </a:prstGeom>
        </p:spPr>
      </p:pic>
      <p:pic>
        <p:nvPicPr>
          <p:cNvPr id="17" name="Picture 16"/>
          <p:cNvPicPr>
            <a:picLocks noChangeAspect="1"/>
          </p:cNvPicPr>
          <p:nvPr/>
        </p:nvPicPr>
        <p:blipFill>
          <a:blip r:embed="rId3"/>
          <a:stretch>
            <a:fillRect/>
          </a:stretch>
        </p:blipFill>
        <p:spPr>
          <a:xfrm>
            <a:off x="6306472" y="1711895"/>
            <a:ext cx="5402375" cy="1678242"/>
          </a:xfrm>
          <a:prstGeom prst="rect">
            <a:avLst/>
          </a:prstGeom>
        </p:spPr>
      </p:pic>
      <p:sp>
        <p:nvSpPr>
          <p:cNvPr id="18" name="Rectangle 17"/>
          <p:cNvSpPr/>
          <p:nvPr/>
        </p:nvSpPr>
        <p:spPr>
          <a:xfrm>
            <a:off x="6073878" y="764028"/>
            <a:ext cx="6096000" cy="923330"/>
          </a:xfrm>
          <a:prstGeom prst="rect">
            <a:avLst/>
          </a:prstGeom>
        </p:spPr>
        <p:txBody>
          <a:bodyPr>
            <a:spAutoFit/>
          </a:bodyPr>
          <a:lstStyle/>
          <a:p>
            <a:pPr lvl="0"/>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design coefficient and factors for seismic force resisting system. Depends on the Seismic Design Category, from table 12.2-1.</a:t>
            </a:r>
          </a:p>
        </p:txBody>
      </p:sp>
      <p:sp>
        <p:nvSpPr>
          <p:cNvPr id="19" name="Rectangle 18"/>
          <p:cNvSpPr/>
          <p:nvPr/>
        </p:nvSpPr>
        <p:spPr>
          <a:xfrm>
            <a:off x="6229350" y="3889101"/>
            <a:ext cx="6096000" cy="646331"/>
          </a:xfrm>
          <a:prstGeom prst="rect">
            <a:avLst/>
          </a:prstGeom>
        </p:spPr>
        <p:txBody>
          <a:bodyPr>
            <a:spAutoFit/>
          </a:bodyPr>
          <a:lstStyle/>
          <a:p>
            <a:pPr lvl="0"/>
            <a:r>
              <a:rPr lang="en-US" dirty="0">
                <a:latin typeface="Times New Roman" panose="02020603050405020304" pitchFamily="18" charset="0"/>
                <a:cs typeface="Times New Roman" panose="02020603050405020304" pitchFamily="18" charset="0"/>
              </a:rPr>
              <a:t>After these values we can start calculating Base Shear and check difference between Manual and ETABs Values.</a:t>
            </a:r>
          </a:p>
        </p:txBody>
      </p:sp>
      <p:sp>
        <p:nvSpPr>
          <p:cNvPr id="15"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311846195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dirty="0"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46</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sp>
        <p:nvSpPr>
          <p:cNvPr id="12" name="Rectangle 11"/>
          <p:cNvSpPr/>
          <p:nvPr/>
        </p:nvSpPr>
        <p:spPr>
          <a:xfrm>
            <a:off x="444943" y="673487"/>
            <a:ext cx="6096000" cy="461665"/>
          </a:xfrm>
          <a:prstGeom prst="rect">
            <a:avLst/>
          </a:prstGeom>
        </p:spPr>
        <p:txBody>
          <a:bodyPr>
            <a:spAutoFit/>
          </a:bodyPr>
          <a:lstStyle/>
          <a:p>
            <a:pPr lvl="0"/>
            <a:r>
              <a:rPr lang="en-US" sz="2400" b="1" dirty="0" smtClean="0">
                <a:solidFill>
                  <a:prstClr val="black"/>
                </a:solidFill>
                <a:latin typeface="Century Gothic" panose="020B0502020202020204"/>
              </a:rPr>
              <a:t>Base shear check (ELF calculations)</a:t>
            </a:r>
            <a:endParaRPr lang="en-US" sz="2400" b="1" dirty="0">
              <a:solidFill>
                <a:prstClr val="black"/>
              </a:solidFill>
              <a:latin typeface="Century Gothic" panose="020B0502020202020204"/>
            </a:endParaRPr>
          </a:p>
        </p:txBody>
      </p:sp>
      <p:sp>
        <p:nvSpPr>
          <p:cNvPr id="14" name="Content Placeholder 4"/>
          <p:cNvSpPr txBox="1">
            <a:spLocks/>
          </p:cNvSpPr>
          <p:nvPr/>
        </p:nvSpPr>
        <p:spPr>
          <a:xfrm>
            <a:off x="427703" y="1031521"/>
            <a:ext cx="5834130" cy="6136782"/>
          </a:xfrm>
          <a:prstGeom prst="rect">
            <a:avLst/>
          </a:prstGeom>
        </p:spPr>
        <p:txBody>
          <a:bodyPr>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v"/>
            </a:pPr>
            <a:r>
              <a:rPr lang="en-US" sz="2400" b="1" u="sng" dirty="0" smtClean="0">
                <a:latin typeface="Times New Roman" panose="02020603050405020304" pitchFamily="18" charset="0"/>
                <a:cs typeface="Times New Roman" panose="02020603050405020304" pitchFamily="18" charset="0"/>
              </a:rPr>
              <a:t>Block one:</a:t>
            </a:r>
          </a:p>
          <a:p>
            <a:pPr marL="0" indent="0">
              <a:buFont typeface="Arial" panose="020B0604020202020204" pitchFamily="34" charset="0"/>
              <a:buNone/>
            </a:pPr>
            <a:r>
              <a:rPr lang="en-US" sz="2400" u="sng" dirty="0" smtClean="0">
                <a:latin typeface="Times New Roman" panose="02020603050405020304" pitchFamily="18" charset="0"/>
                <a:cs typeface="Times New Roman" panose="02020603050405020304" pitchFamily="18" charset="0"/>
              </a:rPr>
              <a:t>For X-direction(Manual):</a:t>
            </a:r>
          </a:p>
          <a:p>
            <a:pPr marL="0" indent="0">
              <a:buFont typeface="Arial" panose="020B0604020202020204" pitchFamily="34" charset="0"/>
              <a:buNone/>
            </a:pPr>
            <a:r>
              <a:rPr lang="en-US" sz="2400" dirty="0" smtClean="0">
                <a:latin typeface="Times New Roman" panose="02020603050405020304" pitchFamily="18" charset="0"/>
                <a:cs typeface="Times New Roman" panose="02020603050405020304" pitchFamily="18" charset="0"/>
              </a:rPr>
              <a:t>C</a:t>
            </a:r>
            <a:r>
              <a:rPr lang="en-US" sz="2400" baseline="-25000" dirty="0" smtClean="0">
                <a:latin typeface="Times New Roman" panose="02020603050405020304" pitchFamily="18" charset="0"/>
                <a:cs typeface="Times New Roman" panose="02020603050405020304" pitchFamily="18" charset="0"/>
              </a:rPr>
              <a:t>s</a:t>
            </a:r>
            <a:r>
              <a:rPr lang="en-US" sz="2400" dirty="0" smtClean="0">
                <a:latin typeface="Times New Roman" panose="02020603050405020304" pitchFamily="18" charset="0"/>
                <a:cs typeface="Times New Roman" panose="02020603050405020304" pitchFamily="18" charset="0"/>
              </a:rPr>
              <a:t> = (S</a:t>
            </a:r>
            <a:r>
              <a:rPr lang="en-US" sz="2400" baseline="-25000" dirty="0" smtClean="0">
                <a:latin typeface="Times New Roman" panose="02020603050405020304" pitchFamily="18" charset="0"/>
                <a:cs typeface="Times New Roman" panose="02020603050405020304" pitchFamily="18" charset="0"/>
              </a:rPr>
              <a:t>DS </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I</a:t>
            </a:r>
            <a:r>
              <a:rPr lang="en-US" sz="2400" baseline="-25000" dirty="0" err="1" smtClean="0">
                <a:latin typeface="Times New Roman" panose="02020603050405020304" pitchFamily="18" charset="0"/>
                <a:cs typeface="Times New Roman" panose="02020603050405020304" pitchFamily="18" charset="0"/>
              </a:rPr>
              <a:t>e</a:t>
            </a:r>
            <a:r>
              <a:rPr lang="en-US" sz="2400" dirty="0" smtClean="0">
                <a:latin typeface="Times New Roman" panose="02020603050405020304" pitchFamily="18" charset="0"/>
                <a:cs typeface="Times New Roman" panose="02020603050405020304" pitchFamily="18" charset="0"/>
              </a:rPr>
              <a:t>) /R = (0.375×1.25) / 5 = 0.09375</a:t>
            </a:r>
          </a:p>
          <a:p>
            <a:pPr marL="0" indent="0">
              <a:buFont typeface="Arial" panose="020B0604020202020204" pitchFamily="34" charset="0"/>
              <a:buNone/>
            </a:pPr>
            <a:r>
              <a:rPr lang="en-US" sz="2400" dirty="0" smtClean="0">
                <a:latin typeface="Times New Roman" panose="02020603050405020304" pitchFamily="18" charset="0"/>
                <a:cs typeface="Times New Roman" panose="02020603050405020304" pitchFamily="18" charset="0"/>
              </a:rPr>
              <a:t>C</a:t>
            </a:r>
            <a:r>
              <a:rPr lang="en-US" sz="2400" baseline="-25000" dirty="0" smtClean="0">
                <a:latin typeface="Times New Roman" panose="02020603050405020304" pitchFamily="18" charset="0"/>
                <a:cs typeface="Times New Roman" panose="02020603050405020304" pitchFamily="18" charset="0"/>
              </a:rPr>
              <a:t>s, min</a:t>
            </a:r>
            <a:r>
              <a:rPr lang="en-US" sz="2400" dirty="0" smtClean="0">
                <a:latin typeface="Times New Roman" panose="02020603050405020304" pitchFamily="18" charset="0"/>
                <a:cs typeface="Times New Roman" panose="02020603050405020304" pitchFamily="18" charset="0"/>
              </a:rPr>
              <a:t> = 0.044 𝑆</a:t>
            </a:r>
            <a:r>
              <a:rPr lang="en-US" sz="2400" baseline="-25000" dirty="0" smtClean="0">
                <a:latin typeface="Times New Roman" panose="02020603050405020304" pitchFamily="18" charset="0"/>
                <a:cs typeface="Times New Roman" panose="02020603050405020304" pitchFamily="18" charset="0"/>
              </a:rPr>
              <a:t>𝐷𝑆</a:t>
            </a:r>
            <a:r>
              <a:rPr lang="en-US" sz="2400" dirty="0" smtClean="0">
                <a:latin typeface="Times New Roman" panose="02020603050405020304" pitchFamily="18" charset="0"/>
                <a:cs typeface="Times New Roman" panose="02020603050405020304" pitchFamily="18" charset="0"/>
              </a:rPr>
              <a:t>𝐼</a:t>
            </a:r>
            <a:r>
              <a:rPr lang="en-US" sz="2400" baseline="-25000" dirty="0" smtClean="0">
                <a:latin typeface="Times New Roman" panose="02020603050405020304" pitchFamily="18" charset="0"/>
                <a:cs typeface="Times New Roman" panose="02020603050405020304" pitchFamily="18" charset="0"/>
              </a:rPr>
              <a:t>𝑒</a:t>
            </a:r>
            <a:r>
              <a:rPr lang="en-US" sz="2400" dirty="0" smtClean="0">
                <a:latin typeface="Times New Roman" panose="02020603050405020304" pitchFamily="18" charset="0"/>
                <a:cs typeface="Times New Roman" panose="02020603050405020304" pitchFamily="18" charset="0"/>
              </a:rPr>
              <a:t> ≥ 0.01 → 0.020625 &lt; 0.0937555 →ok</a:t>
            </a:r>
          </a:p>
          <a:p>
            <a:pPr marL="0" indent="0">
              <a:buFont typeface="Arial" panose="020B0604020202020204" pitchFamily="34" charset="0"/>
              <a:buNone/>
            </a:pPr>
            <a:r>
              <a:rPr lang="en-US" sz="2400" dirty="0" smtClean="0">
                <a:latin typeface="Times New Roman" panose="02020603050405020304" pitchFamily="18" charset="0"/>
                <a:cs typeface="Times New Roman" panose="02020603050405020304" pitchFamily="18" charset="0"/>
              </a:rPr>
              <a:t>C</a:t>
            </a:r>
            <a:r>
              <a:rPr lang="en-US" sz="2400" baseline="-25000" dirty="0" smtClean="0">
                <a:latin typeface="Times New Roman" panose="02020603050405020304" pitchFamily="18" charset="0"/>
                <a:cs typeface="Times New Roman" panose="02020603050405020304" pitchFamily="18" charset="0"/>
              </a:rPr>
              <a:t>s, max</a:t>
            </a:r>
            <a:r>
              <a:rPr lang="en-US" sz="2400" dirty="0" smtClean="0">
                <a:latin typeface="Times New Roman" panose="02020603050405020304" pitchFamily="18" charset="0"/>
                <a:cs typeface="Times New Roman" panose="02020603050405020304" pitchFamily="18" charset="0"/>
              </a:rPr>
              <a:t> = (S</a:t>
            </a:r>
            <a:r>
              <a:rPr lang="en-US" sz="2400" baseline="-25000" dirty="0" smtClean="0">
                <a:latin typeface="Times New Roman" panose="02020603050405020304" pitchFamily="18" charset="0"/>
                <a:cs typeface="Times New Roman" panose="02020603050405020304" pitchFamily="18" charset="0"/>
              </a:rPr>
              <a:t>D1 </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I</a:t>
            </a:r>
            <a:r>
              <a:rPr lang="en-US" sz="2400" baseline="-25000" dirty="0" err="1" smtClean="0">
                <a:latin typeface="Times New Roman" panose="02020603050405020304" pitchFamily="18" charset="0"/>
                <a:cs typeface="Times New Roman" panose="02020603050405020304" pitchFamily="18" charset="0"/>
              </a:rPr>
              <a:t>e</a:t>
            </a:r>
            <a:r>
              <a:rPr lang="en-US" sz="2400" dirty="0" smtClean="0">
                <a:latin typeface="Times New Roman" panose="02020603050405020304" pitchFamily="18" charset="0"/>
                <a:cs typeface="Times New Roman" panose="02020603050405020304" pitchFamily="18" charset="0"/>
              </a:rPr>
              <a:t>)/ (T×R) = (0.1444×1.25)/ (0.729979×5) =</a:t>
            </a:r>
          </a:p>
          <a:p>
            <a:pPr marL="0" indent="0">
              <a:buFont typeface="Arial" panose="020B0604020202020204" pitchFamily="34" charset="0"/>
              <a:buNone/>
            </a:pPr>
            <a:r>
              <a:rPr lang="en-US" sz="2400" dirty="0" smtClean="0">
                <a:latin typeface="Times New Roman" panose="02020603050405020304" pitchFamily="18" charset="0"/>
                <a:cs typeface="Times New Roman" panose="02020603050405020304" pitchFamily="18" charset="0"/>
              </a:rPr>
              <a:t> 0.049316 </a:t>
            </a:r>
            <a:r>
              <a:rPr lang="en-US" sz="2400" dirty="0">
                <a:latin typeface="Times New Roman" panose="02020603050405020304" pitchFamily="18" charset="0"/>
                <a:cs typeface="Times New Roman" panose="02020603050405020304" pitchFamily="18" charset="0"/>
              </a:rPr>
              <a:t>&lt;</a:t>
            </a:r>
            <a:r>
              <a:rPr lang="en-US" sz="2400" dirty="0" smtClean="0">
                <a:latin typeface="Times New Roman" panose="02020603050405020304" pitchFamily="18" charset="0"/>
                <a:cs typeface="Times New Roman" panose="02020603050405020304" pitchFamily="18" charset="0"/>
              </a:rPr>
              <a:t> 0.09375 → not ok</a:t>
            </a:r>
          </a:p>
          <a:p>
            <a:pPr marL="0" indent="0">
              <a:buFont typeface="Arial" panose="020B0604020202020204" pitchFamily="34" charset="0"/>
              <a:buNone/>
            </a:pP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b="1" dirty="0" smtClean="0">
                <a:latin typeface="Times New Roman" panose="02020603050405020304" pitchFamily="18" charset="0"/>
                <a:cs typeface="Times New Roman" panose="02020603050405020304" pitchFamily="18" charset="0"/>
              </a:rPr>
              <a:t>So take C</a:t>
            </a:r>
            <a:r>
              <a:rPr lang="en-US" sz="2400" b="1" baseline="-25000" dirty="0" smtClean="0">
                <a:latin typeface="Times New Roman" panose="02020603050405020304" pitchFamily="18" charset="0"/>
                <a:cs typeface="Times New Roman" panose="02020603050405020304" pitchFamily="18" charset="0"/>
              </a:rPr>
              <a:t>s</a:t>
            </a:r>
            <a:r>
              <a:rPr lang="en-US" sz="2400" b="1" dirty="0" smtClean="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C</a:t>
            </a:r>
            <a:r>
              <a:rPr lang="en-US" sz="2400" b="1" baseline="-25000" dirty="0" smtClean="0">
                <a:latin typeface="Times New Roman" panose="02020603050405020304" pitchFamily="18" charset="0"/>
                <a:cs typeface="Times New Roman" panose="02020603050405020304" pitchFamily="18" charset="0"/>
              </a:rPr>
              <a:t>s max</a:t>
            </a:r>
            <a:r>
              <a:rPr lang="en-US" sz="2400" b="1" dirty="0" smtClean="0">
                <a:latin typeface="Times New Roman" panose="02020603050405020304" pitchFamily="18" charset="0"/>
                <a:cs typeface="Times New Roman" panose="02020603050405020304" pitchFamily="18" charset="0"/>
              </a:rPr>
              <a:t> =  0.049316</a:t>
            </a:r>
            <a:endParaRPr lang="en-US" sz="24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2400" dirty="0" smtClean="0">
                <a:latin typeface="Times New Roman" panose="02020603050405020304" pitchFamily="18" charset="0"/>
                <a:cs typeface="Times New Roman" panose="02020603050405020304" pitchFamily="18" charset="0"/>
              </a:rPr>
              <a:t> </a:t>
            </a:r>
          </a:p>
          <a:p>
            <a:pPr marL="0" indent="0">
              <a:buFont typeface="Arial" panose="020B0604020202020204" pitchFamily="34" charset="0"/>
              <a:buNone/>
            </a:pPr>
            <a:r>
              <a:rPr lang="en-US" sz="2400" dirty="0" smtClean="0">
                <a:latin typeface="Times New Roman" panose="02020603050405020304" pitchFamily="18" charset="0"/>
                <a:cs typeface="Times New Roman" panose="02020603050405020304" pitchFamily="18" charset="0"/>
              </a:rPr>
              <a:t>W = Dead load + S.D load + 0.25 Live </a:t>
            </a:r>
          </a:p>
          <a:p>
            <a:pPr marL="0" indent="0">
              <a:buFont typeface="Arial" panose="020B0604020202020204" pitchFamily="34" charset="0"/>
              <a:buNone/>
            </a:pP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dirty="0">
                <a:latin typeface="Times New Roman" panose="02020603050405020304" pitchFamily="18" charset="0"/>
                <a:cs typeface="Times New Roman" panose="02020603050405020304" pitchFamily="18" charset="0"/>
              </a:rPr>
              <a:t>W = 34793.4549 + 28669.7651 + (0.25 *12670.4116) – 304.90625 = 66325.91665 </a:t>
            </a:r>
            <a:r>
              <a:rPr lang="en-US" sz="2400" dirty="0" err="1">
                <a:latin typeface="Times New Roman" panose="02020603050405020304" pitchFamily="18" charset="0"/>
                <a:cs typeface="Times New Roman" panose="02020603050405020304" pitchFamily="18" charset="0"/>
              </a:rPr>
              <a:t>kN</a:t>
            </a:r>
            <a:endParaRPr lang="en-US" sz="2400" dirty="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2400" dirty="0" smtClean="0">
                <a:latin typeface="Times New Roman" panose="02020603050405020304" pitchFamily="18" charset="0"/>
                <a:cs typeface="Times New Roman" panose="02020603050405020304" pitchFamily="18" charset="0"/>
              </a:rPr>
              <a:t> </a:t>
            </a:r>
          </a:p>
          <a:p>
            <a:pPr marL="0" indent="0">
              <a:buFont typeface="Arial" panose="020B0604020202020204" pitchFamily="34" charset="0"/>
              <a:buNone/>
            </a:pPr>
            <a:r>
              <a:rPr lang="en-US" sz="2400" dirty="0" smtClean="0">
                <a:latin typeface="Times New Roman" panose="02020603050405020304" pitchFamily="18" charset="0"/>
                <a:cs typeface="Times New Roman" panose="02020603050405020304" pitchFamily="18" charset="0"/>
              </a:rPr>
              <a:t>Note that we subtract the half of columns of base story </a:t>
            </a:r>
          </a:p>
          <a:p>
            <a:pPr marL="0" indent="0">
              <a:buFont typeface="Arial" panose="020B0604020202020204" pitchFamily="34" charset="0"/>
              <a:buNone/>
            </a:pPr>
            <a:r>
              <a:rPr lang="en-US" sz="2400" dirty="0" smtClean="0">
                <a:latin typeface="Times New Roman" panose="02020603050405020304" pitchFamily="18" charset="0"/>
                <a:cs typeface="Times New Roman" panose="02020603050405020304" pitchFamily="18" charset="0"/>
              </a:rPr>
              <a:t> </a:t>
            </a:r>
          </a:p>
          <a:p>
            <a:pPr marL="0" indent="0">
              <a:buNone/>
            </a:pPr>
            <a:r>
              <a:rPr lang="en-US" sz="2400" dirty="0" smtClean="0">
                <a:latin typeface="Times New Roman" panose="02020603050405020304" pitchFamily="18" charset="0"/>
                <a:cs typeface="Times New Roman" panose="02020603050405020304" pitchFamily="18" charset="0"/>
              </a:rPr>
              <a:t>W = </a:t>
            </a:r>
            <a:r>
              <a:rPr lang="en-US" sz="2400" dirty="0">
                <a:latin typeface="Times New Roman" panose="02020603050405020304" pitchFamily="18" charset="0"/>
                <a:cs typeface="Times New Roman" panose="02020603050405020304" pitchFamily="18" charset="0"/>
              </a:rPr>
              <a:t>66325.91665 </a:t>
            </a:r>
            <a:r>
              <a:rPr lang="en-US" sz="2400" dirty="0" err="1" smtClean="0">
                <a:latin typeface="Times New Roman" panose="02020603050405020304" pitchFamily="18" charset="0"/>
                <a:cs typeface="Times New Roman" panose="02020603050405020304" pitchFamily="18" charset="0"/>
              </a:rPr>
              <a:t>kN</a:t>
            </a: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dirty="0" err="1" smtClean="0">
                <a:latin typeface="Times New Roman" panose="02020603050405020304" pitchFamily="18" charset="0"/>
                <a:cs typeface="Times New Roman" panose="02020603050405020304" pitchFamily="18" charset="0"/>
              </a:rPr>
              <a:t>V</a:t>
            </a:r>
            <a:r>
              <a:rPr lang="en-US" sz="2400" baseline="-25000" dirty="0" err="1" smtClean="0">
                <a:latin typeface="Times New Roman" panose="02020603050405020304" pitchFamily="18" charset="0"/>
                <a:cs typeface="Times New Roman" panose="02020603050405020304" pitchFamily="18" charset="0"/>
              </a:rPr>
              <a:t>Bx</a:t>
            </a:r>
            <a:r>
              <a:rPr lang="en-US" sz="2400" baseline="-250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 C</a:t>
            </a:r>
            <a:r>
              <a:rPr lang="en-US" sz="2400" baseline="-25000" dirty="0" smtClean="0">
                <a:latin typeface="Times New Roman" panose="02020603050405020304" pitchFamily="18" charset="0"/>
                <a:cs typeface="Times New Roman" panose="02020603050405020304" pitchFamily="18" charset="0"/>
              </a:rPr>
              <a:t>s</a:t>
            </a:r>
            <a:r>
              <a:rPr lang="en-US" sz="2400" dirty="0" smtClean="0">
                <a:latin typeface="Times New Roman" panose="02020603050405020304" pitchFamily="18" charset="0"/>
                <a:cs typeface="Times New Roman" panose="02020603050405020304" pitchFamily="18" charset="0"/>
              </a:rPr>
              <a:t> W = 0.049316</a:t>
            </a:r>
            <a:r>
              <a:rPr lang="en-US" sz="2400" b="1"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66325.91665 </a:t>
            </a:r>
            <a:r>
              <a:rPr lang="en-US" sz="2400" dirty="0" smtClean="0">
                <a:latin typeface="Times New Roman" panose="02020603050405020304" pitchFamily="18" charset="0"/>
                <a:cs typeface="Times New Roman" panose="02020603050405020304" pitchFamily="18" charset="0"/>
              </a:rPr>
              <a:t> = 3270.95 </a:t>
            </a:r>
            <a:r>
              <a:rPr lang="en-US" sz="2400" dirty="0" err="1" smtClean="0">
                <a:latin typeface="Times New Roman" panose="02020603050405020304" pitchFamily="18" charset="0"/>
                <a:cs typeface="Times New Roman" panose="02020603050405020304" pitchFamily="18" charset="0"/>
              </a:rPr>
              <a:t>kN</a:t>
            </a:r>
            <a:endParaRPr lang="en-US" sz="24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dirty="0"/>
          </a:p>
        </p:txBody>
      </p:sp>
      <p:sp>
        <p:nvSpPr>
          <p:cNvPr id="15" name="Content Placeholder 5"/>
          <p:cNvSpPr txBox="1">
            <a:spLocks/>
          </p:cNvSpPr>
          <p:nvPr/>
        </p:nvSpPr>
        <p:spPr>
          <a:xfrm>
            <a:off x="5997130" y="506346"/>
            <a:ext cx="6357870" cy="6239814"/>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u="sng" dirty="0" smtClean="0">
                <a:latin typeface="Times New Roman" panose="02020603050405020304" pitchFamily="18" charset="0"/>
                <a:cs typeface="Times New Roman" panose="02020603050405020304" pitchFamily="18" charset="0"/>
              </a:rPr>
              <a:t>For Y-direction(manual):</a:t>
            </a:r>
            <a:endParaRPr lang="en-US" sz="18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1800" dirty="0" smtClean="0">
                <a:latin typeface="Times New Roman" panose="02020603050405020304" pitchFamily="18" charset="0"/>
                <a:cs typeface="Times New Roman" panose="02020603050405020304" pitchFamily="18" charset="0"/>
              </a:rPr>
              <a:t>C</a:t>
            </a:r>
            <a:r>
              <a:rPr lang="en-US" sz="1800" baseline="-25000" dirty="0" smtClean="0">
                <a:latin typeface="Times New Roman" panose="02020603050405020304" pitchFamily="18" charset="0"/>
                <a:cs typeface="Times New Roman" panose="02020603050405020304" pitchFamily="18" charset="0"/>
              </a:rPr>
              <a:t>s</a:t>
            </a:r>
            <a:r>
              <a:rPr lang="en-US" sz="1800" dirty="0" smtClean="0">
                <a:latin typeface="Times New Roman" panose="02020603050405020304" pitchFamily="18" charset="0"/>
                <a:cs typeface="Times New Roman" panose="02020603050405020304" pitchFamily="18" charset="0"/>
              </a:rPr>
              <a:t> = (S</a:t>
            </a:r>
            <a:r>
              <a:rPr lang="en-US" sz="1800" baseline="-25000" dirty="0" smtClean="0">
                <a:latin typeface="Times New Roman" panose="02020603050405020304" pitchFamily="18" charset="0"/>
                <a:cs typeface="Times New Roman" panose="02020603050405020304" pitchFamily="18" charset="0"/>
              </a:rPr>
              <a:t>DS </a:t>
            </a:r>
            <a:r>
              <a:rPr lang="en-US" sz="1800" dirty="0" smtClean="0">
                <a:latin typeface="Times New Roman" panose="02020603050405020304" pitchFamily="18" charset="0"/>
                <a:cs typeface="Times New Roman" panose="02020603050405020304" pitchFamily="18" charset="0"/>
              </a:rPr>
              <a:t>× </a:t>
            </a:r>
            <a:r>
              <a:rPr lang="en-US" sz="1800" dirty="0" err="1" smtClean="0">
                <a:latin typeface="Times New Roman" panose="02020603050405020304" pitchFamily="18" charset="0"/>
                <a:cs typeface="Times New Roman" panose="02020603050405020304" pitchFamily="18" charset="0"/>
              </a:rPr>
              <a:t>I</a:t>
            </a:r>
            <a:r>
              <a:rPr lang="en-US" sz="1800" baseline="-25000" dirty="0" err="1" smtClean="0">
                <a:latin typeface="Times New Roman" panose="02020603050405020304" pitchFamily="18" charset="0"/>
                <a:cs typeface="Times New Roman" panose="02020603050405020304" pitchFamily="18" charset="0"/>
              </a:rPr>
              <a:t>e</a:t>
            </a:r>
            <a:r>
              <a:rPr lang="en-US" sz="1800" dirty="0" smtClean="0">
                <a:latin typeface="Times New Roman" panose="02020603050405020304" pitchFamily="18" charset="0"/>
                <a:cs typeface="Times New Roman" panose="02020603050405020304" pitchFamily="18" charset="0"/>
              </a:rPr>
              <a:t>) /R = (0.375×1.25) / 5 = 0.09375</a:t>
            </a:r>
          </a:p>
          <a:p>
            <a:pPr marL="0" indent="0">
              <a:buFont typeface="Arial" panose="020B0604020202020204" pitchFamily="34" charset="0"/>
              <a:buNone/>
            </a:pPr>
            <a:r>
              <a:rPr lang="en-US" sz="1800" dirty="0" smtClean="0">
                <a:latin typeface="Times New Roman" panose="02020603050405020304" pitchFamily="18" charset="0"/>
                <a:cs typeface="Times New Roman" panose="02020603050405020304" pitchFamily="18" charset="0"/>
              </a:rPr>
              <a:t>C</a:t>
            </a:r>
            <a:r>
              <a:rPr lang="en-US" sz="1800" baseline="-25000" dirty="0" smtClean="0">
                <a:latin typeface="Times New Roman" panose="02020603050405020304" pitchFamily="18" charset="0"/>
                <a:cs typeface="Times New Roman" panose="02020603050405020304" pitchFamily="18" charset="0"/>
              </a:rPr>
              <a:t>s, min</a:t>
            </a:r>
            <a:r>
              <a:rPr lang="en-US" sz="1800" dirty="0" smtClean="0">
                <a:latin typeface="Times New Roman" panose="02020603050405020304" pitchFamily="18" charset="0"/>
                <a:cs typeface="Times New Roman" panose="02020603050405020304" pitchFamily="18" charset="0"/>
              </a:rPr>
              <a:t> = 0.044 𝑆</a:t>
            </a:r>
            <a:r>
              <a:rPr lang="en-US" sz="1800" baseline="-25000" dirty="0" smtClean="0">
                <a:latin typeface="Times New Roman" panose="02020603050405020304" pitchFamily="18" charset="0"/>
                <a:cs typeface="Times New Roman" panose="02020603050405020304" pitchFamily="18" charset="0"/>
              </a:rPr>
              <a:t>𝐷𝑆</a:t>
            </a:r>
            <a:r>
              <a:rPr lang="en-US" sz="1800" dirty="0" smtClean="0">
                <a:latin typeface="Times New Roman" panose="02020603050405020304" pitchFamily="18" charset="0"/>
                <a:cs typeface="Times New Roman" panose="02020603050405020304" pitchFamily="18" charset="0"/>
              </a:rPr>
              <a:t>𝐼</a:t>
            </a:r>
            <a:r>
              <a:rPr lang="en-US" sz="1800" baseline="-25000" dirty="0" smtClean="0">
                <a:latin typeface="Times New Roman" panose="02020603050405020304" pitchFamily="18" charset="0"/>
                <a:cs typeface="Times New Roman" panose="02020603050405020304" pitchFamily="18" charset="0"/>
              </a:rPr>
              <a:t>𝑒</a:t>
            </a:r>
            <a:r>
              <a:rPr lang="en-US" sz="1800" dirty="0" smtClean="0">
                <a:latin typeface="Times New Roman" panose="02020603050405020304" pitchFamily="18" charset="0"/>
                <a:cs typeface="Times New Roman" panose="02020603050405020304" pitchFamily="18" charset="0"/>
              </a:rPr>
              <a:t> ≥ 0.01 → 0.020625 &lt; 0.09375 →ok</a:t>
            </a:r>
          </a:p>
          <a:p>
            <a:pPr marL="0" indent="0">
              <a:buFont typeface="Arial" panose="020B0604020202020204" pitchFamily="34" charset="0"/>
              <a:buNone/>
            </a:pPr>
            <a:r>
              <a:rPr lang="en-US" sz="1800" dirty="0" smtClean="0">
                <a:latin typeface="Times New Roman" panose="02020603050405020304" pitchFamily="18" charset="0"/>
                <a:cs typeface="Times New Roman" panose="02020603050405020304" pitchFamily="18" charset="0"/>
              </a:rPr>
              <a:t>C</a:t>
            </a:r>
            <a:r>
              <a:rPr lang="en-US" sz="1800" baseline="-25000" dirty="0" smtClean="0">
                <a:latin typeface="Times New Roman" panose="02020603050405020304" pitchFamily="18" charset="0"/>
                <a:cs typeface="Times New Roman" panose="02020603050405020304" pitchFamily="18" charset="0"/>
              </a:rPr>
              <a:t>s, max</a:t>
            </a:r>
            <a:r>
              <a:rPr lang="en-US" sz="1800" dirty="0" smtClean="0">
                <a:latin typeface="Times New Roman" panose="02020603050405020304" pitchFamily="18" charset="0"/>
                <a:cs typeface="Times New Roman" panose="02020603050405020304" pitchFamily="18" charset="0"/>
              </a:rPr>
              <a:t> = (S</a:t>
            </a:r>
            <a:r>
              <a:rPr lang="en-US" sz="1800" baseline="-25000" dirty="0" smtClean="0">
                <a:latin typeface="Times New Roman" panose="02020603050405020304" pitchFamily="18" charset="0"/>
                <a:cs typeface="Times New Roman" panose="02020603050405020304" pitchFamily="18" charset="0"/>
              </a:rPr>
              <a:t>D1 </a:t>
            </a:r>
            <a:r>
              <a:rPr lang="en-US" sz="1800" dirty="0" smtClean="0">
                <a:latin typeface="Times New Roman" panose="02020603050405020304" pitchFamily="18" charset="0"/>
                <a:cs typeface="Times New Roman" panose="02020603050405020304" pitchFamily="18" charset="0"/>
              </a:rPr>
              <a:t>× </a:t>
            </a:r>
            <a:r>
              <a:rPr lang="en-US" sz="1800" dirty="0" err="1" smtClean="0">
                <a:latin typeface="Times New Roman" panose="02020603050405020304" pitchFamily="18" charset="0"/>
                <a:cs typeface="Times New Roman" panose="02020603050405020304" pitchFamily="18" charset="0"/>
              </a:rPr>
              <a:t>I</a:t>
            </a:r>
            <a:r>
              <a:rPr lang="en-US" sz="1800" baseline="-25000" dirty="0" err="1" smtClean="0">
                <a:latin typeface="Times New Roman" panose="02020603050405020304" pitchFamily="18" charset="0"/>
                <a:cs typeface="Times New Roman" panose="02020603050405020304" pitchFamily="18" charset="0"/>
              </a:rPr>
              <a:t>e</a:t>
            </a:r>
            <a:r>
              <a:rPr lang="en-US" sz="1800" dirty="0" smtClean="0">
                <a:latin typeface="Times New Roman" panose="02020603050405020304" pitchFamily="18" charset="0"/>
                <a:cs typeface="Times New Roman" panose="02020603050405020304" pitchFamily="18" charset="0"/>
              </a:rPr>
              <a:t>)/ (T×R) = (0.144×1.25)/ (0.592×5) =</a:t>
            </a:r>
          </a:p>
          <a:p>
            <a:pPr marL="0" indent="0">
              <a:buFont typeface="Arial" panose="020B0604020202020204" pitchFamily="34" charset="0"/>
              <a:buNone/>
            </a:pPr>
            <a:r>
              <a:rPr lang="en-US" sz="1800" dirty="0" smtClean="0">
                <a:latin typeface="Times New Roman" panose="02020603050405020304" pitchFamily="18" charset="0"/>
                <a:cs typeface="Times New Roman" panose="02020603050405020304" pitchFamily="18" charset="0"/>
              </a:rPr>
              <a:t> 0.060811 </a:t>
            </a:r>
            <a:r>
              <a:rPr lang="en-US" sz="1800" dirty="0">
                <a:latin typeface="Times New Roman" panose="02020603050405020304" pitchFamily="18" charset="0"/>
                <a:cs typeface="Times New Roman" panose="02020603050405020304" pitchFamily="18" charset="0"/>
              </a:rPr>
              <a:t>&lt;</a:t>
            </a:r>
            <a:r>
              <a:rPr lang="en-US" sz="1800" dirty="0" smtClean="0">
                <a:latin typeface="Times New Roman" panose="02020603050405020304" pitchFamily="18" charset="0"/>
                <a:cs typeface="Times New Roman" panose="02020603050405020304" pitchFamily="18" charset="0"/>
              </a:rPr>
              <a:t> 0.09375 → not ok</a:t>
            </a:r>
          </a:p>
          <a:p>
            <a:pPr marL="0" indent="0">
              <a:buNone/>
            </a:pPr>
            <a:r>
              <a:rPr lang="en-US" sz="1800" b="1" dirty="0" smtClean="0">
                <a:latin typeface="Times New Roman" panose="02020603050405020304" pitchFamily="18" charset="0"/>
                <a:cs typeface="Times New Roman" panose="02020603050405020304" pitchFamily="18" charset="0"/>
              </a:rPr>
              <a:t>So take C</a:t>
            </a:r>
            <a:r>
              <a:rPr lang="en-US" sz="1800" b="1" baseline="-25000" dirty="0" smtClean="0">
                <a:latin typeface="Times New Roman" panose="02020603050405020304" pitchFamily="18" charset="0"/>
                <a:cs typeface="Times New Roman" panose="02020603050405020304" pitchFamily="18" charset="0"/>
              </a:rPr>
              <a:t>s</a:t>
            </a:r>
            <a:r>
              <a:rPr lang="en-US" sz="1800" b="1" dirty="0" smtClean="0">
                <a:latin typeface="Times New Roman" panose="02020603050405020304" pitchFamily="18" charset="0"/>
                <a:cs typeface="Times New Roman" panose="02020603050405020304" pitchFamily="18" charset="0"/>
              </a:rPr>
              <a:t> = C</a:t>
            </a:r>
            <a:r>
              <a:rPr lang="en-US" sz="1800" b="1" baseline="-25000" dirty="0" smtClean="0">
                <a:latin typeface="Times New Roman" panose="02020603050405020304" pitchFamily="18" charset="0"/>
                <a:cs typeface="Times New Roman" panose="02020603050405020304" pitchFamily="18" charset="0"/>
              </a:rPr>
              <a:t>s max </a:t>
            </a:r>
            <a:r>
              <a:rPr lang="en-US" sz="1800" b="1" dirty="0" smtClean="0">
                <a:latin typeface="Times New Roman" panose="02020603050405020304" pitchFamily="18" charset="0"/>
                <a:cs typeface="Times New Roman" panose="02020603050405020304" pitchFamily="18" charset="0"/>
              </a:rPr>
              <a:t> = 0.060811</a:t>
            </a:r>
            <a:endParaRPr lang="en-US" sz="18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1800" dirty="0" err="1" smtClean="0">
                <a:latin typeface="Times New Roman" panose="02020603050405020304" pitchFamily="18" charset="0"/>
                <a:cs typeface="Times New Roman" panose="02020603050405020304" pitchFamily="18" charset="0"/>
              </a:rPr>
              <a:t>V</a:t>
            </a:r>
            <a:r>
              <a:rPr lang="en-US" sz="1800" baseline="-25000" dirty="0" err="1" smtClean="0">
                <a:latin typeface="Times New Roman" panose="02020603050405020304" pitchFamily="18" charset="0"/>
                <a:cs typeface="Times New Roman" panose="02020603050405020304" pitchFamily="18" charset="0"/>
              </a:rPr>
              <a:t>By</a:t>
            </a:r>
            <a:r>
              <a:rPr lang="en-US" sz="1800" baseline="-25000" dirty="0" smtClean="0">
                <a:latin typeface="Times New Roman" panose="02020603050405020304" pitchFamily="18" charset="0"/>
                <a:cs typeface="Times New Roman" panose="02020603050405020304" pitchFamily="18" charset="0"/>
              </a:rPr>
              <a:t> </a:t>
            </a:r>
            <a:r>
              <a:rPr lang="en-US" sz="1800" dirty="0" smtClean="0">
                <a:latin typeface="Times New Roman" panose="02020603050405020304" pitchFamily="18" charset="0"/>
                <a:cs typeface="Times New Roman" panose="02020603050405020304" pitchFamily="18" charset="0"/>
              </a:rPr>
              <a:t>= C</a:t>
            </a:r>
            <a:r>
              <a:rPr lang="en-US" sz="1800" baseline="-25000" dirty="0" smtClean="0">
                <a:latin typeface="Times New Roman" panose="02020603050405020304" pitchFamily="18" charset="0"/>
                <a:cs typeface="Times New Roman" panose="02020603050405020304" pitchFamily="18" charset="0"/>
              </a:rPr>
              <a:t>s</a:t>
            </a:r>
            <a:r>
              <a:rPr lang="en-US" sz="1800" dirty="0" smtClean="0">
                <a:latin typeface="Times New Roman" panose="02020603050405020304" pitchFamily="18" charset="0"/>
                <a:cs typeface="Times New Roman" panose="02020603050405020304" pitchFamily="18" charset="0"/>
              </a:rPr>
              <a:t> W = 0.060811</a:t>
            </a:r>
            <a:r>
              <a:rPr lang="en-US" sz="1800" b="1" dirty="0" smtClean="0">
                <a:latin typeface="Times New Roman" panose="02020603050405020304" pitchFamily="18" charset="0"/>
                <a:cs typeface="Times New Roman" panose="02020603050405020304" pitchFamily="18" charset="0"/>
              </a:rPr>
              <a:t> </a:t>
            </a:r>
            <a:r>
              <a:rPr lang="en-US" sz="1800" dirty="0" smtClean="0">
                <a:latin typeface="Times New Roman" panose="02020603050405020304" pitchFamily="18" charset="0"/>
                <a:cs typeface="Times New Roman" panose="02020603050405020304" pitchFamily="18" charset="0"/>
              </a:rPr>
              <a:t>× 66325.91665 = 4033.33 </a:t>
            </a:r>
            <a:r>
              <a:rPr lang="en-US" sz="1800" dirty="0" err="1" smtClean="0">
                <a:latin typeface="Times New Roman" panose="02020603050405020304" pitchFamily="18" charset="0"/>
                <a:cs typeface="Times New Roman" panose="02020603050405020304" pitchFamily="18" charset="0"/>
              </a:rPr>
              <a:t>kN</a:t>
            </a:r>
            <a:endParaRPr lang="en-US" sz="18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sz="18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1800" u="sng" dirty="0" smtClean="0">
                <a:latin typeface="Times New Roman" panose="02020603050405020304" pitchFamily="18" charset="0"/>
                <a:cs typeface="Times New Roman" panose="02020603050405020304" pitchFamily="18" charset="0"/>
              </a:rPr>
              <a:t>ETABs Results:</a:t>
            </a:r>
          </a:p>
          <a:p>
            <a:pPr marL="0" indent="0">
              <a:buFont typeface="Arial" panose="020B0604020202020204" pitchFamily="34" charset="0"/>
              <a:buNone/>
            </a:pPr>
            <a:endParaRPr lang="en-US" sz="3600" u="sng"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sz="3600" u="sng" dirty="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sz="3600" u="sng"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1800" u="sng" dirty="0" smtClean="0">
                <a:latin typeface="Times New Roman" panose="02020603050405020304" pitchFamily="18" charset="0"/>
                <a:cs typeface="Times New Roman" panose="02020603050405020304" pitchFamily="18" charset="0"/>
              </a:rPr>
              <a:t>%difference:</a:t>
            </a:r>
            <a:endParaRPr lang="en-US" sz="1800" dirty="0" smtClean="0">
              <a:latin typeface="Times New Roman" panose="02020603050405020304" pitchFamily="18" charset="0"/>
              <a:cs typeface="Times New Roman" panose="02020603050405020304" pitchFamily="18" charset="0"/>
            </a:endParaRPr>
          </a:p>
          <a:p>
            <a:r>
              <a:rPr lang="en-US" sz="1900" dirty="0">
                <a:latin typeface="Times New Roman" panose="02020603050405020304" pitchFamily="18" charset="0"/>
                <a:cs typeface="Times New Roman" panose="02020603050405020304" pitchFamily="18" charset="0"/>
              </a:rPr>
              <a:t>𝐷𝑖𝑓𝑓𝑒𝑟𝑎𝑛𝑐𝑒 (x)% </a:t>
            </a:r>
            <a:r>
              <a:rPr lang="en-US" sz="1900" dirty="0" smtClean="0">
                <a:latin typeface="Times New Roman" panose="02020603050405020304" pitchFamily="18" charset="0"/>
                <a:cs typeface="Times New Roman" panose="02020603050405020304" pitchFamily="18" charset="0"/>
              </a:rPr>
              <a:t>=  </a:t>
            </a:r>
            <a:r>
              <a:rPr lang="en-US" sz="1900" dirty="0">
                <a:latin typeface="Times New Roman" panose="02020603050405020304" pitchFamily="18" charset="0"/>
                <a:cs typeface="Times New Roman" panose="02020603050405020304" pitchFamily="18" charset="0"/>
              </a:rPr>
              <a:t>0.2879 % → less 𝑡ℎ𝑎𝑛 5% → </a:t>
            </a:r>
            <a:r>
              <a:rPr lang="en-US" sz="1900" dirty="0" smtClean="0">
                <a:latin typeface="Times New Roman" panose="02020603050405020304" pitchFamily="18" charset="0"/>
                <a:cs typeface="Times New Roman" panose="02020603050405020304" pitchFamily="18" charset="0"/>
              </a:rPr>
              <a:t>𝑶𝒌𝒂𝒚</a:t>
            </a:r>
            <a:r>
              <a:rPr lang="en-US" sz="1900" dirty="0">
                <a:latin typeface="Times New Roman" panose="02020603050405020304" pitchFamily="18" charset="0"/>
                <a:cs typeface="Times New Roman" panose="02020603050405020304" pitchFamily="18" charset="0"/>
              </a:rPr>
              <a:t> </a:t>
            </a:r>
          </a:p>
          <a:p>
            <a:r>
              <a:rPr lang="en-US" sz="1900" dirty="0">
                <a:latin typeface="Times New Roman" panose="02020603050405020304" pitchFamily="18" charset="0"/>
                <a:cs typeface="Times New Roman" panose="02020603050405020304" pitchFamily="18" charset="0"/>
              </a:rPr>
              <a:t>𝐷𝑖𝑓𝑓𝑒𝑟𝑎𝑛𝑐𝑒 (y)% </a:t>
            </a:r>
            <a:r>
              <a:rPr lang="en-US" sz="1900" dirty="0" smtClean="0">
                <a:latin typeface="Times New Roman" panose="02020603050405020304" pitchFamily="18" charset="0"/>
                <a:cs typeface="Times New Roman" panose="02020603050405020304" pitchFamily="18" charset="0"/>
              </a:rPr>
              <a:t>= </a:t>
            </a:r>
            <a:r>
              <a:rPr lang="en-US" sz="1900" dirty="0">
                <a:latin typeface="Times New Roman" panose="02020603050405020304" pitchFamily="18" charset="0"/>
                <a:cs typeface="Times New Roman" panose="02020603050405020304" pitchFamily="18" charset="0"/>
              </a:rPr>
              <a:t>0.2879 % → less 𝑡ℎ𝑎𝑛 5% → 𝑶𝒌𝒂𝒚</a:t>
            </a:r>
          </a:p>
          <a:p>
            <a:pPr marL="0" indent="0">
              <a:buFont typeface="Arial" panose="020B0604020202020204" pitchFamily="34" charset="0"/>
              <a:buNone/>
            </a:pPr>
            <a:endParaRPr lang="en-US" sz="3600" dirty="0" smtClean="0"/>
          </a:p>
          <a:p>
            <a:pPr marL="0" indent="0">
              <a:buFont typeface="Arial" panose="020B0604020202020204" pitchFamily="34" charset="0"/>
              <a:buNone/>
            </a:pPr>
            <a:endParaRPr lang="en-US" dirty="0"/>
          </a:p>
        </p:txBody>
      </p:sp>
      <p:pic>
        <p:nvPicPr>
          <p:cNvPr id="16" name="Picture 15"/>
          <p:cNvPicPr/>
          <p:nvPr/>
        </p:nvPicPr>
        <p:blipFill>
          <a:blip r:embed="rId2">
            <a:extLst>
              <a:ext uri="{28A0092B-C50C-407E-A947-70E740481C1C}">
                <a14:useLocalDpi xmlns:a14="http://schemas.microsoft.com/office/drawing/2010/main" val="0"/>
              </a:ext>
            </a:extLst>
          </a:blip>
          <a:stretch>
            <a:fillRect/>
          </a:stretch>
        </p:blipFill>
        <p:spPr>
          <a:xfrm>
            <a:off x="6912867" y="3668851"/>
            <a:ext cx="3131837" cy="1492013"/>
          </a:xfrm>
          <a:prstGeom prst="rect">
            <a:avLst/>
          </a:prstGeom>
        </p:spPr>
      </p:pic>
      <p:sp>
        <p:nvSpPr>
          <p:cNvPr id="17"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315322246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dirty="0"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47</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sp>
        <p:nvSpPr>
          <p:cNvPr id="12" name="Rectangle 11"/>
          <p:cNvSpPr/>
          <p:nvPr/>
        </p:nvSpPr>
        <p:spPr>
          <a:xfrm>
            <a:off x="444943" y="673487"/>
            <a:ext cx="6096000" cy="461665"/>
          </a:xfrm>
          <a:prstGeom prst="rect">
            <a:avLst/>
          </a:prstGeom>
        </p:spPr>
        <p:txBody>
          <a:bodyPr>
            <a:spAutoFit/>
          </a:bodyPr>
          <a:lstStyle/>
          <a:p>
            <a:pPr lvl="0"/>
            <a:r>
              <a:rPr lang="en-US" sz="2400" b="1" dirty="0" smtClean="0">
                <a:solidFill>
                  <a:prstClr val="black"/>
                </a:solidFill>
                <a:latin typeface="Century Gothic" panose="020B0502020202020204"/>
              </a:rPr>
              <a:t>Base shear check (ELF calculations)</a:t>
            </a:r>
            <a:endParaRPr lang="en-US" sz="2400" b="1" dirty="0">
              <a:solidFill>
                <a:prstClr val="black"/>
              </a:solidFill>
              <a:latin typeface="Century Gothic" panose="020B0502020202020204"/>
            </a:endParaRPr>
          </a:p>
        </p:txBody>
      </p:sp>
      <p:sp>
        <p:nvSpPr>
          <p:cNvPr id="14" name="Content Placeholder 4"/>
          <p:cNvSpPr txBox="1">
            <a:spLocks/>
          </p:cNvSpPr>
          <p:nvPr/>
        </p:nvSpPr>
        <p:spPr>
          <a:xfrm>
            <a:off x="523732" y="1031521"/>
            <a:ext cx="5834130" cy="6136782"/>
          </a:xfrm>
          <a:prstGeom prst="rect">
            <a:avLst/>
          </a:prstGeom>
        </p:spPr>
        <p:txBody>
          <a:bodyPr>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v"/>
            </a:pPr>
            <a:r>
              <a:rPr lang="en-US" sz="2400" b="1" u="sng" dirty="0" smtClean="0">
                <a:latin typeface="Times New Roman" panose="02020603050405020304" pitchFamily="18" charset="0"/>
                <a:cs typeface="Times New Roman" panose="02020603050405020304" pitchFamily="18" charset="0"/>
              </a:rPr>
              <a:t>Block two:</a:t>
            </a:r>
          </a:p>
          <a:p>
            <a:pPr marL="0" indent="0">
              <a:buFont typeface="Arial" panose="020B0604020202020204" pitchFamily="34" charset="0"/>
              <a:buNone/>
            </a:pPr>
            <a:r>
              <a:rPr lang="en-US" sz="2400" u="sng" dirty="0" smtClean="0">
                <a:latin typeface="Times New Roman" panose="02020603050405020304" pitchFamily="18" charset="0"/>
                <a:cs typeface="Times New Roman" panose="02020603050405020304" pitchFamily="18" charset="0"/>
              </a:rPr>
              <a:t>For X-direction(Manual):</a:t>
            </a:r>
          </a:p>
          <a:p>
            <a:pPr marL="0" indent="0">
              <a:buFont typeface="Arial" panose="020B0604020202020204" pitchFamily="34" charset="0"/>
              <a:buNone/>
            </a:pPr>
            <a:r>
              <a:rPr lang="en-US" sz="2400" dirty="0" smtClean="0">
                <a:latin typeface="Times New Roman" panose="02020603050405020304" pitchFamily="18" charset="0"/>
                <a:cs typeface="Times New Roman" panose="02020603050405020304" pitchFamily="18" charset="0"/>
              </a:rPr>
              <a:t>C</a:t>
            </a:r>
            <a:r>
              <a:rPr lang="en-US" sz="2400" baseline="-25000" dirty="0" smtClean="0">
                <a:latin typeface="Times New Roman" panose="02020603050405020304" pitchFamily="18" charset="0"/>
                <a:cs typeface="Times New Roman" panose="02020603050405020304" pitchFamily="18" charset="0"/>
              </a:rPr>
              <a:t>s</a:t>
            </a:r>
            <a:r>
              <a:rPr lang="en-US" sz="2400" dirty="0" smtClean="0">
                <a:latin typeface="Times New Roman" panose="02020603050405020304" pitchFamily="18" charset="0"/>
                <a:cs typeface="Times New Roman" panose="02020603050405020304" pitchFamily="18" charset="0"/>
              </a:rPr>
              <a:t> = (S</a:t>
            </a:r>
            <a:r>
              <a:rPr lang="en-US" sz="2400" baseline="-25000" dirty="0" smtClean="0">
                <a:latin typeface="Times New Roman" panose="02020603050405020304" pitchFamily="18" charset="0"/>
                <a:cs typeface="Times New Roman" panose="02020603050405020304" pitchFamily="18" charset="0"/>
              </a:rPr>
              <a:t>DS </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I</a:t>
            </a:r>
            <a:r>
              <a:rPr lang="en-US" sz="2400" baseline="-25000" dirty="0" err="1" smtClean="0">
                <a:latin typeface="Times New Roman" panose="02020603050405020304" pitchFamily="18" charset="0"/>
                <a:cs typeface="Times New Roman" panose="02020603050405020304" pitchFamily="18" charset="0"/>
              </a:rPr>
              <a:t>e</a:t>
            </a:r>
            <a:r>
              <a:rPr lang="en-US" sz="2400" dirty="0" smtClean="0">
                <a:latin typeface="Times New Roman" panose="02020603050405020304" pitchFamily="18" charset="0"/>
                <a:cs typeface="Times New Roman" panose="02020603050405020304" pitchFamily="18" charset="0"/>
              </a:rPr>
              <a:t>) /R = (0.375×1.25) / 5 = 0.09375</a:t>
            </a:r>
          </a:p>
          <a:p>
            <a:pPr marL="0" indent="0">
              <a:buFont typeface="Arial" panose="020B0604020202020204" pitchFamily="34" charset="0"/>
              <a:buNone/>
            </a:pPr>
            <a:r>
              <a:rPr lang="en-US" sz="2400" dirty="0" smtClean="0">
                <a:latin typeface="Times New Roman" panose="02020603050405020304" pitchFamily="18" charset="0"/>
                <a:cs typeface="Times New Roman" panose="02020603050405020304" pitchFamily="18" charset="0"/>
              </a:rPr>
              <a:t>C</a:t>
            </a:r>
            <a:r>
              <a:rPr lang="en-US" sz="2400" baseline="-25000" dirty="0" smtClean="0">
                <a:latin typeface="Times New Roman" panose="02020603050405020304" pitchFamily="18" charset="0"/>
                <a:cs typeface="Times New Roman" panose="02020603050405020304" pitchFamily="18" charset="0"/>
              </a:rPr>
              <a:t>s, min</a:t>
            </a:r>
            <a:r>
              <a:rPr lang="en-US" sz="2400" dirty="0" smtClean="0">
                <a:latin typeface="Times New Roman" panose="02020603050405020304" pitchFamily="18" charset="0"/>
                <a:cs typeface="Times New Roman" panose="02020603050405020304" pitchFamily="18" charset="0"/>
              </a:rPr>
              <a:t> = 0.044 𝑆</a:t>
            </a:r>
            <a:r>
              <a:rPr lang="en-US" sz="2400" baseline="-25000" dirty="0" smtClean="0">
                <a:latin typeface="Times New Roman" panose="02020603050405020304" pitchFamily="18" charset="0"/>
                <a:cs typeface="Times New Roman" panose="02020603050405020304" pitchFamily="18" charset="0"/>
              </a:rPr>
              <a:t>𝐷𝑆</a:t>
            </a:r>
            <a:r>
              <a:rPr lang="en-US" sz="2400" dirty="0" smtClean="0">
                <a:latin typeface="Times New Roman" panose="02020603050405020304" pitchFamily="18" charset="0"/>
                <a:cs typeface="Times New Roman" panose="02020603050405020304" pitchFamily="18" charset="0"/>
              </a:rPr>
              <a:t>𝐼</a:t>
            </a:r>
            <a:r>
              <a:rPr lang="en-US" sz="2400" baseline="-25000" dirty="0" smtClean="0">
                <a:latin typeface="Times New Roman" panose="02020603050405020304" pitchFamily="18" charset="0"/>
                <a:cs typeface="Times New Roman" panose="02020603050405020304" pitchFamily="18" charset="0"/>
              </a:rPr>
              <a:t>𝑒</a:t>
            </a:r>
            <a:r>
              <a:rPr lang="en-US" sz="2400" dirty="0" smtClean="0">
                <a:latin typeface="Times New Roman" panose="02020603050405020304" pitchFamily="18" charset="0"/>
                <a:cs typeface="Times New Roman" panose="02020603050405020304" pitchFamily="18" charset="0"/>
              </a:rPr>
              <a:t> ≥ 0.01 → 0.020625 &lt; 0.0937555 →ok</a:t>
            </a:r>
          </a:p>
          <a:p>
            <a:pPr marL="0" indent="0">
              <a:buFont typeface="Arial" panose="020B0604020202020204" pitchFamily="34" charset="0"/>
              <a:buNone/>
            </a:pPr>
            <a:r>
              <a:rPr lang="en-US" sz="2400" dirty="0" smtClean="0">
                <a:latin typeface="Times New Roman" panose="02020603050405020304" pitchFamily="18" charset="0"/>
                <a:cs typeface="Times New Roman" panose="02020603050405020304" pitchFamily="18" charset="0"/>
              </a:rPr>
              <a:t>C</a:t>
            </a:r>
            <a:r>
              <a:rPr lang="en-US" sz="2400" baseline="-25000" dirty="0" smtClean="0">
                <a:latin typeface="Times New Roman" panose="02020603050405020304" pitchFamily="18" charset="0"/>
                <a:cs typeface="Times New Roman" panose="02020603050405020304" pitchFamily="18" charset="0"/>
              </a:rPr>
              <a:t>s, max</a:t>
            </a:r>
            <a:r>
              <a:rPr lang="en-US" sz="2400" dirty="0" smtClean="0">
                <a:latin typeface="Times New Roman" panose="02020603050405020304" pitchFamily="18" charset="0"/>
                <a:cs typeface="Times New Roman" panose="02020603050405020304" pitchFamily="18" charset="0"/>
              </a:rPr>
              <a:t> = (S</a:t>
            </a:r>
            <a:r>
              <a:rPr lang="en-US" sz="2400" baseline="-25000" dirty="0" smtClean="0">
                <a:latin typeface="Times New Roman" panose="02020603050405020304" pitchFamily="18" charset="0"/>
                <a:cs typeface="Times New Roman" panose="02020603050405020304" pitchFamily="18" charset="0"/>
              </a:rPr>
              <a:t>D1 </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I</a:t>
            </a:r>
            <a:r>
              <a:rPr lang="en-US" sz="2400" baseline="-25000" dirty="0" err="1" smtClean="0">
                <a:latin typeface="Times New Roman" panose="02020603050405020304" pitchFamily="18" charset="0"/>
                <a:cs typeface="Times New Roman" panose="02020603050405020304" pitchFamily="18" charset="0"/>
              </a:rPr>
              <a:t>e</a:t>
            </a:r>
            <a:r>
              <a:rPr lang="en-US" sz="2400" dirty="0" smtClean="0">
                <a:latin typeface="Times New Roman" panose="02020603050405020304" pitchFamily="18" charset="0"/>
                <a:cs typeface="Times New Roman" panose="02020603050405020304" pitchFamily="18" charset="0"/>
              </a:rPr>
              <a:t>)/ (T×R) = (0.1444×1.25)/ (0.562222×5) =</a:t>
            </a:r>
          </a:p>
          <a:p>
            <a:pPr marL="0" indent="0">
              <a:buFont typeface="Arial" panose="020B0604020202020204" pitchFamily="34" charset="0"/>
              <a:buNone/>
            </a:pPr>
            <a:r>
              <a:rPr lang="en-US" sz="2400" dirty="0" smtClean="0">
                <a:latin typeface="Times New Roman" panose="02020603050405020304" pitchFamily="18" charset="0"/>
                <a:cs typeface="Times New Roman" panose="02020603050405020304" pitchFamily="18" charset="0"/>
              </a:rPr>
              <a:t> 0.06405 </a:t>
            </a:r>
            <a:r>
              <a:rPr lang="en-US" sz="2400" dirty="0">
                <a:latin typeface="Times New Roman" panose="02020603050405020304" pitchFamily="18" charset="0"/>
                <a:cs typeface="Times New Roman" panose="02020603050405020304" pitchFamily="18" charset="0"/>
              </a:rPr>
              <a:t>&lt;</a:t>
            </a:r>
            <a:r>
              <a:rPr lang="en-US" sz="2400" dirty="0" smtClean="0">
                <a:latin typeface="Times New Roman" panose="02020603050405020304" pitchFamily="18" charset="0"/>
                <a:cs typeface="Times New Roman" panose="02020603050405020304" pitchFamily="18" charset="0"/>
              </a:rPr>
              <a:t> 0.09375 → not ok</a:t>
            </a:r>
          </a:p>
          <a:p>
            <a:pPr marL="0" indent="0">
              <a:buFont typeface="Arial" panose="020B0604020202020204" pitchFamily="34" charset="0"/>
              <a:buNone/>
            </a:pP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b="1" dirty="0" smtClean="0">
                <a:latin typeface="Times New Roman" panose="02020603050405020304" pitchFamily="18" charset="0"/>
                <a:cs typeface="Times New Roman" panose="02020603050405020304" pitchFamily="18" charset="0"/>
              </a:rPr>
              <a:t>So take C</a:t>
            </a:r>
            <a:r>
              <a:rPr lang="en-US" sz="2400" b="1" baseline="-25000" dirty="0" smtClean="0">
                <a:latin typeface="Times New Roman" panose="02020603050405020304" pitchFamily="18" charset="0"/>
                <a:cs typeface="Times New Roman" panose="02020603050405020304" pitchFamily="18" charset="0"/>
              </a:rPr>
              <a:t>s</a:t>
            </a:r>
            <a:r>
              <a:rPr lang="en-US" sz="2400" b="1" dirty="0" smtClean="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C</a:t>
            </a:r>
            <a:r>
              <a:rPr lang="en-US" sz="2400" b="1" baseline="-25000" dirty="0" smtClean="0">
                <a:latin typeface="Times New Roman" panose="02020603050405020304" pitchFamily="18" charset="0"/>
                <a:cs typeface="Times New Roman" panose="02020603050405020304" pitchFamily="18" charset="0"/>
              </a:rPr>
              <a:t>s max</a:t>
            </a:r>
            <a:r>
              <a:rPr lang="en-US" sz="2400" b="1" dirty="0" smtClean="0">
                <a:latin typeface="Times New Roman" panose="02020603050405020304" pitchFamily="18" charset="0"/>
                <a:cs typeface="Times New Roman" panose="02020603050405020304" pitchFamily="18" charset="0"/>
              </a:rPr>
              <a:t> =  0.06405</a:t>
            </a:r>
            <a:endParaRPr lang="en-US" sz="24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2400" dirty="0" smtClean="0">
                <a:latin typeface="Times New Roman" panose="02020603050405020304" pitchFamily="18" charset="0"/>
                <a:cs typeface="Times New Roman" panose="02020603050405020304" pitchFamily="18" charset="0"/>
              </a:rPr>
              <a:t> </a:t>
            </a:r>
          </a:p>
          <a:p>
            <a:pPr marL="0" indent="0">
              <a:buFont typeface="Arial" panose="020B0604020202020204" pitchFamily="34" charset="0"/>
              <a:buNone/>
            </a:pPr>
            <a:r>
              <a:rPr lang="en-US" sz="2400" dirty="0" smtClean="0">
                <a:latin typeface="Times New Roman" panose="02020603050405020304" pitchFamily="18" charset="0"/>
                <a:cs typeface="Times New Roman" panose="02020603050405020304" pitchFamily="18" charset="0"/>
              </a:rPr>
              <a:t>W = Dead load + S.D load + 0.25 Live </a:t>
            </a:r>
          </a:p>
          <a:p>
            <a:pPr marL="0" indent="0">
              <a:buFont typeface="Arial" panose="020B0604020202020204" pitchFamily="34" charset="0"/>
              <a:buNone/>
            </a:pP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dirty="0">
                <a:latin typeface="Times New Roman" panose="02020603050405020304" pitchFamily="18" charset="0"/>
                <a:cs typeface="Times New Roman" panose="02020603050405020304" pitchFamily="18" charset="0"/>
              </a:rPr>
              <a:t>W = 20605.5877 + 14290.2514 + (0.25* 6642.6139) – 588 = 35968.49258 </a:t>
            </a:r>
            <a:r>
              <a:rPr lang="en-US" sz="2400" dirty="0" err="1">
                <a:latin typeface="Times New Roman" panose="02020603050405020304" pitchFamily="18" charset="0"/>
                <a:cs typeface="Times New Roman" panose="02020603050405020304" pitchFamily="18" charset="0"/>
              </a:rPr>
              <a:t>kN</a:t>
            </a:r>
            <a:endParaRPr lang="en-US" sz="2400" dirty="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2400" dirty="0" smtClean="0">
                <a:latin typeface="Times New Roman" panose="02020603050405020304" pitchFamily="18" charset="0"/>
                <a:cs typeface="Times New Roman" panose="02020603050405020304" pitchFamily="18" charset="0"/>
              </a:rPr>
              <a:t> </a:t>
            </a:r>
          </a:p>
          <a:p>
            <a:pPr marL="0" indent="0">
              <a:buFont typeface="Arial" panose="020B0604020202020204" pitchFamily="34" charset="0"/>
              <a:buNone/>
            </a:pPr>
            <a:r>
              <a:rPr lang="en-US" sz="2400" dirty="0" smtClean="0">
                <a:latin typeface="Times New Roman" panose="02020603050405020304" pitchFamily="18" charset="0"/>
                <a:cs typeface="Times New Roman" panose="02020603050405020304" pitchFamily="18" charset="0"/>
              </a:rPr>
              <a:t>Note that we subtract the half of columns of base story </a:t>
            </a:r>
          </a:p>
          <a:p>
            <a:pPr marL="0" indent="0">
              <a:buFont typeface="Arial" panose="020B0604020202020204" pitchFamily="34" charset="0"/>
              <a:buNone/>
            </a:pPr>
            <a:r>
              <a:rPr lang="en-US" sz="2400" dirty="0" smtClean="0">
                <a:latin typeface="Times New Roman" panose="02020603050405020304" pitchFamily="18" charset="0"/>
                <a:cs typeface="Times New Roman" panose="02020603050405020304" pitchFamily="18" charset="0"/>
              </a:rPr>
              <a:t> </a:t>
            </a:r>
          </a:p>
          <a:p>
            <a:pPr marL="0" indent="0">
              <a:buNone/>
            </a:pPr>
            <a:r>
              <a:rPr lang="en-US" sz="2400" dirty="0" smtClean="0">
                <a:latin typeface="Times New Roman" panose="02020603050405020304" pitchFamily="18" charset="0"/>
                <a:cs typeface="Times New Roman" panose="02020603050405020304" pitchFamily="18" charset="0"/>
              </a:rPr>
              <a:t>W = </a:t>
            </a:r>
            <a:r>
              <a:rPr lang="en-US" sz="2400" dirty="0">
                <a:latin typeface="Times New Roman" panose="02020603050405020304" pitchFamily="18" charset="0"/>
                <a:cs typeface="Times New Roman" panose="02020603050405020304" pitchFamily="18" charset="0"/>
              </a:rPr>
              <a:t>66325.91665 </a:t>
            </a:r>
            <a:r>
              <a:rPr lang="en-US" sz="2400" dirty="0" err="1" smtClean="0">
                <a:latin typeface="Times New Roman" panose="02020603050405020304" pitchFamily="18" charset="0"/>
                <a:cs typeface="Times New Roman" panose="02020603050405020304" pitchFamily="18" charset="0"/>
              </a:rPr>
              <a:t>kN</a:t>
            </a: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dirty="0" err="1" smtClean="0">
                <a:latin typeface="Times New Roman" panose="02020603050405020304" pitchFamily="18" charset="0"/>
                <a:cs typeface="Times New Roman" panose="02020603050405020304" pitchFamily="18" charset="0"/>
              </a:rPr>
              <a:t>V</a:t>
            </a:r>
            <a:r>
              <a:rPr lang="en-US" sz="2400" baseline="-25000" dirty="0" err="1" smtClean="0">
                <a:latin typeface="Times New Roman" panose="02020603050405020304" pitchFamily="18" charset="0"/>
                <a:cs typeface="Times New Roman" panose="02020603050405020304" pitchFamily="18" charset="0"/>
              </a:rPr>
              <a:t>Bx</a:t>
            </a:r>
            <a:r>
              <a:rPr lang="en-US" sz="2400" baseline="-250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 C</a:t>
            </a:r>
            <a:r>
              <a:rPr lang="en-US" sz="2400" baseline="-25000" dirty="0" smtClean="0">
                <a:latin typeface="Times New Roman" panose="02020603050405020304" pitchFamily="18" charset="0"/>
                <a:cs typeface="Times New Roman" panose="02020603050405020304" pitchFamily="18" charset="0"/>
              </a:rPr>
              <a:t>s</a:t>
            </a:r>
            <a:r>
              <a:rPr lang="en-US" sz="2400" dirty="0" smtClean="0">
                <a:latin typeface="Times New Roman" panose="02020603050405020304" pitchFamily="18" charset="0"/>
                <a:cs typeface="Times New Roman" panose="02020603050405020304" pitchFamily="18" charset="0"/>
              </a:rPr>
              <a:t> W = 0.06405</a:t>
            </a:r>
            <a:r>
              <a:rPr lang="en-US" sz="2400" b="1"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35968.49258</a:t>
            </a:r>
            <a:r>
              <a:rPr lang="en-US" sz="2400" dirty="0" smtClean="0">
                <a:latin typeface="Times New Roman" panose="02020603050405020304" pitchFamily="18" charset="0"/>
                <a:cs typeface="Times New Roman" panose="02020603050405020304" pitchFamily="18" charset="0"/>
              </a:rPr>
              <a:t>  = 2304.03 </a:t>
            </a:r>
            <a:r>
              <a:rPr lang="en-US" sz="2400" dirty="0" err="1" smtClean="0">
                <a:latin typeface="Times New Roman" panose="02020603050405020304" pitchFamily="18" charset="0"/>
                <a:cs typeface="Times New Roman" panose="02020603050405020304" pitchFamily="18" charset="0"/>
              </a:rPr>
              <a:t>kN</a:t>
            </a:r>
            <a:endParaRPr lang="en-US" sz="24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dirty="0"/>
          </a:p>
        </p:txBody>
      </p:sp>
      <p:sp>
        <p:nvSpPr>
          <p:cNvPr id="15" name="Content Placeholder 5"/>
          <p:cNvSpPr txBox="1">
            <a:spLocks/>
          </p:cNvSpPr>
          <p:nvPr/>
        </p:nvSpPr>
        <p:spPr>
          <a:xfrm>
            <a:off x="5915627" y="362740"/>
            <a:ext cx="6355798" cy="5993610"/>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700" u="sng" dirty="0" smtClean="0">
                <a:latin typeface="Times New Roman" panose="02020603050405020304" pitchFamily="18" charset="0"/>
                <a:cs typeface="Times New Roman" panose="02020603050405020304" pitchFamily="18" charset="0"/>
              </a:rPr>
              <a:t>For Y-direction(manual):</a:t>
            </a:r>
            <a:endParaRPr lang="en-US" sz="17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1700" dirty="0" smtClean="0">
                <a:latin typeface="Times New Roman" panose="02020603050405020304" pitchFamily="18" charset="0"/>
                <a:cs typeface="Times New Roman" panose="02020603050405020304" pitchFamily="18" charset="0"/>
              </a:rPr>
              <a:t>C</a:t>
            </a:r>
            <a:r>
              <a:rPr lang="en-US" sz="1700" baseline="-25000" dirty="0" smtClean="0">
                <a:latin typeface="Times New Roman" panose="02020603050405020304" pitchFamily="18" charset="0"/>
                <a:cs typeface="Times New Roman" panose="02020603050405020304" pitchFamily="18" charset="0"/>
              </a:rPr>
              <a:t>s</a:t>
            </a:r>
            <a:r>
              <a:rPr lang="en-US" sz="1700" dirty="0" smtClean="0">
                <a:latin typeface="Times New Roman" panose="02020603050405020304" pitchFamily="18" charset="0"/>
                <a:cs typeface="Times New Roman" panose="02020603050405020304" pitchFamily="18" charset="0"/>
              </a:rPr>
              <a:t> = (S</a:t>
            </a:r>
            <a:r>
              <a:rPr lang="en-US" sz="1700" baseline="-25000" dirty="0" smtClean="0">
                <a:latin typeface="Times New Roman" panose="02020603050405020304" pitchFamily="18" charset="0"/>
                <a:cs typeface="Times New Roman" panose="02020603050405020304" pitchFamily="18" charset="0"/>
              </a:rPr>
              <a:t>DS </a:t>
            </a:r>
            <a:r>
              <a:rPr lang="en-US" sz="1700" dirty="0" smtClean="0">
                <a:latin typeface="Times New Roman" panose="02020603050405020304" pitchFamily="18" charset="0"/>
                <a:cs typeface="Times New Roman" panose="02020603050405020304" pitchFamily="18" charset="0"/>
              </a:rPr>
              <a:t>× </a:t>
            </a:r>
            <a:r>
              <a:rPr lang="en-US" sz="1700" dirty="0" err="1" smtClean="0">
                <a:latin typeface="Times New Roman" panose="02020603050405020304" pitchFamily="18" charset="0"/>
                <a:cs typeface="Times New Roman" panose="02020603050405020304" pitchFamily="18" charset="0"/>
              </a:rPr>
              <a:t>I</a:t>
            </a:r>
            <a:r>
              <a:rPr lang="en-US" sz="1700" baseline="-25000" dirty="0" err="1" smtClean="0">
                <a:latin typeface="Times New Roman" panose="02020603050405020304" pitchFamily="18" charset="0"/>
                <a:cs typeface="Times New Roman" panose="02020603050405020304" pitchFamily="18" charset="0"/>
              </a:rPr>
              <a:t>e</a:t>
            </a:r>
            <a:r>
              <a:rPr lang="en-US" sz="1700" dirty="0" smtClean="0">
                <a:latin typeface="Times New Roman" panose="02020603050405020304" pitchFamily="18" charset="0"/>
                <a:cs typeface="Times New Roman" panose="02020603050405020304" pitchFamily="18" charset="0"/>
              </a:rPr>
              <a:t>) /R = (0.375×1.25) / 5 = 0.09375</a:t>
            </a:r>
          </a:p>
          <a:p>
            <a:pPr marL="0" indent="0">
              <a:buFont typeface="Arial" panose="020B0604020202020204" pitchFamily="34" charset="0"/>
              <a:buNone/>
            </a:pPr>
            <a:r>
              <a:rPr lang="en-US" sz="1700" dirty="0" smtClean="0">
                <a:latin typeface="Times New Roman" panose="02020603050405020304" pitchFamily="18" charset="0"/>
                <a:cs typeface="Times New Roman" panose="02020603050405020304" pitchFamily="18" charset="0"/>
              </a:rPr>
              <a:t>C</a:t>
            </a:r>
            <a:r>
              <a:rPr lang="en-US" sz="1700" baseline="-25000" dirty="0" smtClean="0">
                <a:latin typeface="Times New Roman" panose="02020603050405020304" pitchFamily="18" charset="0"/>
                <a:cs typeface="Times New Roman" panose="02020603050405020304" pitchFamily="18" charset="0"/>
              </a:rPr>
              <a:t>s, min</a:t>
            </a:r>
            <a:r>
              <a:rPr lang="en-US" sz="1700" dirty="0" smtClean="0">
                <a:latin typeface="Times New Roman" panose="02020603050405020304" pitchFamily="18" charset="0"/>
                <a:cs typeface="Times New Roman" panose="02020603050405020304" pitchFamily="18" charset="0"/>
              </a:rPr>
              <a:t> = 0.044 𝑆</a:t>
            </a:r>
            <a:r>
              <a:rPr lang="en-US" sz="1700" baseline="-25000" dirty="0" smtClean="0">
                <a:latin typeface="Times New Roman" panose="02020603050405020304" pitchFamily="18" charset="0"/>
                <a:cs typeface="Times New Roman" panose="02020603050405020304" pitchFamily="18" charset="0"/>
              </a:rPr>
              <a:t>𝐷𝑆</a:t>
            </a:r>
            <a:r>
              <a:rPr lang="en-US" sz="1700" dirty="0" smtClean="0">
                <a:latin typeface="Times New Roman" panose="02020603050405020304" pitchFamily="18" charset="0"/>
                <a:cs typeface="Times New Roman" panose="02020603050405020304" pitchFamily="18" charset="0"/>
              </a:rPr>
              <a:t>𝐼</a:t>
            </a:r>
            <a:r>
              <a:rPr lang="en-US" sz="1700" baseline="-25000" dirty="0" smtClean="0">
                <a:latin typeface="Times New Roman" panose="02020603050405020304" pitchFamily="18" charset="0"/>
                <a:cs typeface="Times New Roman" panose="02020603050405020304" pitchFamily="18" charset="0"/>
              </a:rPr>
              <a:t>𝑒</a:t>
            </a:r>
            <a:r>
              <a:rPr lang="en-US" sz="1700" dirty="0" smtClean="0">
                <a:latin typeface="Times New Roman" panose="02020603050405020304" pitchFamily="18" charset="0"/>
                <a:cs typeface="Times New Roman" panose="02020603050405020304" pitchFamily="18" charset="0"/>
              </a:rPr>
              <a:t> ≥ 0.01 → 0.020625 &lt; 0.09375 →ok</a:t>
            </a:r>
          </a:p>
          <a:p>
            <a:pPr marL="0" indent="0">
              <a:buFont typeface="Arial" panose="020B0604020202020204" pitchFamily="34" charset="0"/>
              <a:buNone/>
            </a:pPr>
            <a:r>
              <a:rPr lang="en-US" sz="1700" dirty="0" smtClean="0">
                <a:latin typeface="Times New Roman" panose="02020603050405020304" pitchFamily="18" charset="0"/>
                <a:cs typeface="Times New Roman" panose="02020603050405020304" pitchFamily="18" charset="0"/>
              </a:rPr>
              <a:t>C</a:t>
            </a:r>
            <a:r>
              <a:rPr lang="en-US" sz="1700" baseline="-25000" dirty="0" smtClean="0">
                <a:latin typeface="Times New Roman" panose="02020603050405020304" pitchFamily="18" charset="0"/>
                <a:cs typeface="Times New Roman" panose="02020603050405020304" pitchFamily="18" charset="0"/>
              </a:rPr>
              <a:t>s, max</a:t>
            </a:r>
            <a:r>
              <a:rPr lang="en-US" sz="1700" dirty="0" smtClean="0">
                <a:latin typeface="Times New Roman" panose="02020603050405020304" pitchFamily="18" charset="0"/>
                <a:cs typeface="Times New Roman" panose="02020603050405020304" pitchFamily="18" charset="0"/>
              </a:rPr>
              <a:t> = (S</a:t>
            </a:r>
            <a:r>
              <a:rPr lang="en-US" sz="1700" baseline="-25000" dirty="0" smtClean="0">
                <a:latin typeface="Times New Roman" panose="02020603050405020304" pitchFamily="18" charset="0"/>
                <a:cs typeface="Times New Roman" panose="02020603050405020304" pitchFamily="18" charset="0"/>
              </a:rPr>
              <a:t>D1 </a:t>
            </a:r>
            <a:r>
              <a:rPr lang="en-US" sz="1700" dirty="0" smtClean="0">
                <a:latin typeface="Times New Roman" panose="02020603050405020304" pitchFamily="18" charset="0"/>
                <a:cs typeface="Times New Roman" panose="02020603050405020304" pitchFamily="18" charset="0"/>
              </a:rPr>
              <a:t>× </a:t>
            </a:r>
            <a:r>
              <a:rPr lang="en-US" sz="1700" dirty="0" err="1" smtClean="0">
                <a:latin typeface="Times New Roman" panose="02020603050405020304" pitchFamily="18" charset="0"/>
                <a:cs typeface="Times New Roman" panose="02020603050405020304" pitchFamily="18" charset="0"/>
              </a:rPr>
              <a:t>I</a:t>
            </a:r>
            <a:r>
              <a:rPr lang="en-US" sz="1700" baseline="-25000" dirty="0" err="1" smtClean="0">
                <a:latin typeface="Times New Roman" panose="02020603050405020304" pitchFamily="18" charset="0"/>
                <a:cs typeface="Times New Roman" panose="02020603050405020304" pitchFamily="18" charset="0"/>
              </a:rPr>
              <a:t>e</a:t>
            </a:r>
            <a:r>
              <a:rPr lang="en-US" sz="1700" dirty="0" smtClean="0">
                <a:latin typeface="Times New Roman" panose="02020603050405020304" pitchFamily="18" charset="0"/>
                <a:cs typeface="Times New Roman" panose="02020603050405020304" pitchFamily="18" charset="0"/>
              </a:rPr>
              <a:t>)/ (T×R) = (0.144×1.25)/ (0.729979×5) =</a:t>
            </a:r>
          </a:p>
          <a:p>
            <a:pPr marL="0" indent="0">
              <a:buFont typeface="Arial" panose="020B0604020202020204" pitchFamily="34" charset="0"/>
              <a:buNone/>
            </a:pPr>
            <a:r>
              <a:rPr lang="en-US" sz="1700" dirty="0" smtClean="0">
                <a:latin typeface="Times New Roman" panose="02020603050405020304" pitchFamily="18" charset="0"/>
                <a:cs typeface="Times New Roman" panose="02020603050405020304" pitchFamily="18" charset="0"/>
              </a:rPr>
              <a:t> 0.049316 </a:t>
            </a:r>
            <a:r>
              <a:rPr lang="en-US" sz="1700" dirty="0">
                <a:latin typeface="Times New Roman" panose="02020603050405020304" pitchFamily="18" charset="0"/>
                <a:cs typeface="Times New Roman" panose="02020603050405020304" pitchFamily="18" charset="0"/>
              </a:rPr>
              <a:t>&lt;</a:t>
            </a:r>
            <a:r>
              <a:rPr lang="en-US" sz="1700" dirty="0" smtClean="0">
                <a:latin typeface="Times New Roman" panose="02020603050405020304" pitchFamily="18" charset="0"/>
                <a:cs typeface="Times New Roman" panose="02020603050405020304" pitchFamily="18" charset="0"/>
              </a:rPr>
              <a:t> 0.09375 → not ok</a:t>
            </a:r>
          </a:p>
          <a:p>
            <a:pPr marL="0" indent="0">
              <a:buNone/>
            </a:pPr>
            <a:r>
              <a:rPr lang="en-US" sz="1700" b="1" dirty="0" smtClean="0">
                <a:latin typeface="Times New Roman" panose="02020603050405020304" pitchFamily="18" charset="0"/>
                <a:cs typeface="Times New Roman" panose="02020603050405020304" pitchFamily="18" charset="0"/>
              </a:rPr>
              <a:t>So take C</a:t>
            </a:r>
            <a:r>
              <a:rPr lang="en-US" sz="1700" b="1" baseline="-25000" dirty="0" smtClean="0">
                <a:latin typeface="Times New Roman" panose="02020603050405020304" pitchFamily="18" charset="0"/>
                <a:cs typeface="Times New Roman" panose="02020603050405020304" pitchFamily="18" charset="0"/>
              </a:rPr>
              <a:t>s</a:t>
            </a:r>
            <a:r>
              <a:rPr lang="en-US" sz="1700" b="1" dirty="0" smtClean="0">
                <a:latin typeface="Times New Roman" panose="02020603050405020304" pitchFamily="18" charset="0"/>
                <a:cs typeface="Times New Roman" panose="02020603050405020304" pitchFamily="18" charset="0"/>
              </a:rPr>
              <a:t> = C</a:t>
            </a:r>
            <a:r>
              <a:rPr lang="en-US" sz="1700" b="1" baseline="-25000" dirty="0" smtClean="0">
                <a:latin typeface="Times New Roman" panose="02020603050405020304" pitchFamily="18" charset="0"/>
                <a:cs typeface="Times New Roman" panose="02020603050405020304" pitchFamily="18" charset="0"/>
              </a:rPr>
              <a:t>s max </a:t>
            </a:r>
            <a:r>
              <a:rPr lang="en-US" sz="1700" b="1" dirty="0" smtClean="0">
                <a:latin typeface="Times New Roman" panose="02020603050405020304" pitchFamily="18" charset="0"/>
                <a:cs typeface="Times New Roman" panose="02020603050405020304" pitchFamily="18" charset="0"/>
              </a:rPr>
              <a:t> = 0.049316</a:t>
            </a:r>
            <a:endParaRPr lang="en-US" sz="1700" dirty="0" smtClean="0">
              <a:latin typeface="Times New Roman" panose="02020603050405020304" pitchFamily="18" charset="0"/>
              <a:cs typeface="Times New Roman" panose="02020603050405020304" pitchFamily="18" charset="0"/>
            </a:endParaRPr>
          </a:p>
          <a:p>
            <a:pPr marL="0" indent="0">
              <a:buNone/>
            </a:pPr>
            <a:r>
              <a:rPr lang="en-US" sz="1700" dirty="0" err="1" smtClean="0">
                <a:latin typeface="Times New Roman" panose="02020603050405020304" pitchFamily="18" charset="0"/>
                <a:cs typeface="Times New Roman" panose="02020603050405020304" pitchFamily="18" charset="0"/>
              </a:rPr>
              <a:t>V</a:t>
            </a:r>
            <a:r>
              <a:rPr lang="en-US" sz="1700" baseline="-25000" dirty="0" err="1" smtClean="0">
                <a:latin typeface="Times New Roman" panose="02020603050405020304" pitchFamily="18" charset="0"/>
                <a:cs typeface="Times New Roman" panose="02020603050405020304" pitchFamily="18" charset="0"/>
              </a:rPr>
              <a:t>By</a:t>
            </a:r>
            <a:r>
              <a:rPr lang="en-US" sz="1700" baseline="-25000" dirty="0" smtClean="0">
                <a:latin typeface="Times New Roman" panose="02020603050405020304" pitchFamily="18" charset="0"/>
                <a:cs typeface="Times New Roman" panose="02020603050405020304" pitchFamily="18" charset="0"/>
              </a:rPr>
              <a:t> </a:t>
            </a:r>
            <a:r>
              <a:rPr lang="en-US" sz="1700" dirty="0" smtClean="0">
                <a:latin typeface="Times New Roman" panose="02020603050405020304" pitchFamily="18" charset="0"/>
                <a:cs typeface="Times New Roman" panose="02020603050405020304" pitchFamily="18" charset="0"/>
              </a:rPr>
              <a:t>= C</a:t>
            </a:r>
            <a:r>
              <a:rPr lang="en-US" sz="1700" baseline="-25000" dirty="0" smtClean="0">
                <a:latin typeface="Times New Roman" panose="02020603050405020304" pitchFamily="18" charset="0"/>
                <a:cs typeface="Times New Roman" panose="02020603050405020304" pitchFamily="18" charset="0"/>
              </a:rPr>
              <a:t>s</a:t>
            </a:r>
            <a:r>
              <a:rPr lang="en-US" sz="1700" dirty="0" smtClean="0">
                <a:latin typeface="Times New Roman" panose="02020603050405020304" pitchFamily="18" charset="0"/>
                <a:cs typeface="Times New Roman" panose="02020603050405020304" pitchFamily="18" charset="0"/>
              </a:rPr>
              <a:t> W = 0.049316</a:t>
            </a:r>
            <a:r>
              <a:rPr lang="en-US" sz="1700" b="1" dirty="0" smtClean="0">
                <a:latin typeface="Times New Roman" panose="02020603050405020304" pitchFamily="18" charset="0"/>
                <a:cs typeface="Times New Roman" panose="02020603050405020304" pitchFamily="18" charset="0"/>
              </a:rPr>
              <a:t> </a:t>
            </a:r>
            <a:r>
              <a:rPr lang="en-US" sz="1700" dirty="0" smtClean="0">
                <a:latin typeface="Times New Roman" panose="02020603050405020304" pitchFamily="18" charset="0"/>
                <a:cs typeface="Times New Roman" panose="02020603050405020304" pitchFamily="18" charset="0"/>
              </a:rPr>
              <a:t>× </a:t>
            </a:r>
            <a:r>
              <a:rPr lang="en-US" sz="1700" dirty="0">
                <a:latin typeface="Times New Roman" panose="02020603050405020304" pitchFamily="18" charset="0"/>
                <a:cs typeface="Times New Roman" panose="02020603050405020304" pitchFamily="18" charset="0"/>
              </a:rPr>
              <a:t>35968.49258</a:t>
            </a:r>
            <a:r>
              <a:rPr lang="en-US" sz="1700" dirty="0" smtClean="0">
                <a:latin typeface="Times New Roman" panose="02020603050405020304" pitchFamily="18" charset="0"/>
                <a:cs typeface="Times New Roman" panose="02020603050405020304" pitchFamily="18" charset="0"/>
              </a:rPr>
              <a:t> = 1773.83 </a:t>
            </a:r>
            <a:r>
              <a:rPr lang="en-US" sz="1700" dirty="0" err="1" smtClean="0">
                <a:latin typeface="Times New Roman" panose="02020603050405020304" pitchFamily="18" charset="0"/>
                <a:cs typeface="Times New Roman" panose="02020603050405020304" pitchFamily="18" charset="0"/>
              </a:rPr>
              <a:t>kN</a:t>
            </a:r>
            <a:endParaRPr lang="en-US" sz="17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sz="17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1700" u="sng" dirty="0" smtClean="0">
                <a:latin typeface="Times New Roman" panose="02020603050405020304" pitchFamily="18" charset="0"/>
                <a:cs typeface="Times New Roman" panose="02020603050405020304" pitchFamily="18" charset="0"/>
              </a:rPr>
              <a:t>ETABs Results:</a:t>
            </a:r>
          </a:p>
          <a:p>
            <a:pPr marL="0" indent="0">
              <a:buFont typeface="Arial" panose="020B0604020202020204" pitchFamily="34" charset="0"/>
              <a:buNone/>
            </a:pPr>
            <a:endParaRPr lang="en-US" sz="3600" u="sng"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sz="3600" u="sng" dirty="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sz="3600" u="sng"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1800" u="sng" dirty="0" smtClean="0">
                <a:latin typeface="Times New Roman" panose="02020603050405020304" pitchFamily="18" charset="0"/>
                <a:cs typeface="Times New Roman" panose="02020603050405020304" pitchFamily="18" charset="0"/>
              </a:rPr>
              <a:t>%difference:</a:t>
            </a:r>
            <a:endParaRPr lang="en-US" sz="1800" dirty="0" smtClean="0">
              <a:latin typeface="Times New Roman" panose="02020603050405020304" pitchFamily="18" charset="0"/>
              <a:cs typeface="Times New Roman" panose="02020603050405020304" pitchFamily="18" charset="0"/>
            </a:endParaRPr>
          </a:p>
          <a:p>
            <a:r>
              <a:rPr lang="en-US" sz="1900" dirty="0">
                <a:latin typeface="Times New Roman" panose="02020603050405020304" pitchFamily="18" charset="0"/>
                <a:cs typeface="Times New Roman" panose="02020603050405020304" pitchFamily="18" charset="0"/>
              </a:rPr>
              <a:t>𝐷𝑖𝑓𝑓𝑒𝑟𝑎𝑛𝑐𝑒 (x)% </a:t>
            </a:r>
            <a:r>
              <a:rPr lang="en-US" sz="1900" dirty="0" smtClean="0">
                <a:latin typeface="Times New Roman" panose="02020603050405020304" pitchFamily="18" charset="0"/>
                <a:cs typeface="Times New Roman" panose="02020603050405020304" pitchFamily="18" charset="0"/>
              </a:rPr>
              <a:t>=  0.6649 </a:t>
            </a:r>
            <a:r>
              <a:rPr lang="en-US" sz="1900" dirty="0">
                <a:latin typeface="Times New Roman" panose="02020603050405020304" pitchFamily="18" charset="0"/>
                <a:cs typeface="Times New Roman" panose="02020603050405020304" pitchFamily="18" charset="0"/>
              </a:rPr>
              <a:t>% → less 𝑡ℎ𝑎𝑛 5% → </a:t>
            </a:r>
            <a:r>
              <a:rPr lang="en-US" sz="1900" dirty="0" smtClean="0">
                <a:latin typeface="Times New Roman" panose="02020603050405020304" pitchFamily="18" charset="0"/>
                <a:cs typeface="Times New Roman" panose="02020603050405020304" pitchFamily="18" charset="0"/>
              </a:rPr>
              <a:t>𝑶𝒌𝒂𝒚</a:t>
            </a:r>
            <a:r>
              <a:rPr lang="en-US" sz="1900" dirty="0">
                <a:latin typeface="Times New Roman" panose="02020603050405020304" pitchFamily="18" charset="0"/>
                <a:cs typeface="Times New Roman" panose="02020603050405020304" pitchFamily="18" charset="0"/>
              </a:rPr>
              <a:t> </a:t>
            </a:r>
          </a:p>
          <a:p>
            <a:r>
              <a:rPr lang="en-US" sz="1900" dirty="0">
                <a:latin typeface="Times New Roman" panose="02020603050405020304" pitchFamily="18" charset="0"/>
                <a:cs typeface="Times New Roman" panose="02020603050405020304" pitchFamily="18" charset="0"/>
              </a:rPr>
              <a:t>𝐷𝑖𝑓𝑓𝑒𝑟𝑎𝑛𝑐𝑒 (y)% </a:t>
            </a:r>
            <a:r>
              <a:rPr lang="en-US" sz="1900" dirty="0" smtClean="0">
                <a:latin typeface="Times New Roman" panose="02020603050405020304" pitchFamily="18" charset="0"/>
                <a:cs typeface="Times New Roman" panose="02020603050405020304" pitchFamily="18" charset="0"/>
              </a:rPr>
              <a:t>= 0.6650 </a:t>
            </a:r>
            <a:r>
              <a:rPr lang="en-US" sz="1900" dirty="0">
                <a:latin typeface="Times New Roman" panose="02020603050405020304" pitchFamily="18" charset="0"/>
                <a:cs typeface="Times New Roman" panose="02020603050405020304" pitchFamily="18" charset="0"/>
              </a:rPr>
              <a:t>% → less 𝑡ℎ𝑎𝑛 5% → 𝑶𝒌𝒂𝒚</a:t>
            </a:r>
          </a:p>
          <a:p>
            <a:pPr marL="0" indent="0">
              <a:buFont typeface="Arial" panose="020B0604020202020204" pitchFamily="34" charset="0"/>
              <a:buNone/>
            </a:pPr>
            <a:endParaRPr lang="en-US" sz="3600" dirty="0" smtClean="0"/>
          </a:p>
          <a:p>
            <a:pPr marL="0" indent="0">
              <a:buFont typeface="Arial" panose="020B0604020202020204" pitchFamily="34" charset="0"/>
              <a:buNone/>
            </a:pPr>
            <a:endParaRPr lang="en-US" dirty="0"/>
          </a:p>
        </p:txBody>
      </p:sp>
      <p:pic>
        <p:nvPicPr>
          <p:cNvPr id="17" name="Picture 16"/>
          <p:cNvPicPr/>
          <p:nvPr/>
        </p:nvPicPr>
        <p:blipFill>
          <a:blip r:embed="rId2">
            <a:extLst>
              <a:ext uri="{28A0092B-C50C-407E-A947-70E740481C1C}">
                <a14:useLocalDpi xmlns:a14="http://schemas.microsoft.com/office/drawing/2010/main" val="0"/>
              </a:ext>
            </a:extLst>
          </a:blip>
          <a:stretch>
            <a:fillRect/>
          </a:stretch>
        </p:blipFill>
        <p:spPr>
          <a:xfrm>
            <a:off x="6956323" y="3359545"/>
            <a:ext cx="3516414" cy="1593455"/>
          </a:xfrm>
          <a:prstGeom prst="rect">
            <a:avLst/>
          </a:prstGeom>
        </p:spPr>
      </p:pic>
      <p:sp>
        <p:nvSpPr>
          <p:cNvPr id="16"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379120746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dirty="0"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48</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sp>
        <p:nvSpPr>
          <p:cNvPr id="12" name="Rectangle 11"/>
          <p:cNvSpPr/>
          <p:nvPr/>
        </p:nvSpPr>
        <p:spPr>
          <a:xfrm>
            <a:off x="444943" y="673487"/>
            <a:ext cx="6096000" cy="461665"/>
          </a:xfrm>
          <a:prstGeom prst="rect">
            <a:avLst/>
          </a:prstGeom>
        </p:spPr>
        <p:txBody>
          <a:bodyPr>
            <a:spAutoFit/>
          </a:bodyPr>
          <a:lstStyle/>
          <a:p>
            <a:pPr lvl="0"/>
            <a:r>
              <a:rPr lang="en-US" sz="2400" b="1" dirty="0" smtClean="0">
                <a:solidFill>
                  <a:prstClr val="black"/>
                </a:solidFill>
                <a:latin typeface="Century Gothic" panose="020B0502020202020204"/>
              </a:rPr>
              <a:t>Base shear check (RS calculations)</a:t>
            </a:r>
            <a:endParaRPr lang="en-US" sz="2400" b="1" dirty="0">
              <a:solidFill>
                <a:prstClr val="black"/>
              </a:solidFill>
              <a:latin typeface="Century Gothic" panose="020B0502020202020204"/>
            </a:endParaRPr>
          </a:p>
        </p:txBody>
      </p:sp>
      <mc:AlternateContent xmlns:mc="http://schemas.openxmlformats.org/markup-compatibility/2006" xmlns:a14="http://schemas.microsoft.com/office/drawing/2010/main">
        <mc:Choice Requires="a14">
          <p:sp>
            <p:nvSpPr>
              <p:cNvPr id="16" name="Content Placeholder 4"/>
              <p:cNvSpPr txBox="1">
                <a:spLocks/>
              </p:cNvSpPr>
              <p:nvPr/>
            </p:nvSpPr>
            <p:spPr>
              <a:xfrm>
                <a:off x="387148" y="1151413"/>
                <a:ext cx="6651827" cy="613678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200" dirty="0" smtClean="0">
                    <a:latin typeface="Times New Roman" panose="02020603050405020304" pitchFamily="18" charset="0"/>
                    <a:cs typeface="Times New Roman" panose="02020603050405020304" pitchFamily="18" charset="0"/>
                  </a:rPr>
                  <a:t> RS </a:t>
                </a:r>
                <a:r>
                  <a:rPr lang="en-US" sz="2200" dirty="0">
                    <a:latin typeface="Times New Roman" panose="02020603050405020304" pitchFamily="18" charset="0"/>
                    <a:cs typeface="Times New Roman" panose="02020603050405020304" pitchFamily="18" charset="0"/>
                  </a:rPr>
                  <a:t>must be defined in </a:t>
                </a:r>
                <a:r>
                  <a:rPr lang="en-US" sz="2200" dirty="0" smtClean="0">
                    <a:latin typeface="Times New Roman" panose="02020603050405020304" pitchFamily="18" charset="0"/>
                    <a:cs typeface="Times New Roman" panose="02020603050405020304" pitchFamily="18" charset="0"/>
                  </a:rPr>
                  <a:t>modeling </a:t>
                </a:r>
                <a:r>
                  <a:rPr lang="en-US" sz="2200" dirty="0">
                    <a:latin typeface="Times New Roman" panose="02020603050405020304" pitchFamily="18" charset="0"/>
                    <a:cs typeface="Times New Roman" panose="02020603050405020304" pitchFamily="18" charset="0"/>
                  </a:rPr>
                  <a:t>Program ( </a:t>
                </a:r>
                <a:r>
                  <a:rPr lang="en-US" sz="2200" dirty="0" smtClean="0">
                    <a:latin typeface="Times New Roman" panose="02020603050405020304" pitchFamily="18" charset="0"/>
                    <a:cs typeface="Times New Roman" panose="02020603050405020304" pitchFamily="18" charset="0"/>
                  </a:rPr>
                  <a:t>ETABs </a:t>
                </a:r>
                <a:r>
                  <a:rPr lang="en-US" sz="2200" dirty="0">
                    <a:latin typeface="Times New Roman" panose="02020603050405020304" pitchFamily="18" charset="0"/>
                    <a:cs typeface="Times New Roman" panose="02020603050405020304" pitchFamily="18" charset="0"/>
                  </a:rPr>
                  <a:t>is used) as shown below.</a:t>
                </a:r>
              </a:p>
              <a:p>
                <a:pPr marL="0" indent="0">
                  <a:buFont typeface="Arial" panose="020B0604020202020204" pitchFamily="34" charset="0"/>
                  <a:buNone/>
                </a:pPr>
                <a:r>
                  <a:rPr lang="en-US" sz="2200" dirty="0">
                    <a:latin typeface="Times New Roman" panose="02020603050405020304" pitchFamily="18" charset="0"/>
                    <a:cs typeface="Times New Roman" panose="02020603050405020304" pitchFamily="18" charset="0"/>
                  </a:rPr>
                  <a:t>By using Seismic Design Values that have been calculated before </a:t>
                </a:r>
                <a:endParaRPr lang="en-US" sz="22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2200" dirty="0" smtClean="0">
                    <a:latin typeface="Times New Roman" panose="02020603050405020304" pitchFamily="18" charset="0"/>
                    <a:cs typeface="Times New Roman" panose="02020603050405020304" pitchFamily="18" charset="0"/>
                  </a:rPr>
                  <a:t>SDS</a:t>
                </a:r>
                <a:r>
                  <a:rPr lang="en-US" sz="2200" dirty="0">
                    <a:latin typeface="Times New Roman" panose="02020603050405020304" pitchFamily="18" charset="0"/>
                    <a:cs typeface="Times New Roman" panose="02020603050405020304" pitchFamily="18" charset="0"/>
                  </a:rPr>
                  <a:t>= </a:t>
                </a:r>
                <a:r>
                  <a:rPr lang="en-US" sz="2200" dirty="0" smtClean="0">
                    <a:latin typeface="Times New Roman" panose="02020603050405020304" pitchFamily="18" charset="0"/>
                    <a:cs typeface="Times New Roman" panose="02020603050405020304" pitchFamily="18" charset="0"/>
                  </a:rPr>
                  <a:t>0.375 </a:t>
                </a:r>
                <a:r>
                  <a:rPr lang="en-US" sz="2200" dirty="0">
                    <a:latin typeface="Times New Roman" panose="02020603050405020304" pitchFamily="18" charset="0"/>
                    <a:cs typeface="Times New Roman" panose="02020603050405020304" pitchFamily="18" charset="0"/>
                  </a:rPr>
                  <a:t>, </a:t>
                </a:r>
                <a:r>
                  <a:rPr lang="en-US" sz="2200" dirty="0" smtClean="0">
                    <a:latin typeface="Times New Roman" panose="02020603050405020304" pitchFamily="18" charset="0"/>
                    <a:cs typeface="Times New Roman" panose="02020603050405020304" pitchFamily="18" charset="0"/>
                  </a:rPr>
                  <a:t>SD1=0.144 </a:t>
                </a:r>
                <a:r>
                  <a:rPr lang="en-US" sz="2200" dirty="0">
                    <a:latin typeface="Times New Roman" panose="02020603050405020304" pitchFamily="18" charset="0"/>
                    <a:cs typeface="Times New Roman" panose="02020603050405020304" pitchFamily="18" charset="0"/>
                  </a:rPr>
                  <a:t>, Site Class= D </a:t>
                </a:r>
              </a:p>
              <a:p>
                <a:pPr marL="0" indent="0">
                  <a:buFont typeface="Arial" panose="020B0604020202020204" pitchFamily="34" charset="0"/>
                  <a:buNone/>
                </a:pPr>
                <a:r>
                  <a:rPr lang="en-US" sz="2200" dirty="0">
                    <a:latin typeface="Times New Roman" panose="02020603050405020304" pitchFamily="18" charset="0"/>
                    <a:cs typeface="Times New Roman" panose="02020603050405020304" pitchFamily="18" charset="0"/>
                  </a:rPr>
                  <a:t>I=1.25 , R= </a:t>
                </a:r>
                <a:r>
                  <a:rPr lang="en-US" sz="2200" dirty="0" smtClean="0">
                    <a:latin typeface="Times New Roman" panose="02020603050405020304" pitchFamily="18" charset="0"/>
                    <a:cs typeface="Times New Roman" panose="02020603050405020304" pitchFamily="18" charset="0"/>
                  </a:rPr>
                  <a:t>5  </a:t>
                </a:r>
                <a:r>
                  <a:rPr lang="en-US" sz="2200" dirty="0">
                    <a:latin typeface="Times New Roman" panose="02020603050405020304" pitchFamily="18" charset="0"/>
                    <a:cs typeface="Times New Roman" panose="02020603050405020304" pitchFamily="18" charset="0"/>
                  </a:rPr>
                  <a:t>and  g=9.806 m/sec^2</a:t>
                </a:r>
              </a:p>
              <a:p>
                <a:pPr marL="0" indent="0">
                  <a:buFont typeface="Arial" panose="020B0604020202020204" pitchFamily="34" charset="0"/>
                  <a:buNone/>
                </a:pPr>
                <a:r>
                  <a:rPr lang="en-US" sz="2200" dirty="0" smtClean="0">
                    <a:latin typeface="Times New Roman" panose="02020603050405020304" pitchFamily="18" charset="0"/>
                    <a:cs typeface="Times New Roman" panose="02020603050405020304" pitchFamily="18" charset="0"/>
                  </a:rPr>
                  <a:t>Old scale </a:t>
                </a:r>
                <a:r>
                  <a:rPr lang="en-US" sz="2200" dirty="0">
                    <a:latin typeface="Times New Roman" panose="02020603050405020304" pitchFamily="18" charset="0"/>
                    <a:cs typeface="Times New Roman" panose="02020603050405020304" pitchFamily="18" charset="0"/>
                  </a:rPr>
                  <a:t>factor =</a:t>
                </a:r>
                <a14:m>
                  <m:oMath xmlns:m="http://schemas.openxmlformats.org/officeDocument/2006/math">
                    <m:f>
                      <m:fPr>
                        <m:ctrlPr>
                          <a:rPr lang="en-US" sz="2200" i="1" smtClean="0">
                            <a:latin typeface="Cambria Math" panose="02040503050406030204" pitchFamily="18" charset="0"/>
                          </a:rPr>
                        </m:ctrlPr>
                      </m:fPr>
                      <m:num>
                        <m:r>
                          <a:rPr lang="en-US" sz="2200" i="1" smtClean="0">
                            <a:latin typeface="Cambria Math" panose="02040503050406030204" pitchFamily="18" charset="0"/>
                          </a:rPr>
                          <m:t>𝑔</m:t>
                        </m:r>
                        <m:r>
                          <a:rPr lang="en-US" sz="2200" i="1" smtClean="0">
                            <a:latin typeface="Cambria Math" panose="02040503050406030204" pitchFamily="18" charset="0"/>
                          </a:rPr>
                          <m:t> ∗</m:t>
                        </m:r>
                        <m:r>
                          <a:rPr lang="en-US" sz="2200" i="1" smtClean="0">
                            <a:latin typeface="Cambria Math" panose="02040503050406030204" pitchFamily="18" charset="0"/>
                          </a:rPr>
                          <m:t>𝐼</m:t>
                        </m:r>
                      </m:num>
                      <m:den>
                        <m:r>
                          <a:rPr lang="en-US" sz="2200" i="1" smtClean="0">
                            <a:latin typeface="Cambria Math" panose="02040503050406030204" pitchFamily="18" charset="0"/>
                          </a:rPr>
                          <m:t>𝑅</m:t>
                        </m:r>
                      </m:den>
                    </m:f>
                  </m:oMath>
                </a14:m>
                <a:r>
                  <a:rPr lang="en-US" sz="2200" dirty="0">
                    <a:latin typeface="Times New Roman" panose="02020603050405020304" pitchFamily="18" charset="0"/>
                    <a:cs typeface="Times New Roman" panose="02020603050405020304" pitchFamily="18" charset="0"/>
                  </a:rPr>
                  <a:t>=</a:t>
                </a:r>
                <a:r>
                  <a:rPr lang="en-US" sz="2200" dirty="0" smtClean="0">
                    <a:latin typeface="Times New Roman" panose="02020603050405020304" pitchFamily="18" charset="0"/>
                    <a:cs typeface="Times New Roman" panose="02020603050405020304" pitchFamily="18" charset="0"/>
                  </a:rPr>
                  <a:t>2451.66</a:t>
                </a:r>
                <a:endParaRPr lang="en-US" sz="2200" dirty="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dirty="0"/>
              </a:p>
              <a:p>
                <a:pPr marL="0" indent="0">
                  <a:buFont typeface="Arial" panose="020B0604020202020204" pitchFamily="34" charset="0"/>
                  <a:buNone/>
                </a:pPr>
                <a:endParaRPr lang="en-US" dirty="0"/>
              </a:p>
            </p:txBody>
          </p:sp>
        </mc:Choice>
        <mc:Fallback xmlns="">
          <p:sp>
            <p:nvSpPr>
              <p:cNvPr id="16" name="Content Placeholder 4"/>
              <p:cNvSpPr txBox="1">
                <a:spLocks noRot="1" noChangeAspect="1" noMove="1" noResize="1" noEditPoints="1" noAdjustHandles="1" noChangeArrowheads="1" noChangeShapeType="1" noTextEdit="1"/>
              </p:cNvSpPr>
              <p:nvPr/>
            </p:nvSpPr>
            <p:spPr>
              <a:xfrm>
                <a:off x="387148" y="1151413"/>
                <a:ext cx="6651827" cy="6136782"/>
              </a:xfrm>
              <a:prstGeom prst="rect">
                <a:avLst/>
              </a:prstGeom>
              <a:blipFill>
                <a:blip r:embed="rId2"/>
                <a:stretch>
                  <a:fillRect l="-1192" t="-1192"/>
                </a:stretch>
              </a:blipFill>
            </p:spPr>
            <p:txBody>
              <a:bodyPr/>
              <a:lstStyle/>
              <a:p>
                <a:r>
                  <a:rPr lang="en-US">
                    <a:noFill/>
                  </a:rPr>
                  <a:t> </a:t>
                </a:r>
              </a:p>
            </p:txBody>
          </p:sp>
        </mc:Fallback>
      </mc:AlternateContent>
      <p:pic>
        <p:nvPicPr>
          <p:cNvPr id="18" name="Picture 17"/>
          <p:cNvPicPr/>
          <p:nvPr/>
        </p:nvPicPr>
        <p:blipFill>
          <a:blip r:embed="rId3">
            <a:extLst>
              <a:ext uri="{28A0092B-C50C-407E-A947-70E740481C1C}">
                <a14:useLocalDpi xmlns:a14="http://schemas.microsoft.com/office/drawing/2010/main" val="0"/>
              </a:ext>
            </a:extLst>
          </a:blip>
          <a:stretch>
            <a:fillRect/>
          </a:stretch>
        </p:blipFill>
        <p:spPr>
          <a:xfrm>
            <a:off x="6871720" y="0"/>
            <a:ext cx="5284215" cy="3710346"/>
          </a:xfrm>
          <a:prstGeom prst="rect">
            <a:avLst/>
          </a:prstGeom>
        </p:spPr>
      </p:pic>
      <p:pic>
        <p:nvPicPr>
          <p:cNvPr id="19" name="Picture 18"/>
          <p:cNvPicPr/>
          <p:nvPr/>
        </p:nvPicPr>
        <p:blipFill>
          <a:blip r:embed="rId4">
            <a:extLst>
              <a:ext uri="{28A0092B-C50C-407E-A947-70E740481C1C}">
                <a14:useLocalDpi xmlns:a14="http://schemas.microsoft.com/office/drawing/2010/main" val="0"/>
              </a:ext>
            </a:extLst>
          </a:blip>
          <a:stretch>
            <a:fillRect/>
          </a:stretch>
        </p:blipFill>
        <p:spPr>
          <a:xfrm>
            <a:off x="7269413" y="3750101"/>
            <a:ext cx="4528380" cy="3057525"/>
          </a:xfrm>
          <a:prstGeom prst="rect">
            <a:avLst/>
          </a:prstGeom>
        </p:spPr>
      </p:pic>
      <p:pic>
        <p:nvPicPr>
          <p:cNvPr id="20" name="Picture 19"/>
          <p:cNvPicPr/>
          <p:nvPr/>
        </p:nvPicPr>
        <p:blipFill>
          <a:blip r:embed="rId5">
            <a:extLst>
              <a:ext uri="{28A0092B-C50C-407E-A947-70E740481C1C}">
                <a14:useLocalDpi xmlns:a14="http://schemas.microsoft.com/office/drawing/2010/main" val="0"/>
              </a:ext>
            </a:extLst>
          </a:blip>
          <a:stretch>
            <a:fillRect/>
          </a:stretch>
        </p:blipFill>
        <p:spPr>
          <a:xfrm>
            <a:off x="703356" y="4148759"/>
            <a:ext cx="5292031" cy="2102721"/>
          </a:xfrm>
          <a:prstGeom prst="rect">
            <a:avLst/>
          </a:prstGeom>
        </p:spPr>
      </p:pic>
      <p:sp>
        <p:nvSpPr>
          <p:cNvPr id="15"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51493651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49</a:t>
            </a:fld>
            <a:endParaRPr lang="en-US" sz="1800" b="1">
              <a:solidFill>
                <a:schemeClr val="accent6">
                  <a:lumMod val="75000"/>
                </a:schemeClr>
              </a:solidFill>
            </a:endParaRPr>
          </a:p>
        </p:txBody>
      </p:sp>
      <p:grpSp>
        <p:nvGrpSpPr>
          <p:cNvPr id="7" name="مجموعة 8"/>
          <p:cNvGrpSpPr/>
          <p:nvPr/>
        </p:nvGrpSpPr>
        <p:grpSpPr>
          <a:xfrm>
            <a:off x="186362" y="72146"/>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sp>
        <p:nvSpPr>
          <p:cNvPr id="15" name="Content Placeholder 4"/>
          <p:cNvSpPr txBox="1">
            <a:spLocks/>
          </p:cNvSpPr>
          <p:nvPr/>
        </p:nvSpPr>
        <p:spPr>
          <a:xfrm>
            <a:off x="186362" y="600894"/>
            <a:ext cx="6074193" cy="627380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v"/>
            </a:pPr>
            <a:r>
              <a:rPr lang="en-US" sz="2200" b="1" u="sng" dirty="0" smtClean="0">
                <a:latin typeface="Times New Roman" panose="02020603050405020304" pitchFamily="18" charset="0"/>
                <a:cs typeface="Times New Roman" panose="02020603050405020304" pitchFamily="18" charset="0"/>
              </a:rPr>
              <a:t>Block one:</a:t>
            </a:r>
          </a:p>
          <a:p>
            <a:pPr marL="0" indent="0">
              <a:buFont typeface="Arial" panose="020B0604020202020204" pitchFamily="34" charset="0"/>
              <a:buNone/>
            </a:pPr>
            <a:r>
              <a:rPr lang="en-US" sz="2000" u="sng" dirty="0" smtClean="0">
                <a:latin typeface="Times New Roman" panose="02020603050405020304" pitchFamily="18" charset="0"/>
                <a:cs typeface="Times New Roman" panose="02020603050405020304" pitchFamily="18" charset="0"/>
              </a:rPr>
              <a:t>Results:</a:t>
            </a:r>
          </a:p>
          <a:p>
            <a:pPr marL="0" indent="0">
              <a:buFont typeface="Arial" panose="020B0604020202020204" pitchFamily="34" charset="0"/>
              <a:buNone/>
            </a:pPr>
            <a:endParaRPr lang="en-US" sz="1500" u="sng" dirty="0" smtClean="0">
              <a:cs typeface="+mj-cs"/>
            </a:endParaRPr>
          </a:p>
          <a:p>
            <a:pPr marL="0" indent="0">
              <a:buFont typeface="Arial" panose="020B0604020202020204" pitchFamily="34" charset="0"/>
              <a:buNone/>
            </a:pPr>
            <a:endParaRPr lang="en-US" sz="1500" u="sng" dirty="0" smtClean="0">
              <a:cs typeface="+mj-cs"/>
            </a:endParaRPr>
          </a:p>
          <a:p>
            <a:pPr marL="0" indent="0">
              <a:buFont typeface="Arial" panose="020B0604020202020204" pitchFamily="34" charset="0"/>
              <a:buNone/>
            </a:pPr>
            <a:endParaRPr lang="en-US" sz="1500" u="sng" dirty="0" smtClean="0">
              <a:cs typeface="+mj-cs"/>
            </a:endParaRPr>
          </a:p>
          <a:p>
            <a:pPr marL="0" indent="0">
              <a:buFont typeface="Arial" panose="020B0604020202020204" pitchFamily="34" charset="0"/>
              <a:buNone/>
            </a:pPr>
            <a:endParaRPr lang="en-US" sz="1500" u="sng" dirty="0" smtClean="0">
              <a:cs typeface="+mj-cs"/>
            </a:endParaRPr>
          </a:p>
          <a:p>
            <a:pPr marL="0" indent="0">
              <a:buFont typeface="Arial" panose="020B0604020202020204" pitchFamily="34" charset="0"/>
              <a:buNone/>
            </a:pPr>
            <a:r>
              <a:rPr lang="en-US" sz="1500" u="sng" dirty="0" smtClean="0">
                <a:cs typeface="+mj-cs"/>
              </a:rPr>
              <a:t>Difference with ELF</a:t>
            </a:r>
            <a:r>
              <a:rPr lang="en-US" sz="1500" dirty="0" smtClean="0">
                <a:cs typeface="+mj-cs"/>
              </a:rPr>
              <a:t>:   while VELFx = </a:t>
            </a:r>
            <a:r>
              <a:rPr lang="en-US" sz="1500" b="1" dirty="0" smtClean="0">
                <a:cs typeface="+mj-cs"/>
              </a:rPr>
              <a:t>3261.53</a:t>
            </a:r>
            <a:r>
              <a:rPr lang="en-US" sz="1500" dirty="0" smtClean="0">
                <a:cs typeface="+mj-cs"/>
              </a:rPr>
              <a:t> </a:t>
            </a:r>
            <a:r>
              <a:rPr lang="en-US" sz="1500" b="1" dirty="0" err="1" smtClean="0">
                <a:cs typeface="+mj-cs"/>
              </a:rPr>
              <a:t>kN</a:t>
            </a:r>
            <a:r>
              <a:rPr lang="en-US" sz="1500" dirty="0" smtClean="0">
                <a:cs typeface="+mj-cs"/>
              </a:rPr>
              <a:t> ,VELFy = </a:t>
            </a:r>
            <a:r>
              <a:rPr lang="en-US" sz="1500" b="1" dirty="0" smtClean="0">
                <a:cs typeface="+mj-cs"/>
              </a:rPr>
              <a:t>4021.72 KN</a:t>
            </a:r>
          </a:p>
          <a:p>
            <a:pPr marL="0" indent="0">
              <a:buFont typeface="Arial" panose="020B0604020202020204" pitchFamily="34" charset="0"/>
              <a:buNone/>
            </a:pPr>
            <a:r>
              <a:rPr lang="en-US" sz="1500" dirty="0" smtClean="0">
                <a:cs typeface="+mj-cs"/>
              </a:rPr>
              <a:t> </a:t>
            </a:r>
            <a:r>
              <a:rPr lang="en-US" sz="1500" b="1" u="sng" dirty="0" smtClean="0">
                <a:cs typeface="+mj-cs"/>
              </a:rPr>
              <a:t>for X-direction</a:t>
            </a:r>
          </a:p>
          <a:p>
            <a:pPr marL="0" indent="0">
              <a:buFont typeface="Arial" panose="020B0604020202020204" pitchFamily="34" charset="0"/>
              <a:buNone/>
            </a:pPr>
            <a:r>
              <a:rPr lang="en-US" sz="1500" dirty="0" smtClean="0">
                <a:cs typeface="+mj-cs"/>
              </a:rPr>
              <a:t>%𝐷𝑖𝑓𝑓𝑒𝑟𝑎𝑛𝑐𝑒= [(V</a:t>
            </a:r>
            <a:r>
              <a:rPr lang="en-US" sz="1500" baseline="-25000" dirty="0" smtClean="0">
                <a:cs typeface="+mj-cs"/>
              </a:rPr>
              <a:t>ELF</a:t>
            </a:r>
            <a:r>
              <a:rPr lang="en-US" sz="1500" dirty="0" smtClean="0">
                <a:cs typeface="+mj-cs"/>
              </a:rPr>
              <a:t>– V</a:t>
            </a:r>
            <a:r>
              <a:rPr lang="en-US" sz="1500" baseline="-25000" dirty="0" smtClean="0">
                <a:cs typeface="+mj-cs"/>
              </a:rPr>
              <a:t>R. S</a:t>
            </a:r>
            <a:r>
              <a:rPr lang="en-US" sz="1500" dirty="0" smtClean="0">
                <a:cs typeface="+mj-cs"/>
              </a:rPr>
              <a:t>)/V</a:t>
            </a:r>
            <a:r>
              <a:rPr lang="en-US" sz="1500" baseline="-25000" dirty="0" smtClean="0">
                <a:cs typeface="+mj-cs"/>
              </a:rPr>
              <a:t>ELF</a:t>
            </a:r>
            <a:r>
              <a:rPr lang="en-US" sz="1500" dirty="0" smtClean="0">
                <a:cs typeface="+mj-cs"/>
              </a:rPr>
              <a:t>] *100 = 43.54% </a:t>
            </a:r>
          </a:p>
          <a:p>
            <a:pPr marL="0" indent="0">
              <a:buFont typeface="Arial" panose="020B0604020202020204" pitchFamily="34" charset="0"/>
              <a:buNone/>
            </a:pPr>
            <a:r>
              <a:rPr lang="en-US" sz="1500" dirty="0" smtClean="0">
                <a:cs typeface="+mj-cs"/>
              </a:rPr>
              <a:t>→ R.S = 56.45% ELF → which isn’t acceptable must be modified.</a:t>
            </a:r>
          </a:p>
          <a:p>
            <a:pPr marL="0" indent="0">
              <a:buFont typeface="Arial" panose="020B0604020202020204" pitchFamily="34" charset="0"/>
              <a:buNone/>
            </a:pPr>
            <a:r>
              <a:rPr lang="en-US" sz="1500" dirty="0" smtClean="0">
                <a:cs typeface="+mj-cs"/>
              </a:rPr>
              <a:t>New scale factor (X)= (V</a:t>
            </a:r>
            <a:r>
              <a:rPr lang="en-US" sz="1500" baseline="-25000" dirty="0" smtClean="0">
                <a:cs typeface="+mj-cs"/>
              </a:rPr>
              <a:t>ELF</a:t>
            </a:r>
            <a:r>
              <a:rPr lang="en-US" sz="1500" dirty="0" smtClean="0">
                <a:cs typeface="+mj-cs"/>
              </a:rPr>
              <a:t>/V</a:t>
            </a:r>
            <a:r>
              <a:rPr lang="en-US" sz="1500" baseline="-25000" dirty="0" smtClean="0">
                <a:cs typeface="+mj-cs"/>
              </a:rPr>
              <a:t>R. S</a:t>
            </a:r>
            <a:r>
              <a:rPr lang="en-US" sz="1500" dirty="0" smtClean="0">
                <a:cs typeface="+mj-cs"/>
              </a:rPr>
              <a:t>) *old scale factor =</a:t>
            </a:r>
          </a:p>
          <a:p>
            <a:pPr marL="0" indent="0">
              <a:buFont typeface="Arial" panose="020B0604020202020204" pitchFamily="34" charset="0"/>
              <a:buNone/>
            </a:pPr>
            <a:r>
              <a:rPr lang="en-US" sz="1500" dirty="0" smtClean="0">
                <a:cs typeface="+mj-cs"/>
              </a:rPr>
              <a:t> (3261.53/ 1841.34) *2451.66 = </a:t>
            </a:r>
            <a:r>
              <a:rPr lang="en-US" sz="1500" b="1" dirty="0" smtClean="0">
                <a:cs typeface="+mj-cs"/>
              </a:rPr>
              <a:t>4342.59</a:t>
            </a:r>
          </a:p>
          <a:p>
            <a:pPr marL="0" indent="0">
              <a:buFont typeface="Arial" panose="020B0604020202020204" pitchFamily="34" charset="0"/>
              <a:buNone/>
            </a:pPr>
            <a:endParaRPr lang="en-US" sz="1500" dirty="0" smtClean="0">
              <a:cs typeface="+mj-cs"/>
            </a:endParaRPr>
          </a:p>
          <a:p>
            <a:pPr marL="0" indent="0">
              <a:buFont typeface="Arial" panose="020B0604020202020204" pitchFamily="34" charset="0"/>
              <a:buNone/>
            </a:pPr>
            <a:r>
              <a:rPr lang="en-US" sz="1500" b="1" u="sng" dirty="0" smtClean="0">
                <a:cs typeface="+mj-cs"/>
              </a:rPr>
              <a:t>for Y-direction</a:t>
            </a:r>
          </a:p>
          <a:p>
            <a:pPr marL="0" indent="0">
              <a:buFont typeface="Arial" panose="020B0604020202020204" pitchFamily="34" charset="0"/>
              <a:buNone/>
            </a:pPr>
            <a:r>
              <a:rPr lang="en-US" sz="1500" dirty="0" smtClean="0">
                <a:cs typeface="+mj-cs"/>
              </a:rPr>
              <a:t>%𝐷𝑖𝑓𝑓𝑒𝑟𝑎𝑛𝑐𝑒= [(V</a:t>
            </a:r>
            <a:r>
              <a:rPr lang="en-US" sz="1500" baseline="-25000" dirty="0" smtClean="0">
                <a:cs typeface="+mj-cs"/>
              </a:rPr>
              <a:t>ELF</a:t>
            </a:r>
            <a:r>
              <a:rPr lang="en-US" sz="1500" dirty="0" smtClean="0">
                <a:cs typeface="+mj-cs"/>
              </a:rPr>
              <a:t>– V</a:t>
            </a:r>
            <a:r>
              <a:rPr lang="en-US" sz="1500" baseline="-25000" dirty="0" smtClean="0">
                <a:cs typeface="+mj-cs"/>
              </a:rPr>
              <a:t>R. S</a:t>
            </a:r>
            <a:r>
              <a:rPr lang="en-US" sz="1500" dirty="0" smtClean="0">
                <a:cs typeface="+mj-cs"/>
              </a:rPr>
              <a:t>)/V</a:t>
            </a:r>
            <a:r>
              <a:rPr lang="en-US" sz="1500" baseline="-25000" dirty="0" smtClean="0">
                <a:cs typeface="+mj-cs"/>
              </a:rPr>
              <a:t>ELF</a:t>
            </a:r>
            <a:r>
              <a:rPr lang="en-US" sz="1500" dirty="0" smtClean="0">
                <a:cs typeface="+mj-cs"/>
              </a:rPr>
              <a:t>] *100 = 41.59% </a:t>
            </a:r>
          </a:p>
          <a:p>
            <a:pPr marL="0" indent="0">
              <a:buFont typeface="Arial" panose="020B0604020202020204" pitchFamily="34" charset="0"/>
              <a:buNone/>
            </a:pPr>
            <a:r>
              <a:rPr lang="en-US" sz="1500" dirty="0" smtClean="0">
                <a:cs typeface="+mj-cs"/>
              </a:rPr>
              <a:t>→ R.S = 58.40% ELF → which isn’t acceptable must be modified</a:t>
            </a:r>
          </a:p>
          <a:p>
            <a:pPr marL="0" indent="0">
              <a:buFont typeface="Arial" panose="020B0604020202020204" pitchFamily="34" charset="0"/>
              <a:buNone/>
            </a:pPr>
            <a:r>
              <a:rPr lang="en-US" sz="1500" dirty="0" smtClean="0">
                <a:cs typeface="+mj-cs"/>
              </a:rPr>
              <a:t>New scale factor(Y) = (V</a:t>
            </a:r>
            <a:r>
              <a:rPr lang="en-US" sz="1500" baseline="-25000" dirty="0" smtClean="0">
                <a:cs typeface="+mj-cs"/>
              </a:rPr>
              <a:t>ELF</a:t>
            </a:r>
            <a:r>
              <a:rPr lang="en-US" sz="1500" dirty="0" smtClean="0">
                <a:cs typeface="+mj-cs"/>
              </a:rPr>
              <a:t>/V</a:t>
            </a:r>
            <a:r>
              <a:rPr lang="en-US" sz="1500" baseline="-25000" dirty="0" smtClean="0">
                <a:cs typeface="+mj-cs"/>
              </a:rPr>
              <a:t>R. S</a:t>
            </a:r>
            <a:r>
              <a:rPr lang="en-US" sz="1500" dirty="0" smtClean="0">
                <a:cs typeface="+mj-cs"/>
              </a:rPr>
              <a:t>) *old scale factor =</a:t>
            </a:r>
          </a:p>
          <a:p>
            <a:pPr marL="0" indent="0">
              <a:buFont typeface="Arial" panose="020B0604020202020204" pitchFamily="34" charset="0"/>
              <a:buNone/>
            </a:pPr>
            <a:r>
              <a:rPr lang="en-US" sz="1500" dirty="0" smtClean="0">
                <a:cs typeface="+mj-cs"/>
              </a:rPr>
              <a:t> (4021.72/ 2348.93) *2451.66 = </a:t>
            </a:r>
            <a:r>
              <a:rPr lang="en-US" sz="1500" b="1" dirty="0" smtClean="0">
                <a:cs typeface="+mj-cs"/>
              </a:rPr>
              <a:t>4197.6</a:t>
            </a:r>
          </a:p>
          <a:p>
            <a:pPr marL="0" indent="0">
              <a:buFont typeface="Arial" panose="020B0604020202020204" pitchFamily="34" charset="0"/>
              <a:buNone/>
            </a:pPr>
            <a:endParaRPr lang="en-US" sz="2100" dirty="0" smtClean="0"/>
          </a:p>
          <a:p>
            <a:pPr marL="0" indent="0">
              <a:buFont typeface="Arial" panose="020B0604020202020204" pitchFamily="34" charset="0"/>
              <a:buNone/>
            </a:pPr>
            <a:endParaRPr lang="en-US" sz="1900" dirty="0"/>
          </a:p>
        </p:txBody>
      </p:sp>
      <p:sp>
        <p:nvSpPr>
          <p:cNvPr id="17" name="Content Placeholder 5"/>
          <p:cNvSpPr txBox="1">
            <a:spLocks/>
          </p:cNvSpPr>
          <p:nvPr/>
        </p:nvSpPr>
        <p:spPr>
          <a:xfrm>
            <a:off x="5816031" y="471948"/>
            <a:ext cx="6223000" cy="6273800"/>
          </a:xfrm>
          <a:prstGeom prst="rect">
            <a:avLst/>
          </a:prstGeom>
        </p:spPr>
        <p:txBody>
          <a:bodyP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v"/>
            </a:pPr>
            <a:r>
              <a:rPr lang="en-US" sz="2600" b="1" u="sng" dirty="0" smtClean="0">
                <a:latin typeface="Times New Roman" panose="02020603050405020304" pitchFamily="18" charset="0"/>
                <a:cs typeface="Times New Roman" panose="02020603050405020304" pitchFamily="18" charset="0"/>
              </a:rPr>
              <a:t>Block two:</a:t>
            </a:r>
          </a:p>
          <a:p>
            <a:pPr marL="0" indent="0">
              <a:buFont typeface="Arial" panose="020B0604020202020204" pitchFamily="34" charset="0"/>
              <a:buNone/>
            </a:pPr>
            <a:r>
              <a:rPr lang="en-US" sz="2400" u="sng" dirty="0" smtClean="0">
                <a:latin typeface="Times New Roman" panose="02020603050405020304" pitchFamily="18" charset="0"/>
                <a:cs typeface="Times New Roman" panose="02020603050405020304" pitchFamily="18" charset="0"/>
              </a:rPr>
              <a:t>Results:</a:t>
            </a:r>
          </a:p>
          <a:p>
            <a:pPr marL="0" indent="0">
              <a:buFont typeface="Arial" panose="020B0604020202020204" pitchFamily="34" charset="0"/>
              <a:buNone/>
            </a:pPr>
            <a:endParaRPr lang="en-US" sz="17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1600" u="sng" dirty="0" smtClean="0">
                <a:latin typeface="Times New Roman" panose="02020603050405020304" pitchFamily="18" charset="0"/>
                <a:cs typeface="Times New Roman" panose="02020603050405020304" pitchFamily="18" charset="0"/>
              </a:rPr>
              <a:t>Difference with ELF</a:t>
            </a:r>
            <a:r>
              <a:rPr lang="en-US" sz="1600" dirty="0" smtClean="0">
                <a:latin typeface="Times New Roman" panose="02020603050405020304" pitchFamily="18" charset="0"/>
                <a:cs typeface="Times New Roman" panose="02020603050405020304" pitchFamily="18" charset="0"/>
              </a:rPr>
              <a:t>:  while VELFx = </a:t>
            </a:r>
            <a:r>
              <a:rPr lang="en-US" sz="1600" b="1" dirty="0" smtClean="0">
                <a:latin typeface="Times New Roman" panose="02020603050405020304" pitchFamily="18" charset="0"/>
                <a:cs typeface="Times New Roman" panose="02020603050405020304" pitchFamily="18" charset="0"/>
              </a:rPr>
              <a:t>2319.35 </a:t>
            </a:r>
            <a:r>
              <a:rPr lang="en-US" sz="1600" b="1" dirty="0" err="1" smtClean="0">
                <a:latin typeface="Times New Roman" panose="02020603050405020304" pitchFamily="18" charset="0"/>
                <a:cs typeface="Times New Roman" panose="02020603050405020304" pitchFamily="18" charset="0"/>
              </a:rPr>
              <a:t>kN</a:t>
            </a:r>
            <a:r>
              <a:rPr lang="en-US" sz="1600" b="1" dirty="0" smtClean="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,VELFy=</a:t>
            </a:r>
            <a:r>
              <a:rPr lang="en-US" sz="1600" b="1" dirty="0" smtClean="0">
                <a:latin typeface="Times New Roman" panose="02020603050405020304" pitchFamily="18" charset="0"/>
                <a:cs typeface="Times New Roman" panose="02020603050405020304" pitchFamily="18" charset="0"/>
              </a:rPr>
              <a:t>1785.63 KN</a:t>
            </a:r>
          </a:p>
          <a:p>
            <a:pPr marL="0" indent="0">
              <a:buFont typeface="Arial" panose="020B0604020202020204" pitchFamily="34" charset="0"/>
              <a:buNone/>
            </a:pPr>
            <a:r>
              <a:rPr lang="en-US" sz="1600" b="1" u="sng" dirty="0" smtClean="0">
                <a:latin typeface="Times New Roman" panose="02020603050405020304" pitchFamily="18" charset="0"/>
                <a:cs typeface="Times New Roman" panose="02020603050405020304" pitchFamily="18" charset="0"/>
              </a:rPr>
              <a:t>for X-direction</a:t>
            </a:r>
          </a:p>
          <a:p>
            <a:pPr marL="0" indent="0">
              <a:buFont typeface="Arial" panose="020B0604020202020204" pitchFamily="34" charset="0"/>
              <a:buNone/>
            </a:pPr>
            <a:r>
              <a:rPr lang="en-US" sz="1600" dirty="0" smtClean="0">
                <a:latin typeface="Times New Roman" panose="02020603050405020304" pitchFamily="18" charset="0"/>
                <a:cs typeface="Times New Roman" panose="02020603050405020304" pitchFamily="18" charset="0"/>
              </a:rPr>
              <a:t>%𝐷𝑖𝑓𝑓𝑒𝑟𝑎𝑛𝑐𝑒 = [(V</a:t>
            </a:r>
            <a:r>
              <a:rPr lang="en-US" sz="1600" baseline="-25000" dirty="0" smtClean="0">
                <a:latin typeface="Times New Roman" panose="02020603050405020304" pitchFamily="18" charset="0"/>
                <a:cs typeface="Times New Roman" panose="02020603050405020304" pitchFamily="18" charset="0"/>
              </a:rPr>
              <a:t>ELF</a:t>
            </a:r>
            <a:r>
              <a:rPr lang="en-US" sz="1600" dirty="0" smtClean="0">
                <a:latin typeface="Times New Roman" panose="02020603050405020304" pitchFamily="18" charset="0"/>
                <a:cs typeface="Times New Roman" panose="02020603050405020304" pitchFamily="18" charset="0"/>
              </a:rPr>
              <a:t>– V</a:t>
            </a:r>
            <a:r>
              <a:rPr lang="en-US" sz="1600" baseline="-25000" dirty="0" smtClean="0">
                <a:latin typeface="Times New Roman" panose="02020603050405020304" pitchFamily="18" charset="0"/>
                <a:cs typeface="Times New Roman" panose="02020603050405020304" pitchFamily="18" charset="0"/>
              </a:rPr>
              <a:t>R. S</a:t>
            </a:r>
            <a:r>
              <a:rPr lang="en-US" sz="1600" dirty="0" smtClean="0">
                <a:latin typeface="Times New Roman" panose="02020603050405020304" pitchFamily="18" charset="0"/>
                <a:cs typeface="Times New Roman" panose="02020603050405020304" pitchFamily="18" charset="0"/>
              </a:rPr>
              <a:t>)/V</a:t>
            </a:r>
            <a:r>
              <a:rPr lang="en-US" sz="1600" baseline="-25000" dirty="0" smtClean="0">
                <a:latin typeface="Times New Roman" panose="02020603050405020304" pitchFamily="18" charset="0"/>
                <a:cs typeface="Times New Roman" panose="02020603050405020304" pitchFamily="18" charset="0"/>
              </a:rPr>
              <a:t>ELF</a:t>
            </a:r>
            <a:r>
              <a:rPr lang="en-US" sz="1600" dirty="0" smtClean="0">
                <a:latin typeface="Times New Roman" panose="02020603050405020304" pitchFamily="18" charset="0"/>
                <a:cs typeface="Times New Roman" panose="02020603050405020304" pitchFamily="18" charset="0"/>
              </a:rPr>
              <a:t>] *100 = 30.32% → R.S = 69.67% ELF</a:t>
            </a:r>
          </a:p>
          <a:p>
            <a:pPr marL="0" indent="0">
              <a:buFont typeface="Arial" panose="020B0604020202020204" pitchFamily="34" charset="0"/>
              <a:buNone/>
            </a:pPr>
            <a:r>
              <a:rPr lang="en-US" sz="1600" dirty="0" smtClean="0">
                <a:latin typeface="Times New Roman" panose="02020603050405020304" pitchFamily="18" charset="0"/>
                <a:cs typeface="Times New Roman" panose="02020603050405020304" pitchFamily="18" charset="0"/>
              </a:rPr>
              <a:t>→ which isn’t acceptable must be modified.</a:t>
            </a:r>
          </a:p>
          <a:p>
            <a:pPr marL="0" indent="0">
              <a:buFont typeface="Arial" panose="020B0604020202020204" pitchFamily="34" charset="0"/>
              <a:buNone/>
            </a:pPr>
            <a:r>
              <a:rPr lang="en-US" sz="1600" dirty="0" smtClean="0">
                <a:latin typeface="Times New Roman" panose="02020603050405020304" pitchFamily="18" charset="0"/>
                <a:cs typeface="Times New Roman" panose="02020603050405020304" pitchFamily="18" charset="0"/>
              </a:rPr>
              <a:t>New scale factor (X)= (V</a:t>
            </a:r>
            <a:r>
              <a:rPr lang="en-US" sz="1600" baseline="-25000" dirty="0" smtClean="0">
                <a:latin typeface="Times New Roman" panose="02020603050405020304" pitchFamily="18" charset="0"/>
                <a:cs typeface="Times New Roman" panose="02020603050405020304" pitchFamily="18" charset="0"/>
              </a:rPr>
              <a:t>ELF</a:t>
            </a:r>
            <a:r>
              <a:rPr lang="en-US" sz="1600" dirty="0" smtClean="0">
                <a:latin typeface="Times New Roman" panose="02020603050405020304" pitchFamily="18" charset="0"/>
                <a:cs typeface="Times New Roman" panose="02020603050405020304" pitchFamily="18" charset="0"/>
              </a:rPr>
              <a:t>/V</a:t>
            </a:r>
            <a:r>
              <a:rPr lang="en-US" sz="1600" baseline="-25000" dirty="0" smtClean="0">
                <a:latin typeface="Times New Roman" panose="02020603050405020304" pitchFamily="18" charset="0"/>
                <a:cs typeface="Times New Roman" panose="02020603050405020304" pitchFamily="18" charset="0"/>
              </a:rPr>
              <a:t>R. S</a:t>
            </a:r>
            <a:r>
              <a:rPr lang="en-US" sz="1600" dirty="0" smtClean="0">
                <a:latin typeface="Times New Roman" panose="02020603050405020304" pitchFamily="18" charset="0"/>
                <a:cs typeface="Times New Roman" panose="02020603050405020304" pitchFamily="18" charset="0"/>
              </a:rPr>
              <a:t>) *old scale factor =</a:t>
            </a:r>
          </a:p>
          <a:p>
            <a:pPr marL="0" indent="0">
              <a:buFont typeface="Arial" panose="020B0604020202020204" pitchFamily="34" charset="0"/>
              <a:buNone/>
            </a:pPr>
            <a:r>
              <a:rPr lang="en-US" sz="1600" dirty="0" smtClean="0">
                <a:latin typeface="Times New Roman" panose="02020603050405020304" pitchFamily="18" charset="0"/>
                <a:cs typeface="Times New Roman" panose="02020603050405020304" pitchFamily="18" charset="0"/>
              </a:rPr>
              <a:t> (2319.35/ 1615.98) *2451.66 = </a:t>
            </a:r>
            <a:r>
              <a:rPr lang="en-US" sz="1600" b="1" dirty="0" smtClean="0">
                <a:latin typeface="Times New Roman" panose="02020603050405020304" pitchFamily="18" charset="0"/>
                <a:cs typeface="Times New Roman" panose="02020603050405020304" pitchFamily="18" charset="0"/>
              </a:rPr>
              <a:t>3518.76</a:t>
            </a:r>
          </a:p>
          <a:p>
            <a:pPr marL="0" indent="0">
              <a:buFont typeface="Arial" panose="020B0604020202020204" pitchFamily="34" charset="0"/>
              <a:buNone/>
            </a:pPr>
            <a:endParaRPr lang="en-US" sz="16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1600" b="1" u="sng" dirty="0" smtClean="0">
                <a:latin typeface="Times New Roman" panose="02020603050405020304" pitchFamily="18" charset="0"/>
                <a:cs typeface="Times New Roman" panose="02020603050405020304" pitchFamily="18" charset="0"/>
              </a:rPr>
              <a:t>for Y-direction</a:t>
            </a:r>
          </a:p>
          <a:p>
            <a:pPr marL="0" indent="0">
              <a:buFont typeface="Arial" panose="020B0604020202020204" pitchFamily="34" charset="0"/>
              <a:buNone/>
            </a:pPr>
            <a:r>
              <a:rPr lang="en-US" sz="1600" dirty="0" smtClean="0">
                <a:latin typeface="Times New Roman" panose="02020603050405020304" pitchFamily="18" charset="0"/>
                <a:cs typeface="Times New Roman" panose="02020603050405020304" pitchFamily="18" charset="0"/>
              </a:rPr>
              <a:t>%𝐷𝑖𝑓𝑓𝑒𝑟𝑎𝑛𝑐𝑒 = [(V</a:t>
            </a:r>
            <a:r>
              <a:rPr lang="en-US" sz="1600" baseline="-25000" dirty="0" smtClean="0">
                <a:latin typeface="Times New Roman" panose="02020603050405020304" pitchFamily="18" charset="0"/>
                <a:cs typeface="Times New Roman" panose="02020603050405020304" pitchFamily="18" charset="0"/>
              </a:rPr>
              <a:t>ELF</a:t>
            </a:r>
            <a:r>
              <a:rPr lang="en-US" sz="1600" dirty="0" smtClean="0">
                <a:latin typeface="Times New Roman" panose="02020603050405020304" pitchFamily="18" charset="0"/>
                <a:cs typeface="Times New Roman" panose="02020603050405020304" pitchFamily="18" charset="0"/>
              </a:rPr>
              <a:t>– V</a:t>
            </a:r>
            <a:r>
              <a:rPr lang="en-US" sz="1600" baseline="-25000" dirty="0" smtClean="0">
                <a:latin typeface="Times New Roman" panose="02020603050405020304" pitchFamily="18" charset="0"/>
                <a:cs typeface="Times New Roman" panose="02020603050405020304" pitchFamily="18" charset="0"/>
              </a:rPr>
              <a:t>R. S</a:t>
            </a:r>
            <a:r>
              <a:rPr lang="en-US" sz="1600" dirty="0" smtClean="0">
                <a:latin typeface="Times New Roman" panose="02020603050405020304" pitchFamily="18" charset="0"/>
                <a:cs typeface="Times New Roman" panose="02020603050405020304" pitchFamily="18" charset="0"/>
              </a:rPr>
              <a:t>)/V</a:t>
            </a:r>
            <a:r>
              <a:rPr lang="en-US" sz="1600" baseline="-25000" dirty="0" smtClean="0">
                <a:latin typeface="Times New Roman" panose="02020603050405020304" pitchFamily="18" charset="0"/>
                <a:cs typeface="Times New Roman" panose="02020603050405020304" pitchFamily="18" charset="0"/>
              </a:rPr>
              <a:t>ELF</a:t>
            </a:r>
            <a:r>
              <a:rPr lang="en-US" sz="1600" dirty="0" smtClean="0">
                <a:latin typeface="Times New Roman" panose="02020603050405020304" pitchFamily="18" charset="0"/>
                <a:cs typeface="Times New Roman" panose="02020603050405020304" pitchFamily="18" charset="0"/>
              </a:rPr>
              <a:t>] *100 = 29.62% → R.S = 70.37% ELF</a:t>
            </a:r>
          </a:p>
          <a:p>
            <a:pPr marL="0" indent="0">
              <a:buFont typeface="Arial" panose="020B0604020202020204" pitchFamily="34" charset="0"/>
              <a:buNone/>
            </a:pPr>
            <a:r>
              <a:rPr lang="en-US" sz="1600" dirty="0" smtClean="0">
                <a:latin typeface="Times New Roman" panose="02020603050405020304" pitchFamily="18" charset="0"/>
                <a:cs typeface="Times New Roman" panose="02020603050405020304" pitchFamily="18" charset="0"/>
              </a:rPr>
              <a:t>→ which isn’t acceptable → must modified</a:t>
            </a:r>
          </a:p>
          <a:p>
            <a:pPr marL="0" indent="0">
              <a:buFont typeface="Arial" panose="020B0604020202020204" pitchFamily="34" charset="0"/>
              <a:buNone/>
            </a:pPr>
            <a:r>
              <a:rPr lang="en-US" sz="1600" dirty="0" smtClean="0">
                <a:latin typeface="Times New Roman" panose="02020603050405020304" pitchFamily="18" charset="0"/>
                <a:cs typeface="Times New Roman" panose="02020603050405020304" pitchFamily="18" charset="0"/>
              </a:rPr>
              <a:t>New scale factor (Y) = (V</a:t>
            </a:r>
            <a:r>
              <a:rPr lang="en-US" sz="1600" baseline="-25000" dirty="0" smtClean="0">
                <a:latin typeface="Times New Roman" panose="02020603050405020304" pitchFamily="18" charset="0"/>
                <a:cs typeface="Times New Roman" panose="02020603050405020304" pitchFamily="18" charset="0"/>
              </a:rPr>
              <a:t>ELF</a:t>
            </a:r>
            <a:r>
              <a:rPr lang="en-US" sz="1600" dirty="0" smtClean="0">
                <a:latin typeface="Times New Roman" panose="02020603050405020304" pitchFamily="18" charset="0"/>
                <a:cs typeface="Times New Roman" panose="02020603050405020304" pitchFamily="18" charset="0"/>
              </a:rPr>
              <a:t>/V</a:t>
            </a:r>
            <a:r>
              <a:rPr lang="en-US" sz="1600" baseline="-25000" dirty="0" smtClean="0">
                <a:latin typeface="Times New Roman" panose="02020603050405020304" pitchFamily="18" charset="0"/>
                <a:cs typeface="Times New Roman" panose="02020603050405020304" pitchFamily="18" charset="0"/>
              </a:rPr>
              <a:t>R. S</a:t>
            </a:r>
            <a:r>
              <a:rPr lang="en-US" sz="1600" dirty="0" smtClean="0">
                <a:latin typeface="Times New Roman" panose="02020603050405020304" pitchFamily="18" charset="0"/>
                <a:cs typeface="Times New Roman" panose="02020603050405020304" pitchFamily="18" charset="0"/>
              </a:rPr>
              <a:t>) *old scale factor =</a:t>
            </a:r>
          </a:p>
          <a:p>
            <a:pPr marL="0" indent="0">
              <a:buFont typeface="Arial" panose="020B0604020202020204" pitchFamily="34" charset="0"/>
              <a:buNone/>
            </a:pPr>
            <a:r>
              <a:rPr lang="en-US" sz="1600" dirty="0" smtClean="0">
                <a:latin typeface="Times New Roman" panose="02020603050405020304" pitchFamily="18" charset="0"/>
                <a:cs typeface="Times New Roman" panose="02020603050405020304" pitchFamily="18" charset="0"/>
              </a:rPr>
              <a:t> (1785.634/ 1256.59) *2451.66 = </a:t>
            </a:r>
            <a:r>
              <a:rPr lang="en-US" sz="1600" b="1" dirty="0" smtClean="0">
                <a:latin typeface="Times New Roman" panose="02020603050405020304" pitchFamily="18" charset="0"/>
                <a:cs typeface="Times New Roman" panose="02020603050405020304" pitchFamily="18" charset="0"/>
              </a:rPr>
              <a:t>3483.83</a:t>
            </a:r>
          </a:p>
          <a:p>
            <a:pPr marL="0" indent="0">
              <a:buFont typeface="Arial" panose="020B0604020202020204" pitchFamily="34" charset="0"/>
              <a:buNone/>
            </a:pPr>
            <a:endParaRPr lang="en-US" sz="1600" dirty="0"/>
          </a:p>
        </p:txBody>
      </p:sp>
      <p:pic>
        <p:nvPicPr>
          <p:cNvPr id="21" name="Picture 20"/>
          <p:cNvPicPr/>
          <p:nvPr/>
        </p:nvPicPr>
        <p:blipFill>
          <a:blip r:embed="rId2">
            <a:extLst>
              <a:ext uri="{28A0092B-C50C-407E-A947-70E740481C1C}">
                <a14:useLocalDpi xmlns:a14="http://schemas.microsoft.com/office/drawing/2010/main" val="0"/>
              </a:ext>
            </a:extLst>
          </a:blip>
          <a:stretch>
            <a:fillRect/>
          </a:stretch>
        </p:blipFill>
        <p:spPr>
          <a:xfrm>
            <a:off x="4201057" y="4486592"/>
            <a:ext cx="1285875" cy="666750"/>
          </a:xfrm>
          <a:prstGeom prst="rect">
            <a:avLst/>
          </a:prstGeom>
        </p:spPr>
      </p:pic>
      <p:pic>
        <p:nvPicPr>
          <p:cNvPr id="22" name="Picture 21"/>
          <p:cNvPicPr/>
          <p:nvPr/>
        </p:nvPicPr>
        <p:blipFill>
          <a:blip r:embed="rId3">
            <a:extLst>
              <a:ext uri="{28A0092B-C50C-407E-A947-70E740481C1C}">
                <a14:useLocalDpi xmlns:a14="http://schemas.microsoft.com/office/drawing/2010/main" val="0"/>
              </a:ext>
            </a:extLst>
          </a:blip>
          <a:stretch>
            <a:fillRect/>
          </a:stretch>
        </p:blipFill>
        <p:spPr>
          <a:xfrm>
            <a:off x="4215396" y="6140634"/>
            <a:ext cx="1446530" cy="734060"/>
          </a:xfrm>
          <a:prstGeom prst="rect">
            <a:avLst/>
          </a:prstGeom>
        </p:spPr>
      </p:pic>
      <p:pic>
        <p:nvPicPr>
          <p:cNvPr id="23" name="Picture 22"/>
          <p:cNvPicPr/>
          <p:nvPr/>
        </p:nvPicPr>
        <p:blipFill>
          <a:blip r:embed="rId4">
            <a:extLst>
              <a:ext uri="{28A0092B-C50C-407E-A947-70E740481C1C}">
                <a14:useLocalDpi xmlns:a14="http://schemas.microsoft.com/office/drawing/2010/main" val="0"/>
              </a:ext>
            </a:extLst>
          </a:blip>
          <a:stretch>
            <a:fillRect/>
          </a:stretch>
        </p:blipFill>
        <p:spPr>
          <a:xfrm>
            <a:off x="10448003" y="4077334"/>
            <a:ext cx="1371600" cy="818515"/>
          </a:xfrm>
          <a:prstGeom prst="rect">
            <a:avLst/>
          </a:prstGeom>
        </p:spPr>
      </p:pic>
      <p:pic>
        <p:nvPicPr>
          <p:cNvPr id="24" name="Picture 23"/>
          <p:cNvPicPr/>
          <p:nvPr/>
        </p:nvPicPr>
        <p:blipFill>
          <a:blip r:embed="rId5">
            <a:extLst>
              <a:ext uri="{28A0092B-C50C-407E-A947-70E740481C1C}">
                <a14:useLocalDpi xmlns:a14="http://schemas.microsoft.com/office/drawing/2010/main" val="0"/>
              </a:ext>
            </a:extLst>
          </a:blip>
          <a:stretch>
            <a:fillRect/>
          </a:stretch>
        </p:blipFill>
        <p:spPr>
          <a:xfrm>
            <a:off x="10368407" y="5702647"/>
            <a:ext cx="1668780" cy="896620"/>
          </a:xfrm>
          <a:prstGeom prst="rect">
            <a:avLst/>
          </a:prstGeom>
        </p:spPr>
      </p:pic>
      <p:pic>
        <p:nvPicPr>
          <p:cNvPr id="25" name="Picture 24"/>
          <p:cNvPicPr/>
          <p:nvPr/>
        </p:nvPicPr>
        <p:blipFill>
          <a:blip r:embed="rId6">
            <a:extLst>
              <a:ext uri="{28A0092B-C50C-407E-A947-70E740481C1C}">
                <a14:useLocalDpi xmlns:a14="http://schemas.microsoft.com/office/drawing/2010/main" val="0"/>
              </a:ext>
            </a:extLst>
          </a:blip>
          <a:stretch>
            <a:fillRect/>
          </a:stretch>
        </p:blipFill>
        <p:spPr>
          <a:xfrm>
            <a:off x="593919" y="1442924"/>
            <a:ext cx="3314404" cy="1205026"/>
          </a:xfrm>
          <a:prstGeom prst="rect">
            <a:avLst/>
          </a:prstGeom>
        </p:spPr>
      </p:pic>
      <p:pic>
        <p:nvPicPr>
          <p:cNvPr id="26" name="Picture 25"/>
          <p:cNvPicPr/>
          <p:nvPr/>
        </p:nvPicPr>
        <p:blipFill>
          <a:blip r:embed="rId7">
            <a:extLst>
              <a:ext uri="{28A0092B-C50C-407E-A947-70E740481C1C}">
                <a14:useLocalDpi xmlns:a14="http://schemas.microsoft.com/office/drawing/2010/main" val="0"/>
              </a:ext>
            </a:extLst>
          </a:blip>
          <a:stretch>
            <a:fillRect/>
          </a:stretch>
        </p:blipFill>
        <p:spPr>
          <a:xfrm>
            <a:off x="6956323" y="1317175"/>
            <a:ext cx="3432810" cy="1185483"/>
          </a:xfrm>
          <a:prstGeom prst="rect">
            <a:avLst/>
          </a:prstGeom>
        </p:spPr>
      </p:pic>
    </p:spTree>
    <p:extLst>
      <p:ext uri="{BB962C8B-B14F-4D97-AF65-F5344CB8AC3E}">
        <p14:creationId xmlns:p14="http://schemas.microsoft.com/office/powerpoint/2010/main" val="20265793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r>
              <a:rPr lang="en-US" sz="1400" b="1" smtClean="0">
                <a:latin typeface="Candara" panose="020E0502030303020204" pitchFamily="34" charset="0"/>
              </a:rPr>
              <a:t>Graduation project II</a:t>
            </a:r>
            <a:endParaRPr lang="en-US" sz="1400" b="1" dirty="0">
              <a:latin typeface="Candara" panose="020E0502030303020204" pitchFamily="34" charset="0"/>
            </a:endParaRPr>
          </a:p>
        </p:txBody>
      </p:sp>
      <p:sp>
        <p:nvSpPr>
          <p:cNvPr id="6" name="Slide Number Placeholder 5"/>
          <p:cNvSpPr>
            <a:spLocks noGrp="1"/>
          </p:cNvSpPr>
          <p:nvPr>
            <p:ph type="sldNum" sz="quarter" idx="12"/>
          </p:nvPr>
        </p:nvSpPr>
        <p:spPr>
          <a:xfrm>
            <a:off x="10913806" y="6356350"/>
            <a:ext cx="439994" cy="365125"/>
          </a:xfrm>
          <a:solidFill>
            <a:srgbClr val="FFC000"/>
          </a:solidFill>
          <a:ln>
            <a:noFill/>
            <a:prstDash val="dash"/>
          </a:ln>
        </p:spPr>
        <p:txBody>
          <a:bodyPr/>
          <a:lstStyle/>
          <a:p>
            <a:pPr algn="ctr"/>
            <a:fld id="{2856B1DD-6134-4C1B-AFE9-F96904C6F549}" type="slidenum">
              <a:rPr lang="en-US" sz="1800" b="1" smtClean="0">
                <a:solidFill>
                  <a:schemeClr val="accent6">
                    <a:lumMod val="75000"/>
                  </a:schemeClr>
                </a:solidFill>
              </a:rPr>
              <a:pPr algn="ctr"/>
              <a:t>5</a:t>
            </a:fld>
            <a:endParaRPr lang="en-US" sz="1800" b="1" dirty="0">
              <a:solidFill>
                <a:schemeClr val="accent6">
                  <a:lumMod val="75000"/>
                </a:schemeClr>
              </a:solidFill>
            </a:endParaRPr>
          </a:p>
        </p:txBody>
      </p:sp>
      <p:grpSp>
        <p:nvGrpSpPr>
          <p:cNvPr id="7" name="مجموعة 2"/>
          <p:cNvGrpSpPr/>
          <p:nvPr/>
        </p:nvGrpSpPr>
        <p:grpSpPr>
          <a:xfrm>
            <a:off x="212469" y="218436"/>
            <a:ext cx="2838317" cy="569387"/>
            <a:chOff x="609600" y="381000"/>
            <a:chExt cx="2667000" cy="669868"/>
          </a:xfrm>
        </p:grpSpPr>
        <p:sp>
          <p:nvSpPr>
            <p:cNvPr id="8" name="مربع نص 4"/>
            <p:cNvSpPr txBox="1"/>
            <p:nvPr/>
          </p:nvSpPr>
          <p:spPr>
            <a:xfrm>
              <a:off x="990600" y="381000"/>
              <a:ext cx="2286000" cy="669868"/>
            </a:xfrm>
            <a:prstGeom prst="rect">
              <a:avLst/>
            </a:prstGeom>
            <a:solidFill>
              <a:schemeClr val="bg1">
                <a:lumMod val="50000"/>
              </a:schemeClr>
            </a:solidFill>
          </p:spPr>
          <p:txBody>
            <a:bodyPr wrap="square" rtlCol="0">
              <a:spAutoFit/>
            </a:bodyPr>
            <a:lstStyle/>
            <a:p>
              <a:r>
                <a:rPr lang="en-US" sz="3100" b="1" dirty="0" smtClean="0">
                  <a:solidFill>
                    <a:schemeClr val="bg1"/>
                  </a:solidFill>
                </a:rPr>
                <a:t> </a:t>
              </a:r>
              <a:endParaRPr lang="en-US" b="1" dirty="0">
                <a:solidFill>
                  <a:schemeClr val="bg1"/>
                </a:solidFill>
              </a:endParaRPr>
            </a:p>
          </p:txBody>
        </p:sp>
        <p:sp>
          <p:nvSpPr>
            <p:cNvPr id="9" name="مربع نص 5"/>
            <p:cNvSpPr txBox="1"/>
            <p:nvPr/>
          </p:nvSpPr>
          <p:spPr>
            <a:xfrm>
              <a:off x="609600" y="381000"/>
              <a:ext cx="381000" cy="470718"/>
            </a:xfrm>
            <a:prstGeom prst="rect">
              <a:avLst/>
            </a:prstGeom>
            <a:solidFill>
              <a:srgbClr val="FFC000"/>
            </a:solidFill>
          </p:spPr>
          <p:txBody>
            <a:bodyPr wrap="square" rtlCol="0">
              <a:spAutoFit/>
            </a:bodyPr>
            <a:lstStyle/>
            <a:p>
              <a:r>
                <a:rPr lang="en-US" sz="2000" b="1" dirty="0" smtClean="0"/>
                <a:t>1</a:t>
              </a:r>
              <a:endParaRPr lang="en-US" sz="2000" b="1" dirty="0"/>
            </a:p>
          </p:txBody>
        </p:sp>
      </p:grpSp>
      <p:sp>
        <p:nvSpPr>
          <p:cNvPr id="10" name="Rectangle 9"/>
          <p:cNvSpPr/>
          <p:nvPr/>
        </p:nvSpPr>
        <p:spPr>
          <a:xfrm>
            <a:off x="782587" y="323256"/>
            <a:ext cx="1777794" cy="424732"/>
          </a:xfrm>
          <a:prstGeom prst="rect">
            <a:avLst/>
          </a:prstGeom>
        </p:spPr>
        <p:txBody>
          <a:bodyPr wrap="none">
            <a:spAutoFit/>
          </a:bodyPr>
          <a:lstStyle/>
          <a:p>
            <a:pPr lvl="0" algn="ctr">
              <a:lnSpc>
                <a:spcPct val="90000"/>
              </a:lnSpc>
              <a:spcBef>
                <a:spcPts val="1000"/>
              </a:spcBef>
            </a:pPr>
            <a:r>
              <a:rPr lang="en-US" sz="2400" b="1" dirty="0">
                <a:solidFill>
                  <a:schemeClr val="bg1"/>
                </a:solidFill>
              </a:rPr>
              <a:t>Introduction</a:t>
            </a:r>
            <a:endParaRPr lang="en-US" sz="2400" dirty="0">
              <a:solidFill>
                <a:schemeClr val="bg1"/>
              </a:solidFill>
              <a:latin typeface="Segoe UI (Body)"/>
            </a:endParaRPr>
          </a:p>
        </p:txBody>
      </p:sp>
      <p:sp>
        <p:nvSpPr>
          <p:cNvPr id="12" name="Content Placeholder 19"/>
          <p:cNvSpPr txBox="1">
            <a:spLocks/>
          </p:cNvSpPr>
          <p:nvPr/>
        </p:nvSpPr>
        <p:spPr>
          <a:xfrm>
            <a:off x="427704" y="841280"/>
            <a:ext cx="5860554" cy="646331"/>
          </a:xfrm>
          <a:prstGeom prst="rect">
            <a:avLst/>
          </a:prstGeom>
        </p:spPr>
        <p:txBody>
          <a:bodyPr vert="horz" wrap="square" lIns="146304" tIns="45720" rIns="146304" bIns="45720"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sz="5400" b="1" kern="1200" dirty="0">
                <a:solidFill>
                  <a:schemeClr val="accent4"/>
                </a:solidFill>
                <a:latin typeface="Segoe UI Black" panose="020B0A02040204020203" pitchFamily="34" charset="0"/>
                <a:ea typeface="Segoe UI Black" panose="020B0A02040204020203" pitchFamily="34" charset="0"/>
                <a:cs typeface="Segoe UI Black" panose="020B0A02040204020203" pitchFamily="34" charset="0"/>
              </a:defRPr>
            </a:lvl1pPr>
            <a:lvl2pPr marL="0" indent="0" algn="ctr" defTabSz="914400" rtl="0" eaLnBrk="1" latinLnBrk="0" hangingPunct="1">
              <a:lnSpc>
                <a:spcPct val="90000"/>
              </a:lnSpc>
              <a:spcBef>
                <a:spcPts val="500"/>
              </a:spcBef>
              <a:buFont typeface="Arial" panose="020B0604020202020204" pitchFamily="34" charset="0"/>
              <a:buNone/>
              <a:defRPr sz="2200" kern="1200">
                <a:solidFill>
                  <a:schemeClr val="tx1">
                    <a:lumMod val="75000"/>
                    <a:lumOff val="25000"/>
                  </a:schemeClr>
                </a:solidFill>
                <a:latin typeface="Segoe UI Semilight" panose="020B0402040204020203" pitchFamily="34" charset="0"/>
                <a:ea typeface="+mn-ea"/>
                <a:cs typeface="Segoe UI Semilight" panose="020B0402040204020203" pitchFamily="34" charset="0"/>
              </a:defRPr>
            </a:lvl2pPr>
            <a:lvl3pPr marL="0" indent="0" algn="ctr" defTabSz="914400" rtl="0" eaLnBrk="1" latinLnBrk="0" hangingPunct="1">
              <a:lnSpc>
                <a:spcPct val="90000"/>
              </a:lnSpc>
              <a:spcBef>
                <a:spcPts val="1200"/>
              </a:spcBef>
              <a:spcAft>
                <a:spcPts val="1200"/>
              </a:spcAft>
              <a:buFont typeface="Arial" panose="020B0604020202020204" pitchFamily="34" charset="0"/>
              <a:buNone/>
              <a:defRPr sz="1800" b="1" kern="1200">
                <a:solidFill>
                  <a:schemeClr val="tx2"/>
                </a:solidFill>
                <a:latin typeface="+mn-lt"/>
                <a:ea typeface="+mn-ea"/>
                <a:cs typeface="+mn-cs"/>
              </a:defRPr>
            </a:lvl3pPr>
            <a:lvl4pPr marL="0" indent="0" algn="ctr" defTabSz="914400" rtl="0" eaLnBrk="1" latinLnBrk="0" hangingPunct="1">
              <a:lnSpc>
                <a:spcPct val="90000"/>
              </a:lnSpc>
              <a:spcBef>
                <a:spcPts val="0"/>
              </a:spcBef>
              <a:spcAft>
                <a:spcPts val="600"/>
              </a:spcAft>
              <a:buFont typeface="Arial" panose="020B0604020202020204" pitchFamily="34" charset="0"/>
              <a:buNone/>
              <a:defRPr sz="1800" kern="1200">
                <a:solidFill>
                  <a:schemeClr val="tx1">
                    <a:lumMod val="85000"/>
                    <a:lumOff val="15000"/>
                  </a:schemeClr>
                </a:solidFill>
                <a:latin typeface="+mn-lt"/>
                <a:ea typeface="+mn-ea"/>
                <a:cs typeface="+mn-cs"/>
              </a:defRPr>
            </a:lvl4pPr>
            <a:lvl5pPr marL="0" indent="0" algn="ctr" defTabSz="914400" rtl="0" eaLnBrk="1" latinLnBrk="0" hangingPunct="1">
              <a:lnSpc>
                <a:spcPct val="90000"/>
              </a:lnSpc>
              <a:spcBef>
                <a:spcPts val="0"/>
              </a:spcBef>
              <a:spcAft>
                <a:spcPts val="1200"/>
              </a:spcAft>
              <a:buFont typeface="Arial" panose="020B0604020202020204" pitchFamily="34" charset="0"/>
              <a:buNone/>
              <a:defRPr sz="16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US" sz="4000" dirty="0">
                <a:solidFill>
                  <a:srgbClr val="FFC000"/>
                </a:solidFill>
              </a:rPr>
              <a:t>1</a:t>
            </a:r>
            <a:r>
              <a:rPr kumimoji="0" lang="ar-SA" sz="4000" b="1" i="0" u="none" strike="noStrike" kern="1200" cap="none" spc="0" normalizeH="0" baseline="0" noProof="0" dirty="0" smtClean="0">
                <a:ln>
                  <a:noFill/>
                </a:ln>
                <a:solidFill>
                  <a:srgbClr val="FFC000"/>
                </a:solidFill>
                <a:effectLst/>
                <a:uLnTx/>
                <a:uFillTx/>
              </a:rPr>
              <a:t>.</a:t>
            </a:r>
            <a:r>
              <a:rPr kumimoji="0" lang="en-US" sz="4000" b="1" i="0" u="none" strike="noStrike" kern="1200" cap="none" spc="0" normalizeH="0" baseline="0" noProof="0" dirty="0" smtClean="0">
                <a:ln>
                  <a:noFill/>
                </a:ln>
                <a:solidFill>
                  <a:srgbClr val="FFC000"/>
                </a:solidFill>
                <a:effectLst/>
                <a:uLnTx/>
                <a:uFillTx/>
              </a:rPr>
              <a:t>2</a:t>
            </a:r>
            <a:r>
              <a:rPr lang="en-US" sz="4000" dirty="0" smtClean="0">
                <a:solidFill>
                  <a:srgbClr val="FFC000"/>
                </a:solidFill>
              </a:rPr>
              <a:t>: </a:t>
            </a:r>
            <a:r>
              <a:rPr lang="en-US" sz="4000" dirty="0" smtClean="0">
                <a:solidFill>
                  <a:schemeClr val="accent6">
                    <a:lumMod val="75000"/>
                  </a:schemeClr>
                </a:solidFill>
              </a:rPr>
              <a:t>Codes </a:t>
            </a:r>
            <a:r>
              <a:rPr lang="en-US" sz="4000" dirty="0">
                <a:solidFill>
                  <a:schemeClr val="accent6">
                    <a:lumMod val="75000"/>
                  </a:schemeClr>
                </a:solidFill>
              </a:rPr>
              <a:t>&amp; Materials  </a:t>
            </a:r>
            <a:endParaRPr kumimoji="0" lang="en-US" sz="4000" b="1" i="0" u="none" strike="noStrike" kern="1200" cap="none" spc="0" normalizeH="0" baseline="0" noProof="0" dirty="0">
              <a:ln>
                <a:noFill/>
              </a:ln>
              <a:solidFill>
                <a:schemeClr val="accent6">
                  <a:lumMod val="75000"/>
                </a:schemeClr>
              </a:solidFill>
              <a:effectLst/>
              <a:uLnTx/>
              <a:uFillTx/>
            </a:endParaRPr>
          </a:p>
        </p:txBody>
      </p:sp>
      <p:sp>
        <p:nvSpPr>
          <p:cNvPr id="14" name="Rectangle 13"/>
          <p:cNvSpPr/>
          <p:nvPr/>
        </p:nvSpPr>
        <p:spPr>
          <a:xfrm>
            <a:off x="1514901" y="841280"/>
            <a:ext cx="1760562" cy="840230"/>
          </a:xfrm>
          <a:prstGeom prst="rect">
            <a:avLst/>
          </a:prstGeom>
        </p:spPr>
        <p:txBody>
          <a:bodyPr wrap="square">
            <a:spAutoFit/>
          </a:bodyPr>
          <a:lstStyle/>
          <a:p>
            <a:pPr lvl="0" algn="ctr">
              <a:lnSpc>
                <a:spcPct val="90000"/>
              </a:lnSpc>
              <a:spcBef>
                <a:spcPts val="1000"/>
              </a:spcBef>
            </a:pPr>
            <a:endParaRPr kumimoji="0" lang="en-US" sz="5400" b="1" i="0" u="none" strike="noStrike" kern="0" cap="none" spc="0" normalizeH="0" baseline="0" noProof="0" dirty="0">
              <a:ln>
                <a:noFill/>
              </a:ln>
              <a:solidFill>
                <a:schemeClr val="accent6">
                  <a:lumMod val="75000"/>
                </a:schemeClr>
              </a:solidFill>
              <a:effectLst/>
              <a:uLnTx/>
              <a:uFillTx/>
              <a:latin typeface="Segoe UI (Body)"/>
            </a:endParaRPr>
          </a:p>
        </p:txBody>
      </p:sp>
      <p:sp>
        <p:nvSpPr>
          <p:cNvPr id="2" name="Rectangle 1"/>
          <p:cNvSpPr/>
          <p:nvPr/>
        </p:nvSpPr>
        <p:spPr>
          <a:xfrm>
            <a:off x="1239252" y="1564702"/>
            <a:ext cx="2642257" cy="2513509"/>
          </a:xfrm>
          <a:prstGeom prst="rect">
            <a:avLst/>
          </a:prstGeom>
        </p:spPr>
        <p:txBody>
          <a:bodyPr wrap="square">
            <a:spAutoFit/>
          </a:bodyPr>
          <a:lstStyle/>
          <a:p>
            <a:pPr marL="342900" lvl="0" indent="-342900" defTabSz="457200">
              <a:spcBef>
                <a:spcPts val="1000"/>
              </a:spcBef>
              <a:buClr>
                <a:srgbClr val="A53010"/>
              </a:buClr>
              <a:buFont typeface="Wingdings" panose="05000000000000000000" pitchFamily="2" charset="2"/>
              <a:buChar char="v"/>
            </a:pPr>
            <a:r>
              <a:rPr lang="en-US" sz="2400" b="1" dirty="0" smtClean="0">
                <a:solidFill>
                  <a:prstClr val="black">
                    <a:lumMod val="75000"/>
                    <a:lumOff val="25000"/>
                  </a:prstClr>
                </a:solidFill>
                <a:latin typeface="Century Gothic" panose="020B0502020202020204"/>
              </a:rPr>
              <a:t>Codes:                               </a:t>
            </a:r>
          </a:p>
          <a:p>
            <a:pPr marL="342900" lvl="0" indent="-342900" defTabSz="457200">
              <a:spcBef>
                <a:spcPts val="1000"/>
              </a:spcBef>
              <a:buClr>
                <a:srgbClr val="A53010"/>
              </a:buClr>
              <a:buFont typeface="Wingdings 3" charset="2"/>
              <a:buChar char=""/>
            </a:pPr>
            <a:r>
              <a:rPr lang="en-US" sz="2400" dirty="0" smtClean="0">
                <a:solidFill>
                  <a:prstClr val="black">
                    <a:lumMod val="75000"/>
                    <a:lumOff val="25000"/>
                  </a:prstClr>
                </a:solidFill>
                <a:latin typeface="Century Gothic" panose="020B0502020202020204"/>
              </a:rPr>
              <a:t>ACI318-14 </a:t>
            </a:r>
            <a:endParaRPr lang="en-US" sz="2400" dirty="0">
              <a:solidFill>
                <a:prstClr val="black">
                  <a:lumMod val="75000"/>
                  <a:lumOff val="25000"/>
                </a:prstClr>
              </a:solidFill>
              <a:latin typeface="Century Gothic" panose="020B0502020202020204"/>
            </a:endParaRPr>
          </a:p>
          <a:p>
            <a:pPr marL="342900" lvl="0" indent="-342900" defTabSz="457200">
              <a:spcBef>
                <a:spcPts val="1000"/>
              </a:spcBef>
              <a:buClr>
                <a:srgbClr val="A53010"/>
              </a:buClr>
              <a:buFont typeface="Wingdings 3" charset="2"/>
              <a:buChar char=""/>
            </a:pPr>
            <a:r>
              <a:rPr lang="en-US" sz="2400" dirty="0">
                <a:solidFill>
                  <a:prstClr val="black">
                    <a:lumMod val="75000"/>
                    <a:lumOff val="25000"/>
                  </a:prstClr>
                </a:solidFill>
                <a:latin typeface="Century Gothic" panose="020B0502020202020204"/>
              </a:rPr>
              <a:t>ASCE7-10</a:t>
            </a:r>
          </a:p>
          <a:p>
            <a:pPr marL="342900" lvl="0" indent="-342900" defTabSz="457200">
              <a:spcBef>
                <a:spcPts val="1000"/>
              </a:spcBef>
              <a:buClr>
                <a:srgbClr val="A53010"/>
              </a:buClr>
              <a:buFont typeface="Wingdings 3" charset="2"/>
              <a:buChar char=""/>
            </a:pPr>
            <a:r>
              <a:rPr lang="en-US" sz="2400" dirty="0" smtClean="0">
                <a:solidFill>
                  <a:prstClr val="black">
                    <a:lumMod val="75000"/>
                    <a:lumOff val="25000"/>
                  </a:prstClr>
                </a:solidFill>
                <a:latin typeface="Century Gothic" panose="020B0502020202020204"/>
              </a:rPr>
              <a:t>IBC-2012</a:t>
            </a:r>
            <a:endParaRPr lang="en-US" sz="2400" dirty="0">
              <a:solidFill>
                <a:prstClr val="black">
                  <a:lumMod val="75000"/>
                  <a:lumOff val="25000"/>
                </a:prstClr>
              </a:solidFill>
              <a:latin typeface="Century Gothic" panose="020B0502020202020204"/>
            </a:endParaRPr>
          </a:p>
          <a:p>
            <a:pPr lvl="0" defTabSz="457200">
              <a:spcBef>
                <a:spcPts val="1000"/>
              </a:spcBef>
              <a:buClr>
                <a:srgbClr val="A53010"/>
              </a:buClr>
            </a:pPr>
            <a:endParaRPr lang="en-US" sz="2800" dirty="0">
              <a:solidFill>
                <a:prstClr val="black">
                  <a:lumMod val="75000"/>
                  <a:lumOff val="25000"/>
                </a:prstClr>
              </a:solidFill>
              <a:latin typeface="Century Gothic" panose="020B0502020202020204"/>
            </a:endParaRPr>
          </a:p>
        </p:txBody>
      </p:sp>
      <mc:AlternateContent xmlns:mc="http://schemas.openxmlformats.org/markup-compatibility/2006" xmlns:a14="http://schemas.microsoft.com/office/drawing/2010/main">
        <mc:Choice Requires="a14">
          <p:sp>
            <p:nvSpPr>
              <p:cNvPr id="16" name="Rectangle 15"/>
              <p:cNvSpPr/>
              <p:nvPr/>
            </p:nvSpPr>
            <p:spPr>
              <a:xfrm>
                <a:off x="4463935" y="1506575"/>
                <a:ext cx="7275781" cy="5565626"/>
              </a:xfrm>
              <a:prstGeom prst="rect">
                <a:avLst/>
              </a:prstGeom>
            </p:spPr>
            <p:txBody>
              <a:bodyPr wrap="square">
                <a:spAutoFit/>
              </a:bodyPr>
              <a:lstStyle/>
              <a:p>
                <a:pPr marL="342900" lvl="0" indent="-342900" defTabSz="457200">
                  <a:spcBef>
                    <a:spcPts val="1000"/>
                  </a:spcBef>
                  <a:buClr>
                    <a:srgbClr val="A53010"/>
                  </a:buClr>
                  <a:buFont typeface="Wingdings" panose="05000000000000000000" pitchFamily="2" charset="2"/>
                  <a:buChar char="v"/>
                </a:pPr>
                <a:r>
                  <a:rPr lang="en-US" sz="2400" b="1" dirty="0" smtClean="0">
                    <a:solidFill>
                      <a:prstClr val="black">
                        <a:lumMod val="75000"/>
                        <a:lumOff val="25000"/>
                      </a:prstClr>
                    </a:solidFill>
                    <a:latin typeface="Century Gothic" panose="020B0502020202020204"/>
                  </a:rPr>
                  <a:t>Materials:</a:t>
                </a:r>
              </a:p>
              <a:p>
                <a:pPr marL="342900" lvl="0" indent="-342900" defTabSz="457200">
                  <a:spcBef>
                    <a:spcPts val="1000"/>
                  </a:spcBef>
                  <a:buClr>
                    <a:srgbClr val="A53010"/>
                  </a:buClr>
                  <a:buFont typeface="Wingdings 3" charset="2"/>
                  <a:buChar char=""/>
                </a:pPr>
                <a:r>
                  <a:rPr lang="en-US" sz="2400" dirty="0">
                    <a:solidFill>
                      <a:prstClr val="black">
                        <a:lumMod val="75000"/>
                        <a:lumOff val="25000"/>
                      </a:prstClr>
                    </a:solidFill>
                    <a:latin typeface="Century Gothic" panose="020B0502020202020204"/>
                  </a:rPr>
                  <a:t>Concrete </a:t>
                </a:r>
                <a14:m>
                  <m:oMath xmlns:m="http://schemas.openxmlformats.org/officeDocument/2006/math">
                    <m:sSup>
                      <m:sSupPr>
                        <m:ctrlPr>
                          <a:rPr lang="en-US" sz="2400" i="1">
                            <a:solidFill>
                              <a:prstClr val="black">
                                <a:lumMod val="75000"/>
                                <a:lumOff val="25000"/>
                              </a:prstClr>
                            </a:solidFill>
                            <a:latin typeface="Cambria Math" panose="02040503050406030204" pitchFamily="18" charset="0"/>
                          </a:rPr>
                        </m:ctrlPr>
                      </m:sSupPr>
                      <m:e>
                        <m:r>
                          <a:rPr lang="en-US" sz="2400" i="1">
                            <a:solidFill>
                              <a:prstClr val="black">
                                <a:lumMod val="75000"/>
                                <a:lumOff val="25000"/>
                              </a:prstClr>
                            </a:solidFill>
                            <a:latin typeface="Cambria Math" panose="02040503050406030204" pitchFamily="18" charset="0"/>
                          </a:rPr>
                          <m:t>𝑓</m:t>
                        </m:r>
                      </m:e>
                      <m:sup>
                        <m:r>
                          <a:rPr lang="en-US" sz="2400" i="1">
                            <a:solidFill>
                              <a:prstClr val="black">
                                <a:lumMod val="75000"/>
                                <a:lumOff val="25000"/>
                              </a:prstClr>
                            </a:solidFill>
                            <a:latin typeface="Cambria Math" panose="02040503050406030204" pitchFamily="18" charset="0"/>
                          </a:rPr>
                          <m:t>′</m:t>
                        </m:r>
                      </m:sup>
                    </m:sSup>
                    <m:r>
                      <a:rPr lang="en-US" sz="2400" i="1">
                        <a:solidFill>
                          <a:prstClr val="black">
                            <a:lumMod val="75000"/>
                            <a:lumOff val="25000"/>
                          </a:prstClr>
                        </a:solidFill>
                        <a:latin typeface="Cambria Math" panose="02040503050406030204" pitchFamily="18" charset="0"/>
                      </a:rPr>
                      <m:t>𝑐</m:t>
                    </m:r>
                    <m:r>
                      <a:rPr lang="en-US" sz="2400" i="1">
                        <a:solidFill>
                          <a:prstClr val="black">
                            <a:lumMod val="75000"/>
                            <a:lumOff val="25000"/>
                          </a:prstClr>
                        </a:solidFill>
                        <a:latin typeface="Cambria Math" panose="02040503050406030204" pitchFamily="18" charset="0"/>
                      </a:rPr>
                      <m:t>=</m:t>
                    </m:r>
                    <m:r>
                      <a:rPr lang="en-US" sz="2400" i="1">
                        <a:solidFill>
                          <a:prstClr val="black">
                            <a:lumMod val="75000"/>
                            <a:lumOff val="25000"/>
                          </a:prstClr>
                        </a:solidFill>
                        <a:latin typeface="Cambria Math" panose="02040503050406030204" pitchFamily="18" charset="0"/>
                      </a:rPr>
                      <m:t>28</m:t>
                    </m:r>
                    <m:r>
                      <a:rPr lang="en-US" sz="2400" i="1">
                        <a:solidFill>
                          <a:prstClr val="black">
                            <a:lumMod val="75000"/>
                            <a:lumOff val="25000"/>
                          </a:prstClr>
                        </a:solidFill>
                        <a:latin typeface="Cambria Math" panose="02040503050406030204" pitchFamily="18" charset="0"/>
                      </a:rPr>
                      <m:t>𝑀𝑃𝑎</m:t>
                    </m:r>
                    <m:r>
                      <a:rPr lang="en-US" sz="2400" b="0" i="1" smtClean="0">
                        <a:solidFill>
                          <a:prstClr val="black">
                            <a:lumMod val="75000"/>
                            <a:lumOff val="25000"/>
                          </a:prstClr>
                        </a:solidFill>
                        <a:latin typeface="Cambria Math" panose="02040503050406030204" pitchFamily="18" charset="0"/>
                      </a:rPr>
                      <m:t> (</m:t>
                    </m:r>
                    <m:r>
                      <a:rPr lang="en-US" sz="2400" b="0" i="1" smtClean="0">
                        <a:solidFill>
                          <a:prstClr val="black">
                            <a:lumMod val="75000"/>
                            <a:lumOff val="25000"/>
                          </a:prstClr>
                        </a:solidFill>
                        <a:latin typeface="Cambria Math" panose="02040503050406030204" pitchFamily="18" charset="0"/>
                      </a:rPr>
                      <m:t>𝐵</m:t>
                    </m:r>
                    <m:r>
                      <a:rPr lang="en-US" sz="2400" b="0" i="1" smtClean="0">
                        <a:solidFill>
                          <a:prstClr val="black">
                            <a:lumMod val="75000"/>
                            <a:lumOff val="25000"/>
                          </a:prstClr>
                        </a:solidFill>
                        <a:latin typeface="Cambria Math" panose="02040503050406030204" pitchFamily="18" charset="0"/>
                      </a:rPr>
                      <m:t>350</m:t>
                    </m:r>
                    <m:r>
                      <a:rPr lang="en-US" sz="2400" b="0" i="1" smtClean="0">
                        <a:solidFill>
                          <a:prstClr val="black">
                            <a:lumMod val="75000"/>
                            <a:lumOff val="25000"/>
                          </a:prstClr>
                        </a:solidFill>
                        <a:latin typeface="Cambria Math" panose="02040503050406030204" pitchFamily="18" charset="0"/>
                      </a:rPr>
                      <m:t>)</m:t>
                    </m:r>
                  </m:oMath>
                </a14:m>
                <a:r>
                  <a:rPr lang="en-US" sz="2400" dirty="0">
                    <a:solidFill>
                      <a:prstClr val="black">
                        <a:lumMod val="75000"/>
                        <a:lumOff val="25000"/>
                      </a:prstClr>
                    </a:solidFill>
                    <a:latin typeface="Century Gothic" panose="020B0502020202020204"/>
                  </a:rPr>
                  <a:t> &amp; </a:t>
                </a:r>
                <a14:m>
                  <m:oMath xmlns:m="http://schemas.openxmlformats.org/officeDocument/2006/math">
                    <m:sSup>
                      <m:sSupPr>
                        <m:ctrlPr>
                          <a:rPr lang="en-US" sz="2400" i="1">
                            <a:solidFill>
                              <a:prstClr val="black">
                                <a:lumMod val="75000"/>
                                <a:lumOff val="25000"/>
                              </a:prstClr>
                            </a:solidFill>
                            <a:latin typeface="Cambria Math" panose="02040503050406030204" pitchFamily="18" charset="0"/>
                          </a:rPr>
                        </m:ctrlPr>
                      </m:sSupPr>
                      <m:e>
                        <m:r>
                          <a:rPr lang="en-US" sz="2400" i="1">
                            <a:solidFill>
                              <a:prstClr val="black">
                                <a:lumMod val="75000"/>
                                <a:lumOff val="25000"/>
                              </a:prstClr>
                            </a:solidFill>
                            <a:latin typeface="Cambria Math" panose="02040503050406030204" pitchFamily="18" charset="0"/>
                          </a:rPr>
                          <m:t>𝑓</m:t>
                        </m:r>
                      </m:e>
                      <m:sup>
                        <m:r>
                          <a:rPr lang="en-US" sz="2400" i="1">
                            <a:solidFill>
                              <a:prstClr val="black">
                                <a:lumMod val="75000"/>
                                <a:lumOff val="25000"/>
                              </a:prstClr>
                            </a:solidFill>
                            <a:latin typeface="Cambria Math" panose="02040503050406030204" pitchFamily="18" charset="0"/>
                          </a:rPr>
                          <m:t>′</m:t>
                        </m:r>
                      </m:sup>
                    </m:sSup>
                    <m:r>
                      <a:rPr lang="en-US" sz="2400" i="1">
                        <a:solidFill>
                          <a:prstClr val="black">
                            <a:lumMod val="75000"/>
                            <a:lumOff val="25000"/>
                          </a:prstClr>
                        </a:solidFill>
                        <a:latin typeface="Cambria Math" panose="02040503050406030204" pitchFamily="18" charset="0"/>
                      </a:rPr>
                      <m:t>𝑐</m:t>
                    </m:r>
                  </m:oMath>
                </a14:m>
                <a:r>
                  <a:rPr lang="en-US" sz="2400" dirty="0">
                    <a:solidFill>
                      <a:prstClr val="black">
                        <a:lumMod val="75000"/>
                        <a:lumOff val="25000"/>
                      </a:prstClr>
                    </a:solidFill>
                    <a:latin typeface="Century Gothic" panose="020B0502020202020204"/>
                  </a:rPr>
                  <a:t> = </a:t>
                </a:r>
                <a:r>
                  <a:rPr lang="en-US" sz="2400" dirty="0" smtClean="0">
                    <a:solidFill>
                      <a:prstClr val="black">
                        <a:lumMod val="75000"/>
                        <a:lumOff val="25000"/>
                      </a:prstClr>
                    </a:solidFill>
                    <a:latin typeface="Century Gothic" panose="020B0502020202020204"/>
                  </a:rPr>
                  <a:t>24MPa (B300)</a:t>
                </a:r>
                <a:endParaRPr lang="en-US" sz="2400" dirty="0">
                  <a:solidFill>
                    <a:prstClr val="black">
                      <a:lumMod val="75000"/>
                      <a:lumOff val="25000"/>
                    </a:prstClr>
                  </a:solidFill>
                  <a:latin typeface="Century Gothic" panose="020B0502020202020204"/>
                </a:endParaRPr>
              </a:p>
              <a:p>
                <a:pPr marL="342900" lvl="0" indent="-342900" defTabSz="457200">
                  <a:spcBef>
                    <a:spcPts val="1000"/>
                  </a:spcBef>
                  <a:buClr>
                    <a:srgbClr val="A53010"/>
                  </a:buClr>
                  <a:buFont typeface="Wingdings 3" charset="2"/>
                  <a:buChar char=""/>
                </a:pPr>
                <a:r>
                  <a:rPr lang="en-US" sz="2400" dirty="0">
                    <a:solidFill>
                      <a:prstClr val="black">
                        <a:lumMod val="75000"/>
                        <a:lumOff val="25000"/>
                      </a:prstClr>
                    </a:solidFill>
                    <a:latin typeface="Century Gothic" panose="020B0502020202020204"/>
                  </a:rPr>
                  <a:t>Reinforcing Steel </a:t>
                </a:r>
                <a:r>
                  <a:rPr lang="en-US" sz="2400" dirty="0" err="1">
                    <a:solidFill>
                      <a:prstClr val="black">
                        <a:lumMod val="75000"/>
                        <a:lumOff val="25000"/>
                      </a:prstClr>
                    </a:solidFill>
                    <a:latin typeface="Century Gothic" panose="020B0502020202020204"/>
                  </a:rPr>
                  <a:t>Fy</a:t>
                </a:r>
                <a:r>
                  <a:rPr lang="en-US" sz="2400" dirty="0">
                    <a:solidFill>
                      <a:prstClr val="black">
                        <a:lumMod val="75000"/>
                        <a:lumOff val="25000"/>
                      </a:prstClr>
                    </a:solidFill>
                    <a:latin typeface="Century Gothic" panose="020B0502020202020204"/>
                  </a:rPr>
                  <a:t> = 420 </a:t>
                </a:r>
                <a:r>
                  <a:rPr lang="en-US" sz="2400" dirty="0" smtClean="0">
                    <a:solidFill>
                      <a:prstClr val="black">
                        <a:lumMod val="75000"/>
                        <a:lumOff val="25000"/>
                      </a:prstClr>
                    </a:solidFill>
                    <a:latin typeface="Century Gothic" panose="020B0502020202020204"/>
                  </a:rPr>
                  <a:t>MPa (Grade 60)</a:t>
                </a:r>
              </a:p>
              <a:p>
                <a:pPr marL="342900" lvl="0" indent="-342900" defTabSz="457200">
                  <a:spcBef>
                    <a:spcPts val="1000"/>
                  </a:spcBef>
                  <a:buClr>
                    <a:srgbClr val="A53010"/>
                  </a:buClr>
                  <a:buFont typeface="Wingdings 3" charset="2"/>
                  <a:buChar char=""/>
                </a:pPr>
                <a:endParaRPr lang="en-US" dirty="0">
                  <a:solidFill>
                    <a:prstClr val="black">
                      <a:lumMod val="75000"/>
                      <a:lumOff val="25000"/>
                    </a:prstClr>
                  </a:solidFill>
                  <a:latin typeface="Century Gothic" panose="020B0502020202020204"/>
                </a:endParaRPr>
              </a:p>
              <a:p>
                <a:pPr marL="342900" lvl="0" indent="-342900" defTabSz="457200">
                  <a:spcBef>
                    <a:spcPts val="1000"/>
                  </a:spcBef>
                  <a:buClr>
                    <a:srgbClr val="A53010"/>
                  </a:buClr>
                  <a:buFont typeface="Wingdings 3" charset="2"/>
                  <a:buChar char=""/>
                </a:pPr>
                <a:endParaRPr lang="en-US" dirty="0" smtClean="0">
                  <a:solidFill>
                    <a:prstClr val="black">
                      <a:lumMod val="75000"/>
                      <a:lumOff val="25000"/>
                    </a:prstClr>
                  </a:solidFill>
                  <a:latin typeface="Century Gothic" panose="020B0502020202020204"/>
                </a:endParaRPr>
              </a:p>
              <a:p>
                <a:pPr marL="342900" lvl="0" indent="-342900" defTabSz="457200">
                  <a:spcBef>
                    <a:spcPts val="1000"/>
                  </a:spcBef>
                  <a:buClr>
                    <a:srgbClr val="A53010"/>
                  </a:buClr>
                  <a:buFont typeface="Wingdings 3" charset="2"/>
                  <a:buChar char=""/>
                </a:pPr>
                <a:endParaRPr lang="en-US" dirty="0">
                  <a:solidFill>
                    <a:prstClr val="black">
                      <a:lumMod val="75000"/>
                      <a:lumOff val="25000"/>
                    </a:prstClr>
                  </a:solidFill>
                  <a:latin typeface="Century Gothic" panose="020B0502020202020204"/>
                </a:endParaRPr>
              </a:p>
              <a:p>
                <a:pPr marL="342900" lvl="0" indent="-342900" defTabSz="457200">
                  <a:spcBef>
                    <a:spcPts val="1000"/>
                  </a:spcBef>
                  <a:buClr>
                    <a:srgbClr val="A53010"/>
                  </a:buClr>
                  <a:buFont typeface="Wingdings 3" charset="2"/>
                  <a:buChar char=""/>
                </a:pPr>
                <a:endParaRPr lang="en-US" dirty="0" smtClean="0">
                  <a:solidFill>
                    <a:prstClr val="black">
                      <a:lumMod val="75000"/>
                      <a:lumOff val="25000"/>
                    </a:prstClr>
                  </a:solidFill>
                  <a:latin typeface="Century Gothic" panose="020B0502020202020204"/>
                </a:endParaRPr>
              </a:p>
              <a:p>
                <a:pPr marL="342900" lvl="0" indent="-342900" defTabSz="457200">
                  <a:spcBef>
                    <a:spcPts val="1000"/>
                  </a:spcBef>
                  <a:buClr>
                    <a:srgbClr val="A53010"/>
                  </a:buClr>
                  <a:buFont typeface="Wingdings 3" charset="2"/>
                  <a:buChar char=""/>
                </a:pPr>
                <a:endParaRPr lang="en-US" dirty="0">
                  <a:solidFill>
                    <a:prstClr val="black">
                      <a:lumMod val="75000"/>
                      <a:lumOff val="25000"/>
                    </a:prstClr>
                  </a:solidFill>
                  <a:latin typeface="Century Gothic" panose="020B0502020202020204"/>
                </a:endParaRPr>
              </a:p>
              <a:p>
                <a:pPr marL="342900" lvl="0" indent="-342900" defTabSz="457200">
                  <a:spcBef>
                    <a:spcPts val="1000"/>
                  </a:spcBef>
                  <a:buClr>
                    <a:srgbClr val="A53010"/>
                  </a:buClr>
                  <a:buFont typeface="Wingdings 3" charset="2"/>
                  <a:buChar char=""/>
                </a:pPr>
                <a:r>
                  <a:rPr lang="en-US" sz="2400" dirty="0" smtClean="0">
                    <a:solidFill>
                      <a:prstClr val="black">
                        <a:lumMod val="75000"/>
                        <a:lumOff val="25000"/>
                      </a:prstClr>
                    </a:solidFill>
                    <a:latin typeface="Century Gothic" panose="020B0502020202020204"/>
                  </a:rPr>
                  <a:t>Soil Bearing capacity = 200 </a:t>
                </a:r>
                <a:r>
                  <a:rPr lang="en-US" sz="2400" dirty="0" err="1" smtClean="0">
                    <a:solidFill>
                      <a:prstClr val="black">
                        <a:lumMod val="75000"/>
                        <a:lumOff val="25000"/>
                      </a:prstClr>
                    </a:solidFill>
                    <a:latin typeface="Century Gothic" panose="020B0502020202020204"/>
                  </a:rPr>
                  <a:t>kN</a:t>
                </a:r>
                <a:r>
                  <a:rPr lang="en-US" sz="2400" dirty="0" smtClean="0">
                    <a:solidFill>
                      <a:prstClr val="black">
                        <a:lumMod val="75000"/>
                        <a:lumOff val="25000"/>
                      </a:prstClr>
                    </a:solidFill>
                    <a:latin typeface="Century Gothic" panose="020B0502020202020204"/>
                  </a:rPr>
                  <a:t>/m2</a:t>
                </a:r>
              </a:p>
              <a:p>
                <a:pPr marL="342900" lvl="0" indent="-342900" defTabSz="457200">
                  <a:spcBef>
                    <a:spcPts val="1000"/>
                  </a:spcBef>
                  <a:buClr>
                    <a:srgbClr val="A53010"/>
                  </a:buClr>
                  <a:buFont typeface="Wingdings 3" charset="2"/>
                  <a:buChar char=""/>
                </a:pPr>
                <a:endParaRPr lang="en-US" dirty="0" smtClean="0">
                  <a:solidFill>
                    <a:prstClr val="black">
                      <a:lumMod val="75000"/>
                      <a:lumOff val="25000"/>
                    </a:prstClr>
                  </a:solidFill>
                  <a:latin typeface="Century Gothic" panose="020B0502020202020204"/>
                </a:endParaRPr>
              </a:p>
              <a:p>
                <a:pPr marL="342900" lvl="0" indent="-342900" defTabSz="457200">
                  <a:spcBef>
                    <a:spcPts val="1000"/>
                  </a:spcBef>
                  <a:buClr>
                    <a:srgbClr val="A53010"/>
                  </a:buClr>
                  <a:buFont typeface="Wingdings 3" charset="2"/>
                  <a:buChar char=""/>
                </a:pPr>
                <a:endParaRPr lang="en-US" dirty="0" smtClean="0">
                  <a:solidFill>
                    <a:prstClr val="black">
                      <a:lumMod val="75000"/>
                      <a:lumOff val="25000"/>
                    </a:prstClr>
                  </a:solidFill>
                  <a:latin typeface="Century Gothic" panose="020B0502020202020204"/>
                </a:endParaRPr>
              </a:p>
              <a:p>
                <a:pPr marL="342900" lvl="0" indent="-342900" defTabSz="457200">
                  <a:spcBef>
                    <a:spcPts val="1000"/>
                  </a:spcBef>
                  <a:buClr>
                    <a:srgbClr val="A53010"/>
                  </a:buClr>
                  <a:buFont typeface="Wingdings 3" charset="2"/>
                  <a:buChar char=""/>
                </a:pPr>
                <a:endParaRPr lang="en-US" dirty="0">
                  <a:solidFill>
                    <a:prstClr val="black">
                      <a:lumMod val="75000"/>
                      <a:lumOff val="25000"/>
                    </a:prstClr>
                  </a:solidFill>
                  <a:latin typeface="Century Gothic" panose="020B0502020202020204"/>
                </a:endParaRPr>
              </a:p>
            </p:txBody>
          </p:sp>
        </mc:Choice>
        <mc:Fallback xmlns="">
          <p:sp>
            <p:nvSpPr>
              <p:cNvPr id="16" name="Rectangle 15"/>
              <p:cNvSpPr>
                <a:spLocks noRot="1" noChangeAspect="1" noMove="1" noResize="1" noEditPoints="1" noAdjustHandles="1" noChangeArrowheads="1" noChangeShapeType="1" noTextEdit="1"/>
              </p:cNvSpPr>
              <p:nvPr/>
            </p:nvSpPr>
            <p:spPr>
              <a:xfrm>
                <a:off x="4463935" y="1506575"/>
                <a:ext cx="7275781" cy="5565626"/>
              </a:xfrm>
              <a:prstGeom prst="rect">
                <a:avLst/>
              </a:prstGeom>
              <a:blipFill>
                <a:blip r:embed="rId3"/>
                <a:stretch>
                  <a:fillRect l="-1173" t="-876"/>
                </a:stretch>
              </a:blipFill>
            </p:spPr>
            <p:txBody>
              <a:bodyPr/>
              <a:lstStyle/>
              <a:p>
                <a:r>
                  <a:rPr lang="en-US">
                    <a:noFill/>
                  </a:rPr>
                  <a:t> </a:t>
                </a:r>
              </a:p>
            </p:txBody>
          </p:sp>
        </mc:Fallback>
      </mc:AlternateContent>
      <p:graphicFrame>
        <p:nvGraphicFramePr>
          <p:cNvPr id="17" name="Table 16"/>
          <p:cNvGraphicFramePr>
            <a:graphicFrameLocks noGrp="1"/>
          </p:cNvGraphicFramePr>
          <p:nvPr>
            <p:extLst>
              <p:ext uri="{D42A27DB-BD31-4B8C-83A1-F6EECF244321}">
                <p14:modId xmlns:p14="http://schemas.microsoft.com/office/powerpoint/2010/main" val="2714290896"/>
              </p:ext>
            </p:extLst>
          </p:nvPr>
        </p:nvGraphicFramePr>
        <p:xfrm>
          <a:off x="4975691" y="3428299"/>
          <a:ext cx="4559241" cy="1722178"/>
        </p:xfrm>
        <a:graphic>
          <a:graphicData uri="http://schemas.openxmlformats.org/drawingml/2006/table">
            <a:tbl>
              <a:tblPr firstRow="1" firstCol="1" bandRow="1">
                <a:tableStyleId>{21E4AEA4-8DFA-4A89-87EB-49C32662AFE0}</a:tableStyleId>
              </a:tblPr>
              <a:tblGrid>
                <a:gridCol w="1942373">
                  <a:extLst>
                    <a:ext uri="{9D8B030D-6E8A-4147-A177-3AD203B41FA5}">
                      <a16:colId xmlns:a16="http://schemas.microsoft.com/office/drawing/2014/main" val="1574268423"/>
                    </a:ext>
                  </a:extLst>
                </a:gridCol>
                <a:gridCol w="2616868">
                  <a:extLst>
                    <a:ext uri="{9D8B030D-6E8A-4147-A177-3AD203B41FA5}">
                      <a16:colId xmlns:a16="http://schemas.microsoft.com/office/drawing/2014/main" val="1645223653"/>
                    </a:ext>
                  </a:extLst>
                </a:gridCol>
              </a:tblGrid>
              <a:tr h="213962">
                <a:tc>
                  <a:txBody>
                    <a:bodyPr/>
                    <a:lstStyle/>
                    <a:p>
                      <a:pPr marL="0" marR="0" algn="ctr">
                        <a:lnSpc>
                          <a:spcPct val="107000"/>
                        </a:lnSpc>
                        <a:spcBef>
                          <a:spcPts val="0"/>
                        </a:spcBef>
                        <a:spcAft>
                          <a:spcPts val="0"/>
                        </a:spcAft>
                      </a:pPr>
                      <a:r>
                        <a:rPr lang="en-US" sz="1200" dirty="0">
                          <a:effectLst/>
                        </a:rPr>
                        <a:t>Material</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dirty="0">
                          <a:effectLst/>
                        </a:rPr>
                        <a:t>Unit Weight γ </a:t>
                      </a:r>
                      <a:r>
                        <a:rPr lang="en-US" sz="1200" dirty="0" err="1">
                          <a:effectLst/>
                        </a:rPr>
                        <a:t>kN</a:t>
                      </a:r>
                      <a:r>
                        <a:rPr lang="en-US" sz="1200" dirty="0">
                          <a:effectLst/>
                        </a:rPr>
                        <a:t>/m3</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29451606"/>
                  </a:ext>
                </a:extLst>
              </a:tr>
              <a:tr h="213962">
                <a:tc>
                  <a:txBody>
                    <a:bodyPr/>
                    <a:lstStyle/>
                    <a:p>
                      <a:pPr marL="0" marR="0" algn="ctr">
                        <a:lnSpc>
                          <a:spcPct val="107000"/>
                        </a:lnSpc>
                        <a:spcBef>
                          <a:spcPts val="0"/>
                        </a:spcBef>
                        <a:spcAft>
                          <a:spcPts val="0"/>
                        </a:spcAft>
                      </a:pPr>
                      <a:r>
                        <a:rPr lang="en-US" sz="1200">
                          <a:effectLst/>
                        </a:rPr>
                        <a:t>Ceramic Tiles</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a:effectLst/>
                        </a:rPr>
                        <a:t>23.6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890643286"/>
                  </a:ext>
                </a:extLst>
              </a:tr>
              <a:tr h="213962">
                <a:tc>
                  <a:txBody>
                    <a:bodyPr/>
                    <a:lstStyle/>
                    <a:p>
                      <a:pPr marL="0" marR="0" algn="ctr">
                        <a:lnSpc>
                          <a:spcPct val="107000"/>
                        </a:lnSpc>
                        <a:spcBef>
                          <a:spcPts val="0"/>
                        </a:spcBef>
                        <a:spcAft>
                          <a:spcPts val="0"/>
                        </a:spcAft>
                      </a:pPr>
                      <a:r>
                        <a:rPr lang="en-US" sz="1200" dirty="0">
                          <a:effectLst/>
                        </a:rPr>
                        <a:t>Cement mortar</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dirty="0">
                          <a:effectLst/>
                        </a:rPr>
                        <a:t>20.4</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178718759"/>
                  </a:ext>
                </a:extLst>
              </a:tr>
              <a:tr h="213962">
                <a:tc>
                  <a:txBody>
                    <a:bodyPr/>
                    <a:lstStyle/>
                    <a:p>
                      <a:pPr marL="0" marR="0" algn="ctr">
                        <a:lnSpc>
                          <a:spcPct val="107000"/>
                        </a:lnSpc>
                        <a:spcBef>
                          <a:spcPts val="0"/>
                        </a:spcBef>
                        <a:spcAft>
                          <a:spcPts val="0"/>
                        </a:spcAft>
                      </a:pPr>
                      <a:r>
                        <a:rPr lang="en-US" sz="1200" dirty="0">
                          <a:effectLst/>
                        </a:rPr>
                        <a:t>thin-set adhesive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dirty="0">
                          <a:effectLst/>
                        </a:rPr>
                        <a:t>17.3</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162135144"/>
                  </a:ext>
                </a:extLst>
              </a:tr>
              <a:tr h="213962">
                <a:tc>
                  <a:txBody>
                    <a:bodyPr/>
                    <a:lstStyle/>
                    <a:p>
                      <a:pPr marL="0" marR="0" algn="ctr">
                        <a:lnSpc>
                          <a:spcPct val="107000"/>
                        </a:lnSpc>
                        <a:spcBef>
                          <a:spcPts val="0"/>
                        </a:spcBef>
                        <a:spcAft>
                          <a:spcPts val="0"/>
                        </a:spcAft>
                      </a:pPr>
                      <a:r>
                        <a:rPr lang="en-US" sz="1200" dirty="0">
                          <a:effectLst/>
                        </a:rPr>
                        <a:t>Sand</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dirty="0">
                          <a:effectLst/>
                        </a:rPr>
                        <a:t>17</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641291328"/>
                  </a:ext>
                </a:extLst>
              </a:tr>
              <a:tr h="213962">
                <a:tc>
                  <a:txBody>
                    <a:bodyPr/>
                    <a:lstStyle/>
                    <a:p>
                      <a:pPr marL="0" marR="0" algn="ctr">
                        <a:lnSpc>
                          <a:spcPct val="107000"/>
                        </a:lnSpc>
                        <a:spcBef>
                          <a:spcPts val="0"/>
                        </a:spcBef>
                        <a:spcAft>
                          <a:spcPts val="0"/>
                        </a:spcAft>
                      </a:pPr>
                      <a:r>
                        <a:rPr lang="en-US" sz="1200" dirty="0">
                          <a:effectLst/>
                        </a:rPr>
                        <a:t>Masonry stone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a:effectLst/>
                        </a:rPr>
                        <a:t>26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584698041"/>
                  </a:ext>
                </a:extLst>
              </a:tr>
              <a:tr h="213962">
                <a:tc>
                  <a:txBody>
                    <a:bodyPr/>
                    <a:lstStyle/>
                    <a:p>
                      <a:pPr marL="0" marR="0" algn="ctr">
                        <a:lnSpc>
                          <a:spcPct val="107000"/>
                        </a:lnSpc>
                        <a:spcBef>
                          <a:spcPts val="0"/>
                        </a:spcBef>
                        <a:spcAft>
                          <a:spcPts val="0"/>
                        </a:spcAft>
                      </a:pPr>
                      <a:r>
                        <a:rPr lang="en-US" sz="1200" dirty="0">
                          <a:effectLst/>
                        </a:rPr>
                        <a:t>Plain concrete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dirty="0">
                          <a:effectLst/>
                        </a:rPr>
                        <a:t>23</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71932260"/>
                  </a:ext>
                </a:extLst>
              </a:tr>
              <a:tr h="224444">
                <a:tc>
                  <a:txBody>
                    <a:bodyPr/>
                    <a:lstStyle/>
                    <a:p>
                      <a:pPr marL="0" marR="0" algn="ctr">
                        <a:lnSpc>
                          <a:spcPct val="107000"/>
                        </a:lnSpc>
                        <a:spcBef>
                          <a:spcPts val="0"/>
                        </a:spcBef>
                        <a:spcAft>
                          <a:spcPts val="0"/>
                        </a:spcAft>
                      </a:pPr>
                      <a:r>
                        <a:rPr lang="en-US" sz="1200">
                          <a:effectLst/>
                        </a:rPr>
                        <a:t>Brick</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dirty="0">
                          <a:effectLst/>
                        </a:rPr>
                        <a:t>12</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275279749"/>
                  </a:ext>
                </a:extLst>
              </a:tr>
            </a:tbl>
          </a:graphicData>
        </a:graphic>
      </p:graphicFrame>
      <p:sp>
        <p:nvSpPr>
          <p:cNvPr id="15" name="Date Placeholder 3"/>
          <p:cNvSpPr>
            <a:spLocks noGrp="1"/>
          </p:cNvSpPr>
          <p:nvPr>
            <p:ph type="dt" sz="half" idx="10"/>
          </p:nvPr>
        </p:nvSpPr>
        <p:spPr>
          <a:xfrm>
            <a:off x="838200" y="6356350"/>
            <a:ext cx="2743200" cy="365125"/>
          </a:xfrm>
        </p:spPr>
        <p:txBody>
          <a:bodyPr/>
          <a:lstStyle/>
          <a:p>
            <a:r>
              <a:rPr lang="en-US" b="1" dirty="0" smtClean="0"/>
              <a:t>07-Jan-21</a:t>
            </a:r>
            <a:endParaRPr lang="en-US" b="1" dirty="0"/>
          </a:p>
        </p:txBody>
      </p:sp>
    </p:spTree>
    <p:extLst>
      <p:ext uri="{BB962C8B-B14F-4D97-AF65-F5344CB8AC3E}">
        <p14:creationId xmlns:p14="http://schemas.microsoft.com/office/powerpoint/2010/main" val="309721483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50</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sp>
        <p:nvSpPr>
          <p:cNvPr id="11" name="Rectangle 10"/>
          <p:cNvSpPr/>
          <p:nvPr/>
        </p:nvSpPr>
        <p:spPr>
          <a:xfrm>
            <a:off x="452216" y="691159"/>
            <a:ext cx="4451860" cy="707886"/>
          </a:xfrm>
          <a:prstGeom prst="rect">
            <a:avLst/>
          </a:prstGeom>
        </p:spPr>
        <p:txBody>
          <a:bodyPr wrap="none">
            <a:spAutoFit/>
          </a:bodyPr>
          <a:lstStyle/>
          <a:p>
            <a:pPr lvl="0"/>
            <a:r>
              <a:rPr lang="en-US" sz="4000" b="1" dirty="0" smtClean="0">
                <a:solidFill>
                  <a:srgbClr val="FFC000"/>
                </a:solidFill>
              </a:rPr>
              <a:t>4.3: </a:t>
            </a:r>
            <a:r>
              <a:rPr lang="en-US" sz="3200" b="1" dirty="0" smtClean="0">
                <a:solidFill>
                  <a:srgbClr val="70AD47">
                    <a:lumMod val="75000"/>
                  </a:srgbClr>
                </a:solidFill>
                <a:latin typeface="Century Gothic" panose="020B0502020202020204"/>
              </a:rPr>
              <a:t>Check </a:t>
            </a:r>
            <a:r>
              <a:rPr lang="en-US" sz="3200" b="1" dirty="0">
                <a:solidFill>
                  <a:srgbClr val="70AD47">
                    <a:lumMod val="75000"/>
                  </a:srgbClr>
                </a:solidFill>
                <a:latin typeface="Century Gothic" panose="020B0502020202020204"/>
              </a:rPr>
              <a:t>story </a:t>
            </a:r>
            <a:r>
              <a:rPr lang="en-US" sz="3200" b="1" dirty="0" smtClean="0">
                <a:solidFill>
                  <a:srgbClr val="70AD47">
                    <a:lumMod val="75000"/>
                  </a:srgbClr>
                </a:solidFill>
                <a:latin typeface="Century Gothic" panose="020B0502020202020204"/>
              </a:rPr>
              <a:t>drift:</a:t>
            </a:r>
            <a:endParaRPr lang="en-US" sz="3200" b="1" dirty="0">
              <a:solidFill>
                <a:srgbClr val="70AD47">
                  <a:lumMod val="75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5" name="Rectangle 14"/>
              <p:cNvSpPr/>
              <p:nvPr/>
            </p:nvSpPr>
            <p:spPr>
              <a:xfrm>
                <a:off x="718070" y="1428337"/>
                <a:ext cx="8006829" cy="1477328"/>
              </a:xfrm>
              <a:prstGeom prst="rect">
                <a:avLst/>
              </a:prstGeom>
            </p:spPr>
            <p:txBody>
              <a:bodyPr wrap="square">
                <a:spAutoFit/>
              </a:bodyPr>
              <a:lstStyle/>
              <a:p>
                <a14:m>
                  <m:oMath xmlns:m="http://schemas.openxmlformats.org/officeDocument/2006/math">
                    <m:r>
                      <a:rPr lang="en-US" i="1">
                        <a:latin typeface="Cambria Math" panose="02040503050406030204" pitchFamily="18" charset="0"/>
                      </a:rPr>
                      <m:t>𝛿</m:t>
                    </m:r>
                  </m:oMath>
                </a14:m>
                <a:r>
                  <a:rPr lang="en-US" baseline="-25000" dirty="0">
                    <a:latin typeface="Times New Roman" panose="02020603050405020304" pitchFamily="18" charset="0"/>
                    <a:cs typeface="Times New Roman" panose="02020603050405020304" pitchFamily="18" charset="0"/>
                  </a:rPr>
                  <a:t>M</a:t>
                </a:r>
                <a:r>
                  <a:rPr lang="en-US" dirty="0">
                    <a:latin typeface="Times New Roman" panose="02020603050405020304" pitchFamily="18" charset="0"/>
                    <a:cs typeface="Times New Roman" panose="02020603050405020304" pitchFamily="18" charset="0"/>
                  </a:rPr>
                  <a:t> = C</a:t>
                </a:r>
                <a:r>
                  <a:rPr lang="en-US" baseline="-25000" dirty="0">
                    <a:latin typeface="Times New Roman" panose="02020603050405020304" pitchFamily="18" charset="0"/>
                    <a:cs typeface="Times New Roman" panose="02020603050405020304" pitchFamily="18" charset="0"/>
                  </a:rPr>
                  <a:t>d</a:t>
                </a:r>
                <a14:m>
                  <m:oMath xmlns:m="http://schemas.openxmlformats.org/officeDocument/2006/math">
                    <m:r>
                      <a:rPr lang="en-US" i="1" baseline="-25000">
                        <a:latin typeface="Cambria Math" panose="02040503050406030204" pitchFamily="18" charset="0"/>
                      </a:rPr>
                      <m:t> </m:t>
                    </m:r>
                    <m:r>
                      <a:rPr lang="en-US" i="1">
                        <a:latin typeface="Cambria Math" panose="02040503050406030204" pitchFamily="18" charset="0"/>
                      </a:rPr>
                      <m:t>𝛿</m:t>
                    </m:r>
                  </m:oMath>
                </a14:m>
                <a:r>
                  <a:rPr lang="en-US" baseline="-25000" dirty="0">
                    <a:latin typeface="Times New Roman" panose="02020603050405020304" pitchFamily="18" charset="0"/>
                    <a:cs typeface="Times New Roman" panose="02020603050405020304" pitchFamily="18" charset="0"/>
                  </a:rPr>
                  <a:t>max</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I</a:t>
                </a:r>
                <a:r>
                  <a:rPr lang="en-US" baseline="-25000" dirty="0" err="1">
                    <a:latin typeface="Times New Roman" panose="02020603050405020304" pitchFamily="18" charset="0"/>
                    <a:cs typeface="Times New Roman" panose="02020603050405020304" pitchFamily="18" charset="0"/>
                  </a:rPr>
                  <a:t>e</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Where:</a:t>
                </a:r>
              </a:p>
              <a:p>
                <a:r>
                  <a:rPr lang="en-US" dirty="0">
                    <a:latin typeface="Times New Roman" panose="02020603050405020304" pitchFamily="18" charset="0"/>
                    <a:cs typeface="Times New Roman" panose="02020603050405020304" pitchFamily="18" charset="0"/>
                  </a:rPr>
                  <a:t>C</a:t>
                </a:r>
                <a:r>
                  <a:rPr lang="en-US" baseline="-25000" dirty="0">
                    <a:latin typeface="Times New Roman" panose="02020603050405020304" pitchFamily="18" charset="0"/>
                    <a:cs typeface="Times New Roman" panose="02020603050405020304" pitchFamily="18" charset="0"/>
                  </a:rPr>
                  <a:t>d</a:t>
                </a:r>
                <a:r>
                  <a:rPr lang="en-US" dirty="0">
                    <a:latin typeface="Times New Roman" panose="02020603050405020304" pitchFamily="18" charset="0"/>
                    <a:cs typeface="Times New Roman" panose="02020603050405020304" pitchFamily="18" charset="0"/>
                  </a:rPr>
                  <a:t>: deflection amplification factor = 4.5</a:t>
                </a:r>
              </a:p>
              <a:p>
                <a14:m>
                  <m:oMath xmlns:m="http://schemas.openxmlformats.org/officeDocument/2006/math">
                    <m:r>
                      <a:rPr lang="en-US" i="1">
                        <a:latin typeface="Cambria Math" panose="02040503050406030204" pitchFamily="18" charset="0"/>
                      </a:rPr>
                      <m:t>𝛿</m:t>
                    </m:r>
                  </m:oMath>
                </a14:m>
                <a:r>
                  <a:rPr lang="en-US" baseline="-25000" dirty="0">
                    <a:latin typeface="Times New Roman" panose="02020603050405020304" pitchFamily="18" charset="0"/>
                    <a:cs typeface="Times New Roman" panose="02020603050405020304" pitchFamily="18" charset="0"/>
                  </a:rPr>
                  <a:t>max</a:t>
                </a:r>
                <a:r>
                  <a:rPr lang="en-US" dirty="0">
                    <a:latin typeface="Times New Roman" panose="02020603050405020304" pitchFamily="18" charset="0"/>
                    <a:cs typeface="Times New Roman" panose="02020603050405020304" pitchFamily="18" charset="0"/>
                  </a:rPr>
                  <a:t>: max elastic displacement at location </a:t>
                </a:r>
              </a:p>
              <a:p>
                <a:r>
                  <a:rPr lang="en-US" dirty="0" err="1">
                    <a:latin typeface="Times New Roman" panose="02020603050405020304" pitchFamily="18" charset="0"/>
                    <a:cs typeface="Times New Roman" panose="02020603050405020304" pitchFamily="18" charset="0"/>
                  </a:rPr>
                  <a:t>I</a:t>
                </a:r>
                <a:r>
                  <a:rPr lang="en-US" baseline="-25000" dirty="0" err="1">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 importance factor = 1.25</a:t>
                </a:r>
              </a:p>
            </p:txBody>
          </p:sp>
        </mc:Choice>
        <mc:Fallback xmlns="">
          <p:sp>
            <p:nvSpPr>
              <p:cNvPr id="15" name="Rectangle 14"/>
              <p:cNvSpPr>
                <a:spLocks noRot="1" noChangeAspect="1" noMove="1" noResize="1" noEditPoints="1" noAdjustHandles="1" noChangeArrowheads="1" noChangeShapeType="1" noTextEdit="1"/>
              </p:cNvSpPr>
              <p:nvPr/>
            </p:nvSpPr>
            <p:spPr>
              <a:xfrm>
                <a:off x="718070" y="1428337"/>
                <a:ext cx="8006829" cy="1477328"/>
              </a:xfrm>
              <a:prstGeom prst="rect">
                <a:avLst/>
              </a:prstGeom>
              <a:blipFill>
                <a:blip r:embed="rId2"/>
                <a:stretch>
                  <a:fillRect l="-685" t="-2058" b="-5350"/>
                </a:stretch>
              </a:blipFill>
            </p:spPr>
            <p:txBody>
              <a:bodyPr/>
              <a:lstStyle/>
              <a:p>
                <a:r>
                  <a:rPr lang="en-US">
                    <a:noFill/>
                  </a:rPr>
                  <a:t> </a:t>
                </a:r>
              </a:p>
            </p:txBody>
          </p:sp>
        </mc:Fallback>
      </mc:AlternateContent>
      <p:pic>
        <p:nvPicPr>
          <p:cNvPr id="16" name="Picture 15"/>
          <p:cNvPicPr/>
          <p:nvPr/>
        </p:nvPicPr>
        <p:blipFill>
          <a:blip r:embed="rId3">
            <a:extLst>
              <a:ext uri="{28A0092B-C50C-407E-A947-70E740481C1C}">
                <a14:useLocalDpi xmlns:a14="http://schemas.microsoft.com/office/drawing/2010/main" val="0"/>
              </a:ext>
            </a:extLst>
          </a:blip>
          <a:stretch>
            <a:fillRect/>
          </a:stretch>
        </p:blipFill>
        <p:spPr>
          <a:xfrm>
            <a:off x="5600369" y="1135061"/>
            <a:ext cx="5943600" cy="2211973"/>
          </a:xfrm>
          <a:prstGeom prst="rect">
            <a:avLst/>
          </a:prstGeom>
        </p:spPr>
      </p:pic>
      <p:sp>
        <p:nvSpPr>
          <p:cNvPr id="17" name="Rectangle 16"/>
          <p:cNvSpPr/>
          <p:nvPr/>
        </p:nvSpPr>
        <p:spPr>
          <a:xfrm>
            <a:off x="718070" y="4799610"/>
            <a:ext cx="9714503" cy="923330"/>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Taking Result from ETABs in a table that summarized the drift calculations as following ratio:</a:t>
            </a:r>
          </a:p>
          <a:p>
            <a:r>
              <a:rPr lang="en-US" dirty="0">
                <a:latin typeface="Times New Roman" panose="02020603050405020304" pitchFamily="18" charset="0"/>
                <a:cs typeface="Times New Roman" panose="02020603050405020304" pitchFamily="18" charset="0"/>
              </a:rPr>
              <a:t>Drift </a:t>
            </a:r>
            <a:r>
              <a:rPr lang="en-US" baseline="-25000" dirty="0">
                <a:latin typeface="Times New Roman" panose="02020603050405020304" pitchFamily="18" charset="0"/>
                <a:cs typeface="Times New Roman" panose="02020603050405020304" pitchFamily="18" charset="0"/>
              </a:rPr>
              <a:t>ETABs</a:t>
            </a:r>
            <a:r>
              <a:rPr lang="en-US" dirty="0">
                <a:latin typeface="Times New Roman" panose="02020603050405020304" pitchFamily="18" charset="0"/>
                <a:cs typeface="Times New Roman" panose="02020603050405020304" pitchFamily="18" charset="0"/>
              </a:rPr>
              <a:t> = Drift </a:t>
            </a:r>
            <a:r>
              <a:rPr lang="en-US" baseline="-25000" dirty="0">
                <a:latin typeface="Times New Roman" panose="02020603050405020304" pitchFamily="18" charset="0"/>
                <a:cs typeface="Times New Roman" panose="02020603050405020304" pitchFamily="18" charset="0"/>
              </a:rPr>
              <a:t>STORY</a:t>
            </a:r>
            <a:r>
              <a:rPr lang="en-US" dirty="0">
                <a:latin typeface="Times New Roman" panose="02020603050405020304" pitchFamily="18" charset="0"/>
                <a:cs typeface="Times New Roman" panose="02020603050405020304" pitchFamily="18" charset="0"/>
              </a:rPr>
              <a:t> / h </a:t>
            </a:r>
            <a:r>
              <a:rPr lang="en-US" baseline="-25000" dirty="0">
                <a:latin typeface="Times New Roman" panose="02020603050405020304" pitchFamily="18" charset="0"/>
                <a:cs typeface="Times New Roman" panose="02020603050405020304" pitchFamily="18" charset="0"/>
              </a:rPr>
              <a:t>STORY</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Max allowable displacement should be 0.015</a:t>
            </a:r>
          </a:p>
        </p:txBody>
      </p:sp>
      <mc:AlternateContent xmlns:mc="http://schemas.openxmlformats.org/markup-compatibility/2006" xmlns:a14="http://schemas.microsoft.com/office/drawing/2010/main">
        <mc:Choice Requires="a14">
          <p:sp>
            <p:nvSpPr>
              <p:cNvPr id="18" name="Rectangle 17"/>
              <p:cNvSpPr/>
              <p:nvPr/>
            </p:nvSpPr>
            <p:spPr>
              <a:xfrm>
                <a:off x="718070" y="3548482"/>
                <a:ext cx="10921480" cy="923330"/>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The value of max inelastic response displacement (</a:t>
                </a:r>
                <a14:m>
                  <m:oMath xmlns:m="http://schemas.openxmlformats.org/officeDocument/2006/math">
                    <m:r>
                      <a:rPr lang="en-US" i="1">
                        <a:latin typeface="Cambria Math" panose="02040503050406030204" pitchFamily="18" charset="0"/>
                      </a:rPr>
                      <m:t>𝛿</m:t>
                    </m:r>
                  </m:oMath>
                </a14:m>
                <a:r>
                  <a:rPr lang="en-US" baseline="-25000" dirty="0">
                    <a:latin typeface="Times New Roman" panose="02020603050405020304" pitchFamily="18" charset="0"/>
                    <a:cs typeface="Times New Roman" panose="02020603050405020304" pitchFamily="18" charset="0"/>
                  </a:rPr>
                  <a:t>M</a:t>
                </a:r>
                <a:r>
                  <a:rPr lang="en-US" dirty="0">
                    <a:latin typeface="Times New Roman" panose="02020603050405020304" pitchFamily="18" charset="0"/>
                    <a:cs typeface="Times New Roman" panose="02020603050405020304" pitchFamily="18" charset="0"/>
                  </a:rPr>
                  <a:t>) should comparison with allowable story drift (</a:t>
                </a:r>
                <a14:m>
                  <m:oMath xmlns:m="http://schemas.openxmlformats.org/officeDocument/2006/math">
                    <m:r>
                      <a:rPr lang="en-US" b="1" i="1">
                        <a:latin typeface="Cambria Math" panose="02040503050406030204" pitchFamily="18" charset="0"/>
                      </a:rPr>
                      <m:t>∆</m:t>
                    </m:r>
                  </m:oMath>
                </a14:m>
                <a:r>
                  <a:rPr lang="en-US" baseline="-25000"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 from table12.12-1 in ASCE7-10 as shown above.</a:t>
                </a:r>
              </a:p>
              <a:p>
                <a14:m>
                  <m:oMath xmlns:m="http://schemas.openxmlformats.org/officeDocument/2006/math">
                    <m:r>
                      <a:rPr lang="en-US" b="1" i="1">
                        <a:latin typeface="Cambria Math" panose="02040503050406030204" pitchFamily="18" charset="0"/>
                      </a:rPr>
                      <m:t>∆</m:t>
                    </m:r>
                  </m:oMath>
                </a14:m>
                <a:r>
                  <a:rPr lang="en-US" baseline="-25000" dirty="0">
                    <a:latin typeface="Times New Roman" panose="02020603050405020304" pitchFamily="18" charset="0"/>
                    <a:cs typeface="Times New Roman" panose="02020603050405020304" pitchFamily="18" charset="0"/>
                  </a:rPr>
                  <a:t>a </a:t>
                </a:r>
                <a:r>
                  <a:rPr lang="en-US" dirty="0">
                    <a:latin typeface="Times New Roman" panose="02020603050405020304" pitchFamily="18" charset="0"/>
                    <a:cs typeface="Times New Roman" panose="02020603050405020304" pitchFamily="18" charset="0"/>
                  </a:rPr>
                  <a:t>= 0.015 </a:t>
                </a:r>
                <a:r>
                  <a:rPr lang="en-US" dirty="0" err="1">
                    <a:latin typeface="Times New Roman" panose="02020603050405020304" pitchFamily="18" charset="0"/>
                    <a:cs typeface="Times New Roman" panose="02020603050405020304" pitchFamily="18" charset="0"/>
                  </a:rPr>
                  <a:t>h</a:t>
                </a:r>
                <a:r>
                  <a:rPr lang="en-US" baseline="-25000" dirty="0" err="1">
                    <a:latin typeface="Times New Roman" panose="02020603050405020304" pitchFamily="18" charset="0"/>
                    <a:cs typeface="Times New Roman" panose="02020603050405020304" pitchFamily="18" charset="0"/>
                  </a:rPr>
                  <a:t>sx</a:t>
                </a:r>
                <a:r>
                  <a:rPr lang="en-US" dirty="0">
                    <a:latin typeface="Times New Roman" panose="02020603050405020304" pitchFamily="18" charset="0"/>
                    <a:cs typeface="Times New Roman" panose="02020603050405020304" pitchFamily="18" charset="0"/>
                  </a:rPr>
                  <a:t>, where</a:t>
                </a:r>
                <a:r>
                  <a:rPr lang="en-US" baseline="-25000"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a:t>
                </a:r>
                <a:r>
                  <a:rPr lang="en-US" baseline="-25000" dirty="0" err="1">
                    <a:latin typeface="Times New Roman" panose="02020603050405020304" pitchFamily="18" charset="0"/>
                    <a:cs typeface="Times New Roman" panose="02020603050405020304" pitchFamily="18" charset="0"/>
                  </a:rPr>
                  <a:t>sx</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is the story height below level x</a:t>
                </a:r>
                <a:r>
                  <a:rPr lang="en-US" dirty="0"/>
                  <a:t>. </a:t>
                </a:r>
              </a:p>
            </p:txBody>
          </p:sp>
        </mc:Choice>
        <mc:Fallback xmlns="">
          <p:sp>
            <p:nvSpPr>
              <p:cNvPr id="18" name="Rectangle 17"/>
              <p:cNvSpPr>
                <a:spLocks noRot="1" noChangeAspect="1" noMove="1" noResize="1" noEditPoints="1" noAdjustHandles="1" noChangeArrowheads="1" noChangeShapeType="1" noTextEdit="1"/>
              </p:cNvSpPr>
              <p:nvPr/>
            </p:nvSpPr>
            <p:spPr>
              <a:xfrm>
                <a:off x="718070" y="3548482"/>
                <a:ext cx="10921480" cy="923330"/>
              </a:xfrm>
              <a:prstGeom prst="rect">
                <a:avLst/>
              </a:prstGeom>
              <a:blipFill>
                <a:blip r:embed="rId4"/>
                <a:stretch>
                  <a:fillRect l="-503" t="-3289" b="-9211"/>
                </a:stretch>
              </a:blipFill>
            </p:spPr>
            <p:txBody>
              <a:bodyPr/>
              <a:lstStyle/>
              <a:p>
                <a:r>
                  <a:rPr lang="en-US">
                    <a:noFill/>
                  </a:rPr>
                  <a:t> </a:t>
                </a:r>
              </a:p>
            </p:txBody>
          </p:sp>
        </mc:Fallback>
      </mc:AlternateContent>
      <p:sp>
        <p:nvSpPr>
          <p:cNvPr id="19"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127084412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51</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pic>
        <p:nvPicPr>
          <p:cNvPr id="17" name="Picture 16"/>
          <p:cNvPicPr>
            <a:picLocks noChangeAspect="1"/>
          </p:cNvPicPr>
          <p:nvPr/>
        </p:nvPicPr>
        <p:blipFill>
          <a:blip r:embed="rId2"/>
          <a:stretch>
            <a:fillRect/>
          </a:stretch>
        </p:blipFill>
        <p:spPr>
          <a:xfrm>
            <a:off x="6229690" y="129715"/>
            <a:ext cx="5800394" cy="6539575"/>
          </a:xfrm>
          <a:prstGeom prst="rect">
            <a:avLst/>
          </a:prstGeom>
        </p:spPr>
      </p:pic>
      <p:pic>
        <p:nvPicPr>
          <p:cNvPr id="18" name="Picture 17"/>
          <p:cNvPicPr>
            <a:picLocks noChangeAspect="1"/>
          </p:cNvPicPr>
          <p:nvPr/>
        </p:nvPicPr>
        <p:blipFill>
          <a:blip r:embed="rId3"/>
          <a:stretch>
            <a:fillRect/>
          </a:stretch>
        </p:blipFill>
        <p:spPr>
          <a:xfrm>
            <a:off x="717007" y="129715"/>
            <a:ext cx="5346291" cy="6598803"/>
          </a:xfrm>
          <a:prstGeom prst="rect">
            <a:avLst/>
          </a:prstGeom>
        </p:spPr>
      </p:pic>
    </p:spTree>
    <p:extLst>
      <p:ext uri="{BB962C8B-B14F-4D97-AF65-F5344CB8AC3E}">
        <p14:creationId xmlns:p14="http://schemas.microsoft.com/office/powerpoint/2010/main" val="404364952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52</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sp>
        <p:nvSpPr>
          <p:cNvPr id="11" name="Rectangle 10"/>
          <p:cNvSpPr/>
          <p:nvPr/>
        </p:nvSpPr>
        <p:spPr>
          <a:xfrm>
            <a:off x="412544" y="727571"/>
            <a:ext cx="6543779" cy="707886"/>
          </a:xfrm>
          <a:prstGeom prst="rect">
            <a:avLst/>
          </a:prstGeom>
        </p:spPr>
        <p:txBody>
          <a:bodyPr wrap="none">
            <a:spAutoFit/>
          </a:bodyPr>
          <a:lstStyle/>
          <a:p>
            <a:pPr lvl="0"/>
            <a:r>
              <a:rPr lang="en-US" sz="4000" b="1" dirty="0" smtClean="0">
                <a:solidFill>
                  <a:srgbClr val="FFC000"/>
                </a:solidFill>
              </a:rPr>
              <a:t>4.4: </a:t>
            </a:r>
            <a:r>
              <a:rPr lang="en-US" sz="3200" b="1" dirty="0" smtClean="0">
                <a:solidFill>
                  <a:srgbClr val="70AD47">
                    <a:lumMod val="75000"/>
                  </a:srgbClr>
                </a:solidFill>
                <a:latin typeface="Century Gothic" panose="020B0502020202020204"/>
              </a:rPr>
              <a:t>Check </a:t>
            </a:r>
            <a:r>
              <a:rPr lang="en-US" sz="3200" b="1" dirty="0">
                <a:solidFill>
                  <a:srgbClr val="70AD47">
                    <a:lumMod val="75000"/>
                  </a:srgbClr>
                </a:solidFill>
                <a:latin typeface="Century Gothic" panose="020B0502020202020204"/>
              </a:rPr>
              <a:t>torsional irregularly</a:t>
            </a:r>
            <a:r>
              <a:rPr lang="en-US" sz="3200" b="1" dirty="0" smtClean="0">
                <a:solidFill>
                  <a:srgbClr val="70AD47">
                    <a:lumMod val="75000"/>
                  </a:srgbClr>
                </a:solidFill>
                <a:latin typeface="Century Gothic" panose="020B0502020202020204"/>
              </a:rPr>
              <a:t>:</a:t>
            </a:r>
            <a:endParaRPr lang="en-US" sz="3200" b="1" dirty="0">
              <a:solidFill>
                <a:srgbClr val="70AD47">
                  <a:lumMod val="75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2" name="Rectangle 11"/>
              <p:cNvSpPr/>
              <p:nvPr/>
            </p:nvSpPr>
            <p:spPr>
              <a:xfrm>
                <a:off x="7094630" y="681234"/>
                <a:ext cx="2274597" cy="85266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kumimoji="0" lang="en-US" sz="2400" b="1"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𝐀</m:t>
                        </m:r>
                      </m:e>
                      <m:sub>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𝐗</m:t>
                        </m:r>
                      </m:sub>
                    </m:sSub>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m:t>
                    </m:r>
                    <m:sSup>
                      <m:sSupPr>
                        <m:ctrlPr>
                          <a:rPr kumimoji="0" lang="en-US" sz="2400" b="1" i="1" u="none" strike="noStrike" kern="0" cap="none" spc="0" normalizeH="0" baseline="0" noProof="0">
                            <a:ln>
                              <a:noFill/>
                            </a:ln>
                            <a:solidFill>
                              <a:prstClr val="black"/>
                            </a:solidFill>
                            <a:effectLst/>
                            <a:uLnTx/>
                            <a:uFillTx/>
                            <a:latin typeface="Cambria Math" panose="02040503050406030204" pitchFamily="18" charset="0"/>
                          </a:rPr>
                        </m:ctrlPr>
                      </m:sSupPr>
                      <m:e>
                        <m:d>
                          <m:dPr>
                            <m:ctrlPr>
                              <a:rPr kumimoji="0" lang="en-US" sz="2400" b="1" i="1" u="none" strike="noStrike" kern="0" cap="none" spc="0" normalizeH="0" baseline="0" noProof="0">
                                <a:ln>
                                  <a:noFill/>
                                </a:ln>
                                <a:solidFill>
                                  <a:prstClr val="black"/>
                                </a:solidFill>
                                <a:effectLst/>
                                <a:uLnTx/>
                                <a:uFillTx/>
                                <a:latin typeface="Cambria Math" panose="02040503050406030204" pitchFamily="18" charset="0"/>
                              </a:rPr>
                            </m:ctrlPr>
                          </m:dPr>
                          <m:e>
                            <m:f>
                              <m:fPr>
                                <m:ctrlPr>
                                  <a:rPr kumimoji="0" lang="en-US" sz="2400" b="1" i="1" u="none" strike="noStrike" kern="0" cap="none" spc="0" normalizeH="0" baseline="0" noProof="0">
                                    <a:ln>
                                      <a:noFill/>
                                    </a:ln>
                                    <a:solidFill>
                                      <a:prstClr val="black"/>
                                    </a:solidFill>
                                    <a:effectLst/>
                                    <a:uLnTx/>
                                    <a:uFillTx/>
                                    <a:latin typeface="Cambria Math" panose="02040503050406030204" pitchFamily="18" charset="0"/>
                                  </a:rPr>
                                </m:ctrlPr>
                              </m:fPr>
                              <m:num>
                                <m:sSub>
                                  <m:sSubPr>
                                    <m:ctrlPr>
                                      <a:rPr kumimoji="0" lang="en-US" sz="2400" b="1" i="1" u="none" strike="noStrike" kern="0" cap="none" spc="0" normalizeH="0" baseline="0" noProof="0">
                                        <a:ln>
                                          <a:noFill/>
                                        </a:ln>
                                        <a:solidFill>
                                          <a:prstClr val="black"/>
                                        </a:solidFill>
                                        <a:effectLst/>
                                        <a:uLnTx/>
                                        <a:uFillTx/>
                                        <a:latin typeface="Cambria Math" panose="02040503050406030204" pitchFamily="18" charset="0"/>
                                      </a:rPr>
                                    </m:ctrlPr>
                                  </m:sSubPr>
                                  <m:e>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𝛅</m:t>
                                    </m:r>
                                  </m:e>
                                  <m:sub>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𝐦𝐚𝐱</m:t>
                                    </m:r>
                                  </m:sub>
                                </m:sSub>
                              </m:num>
                              <m:den>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𝟏</m:t>
                                </m:r>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m:t>
                                </m:r>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𝟐</m:t>
                                </m:r>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 </m:t>
                                </m:r>
                                <m:sSub>
                                  <m:sSubPr>
                                    <m:ctrlPr>
                                      <a:rPr kumimoji="0" lang="en-US" sz="2400" b="1" i="1" u="none" strike="noStrike" kern="0" cap="none" spc="0" normalizeH="0" baseline="0" noProof="0">
                                        <a:ln>
                                          <a:noFill/>
                                        </a:ln>
                                        <a:solidFill>
                                          <a:prstClr val="black"/>
                                        </a:solidFill>
                                        <a:effectLst/>
                                        <a:uLnTx/>
                                        <a:uFillTx/>
                                        <a:latin typeface="Cambria Math" panose="02040503050406030204" pitchFamily="18" charset="0"/>
                                      </a:rPr>
                                    </m:ctrlPr>
                                  </m:sSubPr>
                                  <m:e>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𝛅</m:t>
                                    </m:r>
                                  </m:e>
                                  <m:sub>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𝐚𝐯𝐠</m:t>
                                    </m:r>
                                  </m:sub>
                                </m:sSub>
                              </m:den>
                            </m:f>
                          </m:e>
                        </m:d>
                      </m:e>
                      <m:sup>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𝟐</m:t>
                        </m:r>
                      </m:sup>
                    </m:sSup>
                  </m:oMath>
                </a14:m>
                <a:r>
                  <a:rPr kumimoji="0" lang="en-US" sz="1800" b="0" i="0" u="none" strike="noStrike" kern="0" cap="none" spc="0" normalizeH="0" baseline="0" noProof="0" dirty="0" smtClean="0">
                    <a:ln>
                      <a:noFill/>
                    </a:ln>
                    <a:solidFill>
                      <a:prstClr val="black"/>
                    </a:solidFill>
                    <a:effectLst/>
                    <a:uLnTx/>
                    <a:uFillTx/>
                    <a:latin typeface="Century Gothic" panose="020B0502020202020204"/>
                  </a:rPr>
                  <a:t> </a:t>
                </a:r>
                <a:endParaRPr kumimoji="0" lang="en-US" sz="1800" b="0" i="0" u="none" strike="noStrike" kern="0" cap="none" spc="0" normalizeH="0" baseline="0" noProof="0" dirty="0" smtClean="0">
                  <a:ln>
                    <a:noFill/>
                  </a:ln>
                  <a:solidFill>
                    <a:sysClr val="windowText" lastClr="000000"/>
                  </a:solidFill>
                  <a:effectLst/>
                  <a:uLnTx/>
                  <a:uFillTx/>
                </a:endParaRPr>
              </a:p>
            </p:txBody>
          </p:sp>
        </mc:Choice>
        <mc:Fallback xmlns="">
          <p:sp>
            <p:nvSpPr>
              <p:cNvPr id="12" name="Rectangle 11"/>
              <p:cNvSpPr>
                <a:spLocks noRot="1" noChangeAspect="1" noMove="1" noResize="1" noEditPoints="1" noAdjustHandles="1" noChangeArrowheads="1" noChangeShapeType="1" noTextEdit="1"/>
              </p:cNvSpPr>
              <p:nvPr/>
            </p:nvSpPr>
            <p:spPr>
              <a:xfrm>
                <a:off x="7094630" y="681234"/>
                <a:ext cx="2274597" cy="852669"/>
              </a:xfrm>
              <a:prstGeom prst="rect">
                <a:avLst/>
              </a:prstGeom>
              <a:blipFill rotWithShape="0">
                <a:blip r:embed="rId2"/>
                <a:stretch>
                  <a:fillRect/>
                </a:stretch>
              </a:blipFill>
            </p:spPr>
            <p:txBody>
              <a:bodyPr/>
              <a:lstStyle/>
              <a:p>
                <a:r>
                  <a:rPr lang="en-US">
                    <a:noFill/>
                  </a:rPr>
                  <a:t> </a:t>
                </a:r>
              </a:p>
            </p:txBody>
          </p:sp>
        </mc:Fallback>
      </mc:AlternateContent>
      <p:sp>
        <p:nvSpPr>
          <p:cNvPr id="13" name="Rectangle 12"/>
          <p:cNvSpPr/>
          <p:nvPr/>
        </p:nvSpPr>
        <p:spPr>
          <a:xfrm>
            <a:off x="676210" y="1410794"/>
            <a:ext cx="2927404" cy="400110"/>
          </a:xfrm>
          <a:prstGeom prst="rect">
            <a:avLst/>
          </a:prstGeom>
        </p:spPr>
        <p:txBody>
          <a:bodyPr wrap="none">
            <a:spAutoFit/>
          </a:bodyPr>
          <a:lstStyle/>
          <a:p>
            <a:pPr lvl="0"/>
            <a:r>
              <a:rPr lang="en-US" sz="2000" b="1" dirty="0" smtClean="0">
                <a:solidFill>
                  <a:prstClr val="black"/>
                </a:solidFill>
                <a:latin typeface="Century Gothic" panose="020B0502020202020204"/>
              </a:rPr>
              <a:t>Block 1 : X </a:t>
            </a:r>
            <a:r>
              <a:rPr lang="en-US" sz="2000" b="1" dirty="0">
                <a:solidFill>
                  <a:prstClr val="black"/>
                </a:solidFill>
                <a:latin typeface="Century Gothic" panose="020B0502020202020204"/>
              </a:rPr>
              <a:t>– Direction:</a:t>
            </a:r>
          </a:p>
        </p:txBody>
      </p:sp>
      <p:graphicFrame>
        <p:nvGraphicFramePr>
          <p:cNvPr id="15" name="Table 14"/>
          <p:cNvGraphicFramePr>
            <a:graphicFrameLocks noGrp="1"/>
          </p:cNvGraphicFramePr>
          <p:nvPr>
            <p:extLst>
              <p:ext uri="{D42A27DB-BD31-4B8C-83A1-F6EECF244321}">
                <p14:modId xmlns:p14="http://schemas.microsoft.com/office/powerpoint/2010/main" val="2989848717"/>
              </p:ext>
            </p:extLst>
          </p:nvPr>
        </p:nvGraphicFramePr>
        <p:xfrm>
          <a:off x="584381" y="1909093"/>
          <a:ext cx="10753725" cy="4256938"/>
        </p:xfrm>
        <a:graphic>
          <a:graphicData uri="http://schemas.openxmlformats.org/drawingml/2006/table">
            <a:tbl>
              <a:tblPr firstRow="1" firstCol="1" bandRow="1">
                <a:tableStyleId>{5C22544A-7EE6-4342-B048-85BDC9FD1C3A}</a:tableStyleId>
              </a:tblPr>
              <a:tblGrid>
                <a:gridCol w="1662372">
                  <a:extLst>
                    <a:ext uri="{9D8B030D-6E8A-4147-A177-3AD203B41FA5}">
                      <a16:colId xmlns:a16="http://schemas.microsoft.com/office/drawing/2014/main" val="4191292856"/>
                    </a:ext>
                  </a:extLst>
                </a:gridCol>
                <a:gridCol w="2034112">
                  <a:extLst>
                    <a:ext uri="{9D8B030D-6E8A-4147-A177-3AD203B41FA5}">
                      <a16:colId xmlns:a16="http://schemas.microsoft.com/office/drawing/2014/main" val="1760096980"/>
                    </a:ext>
                  </a:extLst>
                </a:gridCol>
                <a:gridCol w="1973704">
                  <a:extLst>
                    <a:ext uri="{9D8B030D-6E8A-4147-A177-3AD203B41FA5}">
                      <a16:colId xmlns:a16="http://schemas.microsoft.com/office/drawing/2014/main" val="1119843701"/>
                    </a:ext>
                  </a:extLst>
                </a:gridCol>
                <a:gridCol w="1585700">
                  <a:extLst>
                    <a:ext uri="{9D8B030D-6E8A-4147-A177-3AD203B41FA5}">
                      <a16:colId xmlns:a16="http://schemas.microsoft.com/office/drawing/2014/main" val="2238074085"/>
                    </a:ext>
                  </a:extLst>
                </a:gridCol>
                <a:gridCol w="1733236">
                  <a:extLst>
                    <a:ext uri="{9D8B030D-6E8A-4147-A177-3AD203B41FA5}">
                      <a16:colId xmlns:a16="http://schemas.microsoft.com/office/drawing/2014/main" val="3070013600"/>
                    </a:ext>
                  </a:extLst>
                </a:gridCol>
                <a:gridCol w="1764601">
                  <a:extLst>
                    <a:ext uri="{9D8B030D-6E8A-4147-A177-3AD203B41FA5}">
                      <a16:colId xmlns:a16="http://schemas.microsoft.com/office/drawing/2014/main" val="4209537322"/>
                    </a:ext>
                  </a:extLst>
                </a:gridCol>
              </a:tblGrid>
              <a:tr h="454027">
                <a:tc>
                  <a:txBody>
                    <a:bodyPr/>
                    <a:lstStyle/>
                    <a:p>
                      <a:pPr marL="0" marR="0" algn="ctr">
                        <a:lnSpc>
                          <a:spcPct val="107000"/>
                        </a:lnSpc>
                        <a:spcBef>
                          <a:spcPts val="0"/>
                        </a:spcBef>
                        <a:spcAft>
                          <a:spcPts val="0"/>
                        </a:spcAft>
                      </a:pPr>
                      <a:r>
                        <a:rPr lang="en-US" sz="1100">
                          <a:effectLst/>
                        </a:rPr>
                        <a:t>Story</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Load Case/Combo</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Direction</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Max Drift</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Avg Drift</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Ratio</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335070752"/>
                  </a:ext>
                </a:extLst>
              </a:tr>
              <a:tr h="237270">
                <a:tc>
                  <a:txBody>
                    <a:bodyPr/>
                    <a:lstStyle/>
                    <a:p>
                      <a:pPr marL="0" marR="0" algn="ctr">
                        <a:lnSpc>
                          <a:spcPct val="107000"/>
                        </a:lnSpc>
                        <a:spcBef>
                          <a:spcPts val="0"/>
                        </a:spcBef>
                        <a:spcAft>
                          <a:spcPts val="0"/>
                        </a:spcAft>
                      </a:pPr>
                      <a:r>
                        <a:rPr lang="en-US" sz="1100">
                          <a:effectLst/>
                        </a:rPr>
                        <a:t>Staircase</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X</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2.385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2.259</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1.056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919108812"/>
                  </a:ext>
                </a:extLst>
              </a:tr>
              <a:tr h="237270">
                <a:tc>
                  <a:txBody>
                    <a:bodyPr/>
                    <a:lstStyle/>
                    <a:p>
                      <a:pPr marL="0" marR="0" algn="ctr">
                        <a:lnSpc>
                          <a:spcPct val="107000"/>
                        </a:lnSpc>
                        <a:spcBef>
                          <a:spcPts val="0"/>
                        </a:spcBef>
                        <a:spcAft>
                          <a:spcPts val="0"/>
                        </a:spcAft>
                      </a:pPr>
                      <a:r>
                        <a:rPr lang="en-US" sz="1100">
                          <a:effectLst/>
                        </a:rPr>
                        <a:t>Staircase</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X</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2.446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2.222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1.101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778492966"/>
                  </a:ext>
                </a:extLst>
              </a:tr>
              <a:tr h="237270">
                <a:tc>
                  <a:txBody>
                    <a:bodyPr/>
                    <a:lstStyle/>
                    <a:p>
                      <a:pPr marL="0" marR="0" algn="ctr">
                        <a:lnSpc>
                          <a:spcPct val="107000"/>
                        </a:lnSpc>
                        <a:spcBef>
                          <a:spcPts val="0"/>
                        </a:spcBef>
                        <a:spcAft>
                          <a:spcPts val="0"/>
                        </a:spcAft>
                      </a:pPr>
                      <a:r>
                        <a:rPr lang="en-US" sz="1100">
                          <a:effectLst/>
                        </a:rPr>
                        <a:t>Roof</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X</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11.313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6.946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1.629</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087912082"/>
                  </a:ext>
                </a:extLst>
              </a:tr>
              <a:tr h="237270">
                <a:tc>
                  <a:txBody>
                    <a:bodyPr/>
                    <a:lstStyle/>
                    <a:p>
                      <a:pPr marL="0" marR="0" algn="ctr">
                        <a:lnSpc>
                          <a:spcPct val="107000"/>
                        </a:lnSpc>
                        <a:spcBef>
                          <a:spcPts val="0"/>
                        </a:spcBef>
                        <a:spcAft>
                          <a:spcPts val="0"/>
                        </a:spcAft>
                      </a:pPr>
                      <a:r>
                        <a:rPr lang="en-US" sz="1100">
                          <a:effectLst/>
                        </a:rPr>
                        <a:t>Roof</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X</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11.101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6.692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1.659</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109634638"/>
                  </a:ext>
                </a:extLst>
              </a:tr>
              <a:tr h="237270">
                <a:tc>
                  <a:txBody>
                    <a:bodyPr/>
                    <a:lstStyle/>
                    <a:p>
                      <a:pPr marL="0" marR="0" algn="ctr">
                        <a:lnSpc>
                          <a:spcPct val="107000"/>
                        </a:lnSpc>
                        <a:spcBef>
                          <a:spcPts val="0"/>
                        </a:spcBef>
                        <a:spcAft>
                          <a:spcPts val="0"/>
                        </a:spcAft>
                      </a:pPr>
                      <a:r>
                        <a:rPr lang="en-US" sz="1100">
                          <a:effectLst/>
                        </a:rPr>
                        <a:t>F4</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X</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2.787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2.308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1.207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50375245"/>
                  </a:ext>
                </a:extLst>
              </a:tr>
              <a:tr h="237270">
                <a:tc>
                  <a:txBody>
                    <a:bodyPr/>
                    <a:lstStyle/>
                    <a:p>
                      <a:pPr marL="0" marR="0" algn="ctr">
                        <a:lnSpc>
                          <a:spcPct val="107000"/>
                        </a:lnSpc>
                        <a:spcBef>
                          <a:spcPts val="0"/>
                        </a:spcBef>
                        <a:spcAft>
                          <a:spcPts val="0"/>
                        </a:spcAft>
                      </a:pPr>
                      <a:r>
                        <a:rPr lang="en-US" sz="1100">
                          <a:effectLst/>
                        </a:rPr>
                        <a:t>F4</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X</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2.882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2.329</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1.237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612961828"/>
                  </a:ext>
                </a:extLst>
              </a:tr>
              <a:tr h="237270">
                <a:tc>
                  <a:txBody>
                    <a:bodyPr/>
                    <a:lstStyle/>
                    <a:p>
                      <a:pPr marL="0" marR="0" algn="ctr">
                        <a:lnSpc>
                          <a:spcPct val="107000"/>
                        </a:lnSpc>
                        <a:spcBef>
                          <a:spcPts val="0"/>
                        </a:spcBef>
                        <a:spcAft>
                          <a:spcPts val="0"/>
                        </a:spcAft>
                      </a:pPr>
                      <a:r>
                        <a:rPr lang="en-US" sz="1100">
                          <a:effectLst/>
                        </a:rPr>
                        <a:t>F3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X</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2.853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2.36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1.209</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589556985"/>
                  </a:ext>
                </a:extLst>
              </a:tr>
              <a:tr h="237270">
                <a:tc>
                  <a:txBody>
                    <a:bodyPr/>
                    <a:lstStyle/>
                    <a:p>
                      <a:pPr marL="0" marR="0" algn="ctr">
                        <a:lnSpc>
                          <a:spcPct val="107000"/>
                        </a:lnSpc>
                        <a:spcBef>
                          <a:spcPts val="0"/>
                        </a:spcBef>
                        <a:spcAft>
                          <a:spcPts val="0"/>
                        </a:spcAft>
                      </a:pPr>
                      <a:r>
                        <a:rPr lang="en-US" sz="1100">
                          <a:effectLst/>
                        </a:rPr>
                        <a:t>F3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X</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2.937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2.385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1.231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599094385"/>
                  </a:ext>
                </a:extLst>
              </a:tr>
              <a:tr h="237270">
                <a:tc>
                  <a:txBody>
                    <a:bodyPr/>
                    <a:lstStyle/>
                    <a:p>
                      <a:pPr marL="0" marR="0" algn="ctr">
                        <a:lnSpc>
                          <a:spcPct val="107000"/>
                        </a:lnSpc>
                        <a:spcBef>
                          <a:spcPts val="0"/>
                        </a:spcBef>
                        <a:spcAft>
                          <a:spcPts val="0"/>
                        </a:spcAft>
                      </a:pPr>
                      <a:r>
                        <a:rPr lang="en-US" sz="1100">
                          <a:effectLst/>
                        </a:rPr>
                        <a:t>F2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X</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2.784</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2.32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242901967"/>
                  </a:ext>
                </a:extLst>
              </a:tr>
              <a:tr h="237270">
                <a:tc>
                  <a:txBody>
                    <a:bodyPr/>
                    <a:lstStyle/>
                    <a:p>
                      <a:pPr marL="0" marR="0" algn="ctr">
                        <a:lnSpc>
                          <a:spcPct val="107000"/>
                        </a:lnSpc>
                        <a:spcBef>
                          <a:spcPts val="0"/>
                        </a:spcBef>
                        <a:spcAft>
                          <a:spcPts val="0"/>
                        </a:spcAft>
                      </a:pPr>
                      <a:r>
                        <a:rPr lang="en-US" sz="1100">
                          <a:effectLst/>
                        </a:rPr>
                        <a:t>F2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X</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2.867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2.346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1.222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961039856"/>
                  </a:ext>
                </a:extLst>
              </a:tr>
              <a:tr h="237270">
                <a:tc>
                  <a:txBody>
                    <a:bodyPr/>
                    <a:lstStyle/>
                    <a:p>
                      <a:pPr marL="0" marR="0" algn="ctr">
                        <a:lnSpc>
                          <a:spcPct val="107000"/>
                        </a:lnSpc>
                        <a:spcBef>
                          <a:spcPts val="0"/>
                        </a:spcBef>
                        <a:spcAft>
                          <a:spcPts val="0"/>
                        </a:spcAft>
                      </a:pPr>
                      <a:r>
                        <a:rPr lang="en-US" sz="1100">
                          <a:effectLst/>
                        </a:rPr>
                        <a:t>F1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X</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2.442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2.057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1.187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395600751"/>
                  </a:ext>
                </a:extLst>
              </a:tr>
              <a:tr h="237270">
                <a:tc>
                  <a:txBody>
                    <a:bodyPr/>
                    <a:lstStyle/>
                    <a:p>
                      <a:pPr marL="0" marR="0" algn="ctr">
                        <a:lnSpc>
                          <a:spcPct val="107000"/>
                        </a:lnSpc>
                        <a:spcBef>
                          <a:spcPts val="0"/>
                        </a:spcBef>
                        <a:spcAft>
                          <a:spcPts val="0"/>
                        </a:spcAft>
                      </a:pPr>
                      <a:r>
                        <a:rPr lang="en-US" sz="1100">
                          <a:effectLst/>
                        </a:rPr>
                        <a:t>F1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X</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2.523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2.081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1.212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911496232"/>
                  </a:ext>
                </a:extLst>
              </a:tr>
              <a:tr h="237270">
                <a:tc>
                  <a:txBody>
                    <a:bodyPr/>
                    <a:lstStyle/>
                    <a:p>
                      <a:pPr marL="0" marR="0" algn="ctr">
                        <a:lnSpc>
                          <a:spcPct val="107000"/>
                        </a:lnSpc>
                        <a:spcBef>
                          <a:spcPts val="0"/>
                        </a:spcBef>
                        <a:spcAft>
                          <a:spcPts val="0"/>
                        </a:spcAft>
                      </a:pPr>
                      <a:r>
                        <a:rPr lang="en-US" sz="1100">
                          <a:effectLst/>
                        </a:rPr>
                        <a:t>GF</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X</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1.618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1.387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1.166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959863995"/>
                  </a:ext>
                </a:extLst>
              </a:tr>
              <a:tr h="237270">
                <a:tc>
                  <a:txBody>
                    <a:bodyPr/>
                    <a:lstStyle/>
                    <a:p>
                      <a:pPr marL="0" marR="0" algn="ctr">
                        <a:lnSpc>
                          <a:spcPct val="107000"/>
                        </a:lnSpc>
                        <a:spcBef>
                          <a:spcPts val="0"/>
                        </a:spcBef>
                        <a:spcAft>
                          <a:spcPts val="0"/>
                        </a:spcAft>
                      </a:pPr>
                      <a:r>
                        <a:rPr lang="en-US" sz="1100">
                          <a:effectLst/>
                        </a:rPr>
                        <a:t>GF</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X</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1.691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1.412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1.197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80893099"/>
                  </a:ext>
                </a:extLst>
              </a:tr>
              <a:tr h="237270">
                <a:tc>
                  <a:txBody>
                    <a:bodyPr/>
                    <a:lstStyle/>
                    <a:p>
                      <a:pPr marL="0" marR="0" algn="ctr">
                        <a:lnSpc>
                          <a:spcPct val="107000"/>
                        </a:lnSpc>
                        <a:spcBef>
                          <a:spcPts val="0"/>
                        </a:spcBef>
                        <a:spcAft>
                          <a:spcPts val="0"/>
                        </a:spcAft>
                      </a:pPr>
                      <a:r>
                        <a:rPr lang="en-US" sz="1100">
                          <a:effectLst/>
                        </a:rPr>
                        <a:t>Basement</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X</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0.102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0.087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1.173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757533028"/>
                  </a:ext>
                </a:extLst>
              </a:tr>
              <a:tr h="243861">
                <a:tc>
                  <a:txBody>
                    <a:bodyPr/>
                    <a:lstStyle/>
                    <a:p>
                      <a:pPr marL="0" marR="0" algn="ctr">
                        <a:lnSpc>
                          <a:spcPct val="107000"/>
                        </a:lnSpc>
                        <a:spcBef>
                          <a:spcPts val="0"/>
                        </a:spcBef>
                        <a:spcAft>
                          <a:spcPts val="0"/>
                        </a:spcAft>
                      </a:pPr>
                      <a:r>
                        <a:rPr lang="en-US" sz="1100">
                          <a:effectLst/>
                        </a:rPr>
                        <a:t>Basement</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X</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0.089</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0.082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1.079</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065530157"/>
                  </a:ext>
                </a:extLst>
              </a:tr>
            </a:tbl>
          </a:graphicData>
        </a:graphic>
      </p:graphicFrame>
      <p:sp>
        <p:nvSpPr>
          <p:cNvPr id="16"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194081618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53</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sp>
        <p:nvSpPr>
          <p:cNvPr id="11" name="Rectangle 10"/>
          <p:cNvSpPr/>
          <p:nvPr/>
        </p:nvSpPr>
        <p:spPr>
          <a:xfrm>
            <a:off x="343428" y="543451"/>
            <a:ext cx="6543779" cy="707886"/>
          </a:xfrm>
          <a:prstGeom prst="rect">
            <a:avLst/>
          </a:prstGeom>
        </p:spPr>
        <p:txBody>
          <a:bodyPr wrap="none">
            <a:spAutoFit/>
          </a:bodyPr>
          <a:lstStyle/>
          <a:p>
            <a:pPr lvl="0"/>
            <a:r>
              <a:rPr lang="en-US" sz="4000" b="1" dirty="0" smtClean="0">
                <a:solidFill>
                  <a:srgbClr val="FFC000"/>
                </a:solidFill>
              </a:rPr>
              <a:t>4.4: </a:t>
            </a:r>
            <a:r>
              <a:rPr lang="en-US" sz="3200" b="1" dirty="0" smtClean="0">
                <a:solidFill>
                  <a:srgbClr val="70AD47">
                    <a:lumMod val="75000"/>
                  </a:srgbClr>
                </a:solidFill>
                <a:latin typeface="Century Gothic" panose="020B0502020202020204"/>
              </a:rPr>
              <a:t>Check </a:t>
            </a:r>
            <a:r>
              <a:rPr lang="en-US" sz="3200" b="1" dirty="0">
                <a:solidFill>
                  <a:srgbClr val="70AD47">
                    <a:lumMod val="75000"/>
                  </a:srgbClr>
                </a:solidFill>
                <a:latin typeface="Century Gothic" panose="020B0502020202020204"/>
              </a:rPr>
              <a:t>torsional irregularly</a:t>
            </a:r>
            <a:r>
              <a:rPr lang="en-US" sz="3200" b="1" dirty="0" smtClean="0">
                <a:solidFill>
                  <a:srgbClr val="70AD47">
                    <a:lumMod val="75000"/>
                  </a:srgbClr>
                </a:solidFill>
                <a:latin typeface="Century Gothic" panose="020B0502020202020204"/>
              </a:rPr>
              <a:t>:</a:t>
            </a:r>
            <a:endParaRPr lang="en-US" sz="3200" b="1" dirty="0">
              <a:solidFill>
                <a:srgbClr val="70AD47">
                  <a:lumMod val="75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2" name="Rectangle 11"/>
              <p:cNvSpPr/>
              <p:nvPr/>
            </p:nvSpPr>
            <p:spPr>
              <a:xfrm>
                <a:off x="6887207" y="516083"/>
                <a:ext cx="2274597" cy="85266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kumimoji="0" lang="en-US" sz="2400" b="1"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𝐀</m:t>
                        </m:r>
                      </m:e>
                      <m:sub>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𝐗</m:t>
                        </m:r>
                      </m:sub>
                    </m:sSub>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m:t>
                    </m:r>
                    <m:sSup>
                      <m:sSupPr>
                        <m:ctrlPr>
                          <a:rPr kumimoji="0" lang="en-US" sz="2400" b="1" i="1" u="none" strike="noStrike" kern="0" cap="none" spc="0" normalizeH="0" baseline="0" noProof="0">
                            <a:ln>
                              <a:noFill/>
                            </a:ln>
                            <a:solidFill>
                              <a:prstClr val="black"/>
                            </a:solidFill>
                            <a:effectLst/>
                            <a:uLnTx/>
                            <a:uFillTx/>
                            <a:latin typeface="Cambria Math" panose="02040503050406030204" pitchFamily="18" charset="0"/>
                          </a:rPr>
                        </m:ctrlPr>
                      </m:sSupPr>
                      <m:e>
                        <m:d>
                          <m:dPr>
                            <m:ctrlPr>
                              <a:rPr kumimoji="0" lang="en-US" sz="2400" b="1" i="1" u="none" strike="noStrike" kern="0" cap="none" spc="0" normalizeH="0" baseline="0" noProof="0">
                                <a:ln>
                                  <a:noFill/>
                                </a:ln>
                                <a:solidFill>
                                  <a:prstClr val="black"/>
                                </a:solidFill>
                                <a:effectLst/>
                                <a:uLnTx/>
                                <a:uFillTx/>
                                <a:latin typeface="Cambria Math" panose="02040503050406030204" pitchFamily="18" charset="0"/>
                              </a:rPr>
                            </m:ctrlPr>
                          </m:dPr>
                          <m:e>
                            <m:f>
                              <m:fPr>
                                <m:ctrlPr>
                                  <a:rPr kumimoji="0" lang="en-US" sz="2400" b="1" i="1" u="none" strike="noStrike" kern="0" cap="none" spc="0" normalizeH="0" baseline="0" noProof="0">
                                    <a:ln>
                                      <a:noFill/>
                                    </a:ln>
                                    <a:solidFill>
                                      <a:prstClr val="black"/>
                                    </a:solidFill>
                                    <a:effectLst/>
                                    <a:uLnTx/>
                                    <a:uFillTx/>
                                    <a:latin typeface="Cambria Math" panose="02040503050406030204" pitchFamily="18" charset="0"/>
                                  </a:rPr>
                                </m:ctrlPr>
                              </m:fPr>
                              <m:num>
                                <m:sSub>
                                  <m:sSubPr>
                                    <m:ctrlPr>
                                      <a:rPr kumimoji="0" lang="en-US" sz="2400" b="1" i="1" u="none" strike="noStrike" kern="0" cap="none" spc="0" normalizeH="0" baseline="0" noProof="0">
                                        <a:ln>
                                          <a:noFill/>
                                        </a:ln>
                                        <a:solidFill>
                                          <a:prstClr val="black"/>
                                        </a:solidFill>
                                        <a:effectLst/>
                                        <a:uLnTx/>
                                        <a:uFillTx/>
                                        <a:latin typeface="Cambria Math" panose="02040503050406030204" pitchFamily="18" charset="0"/>
                                      </a:rPr>
                                    </m:ctrlPr>
                                  </m:sSubPr>
                                  <m:e>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𝛅</m:t>
                                    </m:r>
                                  </m:e>
                                  <m:sub>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𝐦𝐚𝐱</m:t>
                                    </m:r>
                                  </m:sub>
                                </m:sSub>
                              </m:num>
                              <m:den>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𝟏</m:t>
                                </m:r>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m:t>
                                </m:r>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𝟐</m:t>
                                </m:r>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 </m:t>
                                </m:r>
                                <m:sSub>
                                  <m:sSubPr>
                                    <m:ctrlPr>
                                      <a:rPr kumimoji="0" lang="en-US" sz="2400" b="1" i="1" u="none" strike="noStrike" kern="0" cap="none" spc="0" normalizeH="0" baseline="0" noProof="0">
                                        <a:ln>
                                          <a:noFill/>
                                        </a:ln>
                                        <a:solidFill>
                                          <a:prstClr val="black"/>
                                        </a:solidFill>
                                        <a:effectLst/>
                                        <a:uLnTx/>
                                        <a:uFillTx/>
                                        <a:latin typeface="Cambria Math" panose="02040503050406030204" pitchFamily="18" charset="0"/>
                                      </a:rPr>
                                    </m:ctrlPr>
                                  </m:sSubPr>
                                  <m:e>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𝛅</m:t>
                                    </m:r>
                                  </m:e>
                                  <m:sub>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𝐚𝐯𝐠</m:t>
                                    </m:r>
                                  </m:sub>
                                </m:sSub>
                              </m:den>
                            </m:f>
                          </m:e>
                        </m:d>
                      </m:e>
                      <m:sup>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𝟐</m:t>
                        </m:r>
                      </m:sup>
                    </m:sSup>
                  </m:oMath>
                </a14:m>
                <a:r>
                  <a:rPr kumimoji="0" lang="en-US" sz="1800" b="0" i="0" u="none" strike="noStrike" kern="0" cap="none" spc="0" normalizeH="0" baseline="0" noProof="0" dirty="0" smtClean="0">
                    <a:ln>
                      <a:noFill/>
                    </a:ln>
                    <a:solidFill>
                      <a:prstClr val="black"/>
                    </a:solidFill>
                    <a:effectLst/>
                    <a:uLnTx/>
                    <a:uFillTx/>
                    <a:latin typeface="Century Gothic" panose="020B0502020202020204"/>
                  </a:rPr>
                  <a:t> </a:t>
                </a:r>
                <a:endParaRPr kumimoji="0" lang="en-US" sz="1800" b="0" i="0" u="none" strike="noStrike" kern="0" cap="none" spc="0" normalizeH="0" baseline="0" noProof="0" dirty="0" smtClean="0">
                  <a:ln>
                    <a:noFill/>
                  </a:ln>
                  <a:solidFill>
                    <a:sysClr val="windowText" lastClr="000000"/>
                  </a:solidFill>
                  <a:effectLst/>
                  <a:uLnTx/>
                  <a:uFillTx/>
                </a:endParaRPr>
              </a:p>
            </p:txBody>
          </p:sp>
        </mc:Choice>
        <mc:Fallback xmlns="">
          <p:sp>
            <p:nvSpPr>
              <p:cNvPr id="12" name="Rectangle 11"/>
              <p:cNvSpPr>
                <a:spLocks noRot="1" noChangeAspect="1" noMove="1" noResize="1" noEditPoints="1" noAdjustHandles="1" noChangeArrowheads="1" noChangeShapeType="1" noTextEdit="1"/>
              </p:cNvSpPr>
              <p:nvPr/>
            </p:nvSpPr>
            <p:spPr>
              <a:xfrm>
                <a:off x="6887207" y="516083"/>
                <a:ext cx="2274597" cy="852669"/>
              </a:xfrm>
              <a:prstGeom prst="rect">
                <a:avLst/>
              </a:prstGeom>
              <a:blipFill rotWithShape="0">
                <a:blip r:embed="rId2"/>
                <a:stretch>
                  <a:fillRect/>
                </a:stretch>
              </a:blipFill>
            </p:spPr>
            <p:txBody>
              <a:bodyPr/>
              <a:lstStyle/>
              <a:p>
                <a:r>
                  <a:rPr lang="en-US">
                    <a:noFill/>
                  </a:rPr>
                  <a:t> </a:t>
                </a:r>
              </a:p>
            </p:txBody>
          </p:sp>
        </mc:Fallback>
      </mc:AlternateContent>
      <p:sp>
        <p:nvSpPr>
          <p:cNvPr id="14" name="Rectangle 13"/>
          <p:cNvSpPr/>
          <p:nvPr/>
        </p:nvSpPr>
        <p:spPr>
          <a:xfrm>
            <a:off x="670026" y="1189167"/>
            <a:ext cx="2911374" cy="400110"/>
          </a:xfrm>
          <a:prstGeom prst="rect">
            <a:avLst/>
          </a:prstGeom>
        </p:spPr>
        <p:txBody>
          <a:bodyPr wrap="none">
            <a:spAutoFit/>
          </a:bodyPr>
          <a:lstStyle/>
          <a:p>
            <a:pPr lvl="0"/>
            <a:r>
              <a:rPr lang="en-US" sz="2000" b="1" dirty="0" smtClean="0">
                <a:solidFill>
                  <a:prstClr val="black"/>
                </a:solidFill>
                <a:latin typeface="Century Gothic" panose="020B0502020202020204"/>
              </a:rPr>
              <a:t>Block 1 : Y </a:t>
            </a:r>
            <a:r>
              <a:rPr lang="en-US" sz="2000" b="1" dirty="0">
                <a:solidFill>
                  <a:prstClr val="black"/>
                </a:solidFill>
                <a:latin typeface="Century Gothic" panose="020B0502020202020204"/>
              </a:rPr>
              <a:t>– Direction:</a:t>
            </a:r>
          </a:p>
        </p:txBody>
      </p:sp>
      <p:graphicFrame>
        <p:nvGraphicFramePr>
          <p:cNvPr id="16" name="Table 15"/>
          <p:cNvGraphicFramePr>
            <a:graphicFrameLocks noGrp="1"/>
          </p:cNvGraphicFramePr>
          <p:nvPr>
            <p:extLst>
              <p:ext uri="{D42A27DB-BD31-4B8C-83A1-F6EECF244321}">
                <p14:modId xmlns:p14="http://schemas.microsoft.com/office/powerpoint/2010/main" val="909707979"/>
              </p:ext>
            </p:extLst>
          </p:nvPr>
        </p:nvGraphicFramePr>
        <p:xfrm>
          <a:off x="670026" y="1706685"/>
          <a:ext cx="10874274" cy="4370257"/>
        </p:xfrm>
        <a:graphic>
          <a:graphicData uri="http://schemas.openxmlformats.org/drawingml/2006/table">
            <a:tbl>
              <a:tblPr firstRow="1" firstCol="1" bandRow="1">
                <a:tableStyleId>{5C22544A-7EE6-4342-B048-85BDC9FD1C3A}</a:tableStyleId>
              </a:tblPr>
              <a:tblGrid>
                <a:gridCol w="1742936">
                  <a:extLst>
                    <a:ext uri="{9D8B030D-6E8A-4147-A177-3AD203B41FA5}">
                      <a16:colId xmlns:a16="http://schemas.microsoft.com/office/drawing/2014/main" val="930824921"/>
                    </a:ext>
                  </a:extLst>
                </a:gridCol>
                <a:gridCol w="2133775">
                  <a:extLst>
                    <a:ext uri="{9D8B030D-6E8A-4147-A177-3AD203B41FA5}">
                      <a16:colId xmlns:a16="http://schemas.microsoft.com/office/drawing/2014/main" val="1914681824"/>
                    </a:ext>
                  </a:extLst>
                </a:gridCol>
                <a:gridCol w="2071570">
                  <a:extLst>
                    <a:ext uri="{9D8B030D-6E8A-4147-A177-3AD203B41FA5}">
                      <a16:colId xmlns:a16="http://schemas.microsoft.com/office/drawing/2014/main" val="1345322909"/>
                    </a:ext>
                  </a:extLst>
                </a:gridCol>
                <a:gridCol w="1914295">
                  <a:extLst>
                    <a:ext uri="{9D8B030D-6E8A-4147-A177-3AD203B41FA5}">
                      <a16:colId xmlns:a16="http://schemas.microsoft.com/office/drawing/2014/main" val="3739250632"/>
                    </a:ext>
                  </a:extLst>
                </a:gridCol>
                <a:gridCol w="1505849">
                  <a:extLst>
                    <a:ext uri="{9D8B030D-6E8A-4147-A177-3AD203B41FA5}">
                      <a16:colId xmlns:a16="http://schemas.microsoft.com/office/drawing/2014/main" val="2783673976"/>
                    </a:ext>
                  </a:extLst>
                </a:gridCol>
                <a:gridCol w="1505849">
                  <a:extLst>
                    <a:ext uri="{9D8B030D-6E8A-4147-A177-3AD203B41FA5}">
                      <a16:colId xmlns:a16="http://schemas.microsoft.com/office/drawing/2014/main" val="3926323998"/>
                    </a:ext>
                  </a:extLst>
                </a:gridCol>
              </a:tblGrid>
              <a:tr h="496721">
                <a:tc>
                  <a:txBody>
                    <a:bodyPr/>
                    <a:lstStyle/>
                    <a:p>
                      <a:pPr marL="0" marR="0" algn="ctr">
                        <a:lnSpc>
                          <a:spcPct val="107000"/>
                        </a:lnSpc>
                        <a:spcBef>
                          <a:spcPts val="0"/>
                        </a:spcBef>
                        <a:spcAft>
                          <a:spcPts val="0"/>
                        </a:spcAft>
                      </a:pPr>
                      <a:r>
                        <a:rPr lang="en-US" sz="1100">
                          <a:effectLst/>
                        </a:rPr>
                        <a:t>Story</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Load Case/Combo</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Direction</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Max Drift</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Avg Drift</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Ratio</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966035342"/>
                  </a:ext>
                </a:extLst>
              </a:tr>
              <a:tr h="242096">
                <a:tc>
                  <a:txBody>
                    <a:bodyPr/>
                    <a:lstStyle/>
                    <a:p>
                      <a:pPr marL="0" marR="0" algn="ctr">
                        <a:lnSpc>
                          <a:spcPct val="107000"/>
                        </a:lnSpc>
                        <a:spcBef>
                          <a:spcPts val="0"/>
                        </a:spcBef>
                        <a:spcAft>
                          <a:spcPts val="0"/>
                        </a:spcAft>
                      </a:pPr>
                      <a:r>
                        <a:rPr lang="en-US" sz="1100">
                          <a:effectLst/>
                        </a:rPr>
                        <a:t>Staircase</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Y</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1.464</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1.373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1.066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863375402"/>
                  </a:ext>
                </a:extLst>
              </a:tr>
              <a:tr h="242096">
                <a:tc>
                  <a:txBody>
                    <a:bodyPr/>
                    <a:lstStyle/>
                    <a:p>
                      <a:pPr marL="0" marR="0" algn="ctr">
                        <a:lnSpc>
                          <a:spcPct val="107000"/>
                        </a:lnSpc>
                        <a:spcBef>
                          <a:spcPts val="0"/>
                        </a:spcBef>
                        <a:spcAft>
                          <a:spcPts val="0"/>
                        </a:spcAft>
                      </a:pPr>
                      <a:r>
                        <a:rPr lang="en-US" sz="1100">
                          <a:effectLst/>
                        </a:rPr>
                        <a:t>Staircase</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Y</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1.407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1.268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1.11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618040117"/>
                  </a:ext>
                </a:extLst>
              </a:tr>
              <a:tr h="242096">
                <a:tc>
                  <a:txBody>
                    <a:bodyPr/>
                    <a:lstStyle/>
                    <a:p>
                      <a:pPr marL="0" marR="0" algn="ctr">
                        <a:lnSpc>
                          <a:spcPct val="107000"/>
                        </a:lnSpc>
                        <a:spcBef>
                          <a:spcPts val="0"/>
                        </a:spcBef>
                        <a:spcAft>
                          <a:spcPts val="0"/>
                        </a:spcAft>
                      </a:pPr>
                      <a:r>
                        <a:rPr lang="en-US" sz="1100">
                          <a:effectLst/>
                        </a:rPr>
                        <a:t>Roof</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Y</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2.398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1.907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1.257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854134533"/>
                  </a:ext>
                </a:extLst>
              </a:tr>
              <a:tr h="242096">
                <a:tc>
                  <a:txBody>
                    <a:bodyPr/>
                    <a:lstStyle/>
                    <a:p>
                      <a:pPr marL="0" marR="0" algn="ctr">
                        <a:lnSpc>
                          <a:spcPct val="107000"/>
                        </a:lnSpc>
                        <a:spcBef>
                          <a:spcPts val="0"/>
                        </a:spcBef>
                        <a:spcAft>
                          <a:spcPts val="0"/>
                        </a:spcAft>
                      </a:pPr>
                      <a:r>
                        <a:rPr lang="en-US" sz="1100">
                          <a:effectLst/>
                        </a:rPr>
                        <a:t>Roof</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Y</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2.493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1.696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1.47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979096907"/>
                  </a:ext>
                </a:extLst>
              </a:tr>
              <a:tr h="242096">
                <a:tc>
                  <a:txBody>
                    <a:bodyPr/>
                    <a:lstStyle/>
                    <a:p>
                      <a:pPr marL="0" marR="0" algn="ctr">
                        <a:lnSpc>
                          <a:spcPct val="107000"/>
                        </a:lnSpc>
                        <a:spcBef>
                          <a:spcPts val="0"/>
                        </a:spcBef>
                        <a:spcAft>
                          <a:spcPts val="0"/>
                        </a:spcAft>
                      </a:pPr>
                      <a:r>
                        <a:rPr lang="en-US" sz="1100">
                          <a:effectLst/>
                        </a:rPr>
                        <a:t>F4</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Y</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2.717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1.616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1.681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005924188"/>
                  </a:ext>
                </a:extLst>
              </a:tr>
              <a:tr h="242096">
                <a:tc>
                  <a:txBody>
                    <a:bodyPr/>
                    <a:lstStyle/>
                    <a:p>
                      <a:pPr marL="0" marR="0" algn="ctr">
                        <a:lnSpc>
                          <a:spcPct val="107000"/>
                        </a:lnSpc>
                        <a:spcBef>
                          <a:spcPts val="0"/>
                        </a:spcBef>
                        <a:spcAft>
                          <a:spcPts val="0"/>
                        </a:spcAft>
                      </a:pPr>
                      <a:r>
                        <a:rPr lang="en-US" sz="1100">
                          <a:effectLst/>
                        </a:rPr>
                        <a:t>F4</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Y</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2.752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1.507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1.826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457437567"/>
                  </a:ext>
                </a:extLst>
              </a:tr>
              <a:tr h="242096">
                <a:tc>
                  <a:txBody>
                    <a:bodyPr/>
                    <a:lstStyle/>
                    <a:p>
                      <a:pPr marL="0" marR="0" algn="ctr">
                        <a:lnSpc>
                          <a:spcPct val="107000"/>
                        </a:lnSpc>
                        <a:spcBef>
                          <a:spcPts val="0"/>
                        </a:spcBef>
                        <a:spcAft>
                          <a:spcPts val="0"/>
                        </a:spcAft>
                      </a:pPr>
                      <a:r>
                        <a:rPr lang="en-US" sz="1100">
                          <a:effectLst/>
                        </a:rPr>
                        <a:t>F3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Y</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2.76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1.626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1.697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340885255"/>
                  </a:ext>
                </a:extLst>
              </a:tr>
              <a:tr h="242096">
                <a:tc>
                  <a:txBody>
                    <a:bodyPr/>
                    <a:lstStyle/>
                    <a:p>
                      <a:pPr marL="0" marR="0" algn="ctr">
                        <a:lnSpc>
                          <a:spcPct val="107000"/>
                        </a:lnSpc>
                        <a:spcBef>
                          <a:spcPts val="0"/>
                        </a:spcBef>
                        <a:spcAft>
                          <a:spcPts val="0"/>
                        </a:spcAft>
                      </a:pPr>
                      <a:r>
                        <a:rPr lang="en-US" sz="1100">
                          <a:effectLst/>
                        </a:rPr>
                        <a:t>F3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Y</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2.777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1.53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1.816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568503703"/>
                  </a:ext>
                </a:extLst>
              </a:tr>
              <a:tr h="242096">
                <a:tc>
                  <a:txBody>
                    <a:bodyPr/>
                    <a:lstStyle/>
                    <a:p>
                      <a:pPr marL="0" marR="0" algn="ctr">
                        <a:lnSpc>
                          <a:spcPct val="107000"/>
                        </a:lnSpc>
                        <a:spcBef>
                          <a:spcPts val="0"/>
                        </a:spcBef>
                        <a:spcAft>
                          <a:spcPts val="0"/>
                        </a:spcAft>
                      </a:pPr>
                      <a:r>
                        <a:rPr lang="en-US" sz="1100">
                          <a:effectLst/>
                        </a:rPr>
                        <a:t>F2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Y</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2.601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1.537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1.692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411821332"/>
                  </a:ext>
                </a:extLst>
              </a:tr>
              <a:tr h="242096">
                <a:tc>
                  <a:txBody>
                    <a:bodyPr/>
                    <a:lstStyle/>
                    <a:p>
                      <a:pPr marL="0" marR="0" algn="ctr">
                        <a:lnSpc>
                          <a:spcPct val="107000"/>
                        </a:lnSpc>
                        <a:spcBef>
                          <a:spcPts val="0"/>
                        </a:spcBef>
                        <a:spcAft>
                          <a:spcPts val="0"/>
                        </a:spcAft>
                      </a:pPr>
                      <a:r>
                        <a:rPr lang="en-US" sz="1100">
                          <a:effectLst/>
                        </a:rPr>
                        <a:t>F2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Y</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2.64</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1.465</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1.802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270859697"/>
                  </a:ext>
                </a:extLst>
              </a:tr>
              <a:tr h="242096">
                <a:tc>
                  <a:txBody>
                    <a:bodyPr/>
                    <a:lstStyle/>
                    <a:p>
                      <a:pPr marL="0" marR="0" algn="ctr">
                        <a:lnSpc>
                          <a:spcPct val="107000"/>
                        </a:lnSpc>
                        <a:spcBef>
                          <a:spcPts val="0"/>
                        </a:spcBef>
                        <a:spcAft>
                          <a:spcPts val="0"/>
                        </a:spcAft>
                      </a:pPr>
                      <a:r>
                        <a:rPr lang="en-US" sz="1100">
                          <a:effectLst/>
                        </a:rPr>
                        <a:t>F1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Y</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2.195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1.31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1.675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673498398"/>
                  </a:ext>
                </a:extLst>
              </a:tr>
              <a:tr h="242096">
                <a:tc>
                  <a:txBody>
                    <a:bodyPr/>
                    <a:lstStyle/>
                    <a:p>
                      <a:pPr marL="0" marR="0" algn="ctr">
                        <a:lnSpc>
                          <a:spcPct val="107000"/>
                        </a:lnSpc>
                        <a:spcBef>
                          <a:spcPts val="0"/>
                        </a:spcBef>
                        <a:spcAft>
                          <a:spcPts val="0"/>
                        </a:spcAft>
                      </a:pPr>
                      <a:r>
                        <a:rPr lang="en-US" sz="1100">
                          <a:effectLst/>
                        </a:rPr>
                        <a:t>F1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Y</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2.264</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1.271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1.782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648222626"/>
                  </a:ext>
                </a:extLst>
              </a:tr>
              <a:tr h="242096">
                <a:tc>
                  <a:txBody>
                    <a:bodyPr/>
                    <a:lstStyle/>
                    <a:p>
                      <a:pPr marL="0" marR="0" algn="ctr">
                        <a:lnSpc>
                          <a:spcPct val="107000"/>
                        </a:lnSpc>
                        <a:spcBef>
                          <a:spcPts val="0"/>
                        </a:spcBef>
                        <a:spcAft>
                          <a:spcPts val="0"/>
                        </a:spcAft>
                      </a:pPr>
                      <a:r>
                        <a:rPr lang="en-US" sz="1100">
                          <a:effectLst/>
                        </a:rPr>
                        <a:t>GF</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Y</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1.415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0.883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1.603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54709161"/>
                  </a:ext>
                </a:extLst>
              </a:tr>
              <a:tr h="242096">
                <a:tc>
                  <a:txBody>
                    <a:bodyPr/>
                    <a:lstStyle/>
                    <a:p>
                      <a:pPr marL="0" marR="0" algn="ctr">
                        <a:lnSpc>
                          <a:spcPct val="107000"/>
                        </a:lnSpc>
                        <a:spcBef>
                          <a:spcPts val="0"/>
                        </a:spcBef>
                        <a:spcAft>
                          <a:spcPts val="0"/>
                        </a:spcAft>
                      </a:pPr>
                      <a:r>
                        <a:rPr lang="en-US" sz="1100">
                          <a:effectLst/>
                        </a:rPr>
                        <a:t>GF</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Y</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1.497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0.871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1.718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563856123"/>
                  </a:ext>
                </a:extLst>
              </a:tr>
              <a:tr h="242096">
                <a:tc>
                  <a:txBody>
                    <a:bodyPr/>
                    <a:lstStyle/>
                    <a:p>
                      <a:pPr marL="0" marR="0" algn="ctr">
                        <a:lnSpc>
                          <a:spcPct val="107000"/>
                        </a:lnSpc>
                        <a:spcBef>
                          <a:spcPts val="0"/>
                        </a:spcBef>
                        <a:spcAft>
                          <a:spcPts val="0"/>
                        </a:spcAft>
                      </a:pPr>
                      <a:r>
                        <a:rPr lang="en-US" sz="1100">
                          <a:effectLst/>
                        </a:rPr>
                        <a:t>Basement</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Y</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0.195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0.143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1.36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303225343"/>
                  </a:ext>
                </a:extLst>
              </a:tr>
              <a:tr h="242096">
                <a:tc>
                  <a:txBody>
                    <a:bodyPr/>
                    <a:lstStyle/>
                    <a:p>
                      <a:pPr marL="0" marR="0" algn="ctr">
                        <a:lnSpc>
                          <a:spcPct val="107000"/>
                        </a:lnSpc>
                        <a:spcBef>
                          <a:spcPts val="0"/>
                        </a:spcBef>
                        <a:spcAft>
                          <a:spcPts val="0"/>
                        </a:spcAft>
                      </a:pPr>
                      <a:r>
                        <a:rPr lang="en-US" sz="1100">
                          <a:effectLst/>
                        </a:rPr>
                        <a:t>Basement</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Y</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0.176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0.133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1.321</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979428881"/>
                  </a:ext>
                </a:extLst>
              </a:tr>
            </a:tbl>
          </a:graphicData>
        </a:graphic>
      </p:graphicFrame>
      <p:sp>
        <p:nvSpPr>
          <p:cNvPr id="15"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123005228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54</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sp>
        <p:nvSpPr>
          <p:cNvPr id="11" name="Rectangle 10"/>
          <p:cNvSpPr/>
          <p:nvPr/>
        </p:nvSpPr>
        <p:spPr>
          <a:xfrm>
            <a:off x="343428" y="543451"/>
            <a:ext cx="6543779" cy="707886"/>
          </a:xfrm>
          <a:prstGeom prst="rect">
            <a:avLst/>
          </a:prstGeom>
        </p:spPr>
        <p:txBody>
          <a:bodyPr wrap="none">
            <a:spAutoFit/>
          </a:bodyPr>
          <a:lstStyle/>
          <a:p>
            <a:pPr lvl="0"/>
            <a:r>
              <a:rPr lang="en-US" sz="4000" b="1" dirty="0" smtClean="0">
                <a:solidFill>
                  <a:srgbClr val="FFC000"/>
                </a:solidFill>
              </a:rPr>
              <a:t>4.4: </a:t>
            </a:r>
            <a:r>
              <a:rPr lang="en-US" sz="3200" b="1" dirty="0" smtClean="0">
                <a:solidFill>
                  <a:srgbClr val="70AD47">
                    <a:lumMod val="75000"/>
                  </a:srgbClr>
                </a:solidFill>
                <a:latin typeface="Century Gothic" panose="020B0502020202020204"/>
              </a:rPr>
              <a:t>Check </a:t>
            </a:r>
            <a:r>
              <a:rPr lang="en-US" sz="3200" b="1" dirty="0">
                <a:solidFill>
                  <a:srgbClr val="70AD47">
                    <a:lumMod val="75000"/>
                  </a:srgbClr>
                </a:solidFill>
                <a:latin typeface="Century Gothic" panose="020B0502020202020204"/>
              </a:rPr>
              <a:t>torsional irregularly</a:t>
            </a:r>
            <a:r>
              <a:rPr lang="en-US" sz="3200" b="1" dirty="0" smtClean="0">
                <a:solidFill>
                  <a:srgbClr val="70AD47">
                    <a:lumMod val="75000"/>
                  </a:srgbClr>
                </a:solidFill>
                <a:latin typeface="Century Gothic" panose="020B0502020202020204"/>
              </a:rPr>
              <a:t>:</a:t>
            </a:r>
            <a:endParaRPr lang="en-US" sz="3200" b="1" dirty="0">
              <a:solidFill>
                <a:srgbClr val="70AD47">
                  <a:lumMod val="75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3" name="Rectangle 12"/>
              <p:cNvSpPr/>
              <p:nvPr/>
            </p:nvSpPr>
            <p:spPr>
              <a:xfrm>
                <a:off x="718070" y="1251337"/>
                <a:ext cx="11021645" cy="1924438"/>
              </a:xfrm>
              <a:prstGeom prst="rect">
                <a:avLst/>
              </a:prstGeom>
            </p:spPr>
            <p:txBody>
              <a:bodyPr wrap="square">
                <a:spAutoFit/>
              </a:bodyPr>
              <a:lstStyle/>
              <a:p>
                <a:pPr algn="justLow">
                  <a:spcAft>
                    <a:spcPts val="600"/>
                  </a:spcAft>
                </a:pPr>
                <a:r>
                  <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As we see almost all values more than the ratio 1.2 so there is Irregularity and must be taken in the design.</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Cause torsional irregularity exists as defined in Table 12.3-1 shall have the effects accounted for by multiplying </a:t>
                </a:r>
                <a:r>
                  <a:rPr lang="en-US"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M</a:t>
                </a:r>
                <a:r>
                  <a:rPr lang="en-US"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ta</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each level by a torsional amplification factor (Ax) as illustrated in Fig. 3.57 and determined from the following equation:</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14:m>
                  <m:oMath xmlns:m="http://schemas.openxmlformats.org/officeDocument/2006/math">
                    <m:sSub>
                      <m:sSubPr>
                        <m:ctrlP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𝐀</m:t>
                        </m:r>
                      </m:e>
                      <m:sub>
                        <m: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𝐗</m:t>
                        </m:r>
                      </m:sub>
                    </m:sSub>
                    <m:r>
                      <a:rPr lang="en-US" b="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p>
                      <m:sSupPr>
                        <m:ctrlP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d>
                          <m:dPr>
                            <m:ctrlP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dPr>
                          <m:e>
                            <m:f>
                              <m:fPr>
                                <m:ctrlP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𝛅</m:t>
                                    </m:r>
                                  </m:e>
                                  <m:sub>
                                    <m: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𝐦𝐚𝐱</m:t>
                                    </m:r>
                                  </m:sub>
                                </m:sSub>
                              </m:num>
                              <m:den>
                                <m: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𝟏</m:t>
                                </m:r>
                                <m:r>
                                  <a:rPr lang="en-US" b="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𝟐</m:t>
                                </m:r>
                                <m: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sSub>
                                  <m:sSubPr>
                                    <m:ctrlP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𝛅</m:t>
                                    </m:r>
                                  </m:e>
                                  <m:sub>
                                    <m: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𝐚𝐯𝐠</m:t>
                                    </m:r>
                                  </m:sub>
                                </m:sSub>
                              </m:den>
                            </m:f>
                          </m:e>
                        </m:d>
                      </m:e>
                      <m:sup>
                        <m: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𝟐</m:t>
                        </m:r>
                      </m:sup>
                    </m:sSup>
                  </m:oMath>
                </a14:m>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13" name="Rectangle 12"/>
              <p:cNvSpPr>
                <a:spLocks noRot="1" noChangeAspect="1" noMove="1" noResize="1" noEditPoints="1" noAdjustHandles="1" noChangeArrowheads="1" noChangeShapeType="1" noTextEdit="1"/>
              </p:cNvSpPr>
              <p:nvPr/>
            </p:nvSpPr>
            <p:spPr>
              <a:xfrm>
                <a:off x="718070" y="1251337"/>
                <a:ext cx="11021645" cy="1924438"/>
              </a:xfrm>
              <a:prstGeom prst="rect">
                <a:avLst/>
              </a:prstGeom>
              <a:blipFill>
                <a:blip r:embed="rId2"/>
                <a:stretch>
                  <a:fillRect l="-498" t="-1582" r="-996"/>
                </a:stretch>
              </a:blipFill>
            </p:spPr>
            <p:txBody>
              <a:bodyPr/>
              <a:lstStyle/>
              <a:p>
                <a:r>
                  <a:rPr lang="en-US">
                    <a:noFill/>
                  </a:rPr>
                  <a:t> </a:t>
                </a:r>
              </a:p>
            </p:txBody>
          </p:sp>
        </mc:Fallback>
      </mc:AlternateContent>
      <p:pic>
        <p:nvPicPr>
          <p:cNvPr id="20" name="Picture 19"/>
          <p:cNvPicPr/>
          <p:nvPr/>
        </p:nvPicPr>
        <p:blipFill>
          <a:blip r:embed="rId3">
            <a:extLst>
              <a:ext uri="{28A0092B-C50C-407E-A947-70E740481C1C}">
                <a14:useLocalDpi xmlns:a14="http://schemas.microsoft.com/office/drawing/2010/main" val="0"/>
              </a:ext>
            </a:extLst>
          </a:blip>
          <a:stretch>
            <a:fillRect/>
          </a:stretch>
        </p:blipFill>
        <p:spPr>
          <a:xfrm>
            <a:off x="7467610" y="2502658"/>
            <a:ext cx="4272105" cy="3782339"/>
          </a:xfrm>
          <a:prstGeom prst="rect">
            <a:avLst/>
          </a:prstGeom>
        </p:spPr>
      </p:pic>
      <p:sp>
        <p:nvSpPr>
          <p:cNvPr id="16"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93047" y="2502658"/>
            <a:ext cx="4132425" cy="3782339"/>
          </a:xfrm>
          <a:prstGeom prst="rect">
            <a:avLst/>
          </a:prstGeom>
        </p:spPr>
      </p:pic>
    </p:spTree>
    <p:extLst>
      <p:ext uri="{BB962C8B-B14F-4D97-AF65-F5344CB8AC3E}">
        <p14:creationId xmlns:p14="http://schemas.microsoft.com/office/powerpoint/2010/main" val="180798770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55</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sp>
        <p:nvSpPr>
          <p:cNvPr id="11" name="Rectangle 10"/>
          <p:cNvSpPr/>
          <p:nvPr/>
        </p:nvSpPr>
        <p:spPr>
          <a:xfrm>
            <a:off x="533400" y="779109"/>
            <a:ext cx="3968262" cy="707886"/>
          </a:xfrm>
          <a:prstGeom prst="rect">
            <a:avLst/>
          </a:prstGeom>
        </p:spPr>
        <p:txBody>
          <a:bodyPr wrap="square">
            <a:spAutoFit/>
          </a:bodyPr>
          <a:lstStyle/>
          <a:p>
            <a:r>
              <a:rPr lang="en-US" sz="4000" b="1" dirty="0" smtClean="0">
                <a:solidFill>
                  <a:srgbClr val="FFC000"/>
                </a:solidFill>
              </a:rPr>
              <a:t>4.5: </a:t>
            </a:r>
            <a:r>
              <a:rPr lang="en-US" sz="4000" b="1" dirty="0" smtClean="0">
                <a:solidFill>
                  <a:schemeClr val="accent6">
                    <a:lumMod val="75000"/>
                  </a:schemeClr>
                </a:solidFill>
              </a:rPr>
              <a:t>Check </a:t>
            </a:r>
            <a:r>
              <a:rPr lang="en-US" sz="4000" b="1" dirty="0">
                <a:solidFill>
                  <a:schemeClr val="accent6">
                    <a:lumMod val="75000"/>
                  </a:schemeClr>
                </a:solidFill>
              </a:rPr>
              <a:t>P-delta</a:t>
            </a:r>
            <a:endParaRPr lang="en-US" dirty="0">
              <a:solidFill>
                <a:schemeClr val="accent6">
                  <a:lumMod val="75000"/>
                </a:schemeClr>
              </a:solidFill>
            </a:endParaRPr>
          </a:p>
        </p:txBody>
      </p:sp>
      <p:sp>
        <p:nvSpPr>
          <p:cNvPr id="15" name="عنصر نائب للمحتوى 3"/>
          <p:cNvSpPr txBox="1">
            <a:spLocks/>
          </p:cNvSpPr>
          <p:nvPr/>
        </p:nvSpPr>
        <p:spPr>
          <a:xfrm>
            <a:off x="5469828" y="821770"/>
            <a:ext cx="6095400" cy="578167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200" dirty="0" smtClean="0">
                <a:latin typeface="Times New Roman" panose="02020603050405020304" pitchFamily="18" charset="0"/>
                <a:cs typeface="Times New Roman" panose="02020603050405020304" pitchFamily="18" charset="0"/>
              </a:rPr>
              <a:t>A simplified formula for stability coefficient:</a:t>
            </a:r>
            <a:endParaRPr lang="en-GB" sz="22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2200" dirty="0" smtClean="0">
                <a:latin typeface="Times New Roman" panose="02020603050405020304" pitchFamily="18" charset="0"/>
                <a:cs typeface="Times New Roman" panose="02020603050405020304" pitchFamily="18" charset="0"/>
              </a:rPr>
              <a:t>θ = </a:t>
            </a:r>
            <a:r>
              <a:rPr lang="en-US" sz="2200" dirty="0" err="1" smtClean="0">
                <a:latin typeface="Times New Roman" panose="02020603050405020304" pitchFamily="18" charset="0"/>
                <a:cs typeface="Times New Roman" panose="02020603050405020304" pitchFamily="18" charset="0"/>
              </a:rPr>
              <a:t>P</a:t>
            </a:r>
            <a:r>
              <a:rPr lang="en-US" sz="2200" baseline="-25000" dirty="0" err="1" smtClean="0">
                <a:latin typeface="Times New Roman" panose="02020603050405020304" pitchFamily="18" charset="0"/>
                <a:cs typeface="Times New Roman" panose="02020603050405020304" pitchFamily="18" charset="0"/>
              </a:rPr>
              <a:t>x</a:t>
            </a:r>
            <a:r>
              <a:rPr lang="en-US" sz="2200" dirty="0" smtClean="0">
                <a:latin typeface="Times New Roman" panose="02020603050405020304" pitchFamily="18" charset="0"/>
                <a:cs typeface="Times New Roman" panose="02020603050405020304" pitchFamily="18" charset="0"/>
              </a:rPr>
              <a:t> / </a:t>
            </a:r>
            <a:r>
              <a:rPr lang="en-US" sz="2200" dirty="0" err="1" smtClean="0">
                <a:latin typeface="Times New Roman" panose="02020603050405020304" pitchFamily="18" charset="0"/>
                <a:cs typeface="Times New Roman" panose="02020603050405020304" pitchFamily="18" charset="0"/>
              </a:rPr>
              <a:t>K</a:t>
            </a:r>
            <a:r>
              <a:rPr lang="en-US" sz="2200" baseline="-25000" dirty="0" err="1" smtClean="0">
                <a:latin typeface="Times New Roman" panose="02020603050405020304" pitchFamily="18" charset="0"/>
                <a:cs typeface="Times New Roman" panose="02020603050405020304" pitchFamily="18" charset="0"/>
              </a:rPr>
              <a:t>x</a:t>
            </a:r>
            <a:r>
              <a:rPr lang="en-US" sz="2200" dirty="0" smtClean="0">
                <a:latin typeface="Times New Roman" panose="02020603050405020304" pitchFamily="18" charset="0"/>
                <a:cs typeface="Times New Roman" panose="02020603050405020304" pitchFamily="18" charset="0"/>
              </a:rPr>
              <a:t> </a:t>
            </a:r>
            <a:r>
              <a:rPr lang="en-US" sz="2200" dirty="0" err="1" smtClean="0">
                <a:latin typeface="Times New Roman" panose="02020603050405020304" pitchFamily="18" charset="0"/>
                <a:cs typeface="Times New Roman" panose="02020603050405020304" pitchFamily="18" charset="0"/>
              </a:rPr>
              <a:t>h</a:t>
            </a:r>
            <a:r>
              <a:rPr lang="en-US" sz="2200" baseline="-25000" dirty="0" err="1" smtClean="0">
                <a:latin typeface="Times New Roman" panose="02020603050405020304" pitchFamily="18" charset="0"/>
                <a:cs typeface="Times New Roman" panose="02020603050405020304" pitchFamily="18" charset="0"/>
              </a:rPr>
              <a:t>x</a:t>
            </a:r>
            <a:endParaRPr lang="en-GB" sz="22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2200" dirty="0" err="1" smtClean="0">
                <a:latin typeface="Times New Roman" panose="02020603050405020304" pitchFamily="18" charset="0"/>
                <a:cs typeface="Times New Roman" panose="02020603050405020304" pitchFamily="18" charset="0"/>
              </a:rPr>
              <a:t>K</a:t>
            </a:r>
            <a:r>
              <a:rPr lang="en-US" sz="2200" baseline="-25000" dirty="0" err="1" smtClean="0">
                <a:latin typeface="Times New Roman" panose="02020603050405020304" pitchFamily="18" charset="0"/>
                <a:cs typeface="Times New Roman" panose="02020603050405020304" pitchFamily="18" charset="0"/>
              </a:rPr>
              <a:t>x</a:t>
            </a:r>
            <a:r>
              <a:rPr lang="en-US" sz="2200" dirty="0" smtClean="0">
                <a:latin typeface="Times New Roman" panose="02020603050405020304" pitchFamily="18" charset="0"/>
                <a:cs typeface="Times New Roman" panose="02020603050405020304" pitchFamily="18" charset="0"/>
              </a:rPr>
              <a:t>: story stiffness at level x.</a:t>
            </a:r>
          </a:p>
          <a:p>
            <a:pPr marL="0" indent="0">
              <a:buFont typeface="Arial" panose="020B0604020202020204" pitchFamily="34" charset="0"/>
              <a:buNone/>
            </a:pPr>
            <a:endParaRPr lang="en-GB" sz="20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If θ &lt; 0.10 then there is no need for taking the P-Delta effect into consideration.</a:t>
            </a:r>
            <a:endParaRPr lang="en-GB" sz="20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If 0.10 &lt; θ &lt; </a:t>
            </a:r>
            <a:r>
              <a:rPr lang="en-US" sz="2000" dirty="0" err="1" smtClean="0">
                <a:latin typeface="Times New Roman" panose="02020603050405020304" pitchFamily="18" charset="0"/>
                <a:cs typeface="Times New Roman" panose="02020603050405020304" pitchFamily="18" charset="0"/>
              </a:rPr>
              <a:t>θ</a:t>
            </a:r>
            <a:r>
              <a:rPr lang="en-US" sz="2000" baseline="-25000" dirty="0" err="1" smtClean="0">
                <a:latin typeface="Times New Roman" panose="02020603050405020304" pitchFamily="18" charset="0"/>
                <a:cs typeface="Times New Roman" panose="02020603050405020304" pitchFamily="18" charset="0"/>
              </a:rPr>
              <a:t>max</a:t>
            </a:r>
            <a:r>
              <a:rPr lang="en-US" sz="2000" dirty="0" smtClean="0">
                <a:latin typeface="Times New Roman" panose="02020603050405020304" pitchFamily="18" charset="0"/>
                <a:cs typeface="Times New Roman" panose="02020603050405020304" pitchFamily="18" charset="0"/>
              </a:rPr>
              <a:t>, then we need to magnified the moments by factor equal (1/1- θ).</a:t>
            </a:r>
            <a:endParaRPr lang="en-GB" sz="20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If θ &gt; </a:t>
            </a:r>
            <a:r>
              <a:rPr lang="en-US" sz="2000" dirty="0" err="1" smtClean="0">
                <a:latin typeface="Times New Roman" panose="02020603050405020304" pitchFamily="18" charset="0"/>
                <a:cs typeface="Times New Roman" panose="02020603050405020304" pitchFamily="18" charset="0"/>
              </a:rPr>
              <a:t>θ</a:t>
            </a:r>
            <a:r>
              <a:rPr lang="en-US" sz="2000" baseline="-25000" dirty="0" err="1" smtClean="0">
                <a:latin typeface="Times New Roman" panose="02020603050405020304" pitchFamily="18" charset="0"/>
                <a:cs typeface="Times New Roman" panose="02020603050405020304" pitchFamily="18" charset="0"/>
              </a:rPr>
              <a:t>max</a:t>
            </a:r>
            <a:r>
              <a:rPr lang="en-US" sz="2000" dirty="0" smtClean="0">
                <a:latin typeface="Times New Roman" panose="02020603050405020304" pitchFamily="18" charset="0"/>
                <a:cs typeface="Times New Roman" panose="02020603050405020304" pitchFamily="18" charset="0"/>
              </a:rPr>
              <a:t>, then the structure isn’t ok (it’s too flexible)</a:t>
            </a:r>
            <a:endParaRPr lang="en-GB" sz="20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θ</a:t>
            </a:r>
            <a:r>
              <a:rPr lang="en-US" sz="2000" baseline="-25000" dirty="0" smtClean="0">
                <a:latin typeface="Times New Roman" panose="02020603050405020304" pitchFamily="18" charset="0"/>
                <a:cs typeface="Times New Roman" panose="02020603050405020304" pitchFamily="18" charset="0"/>
              </a:rPr>
              <a:t> max</a:t>
            </a:r>
            <a:r>
              <a:rPr lang="en-US" sz="2000" dirty="0" smtClean="0">
                <a:latin typeface="Times New Roman" panose="02020603050405020304" pitchFamily="18" charset="0"/>
                <a:cs typeface="Times New Roman" panose="02020603050405020304" pitchFamily="18" charset="0"/>
              </a:rPr>
              <a:t> = 0.5/βC</a:t>
            </a:r>
            <a:r>
              <a:rPr lang="en-US" sz="2000" baseline="-25000" dirty="0" smtClean="0">
                <a:latin typeface="Times New Roman" panose="02020603050405020304" pitchFamily="18" charset="0"/>
                <a:cs typeface="Times New Roman" panose="02020603050405020304" pitchFamily="18" charset="0"/>
              </a:rPr>
              <a:t>d</a:t>
            </a:r>
            <a:r>
              <a:rPr lang="en-US" sz="2000" dirty="0" smtClean="0">
                <a:latin typeface="Times New Roman" panose="02020603050405020304" pitchFamily="18" charset="0"/>
                <a:cs typeface="Times New Roman" panose="02020603050405020304" pitchFamily="18" charset="0"/>
              </a:rPr>
              <a:t> ≤ 0.25</a:t>
            </a:r>
            <a:endParaRPr lang="en-GB" sz="20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2000" dirty="0" smtClean="0">
                <a:latin typeface="Times New Roman" panose="02020603050405020304" pitchFamily="18" charset="0"/>
                <a:cs typeface="Times New Roman" panose="02020603050405020304" pitchFamily="18" charset="0"/>
              </a:rPr>
              <a:t>where β is the ratio of shear demand to shear capacity for the story between Levels x and x – 1. This ratio is permitted to be conservatively taken as 1.0</a:t>
            </a:r>
            <a:endParaRPr lang="en-GB" sz="2000" dirty="0" smtClean="0">
              <a:latin typeface="Times New Roman" panose="02020603050405020304" pitchFamily="18" charset="0"/>
              <a:cs typeface="Times New Roman" panose="02020603050405020304" pitchFamily="18" charset="0"/>
            </a:endParaRPr>
          </a:p>
          <a:p>
            <a:endParaRPr lang="ar-SA" dirty="0"/>
          </a:p>
        </p:txBody>
      </p:sp>
      <p:sp>
        <p:nvSpPr>
          <p:cNvPr id="16" name="عنصر نائب للمحتوى 2"/>
          <p:cNvSpPr txBox="1">
            <a:spLocks/>
          </p:cNvSpPr>
          <p:nvPr/>
        </p:nvSpPr>
        <p:spPr>
          <a:xfrm>
            <a:off x="626182" y="1486995"/>
            <a:ext cx="4843646" cy="578167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200" dirty="0" smtClean="0">
                <a:latin typeface="Times New Roman" panose="02020603050405020304" pitchFamily="18" charset="0"/>
                <a:cs typeface="Times New Roman" panose="02020603050405020304" pitchFamily="18" charset="0"/>
              </a:rPr>
              <a:t>θ = </a:t>
            </a:r>
            <a:r>
              <a:rPr lang="en-US" sz="2200" dirty="0" err="1" smtClean="0">
                <a:latin typeface="Times New Roman" panose="02020603050405020304" pitchFamily="18" charset="0"/>
                <a:cs typeface="Times New Roman" panose="02020603050405020304" pitchFamily="18" charset="0"/>
              </a:rPr>
              <a:t>P</a:t>
            </a:r>
            <a:r>
              <a:rPr lang="en-US" sz="2200" baseline="-25000" dirty="0" err="1" smtClean="0">
                <a:latin typeface="Times New Roman" panose="02020603050405020304" pitchFamily="18" charset="0"/>
                <a:cs typeface="Times New Roman" panose="02020603050405020304" pitchFamily="18" charset="0"/>
              </a:rPr>
              <a:t>x</a:t>
            </a:r>
            <a:r>
              <a:rPr lang="en-US" sz="2200" dirty="0" smtClean="0">
                <a:latin typeface="Times New Roman" panose="02020603050405020304" pitchFamily="18" charset="0"/>
                <a:cs typeface="Times New Roman" panose="02020603050405020304" pitchFamily="18" charset="0"/>
              </a:rPr>
              <a:t> ∆</a:t>
            </a:r>
            <a:r>
              <a:rPr lang="en-US" sz="2200" baseline="-25000" dirty="0" smtClean="0">
                <a:latin typeface="Times New Roman" panose="02020603050405020304" pitchFamily="18" charset="0"/>
                <a:cs typeface="Times New Roman" panose="02020603050405020304" pitchFamily="18" charset="0"/>
              </a:rPr>
              <a:t>in</a:t>
            </a:r>
            <a:r>
              <a:rPr lang="en-US" sz="2200" dirty="0" smtClean="0">
                <a:latin typeface="Times New Roman" panose="02020603050405020304" pitchFamily="18" charset="0"/>
                <a:cs typeface="Times New Roman" panose="02020603050405020304" pitchFamily="18" charset="0"/>
              </a:rPr>
              <a:t> </a:t>
            </a:r>
            <a:r>
              <a:rPr lang="en-US" sz="2200" dirty="0" err="1" smtClean="0">
                <a:latin typeface="Times New Roman" panose="02020603050405020304" pitchFamily="18" charset="0"/>
                <a:cs typeface="Times New Roman" panose="02020603050405020304" pitchFamily="18" charset="0"/>
              </a:rPr>
              <a:t>I</a:t>
            </a:r>
            <a:r>
              <a:rPr lang="en-US" sz="2200" baseline="-25000" dirty="0" err="1" smtClean="0">
                <a:latin typeface="Times New Roman" panose="02020603050405020304" pitchFamily="18" charset="0"/>
                <a:cs typeface="Times New Roman" panose="02020603050405020304" pitchFamily="18" charset="0"/>
              </a:rPr>
              <a:t>e</a:t>
            </a:r>
            <a:r>
              <a:rPr lang="en-US" sz="2200" dirty="0" smtClean="0">
                <a:latin typeface="Times New Roman" panose="02020603050405020304" pitchFamily="18" charset="0"/>
                <a:cs typeface="Times New Roman" panose="02020603050405020304" pitchFamily="18" charset="0"/>
              </a:rPr>
              <a:t>/ C</a:t>
            </a:r>
            <a:r>
              <a:rPr lang="en-US" sz="2200" baseline="-25000" dirty="0" smtClean="0">
                <a:latin typeface="Times New Roman" panose="02020603050405020304" pitchFamily="18" charset="0"/>
                <a:cs typeface="Times New Roman" panose="02020603050405020304" pitchFamily="18" charset="0"/>
              </a:rPr>
              <a:t>d</a:t>
            </a:r>
            <a:r>
              <a:rPr lang="en-US" sz="2200" dirty="0" smtClean="0">
                <a:latin typeface="Times New Roman" panose="02020603050405020304" pitchFamily="18" charset="0"/>
                <a:cs typeface="Times New Roman" panose="02020603050405020304" pitchFamily="18" charset="0"/>
              </a:rPr>
              <a:t> </a:t>
            </a:r>
            <a:r>
              <a:rPr lang="en-US" sz="2200" dirty="0" err="1" smtClean="0">
                <a:latin typeface="Times New Roman" panose="02020603050405020304" pitchFamily="18" charset="0"/>
                <a:cs typeface="Times New Roman" panose="02020603050405020304" pitchFamily="18" charset="0"/>
              </a:rPr>
              <a:t>V</a:t>
            </a:r>
            <a:r>
              <a:rPr lang="en-US" sz="2200" baseline="-25000" dirty="0" err="1" smtClean="0">
                <a:latin typeface="Times New Roman" panose="02020603050405020304" pitchFamily="18" charset="0"/>
                <a:cs typeface="Times New Roman" panose="02020603050405020304" pitchFamily="18" charset="0"/>
              </a:rPr>
              <a:t>x</a:t>
            </a:r>
            <a:r>
              <a:rPr lang="en-US" sz="2200" dirty="0" smtClean="0">
                <a:latin typeface="Times New Roman" panose="02020603050405020304" pitchFamily="18" charset="0"/>
                <a:cs typeface="Times New Roman" panose="02020603050405020304" pitchFamily="18" charset="0"/>
              </a:rPr>
              <a:t> </a:t>
            </a:r>
            <a:r>
              <a:rPr lang="en-US" sz="2200" dirty="0" err="1" smtClean="0">
                <a:latin typeface="Times New Roman" panose="02020603050405020304" pitchFamily="18" charset="0"/>
                <a:cs typeface="Times New Roman" panose="02020603050405020304" pitchFamily="18" charset="0"/>
              </a:rPr>
              <a:t>h</a:t>
            </a:r>
            <a:r>
              <a:rPr lang="en-US" sz="2200" baseline="-25000" dirty="0" err="1" smtClean="0">
                <a:latin typeface="Times New Roman" panose="02020603050405020304" pitchFamily="18" charset="0"/>
                <a:cs typeface="Times New Roman" panose="02020603050405020304" pitchFamily="18" charset="0"/>
              </a:rPr>
              <a:t>x</a:t>
            </a:r>
            <a:r>
              <a:rPr lang="en-US" sz="2200" baseline="-25000" dirty="0" smtClean="0">
                <a:latin typeface="Times New Roman" panose="02020603050405020304" pitchFamily="18" charset="0"/>
                <a:cs typeface="Times New Roman" panose="02020603050405020304" pitchFamily="18" charset="0"/>
              </a:rPr>
              <a:t> </a:t>
            </a:r>
            <a:endParaRPr lang="en-GB" sz="22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2200" dirty="0" smtClean="0">
                <a:latin typeface="Times New Roman" panose="02020603050405020304" pitchFamily="18" charset="0"/>
                <a:cs typeface="Times New Roman" panose="02020603050405020304" pitchFamily="18" charset="0"/>
              </a:rPr>
              <a:t>Where: </a:t>
            </a:r>
            <a:endParaRPr lang="en-GB" sz="22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2200" dirty="0" smtClean="0">
                <a:latin typeface="Times New Roman" panose="02020603050405020304" pitchFamily="18" charset="0"/>
                <a:cs typeface="Times New Roman" panose="02020603050405020304" pitchFamily="18" charset="0"/>
              </a:rPr>
              <a:t>θ: Stability coefficient.</a:t>
            </a:r>
            <a:endParaRPr lang="en-GB" sz="22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2200" dirty="0" err="1" smtClean="0">
                <a:latin typeface="Times New Roman" panose="02020603050405020304" pitchFamily="18" charset="0"/>
                <a:cs typeface="Times New Roman" panose="02020603050405020304" pitchFamily="18" charset="0"/>
              </a:rPr>
              <a:t>P</a:t>
            </a:r>
            <a:r>
              <a:rPr lang="en-US" sz="2200" baseline="-25000" dirty="0" err="1" smtClean="0">
                <a:latin typeface="Times New Roman" panose="02020603050405020304" pitchFamily="18" charset="0"/>
                <a:cs typeface="Times New Roman" panose="02020603050405020304" pitchFamily="18" charset="0"/>
              </a:rPr>
              <a:t>x</a:t>
            </a:r>
            <a:r>
              <a:rPr lang="en-US" sz="2200" dirty="0" smtClean="0">
                <a:latin typeface="Times New Roman" panose="02020603050405020304" pitchFamily="18" charset="0"/>
                <a:cs typeface="Times New Roman" panose="02020603050405020304" pitchFamily="18" charset="0"/>
              </a:rPr>
              <a:t>: Total un-factored vertical design load at and above level x.</a:t>
            </a:r>
            <a:endParaRPr lang="en-GB" sz="22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2200" dirty="0" smtClean="0">
                <a:latin typeface="Times New Roman" panose="02020603050405020304" pitchFamily="18" charset="0"/>
                <a:cs typeface="Times New Roman" panose="02020603050405020304" pitchFamily="18" charset="0"/>
              </a:rPr>
              <a:t>∆</a:t>
            </a:r>
            <a:r>
              <a:rPr lang="en-US" sz="2200" baseline="-25000" dirty="0" smtClean="0">
                <a:latin typeface="Times New Roman" panose="02020603050405020304" pitchFamily="18" charset="0"/>
                <a:cs typeface="Times New Roman" panose="02020603050405020304" pitchFamily="18" charset="0"/>
              </a:rPr>
              <a:t>in</a:t>
            </a:r>
            <a:r>
              <a:rPr lang="en-US" sz="2200" dirty="0" smtClean="0">
                <a:latin typeface="Times New Roman" panose="02020603050405020304" pitchFamily="18" charset="0"/>
                <a:cs typeface="Times New Roman" panose="02020603050405020304" pitchFamily="18" charset="0"/>
              </a:rPr>
              <a:t>: Design story drift.</a:t>
            </a:r>
            <a:endParaRPr lang="en-GB" sz="22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2200" dirty="0" err="1" smtClean="0">
                <a:latin typeface="Times New Roman" panose="02020603050405020304" pitchFamily="18" charset="0"/>
                <a:cs typeface="Times New Roman" panose="02020603050405020304" pitchFamily="18" charset="0"/>
              </a:rPr>
              <a:t>I</a:t>
            </a:r>
            <a:r>
              <a:rPr lang="en-US" sz="2200" baseline="-25000" dirty="0" err="1" smtClean="0">
                <a:latin typeface="Times New Roman" panose="02020603050405020304" pitchFamily="18" charset="0"/>
                <a:cs typeface="Times New Roman" panose="02020603050405020304" pitchFamily="18" charset="0"/>
              </a:rPr>
              <a:t>e</a:t>
            </a:r>
            <a:r>
              <a:rPr lang="en-US" sz="2200" dirty="0" smtClean="0">
                <a:latin typeface="Times New Roman" panose="02020603050405020304" pitchFamily="18" charset="0"/>
                <a:cs typeface="Times New Roman" panose="02020603050405020304" pitchFamily="18" charset="0"/>
              </a:rPr>
              <a:t>: Importance factor.</a:t>
            </a:r>
            <a:endParaRPr lang="en-GB" sz="22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2200" dirty="0" smtClean="0">
                <a:latin typeface="Times New Roman" panose="02020603050405020304" pitchFamily="18" charset="0"/>
                <a:cs typeface="Times New Roman" panose="02020603050405020304" pitchFamily="18" charset="0"/>
              </a:rPr>
              <a:t>C</a:t>
            </a:r>
            <a:r>
              <a:rPr lang="en-US" sz="2200" baseline="-25000" dirty="0" smtClean="0">
                <a:latin typeface="Times New Roman" panose="02020603050405020304" pitchFamily="18" charset="0"/>
                <a:cs typeface="Times New Roman" panose="02020603050405020304" pitchFamily="18" charset="0"/>
              </a:rPr>
              <a:t>d</a:t>
            </a:r>
            <a:r>
              <a:rPr lang="en-US" sz="2200" dirty="0" smtClean="0">
                <a:latin typeface="Times New Roman" panose="02020603050405020304" pitchFamily="18" charset="0"/>
                <a:cs typeface="Times New Roman" panose="02020603050405020304" pitchFamily="18" charset="0"/>
              </a:rPr>
              <a:t>: Deflection amplification factor.</a:t>
            </a:r>
            <a:endParaRPr lang="en-GB" sz="22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2200" dirty="0" err="1" smtClean="0">
                <a:latin typeface="Times New Roman" panose="02020603050405020304" pitchFamily="18" charset="0"/>
                <a:cs typeface="Times New Roman" panose="02020603050405020304" pitchFamily="18" charset="0"/>
              </a:rPr>
              <a:t>V</a:t>
            </a:r>
            <a:r>
              <a:rPr lang="en-US" sz="2200" baseline="-25000" dirty="0" err="1" smtClean="0">
                <a:latin typeface="Times New Roman" panose="02020603050405020304" pitchFamily="18" charset="0"/>
                <a:cs typeface="Times New Roman" panose="02020603050405020304" pitchFamily="18" charset="0"/>
              </a:rPr>
              <a:t>x</a:t>
            </a:r>
            <a:r>
              <a:rPr lang="en-US" sz="2200" dirty="0" smtClean="0">
                <a:latin typeface="Times New Roman" panose="02020603050405020304" pitchFamily="18" charset="0"/>
                <a:cs typeface="Times New Roman" panose="02020603050405020304" pitchFamily="18" charset="0"/>
              </a:rPr>
              <a:t>: Seismic shear force.</a:t>
            </a:r>
            <a:endParaRPr lang="en-GB" sz="22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2200" dirty="0" err="1" smtClean="0">
                <a:latin typeface="Times New Roman" panose="02020603050405020304" pitchFamily="18" charset="0"/>
                <a:cs typeface="Times New Roman" panose="02020603050405020304" pitchFamily="18" charset="0"/>
              </a:rPr>
              <a:t>h</a:t>
            </a:r>
            <a:r>
              <a:rPr lang="en-US" sz="2200" baseline="-25000" dirty="0" err="1" smtClean="0">
                <a:latin typeface="Times New Roman" panose="02020603050405020304" pitchFamily="18" charset="0"/>
                <a:cs typeface="Times New Roman" panose="02020603050405020304" pitchFamily="18" charset="0"/>
              </a:rPr>
              <a:t>x</a:t>
            </a:r>
            <a:r>
              <a:rPr lang="en-US" sz="2200" dirty="0" smtClean="0">
                <a:latin typeface="Times New Roman" panose="02020603050405020304" pitchFamily="18" charset="0"/>
                <a:cs typeface="Times New Roman" panose="02020603050405020304" pitchFamily="18" charset="0"/>
              </a:rPr>
              <a:t>: story height below level x.</a:t>
            </a:r>
            <a:endParaRPr lang="en-GB" sz="2200"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ar-SA" sz="2200" dirty="0"/>
          </a:p>
        </p:txBody>
      </p:sp>
      <p:sp>
        <p:nvSpPr>
          <p:cNvPr id="14"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168846319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dirty="0"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56</a:t>
            </a:fld>
            <a:endParaRPr lang="en-US" sz="1800" b="1">
              <a:solidFill>
                <a:schemeClr val="accent6">
                  <a:lumMod val="75000"/>
                </a:schemeClr>
              </a:solidFill>
            </a:endParaRPr>
          </a:p>
        </p:txBody>
      </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15" name="Rectangle 14"/>
          <p:cNvSpPr/>
          <p:nvPr/>
        </p:nvSpPr>
        <p:spPr>
          <a:xfrm>
            <a:off x="0" y="0"/>
            <a:ext cx="1231427" cy="400110"/>
          </a:xfrm>
          <a:prstGeom prst="rect">
            <a:avLst/>
          </a:prstGeom>
        </p:spPr>
        <p:txBody>
          <a:bodyPr wrap="none">
            <a:spAutoFit/>
          </a:bodyPr>
          <a:lstStyle/>
          <a:p>
            <a:pPr lvl="0"/>
            <a:r>
              <a:rPr lang="en-US" sz="2000" b="1" dirty="0" smtClean="0">
                <a:solidFill>
                  <a:prstClr val="black"/>
                </a:solidFill>
                <a:latin typeface="Century Gothic" panose="020B0502020202020204"/>
              </a:rPr>
              <a:t>Block 1 :</a:t>
            </a:r>
            <a:endParaRPr lang="en-US" sz="2000" b="1" dirty="0">
              <a:solidFill>
                <a:prstClr val="black"/>
              </a:solidFill>
              <a:latin typeface="Century Gothic" panose="020B0502020202020204"/>
            </a:endParaRPr>
          </a:p>
        </p:txBody>
      </p:sp>
      <p:pic>
        <p:nvPicPr>
          <p:cNvPr id="16" name="Picture 15"/>
          <p:cNvPicPr>
            <a:picLocks noChangeAspect="1"/>
          </p:cNvPicPr>
          <p:nvPr/>
        </p:nvPicPr>
        <p:blipFill>
          <a:blip r:embed="rId2"/>
          <a:stretch>
            <a:fillRect/>
          </a:stretch>
        </p:blipFill>
        <p:spPr>
          <a:xfrm>
            <a:off x="427703" y="429402"/>
            <a:ext cx="5548406" cy="4771248"/>
          </a:xfrm>
          <a:prstGeom prst="rect">
            <a:avLst/>
          </a:prstGeom>
        </p:spPr>
      </p:pic>
      <p:pic>
        <p:nvPicPr>
          <p:cNvPr id="17" name="Picture 16"/>
          <p:cNvPicPr>
            <a:picLocks noChangeAspect="1"/>
          </p:cNvPicPr>
          <p:nvPr/>
        </p:nvPicPr>
        <p:blipFill>
          <a:blip r:embed="rId3"/>
          <a:stretch>
            <a:fillRect/>
          </a:stretch>
        </p:blipFill>
        <p:spPr>
          <a:xfrm>
            <a:off x="5976109" y="400110"/>
            <a:ext cx="5763607" cy="4800540"/>
          </a:xfrm>
          <a:prstGeom prst="rect">
            <a:avLst/>
          </a:prstGeom>
        </p:spPr>
      </p:pic>
      <p:sp>
        <p:nvSpPr>
          <p:cNvPr id="18" name="Rectangle 17"/>
          <p:cNvSpPr/>
          <p:nvPr/>
        </p:nvSpPr>
        <p:spPr>
          <a:xfrm>
            <a:off x="2399590" y="5462259"/>
            <a:ext cx="6846746" cy="400110"/>
          </a:xfrm>
          <a:prstGeom prst="rect">
            <a:avLst/>
          </a:prstGeom>
        </p:spPr>
        <p:txBody>
          <a:bodyPr wrap="none">
            <a:spAutoFit/>
          </a:bodyPr>
          <a:lstStyle/>
          <a:p>
            <a:pPr lvl="0"/>
            <a:r>
              <a:rPr lang="en-US" sz="2000" b="1" dirty="0" smtClean="0">
                <a:solidFill>
                  <a:prstClr val="black"/>
                </a:solidFill>
                <a:latin typeface="Century Gothic" panose="020B0502020202020204"/>
              </a:rPr>
              <a:t>All the results less than 0.1 so neglect P-delta analysis </a:t>
            </a:r>
            <a:endParaRPr lang="en-US" sz="2000" b="1" dirty="0">
              <a:solidFill>
                <a:prstClr val="black"/>
              </a:solidFill>
              <a:latin typeface="Century Gothic" panose="020B0502020202020204"/>
            </a:endParaRPr>
          </a:p>
        </p:txBody>
      </p:sp>
      <p:sp>
        <p:nvSpPr>
          <p:cNvPr id="11"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101716386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57</a:t>
            </a:fld>
            <a:endParaRPr lang="en-US" sz="1800" b="1">
              <a:solidFill>
                <a:schemeClr val="accent6">
                  <a:lumMod val="75000"/>
                </a:schemeClr>
              </a:solidFill>
            </a:endParaRPr>
          </a:p>
        </p:txBody>
      </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15" name="Rectangle 14"/>
          <p:cNvSpPr/>
          <p:nvPr/>
        </p:nvSpPr>
        <p:spPr>
          <a:xfrm>
            <a:off x="0" y="0"/>
            <a:ext cx="1231427" cy="400110"/>
          </a:xfrm>
          <a:prstGeom prst="rect">
            <a:avLst/>
          </a:prstGeom>
        </p:spPr>
        <p:txBody>
          <a:bodyPr wrap="none">
            <a:spAutoFit/>
          </a:bodyPr>
          <a:lstStyle/>
          <a:p>
            <a:pPr lvl="0"/>
            <a:r>
              <a:rPr lang="en-US" sz="2000" b="1" dirty="0" smtClean="0">
                <a:solidFill>
                  <a:prstClr val="black"/>
                </a:solidFill>
                <a:latin typeface="Century Gothic" panose="020B0502020202020204"/>
              </a:rPr>
              <a:t>Block 2 :</a:t>
            </a:r>
            <a:endParaRPr lang="en-US" sz="2000" b="1" dirty="0">
              <a:solidFill>
                <a:prstClr val="black"/>
              </a:solidFill>
              <a:latin typeface="Century Gothic" panose="020B0502020202020204"/>
            </a:endParaRPr>
          </a:p>
        </p:txBody>
      </p:sp>
      <p:pic>
        <p:nvPicPr>
          <p:cNvPr id="6" name="Picture 5"/>
          <p:cNvPicPr>
            <a:picLocks noChangeAspect="1"/>
          </p:cNvPicPr>
          <p:nvPr/>
        </p:nvPicPr>
        <p:blipFill>
          <a:blip r:embed="rId2"/>
          <a:stretch>
            <a:fillRect/>
          </a:stretch>
        </p:blipFill>
        <p:spPr>
          <a:xfrm>
            <a:off x="427703" y="400110"/>
            <a:ext cx="5992148" cy="5152965"/>
          </a:xfrm>
          <a:prstGeom prst="rect">
            <a:avLst/>
          </a:prstGeom>
        </p:spPr>
      </p:pic>
      <p:pic>
        <p:nvPicPr>
          <p:cNvPr id="7" name="Picture 6"/>
          <p:cNvPicPr>
            <a:picLocks noChangeAspect="1"/>
          </p:cNvPicPr>
          <p:nvPr/>
        </p:nvPicPr>
        <p:blipFill>
          <a:blip r:embed="rId3"/>
          <a:stretch>
            <a:fillRect/>
          </a:stretch>
        </p:blipFill>
        <p:spPr>
          <a:xfrm>
            <a:off x="6400323" y="400111"/>
            <a:ext cx="5339393" cy="5219640"/>
          </a:xfrm>
          <a:prstGeom prst="rect">
            <a:avLst/>
          </a:prstGeom>
        </p:spPr>
      </p:pic>
      <p:sp>
        <p:nvSpPr>
          <p:cNvPr id="12" name="Rectangle 11"/>
          <p:cNvSpPr/>
          <p:nvPr/>
        </p:nvSpPr>
        <p:spPr>
          <a:xfrm>
            <a:off x="2418640" y="5619751"/>
            <a:ext cx="6846746" cy="400110"/>
          </a:xfrm>
          <a:prstGeom prst="rect">
            <a:avLst/>
          </a:prstGeom>
        </p:spPr>
        <p:txBody>
          <a:bodyPr wrap="none">
            <a:spAutoFit/>
          </a:bodyPr>
          <a:lstStyle/>
          <a:p>
            <a:pPr lvl="0"/>
            <a:r>
              <a:rPr lang="en-US" sz="2000" b="1" dirty="0" smtClean="0">
                <a:solidFill>
                  <a:prstClr val="black"/>
                </a:solidFill>
                <a:latin typeface="Century Gothic" panose="020B0502020202020204"/>
              </a:rPr>
              <a:t>All the results less than 0.1 so neglect P-delta analysis </a:t>
            </a:r>
            <a:endParaRPr lang="en-US" sz="2000" b="1" dirty="0">
              <a:solidFill>
                <a:prstClr val="black"/>
              </a:solidFill>
              <a:latin typeface="Century Gothic" panose="020B0502020202020204"/>
            </a:endParaRPr>
          </a:p>
        </p:txBody>
      </p:sp>
      <p:sp>
        <p:nvSpPr>
          <p:cNvPr id="11"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309072583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15" name="Pentagon 14"/>
          <p:cNvSpPr/>
          <p:nvPr/>
        </p:nvSpPr>
        <p:spPr>
          <a:xfrm>
            <a:off x="407962" y="453036"/>
            <a:ext cx="3854547" cy="5852160"/>
          </a:xfrm>
          <a:prstGeom prst="homePlate">
            <a:avLst/>
          </a:prstGeom>
          <a:solidFill>
            <a:srgbClr val="ADAD09"/>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0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 </a:t>
            </a:r>
            <a:endParaRPr kumimoji="0" lang="en-US" sz="1800" b="0" i="0" u="none" strike="noStrike" kern="0" cap="none" spc="0" normalizeH="0" baseline="0" noProof="0" dirty="0" smtClean="0">
              <a:ln>
                <a:noFill/>
              </a:ln>
              <a:solidFill>
                <a:prstClr val="white"/>
              </a:solidFill>
              <a:effectLst/>
              <a:uLnTx/>
              <a:uFillTx/>
              <a:latin typeface="Century Gothic" panose="020B0502020202020204"/>
            </a:endParaRPr>
          </a:p>
        </p:txBody>
      </p:sp>
      <p:sp>
        <p:nvSpPr>
          <p:cNvPr id="16" name="Pentagon 15"/>
          <p:cNvSpPr/>
          <p:nvPr/>
        </p:nvSpPr>
        <p:spPr>
          <a:xfrm>
            <a:off x="6562484" y="453036"/>
            <a:ext cx="5204848" cy="1071151"/>
          </a:xfrm>
          <a:prstGeom prst="homePlate">
            <a:avLst/>
          </a:prstGeom>
          <a:solidFill>
            <a:schemeClr val="accent2">
              <a:lumMod val="60000"/>
              <a:lumOff val="40000"/>
            </a:schemeClr>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400" b="1" i="0" u="none" strike="noStrike" kern="0" cap="none" spc="0" normalizeH="0" baseline="0" noProof="0" dirty="0" smtClean="0">
                <a:ln>
                  <a:noFill/>
                </a:ln>
                <a:solidFill>
                  <a:prstClr val="white"/>
                </a:solidFill>
                <a:effectLst/>
                <a:uLnTx/>
                <a:uFillTx/>
                <a:latin typeface="Century Gothic" panose="020B0502020202020204"/>
              </a:rPr>
              <a:t>Design of Beams</a:t>
            </a:r>
            <a:endParaRPr kumimoji="0" lang="en-US" sz="2400" b="1" i="0" u="none" strike="noStrike" kern="0" cap="none" spc="0" normalizeH="0" baseline="0" noProof="0" dirty="0" smtClean="0">
              <a:ln>
                <a:noFill/>
              </a:ln>
              <a:solidFill>
                <a:prstClr val="white"/>
              </a:solidFill>
              <a:effectLst/>
              <a:uLnTx/>
              <a:uFillTx/>
              <a:latin typeface="Century Gothic" panose="020B0502020202020204"/>
            </a:endParaRPr>
          </a:p>
        </p:txBody>
      </p:sp>
      <p:sp>
        <p:nvSpPr>
          <p:cNvPr id="17" name="Pentagon 16"/>
          <p:cNvSpPr/>
          <p:nvPr/>
        </p:nvSpPr>
        <p:spPr>
          <a:xfrm>
            <a:off x="3835702" y="4108900"/>
            <a:ext cx="5045555" cy="1082338"/>
          </a:xfrm>
          <a:prstGeom prst="homePlate">
            <a:avLst/>
          </a:prstGeom>
          <a:solidFill>
            <a:schemeClr val="accent4"/>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400" b="1" i="0" u="none" strike="noStrike" kern="0" cap="none" spc="0" normalizeH="0" baseline="0" noProof="0" dirty="0" smtClean="0">
                <a:ln>
                  <a:noFill/>
                </a:ln>
                <a:solidFill>
                  <a:prstClr val="white"/>
                </a:solidFill>
                <a:effectLst/>
                <a:uLnTx/>
                <a:uFillTx/>
                <a:latin typeface="Century Gothic" panose="020B0502020202020204"/>
              </a:rPr>
              <a:t>Design </a:t>
            </a:r>
            <a:r>
              <a:rPr lang="en-US" sz="4400" b="1" kern="0" dirty="0" smtClean="0">
                <a:solidFill>
                  <a:prstClr val="white"/>
                </a:solidFill>
                <a:latin typeface="Century Gothic" panose="020B0502020202020204"/>
              </a:rPr>
              <a:t>of Slab</a:t>
            </a:r>
            <a:r>
              <a:rPr kumimoji="0" lang="en-US" sz="4400" b="1" i="0" u="none" strike="noStrike" kern="0" cap="none" spc="0" normalizeH="0" baseline="0" noProof="0" dirty="0" smtClean="0">
                <a:ln>
                  <a:noFill/>
                </a:ln>
                <a:solidFill>
                  <a:prstClr val="white"/>
                </a:solidFill>
                <a:effectLst/>
                <a:uLnTx/>
                <a:uFillTx/>
                <a:latin typeface="Century Gothic" panose="020B0502020202020204"/>
              </a:rPr>
              <a:t>s</a:t>
            </a:r>
          </a:p>
        </p:txBody>
      </p:sp>
      <p:sp>
        <p:nvSpPr>
          <p:cNvPr id="21" name="Chevron 20"/>
          <p:cNvSpPr/>
          <p:nvPr/>
        </p:nvSpPr>
        <p:spPr>
          <a:xfrm>
            <a:off x="6829425" y="2704010"/>
            <a:ext cx="5038725" cy="1350211"/>
          </a:xfrm>
          <a:prstGeom prst="chevron">
            <a:avLst/>
          </a:prstGeom>
          <a:solidFill>
            <a:schemeClr val="accent5">
              <a:lumMod val="75000"/>
            </a:schemeClr>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400" b="1" i="0" u="none" strike="noStrike" kern="0" cap="none" spc="0" normalizeH="0" baseline="0" noProof="0" dirty="0" smtClean="0">
                <a:ln>
                  <a:noFill/>
                </a:ln>
                <a:solidFill>
                  <a:prstClr val="white"/>
                </a:solidFill>
                <a:effectLst/>
                <a:uLnTx/>
                <a:uFillTx/>
                <a:latin typeface="Century Gothic" panose="020B0502020202020204"/>
              </a:rPr>
              <a:t>Design of</a:t>
            </a:r>
            <a:r>
              <a:rPr kumimoji="0" lang="en-US" sz="4400" b="1" i="0" u="none" strike="noStrike" kern="0" cap="none" spc="0" normalizeH="0" noProof="0" dirty="0" smtClean="0">
                <a:ln>
                  <a:noFill/>
                </a:ln>
                <a:solidFill>
                  <a:prstClr val="white"/>
                </a:solidFill>
                <a:effectLst/>
                <a:uLnTx/>
                <a:uFillTx/>
                <a:latin typeface="Century Gothic" panose="020B0502020202020204"/>
              </a:rPr>
              <a:t> </a:t>
            </a:r>
            <a:r>
              <a:rPr kumimoji="0" lang="en-US" sz="4400" b="1" i="0" u="none" strike="noStrike" kern="0" cap="none" spc="0" normalizeH="0" baseline="0" noProof="0" dirty="0" smtClean="0">
                <a:ln>
                  <a:noFill/>
                </a:ln>
                <a:solidFill>
                  <a:prstClr val="white"/>
                </a:solidFill>
                <a:effectLst/>
                <a:uLnTx/>
                <a:uFillTx/>
                <a:latin typeface="Century Gothic" panose="020B0502020202020204"/>
              </a:rPr>
              <a:t>Columns </a:t>
            </a:r>
            <a:endParaRPr kumimoji="0" lang="en-US" sz="2400" b="1" i="0" u="none" strike="noStrike" kern="0" cap="none" spc="0" normalizeH="0" baseline="0" noProof="0" dirty="0" smtClean="0">
              <a:ln>
                <a:noFill/>
              </a:ln>
              <a:solidFill>
                <a:prstClr val="white"/>
              </a:solidFill>
              <a:effectLst/>
              <a:uLnTx/>
              <a:uFillTx/>
              <a:latin typeface="Century Gothic" panose="020B0502020202020204"/>
            </a:endParaRPr>
          </a:p>
        </p:txBody>
      </p:sp>
      <p:sp>
        <p:nvSpPr>
          <p:cNvPr id="22" name="TextBox 21"/>
          <p:cNvSpPr txBox="1"/>
          <p:nvPr/>
        </p:nvSpPr>
        <p:spPr>
          <a:xfrm rot="16200000">
            <a:off x="-935098" y="2009825"/>
            <a:ext cx="5728422" cy="2862322"/>
          </a:xfrm>
          <a:prstGeom prst="rect">
            <a:avLst/>
          </a:prstGeom>
          <a:noFill/>
        </p:spPr>
        <p:txBody>
          <a:bodyPr wrap="square" rtlCol="0">
            <a:spAutoFit/>
          </a:bodyPr>
          <a:lstStyle/>
          <a:p>
            <a:pPr algn="ctr"/>
            <a:r>
              <a:rPr lang="en-US" sz="6000" b="1" dirty="0">
                <a:solidFill>
                  <a:prstClr val="white"/>
                </a:solidFill>
              </a:rPr>
              <a:t>Design for Structural Elements</a:t>
            </a:r>
          </a:p>
        </p:txBody>
      </p:sp>
      <p:sp>
        <p:nvSpPr>
          <p:cNvPr id="9" name="Pentagon 8"/>
          <p:cNvSpPr/>
          <p:nvPr/>
        </p:nvSpPr>
        <p:spPr>
          <a:xfrm>
            <a:off x="3823021" y="1641498"/>
            <a:ext cx="5478925" cy="1025487"/>
          </a:xfrm>
          <a:prstGeom prst="homePlate">
            <a:avLst/>
          </a:prstGeom>
          <a:solidFill>
            <a:schemeClr val="tx2">
              <a:lumMod val="60000"/>
              <a:lumOff val="40000"/>
            </a:schemeClr>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400" b="1" i="0" u="none" strike="noStrike" kern="0" cap="none" spc="0" normalizeH="0" baseline="0" noProof="0" dirty="0" smtClean="0">
                <a:ln>
                  <a:noFill/>
                </a:ln>
                <a:solidFill>
                  <a:prstClr val="white"/>
                </a:solidFill>
                <a:effectLst/>
                <a:uLnTx/>
                <a:uFillTx/>
                <a:latin typeface="Century Gothic" panose="020B0502020202020204"/>
              </a:rPr>
              <a:t>Design of </a:t>
            </a:r>
            <a:r>
              <a:rPr lang="en-US" sz="4400" b="1" kern="0" dirty="0" smtClean="0">
                <a:solidFill>
                  <a:prstClr val="white"/>
                </a:solidFill>
                <a:latin typeface="Century Gothic" panose="020B0502020202020204"/>
              </a:rPr>
              <a:t>Footing</a:t>
            </a:r>
            <a:endParaRPr kumimoji="0" lang="en-US" sz="2400" b="1" i="0" u="none" strike="noStrike" kern="0" cap="none" spc="0" normalizeH="0" baseline="0" noProof="0" dirty="0" smtClean="0">
              <a:ln>
                <a:noFill/>
              </a:ln>
              <a:solidFill>
                <a:prstClr val="white"/>
              </a:solidFill>
              <a:effectLst/>
              <a:uLnTx/>
              <a:uFillTx/>
              <a:latin typeface="Century Gothic" panose="020B0502020202020204"/>
            </a:endParaRPr>
          </a:p>
        </p:txBody>
      </p:sp>
      <p:sp>
        <p:nvSpPr>
          <p:cNvPr id="10" name="Pentagon 9"/>
          <p:cNvSpPr/>
          <p:nvPr/>
        </p:nvSpPr>
        <p:spPr>
          <a:xfrm>
            <a:off x="6829425" y="5384907"/>
            <a:ext cx="5204848" cy="1071151"/>
          </a:xfrm>
          <a:prstGeom prst="homePlate">
            <a:avLst/>
          </a:prstGeom>
          <a:solidFill>
            <a:schemeClr val="accent6">
              <a:lumMod val="60000"/>
              <a:lumOff val="40000"/>
            </a:schemeClr>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400" b="1" i="0" u="none" strike="noStrike" kern="0" cap="none" spc="0" normalizeH="0" baseline="0" noProof="0" dirty="0" smtClean="0">
                <a:ln>
                  <a:noFill/>
                </a:ln>
                <a:solidFill>
                  <a:prstClr val="white"/>
                </a:solidFill>
                <a:effectLst/>
                <a:uLnTx/>
                <a:uFillTx/>
                <a:latin typeface="Century Gothic" panose="020B0502020202020204"/>
              </a:rPr>
              <a:t>Design of </a:t>
            </a:r>
            <a:r>
              <a:rPr lang="en-US" sz="4400" b="1" kern="0" dirty="0" smtClean="0">
                <a:solidFill>
                  <a:prstClr val="white"/>
                </a:solidFill>
                <a:latin typeface="Century Gothic" panose="020B0502020202020204"/>
              </a:rPr>
              <a:t>Stairs</a:t>
            </a:r>
            <a:endParaRPr kumimoji="0" lang="en-US" sz="2400" b="1" i="0" u="none" strike="noStrike" kern="0" cap="none" spc="0" normalizeH="0" baseline="0" noProof="0" dirty="0" smtClean="0">
              <a:ln>
                <a:noFill/>
              </a:ln>
              <a:solidFill>
                <a:prstClr val="white"/>
              </a:solidFill>
              <a:effectLst/>
              <a:uLnTx/>
              <a:uFillTx/>
              <a:latin typeface="Century Gothic" panose="020B0502020202020204"/>
            </a:endParaRPr>
          </a:p>
        </p:txBody>
      </p:sp>
    </p:spTree>
    <p:extLst>
      <p:ext uri="{BB962C8B-B14F-4D97-AF65-F5344CB8AC3E}">
        <p14:creationId xmlns:p14="http://schemas.microsoft.com/office/powerpoint/2010/main" val="505969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ircle(in)">
                                      <p:cBhvr>
                                        <p:cTn id="7" dur="2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circle(in)">
                                      <p:cBhvr>
                                        <p:cTn id="12" dur="20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circle(in)">
                                      <p:cBhvr>
                                        <p:cTn id="17" dur="20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circle(in)">
                                      <p:cBhvr>
                                        <p:cTn id="22" dur="20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circle(in)">
                                      <p:cBhvr>
                                        <p:cTn id="27" dur="20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circle(in)">
                                      <p:cBhvr>
                                        <p:cTn id="3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21" grpId="0" animBg="1"/>
      <p:bldP spid="9" grpId="0" animBg="1"/>
      <p:bldP spid="10"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59</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4618572" cy="707886"/>
          </a:xfrm>
          <a:prstGeom prst="rect">
            <a:avLst/>
          </a:prstGeom>
        </p:spPr>
        <p:txBody>
          <a:bodyPr wrap="none">
            <a:spAutoFit/>
          </a:bodyPr>
          <a:lstStyle/>
          <a:p>
            <a:pPr lvl="0"/>
            <a:r>
              <a:rPr lang="en-US" sz="4000" b="1" dirty="0" smtClean="0">
                <a:solidFill>
                  <a:srgbClr val="FFC000"/>
                </a:solidFill>
              </a:rPr>
              <a:t>5.1: </a:t>
            </a:r>
            <a:r>
              <a:rPr lang="en-US" sz="4000" b="1" dirty="0" smtClean="0">
                <a:solidFill>
                  <a:srgbClr val="70AD47">
                    <a:lumMod val="75000"/>
                  </a:srgbClr>
                </a:solidFill>
              </a:rPr>
              <a:t>Design of Beams</a:t>
            </a:r>
            <a:endParaRPr lang="en-US" dirty="0">
              <a:solidFill>
                <a:srgbClr val="70AD47">
                  <a:lumMod val="75000"/>
                </a:srgbClr>
              </a:solidFill>
            </a:endParaRPr>
          </a:p>
        </p:txBody>
      </p:sp>
      <p:sp>
        <p:nvSpPr>
          <p:cNvPr id="6" name="Rectangle 5"/>
          <p:cNvSpPr/>
          <p:nvPr/>
        </p:nvSpPr>
        <p:spPr>
          <a:xfrm>
            <a:off x="452217" y="1479744"/>
            <a:ext cx="3129183"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5.1.1</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Flexural   </a:t>
            </a:r>
            <a:endParaRPr lang="en-US" sz="3200" b="1" dirty="0">
              <a:solidFill>
                <a:srgbClr val="ED7D31">
                  <a:lumMod val="50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3" name="Rectangle 12"/>
              <p:cNvSpPr/>
              <p:nvPr/>
            </p:nvSpPr>
            <p:spPr>
              <a:xfrm>
                <a:off x="533400" y="2079730"/>
                <a:ext cx="6096000" cy="4438844"/>
              </a:xfrm>
              <a:prstGeom prst="rect">
                <a:avLst/>
              </a:prstGeom>
            </p:spPr>
            <p:txBody>
              <a:bodyPr>
                <a:spAutoFit/>
              </a:bodyPr>
              <a:lstStyle/>
              <a:p>
                <a:pPr marL="365760" marR="0" lvl="0" indent="-274320" defTabSz="914400" eaLnBrk="1" fontAlgn="auto" latinLnBrk="0" hangingPunct="1">
                  <a:lnSpc>
                    <a:spcPct val="115000"/>
                  </a:lnSpc>
                  <a:spcBef>
                    <a:spcPts val="1200"/>
                  </a:spcBef>
                  <a:spcAft>
                    <a:spcPts val="600"/>
                  </a:spcAft>
                  <a:buClrTx/>
                  <a:buSzTx/>
                  <a:buFontTx/>
                  <a:buNone/>
                  <a:tabLst/>
                  <a:defRPr/>
                </a:pPr>
                <a14:m>
                  <m:oMathPara xmlns:m="http://schemas.openxmlformats.org/officeDocument/2006/math">
                    <m:oMathParaPr>
                      <m:jc m:val="left"/>
                    </m:oMathParaPr>
                    <m:oMath xmlns:m="http://schemas.openxmlformats.org/officeDocument/2006/math">
                      <m:sSub>
                        <m:sSubPr>
                          <m:ctrlPr>
                            <a:rPr kumimoji="0" lang="en-US" sz="1800" b="1" i="1"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a:rPr kumimoji="0" lang="en-US" sz="1800" b="1"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𝐌</m:t>
                          </m:r>
                        </m:e>
                        <m:sub>
                          <m:r>
                            <a:rPr kumimoji="0" lang="en-US" sz="1800" b="1"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sub>
                      </m:sSub>
                      <m:r>
                        <a:rPr kumimoji="0" lang="en-US" sz="1800" b="1" i="0"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1" i="0"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𝟒𝟓</m:t>
                      </m:r>
                      <m:r>
                        <a:rPr kumimoji="0" lang="en-US" sz="1800" b="1" i="0"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1" i="0"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𝟖𝟔</m:t>
                      </m:r>
                      <m:r>
                        <a:rPr kumimoji="0" lang="en-US" sz="1800" b="1"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r>
                        <a:rPr kumimoji="0" lang="en-US" sz="1800" b="1"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𝐊𝐍</m:t>
                      </m:r>
                      <m:r>
                        <a:rPr kumimoji="0" lang="en-US" sz="1800" b="1"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1"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𝐦</m:t>
                      </m:r>
                    </m:oMath>
                  </m:oMathPara>
                </a14:m>
                <a:endParaRPr kumimoji="0" lang="en-US" sz="1800" b="1" i="0" u="none" strike="noStrike" kern="0" cap="none" spc="0" normalizeH="0" baseline="0" noProof="0" dirty="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endParaRPr>
              </a:p>
              <a:p>
                <a:pPr marL="365760" marR="0" lvl="0" indent="-274320" defTabSz="914400" eaLnBrk="1" fontAlgn="auto" latinLnBrk="0" hangingPunct="1">
                  <a:lnSpc>
                    <a:spcPct val="115000"/>
                  </a:lnSpc>
                  <a:spcBef>
                    <a:spcPts val="1200"/>
                  </a:spcBef>
                  <a:spcAft>
                    <a:spcPts val="600"/>
                  </a:spcAft>
                  <a:buClrTx/>
                  <a:buSzTx/>
                  <a:buFontTx/>
                  <a:buNone/>
                  <a:tabLst/>
                  <a:defRPr/>
                </a:pPr>
                <a:r>
                  <a:rPr lang="en-US" b="1" kern="0" dirty="0" smtClean="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a:t>Verification on design:</a:t>
                </a:r>
                <a:endParaRPr kumimoji="0" lang="en-US" sz="1800" b="1" i="0" u="none" strike="noStrike" kern="0" cap="none" spc="0" normalizeH="0" baseline="0" noProof="0" dirty="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endParaRPr>
              </a:p>
              <a:p>
                <a:pPr marL="365760" marR="0" lvl="0" indent="-274320" defTabSz="914400" eaLnBrk="1" fontAlgn="auto" latinLnBrk="0" hangingPunct="1">
                  <a:lnSpc>
                    <a:spcPct val="115000"/>
                  </a:lnSpc>
                  <a:spcBef>
                    <a:spcPts val="1200"/>
                  </a:spcBef>
                  <a:spcAft>
                    <a:spcPts val="600"/>
                  </a:spcAft>
                  <a:buClrTx/>
                  <a:buSzTx/>
                  <a:buFontTx/>
                  <a:buNone/>
                  <a:tabLst/>
                  <a:defRPr/>
                </a:pPr>
                <a:r>
                  <a:rPr kumimoji="0" lang="en-US" sz="1800" b="1" i="0" u="none" strike="noStrike" kern="0" cap="none" spc="0" normalizeH="0" baseline="0" noProof="0" dirty="0" smtClean="0">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For  </a:t>
                </a:r>
                <a14:m>
                  <m:oMath xmlns:m="http://schemas.openxmlformats.org/officeDocument/2006/math">
                    <m:sSub>
                      <m:sSubPr>
                        <m:ctrlPr>
                          <a:rPr kumimoji="0" lang="en-US" sz="1800" b="1"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a:rPr kumimoji="0" lang="en-US" sz="1800" b="1"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𝑴</m:t>
                        </m:r>
                      </m:e>
                      <m:sub>
                        <m:r>
                          <a:rPr kumimoji="0" lang="en-US" sz="1800" b="1" i="1"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sub>
                    </m:sSub>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45</m:t>
                    </m:r>
                    <m:r>
                      <a:rPr kumimoji="0" lang="en-US" sz="1800" b="0" i="0"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86</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KN</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m:t>
                    </m:r>
                  </m:oMath>
                </a14:m>
                <a:r>
                  <a:rPr kumimoji="0" lang="en-US" sz="1800" b="0" i="0" u="none"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ρ</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f>
                      <m:f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0</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85</m:t>
                        </m:r>
                        <m:sSub>
                          <m:sSub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f</m:t>
                            </m:r>
                          </m:e>
                          <m:sub>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c</m:t>
                            </m:r>
                          </m:sub>
                        </m:sSub>
                      </m:num>
                      <m:den>
                        <m:sSub>
                          <m:sSub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f</m:t>
                            </m:r>
                          </m:e>
                          <m:sub>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y</m:t>
                            </m:r>
                          </m:sub>
                        </m:sSub>
                      </m:den>
                    </m:f>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d>
                      <m:d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dPr>
                      <m:e>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m:t>
                        </m:r>
                        <m: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radPr>
                          <m:deg/>
                          <m:e>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m:t>
                            </m:r>
                            <m: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f>
                              <m:f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61</m:t>
                                </m:r>
                                <m:sSub>
                                  <m:sSub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m:t>
                                    </m:r>
                                  </m:e>
                                  <m:sub>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U</m:t>
                                    </m:r>
                                  </m:sub>
                                </m:sSub>
                              </m:num>
                              <m:den>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b</m:t>
                                </m:r>
                                <m:sSup>
                                  <m:sSup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d</m:t>
                                    </m:r>
                                  </m:e>
                                  <m:sup>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m:t>
                                    </m:r>
                                  </m:sup>
                                </m:sSup>
                                <m:sSub>
                                  <m:sSub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f</m:t>
                                    </m:r>
                                  </m:e>
                                  <m:sub>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c</m:t>
                                    </m:r>
                                  </m:sub>
                                </m:sSub>
                              </m:den>
                            </m:f>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e>
                        </m:rad>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e>
                    </m:d>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ρ</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f>
                      <m:f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0</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85</m:t>
                        </m:r>
                        <m: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m:t>
                        </m:r>
                        <m:r>
                          <a:rPr kumimoji="0" lang="en-US" sz="1800" b="0" i="1"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4</m:t>
                        </m:r>
                      </m:num>
                      <m:den>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420</m:t>
                        </m:r>
                      </m:den>
                    </m:f>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d>
                      <m:d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dPr>
                      <m:e>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m:t>
                        </m:r>
                        <m: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radPr>
                          <m:deg/>
                          <m:e>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m:t>
                            </m:r>
                            <m: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f>
                              <m:f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61</m:t>
                                </m:r>
                                <m: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45</m:t>
                                </m:r>
                                <m:r>
                                  <a:rPr kumimoji="0" lang="en-US" sz="1800" b="0" i="0"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86</m:t>
                                </m:r>
                                <m: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sSup>
                                  <m:sSup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pPr>
                                  <m:e>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10</m:t>
                                    </m:r>
                                  </m:e>
                                  <m:sup>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6</m:t>
                                    </m:r>
                                  </m:sup>
                                </m:sSup>
                              </m:num>
                              <m:den>
                                <m:r>
                                  <a:rPr kumimoji="0" lang="en-US" sz="1800" b="0" i="0"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3</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00</m:t>
                                </m:r>
                                <m: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sSup>
                                  <m:sSup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pPr>
                                  <m:e>
                                    <m:r>
                                      <a:rPr kumimoji="0" lang="en-US" sz="1800" b="0" i="0"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90</m:t>
                                    </m:r>
                                  </m:e>
                                  <m:sup>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m:t>
                                    </m:r>
                                  </m:sup>
                                </m:sSup>
                                <m: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m:t>
                                </m:r>
                                <m:r>
                                  <a:rPr kumimoji="0" lang="en-US" sz="1800" b="0" i="1"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4</m:t>
                                </m:r>
                              </m:den>
                            </m:f>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e>
                        </m:rad>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e>
                    </m:d>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0</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00506</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&gt;</m:t>
                    </m:r>
                    <m:sSub>
                      <m:sSub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ρ</m:t>
                        </m:r>
                      </m:e>
                      <m:sub>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MIN</m:t>
                        </m:r>
                      </m:sub>
                    </m:sSub>
                    <m:r>
                      <a:rPr kumimoji="0" lang="en-US" sz="1800" b="0" i="0"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r>
                      <a:rPr kumimoji="0" lang="en-US" sz="1800" b="0" i="0"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0</m:t>
                    </m:r>
                    <m:r>
                      <a:rPr kumimoji="0" lang="en-US" sz="1800" b="0" i="0"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0033</m:t>
                    </m:r>
                    <m:r>
                      <a:rPr kumimoji="0" lang="en-US" sz="1800" b="0" i="0"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OK</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oMath>
                </a14:m>
                <a:endParaRPr kumimoji="0" lang="en-US" sz="1400" b="0" i="0" u="none" strike="noStrike" kern="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365760" marR="0" lvl="0" indent="-274320" defTabSz="914400" eaLnBrk="1" fontAlgn="auto" latinLnBrk="0" hangingPunct="1">
                  <a:lnSpc>
                    <a:spcPct val="115000"/>
                  </a:lnSpc>
                  <a:spcBef>
                    <a:spcPts val="1200"/>
                  </a:spcBef>
                  <a:spcAft>
                    <a:spcPts val="60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A</m:t>
                          </m:r>
                        </m:e>
                        <m:sub>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S</m:t>
                          </m:r>
                          <m:r>
                            <a:rPr kumimoji="0" lang="en-US" sz="1800" b="0" i="1"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sub>
                      </m:sSub>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ρbd</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0</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0</m:t>
                      </m:r>
                      <m:r>
                        <a:rPr kumimoji="0" lang="en-US" sz="1800" b="0" i="1"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0506</m:t>
                      </m:r>
                      <m: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3</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00</m:t>
                      </m:r>
                      <m: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90</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4</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4</m:t>
                      </m:r>
                      <m:r>
                        <a:rPr kumimoji="0" lang="en-US" sz="1800" b="0" i="0"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sSup>
                        <m:sSup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mm</m:t>
                          </m:r>
                        </m:e>
                        <m:sup>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m:t>
                          </m:r>
                        </m:sup>
                      </m:sSup>
                    </m:oMath>
                  </m:oMathPara>
                </a14:m>
                <a:endParaRPr kumimoji="0" lang="en-US" sz="1800" b="0" i="0" u="none" strike="noStrike" kern="0" cap="none" spc="0" normalizeH="0" baseline="0" noProof="0" dirty="0" smtClean="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365760" marR="0" lvl="0" indent="-274320" defTabSz="914400" eaLnBrk="1" fontAlgn="auto" latinLnBrk="0" hangingPunct="1">
                  <a:lnSpc>
                    <a:spcPct val="115000"/>
                  </a:lnSpc>
                  <a:spcBef>
                    <a:spcPts val="1200"/>
                  </a:spcBef>
                  <a:spcAft>
                    <a:spcPts val="600"/>
                  </a:spcAft>
                  <a:buClrTx/>
                  <a:buSzTx/>
                  <a:buFontTx/>
                  <a:buNone/>
                  <a:tabLst/>
                  <a:defRPr/>
                </a:pPr>
                <a:r>
                  <a:rPr lang="en-US" kern="0" dirty="0"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Error = 0%</a:t>
                </a:r>
                <a:endParaRPr kumimoji="0" lang="en-US" sz="1800" b="0" i="0" u="none" strike="noStrike" kern="0" cap="none" spc="0" normalizeH="0" baseline="0" noProof="0" dirty="0" smtClean="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365760" marR="0" lvl="0" indent="-274320" defTabSz="914400" eaLnBrk="1" fontAlgn="auto" latinLnBrk="0" hangingPunct="1">
                  <a:lnSpc>
                    <a:spcPct val="115000"/>
                  </a:lnSpc>
                  <a:spcBef>
                    <a:spcPts val="1200"/>
                  </a:spcBef>
                  <a:spcAft>
                    <a:spcPts val="60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p:txBody>
          </p:sp>
        </mc:Choice>
        <mc:Fallback xmlns="">
          <p:sp>
            <p:nvSpPr>
              <p:cNvPr id="13" name="Rectangle 12"/>
              <p:cNvSpPr>
                <a:spLocks noRot="1" noChangeAspect="1" noMove="1" noResize="1" noEditPoints="1" noAdjustHandles="1" noChangeArrowheads="1" noChangeShapeType="1" noTextEdit="1"/>
              </p:cNvSpPr>
              <p:nvPr/>
            </p:nvSpPr>
            <p:spPr>
              <a:xfrm>
                <a:off x="533400" y="2079730"/>
                <a:ext cx="6096000" cy="4438844"/>
              </a:xfrm>
              <a:prstGeom prst="rect">
                <a:avLst/>
              </a:prstGeom>
              <a:blipFill>
                <a:blip r:embed="rId2"/>
                <a:stretch>
                  <a:fillRect/>
                </a:stretch>
              </a:blipFill>
            </p:spPr>
            <p:txBody>
              <a:bodyPr/>
              <a:lstStyle/>
              <a:p>
                <a:r>
                  <a:rPr lang="en-US">
                    <a:noFill/>
                  </a:rPr>
                  <a:t> </a:t>
                </a:r>
              </a:p>
            </p:txBody>
          </p:sp>
        </mc:Fallback>
      </mc:AlternateContent>
      <p:sp>
        <p:nvSpPr>
          <p:cNvPr id="15"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pic>
        <p:nvPicPr>
          <p:cNvPr id="16" name="Picture 15"/>
          <p:cNvPicPr/>
          <p:nvPr/>
        </p:nvPicPr>
        <p:blipFill>
          <a:blip r:embed="rId3">
            <a:extLst>
              <a:ext uri="{28A0092B-C50C-407E-A947-70E740481C1C}">
                <a14:useLocalDpi xmlns:a14="http://schemas.microsoft.com/office/drawing/2010/main" val="0"/>
              </a:ext>
            </a:extLst>
          </a:blip>
          <a:stretch>
            <a:fillRect/>
          </a:stretch>
        </p:blipFill>
        <p:spPr>
          <a:xfrm>
            <a:off x="6735097" y="595672"/>
            <a:ext cx="4940531" cy="3560771"/>
          </a:xfrm>
          <a:prstGeom prst="rect">
            <a:avLst/>
          </a:prstGeom>
        </p:spPr>
      </p:pic>
      <p:pic>
        <p:nvPicPr>
          <p:cNvPr id="17" name="Picture 16"/>
          <p:cNvPicPr/>
          <p:nvPr/>
        </p:nvPicPr>
        <p:blipFill>
          <a:blip r:embed="rId4">
            <a:extLst>
              <a:ext uri="{28A0092B-C50C-407E-A947-70E740481C1C}">
                <a14:useLocalDpi xmlns:a14="http://schemas.microsoft.com/office/drawing/2010/main" val="0"/>
              </a:ext>
            </a:extLst>
          </a:blip>
          <a:stretch>
            <a:fillRect/>
          </a:stretch>
        </p:blipFill>
        <p:spPr>
          <a:xfrm>
            <a:off x="7275195" y="4492596"/>
            <a:ext cx="4078605" cy="882015"/>
          </a:xfrm>
          <a:prstGeom prst="rect">
            <a:avLst/>
          </a:prstGeom>
        </p:spPr>
      </p:pic>
      <p:pic>
        <p:nvPicPr>
          <p:cNvPr id="18" name="Picture 17"/>
          <p:cNvPicPr/>
          <p:nvPr/>
        </p:nvPicPr>
        <p:blipFill>
          <a:blip r:embed="rId5">
            <a:extLst>
              <a:ext uri="{28A0092B-C50C-407E-A947-70E740481C1C}">
                <a14:useLocalDpi xmlns:a14="http://schemas.microsoft.com/office/drawing/2010/main" val="0"/>
              </a:ext>
            </a:extLst>
          </a:blip>
          <a:stretch>
            <a:fillRect/>
          </a:stretch>
        </p:blipFill>
        <p:spPr>
          <a:xfrm>
            <a:off x="6479800" y="5540505"/>
            <a:ext cx="4874000" cy="563772"/>
          </a:xfrm>
          <a:prstGeom prst="rect">
            <a:avLst/>
          </a:prstGeom>
        </p:spPr>
      </p:pic>
    </p:spTree>
    <p:extLst>
      <p:ext uri="{BB962C8B-B14F-4D97-AF65-F5344CB8AC3E}">
        <p14:creationId xmlns:p14="http://schemas.microsoft.com/office/powerpoint/2010/main" val="13132512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r>
              <a:rPr lang="en-US" sz="1400" b="1" smtClean="0">
                <a:latin typeface="Candara" panose="020E0502030303020204" pitchFamily="34" charset="0"/>
              </a:rPr>
              <a:t>Graduation project II</a:t>
            </a:r>
            <a:endParaRPr lang="en-US" sz="1400" b="1" dirty="0">
              <a:latin typeface="Candara" panose="020E0502030303020204" pitchFamily="34" charset="0"/>
            </a:endParaRPr>
          </a:p>
        </p:txBody>
      </p:sp>
      <p:sp>
        <p:nvSpPr>
          <p:cNvPr id="6" name="Slide Number Placeholder 5"/>
          <p:cNvSpPr>
            <a:spLocks noGrp="1"/>
          </p:cNvSpPr>
          <p:nvPr>
            <p:ph type="sldNum" sz="quarter" idx="12"/>
          </p:nvPr>
        </p:nvSpPr>
        <p:spPr>
          <a:xfrm>
            <a:off x="10913806" y="6356350"/>
            <a:ext cx="439994" cy="365125"/>
          </a:xfrm>
          <a:solidFill>
            <a:srgbClr val="FFC000"/>
          </a:solidFill>
          <a:ln>
            <a:noFill/>
            <a:prstDash val="dash"/>
          </a:ln>
        </p:spPr>
        <p:txBody>
          <a:bodyPr/>
          <a:lstStyle/>
          <a:p>
            <a:pPr algn="ctr"/>
            <a:fld id="{2856B1DD-6134-4C1B-AFE9-F96904C6F549}" type="slidenum">
              <a:rPr lang="en-US" sz="1800" b="1" smtClean="0">
                <a:solidFill>
                  <a:schemeClr val="accent6">
                    <a:lumMod val="75000"/>
                  </a:schemeClr>
                </a:solidFill>
              </a:rPr>
              <a:pPr algn="ctr"/>
              <a:t>6</a:t>
            </a:fld>
            <a:endParaRPr lang="en-US" sz="1800" b="1" dirty="0">
              <a:solidFill>
                <a:schemeClr val="accent6">
                  <a:lumMod val="75000"/>
                </a:schemeClr>
              </a:solidFill>
            </a:endParaRPr>
          </a:p>
        </p:txBody>
      </p:sp>
      <p:grpSp>
        <p:nvGrpSpPr>
          <p:cNvPr id="7" name="مجموعة 2"/>
          <p:cNvGrpSpPr/>
          <p:nvPr/>
        </p:nvGrpSpPr>
        <p:grpSpPr>
          <a:xfrm>
            <a:off x="212469" y="218436"/>
            <a:ext cx="2838317" cy="569387"/>
            <a:chOff x="609600" y="381000"/>
            <a:chExt cx="2667000" cy="669868"/>
          </a:xfrm>
        </p:grpSpPr>
        <p:sp>
          <p:nvSpPr>
            <p:cNvPr id="8" name="مربع نص 4"/>
            <p:cNvSpPr txBox="1"/>
            <p:nvPr/>
          </p:nvSpPr>
          <p:spPr>
            <a:xfrm>
              <a:off x="990600" y="381000"/>
              <a:ext cx="2286000" cy="669868"/>
            </a:xfrm>
            <a:prstGeom prst="rect">
              <a:avLst/>
            </a:prstGeom>
            <a:solidFill>
              <a:schemeClr val="bg1">
                <a:lumMod val="50000"/>
              </a:schemeClr>
            </a:solidFill>
          </p:spPr>
          <p:txBody>
            <a:bodyPr wrap="square" rtlCol="0">
              <a:spAutoFit/>
            </a:bodyPr>
            <a:lstStyle/>
            <a:p>
              <a:r>
                <a:rPr lang="en-US" sz="3100" b="1" dirty="0" smtClean="0">
                  <a:solidFill>
                    <a:schemeClr val="bg1"/>
                  </a:solidFill>
                </a:rPr>
                <a:t> </a:t>
              </a:r>
              <a:endParaRPr lang="en-US" b="1" dirty="0">
                <a:solidFill>
                  <a:schemeClr val="bg1"/>
                </a:solidFill>
              </a:endParaRPr>
            </a:p>
          </p:txBody>
        </p:sp>
        <p:sp>
          <p:nvSpPr>
            <p:cNvPr id="9" name="مربع نص 5"/>
            <p:cNvSpPr txBox="1"/>
            <p:nvPr/>
          </p:nvSpPr>
          <p:spPr>
            <a:xfrm>
              <a:off x="609600" y="381000"/>
              <a:ext cx="381000" cy="470718"/>
            </a:xfrm>
            <a:prstGeom prst="rect">
              <a:avLst/>
            </a:prstGeom>
            <a:solidFill>
              <a:srgbClr val="FFC000"/>
            </a:solidFill>
          </p:spPr>
          <p:txBody>
            <a:bodyPr wrap="square" rtlCol="0">
              <a:spAutoFit/>
            </a:bodyPr>
            <a:lstStyle/>
            <a:p>
              <a:r>
                <a:rPr lang="en-US" sz="2000" b="1" dirty="0" smtClean="0"/>
                <a:t>1</a:t>
              </a:r>
              <a:endParaRPr lang="en-US" sz="2000" b="1" dirty="0"/>
            </a:p>
          </p:txBody>
        </p:sp>
      </p:grpSp>
      <p:sp>
        <p:nvSpPr>
          <p:cNvPr id="10" name="Rectangle 9"/>
          <p:cNvSpPr/>
          <p:nvPr/>
        </p:nvSpPr>
        <p:spPr>
          <a:xfrm>
            <a:off x="782587" y="323256"/>
            <a:ext cx="1777794" cy="424732"/>
          </a:xfrm>
          <a:prstGeom prst="rect">
            <a:avLst/>
          </a:prstGeom>
        </p:spPr>
        <p:txBody>
          <a:bodyPr wrap="none">
            <a:spAutoFit/>
          </a:bodyPr>
          <a:lstStyle/>
          <a:p>
            <a:pPr lvl="0" algn="ctr">
              <a:lnSpc>
                <a:spcPct val="90000"/>
              </a:lnSpc>
              <a:spcBef>
                <a:spcPts val="1000"/>
              </a:spcBef>
            </a:pPr>
            <a:r>
              <a:rPr lang="en-US" sz="2400" b="1" dirty="0">
                <a:solidFill>
                  <a:schemeClr val="bg1"/>
                </a:solidFill>
              </a:rPr>
              <a:t>Introduction</a:t>
            </a:r>
            <a:endParaRPr lang="en-US" sz="2400" dirty="0">
              <a:solidFill>
                <a:schemeClr val="bg1"/>
              </a:solidFill>
              <a:latin typeface="Segoe UI (Body)"/>
            </a:endParaRPr>
          </a:p>
        </p:txBody>
      </p:sp>
      <p:sp>
        <p:nvSpPr>
          <p:cNvPr id="12" name="Content Placeholder 19"/>
          <p:cNvSpPr txBox="1">
            <a:spLocks/>
          </p:cNvSpPr>
          <p:nvPr/>
        </p:nvSpPr>
        <p:spPr>
          <a:xfrm>
            <a:off x="427704" y="841280"/>
            <a:ext cx="2847759" cy="646331"/>
          </a:xfrm>
          <a:prstGeom prst="rect">
            <a:avLst/>
          </a:prstGeom>
        </p:spPr>
        <p:txBody>
          <a:bodyPr vert="horz" wrap="square" lIns="146304" tIns="45720" rIns="146304" bIns="45720"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sz="5400" b="1" kern="1200" dirty="0">
                <a:solidFill>
                  <a:schemeClr val="accent4"/>
                </a:solidFill>
                <a:latin typeface="Segoe UI Black" panose="020B0A02040204020203" pitchFamily="34" charset="0"/>
                <a:ea typeface="Segoe UI Black" panose="020B0A02040204020203" pitchFamily="34" charset="0"/>
                <a:cs typeface="Segoe UI Black" panose="020B0A02040204020203" pitchFamily="34" charset="0"/>
              </a:defRPr>
            </a:lvl1pPr>
            <a:lvl2pPr marL="0" indent="0" algn="ctr" defTabSz="914400" rtl="0" eaLnBrk="1" latinLnBrk="0" hangingPunct="1">
              <a:lnSpc>
                <a:spcPct val="90000"/>
              </a:lnSpc>
              <a:spcBef>
                <a:spcPts val="500"/>
              </a:spcBef>
              <a:buFont typeface="Arial" panose="020B0604020202020204" pitchFamily="34" charset="0"/>
              <a:buNone/>
              <a:defRPr sz="2200" kern="1200">
                <a:solidFill>
                  <a:schemeClr val="tx1">
                    <a:lumMod val="75000"/>
                    <a:lumOff val="25000"/>
                  </a:schemeClr>
                </a:solidFill>
                <a:latin typeface="Segoe UI Semilight" panose="020B0402040204020203" pitchFamily="34" charset="0"/>
                <a:ea typeface="+mn-ea"/>
                <a:cs typeface="Segoe UI Semilight" panose="020B0402040204020203" pitchFamily="34" charset="0"/>
              </a:defRPr>
            </a:lvl2pPr>
            <a:lvl3pPr marL="0" indent="0" algn="ctr" defTabSz="914400" rtl="0" eaLnBrk="1" latinLnBrk="0" hangingPunct="1">
              <a:lnSpc>
                <a:spcPct val="90000"/>
              </a:lnSpc>
              <a:spcBef>
                <a:spcPts val="1200"/>
              </a:spcBef>
              <a:spcAft>
                <a:spcPts val="1200"/>
              </a:spcAft>
              <a:buFont typeface="Arial" panose="020B0604020202020204" pitchFamily="34" charset="0"/>
              <a:buNone/>
              <a:defRPr sz="1800" b="1" kern="1200">
                <a:solidFill>
                  <a:schemeClr val="tx2"/>
                </a:solidFill>
                <a:latin typeface="+mn-lt"/>
                <a:ea typeface="+mn-ea"/>
                <a:cs typeface="+mn-cs"/>
              </a:defRPr>
            </a:lvl3pPr>
            <a:lvl4pPr marL="0" indent="0" algn="ctr" defTabSz="914400" rtl="0" eaLnBrk="1" latinLnBrk="0" hangingPunct="1">
              <a:lnSpc>
                <a:spcPct val="90000"/>
              </a:lnSpc>
              <a:spcBef>
                <a:spcPts val="0"/>
              </a:spcBef>
              <a:spcAft>
                <a:spcPts val="600"/>
              </a:spcAft>
              <a:buFont typeface="Arial" panose="020B0604020202020204" pitchFamily="34" charset="0"/>
              <a:buNone/>
              <a:defRPr sz="1800" kern="1200">
                <a:solidFill>
                  <a:schemeClr val="tx1">
                    <a:lumMod val="85000"/>
                    <a:lumOff val="15000"/>
                  </a:schemeClr>
                </a:solidFill>
                <a:latin typeface="+mn-lt"/>
                <a:ea typeface="+mn-ea"/>
                <a:cs typeface="+mn-cs"/>
              </a:defRPr>
            </a:lvl4pPr>
            <a:lvl5pPr marL="0" indent="0" algn="ctr" defTabSz="914400" rtl="0" eaLnBrk="1" latinLnBrk="0" hangingPunct="1">
              <a:lnSpc>
                <a:spcPct val="90000"/>
              </a:lnSpc>
              <a:spcBef>
                <a:spcPts val="0"/>
              </a:spcBef>
              <a:spcAft>
                <a:spcPts val="1200"/>
              </a:spcAft>
              <a:buFont typeface="Arial" panose="020B0604020202020204" pitchFamily="34" charset="0"/>
              <a:buNone/>
              <a:defRPr sz="16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US" sz="4000" dirty="0">
                <a:solidFill>
                  <a:srgbClr val="FFC000"/>
                </a:solidFill>
              </a:rPr>
              <a:t>1</a:t>
            </a:r>
            <a:r>
              <a:rPr kumimoji="0" lang="ar-SA" sz="4000" b="1" i="0" u="none" strike="noStrike" kern="1200" cap="none" spc="0" normalizeH="0" baseline="0" noProof="0" dirty="0" smtClean="0">
                <a:ln>
                  <a:noFill/>
                </a:ln>
                <a:solidFill>
                  <a:srgbClr val="FFC000"/>
                </a:solidFill>
                <a:effectLst/>
                <a:uLnTx/>
                <a:uFillTx/>
              </a:rPr>
              <a:t>.</a:t>
            </a:r>
            <a:r>
              <a:rPr lang="en-US" sz="4000" dirty="0">
                <a:solidFill>
                  <a:srgbClr val="FFC000"/>
                </a:solidFill>
              </a:rPr>
              <a:t>3</a:t>
            </a:r>
            <a:r>
              <a:rPr lang="en-US" sz="4000" dirty="0" smtClean="0">
                <a:solidFill>
                  <a:srgbClr val="FFC000"/>
                </a:solidFill>
              </a:rPr>
              <a:t>: </a:t>
            </a:r>
            <a:r>
              <a:rPr lang="en-US" sz="4000" dirty="0" smtClean="0">
                <a:solidFill>
                  <a:schemeClr val="accent6">
                    <a:lumMod val="75000"/>
                  </a:schemeClr>
                </a:solidFill>
              </a:rPr>
              <a:t>Loads  </a:t>
            </a:r>
            <a:endParaRPr kumimoji="0" lang="en-US" sz="4000" b="1" i="0" u="none" strike="noStrike" kern="1200" cap="none" spc="0" normalizeH="0" baseline="0" noProof="0" dirty="0">
              <a:ln>
                <a:noFill/>
              </a:ln>
              <a:solidFill>
                <a:schemeClr val="accent6">
                  <a:lumMod val="75000"/>
                </a:schemeClr>
              </a:solidFill>
              <a:effectLst/>
              <a:uLnTx/>
              <a:uFillTx/>
            </a:endParaRPr>
          </a:p>
        </p:txBody>
      </p:sp>
      <p:sp>
        <p:nvSpPr>
          <p:cNvPr id="14" name="Rectangle 13"/>
          <p:cNvSpPr/>
          <p:nvPr/>
        </p:nvSpPr>
        <p:spPr>
          <a:xfrm>
            <a:off x="1514901" y="841280"/>
            <a:ext cx="1760562" cy="840230"/>
          </a:xfrm>
          <a:prstGeom prst="rect">
            <a:avLst/>
          </a:prstGeom>
        </p:spPr>
        <p:txBody>
          <a:bodyPr wrap="square">
            <a:spAutoFit/>
          </a:bodyPr>
          <a:lstStyle/>
          <a:p>
            <a:pPr lvl="0" algn="ctr">
              <a:lnSpc>
                <a:spcPct val="90000"/>
              </a:lnSpc>
              <a:spcBef>
                <a:spcPts val="1000"/>
              </a:spcBef>
            </a:pPr>
            <a:endParaRPr kumimoji="0" lang="en-US" sz="5400" b="1" i="0" u="none" strike="noStrike" kern="0" cap="none" spc="0" normalizeH="0" baseline="0" noProof="0" dirty="0">
              <a:ln>
                <a:noFill/>
              </a:ln>
              <a:solidFill>
                <a:schemeClr val="accent6">
                  <a:lumMod val="75000"/>
                </a:schemeClr>
              </a:solidFill>
              <a:effectLst/>
              <a:uLnTx/>
              <a:uFillTx/>
              <a:latin typeface="Segoe UI (Body)"/>
            </a:endParaRPr>
          </a:p>
        </p:txBody>
      </p:sp>
      <p:sp>
        <p:nvSpPr>
          <p:cNvPr id="3" name="Rectangle 2"/>
          <p:cNvSpPr/>
          <p:nvPr/>
        </p:nvSpPr>
        <p:spPr>
          <a:xfrm>
            <a:off x="212469" y="1516903"/>
            <a:ext cx="4179140"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1.3.1</a:t>
            </a:r>
            <a:r>
              <a:rPr lang="en-US" sz="3200" b="1" dirty="0" smtClean="0">
                <a:solidFill>
                  <a:schemeClr val="accent2">
                    <a:lumMod val="75000"/>
                  </a:schemeClr>
                </a:solidFill>
                <a:latin typeface="Century Gothic" panose="020B0502020202020204"/>
              </a:rPr>
              <a:t>:</a:t>
            </a:r>
            <a:r>
              <a:rPr lang="en-US" sz="3200" b="1" dirty="0" smtClean="0">
                <a:solidFill>
                  <a:prstClr val="white"/>
                </a:solidFill>
                <a:latin typeface="Century Gothic" panose="020B0502020202020204"/>
              </a:rPr>
              <a:t> </a:t>
            </a:r>
            <a:r>
              <a:rPr lang="en-US" sz="3200" b="1" dirty="0" smtClean="0">
                <a:solidFill>
                  <a:schemeClr val="accent2">
                    <a:lumMod val="50000"/>
                  </a:schemeClr>
                </a:solidFill>
                <a:latin typeface="Century Gothic" panose="020B0502020202020204"/>
              </a:rPr>
              <a:t>Load </a:t>
            </a:r>
            <a:r>
              <a:rPr lang="en-US" sz="3200" b="1" dirty="0">
                <a:solidFill>
                  <a:schemeClr val="accent2">
                    <a:lumMod val="50000"/>
                  </a:schemeClr>
                </a:solidFill>
                <a:latin typeface="Century Gothic" panose="020B0502020202020204"/>
              </a:rPr>
              <a:t>Types</a:t>
            </a:r>
          </a:p>
        </p:txBody>
      </p:sp>
      <p:sp>
        <p:nvSpPr>
          <p:cNvPr id="2" name="Rectangle 1"/>
          <p:cNvSpPr/>
          <p:nvPr/>
        </p:nvSpPr>
        <p:spPr>
          <a:xfrm>
            <a:off x="617943" y="2260769"/>
            <a:ext cx="7144427" cy="1200329"/>
          </a:xfrm>
          <a:prstGeom prst="rect">
            <a:avLst/>
          </a:prstGeom>
        </p:spPr>
        <p:txBody>
          <a:bodyPr wrap="square">
            <a:spAutoFit/>
          </a:bodyPr>
          <a:lstStyle/>
          <a:p>
            <a:pPr lvl="0"/>
            <a:r>
              <a:rPr lang="en-US" sz="2400" b="1" dirty="0">
                <a:solidFill>
                  <a:prstClr val="black"/>
                </a:solidFill>
                <a:latin typeface="Century Gothic" panose="020B0502020202020204"/>
              </a:rPr>
              <a:t>(1)Dead Load:</a:t>
            </a:r>
          </a:p>
          <a:p>
            <a:pPr lvl="0"/>
            <a:r>
              <a:rPr lang="en-US" sz="2400" dirty="0">
                <a:solidFill>
                  <a:prstClr val="black"/>
                </a:solidFill>
                <a:latin typeface="Century Gothic" panose="020B0502020202020204"/>
              </a:rPr>
              <a:t>consist of the own weight of the structure.</a:t>
            </a:r>
          </a:p>
          <a:p>
            <a:pPr lvl="0"/>
            <a:endParaRPr lang="en-US" sz="2400" dirty="0">
              <a:solidFill>
                <a:prstClr val="black"/>
              </a:solidFill>
              <a:latin typeface="Century Gothic" panose="020B0502020202020204"/>
            </a:endParaRPr>
          </a:p>
        </p:txBody>
      </p:sp>
      <p:sp>
        <p:nvSpPr>
          <p:cNvPr id="13" name="Rectangle 12"/>
          <p:cNvSpPr/>
          <p:nvPr/>
        </p:nvSpPr>
        <p:spPr>
          <a:xfrm>
            <a:off x="782587" y="3051057"/>
            <a:ext cx="5626526" cy="3139321"/>
          </a:xfrm>
          <a:prstGeom prst="rect">
            <a:avLst/>
          </a:prstGeom>
        </p:spPr>
        <p:txBody>
          <a:bodyPr wrap="square">
            <a:spAutoFit/>
          </a:bodyPr>
          <a:lstStyle/>
          <a:p>
            <a:pPr lvl="0"/>
            <a:r>
              <a:rPr lang="en-US" dirty="0" smtClean="0">
                <a:solidFill>
                  <a:prstClr val="black"/>
                </a:solidFill>
                <a:latin typeface="Century Gothic" panose="020B0502020202020204"/>
              </a:rPr>
              <a:t>Block 1 </a:t>
            </a:r>
          </a:p>
          <a:p>
            <a:pPr lvl="0"/>
            <a:r>
              <a:rPr lang="en-US" dirty="0" smtClean="0">
                <a:solidFill>
                  <a:prstClr val="black"/>
                </a:solidFill>
                <a:latin typeface="Century Gothic" panose="020B0502020202020204"/>
              </a:rPr>
              <a:t>•</a:t>
            </a:r>
            <a:r>
              <a:rPr lang="en-US" sz="2000" dirty="0" smtClean="0">
                <a:solidFill>
                  <a:prstClr val="black"/>
                </a:solidFill>
                <a:latin typeface="Century Gothic" panose="020B0502020202020204"/>
              </a:rPr>
              <a:t>Beams </a:t>
            </a:r>
            <a:r>
              <a:rPr lang="en-US" sz="2000" dirty="0">
                <a:solidFill>
                  <a:prstClr val="black"/>
                </a:solidFill>
                <a:latin typeface="Century Gothic" panose="020B0502020202020204"/>
              </a:rPr>
              <a:t>weight </a:t>
            </a:r>
            <a:r>
              <a:rPr lang="en-US" sz="2000" dirty="0" smtClean="0">
                <a:solidFill>
                  <a:prstClr val="black"/>
                </a:solidFill>
                <a:latin typeface="Century Gothic" panose="020B0502020202020204"/>
              </a:rPr>
              <a:t>= 4270.4 </a:t>
            </a:r>
            <a:r>
              <a:rPr lang="en-US" sz="2000" dirty="0" err="1" smtClean="0">
                <a:solidFill>
                  <a:prstClr val="black"/>
                </a:solidFill>
                <a:latin typeface="Century Gothic" panose="020B0502020202020204"/>
              </a:rPr>
              <a:t>kN</a:t>
            </a:r>
            <a:r>
              <a:rPr lang="en-US" sz="2000" dirty="0" smtClean="0">
                <a:solidFill>
                  <a:prstClr val="black"/>
                </a:solidFill>
                <a:latin typeface="Century Gothic" panose="020B0502020202020204"/>
              </a:rPr>
              <a:t> </a:t>
            </a:r>
            <a:endParaRPr lang="en-US" sz="2000" dirty="0">
              <a:solidFill>
                <a:prstClr val="black"/>
              </a:solidFill>
              <a:latin typeface="Century Gothic" panose="020B0502020202020204"/>
            </a:endParaRPr>
          </a:p>
          <a:p>
            <a:pPr lvl="0"/>
            <a:endParaRPr lang="en-US" sz="2000" dirty="0">
              <a:solidFill>
                <a:prstClr val="black"/>
              </a:solidFill>
              <a:latin typeface="Century Gothic" panose="020B0502020202020204"/>
            </a:endParaRPr>
          </a:p>
          <a:p>
            <a:pPr lvl="0"/>
            <a:r>
              <a:rPr lang="en-US" sz="2000" dirty="0" smtClean="0">
                <a:solidFill>
                  <a:prstClr val="black"/>
                </a:solidFill>
                <a:latin typeface="Century Gothic" panose="020B0502020202020204"/>
              </a:rPr>
              <a:t>•</a:t>
            </a:r>
            <a:r>
              <a:rPr lang="en-US" sz="2000" dirty="0">
                <a:solidFill>
                  <a:prstClr val="black"/>
                </a:solidFill>
                <a:latin typeface="Century Gothic" panose="020B0502020202020204"/>
              </a:rPr>
              <a:t>Columns weight = </a:t>
            </a:r>
            <a:r>
              <a:rPr lang="en-US" sz="2000" dirty="0" smtClean="0">
                <a:solidFill>
                  <a:prstClr val="black"/>
                </a:solidFill>
                <a:latin typeface="Century Gothic" panose="020B0502020202020204"/>
              </a:rPr>
              <a:t>4723.6 </a:t>
            </a:r>
            <a:r>
              <a:rPr lang="en-US" sz="2000" dirty="0" err="1">
                <a:solidFill>
                  <a:prstClr val="black"/>
                </a:solidFill>
                <a:latin typeface="Century Gothic" panose="020B0502020202020204"/>
              </a:rPr>
              <a:t>kN</a:t>
            </a:r>
            <a:endParaRPr lang="en-US" sz="2000" dirty="0">
              <a:solidFill>
                <a:prstClr val="black"/>
              </a:solidFill>
              <a:latin typeface="Century Gothic" panose="020B0502020202020204"/>
            </a:endParaRPr>
          </a:p>
          <a:p>
            <a:pPr lvl="0"/>
            <a:endParaRPr lang="en-US" sz="2000" dirty="0">
              <a:solidFill>
                <a:prstClr val="black"/>
              </a:solidFill>
              <a:latin typeface="Century Gothic" panose="020B0502020202020204"/>
            </a:endParaRPr>
          </a:p>
          <a:p>
            <a:pPr lvl="0"/>
            <a:r>
              <a:rPr lang="en-US" sz="2000" dirty="0">
                <a:solidFill>
                  <a:prstClr val="black"/>
                </a:solidFill>
                <a:latin typeface="Century Gothic" panose="020B0502020202020204"/>
              </a:rPr>
              <a:t>•Shear wall weight = </a:t>
            </a:r>
            <a:r>
              <a:rPr lang="en-US" sz="2000" dirty="0" smtClean="0">
                <a:solidFill>
                  <a:prstClr val="black"/>
                </a:solidFill>
                <a:latin typeface="Century Gothic" panose="020B0502020202020204"/>
              </a:rPr>
              <a:t>7024.75 </a:t>
            </a:r>
            <a:r>
              <a:rPr lang="en-US" sz="2000" dirty="0" err="1" smtClean="0">
                <a:solidFill>
                  <a:prstClr val="black"/>
                </a:solidFill>
                <a:latin typeface="Century Gothic" panose="020B0502020202020204"/>
              </a:rPr>
              <a:t>kN</a:t>
            </a:r>
            <a:endParaRPr lang="en-US" sz="2000" dirty="0">
              <a:solidFill>
                <a:prstClr val="black"/>
              </a:solidFill>
              <a:latin typeface="Century Gothic" panose="020B0502020202020204"/>
            </a:endParaRPr>
          </a:p>
          <a:p>
            <a:pPr lvl="0"/>
            <a:endParaRPr lang="en-US" sz="2000" dirty="0">
              <a:solidFill>
                <a:prstClr val="black"/>
              </a:solidFill>
              <a:latin typeface="Century Gothic" panose="020B0502020202020204"/>
            </a:endParaRPr>
          </a:p>
          <a:p>
            <a:pPr lvl="0"/>
            <a:r>
              <a:rPr lang="en-US" sz="2000" dirty="0">
                <a:solidFill>
                  <a:prstClr val="black"/>
                </a:solidFill>
                <a:latin typeface="Century Gothic" panose="020B0502020202020204"/>
              </a:rPr>
              <a:t>•Slab weight = </a:t>
            </a:r>
            <a:r>
              <a:rPr lang="en-US" sz="2000" dirty="0" smtClean="0">
                <a:solidFill>
                  <a:prstClr val="black"/>
                </a:solidFill>
                <a:latin typeface="Century Gothic" panose="020B0502020202020204"/>
              </a:rPr>
              <a:t>18562.63 </a:t>
            </a:r>
            <a:r>
              <a:rPr lang="en-US" sz="2000" dirty="0" err="1" smtClean="0">
                <a:solidFill>
                  <a:prstClr val="black"/>
                </a:solidFill>
                <a:latin typeface="Century Gothic" panose="020B0502020202020204"/>
              </a:rPr>
              <a:t>kN</a:t>
            </a:r>
            <a:endParaRPr lang="en-US" sz="2000" dirty="0">
              <a:solidFill>
                <a:prstClr val="black"/>
              </a:solidFill>
              <a:latin typeface="Century Gothic" panose="020B0502020202020204"/>
            </a:endParaRPr>
          </a:p>
          <a:p>
            <a:pPr lvl="0"/>
            <a:endParaRPr lang="en-US" sz="2000" dirty="0">
              <a:solidFill>
                <a:prstClr val="black"/>
              </a:solidFill>
              <a:latin typeface="Century Gothic" panose="020B0502020202020204"/>
            </a:endParaRPr>
          </a:p>
          <a:p>
            <a:pPr lvl="0"/>
            <a:r>
              <a:rPr lang="en-US" sz="2000" dirty="0" smtClean="0">
                <a:solidFill>
                  <a:prstClr val="black"/>
                </a:solidFill>
                <a:latin typeface="Century Gothic" panose="020B0502020202020204"/>
              </a:rPr>
              <a:t>Total </a:t>
            </a:r>
            <a:r>
              <a:rPr lang="en-US" sz="2000" dirty="0">
                <a:solidFill>
                  <a:prstClr val="black"/>
                </a:solidFill>
                <a:latin typeface="Century Gothic" panose="020B0502020202020204"/>
              </a:rPr>
              <a:t>weight due to dead loads = </a:t>
            </a:r>
            <a:r>
              <a:rPr lang="en-US" sz="2000" b="1" dirty="0" smtClean="0">
                <a:solidFill>
                  <a:prstClr val="black"/>
                </a:solidFill>
                <a:latin typeface="Century Gothic" panose="020B0502020202020204"/>
              </a:rPr>
              <a:t>34581 </a:t>
            </a:r>
            <a:r>
              <a:rPr lang="en-US" sz="2000" b="1" dirty="0" err="1" smtClean="0">
                <a:solidFill>
                  <a:prstClr val="black"/>
                </a:solidFill>
                <a:latin typeface="Century Gothic" panose="020B0502020202020204"/>
              </a:rPr>
              <a:t>kN</a:t>
            </a:r>
            <a:endParaRPr lang="en-US" sz="2000" b="1" dirty="0">
              <a:solidFill>
                <a:prstClr val="black"/>
              </a:solidFill>
              <a:latin typeface="Century Gothic" panose="020B0502020202020204"/>
            </a:endParaRPr>
          </a:p>
        </p:txBody>
      </p:sp>
      <p:sp>
        <p:nvSpPr>
          <p:cNvPr id="15" name="Rectangle 14"/>
          <p:cNvSpPr/>
          <p:nvPr/>
        </p:nvSpPr>
        <p:spPr>
          <a:xfrm>
            <a:off x="6261152" y="3021765"/>
            <a:ext cx="5626526" cy="3139321"/>
          </a:xfrm>
          <a:prstGeom prst="rect">
            <a:avLst/>
          </a:prstGeom>
        </p:spPr>
        <p:txBody>
          <a:bodyPr wrap="square">
            <a:spAutoFit/>
          </a:bodyPr>
          <a:lstStyle/>
          <a:p>
            <a:pPr lvl="0"/>
            <a:r>
              <a:rPr lang="en-US" dirty="0" smtClean="0">
                <a:solidFill>
                  <a:prstClr val="black"/>
                </a:solidFill>
                <a:latin typeface="Century Gothic" panose="020B0502020202020204"/>
              </a:rPr>
              <a:t>Block 2 </a:t>
            </a:r>
          </a:p>
          <a:p>
            <a:pPr lvl="0"/>
            <a:r>
              <a:rPr lang="en-US" dirty="0" smtClean="0">
                <a:solidFill>
                  <a:prstClr val="black"/>
                </a:solidFill>
                <a:latin typeface="Century Gothic" panose="020B0502020202020204"/>
              </a:rPr>
              <a:t>•</a:t>
            </a:r>
            <a:r>
              <a:rPr lang="en-US" sz="2000" dirty="0" smtClean="0">
                <a:solidFill>
                  <a:prstClr val="black"/>
                </a:solidFill>
                <a:latin typeface="Century Gothic" panose="020B0502020202020204"/>
              </a:rPr>
              <a:t>Beams weight </a:t>
            </a:r>
            <a:r>
              <a:rPr lang="en-US" sz="2000" dirty="0">
                <a:solidFill>
                  <a:prstClr val="black"/>
                </a:solidFill>
                <a:latin typeface="Century Gothic" panose="020B0502020202020204"/>
              </a:rPr>
              <a:t>= </a:t>
            </a:r>
            <a:r>
              <a:rPr lang="en-US" sz="2000" dirty="0" smtClean="0">
                <a:solidFill>
                  <a:prstClr val="black"/>
                </a:solidFill>
                <a:latin typeface="Century Gothic" panose="020B0502020202020204"/>
              </a:rPr>
              <a:t>2039 </a:t>
            </a:r>
            <a:r>
              <a:rPr lang="en-US" sz="2000" dirty="0" err="1" smtClean="0">
                <a:solidFill>
                  <a:prstClr val="black"/>
                </a:solidFill>
                <a:latin typeface="Century Gothic" panose="020B0502020202020204"/>
              </a:rPr>
              <a:t>kN</a:t>
            </a:r>
            <a:endParaRPr lang="en-US" sz="2000" dirty="0">
              <a:solidFill>
                <a:prstClr val="black"/>
              </a:solidFill>
              <a:latin typeface="Century Gothic" panose="020B0502020202020204"/>
            </a:endParaRPr>
          </a:p>
          <a:p>
            <a:pPr lvl="0"/>
            <a:endParaRPr lang="en-US" sz="2000" dirty="0">
              <a:solidFill>
                <a:prstClr val="black"/>
              </a:solidFill>
              <a:latin typeface="Century Gothic" panose="020B0502020202020204"/>
            </a:endParaRPr>
          </a:p>
          <a:p>
            <a:pPr lvl="0"/>
            <a:r>
              <a:rPr lang="en-US" sz="2000" dirty="0" smtClean="0">
                <a:solidFill>
                  <a:prstClr val="black"/>
                </a:solidFill>
                <a:latin typeface="Century Gothic" panose="020B0502020202020204"/>
              </a:rPr>
              <a:t>•</a:t>
            </a:r>
            <a:r>
              <a:rPr lang="en-US" sz="2000" dirty="0">
                <a:solidFill>
                  <a:prstClr val="black"/>
                </a:solidFill>
                <a:latin typeface="Century Gothic" panose="020B0502020202020204"/>
              </a:rPr>
              <a:t>Columns weight = </a:t>
            </a:r>
            <a:r>
              <a:rPr lang="en-US" sz="2000" dirty="0" smtClean="0">
                <a:solidFill>
                  <a:prstClr val="black"/>
                </a:solidFill>
                <a:latin typeface="Century Gothic" panose="020B0502020202020204"/>
              </a:rPr>
              <a:t>2508.09 </a:t>
            </a:r>
            <a:r>
              <a:rPr lang="en-US" sz="2000" dirty="0" err="1">
                <a:solidFill>
                  <a:prstClr val="black"/>
                </a:solidFill>
                <a:latin typeface="Century Gothic" panose="020B0502020202020204"/>
              </a:rPr>
              <a:t>kN</a:t>
            </a:r>
            <a:endParaRPr lang="en-US" sz="2000" dirty="0">
              <a:solidFill>
                <a:prstClr val="black"/>
              </a:solidFill>
              <a:latin typeface="Century Gothic" panose="020B0502020202020204"/>
            </a:endParaRPr>
          </a:p>
          <a:p>
            <a:pPr lvl="0"/>
            <a:endParaRPr lang="en-US" sz="2000" dirty="0">
              <a:solidFill>
                <a:prstClr val="black"/>
              </a:solidFill>
              <a:latin typeface="Century Gothic" panose="020B0502020202020204"/>
            </a:endParaRPr>
          </a:p>
          <a:p>
            <a:pPr lvl="0"/>
            <a:r>
              <a:rPr lang="en-US" sz="2000" dirty="0">
                <a:solidFill>
                  <a:prstClr val="black"/>
                </a:solidFill>
                <a:latin typeface="Century Gothic" panose="020B0502020202020204"/>
              </a:rPr>
              <a:t>•Shear wall weight = </a:t>
            </a:r>
            <a:r>
              <a:rPr lang="en-US" sz="2000" dirty="0" smtClean="0">
                <a:solidFill>
                  <a:prstClr val="black"/>
                </a:solidFill>
                <a:latin typeface="Century Gothic" panose="020B0502020202020204"/>
              </a:rPr>
              <a:t>6470 </a:t>
            </a:r>
            <a:r>
              <a:rPr lang="en-US" sz="2000" dirty="0" err="1" smtClean="0">
                <a:solidFill>
                  <a:prstClr val="black"/>
                </a:solidFill>
                <a:latin typeface="Century Gothic" panose="020B0502020202020204"/>
              </a:rPr>
              <a:t>kN</a:t>
            </a:r>
            <a:endParaRPr lang="en-US" sz="2000" dirty="0">
              <a:solidFill>
                <a:prstClr val="black"/>
              </a:solidFill>
              <a:latin typeface="Century Gothic" panose="020B0502020202020204"/>
            </a:endParaRPr>
          </a:p>
          <a:p>
            <a:pPr lvl="0"/>
            <a:endParaRPr lang="en-US" sz="2000" dirty="0">
              <a:solidFill>
                <a:prstClr val="black"/>
              </a:solidFill>
              <a:latin typeface="Century Gothic" panose="020B0502020202020204"/>
            </a:endParaRPr>
          </a:p>
          <a:p>
            <a:pPr lvl="0"/>
            <a:r>
              <a:rPr lang="en-US" sz="2000" dirty="0">
                <a:solidFill>
                  <a:prstClr val="black"/>
                </a:solidFill>
                <a:latin typeface="Century Gothic" panose="020B0502020202020204"/>
              </a:rPr>
              <a:t>•Slab weight = </a:t>
            </a:r>
            <a:r>
              <a:rPr lang="en-US" sz="2000" dirty="0" smtClean="0">
                <a:solidFill>
                  <a:prstClr val="black"/>
                </a:solidFill>
                <a:latin typeface="Century Gothic" panose="020B0502020202020204"/>
              </a:rPr>
              <a:t>9568.37kN</a:t>
            </a:r>
            <a:endParaRPr lang="en-US" sz="2000" dirty="0">
              <a:solidFill>
                <a:prstClr val="black"/>
              </a:solidFill>
              <a:latin typeface="Century Gothic" panose="020B0502020202020204"/>
            </a:endParaRPr>
          </a:p>
          <a:p>
            <a:pPr lvl="0"/>
            <a:endParaRPr lang="en-US" sz="2000" dirty="0">
              <a:solidFill>
                <a:prstClr val="black"/>
              </a:solidFill>
              <a:latin typeface="Century Gothic" panose="020B0502020202020204"/>
            </a:endParaRPr>
          </a:p>
          <a:p>
            <a:pPr lvl="0"/>
            <a:r>
              <a:rPr lang="en-US" sz="2000" dirty="0" smtClean="0">
                <a:solidFill>
                  <a:prstClr val="black"/>
                </a:solidFill>
                <a:latin typeface="Century Gothic" panose="020B0502020202020204"/>
              </a:rPr>
              <a:t>Total </a:t>
            </a:r>
            <a:r>
              <a:rPr lang="en-US" sz="2000" dirty="0">
                <a:solidFill>
                  <a:prstClr val="black"/>
                </a:solidFill>
                <a:latin typeface="Century Gothic" panose="020B0502020202020204"/>
              </a:rPr>
              <a:t>weight due to dead loads = </a:t>
            </a:r>
            <a:r>
              <a:rPr lang="en-US" sz="2000" b="1" dirty="0" smtClean="0">
                <a:solidFill>
                  <a:prstClr val="black"/>
                </a:solidFill>
                <a:latin typeface="Century Gothic" panose="020B0502020202020204"/>
              </a:rPr>
              <a:t>20585 </a:t>
            </a:r>
            <a:r>
              <a:rPr lang="en-US" sz="2000" b="1" dirty="0" err="1" smtClean="0">
                <a:solidFill>
                  <a:prstClr val="black"/>
                </a:solidFill>
                <a:latin typeface="Century Gothic" panose="020B0502020202020204"/>
              </a:rPr>
              <a:t>kN</a:t>
            </a:r>
            <a:endParaRPr lang="en-US" sz="2000" b="1" dirty="0">
              <a:solidFill>
                <a:prstClr val="black"/>
              </a:solidFill>
              <a:latin typeface="Century Gothic" panose="020B0502020202020204"/>
            </a:endParaRPr>
          </a:p>
        </p:txBody>
      </p:sp>
      <p:sp>
        <p:nvSpPr>
          <p:cNvPr id="16" name="Date Placeholder 3"/>
          <p:cNvSpPr>
            <a:spLocks noGrp="1"/>
          </p:cNvSpPr>
          <p:nvPr>
            <p:ph type="dt" sz="half" idx="10"/>
          </p:nvPr>
        </p:nvSpPr>
        <p:spPr>
          <a:xfrm>
            <a:off x="838200" y="6356350"/>
            <a:ext cx="2743200" cy="365125"/>
          </a:xfrm>
        </p:spPr>
        <p:txBody>
          <a:bodyPr/>
          <a:lstStyle/>
          <a:p>
            <a:r>
              <a:rPr lang="en-US" b="1" dirty="0" smtClean="0"/>
              <a:t>07-Jan-21</a:t>
            </a:r>
            <a:endParaRPr lang="en-US" b="1" dirty="0"/>
          </a:p>
        </p:txBody>
      </p:sp>
    </p:spTree>
    <p:extLst>
      <p:ext uri="{BB962C8B-B14F-4D97-AF65-F5344CB8AC3E}">
        <p14:creationId xmlns:p14="http://schemas.microsoft.com/office/powerpoint/2010/main" val="371251888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60</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4618572" cy="707886"/>
          </a:xfrm>
          <a:prstGeom prst="rect">
            <a:avLst/>
          </a:prstGeom>
        </p:spPr>
        <p:txBody>
          <a:bodyPr wrap="none">
            <a:spAutoFit/>
          </a:bodyPr>
          <a:lstStyle/>
          <a:p>
            <a:pPr lvl="0"/>
            <a:r>
              <a:rPr lang="en-US" sz="4000" b="1" dirty="0" smtClean="0">
                <a:solidFill>
                  <a:srgbClr val="FFC000"/>
                </a:solidFill>
              </a:rPr>
              <a:t>5.1: </a:t>
            </a:r>
            <a:r>
              <a:rPr lang="en-US" sz="4000" b="1" dirty="0" smtClean="0">
                <a:solidFill>
                  <a:srgbClr val="70AD47">
                    <a:lumMod val="75000"/>
                  </a:srgbClr>
                </a:solidFill>
              </a:rPr>
              <a:t>Design of Beams</a:t>
            </a:r>
            <a:endParaRPr lang="en-US" dirty="0">
              <a:solidFill>
                <a:srgbClr val="70AD47">
                  <a:lumMod val="75000"/>
                </a:srgbClr>
              </a:solidFill>
            </a:endParaRPr>
          </a:p>
        </p:txBody>
      </p:sp>
      <p:sp>
        <p:nvSpPr>
          <p:cNvPr id="6" name="Rectangle 5"/>
          <p:cNvSpPr/>
          <p:nvPr/>
        </p:nvSpPr>
        <p:spPr>
          <a:xfrm>
            <a:off x="452217" y="1479744"/>
            <a:ext cx="3129183"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5.1.1</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Flexural   </a:t>
            </a:r>
            <a:endParaRPr lang="en-US" sz="3200" b="1" dirty="0">
              <a:solidFill>
                <a:srgbClr val="ED7D31">
                  <a:lumMod val="50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3" name="Rectangle 12"/>
              <p:cNvSpPr/>
              <p:nvPr/>
            </p:nvSpPr>
            <p:spPr>
              <a:xfrm>
                <a:off x="533400" y="4603885"/>
                <a:ext cx="10380406" cy="1949765"/>
              </a:xfrm>
              <a:prstGeom prst="rect">
                <a:avLst/>
              </a:prstGeom>
            </p:spPr>
            <p:txBody>
              <a:bodyPr wrap="square">
                <a:spAutoFit/>
              </a:bodyPr>
              <a:lstStyle/>
              <a:p>
                <a:r>
                  <a:rPr lang="en-US" dirty="0"/>
                  <a:t>As </a:t>
                </a:r>
                <a:r>
                  <a:rPr lang="en-US" baseline="-25000" dirty="0"/>
                  <a:t>min</a:t>
                </a:r>
                <a:r>
                  <a:rPr lang="en-US" dirty="0"/>
                  <a:t> = </a:t>
                </a:r>
                <a:r>
                  <a:rPr lang="en-US" dirty="0" err="1"/>
                  <a:t>ρ</a:t>
                </a:r>
                <a:r>
                  <a:rPr lang="en-US" baseline="-25000" dirty="0" err="1"/>
                  <a:t>min</a:t>
                </a:r>
                <a:r>
                  <a:rPr lang="en-US" dirty="0"/>
                  <a:t> b d = 0.0033*300*290 = 287.1 mm</a:t>
                </a:r>
                <a:r>
                  <a:rPr lang="en-US" baseline="30000" dirty="0"/>
                  <a:t>2</a:t>
                </a:r>
                <a:r>
                  <a:rPr lang="en-US" dirty="0"/>
                  <a:t>.</a:t>
                </a:r>
                <a14:m>
                  <m:oMath xmlns:m="http://schemas.openxmlformats.org/officeDocument/2006/math">
                    <m:r>
                      <a:rPr lang="en-US" i="1">
                        <a:latin typeface="Cambria Math" panose="02040503050406030204" pitchFamily="18" charset="0"/>
                      </a:rPr>
                      <m:t> →</m:t>
                    </m:r>
                  </m:oMath>
                </a14:m>
                <a:r>
                  <a:rPr lang="en-US" dirty="0"/>
                  <a:t> so use 4</a:t>
                </a:r>
                <a14:m>
                  <m:oMath xmlns:m="http://schemas.openxmlformats.org/officeDocument/2006/math">
                    <m:r>
                      <a:rPr lang="en-US" i="1">
                        <a:latin typeface="Cambria Math" panose="02040503050406030204" pitchFamily="18" charset="0"/>
                      </a:rPr>
                      <m:t>Ø</m:t>
                    </m:r>
                  </m:oMath>
                </a14:m>
                <a:r>
                  <a:rPr lang="ar-SA" dirty="0"/>
                  <a:t>1</a:t>
                </a:r>
                <a:r>
                  <a:rPr lang="en-US" dirty="0"/>
                  <a:t>0 for shrinkage.</a:t>
                </a:r>
              </a:p>
              <a:p>
                <a:r>
                  <a:rPr lang="en-US" dirty="0"/>
                  <a:t>As</a:t>
                </a:r>
                <a:r>
                  <a:rPr lang="en-US" baseline="30000" dirty="0"/>
                  <a:t>+</a:t>
                </a:r>
                <a:r>
                  <a:rPr lang="en-US" dirty="0"/>
                  <a:t> = 441 mm2</a:t>
                </a:r>
                <a:r>
                  <a:rPr lang="en-US" baseline="30000" dirty="0"/>
                  <a:t> </a:t>
                </a:r>
                <a:r>
                  <a:rPr lang="ar-SA" dirty="0"/>
                  <a:t>&lt;</a:t>
                </a:r>
                <a:r>
                  <a:rPr lang="en-US" dirty="0"/>
                  <a:t>  As </a:t>
                </a:r>
                <a:r>
                  <a:rPr lang="en-US" baseline="-25000" dirty="0"/>
                  <a:t>min </a:t>
                </a:r>
                <a:r>
                  <a:rPr lang="en-US" dirty="0"/>
                  <a:t>= 287.1 mm2</a:t>
                </a:r>
                <a:r>
                  <a:rPr lang="en-US" baseline="30000" dirty="0"/>
                  <a:t> </a:t>
                </a:r>
                <a:r>
                  <a:rPr lang="en-US" dirty="0"/>
                  <a:t> </a:t>
                </a:r>
                <a14:m>
                  <m:oMath xmlns:m="http://schemas.openxmlformats.org/officeDocument/2006/math">
                    <m:r>
                      <a:rPr lang="en-US" i="1">
                        <a:latin typeface="Cambria Math" panose="02040503050406030204" pitchFamily="18" charset="0"/>
                      </a:rPr>
                      <m:t>→</m:t>
                    </m:r>
                  </m:oMath>
                </a14:m>
                <a:r>
                  <a:rPr lang="en-US" dirty="0"/>
                  <a:t>Use 4</a:t>
                </a:r>
                <a14:m>
                  <m:oMath xmlns:m="http://schemas.openxmlformats.org/officeDocument/2006/math">
                    <m:r>
                      <a:rPr lang="en-US" i="1">
                        <a:latin typeface="Cambria Math" panose="02040503050406030204" pitchFamily="18" charset="0"/>
                      </a:rPr>
                      <m:t>Ø</m:t>
                    </m:r>
                  </m:oMath>
                </a14:m>
                <a:r>
                  <a:rPr lang="ar-SA" dirty="0"/>
                  <a:t>12</a:t>
                </a:r>
                <a:endParaRPr lang="en-US" dirty="0"/>
              </a:p>
              <a:p>
                <a:r>
                  <a:rPr lang="en-US" dirty="0"/>
                  <a:t>As </a:t>
                </a:r>
                <a:r>
                  <a:rPr lang="en-US" baseline="-25000" dirty="0"/>
                  <a:t>L</a:t>
                </a:r>
                <a:r>
                  <a:rPr lang="en-US" baseline="30000" dirty="0"/>
                  <a:t>-</a:t>
                </a:r>
                <a:r>
                  <a:rPr lang="en-US" dirty="0"/>
                  <a:t> = 515 mm2 </a:t>
                </a:r>
                <a:r>
                  <a:rPr lang="ar-SA" dirty="0"/>
                  <a:t>&lt;</a:t>
                </a:r>
                <a:r>
                  <a:rPr lang="en-US" dirty="0"/>
                  <a:t> As </a:t>
                </a:r>
                <a:r>
                  <a:rPr lang="en-US" baseline="-25000" dirty="0"/>
                  <a:t>min </a:t>
                </a:r>
                <a:r>
                  <a:rPr lang="en-US" dirty="0"/>
                  <a:t>= 287.1 mm2</a:t>
                </a:r>
                <a:r>
                  <a:rPr lang="en-US" baseline="30000" dirty="0"/>
                  <a:t> </a:t>
                </a:r>
                <a:r>
                  <a:rPr lang="en-US" dirty="0"/>
                  <a:t> </a:t>
                </a:r>
                <a14:m>
                  <m:oMath xmlns:m="http://schemas.openxmlformats.org/officeDocument/2006/math">
                    <m:r>
                      <a:rPr lang="en-US" i="1">
                        <a:latin typeface="Cambria Math" panose="02040503050406030204" pitchFamily="18" charset="0"/>
                      </a:rPr>
                      <m:t>→</m:t>
                    </m:r>
                  </m:oMath>
                </a14:m>
                <a:r>
                  <a:rPr lang="en-US" dirty="0"/>
                  <a:t>Use 4</a:t>
                </a:r>
                <a14:m>
                  <m:oMath xmlns:m="http://schemas.openxmlformats.org/officeDocument/2006/math">
                    <m:r>
                      <a:rPr lang="en-US" i="1">
                        <a:latin typeface="Cambria Math" panose="02040503050406030204" pitchFamily="18" charset="0"/>
                      </a:rPr>
                      <m:t>Ø</m:t>
                    </m:r>
                  </m:oMath>
                </a14:m>
                <a:r>
                  <a:rPr lang="ar-SA" dirty="0"/>
                  <a:t>14 </a:t>
                </a:r>
                <a:endParaRPr lang="en-US" dirty="0"/>
              </a:p>
              <a:p>
                <a:r>
                  <a:rPr lang="en-US" dirty="0"/>
                  <a:t>As</a:t>
                </a:r>
                <a:r>
                  <a:rPr lang="en-US" baseline="-25000" dirty="0"/>
                  <a:t> R</a:t>
                </a:r>
                <a:r>
                  <a:rPr lang="en-US" baseline="30000" dirty="0"/>
                  <a:t>-</a:t>
                </a:r>
                <a:r>
                  <a:rPr lang="en-US" dirty="0"/>
                  <a:t> = 44</a:t>
                </a:r>
                <a:r>
                  <a:rPr lang="ar-SA" dirty="0"/>
                  <a:t>4</a:t>
                </a:r>
                <a:r>
                  <a:rPr lang="en-US" dirty="0"/>
                  <a:t> mm2 </a:t>
                </a:r>
                <a:r>
                  <a:rPr lang="ar-SA" dirty="0"/>
                  <a:t>&lt;</a:t>
                </a:r>
                <a:r>
                  <a:rPr lang="en-US" dirty="0"/>
                  <a:t> As </a:t>
                </a:r>
                <a:r>
                  <a:rPr lang="en-US" baseline="-25000" dirty="0"/>
                  <a:t>min </a:t>
                </a:r>
                <a:r>
                  <a:rPr lang="en-US" dirty="0"/>
                  <a:t>= 287.1 mm2</a:t>
                </a:r>
                <a:r>
                  <a:rPr lang="en-US" baseline="30000" dirty="0"/>
                  <a:t> </a:t>
                </a:r>
                <a:r>
                  <a:rPr lang="en-US" dirty="0"/>
                  <a:t> </a:t>
                </a:r>
                <a14:m>
                  <m:oMath xmlns:m="http://schemas.openxmlformats.org/officeDocument/2006/math">
                    <m:r>
                      <a:rPr lang="en-US" i="1">
                        <a:latin typeface="Cambria Math" panose="02040503050406030204" pitchFamily="18" charset="0"/>
                      </a:rPr>
                      <m:t>→</m:t>
                    </m:r>
                  </m:oMath>
                </a14:m>
                <a:r>
                  <a:rPr lang="en-US" dirty="0"/>
                  <a:t>Use 4</a:t>
                </a:r>
                <a14:m>
                  <m:oMath xmlns:m="http://schemas.openxmlformats.org/officeDocument/2006/math">
                    <m:r>
                      <a:rPr lang="en-US" i="1">
                        <a:latin typeface="Cambria Math" panose="02040503050406030204" pitchFamily="18" charset="0"/>
                      </a:rPr>
                      <m:t>Ø</m:t>
                    </m:r>
                  </m:oMath>
                </a14:m>
                <a:r>
                  <a:rPr lang="ar-SA" dirty="0"/>
                  <a:t>12 </a:t>
                </a:r>
                <a:endParaRPr lang="en-US" dirty="0"/>
              </a:p>
              <a:p>
                <a14:m>
                  <m:oMath xmlns:m="http://schemas.openxmlformats.org/officeDocument/2006/math">
                    <m:r>
                      <a:rPr lang="en-US" i="1">
                        <a:latin typeface="Cambria Math" panose="02040503050406030204" pitchFamily="18" charset="0"/>
                      </a:rPr>
                      <m:t>→</m:t>
                    </m:r>
                  </m:oMath>
                </a14:m>
                <a:r>
                  <a:rPr lang="en-US" dirty="0"/>
                  <a:t>2</a:t>
                </a:r>
                <a14:m>
                  <m:oMath xmlns:m="http://schemas.openxmlformats.org/officeDocument/2006/math">
                    <m:r>
                      <a:rPr lang="en-US" i="1">
                        <a:latin typeface="Cambria Math" panose="02040503050406030204" pitchFamily="18" charset="0"/>
                      </a:rPr>
                      <m:t>Ø</m:t>
                    </m:r>
                  </m:oMath>
                </a14:m>
                <a:r>
                  <a:rPr lang="en-US" dirty="0"/>
                  <a:t>12 shall be continuous at bottom face and 2</a:t>
                </a:r>
                <a14:m>
                  <m:oMath xmlns:m="http://schemas.openxmlformats.org/officeDocument/2006/math">
                    <m:r>
                      <a:rPr lang="en-US" i="1">
                        <a:latin typeface="Cambria Math" panose="02040503050406030204" pitchFamily="18" charset="0"/>
                      </a:rPr>
                      <m:t>Ø</m:t>
                    </m:r>
                  </m:oMath>
                </a14:m>
                <a:r>
                  <a:rPr lang="en-US" dirty="0"/>
                  <a:t>14, 2</a:t>
                </a:r>
                <a14:m>
                  <m:oMath xmlns:m="http://schemas.openxmlformats.org/officeDocument/2006/math">
                    <m:r>
                      <a:rPr lang="en-US" i="1">
                        <a:latin typeface="Cambria Math" panose="02040503050406030204" pitchFamily="18" charset="0"/>
                      </a:rPr>
                      <m:t>Ø</m:t>
                    </m:r>
                  </m:oMath>
                </a14:m>
                <a:r>
                  <a:rPr lang="en-US" dirty="0"/>
                  <a:t>12 shall be continuous at top face.</a:t>
                </a:r>
              </a:p>
              <a:p>
                <a:pPr marL="365760" marR="0" lvl="0" indent="-274320" defTabSz="914400" eaLnBrk="1" fontAlgn="auto" latinLnBrk="0" hangingPunct="1">
                  <a:lnSpc>
                    <a:spcPct val="115000"/>
                  </a:lnSpc>
                  <a:spcBef>
                    <a:spcPts val="1200"/>
                  </a:spcBef>
                  <a:spcAft>
                    <a:spcPts val="60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p:txBody>
          </p:sp>
        </mc:Choice>
        <mc:Fallback xmlns="">
          <p:sp>
            <p:nvSpPr>
              <p:cNvPr id="13" name="Rectangle 12"/>
              <p:cNvSpPr>
                <a:spLocks noRot="1" noChangeAspect="1" noMove="1" noResize="1" noEditPoints="1" noAdjustHandles="1" noChangeArrowheads="1" noChangeShapeType="1" noTextEdit="1"/>
              </p:cNvSpPr>
              <p:nvPr/>
            </p:nvSpPr>
            <p:spPr>
              <a:xfrm>
                <a:off x="533400" y="4603885"/>
                <a:ext cx="10380406" cy="1949765"/>
              </a:xfrm>
              <a:prstGeom prst="rect">
                <a:avLst/>
              </a:prstGeom>
              <a:blipFill>
                <a:blip r:embed="rId2"/>
                <a:stretch>
                  <a:fillRect l="-529" t="-1875"/>
                </a:stretch>
              </a:blipFill>
            </p:spPr>
            <p:txBody>
              <a:bodyPr/>
              <a:lstStyle/>
              <a:p>
                <a:r>
                  <a:rPr lang="en-US">
                    <a:noFill/>
                  </a:rPr>
                  <a:t> </a:t>
                </a:r>
              </a:p>
            </p:txBody>
          </p:sp>
        </mc:Fallback>
      </mc:AlternateContent>
      <p:sp>
        <p:nvSpPr>
          <p:cNvPr id="15"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pic>
        <p:nvPicPr>
          <p:cNvPr id="19" name="Picture 18"/>
          <p:cNvPicPr/>
          <p:nvPr/>
        </p:nvPicPr>
        <p:blipFill>
          <a:blip r:embed="rId3">
            <a:extLst>
              <a:ext uri="{28A0092B-C50C-407E-A947-70E740481C1C}">
                <a14:useLocalDpi xmlns:a14="http://schemas.microsoft.com/office/drawing/2010/main" val="0"/>
              </a:ext>
            </a:extLst>
          </a:blip>
          <a:stretch>
            <a:fillRect/>
          </a:stretch>
        </p:blipFill>
        <p:spPr>
          <a:xfrm>
            <a:off x="7391378" y="1002689"/>
            <a:ext cx="4030287" cy="769442"/>
          </a:xfrm>
          <a:prstGeom prst="rect">
            <a:avLst/>
          </a:prstGeom>
        </p:spPr>
      </p:pic>
      <p:pic>
        <p:nvPicPr>
          <p:cNvPr id="20" name="Picture 19"/>
          <p:cNvPicPr/>
          <p:nvPr/>
        </p:nvPicPr>
        <p:blipFill>
          <a:blip r:embed="rId4">
            <a:extLst>
              <a:ext uri="{28A0092B-C50C-407E-A947-70E740481C1C}">
                <a14:useLocalDpi xmlns:a14="http://schemas.microsoft.com/office/drawing/2010/main" val="0"/>
              </a:ext>
            </a:extLst>
          </a:blip>
          <a:stretch>
            <a:fillRect/>
          </a:stretch>
        </p:blipFill>
        <p:spPr>
          <a:xfrm>
            <a:off x="7391378" y="1956006"/>
            <a:ext cx="4166018" cy="2590870"/>
          </a:xfrm>
          <a:prstGeom prst="rect">
            <a:avLst/>
          </a:prstGeom>
        </p:spPr>
      </p:pic>
      <mc:AlternateContent xmlns:mc="http://schemas.openxmlformats.org/markup-compatibility/2006" xmlns:a14="http://schemas.microsoft.com/office/drawing/2010/main">
        <mc:Choice Requires="a14">
          <p:sp>
            <p:nvSpPr>
              <p:cNvPr id="2" name="Rectangle 1"/>
              <p:cNvSpPr/>
              <p:nvPr/>
            </p:nvSpPr>
            <p:spPr>
              <a:xfrm>
                <a:off x="427703" y="2069097"/>
                <a:ext cx="6567712" cy="2308196"/>
              </a:xfrm>
              <a:prstGeom prst="rect">
                <a:avLst/>
              </a:prstGeom>
            </p:spPr>
            <p:txBody>
              <a:bodyPr wrap="square">
                <a:spAutoFit/>
              </a:bodyPr>
              <a:lstStyle/>
              <a:p>
                <a:pPr marL="342900" lvl="0" indent="-342900" algn="justLow">
                  <a:lnSpc>
                    <a:spcPct val="115000"/>
                  </a:lnSpc>
                  <a:spcAft>
                    <a:spcPts val="1000"/>
                  </a:spcAft>
                  <a:buFont typeface="+mj-lt"/>
                  <a:buAutoNum type="romanLcPeriod"/>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Any structural member that has (Pu &lt; 0.1*Ag*</a:t>
                </a:r>
                <a14:m>
                  <m:oMath xmlns:m="http://schemas.openxmlformats.org/officeDocument/2006/math">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 </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𝑓</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𝑐</m:t>
                    </m:r>
                  </m:oMath>
                </a14:m>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is concerned to be a beam</a:t>
                </a:r>
                <a:r>
                  <a:rPr lang="en-US" sz="16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Pu approximately equal to zero in this beam so design as it beam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342900" lvl="0" indent="-342900" algn="justLow">
                  <a:lnSpc>
                    <a:spcPct val="115000"/>
                  </a:lnSpc>
                  <a:spcAft>
                    <a:spcPts val="1000"/>
                  </a:spcAft>
                  <a:buFont typeface="+mj-lt"/>
                  <a:buAutoNum type="romanLcPeriod"/>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least two top and bottom bars extended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l</a:t>
                </a:r>
                <a:r>
                  <a:rPr lang="en-US" sz="1600"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d</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in the columns, where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l</a:t>
                </a:r>
                <a:r>
                  <a:rPr lang="en-US" sz="1600"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d</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development length of steel bars in tension.</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342900" lvl="0" indent="-342900" algn="justLow">
                  <a:lnSpc>
                    <a:spcPct val="115000"/>
                  </a:lnSpc>
                  <a:spcAft>
                    <a:spcPts val="1000"/>
                  </a:spcAft>
                  <a:buFont typeface="+mj-lt"/>
                  <a:buAutoNum type="romanLcPeriod"/>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Continuous bottom bars shall have area not less than one-fourth the maximum area of bottom bars along the span.</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These bars shall be anchored to develop </a:t>
                </a:r>
                <a:r>
                  <a:rPr lang="en-US" sz="16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fy</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in tension at the face of support.</a:t>
                </a:r>
              </a:p>
            </p:txBody>
          </p:sp>
        </mc:Choice>
        <mc:Fallback xmlns="">
          <p:sp>
            <p:nvSpPr>
              <p:cNvPr id="2" name="Rectangle 1"/>
              <p:cNvSpPr>
                <a:spLocks noRot="1" noChangeAspect="1" noMove="1" noResize="1" noEditPoints="1" noAdjustHandles="1" noChangeArrowheads="1" noChangeShapeType="1" noTextEdit="1"/>
              </p:cNvSpPr>
              <p:nvPr/>
            </p:nvSpPr>
            <p:spPr>
              <a:xfrm>
                <a:off x="427703" y="2069097"/>
                <a:ext cx="6567712" cy="2308196"/>
              </a:xfrm>
              <a:prstGeom prst="rect">
                <a:avLst/>
              </a:prstGeom>
              <a:blipFill>
                <a:blip r:embed="rId5"/>
                <a:stretch>
                  <a:fillRect l="-278" r="-1206" b="-2375"/>
                </a:stretch>
              </a:blipFill>
            </p:spPr>
            <p:txBody>
              <a:bodyPr/>
              <a:lstStyle/>
              <a:p>
                <a:r>
                  <a:rPr lang="en-US">
                    <a:noFill/>
                  </a:rPr>
                  <a:t> </a:t>
                </a:r>
              </a:p>
            </p:txBody>
          </p:sp>
        </mc:Fallback>
      </mc:AlternateContent>
    </p:spTree>
    <p:extLst>
      <p:ext uri="{BB962C8B-B14F-4D97-AF65-F5344CB8AC3E}">
        <p14:creationId xmlns:p14="http://schemas.microsoft.com/office/powerpoint/2010/main" val="230550086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61</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4618572" cy="707886"/>
          </a:xfrm>
          <a:prstGeom prst="rect">
            <a:avLst/>
          </a:prstGeom>
        </p:spPr>
        <p:txBody>
          <a:bodyPr wrap="none">
            <a:spAutoFit/>
          </a:bodyPr>
          <a:lstStyle/>
          <a:p>
            <a:pPr lvl="0"/>
            <a:r>
              <a:rPr lang="en-US" sz="4000" b="1" dirty="0" smtClean="0">
                <a:solidFill>
                  <a:srgbClr val="FFC000"/>
                </a:solidFill>
              </a:rPr>
              <a:t>5.1: </a:t>
            </a:r>
            <a:r>
              <a:rPr lang="en-US" sz="4000" b="1" dirty="0" smtClean="0">
                <a:solidFill>
                  <a:srgbClr val="70AD47">
                    <a:lumMod val="75000"/>
                  </a:srgbClr>
                </a:solidFill>
              </a:rPr>
              <a:t>Design of Beams</a:t>
            </a:r>
            <a:endParaRPr lang="en-US" dirty="0">
              <a:solidFill>
                <a:srgbClr val="70AD47">
                  <a:lumMod val="75000"/>
                </a:srgbClr>
              </a:solidFill>
            </a:endParaRPr>
          </a:p>
        </p:txBody>
      </p:sp>
      <p:sp>
        <p:nvSpPr>
          <p:cNvPr id="6" name="Rectangle 5"/>
          <p:cNvSpPr/>
          <p:nvPr/>
        </p:nvSpPr>
        <p:spPr>
          <a:xfrm>
            <a:off x="452217" y="1479744"/>
            <a:ext cx="2656743"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5.1.2</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Shear  </a:t>
            </a:r>
            <a:endParaRPr lang="en-US" sz="3200" b="1" dirty="0">
              <a:solidFill>
                <a:srgbClr val="ED7D31">
                  <a:lumMod val="50000"/>
                </a:srgbClr>
              </a:solidFill>
              <a:latin typeface="Century Gothic" panose="020B0502020202020204"/>
            </a:endParaRPr>
          </a:p>
        </p:txBody>
      </p:sp>
      <p:sp>
        <p:nvSpPr>
          <p:cNvPr id="13"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
        <p:nvSpPr>
          <p:cNvPr id="14" name="Rectangle 13"/>
          <p:cNvSpPr/>
          <p:nvPr/>
        </p:nvSpPr>
        <p:spPr>
          <a:xfrm>
            <a:off x="818711" y="2093810"/>
            <a:ext cx="2717475"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(Verification on the design)</a:t>
            </a:r>
            <a:endParaRPr lang="en-US" dirty="0"/>
          </a:p>
        </p:txBody>
      </p:sp>
      <p:pic>
        <p:nvPicPr>
          <p:cNvPr id="15" name="Picture 14"/>
          <p:cNvPicPr/>
          <p:nvPr/>
        </p:nvPicPr>
        <p:blipFill>
          <a:blip r:embed="rId2">
            <a:extLst>
              <a:ext uri="{28A0092B-C50C-407E-A947-70E740481C1C}">
                <a14:useLocalDpi xmlns:a14="http://schemas.microsoft.com/office/drawing/2010/main" val="0"/>
              </a:ext>
            </a:extLst>
          </a:blip>
          <a:stretch>
            <a:fillRect/>
          </a:stretch>
        </p:blipFill>
        <p:spPr>
          <a:xfrm>
            <a:off x="6791498" y="745832"/>
            <a:ext cx="4861559" cy="873459"/>
          </a:xfrm>
          <a:prstGeom prst="rect">
            <a:avLst/>
          </a:prstGeom>
        </p:spPr>
      </p:pic>
      <mc:AlternateContent xmlns:mc="http://schemas.openxmlformats.org/markup-compatibility/2006" xmlns:a14="http://schemas.microsoft.com/office/drawing/2010/main">
        <mc:Choice Requires="a14">
          <p:sp>
            <p:nvSpPr>
              <p:cNvPr id="16" name="Rectangle 15"/>
              <p:cNvSpPr/>
              <p:nvPr/>
            </p:nvSpPr>
            <p:spPr>
              <a:xfrm>
                <a:off x="718071" y="2492433"/>
                <a:ext cx="10378533" cy="3757054"/>
              </a:xfrm>
              <a:prstGeom prst="rect">
                <a:avLst/>
              </a:prstGeom>
            </p:spPr>
            <p:txBody>
              <a:bodyPr wrap="square">
                <a:spAutoFit/>
              </a:bodyPr>
              <a:lstStyle/>
              <a:p>
                <a:pPr algn="justLow">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Vu = 83.38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kN.</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Vu/Ø = 83.38/0.75 = 111.17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kN</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Vc</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1/6 </a:t>
                </a:r>
                <a14:m>
                  <m:oMath xmlns:m="http://schemas.openxmlformats.org/officeDocument/2006/math">
                    <m:rad>
                      <m:radPr>
                        <m:degHide m:val="on"/>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radPr>
                      <m:deg/>
                      <m:e>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𝑓</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𝑐</m:t>
                        </m:r>
                      </m:e>
                    </m:rad>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 </m:t>
                    </m:r>
                  </m:oMath>
                </a14:m>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x bw x d </a:t>
                </a:r>
              </a:p>
              <a:p>
                <a:pPr algn="justLow">
                  <a:spcAft>
                    <a:spcPts val="600"/>
                  </a:spcAft>
                </a:pP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Vc</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1/6 </a:t>
                </a:r>
                <a14:m>
                  <m:oMath xmlns:m="http://schemas.openxmlformats.org/officeDocument/2006/math">
                    <m:rad>
                      <m:radPr>
                        <m:degHide m:val="on"/>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radPr>
                      <m:deg/>
                      <m:e>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24</m:t>
                        </m:r>
                      </m:e>
                    </m:rad>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 </m:t>
                    </m:r>
                  </m:oMath>
                </a14:m>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x 300 x 290 = 71.03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kN</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ØVc = 53.27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kN</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p>
              <a:p>
                <a:pPr algn="justLow">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Vc</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&lt; Vu/Ø </a:t>
                </a:r>
              </a:p>
              <a:p>
                <a:pPr algn="justLow">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Vs = Vu/Ø –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Vc</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111.17 – 71.03 = 40.14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kN</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ØVs = 30.105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kN</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p>
              <a:p>
                <a:pPr algn="justLow">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Vs &lt;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Vs</a:t>
                </a:r>
                <a:r>
                  <a:rPr lang="en-US" baseline="-250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max</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(2/3) </a:t>
                </a:r>
                <a14:m>
                  <m:oMath xmlns:m="http://schemas.openxmlformats.org/officeDocument/2006/math">
                    <m:rad>
                      <m:radPr>
                        <m:degHide m:val="on"/>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radPr>
                      <m:deg/>
                      <m:e>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𝑓</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𝑐</m:t>
                        </m:r>
                      </m:e>
                    </m:rad>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 </m:t>
                    </m:r>
                  </m:oMath>
                </a14:m>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x bw x d = (2/3)*</a:t>
                </a:r>
                <a14:m>
                  <m:oMath xmlns:m="http://schemas.openxmlformats.org/officeDocument/2006/math">
                    <m:rad>
                      <m:radPr>
                        <m:degHide m:val="on"/>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radPr>
                      <m:deg/>
                      <m:e>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24</m:t>
                        </m:r>
                      </m:e>
                    </m:rad>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 </m:t>
                    </m:r>
                  </m:oMath>
                </a14:m>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x 300 x 290 = 284.14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kN</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so section is adequate.</a:t>
                </a:r>
              </a:p>
              <a:p>
                <a:pPr algn="justLow">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So Av/s = (Vs /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fyt</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*d) = </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(40.14*1000/420*290) = 0.33 mm</a:t>
                </a:r>
                <a:r>
                  <a:rPr lang="en-US"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/mm</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(Av/s)</a:t>
                </a:r>
                <a:r>
                  <a:rPr lang="en-US" baseline="-25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min</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max of (0.062</a:t>
                </a:r>
                <a14:m>
                  <m:oMath xmlns:m="http://schemas.openxmlformats.org/officeDocument/2006/math">
                    <m:rad>
                      <m:radPr>
                        <m:degHide m:val="on"/>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radPr>
                      <m:deg/>
                      <m:e>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𝑓</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𝑐</m:t>
                        </m:r>
                      </m:e>
                    </m:rad>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 </m:t>
                    </m:r>
                  </m:oMath>
                </a14:m>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bw</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fyt</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0.35bw/</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fyt</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max of (0.217, 0.25) = 0.25mm</a:t>
                </a:r>
                <a:r>
                  <a:rPr lang="en-US" baseline="30000" dirty="0">
                    <a:solidFill>
                      <a:srgbClr val="000000"/>
                    </a:solidFill>
                    <a:latin typeface="Times New Roman" panose="02020603050405020304" pitchFamily="18" charset="0"/>
                    <a:ea typeface="Calibri" panose="020F0502020204030204" pitchFamily="34" charset="0"/>
                    <a:cs typeface="Arial" panose="020B0604020202020204" pitchFamily="34" charset="0"/>
                  </a:rPr>
                  <a:t>2</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/mm.</a:t>
                </a:r>
              </a:p>
              <a:p>
                <a:pPr marL="457200" marR="0" algn="justLow">
                  <a:spcBef>
                    <a:spcPts val="0"/>
                  </a:spcBef>
                  <a:spcAft>
                    <a:spcPts val="600"/>
                  </a:spcAft>
                  <a:tabLst>
                    <a:tab pos="2343150" algn="l"/>
                  </a:tabLs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a:t>
                </a:r>
                <a:r>
                  <a:rPr lang="en-US" baseline="-25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v</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 = 0.33 mm2/m &gt; (Av/s)</a:t>
                </a:r>
                <a:r>
                  <a:rPr lang="en-US" baseline="-25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min</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16" name="Rectangle 15"/>
              <p:cNvSpPr>
                <a:spLocks noRot="1" noChangeAspect="1" noMove="1" noResize="1" noEditPoints="1" noAdjustHandles="1" noChangeArrowheads="1" noChangeShapeType="1" noTextEdit="1"/>
              </p:cNvSpPr>
              <p:nvPr/>
            </p:nvSpPr>
            <p:spPr>
              <a:xfrm>
                <a:off x="718071" y="2492433"/>
                <a:ext cx="10378533" cy="3757054"/>
              </a:xfrm>
              <a:prstGeom prst="rect">
                <a:avLst/>
              </a:prstGeom>
              <a:blipFill>
                <a:blip r:embed="rId3"/>
                <a:stretch>
                  <a:fillRect l="-529" t="-974" b="-1786"/>
                </a:stretch>
              </a:blipFill>
            </p:spPr>
            <p:txBody>
              <a:bodyPr/>
              <a:lstStyle/>
              <a:p>
                <a:r>
                  <a:rPr lang="en-US">
                    <a:noFill/>
                  </a:rPr>
                  <a:t> </a:t>
                </a:r>
              </a:p>
            </p:txBody>
          </p:sp>
        </mc:Fallback>
      </mc:AlternateContent>
      <p:pic>
        <p:nvPicPr>
          <p:cNvPr id="17" name="Picture 16"/>
          <p:cNvPicPr/>
          <p:nvPr/>
        </p:nvPicPr>
        <p:blipFill>
          <a:blip r:embed="rId4">
            <a:extLst>
              <a:ext uri="{28A0092B-C50C-407E-A947-70E740481C1C}">
                <a14:useLocalDpi xmlns:a14="http://schemas.microsoft.com/office/drawing/2010/main" val="0"/>
              </a:ext>
            </a:extLst>
          </a:blip>
          <a:stretch>
            <a:fillRect/>
          </a:stretch>
        </p:blipFill>
        <p:spPr>
          <a:xfrm>
            <a:off x="6866313" y="1895678"/>
            <a:ext cx="4790273" cy="965650"/>
          </a:xfrm>
          <a:prstGeom prst="rect">
            <a:avLst/>
          </a:prstGeom>
        </p:spPr>
      </p:pic>
      <p:pic>
        <p:nvPicPr>
          <p:cNvPr id="18" name="Picture 17"/>
          <p:cNvPicPr/>
          <p:nvPr/>
        </p:nvPicPr>
        <p:blipFill>
          <a:blip r:embed="rId5">
            <a:extLst>
              <a:ext uri="{28A0092B-C50C-407E-A947-70E740481C1C}">
                <a14:useLocalDpi xmlns:a14="http://schemas.microsoft.com/office/drawing/2010/main" val="0"/>
              </a:ext>
            </a:extLst>
          </a:blip>
          <a:stretch>
            <a:fillRect/>
          </a:stretch>
        </p:blipFill>
        <p:spPr>
          <a:xfrm>
            <a:off x="6866313" y="3137714"/>
            <a:ext cx="4786744" cy="797463"/>
          </a:xfrm>
          <a:prstGeom prst="rect">
            <a:avLst/>
          </a:prstGeom>
        </p:spPr>
      </p:pic>
      <p:sp>
        <p:nvSpPr>
          <p:cNvPr id="19" name="Rectangle 18"/>
          <p:cNvSpPr/>
          <p:nvPr/>
        </p:nvSpPr>
        <p:spPr>
          <a:xfrm>
            <a:off x="6866313" y="3935177"/>
            <a:ext cx="6151665" cy="323165"/>
          </a:xfrm>
          <a:prstGeom prst="rect">
            <a:avLst/>
          </a:prstGeom>
        </p:spPr>
        <p:txBody>
          <a:bodyPr wrap="square">
            <a:spAutoFit/>
          </a:bodyPr>
          <a:lstStyle/>
          <a:p>
            <a:pPr algn="justLow">
              <a:spcAft>
                <a:spcPts val="600"/>
              </a:spcAft>
            </a:pPr>
            <a:r>
              <a:rPr lang="en-US" sz="1500" dirty="0">
                <a:solidFill>
                  <a:srgbClr val="000000"/>
                </a:solidFill>
                <a:latin typeface="Times New Roman" panose="02020603050405020304" pitchFamily="18" charset="0"/>
                <a:ea typeface="Calibri" panose="020F0502020204030204" pitchFamily="34" charset="0"/>
                <a:cs typeface="Arial" panose="020B0604020202020204" pitchFamily="34" charset="0"/>
              </a:rPr>
              <a:t>%Difference = (0.34-0.33)/0.33 *100% = 3.0% &lt; 10% →Ok.</a:t>
            </a:r>
          </a:p>
        </p:txBody>
      </p:sp>
    </p:spTree>
    <p:extLst>
      <p:ext uri="{BB962C8B-B14F-4D97-AF65-F5344CB8AC3E}">
        <p14:creationId xmlns:p14="http://schemas.microsoft.com/office/powerpoint/2010/main" val="172053344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62</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4618572" cy="707886"/>
          </a:xfrm>
          <a:prstGeom prst="rect">
            <a:avLst/>
          </a:prstGeom>
        </p:spPr>
        <p:txBody>
          <a:bodyPr wrap="none">
            <a:spAutoFit/>
          </a:bodyPr>
          <a:lstStyle/>
          <a:p>
            <a:pPr lvl="0"/>
            <a:r>
              <a:rPr lang="en-US" sz="4000" b="1" dirty="0" smtClean="0">
                <a:solidFill>
                  <a:srgbClr val="FFC000"/>
                </a:solidFill>
              </a:rPr>
              <a:t>5.1: </a:t>
            </a:r>
            <a:r>
              <a:rPr lang="en-US" sz="4000" b="1" dirty="0" smtClean="0">
                <a:solidFill>
                  <a:srgbClr val="70AD47">
                    <a:lumMod val="75000"/>
                  </a:srgbClr>
                </a:solidFill>
              </a:rPr>
              <a:t>Design of Beams</a:t>
            </a:r>
            <a:endParaRPr lang="en-US" dirty="0">
              <a:solidFill>
                <a:srgbClr val="70AD47">
                  <a:lumMod val="75000"/>
                </a:srgbClr>
              </a:solidFill>
            </a:endParaRPr>
          </a:p>
        </p:txBody>
      </p:sp>
      <p:sp>
        <p:nvSpPr>
          <p:cNvPr id="6" name="Rectangle 5"/>
          <p:cNvSpPr/>
          <p:nvPr/>
        </p:nvSpPr>
        <p:spPr>
          <a:xfrm>
            <a:off x="452217" y="1479744"/>
            <a:ext cx="2656743"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5.1.2</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Shear  </a:t>
            </a:r>
            <a:endParaRPr lang="en-US" sz="3200" b="1" dirty="0">
              <a:solidFill>
                <a:srgbClr val="ED7D31">
                  <a:lumMod val="50000"/>
                </a:srgbClr>
              </a:solidFill>
              <a:latin typeface="Century Gothic" panose="020B0502020202020204"/>
            </a:endParaRPr>
          </a:p>
        </p:txBody>
      </p:sp>
      <p:sp>
        <p:nvSpPr>
          <p:cNvPr id="13"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mc:AlternateContent xmlns:mc="http://schemas.openxmlformats.org/markup-compatibility/2006" xmlns:a14="http://schemas.microsoft.com/office/drawing/2010/main">
        <mc:Choice Requires="a14">
          <p:sp>
            <p:nvSpPr>
              <p:cNvPr id="15" name="Rectangle 14"/>
              <p:cNvSpPr/>
              <p:nvPr/>
            </p:nvSpPr>
            <p:spPr>
              <a:xfrm>
                <a:off x="427703" y="2042834"/>
                <a:ext cx="11158058" cy="4241289"/>
              </a:xfrm>
              <a:prstGeom prst="rect">
                <a:avLst/>
              </a:prstGeom>
            </p:spPr>
            <p:txBody>
              <a:bodyPr wrap="square">
                <a:spAutoFit/>
              </a:bodyPr>
              <a:lstStyle/>
              <a:p>
                <a:pPr marL="457200" marR="0" algn="justLow">
                  <a:spcBef>
                    <a:spcPts val="0"/>
                  </a:spcBef>
                  <a:spcAft>
                    <a:spcPts val="600"/>
                  </a:spcAft>
                  <a:tabLst>
                    <a:tab pos="2343150" algn="l"/>
                  </a:tabLs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a:t>
                </a:r>
                <a:r>
                  <a:rPr lang="en-US" sz="1600" baseline="-25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v</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 = 0.34 mm2/m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457200" marR="0" algn="justLow">
                  <a:spcBef>
                    <a:spcPts val="0"/>
                  </a:spcBef>
                  <a:spcAft>
                    <a:spcPts val="600"/>
                  </a:spcAft>
                  <a:tabLst>
                    <a:tab pos="2343150" algn="l"/>
                  </a:tabLst>
                </a:pPr>
                <a14:m>
                  <m:oMath xmlns:m="http://schemas.openxmlformats.org/officeDocument/2006/math">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oMath>
                </a14:m>
                <a:r>
                  <a:rPr lang="en-US"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Stirrups with 10 mm diameter will be used for shear reinforcing.</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457200" marR="0" algn="justLow">
                  <a:spcBef>
                    <a:spcPts val="0"/>
                  </a:spcBef>
                  <a:spcAft>
                    <a:spcPts val="600"/>
                  </a:spcAft>
                  <a:tabLst>
                    <a:tab pos="2343150" algn="l"/>
                  </a:tabLs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Av = 2*78.5 = 157 mm</a:t>
                </a:r>
                <a:r>
                  <a:rPr lang="en-US" sz="1600"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457200" marR="0" algn="justLow">
                  <a:spcBef>
                    <a:spcPts val="0"/>
                  </a:spcBef>
                  <a:spcAft>
                    <a:spcPts val="600"/>
                  </a:spcAft>
                  <a:tabLst>
                    <a:tab pos="2343150" algn="l"/>
                  </a:tabLs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 = 157/0.34 = 461.76 mm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457200" marR="0" algn="justLow">
                  <a:spcBef>
                    <a:spcPts val="0"/>
                  </a:spcBef>
                  <a:spcAft>
                    <a:spcPts val="600"/>
                  </a:spcAft>
                  <a:tabLst>
                    <a:tab pos="2343150" algn="l"/>
                  </a:tabLs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maximum transverse spacing of stirrup legs is given by (Section 9.7.6.2.2 in ACI318-19):</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342900" lvl="0" indent="-342900" algn="justLow">
                  <a:lnSpc>
                    <a:spcPct val="115000"/>
                  </a:lnSpc>
                  <a:spcAft>
                    <a:spcPts val="1000"/>
                  </a:spcAft>
                  <a:buFont typeface="Times New Roman" panose="02020603050405020304" pitchFamily="18" charset="0"/>
                  <a:buChar char="-"/>
                  <a:tabLst>
                    <a:tab pos="2343150" algn="l"/>
                  </a:tabLs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If Vs  </a:t>
                </a:r>
                <a14:m>
                  <m:oMath xmlns:m="http://schemas.openxmlformats.org/officeDocument/2006/math">
                    <m:r>
                      <a:rPr lang="en-US" sz="16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oMath>
                </a14:m>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1/3 </a:t>
                </a:r>
                <a14:m>
                  <m:oMath xmlns:m="http://schemas.openxmlformats.org/officeDocument/2006/math">
                    <m:rad>
                      <m:radPr>
                        <m:degHide m:val="on"/>
                        <m:ctrlP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ctrlPr>
                      </m:radPr>
                      <m:deg/>
                      <m:e>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𝑓</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𝑐</m:t>
                        </m:r>
                      </m:e>
                    </m:rad>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 </m:t>
                    </m:r>
                  </m:oMath>
                </a14:m>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x bw x d → </a:t>
                </a:r>
                <a:r>
                  <a:rPr lang="en-US" sz="16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S</a:t>
                </a:r>
                <a:r>
                  <a:rPr lang="en-US" sz="1600" baseline="-250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max</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 min[d. 600mm]</a:t>
                </a:r>
              </a:p>
              <a:p>
                <a:pPr marL="342900" lvl="0" indent="-342900" algn="justLow">
                  <a:lnSpc>
                    <a:spcPct val="115000"/>
                  </a:lnSpc>
                  <a:spcAft>
                    <a:spcPts val="1000"/>
                  </a:spcAft>
                  <a:buFont typeface="Times New Roman" panose="02020603050405020304" pitchFamily="18" charset="0"/>
                  <a:buChar char="-"/>
                  <a:tabLst>
                    <a:tab pos="2343150" algn="l"/>
                  </a:tabLs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If 1/3 </a:t>
                </a:r>
                <a14:m>
                  <m:oMath xmlns:m="http://schemas.openxmlformats.org/officeDocument/2006/math">
                    <m:rad>
                      <m:radPr>
                        <m:degHide m:val="on"/>
                        <m:ctrlP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ctrlPr>
                      </m:radPr>
                      <m:deg/>
                      <m:e>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𝑓</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𝑐</m:t>
                        </m:r>
                      </m:e>
                    </m:rad>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 </m:t>
                    </m:r>
                  </m:oMath>
                </a14:m>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x bw x d  </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&lt; Vs  </a:t>
                </a:r>
                <a14:m>
                  <m:oMath xmlns:m="http://schemas.openxmlformats.org/officeDocument/2006/math">
                    <m:r>
                      <a:rPr lang="en-US" sz="16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oMath>
                </a14:m>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2/3 </a:t>
                </a:r>
                <a14:m>
                  <m:oMath xmlns:m="http://schemas.openxmlformats.org/officeDocument/2006/math">
                    <m:rad>
                      <m:radPr>
                        <m:degHide m:val="on"/>
                        <m:ctrlP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ctrlPr>
                      </m:radPr>
                      <m:deg/>
                      <m:e>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𝑓</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𝑐</m:t>
                        </m:r>
                      </m:e>
                    </m:rad>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 </m:t>
                    </m:r>
                  </m:oMath>
                </a14:m>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x bw x d → </a:t>
                </a:r>
                <a:r>
                  <a:rPr lang="en-US" sz="16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S</a:t>
                </a:r>
                <a:r>
                  <a:rPr lang="en-US" sz="1600" baseline="-250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max</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 min[d/2. 300mm]</a:t>
                </a:r>
              </a:p>
              <a:p>
                <a:pPr marL="457200" marR="0" algn="justLow">
                  <a:spcBef>
                    <a:spcPts val="0"/>
                  </a:spcBef>
                  <a:spcAft>
                    <a:spcPts val="600"/>
                  </a:spcAft>
                  <a:tabLst>
                    <a:tab pos="2343150" algn="l"/>
                  </a:tabLs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Vs = 40.14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&lt; 1/3 </a:t>
                </a:r>
                <a14:m>
                  <m:oMath xmlns:m="http://schemas.openxmlformats.org/officeDocument/2006/math">
                    <m:rad>
                      <m:radPr>
                        <m:degHide m:val="on"/>
                        <m:ctrlP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ctrlPr>
                      </m:radPr>
                      <m:deg/>
                      <m:e>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𝑓</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𝑐</m:t>
                        </m:r>
                      </m:e>
                    </m:rad>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 </m:t>
                    </m:r>
                  </m:oMath>
                </a14:m>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x bw x d = </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142.07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457200" marR="0" algn="justLow">
                  <a:spcBef>
                    <a:spcPts val="0"/>
                  </a:spcBef>
                  <a:spcAft>
                    <a:spcPts val="600"/>
                  </a:spcAft>
                  <a:tabLst>
                    <a:tab pos="2343150" algn="l"/>
                  </a:tabLs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So,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S</a:t>
                </a:r>
                <a:r>
                  <a:rPr lang="en-US" sz="1600"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max</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min [d. 600mm] = min [290, 600] = 290 mm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457200" marR="0" algn="justLow">
                  <a:spcBef>
                    <a:spcPts val="0"/>
                  </a:spcBef>
                  <a:spcAft>
                    <a:spcPts val="600"/>
                  </a:spcAft>
                  <a:tabLst>
                    <a:tab pos="2343150" algn="l"/>
                  </a:tabLst>
                </a:pP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S</a:t>
                </a:r>
                <a:r>
                  <a:rPr lang="en-US" sz="1600"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max</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min [d/2. 600mm] = min [290/2, 600] = 145 mm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457200" marR="0" algn="justLow">
                  <a:spcBef>
                    <a:spcPts val="0"/>
                  </a:spcBef>
                  <a:spcAft>
                    <a:spcPts val="600"/>
                  </a:spcAft>
                  <a:tabLst>
                    <a:tab pos="2343150" algn="l"/>
                  </a:tabLst>
                </a:pPr>
                <a14:m>
                  <m:oMath xmlns:m="http://schemas.openxmlformats.org/officeDocument/2006/math">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oMath>
                </a14:m>
                <a:r>
                  <a:rPr lang="en-US"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Use 1</a:t>
                </a:r>
                <a14:m>
                  <m:oMath xmlns:m="http://schemas.openxmlformats.org/officeDocument/2006/math">
                    <m:r>
                      <a:rPr lang="en-US" sz="16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Ø</m:t>
                    </m:r>
                  </m:oMath>
                </a14:m>
                <a:r>
                  <a:rPr lang="en-US"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10/100 mm (near the column)</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14:m>
                  <m:oMath xmlns:m="http://schemas.openxmlformats.org/officeDocument/2006/math">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oMath>
                </a14:m>
                <a:r>
                  <a:rPr lang="en-US" sz="1600" dirty="0">
                    <a:solidFill>
                      <a:srgbClr val="000000"/>
                    </a:solidFill>
                    <a:latin typeface="Times New Roman" panose="02020603050405020304" pitchFamily="18" charset="0"/>
                    <a:ea typeface="Times New Roman" panose="02020603050405020304" pitchFamily="18" charset="0"/>
                  </a:rPr>
                  <a:t>Use 1</a:t>
                </a:r>
                <a14:m>
                  <m:oMath xmlns:m="http://schemas.openxmlformats.org/officeDocument/2006/math">
                    <m:r>
                      <a:rPr lang="en-US" sz="16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Ø</m:t>
                    </m:r>
                  </m:oMath>
                </a14:m>
                <a:r>
                  <a:rPr lang="en-US" sz="1600" dirty="0">
                    <a:solidFill>
                      <a:srgbClr val="000000"/>
                    </a:solidFill>
                    <a:latin typeface="Times New Roman" panose="02020603050405020304" pitchFamily="18" charset="0"/>
                    <a:ea typeface="Times New Roman" panose="02020603050405020304" pitchFamily="18" charset="0"/>
                  </a:rPr>
                  <a:t>10/</a:t>
                </a:r>
                <a:r>
                  <a:rPr lang="en-US" sz="1600" dirty="0" smtClean="0">
                    <a:solidFill>
                      <a:srgbClr val="000000"/>
                    </a:solidFill>
                    <a:latin typeface="Times New Roman" panose="02020603050405020304" pitchFamily="18" charset="0"/>
                    <a:ea typeface="Times New Roman" panose="02020603050405020304" pitchFamily="18" charset="0"/>
                  </a:rPr>
                  <a:t>20</a:t>
                </a:r>
                <a:r>
                  <a:rPr lang="en-US" sz="1600" dirty="0">
                    <a:solidFill>
                      <a:srgbClr val="000000"/>
                    </a:solidFill>
                    <a:latin typeface="Times New Roman" panose="02020603050405020304" pitchFamily="18" charset="0"/>
                    <a:ea typeface="Times New Roman" panose="02020603050405020304" pitchFamily="18" charset="0"/>
                  </a:rPr>
                  <a:t>0 mm (away from column)</a:t>
                </a:r>
                <a:endParaRPr lang="en-US" sz="1600" dirty="0"/>
              </a:p>
            </p:txBody>
          </p:sp>
        </mc:Choice>
        <mc:Fallback xmlns="">
          <p:sp>
            <p:nvSpPr>
              <p:cNvPr id="15" name="Rectangle 14"/>
              <p:cNvSpPr>
                <a:spLocks noRot="1" noChangeAspect="1" noMove="1" noResize="1" noEditPoints="1" noAdjustHandles="1" noChangeArrowheads="1" noChangeShapeType="1" noTextEdit="1"/>
              </p:cNvSpPr>
              <p:nvPr/>
            </p:nvSpPr>
            <p:spPr>
              <a:xfrm>
                <a:off x="427703" y="2042834"/>
                <a:ext cx="11158058" cy="4241289"/>
              </a:xfrm>
              <a:prstGeom prst="rect">
                <a:avLst/>
              </a:prstGeom>
              <a:blipFill>
                <a:blip r:embed="rId2"/>
                <a:stretch>
                  <a:fillRect l="-164" t="-431" b="-718"/>
                </a:stretch>
              </a:blipFill>
            </p:spPr>
            <p:txBody>
              <a:bodyPr/>
              <a:lstStyle/>
              <a:p>
                <a:r>
                  <a:rPr lang="en-US">
                    <a:noFill/>
                  </a:rPr>
                  <a:t> </a:t>
                </a:r>
              </a:p>
            </p:txBody>
          </p:sp>
        </mc:Fallback>
      </mc:AlternateContent>
    </p:spTree>
    <p:extLst>
      <p:ext uri="{BB962C8B-B14F-4D97-AF65-F5344CB8AC3E}">
        <p14:creationId xmlns:p14="http://schemas.microsoft.com/office/powerpoint/2010/main" val="147826049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63</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4618572" cy="707886"/>
          </a:xfrm>
          <a:prstGeom prst="rect">
            <a:avLst/>
          </a:prstGeom>
        </p:spPr>
        <p:txBody>
          <a:bodyPr wrap="none">
            <a:spAutoFit/>
          </a:bodyPr>
          <a:lstStyle/>
          <a:p>
            <a:pPr lvl="0"/>
            <a:r>
              <a:rPr lang="en-US" sz="4000" b="1" dirty="0" smtClean="0">
                <a:solidFill>
                  <a:srgbClr val="FFC000"/>
                </a:solidFill>
              </a:rPr>
              <a:t>5.1: </a:t>
            </a:r>
            <a:r>
              <a:rPr lang="en-US" sz="4000" b="1" dirty="0" smtClean="0">
                <a:solidFill>
                  <a:srgbClr val="70AD47">
                    <a:lumMod val="75000"/>
                  </a:srgbClr>
                </a:solidFill>
              </a:rPr>
              <a:t>Design of Beams</a:t>
            </a:r>
            <a:endParaRPr lang="en-US" dirty="0">
              <a:solidFill>
                <a:srgbClr val="70AD47">
                  <a:lumMod val="75000"/>
                </a:srgbClr>
              </a:solidFill>
            </a:endParaRPr>
          </a:p>
        </p:txBody>
      </p:sp>
      <p:sp>
        <p:nvSpPr>
          <p:cNvPr id="6" name="Rectangle 5"/>
          <p:cNvSpPr/>
          <p:nvPr/>
        </p:nvSpPr>
        <p:spPr>
          <a:xfrm>
            <a:off x="452217" y="1479744"/>
            <a:ext cx="3129183"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5.1.3</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Torsion   </a:t>
            </a:r>
            <a:endParaRPr lang="en-US" sz="3200" b="1" dirty="0">
              <a:solidFill>
                <a:srgbClr val="ED7D31">
                  <a:lumMod val="50000"/>
                </a:srgbClr>
              </a:solidFill>
              <a:latin typeface="Century Gothic" panose="020B0502020202020204"/>
            </a:endParaRPr>
          </a:p>
        </p:txBody>
      </p:sp>
      <p:sp>
        <p:nvSpPr>
          <p:cNvPr id="13"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mc:AlternateContent xmlns:mc="http://schemas.openxmlformats.org/markup-compatibility/2006" xmlns:a14="http://schemas.microsoft.com/office/drawing/2010/main">
        <mc:Choice Requires="a14">
          <p:sp>
            <p:nvSpPr>
              <p:cNvPr id="14" name="Rectangle 13"/>
              <p:cNvSpPr/>
              <p:nvPr/>
            </p:nvSpPr>
            <p:spPr>
              <a:xfrm>
                <a:off x="186362" y="1988746"/>
                <a:ext cx="7824683" cy="4014689"/>
              </a:xfrm>
              <a:prstGeom prst="rect">
                <a:avLst/>
              </a:prstGeom>
            </p:spPr>
            <p:txBody>
              <a:bodyPr wrap="square">
                <a:spAutoFit/>
              </a:bodyPr>
              <a:lstStyle/>
              <a:p>
                <a:pPr marL="685800" algn="justLow">
                  <a:lnSpc>
                    <a:spcPct val="115000"/>
                  </a:lnSpc>
                  <a:spcAft>
                    <a:spcPts val="10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If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T</a:t>
                </a:r>
                <a:r>
                  <a:rPr lang="en-US" sz="1600"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u</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ar-SA"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&gt;</a:t>
                </a:r>
                <a:r>
                  <a:rPr lang="ar-SA"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Ø</m:t>
                    </m:r>
                  </m:oMath>
                </a14:m>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T</a:t>
                </a:r>
                <a:r>
                  <a:rPr lang="en-US" sz="1600"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neglect torsion.</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685800" algn="justLow">
                  <a:lnSpc>
                    <a:spcPct val="115000"/>
                  </a:lnSpc>
                  <a:spcAft>
                    <a:spcPts val="1000"/>
                  </a:spcAft>
                </a:pPr>
                <a14:m>
                  <m:oMath xmlns:m="http://schemas.openxmlformats.org/officeDocument/2006/math">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Ø</m:t>
                    </m:r>
                  </m:oMath>
                </a14:m>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T</a:t>
                </a:r>
                <a:r>
                  <a:rPr lang="en-US" sz="1600"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a:t>
                </a:r>
                <a14:m>
                  <m:oMath xmlns:m="http://schemas.openxmlformats.org/officeDocument/2006/math">
                    <m:f>
                      <m:fPr>
                        <m:ctrlP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1</m:t>
                        </m:r>
                      </m:num>
                      <m:den>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12</m:t>
                        </m:r>
                      </m:den>
                    </m:f>
                  </m:oMath>
                </a14:m>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Ø</m:t>
                    </m:r>
                  </m:oMath>
                </a14:m>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rad>
                      <m:radPr>
                        <m:degHide m:val="on"/>
                        <m:ctrlP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radPr>
                      <m:deg/>
                      <m:e>
                        <m:r>
                          <m:rPr>
                            <m:sty m:val="p"/>
                          </m:rPr>
                          <a:rPr lang="en-US" sz="1600">
                            <a:solidFill>
                              <a:srgbClr val="000000"/>
                            </a:solidFill>
                            <a:latin typeface="Cambria Math" panose="02040503050406030204" pitchFamily="18" charset="0"/>
                            <a:ea typeface="Calibri" panose="020F0502020204030204" pitchFamily="34" charset="0"/>
                            <a:cs typeface="Times New Roman" panose="02020603050405020304" pitchFamily="18" charset="0"/>
                          </a:rPr>
                          <m:t>f</m:t>
                        </m:r>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1600" baseline="-25000">
                            <a:solidFill>
                              <a:srgbClr val="000000"/>
                            </a:solidFill>
                            <a:latin typeface="Cambria Math" panose="02040503050406030204" pitchFamily="18" charset="0"/>
                            <a:ea typeface="Calibri" panose="020F0502020204030204" pitchFamily="34" charset="0"/>
                            <a:cs typeface="Times New Roman" panose="02020603050405020304" pitchFamily="18" charset="0"/>
                          </a:rPr>
                          <m:t>c</m:t>
                        </m:r>
                      </m:e>
                    </m:rad>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oMath>
                </a14:m>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f>
                      <m:fPr>
                        <m:ctrlP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sSup>
                          <m:sSupPr>
                            <m:ctrlP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𝐴𝑐𝑝</m:t>
                            </m:r>
                          </m:e>
                          <m:sup>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sup>
                        </m:sSup>
                      </m:num>
                      <m:den>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𝑃𝑐𝑝</m:t>
                        </m:r>
                      </m:den>
                    </m:f>
                  </m:oMath>
                </a14:m>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where:</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685800" algn="justLow">
                  <a:lnSpc>
                    <a:spcPct val="115000"/>
                  </a:lnSpc>
                  <a:spcAft>
                    <a:spcPts val="1000"/>
                  </a:spcAft>
                </a:pP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A</a:t>
                </a:r>
                <a:r>
                  <a:rPr lang="en-US" sz="1600"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cp</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gross section area.</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685800" algn="justLow">
                  <a:lnSpc>
                    <a:spcPct val="115000"/>
                  </a:lnSpc>
                  <a:spcAft>
                    <a:spcPts val="1000"/>
                  </a:spcAft>
                </a:pP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P</a:t>
                </a:r>
                <a:r>
                  <a:rPr lang="en-US" sz="1600"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cp</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perimeter of gross section.</a:t>
                </a:r>
                <a:r>
                  <a:rPr lang="en-US" sz="1600" baseline="-25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685800" algn="justLow">
                  <a:lnSpc>
                    <a:spcPct val="115000"/>
                  </a:lnSpc>
                  <a:spcAft>
                    <a:spcPts val="1000"/>
                  </a:spcAft>
                </a:pP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A</a:t>
                </a:r>
                <a:r>
                  <a:rPr lang="en-US" sz="1600"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cp</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b h = 300*350 = 105000 mm2</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685800" algn="justLow">
                  <a:lnSpc>
                    <a:spcPct val="115000"/>
                  </a:lnSpc>
                  <a:spcAft>
                    <a:spcPts val="1000"/>
                  </a:spcAft>
                </a:pP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P</a:t>
                </a:r>
                <a:r>
                  <a:rPr lang="en-US" sz="1600"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cp</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2(b + h) = 2(300+350) = 1300 mm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685800" algn="justLow">
                  <a:lnSpc>
                    <a:spcPct val="115000"/>
                  </a:lnSpc>
                  <a:spcAft>
                    <a:spcPts val="1000"/>
                  </a:spcAft>
                </a:pPr>
                <a14:m>
                  <m:oMath xmlns:m="http://schemas.openxmlformats.org/officeDocument/2006/math">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Ø</m:t>
                    </m:r>
                  </m:oMath>
                </a14:m>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T</a:t>
                </a:r>
                <a:r>
                  <a:rPr lang="en-US" sz="1600"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a:t>
                </a:r>
                <a14:m>
                  <m:oMath xmlns:m="http://schemas.openxmlformats.org/officeDocument/2006/math">
                    <m:f>
                      <m:fPr>
                        <m:ctrlP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1</m:t>
                        </m:r>
                      </m:num>
                      <m:den>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12</m:t>
                        </m:r>
                      </m:den>
                    </m:f>
                  </m:oMath>
                </a14:m>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75</m:t>
                    </m:r>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oMath>
                </a14:m>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rad>
                      <m:radPr>
                        <m:degHide m:val="on"/>
                        <m:ctrlP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radPr>
                      <m:deg/>
                      <m:e>
                        <m:r>
                          <a:rPr lang="en-US" sz="1600">
                            <a:solidFill>
                              <a:srgbClr val="000000"/>
                            </a:solidFill>
                            <a:latin typeface="Cambria Math" panose="02040503050406030204" pitchFamily="18" charset="0"/>
                            <a:ea typeface="Calibri" panose="020F0502020204030204" pitchFamily="34" charset="0"/>
                            <a:cs typeface="Times New Roman" panose="02020603050405020304" pitchFamily="18" charset="0"/>
                          </a:rPr>
                          <m:t>24</m:t>
                        </m:r>
                      </m:e>
                    </m:rad>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oMath>
                </a14:m>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f>
                      <m:fPr>
                        <m:ctrlP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sSup>
                          <m:sSupPr>
                            <m:ctrlP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105000</m:t>
                            </m:r>
                          </m:e>
                          <m:sup>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sup>
                        </m:sSup>
                      </m:num>
                      <m:den>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1300</m:t>
                        </m:r>
                      </m:den>
                    </m:f>
                  </m:oMath>
                </a14:m>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*10</a:t>
                </a:r>
                <a:r>
                  <a:rPr lang="en-US" sz="1600"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-6</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2.59 kN.m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685800" algn="justLow">
                  <a:lnSpc>
                    <a:spcPct val="115000"/>
                  </a:lnSpc>
                  <a:spcAft>
                    <a:spcPts val="1000"/>
                  </a:spcAft>
                </a:pP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T</a:t>
                </a:r>
                <a:r>
                  <a:rPr lang="en-US" sz="1600"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u</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0.0008 kN.m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685800" algn="justLow">
                  <a:lnSpc>
                    <a:spcPct val="115000"/>
                  </a:lnSpc>
                  <a:spcAft>
                    <a:spcPts val="10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No need for torsion reinforcement.</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14" name="Rectangle 13"/>
              <p:cNvSpPr>
                <a:spLocks noRot="1" noChangeAspect="1" noMove="1" noResize="1" noEditPoints="1" noAdjustHandles="1" noChangeArrowheads="1" noChangeShapeType="1" noTextEdit="1"/>
              </p:cNvSpPr>
              <p:nvPr/>
            </p:nvSpPr>
            <p:spPr>
              <a:xfrm>
                <a:off x="186362" y="1988746"/>
                <a:ext cx="7824683" cy="4014689"/>
              </a:xfrm>
              <a:prstGeom prst="rect">
                <a:avLst/>
              </a:prstGeom>
              <a:blipFill>
                <a:blip r:embed="rId2"/>
                <a:stretch>
                  <a:fillRect b="-455"/>
                </a:stretch>
              </a:blipFill>
            </p:spPr>
            <p:txBody>
              <a:bodyPr/>
              <a:lstStyle/>
              <a:p>
                <a:r>
                  <a:rPr lang="en-US">
                    <a:noFill/>
                  </a:rPr>
                  <a:t> </a:t>
                </a:r>
              </a:p>
            </p:txBody>
          </p:sp>
        </mc:Fallback>
      </mc:AlternateContent>
      <p:pic>
        <p:nvPicPr>
          <p:cNvPr id="15" name="Picture 14"/>
          <p:cNvPicPr/>
          <p:nvPr/>
        </p:nvPicPr>
        <p:blipFill>
          <a:blip r:embed="rId3">
            <a:extLst>
              <a:ext uri="{28A0092B-C50C-407E-A947-70E740481C1C}">
                <a14:useLocalDpi xmlns:a14="http://schemas.microsoft.com/office/drawing/2010/main" val="0"/>
              </a:ext>
            </a:extLst>
          </a:blip>
          <a:stretch>
            <a:fillRect/>
          </a:stretch>
        </p:blipFill>
        <p:spPr>
          <a:xfrm>
            <a:off x="8011045" y="4652783"/>
            <a:ext cx="1507829" cy="776825"/>
          </a:xfrm>
          <a:prstGeom prst="rect">
            <a:avLst/>
          </a:prstGeom>
        </p:spPr>
      </p:pic>
      <p:pic>
        <p:nvPicPr>
          <p:cNvPr id="16" name="Picture 15"/>
          <p:cNvPicPr/>
          <p:nvPr/>
        </p:nvPicPr>
        <p:blipFill>
          <a:blip r:embed="rId4">
            <a:extLst>
              <a:ext uri="{28A0092B-C50C-407E-A947-70E740481C1C}">
                <a14:useLocalDpi xmlns:a14="http://schemas.microsoft.com/office/drawing/2010/main" val="0"/>
              </a:ext>
            </a:extLst>
          </a:blip>
          <a:stretch>
            <a:fillRect/>
          </a:stretch>
        </p:blipFill>
        <p:spPr>
          <a:xfrm>
            <a:off x="5473284" y="883453"/>
            <a:ext cx="5958840" cy="3147726"/>
          </a:xfrm>
          <a:prstGeom prst="rect">
            <a:avLst/>
          </a:prstGeom>
        </p:spPr>
      </p:pic>
    </p:spTree>
    <p:extLst>
      <p:ext uri="{BB962C8B-B14F-4D97-AF65-F5344CB8AC3E}">
        <p14:creationId xmlns:p14="http://schemas.microsoft.com/office/powerpoint/2010/main" val="315492300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64</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038600" y="-80095"/>
            <a:ext cx="4618572" cy="707886"/>
          </a:xfrm>
          <a:prstGeom prst="rect">
            <a:avLst/>
          </a:prstGeom>
        </p:spPr>
        <p:txBody>
          <a:bodyPr wrap="none">
            <a:spAutoFit/>
          </a:bodyPr>
          <a:lstStyle/>
          <a:p>
            <a:pPr lvl="0"/>
            <a:r>
              <a:rPr lang="en-US" sz="4000" b="1" dirty="0" smtClean="0">
                <a:solidFill>
                  <a:srgbClr val="FFC000"/>
                </a:solidFill>
              </a:rPr>
              <a:t>5.1: </a:t>
            </a:r>
            <a:r>
              <a:rPr lang="en-US" sz="4000" b="1" dirty="0" smtClean="0">
                <a:solidFill>
                  <a:srgbClr val="70AD47">
                    <a:lumMod val="75000"/>
                  </a:srgbClr>
                </a:solidFill>
              </a:rPr>
              <a:t>Design of Beams</a:t>
            </a:r>
            <a:endParaRPr lang="en-US" dirty="0">
              <a:solidFill>
                <a:srgbClr val="70AD47">
                  <a:lumMod val="75000"/>
                </a:srgbClr>
              </a:solidFill>
            </a:endParaRPr>
          </a:p>
        </p:txBody>
      </p:sp>
      <p:sp>
        <p:nvSpPr>
          <p:cNvPr id="6" name="Rectangle 5"/>
          <p:cNvSpPr/>
          <p:nvPr/>
        </p:nvSpPr>
        <p:spPr>
          <a:xfrm>
            <a:off x="3908323" y="483864"/>
            <a:ext cx="7445477" cy="523220"/>
          </a:xfrm>
          <a:prstGeom prst="rect">
            <a:avLst/>
          </a:prstGeom>
        </p:spPr>
        <p:txBody>
          <a:bodyPr wrap="square">
            <a:spAutoFit/>
          </a:bodyPr>
          <a:lstStyle/>
          <a:p>
            <a:pPr lvl="0" algn="ctr"/>
            <a:r>
              <a:rPr lang="en-US" sz="2800" b="1" dirty="0" smtClean="0">
                <a:solidFill>
                  <a:srgbClr val="7030A0"/>
                </a:solidFill>
                <a:latin typeface="Century Gothic" panose="020B0502020202020204"/>
              </a:rPr>
              <a:t>5.1.4</a:t>
            </a:r>
            <a:r>
              <a:rPr lang="en-US" sz="2800" b="1" dirty="0" smtClean="0">
                <a:solidFill>
                  <a:srgbClr val="ED7D31">
                    <a:lumMod val="75000"/>
                  </a:srgbClr>
                </a:solidFill>
                <a:latin typeface="Century Gothic" panose="020B0502020202020204"/>
              </a:rPr>
              <a:t>:</a:t>
            </a:r>
            <a:r>
              <a:rPr lang="en-US" sz="2800" b="1" dirty="0" smtClean="0">
                <a:solidFill>
                  <a:srgbClr val="ED7D31">
                    <a:lumMod val="50000"/>
                  </a:srgbClr>
                </a:solidFill>
                <a:latin typeface="Century Gothic" panose="020B0502020202020204"/>
              </a:rPr>
              <a:t> Example of Beam Reinforcement   </a:t>
            </a:r>
            <a:endParaRPr lang="en-US" sz="2800" b="1" dirty="0">
              <a:solidFill>
                <a:srgbClr val="ED7D31">
                  <a:lumMod val="50000"/>
                </a:srgbClr>
              </a:solidFill>
              <a:latin typeface="Century Gothic" panose="020B0502020202020204"/>
            </a:endParaRPr>
          </a:p>
        </p:txBody>
      </p:sp>
      <p:sp>
        <p:nvSpPr>
          <p:cNvPr id="12"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4099" y="3399503"/>
            <a:ext cx="8089138" cy="2656267"/>
          </a:xfrm>
          <a:prstGeom prst="rect">
            <a:avLst/>
          </a:prstGeom>
        </p:spPr>
      </p:pic>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7703" y="941051"/>
            <a:ext cx="5611321" cy="2927176"/>
          </a:xfrm>
          <a:prstGeom prst="rect">
            <a:avLst/>
          </a:prstGeom>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04878" y="1007084"/>
            <a:ext cx="4374938" cy="1399980"/>
          </a:xfrm>
          <a:prstGeom prst="rect">
            <a:avLst/>
          </a:prstGeom>
        </p:spPr>
      </p:pic>
      <p:cxnSp>
        <p:nvCxnSpPr>
          <p:cNvPr id="17" name="Straight Connector 16"/>
          <p:cNvCxnSpPr/>
          <p:nvPr/>
        </p:nvCxnSpPr>
        <p:spPr>
          <a:xfrm>
            <a:off x="9809018" y="1928553"/>
            <a:ext cx="8313" cy="349134"/>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695836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65</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27703" y="784449"/>
            <a:ext cx="5044971" cy="707886"/>
          </a:xfrm>
          <a:prstGeom prst="rect">
            <a:avLst/>
          </a:prstGeom>
        </p:spPr>
        <p:txBody>
          <a:bodyPr wrap="none">
            <a:spAutoFit/>
          </a:bodyPr>
          <a:lstStyle/>
          <a:p>
            <a:pPr lvl="0"/>
            <a:r>
              <a:rPr lang="en-US" sz="4000" b="1" dirty="0" smtClean="0">
                <a:solidFill>
                  <a:srgbClr val="FFC000"/>
                </a:solidFill>
              </a:rPr>
              <a:t>5.2: </a:t>
            </a:r>
            <a:r>
              <a:rPr lang="en-US" sz="4000" b="1" dirty="0" smtClean="0">
                <a:solidFill>
                  <a:srgbClr val="70AD47">
                    <a:lumMod val="75000"/>
                  </a:srgbClr>
                </a:solidFill>
              </a:rPr>
              <a:t>Design of Columns</a:t>
            </a:r>
            <a:endParaRPr lang="en-US" dirty="0">
              <a:solidFill>
                <a:srgbClr val="70AD47">
                  <a:lumMod val="75000"/>
                </a:srgbClr>
              </a:solidFill>
            </a:endParaRPr>
          </a:p>
        </p:txBody>
      </p:sp>
      <p:sp>
        <p:nvSpPr>
          <p:cNvPr id="6" name="Rectangle 5"/>
          <p:cNvSpPr/>
          <p:nvPr/>
        </p:nvSpPr>
        <p:spPr>
          <a:xfrm>
            <a:off x="413180" y="1323021"/>
            <a:ext cx="3129183"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5.2.1</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Flexural  </a:t>
            </a:r>
            <a:endParaRPr lang="en-US" sz="3200" b="1" dirty="0">
              <a:solidFill>
                <a:srgbClr val="ED7D31">
                  <a:lumMod val="50000"/>
                </a:srgbClr>
              </a:solidFill>
              <a:latin typeface="Century Gothic" panose="020B0502020202020204"/>
            </a:endParaRPr>
          </a:p>
        </p:txBody>
      </p:sp>
      <p:sp>
        <p:nvSpPr>
          <p:cNvPr id="13"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
        <p:nvSpPr>
          <p:cNvPr id="2" name="Rectangle 1"/>
          <p:cNvSpPr/>
          <p:nvPr/>
        </p:nvSpPr>
        <p:spPr>
          <a:xfrm>
            <a:off x="606172" y="2835885"/>
            <a:ext cx="5797692" cy="1654940"/>
          </a:xfrm>
          <a:prstGeom prst="rect">
            <a:avLst/>
          </a:prstGeom>
        </p:spPr>
        <p:txBody>
          <a:bodyPr wrap="square">
            <a:spAutoFit/>
          </a:bodyPr>
          <a:lstStyle/>
          <a:p>
            <a:pPr lvl="0">
              <a:lnSpc>
                <a:spcPct val="115000"/>
              </a:lnSpc>
              <a:spcAft>
                <a:spcPts val="1000"/>
              </a:spcAft>
            </a:pPr>
            <a:r>
              <a:rPr lang="en-US" sz="16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Check slenderness: Under </a:t>
            </a:r>
            <a:r>
              <a:rPr lang="en-US" sz="16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gravity </a:t>
            </a:r>
            <a:r>
              <a:rPr lang="en-US" sz="16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loads: </a:t>
            </a:r>
            <a:endParaRPr lang="en-US" sz="16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1000"/>
              </a:spcAft>
            </a:pPr>
            <a:r>
              <a:rPr lang="en-US" sz="1600" dirty="0" smtClean="0">
                <a:latin typeface="Times New Roman" panose="02020603050405020304" pitchFamily="18" charset="0"/>
                <a:cs typeface="Times New Roman" panose="02020603050405020304" pitchFamily="18" charset="0"/>
              </a:rPr>
              <a:t>Under </a:t>
            </a:r>
            <a:r>
              <a:rPr lang="en-US" sz="1600" dirty="0">
                <a:latin typeface="Times New Roman" panose="02020603050405020304" pitchFamily="18" charset="0"/>
                <a:cs typeface="Times New Roman" panose="02020603050405020304" pitchFamily="18" charset="0"/>
              </a:rPr>
              <a:t>gravity loads the frame will consider to be braced (non-sway)</a:t>
            </a:r>
          </a:p>
          <a:p>
            <a:pPr lvl="0">
              <a:lnSpc>
                <a:spcPct val="115000"/>
              </a:lnSpc>
              <a:spcAft>
                <a:spcPts val="1000"/>
              </a:spcAft>
            </a:pPr>
            <a:r>
              <a:rPr lang="en-US"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p>
          <a:p>
            <a:pPr lvl="0">
              <a:lnSpc>
                <a:spcPct val="115000"/>
              </a:lnSpc>
              <a:spcAft>
                <a:spcPts val="1000"/>
              </a:spcAft>
            </a:pP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pic>
        <p:nvPicPr>
          <p:cNvPr id="14" name="Picture 13"/>
          <p:cNvPicPr/>
          <p:nvPr/>
        </p:nvPicPr>
        <p:blipFill>
          <a:blip r:embed="rId2">
            <a:extLst>
              <a:ext uri="{28A0092B-C50C-407E-A947-70E740481C1C}">
                <a14:useLocalDpi xmlns:a14="http://schemas.microsoft.com/office/drawing/2010/main" val="0"/>
              </a:ext>
            </a:extLst>
          </a:blip>
          <a:stretch>
            <a:fillRect/>
          </a:stretch>
        </p:blipFill>
        <p:spPr>
          <a:xfrm>
            <a:off x="6824734" y="2590613"/>
            <a:ext cx="4929505" cy="1463040"/>
          </a:xfrm>
          <a:prstGeom prst="rect">
            <a:avLst/>
          </a:prstGeom>
        </p:spPr>
      </p:pic>
      <p:pic>
        <p:nvPicPr>
          <p:cNvPr id="15" name="Picture 14"/>
          <p:cNvPicPr/>
          <p:nvPr/>
        </p:nvPicPr>
        <p:blipFill>
          <a:blip r:embed="rId3">
            <a:extLst>
              <a:ext uri="{28A0092B-C50C-407E-A947-70E740481C1C}">
                <a14:useLocalDpi xmlns:a14="http://schemas.microsoft.com/office/drawing/2010/main" val="0"/>
              </a:ext>
            </a:extLst>
          </a:blip>
          <a:stretch>
            <a:fillRect/>
          </a:stretch>
        </p:blipFill>
        <p:spPr>
          <a:xfrm>
            <a:off x="6824734" y="4028535"/>
            <a:ext cx="4905375" cy="1160780"/>
          </a:xfrm>
          <a:prstGeom prst="rect">
            <a:avLst/>
          </a:prstGeom>
        </p:spPr>
      </p:pic>
      <mc:AlternateContent xmlns:mc="http://schemas.openxmlformats.org/markup-compatibility/2006" xmlns:a14="http://schemas.microsoft.com/office/drawing/2010/main">
        <mc:Choice Requires="a14">
          <p:sp>
            <p:nvSpPr>
              <p:cNvPr id="16" name="Rectangle 15"/>
              <p:cNvSpPr/>
              <p:nvPr/>
            </p:nvSpPr>
            <p:spPr>
              <a:xfrm>
                <a:off x="674262" y="3816267"/>
                <a:ext cx="6096000" cy="958339"/>
              </a:xfrm>
              <a:prstGeom prst="rect">
                <a:avLst/>
              </a:prstGeom>
            </p:spPr>
            <p:txBody>
              <a:bodyPr>
                <a:spAutoFit/>
              </a:bodyPr>
              <a:lstStyle/>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 non-sway (braced) frames, slenderness effects can be ignored if:</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14:m>
                  <m:oMathPara xmlns:m="http://schemas.openxmlformats.org/officeDocument/2006/math">
                    <m:oMathParaPr>
                      <m:jc m:val="centerGroup"/>
                    </m:oMathParaPr>
                    <m:oMath xmlns:m="http://schemas.openxmlformats.org/officeDocument/2006/math">
                      <m:f>
                        <m:fPr>
                          <m:ctrlP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𝑘𝑙𝑢</m:t>
                          </m:r>
                        </m:num>
                        <m:den>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𝑟</m:t>
                          </m:r>
                        </m:den>
                      </m:f>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34</m:t>
                      </m:r>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12</m:t>
                      </m:r>
                      <m:f>
                        <m:fPr>
                          <m:ctrlP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m:t>
                          </m:r>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1</m:t>
                          </m:r>
                        </m:num>
                        <m:den>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m:t>
                          </m:r>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den>
                      </m:f>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40</m:t>
                      </m:r>
                    </m:oMath>
                  </m:oMathPara>
                </a14:m>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16" name="Rectangle 15"/>
              <p:cNvSpPr>
                <a:spLocks noRot="1" noChangeAspect="1" noMove="1" noResize="1" noEditPoints="1" noAdjustHandles="1" noChangeArrowheads="1" noChangeShapeType="1" noTextEdit="1"/>
              </p:cNvSpPr>
              <p:nvPr/>
            </p:nvSpPr>
            <p:spPr>
              <a:xfrm>
                <a:off x="674262" y="3816267"/>
                <a:ext cx="6096000" cy="958339"/>
              </a:xfrm>
              <a:prstGeom prst="rect">
                <a:avLst/>
              </a:prstGeom>
              <a:blipFill>
                <a:blip r:embed="rId4"/>
                <a:stretch>
                  <a:fillRect l="-600" t="-191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Rectangle 16"/>
              <p:cNvSpPr/>
              <p:nvPr/>
            </p:nvSpPr>
            <p:spPr>
              <a:xfrm>
                <a:off x="718071" y="5261877"/>
                <a:ext cx="8782441" cy="806503"/>
              </a:xfrm>
              <a:prstGeom prst="rect">
                <a:avLst/>
              </a:prstGeom>
            </p:spPr>
            <p:txBody>
              <a:bodyPr wrap="square">
                <a:spAutoFit/>
              </a:bodyPr>
              <a:lstStyle/>
              <a:p>
                <a:pPr algn="justLow">
                  <a:spcAft>
                    <a:spcPts val="600"/>
                  </a:spcAft>
                </a:pPr>
                <a:r>
                  <a:rPr lang="en-US"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Slenderness </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ratio = </a:t>
                </a:r>
                <a14:m>
                  <m:oMath xmlns:m="http://schemas.openxmlformats.org/officeDocument/2006/math">
                    <m:f>
                      <m:fPr>
                        <m:ctrlP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x</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90</m:t>
                        </m:r>
                      </m:num>
                      <m:den>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24</m:t>
                        </m:r>
                      </m:den>
                    </m:f>
                  </m:oMath>
                </a14:m>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 12.08 </a:t>
                </a: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34</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12</m:t>
                    </m:r>
                    <m:f>
                      <m:f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32</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21</m:t>
                        </m:r>
                      </m:num>
                      <m:den>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41</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80</m:t>
                        </m:r>
                      </m:den>
                    </m:f>
                  </m:oMath>
                </a14:m>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 43.24 &gt; 40 so 12.08 &lt; 40 , slenderness may be ignored.</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17" name="Rectangle 16"/>
              <p:cNvSpPr>
                <a:spLocks noRot="1" noChangeAspect="1" noMove="1" noResize="1" noEditPoints="1" noAdjustHandles="1" noChangeArrowheads="1" noChangeShapeType="1" noTextEdit="1"/>
              </p:cNvSpPr>
              <p:nvPr/>
            </p:nvSpPr>
            <p:spPr>
              <a:xfrm>
                <a:off x="718071" y="5261877"/>
                <a:ext cx="8782441" cy="806503"/>
              </a:xfrm>
              <a:prstGeom prst="rect">
                <a:avLst/>
              </a:prstGeom>
              <a:blipFill>
                <a:blip r:embed="rId5"/>
                <a:stretch>
                  <a:fillRect l="-625" r="-1319" b="-11364"/>
                </a:stretch>
              </a:blipFill>
            </p:spPr>
            <p:txBody>
              <a:bodyPr/>
              <a:lstStyle/>
              <a:p>
                <a:r>
                  <a:rPr lang="en-US">
                    <a:noFill/>
                  </a:rPr>
                  <a:t> </a:t>
                </a:r>
              </a:p>
            </p:txBody>
          </p:sp>
        </mc:Fallback>
      </mc:AlternateContent>
      <p:sp>
        <p:nvSpPr>
          <p:cNvPr id="18" name="Rectangle 17"/>
          <p:cNvSpPr/>
          <p:nvPr/>
        </p:nvSpPr>
        <p:spPr>
          <a:xfrm>
            <a:off x="742352" y="4863254"/>
            <a:ext cx="2555508"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r = </a:t>
            </a:r>
            <a:r>
              <a:rPr lang="en-US"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0.3h = 0.3*0.8 = 0.24 </a:t>
            </a:r>
            <a:endParaRPr lang="en-US" dirty="0"/>
          </a:p>
        </p:txBody>
      </p:sp>
      <p:sp>
        <p:nvSpPr>
          <p:cNvPr id="19" name="Rectangle 18"/>
          <p:cNvSpPr/>
          <p:nvPr/>
        </p:nvSpPr>
        <p:spPr>
          <a:xfrm>
            <a:off x="569575" y="2035341"/>
            <a:ext cx="11028267" cy="584775"/>
          </a:xfrm>
          <a:prstGeom prst="rect">
            <a:avLst/>
          </a:prstGeom>
        </p:spPr>
        <p:txBody>
          <a:bodyPr wrap="square">
            <a:spAutoFit/>
          </a:bodyPr>
          <a:lstStyle/>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column will be chosen (5xD) with cross sectional dimensions 0.25x0.8 m and a height of 3.25 m, the column is crossed by three beams at the top and the bottom with cross sectional dimensions 0.35x0.3 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2770699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66</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5044971" cy="707886"/>
          </a:xfrm>
          <a:prstGeom prst="rect">
            <a:avLst/>
          </a:prstGeom>
        </p:spPr>
        <p:txBody>
          <a:bodyPr wrap="none">
            <a:spAutoFit/>
          </a:bodyPr>
          <a:lstStyle/>
          <a:p>
            <a:pPr lvl="0"/>
            <a:r>
              <a:rPr lang="en-US" sz="4000" b="1" dirty="0" smtClean="0">
                <a:solidFill>
                  <a:srgbClr val="FFC000"/>
                </a:solidFill>
              </a:rPr>
              <a:t>5.2: </a:t>
            </a:r>
            <a:r>
              <a:rPr lang="en-US" sz="4000" b="1" dirty="0" smtClean="0">
                <a:solidFill>
                  <a:srgbClr val="70AD47">
                    <a:lumMod val="75000"/>
                  </a:srgbClr>
                </a:solidFill>
              </a:rPr>
              <a:t>Design of Columns</a:t>
            </a:r>
            <a:endParaRPr lang="en-US" dirty="0">
              <a:solidFill>
                <a:srgbClr val="70AD47">
                  <a:lumMod val="75000"/>
                </a:srgbClr>
              </a:solidFill>
            </a:endParaRPr>
          </a:p>
        </p:txBody>
      </p:sp>
      <p:sp>
        <p:nvSpPr>
          <p:cNvPr id="6" name="Rectangle 5"/>
          <p:cNvSpPr/>
          <p:nvPr/>
        </p:nvSpPr>
        <p:spPr>
          <a:xfrm>
            <a:off x="452217" y="1479744"/>
            <a:ext cx="3129183"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5.2.1</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Flexural  </a:t>
            </a:r>
            <a:endParaRPr lang="en-US" sz="3200" b="1" dirty="0">
              <a:solidFill>
                <a:srgbClr val="ED7D31">
                  <a:lumMod val="50000"/>
                </a:srgbClr>
              </a:solidFill>
              <a:latin typeface="Century Gothic" panose="020B0502020202020204"/>
            </a:endParaRPr>
          </a:p>
        </p:txBody>
      </p:sp>
      <p:sp>
        <p:nvSpPr>
          <p:cNvPr id="13"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
        <p:nvSpPr>
          <p:cNvPr id="2" name="Rectangle 1"/>
          <p:cNvSpPr/>
          <p:nvPr/>
        </p:nvSpPr>
        <p:spPr>
          <a:xfrm>
            <a:off x="606172" y="2103221"/>
            <a:ext cx="4814633" cy="2221249"/>
          </a:xfrm>
          <a:prstGeom prst="rect">
            <a:avLst/>
          </a:prstGeom>
        </p:spPr>
        <p:txBody>
          <a:bodyPr wrap="square">
            <a:spAutoFit/>
          </a:bodyPr>
          <a:lstStyle/>
          <a:p>
            <a:pPr lvl="0">
              <a:lnSpc>
                <a:spcPct val="115000"/>
              </a:lnSpc>
              <a:spcAft>
                <a:spcPts val="1000"/>
              </a:spcAft>
            </a:pPr>
            <a:r>
              <a:rPr lang="en-US" sz="16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Check slenderness: Under lateral loads: </a:t>
            </a:r>
            <a:endParaRPr lang="en-US" sz="16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1000"/>
              </a:spcAft>
            </a:pPr>
            <a:r>
              <a:rPr lang="en-US" sz="1600" dirty="0">
                <a:latin typeface="Times New Roman" panose="02020603050405020304" pitchFamily="18" charset="0"/>
                <a:cs typeface="Times New Roman" panose="02020603050405020304" pitchFamily="18" charset="0"/>
              </a:rPr>
              <a:t>For load </a:t>
            </a:r>
            <a:r>
              <a:rPr lang="en-US" sz="1600" dirty="0" smtClean="0">
                <a:latin typeface="Times New Roman" panose="02020603050405020304" pitchFamily="18" charset="0"/>
                <a:cs typeface="Times New Roman" panose="02020603050405020304" pitchFamily="18" charset="0"/>
              </a:rPr>
              <a:t>earthquake </a:t>
            </a:r>
            <a:r>
              <a:rPr lang="en-US" sz="1600" dirty="0">
                <a:latin typeface="Times New Roman" panose="02020603050405020304" pitchFamily="18" charset="0"/>
                <a:cs typeface="Times New Roman" panose="02020603050405020304" pitchFamily="18" charset="0"/>
              </a:rPr>
              <a:t>which exists in design load combination </a:t>
            </a:r>
            <a:r>
              <a:rPr lang="en-US" sz="1600" dirty="0" smtClean="0">
                <a:latin typeface="Times New Roman" panose="02020603050405020304" pitchFamily="18" charset="0"/>
                <a:cs typeface="Times New Roman" panose="02020603050405020304" pitchFamily="18" charset="0"/>
              </a:rPr>
              <a:t>Envultimate </a:t>
            </a:r>
            <a:r>
              <a:rPr lang="en-US" sz="1600" dirty="0">
                <a:latin typeface="Times New Roman" panose="02020603050405020304" pitchFamily="18" charset="0"/>
                <a:cs typeface="Times New Roman" panose="02020603050405020304" pitchFamily="18" charset="0"/>
              </a:rPr>
              <a:t>in the program, the structure will be assumed to be unbraced under lateral load.</a:t>
            </a:r>
          </a:p>
          <a:p>
            <a:pPr lvl="0">
              <a:lnSpc>
                <a:spcPct val="115000"/>
              </a:lnSpc>
              <a:spcAft>
                <a:spcPts val="1000"/>
              </a:spcAft>
            </a:pPr>
            <a:r>
              <a:rPr lang="en-US"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p>
          <a:p>
            <a:pPr lvl="0">
              <a:lnSpc>
                <a:spcPct val="115000"/>
              </a:lnSpc>
              <a:spcAft>
                <a:spcPts val="1000"/>
              </a:spcAft>
            </a:pP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mc:AlternateContent xmlns:mc="http://schemas.openxmlformats.org/markup-compatibility/2006">
        <mc:Choice xmlns:a14="http://schemas.microsoft.com/office/drawing/2010/main" Requires="a14">
          <p:sp>
            <p:nvSpPr>
              <p:cNvPr id="11" name="Rectangle 10"/>
              <p:cNvSpPr/>
              <p:nvPr/>
            </p:nvSpPr>
            <p:spPr>
              <a:xfrm>
                <a:off x="510994" y="3770181"/>
                <a:ext cx="5175501" cy="1325748"/>
              </a:xfrm>
              <a:prstGeom prst="rect">
                <a:avLst/>
              </a:prstGeom>
            </p:spPr>
            <p:txBody>
              <a:bodyPr wrap="square">
                <a:spAutoFit/>
              </a:bodyPr>
              <a:lstStyle/>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 sway (unbraced) frames, slenderness effects can be ignored if:</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457200" algn="justLow">
                  <a:lnSpc>
                    <a:spcPct val="115000"/>
                  </a:lnSpc>
                  <a:spcAft>
                    <a:spcPts val="1000"/>
                  </a:spcAft>
                </a:pPr>
                <a14:m>
                  <m:oMathPara xmlns:m="http://schemas.openxmlformats.org/officeDocument/2006/math">
                    <m:oMathParaPr>
                      <m:jc m:val="centerGroup"/>
                    </m:oMathParaPr>
                    <m:oMath xmlns:m="http://schemas.openxmlformats.org/officeDocument/2006/math">
                      <m:f>
                        <m:fPr>
                          <m:ctrlP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𝑘𝑙𝑢</m:t>
                          </m:r>
                        </m:num>
                        <m:den>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𝑟</m:t>
                          </m:r>
                        </m:den>
                      </m:f>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22</m:t>
                      </m:r>
                    </m:oMath>
                  </m:oMathPara>
                </a14:m>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mc:Choice>
        <mc:Fallback>
          <p:sp>
            <p:nvSpPr>
              <p:cNvPr id="11" name="Rectangle 10"/>
              <p:cNvSpPr>
                <a:spLocks noRot="1" noChangeAspect="1" noMove="1" noResize="1" noEditPoints="1" noAdjustHandles="1" noChangeArrowheads="1" noChangeShapeType="1" noTextEdit="1"/>
              </p:cNvSpPr>
              <p:nvPr/>
            </p:nvSpPr>
            <p:spPr>
              <a:xfrm>
                <a:off x="510994" y="3770181"/>
                <a:ext cx="5175501" cy="1325748"/>
              </a:xfrm>
              <a:prstGeom prst="rect">
                <a:avLst/>
              </a:prstGeom>
              <a:blipFill>
                <a:blip r:embed="rId2"/>
                <a:stretch>
                  <a:fillRect l="-707" t="-1376" r="-153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5912140" y="883393"/>
                <a:ext cx="5441660" cy="2758191"/>
              </a:xfrm>
              <a:prstGeom prst="rect">
                <a:avLst/>
              </a:prstGeom>
            </p:spPr>
            <p:txBody>
              <a:bodyPr wrap="square">
                <a:spAutoFit/>
              </a:bodyPr>
              <a:lstStyle/>
              <a:p>
                <a:pPr algn="justLow">
                  <a:spcAft>
                    <a:spcPts val="600"/>
                  </a:spcAft>
                </a:pP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Find k:</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 x direction:</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EI column </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24870 MPa x 0.7x 250 x 800</a:t>
                </a:r>
                <a:r>
                  <a:rPr lang="en-US" sz="1400"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3</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/12 = 1.86 x 10</a:t>
                </a:r>
                <a:r>
                  <a:rPr lang="en-US" sz="1400"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14</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N.mm2</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algn="justLow">
                  <a:lnSpc>
                    <a:spcPct val="110000"/>
                  </a:lnSpc>
                  <a:spcBef>
                    <a:spcPts val="600"/>
                  </a:spcBef>
                  <a:spcAft>
                    <a:spcPts val="600"/>
                  </a:spcAft>
                </a:pP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EI beam </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23025 MPa x 0.35 x 300 x 350</a:t>
                </a:r>
                <a:r>
                  <a:rPr lang="en-US" sz="1400"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3</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/12 = 8.64 x 10</a:t>
                </a:r>
                <a:r>
                  <a:rPr lang="en-US" sz="1400"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12</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N.mm2</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Ψ</a:t>
                </a:r>
                <a:r>
                  <a:rPr lang="en-US" sz="1400" baseline="-25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d>
                          <m:dPr>
                            <m:ctrlPr>
                              <a:rPr lang="en-US" sz="14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𝐸𝐼</m:t>
                                </m:r>
                              </m:num>
                              <m:den>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den>
                            </m:f>
                          </m:e>
                        </m:d>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𝑥</m:t>
                        </m:r>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𝐶𝑜𝑙𝑢𝑚𝑛</m:t>
                        </m:r>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𝐸𝐼</m:t>
                                </m:r>
                              </m:num>
                              <m:den>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den>
                            </m:f>
                          </m:e>
                        </m:d>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𝑥</m:t>
                        </m:r>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𝐶𝑜𝑙𝑢𝑚𝑛</m:t>
                        </m:r>
                      </m:num>
                      <m:den>
                        <m:d>
                          <m:d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𝐸𝐼</m:t>
                                </m:r>
                              </m:num>
                              <m:den>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den>
                            </m:f>
                          </m:e>
                        </m:d>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𝐵𝑒𝑎𝑚</m:t>
                        </m:r>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𝐸𝐼</m:t>
                                </m:r>
                              </m:num>
                              <m:den>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den>
                            </m:f>
                          </m:e>
                        </m:d>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𝐵𝑒𝑎𝑚</m:t>
                        </m:r>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𝐸𝐼</m:t>
                                </m:r>
                              </m:num>
                              <m:den>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den>
                            </m:f>
                          </m:e>
                        </m:d>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𝐵𝑒𝑎𝑚</m:t>
                        </m:r>
                      </m:den>
                    </m:f>
                  </m:oMath>
                </a14:m>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d>
                          <m:dPr>
                            <m:ctrlPr>
                              <a:rPr lang="en-US" sz="14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86</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x</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sSup>
                                  <m:sSupPr>
                                    <m:ctrlPr>
                                      <a:rPr lang="en-US" sz="1400" i="1"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400"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e>
                                  <m:sup>
                                    <m:r>
                                      <a:rPr lang="en-US" sz="1400"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14</m:t>
                                    </m:r>
                                  </m:sup>
                                </m:sSup>
                              </m:num>
                              <m:den>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3250</m:t>
                                </m:r>
                              </m:den>
                            </m:f>
                          </m:e>
                        </m:d>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86</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x</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sSup>
                                  <m:sSupPr>
                                    <m:ctrlPr>
                                      <a:rPr lang="en-US" sz="1400" i="1"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400"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e>
                                  <m:sup>
                                    <m:r>
                                      <a:rPr lang="en-US" sz="1400"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14</m:t>
                                    </m:r>
                                  </m:sup>
                                </m:sSup>
                              </m:num>
                              <m:den>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3250</m:t>
                                </m:r>
                              </m:den>
                            </m:f>
                          </m:e>
                        </m:d>
                      </m:num>
                      <m:den>
                        <m:d>
                          <m:d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64</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x</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sSup>
                                  <m:sSupPr>
                                    <m:ctrlPr>
                                      <a:rPr lang="en-US" sz="1400" i="1"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400"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e>
                                  <m:sup>
                                    <m:r>
                                      <a:rPr lang="en-US" sz="1400"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12</m:t>
                                    </m:r>
                                  </m:sup>
                                </m:sSup>
                              </m:num>
                              <m:den>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5240</m:t>
                                </m:r>
                              </m:den>
                            </m:f>
                          </m:e>
                        </m:d>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64</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x</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sSup>
                                  <m:sSupPr>
                                    <m:ctrlPr>
                                      <a:rPr lang="en-US" sz="1400" i="1"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400"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e>
                                  <m:sup>
                                    <m:r>
                                      <a:rPr lang="en-US" sz="1400"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12</m:t>
                                    </m:r>
                                  </m:sup>
                                </m:sSup>
                              </m:num>
                              <m:den>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3700</m:t>
                                </m:r>
                              </m:den>
                            </m:f>
                          </m:e>
                        </m:d>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64</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x</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sSup>
                                  <m:sSupPr>
                                    <m:ctrlPr>
                                      <a:rPr lang="en-US" sz="1400" i="1"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400"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e>
                                  <m:sup>
                                    <m:r>
                                      <a:rPr lang="en-US" sz="1400"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12</m:t>
                                    </m:r>
                                  </m:sup>
                                </m:sSup>
                              </m:num>
                              <m:den>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3990</m:t>
                                </m:r>
                              </m:den>
                            </m:f>
                          </m:e>
                        </m:d>
                      </m:den>
                    </m:f>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oMath>
                </a14:m>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2.8</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a:spcAft>
                    <a:spcPts val="600"/>
                  </a:spcAft>
                </a:pPr>
                <a:r>
                  <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a:spcAft>
                    <a:spcPts val="600"/>
                  </a:spcAft>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Ψ</a:t>
                </a:r>
                <a:r>
                  <a:rPr lang="en-US" sz="1400" baseline="-25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d>
                          <m:dPr>
                            <m:ctrlPr>
                              <a:rPr lang="en-US" sz="14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𝐸𝐼</m:t>
                                </m:r>
                              </m:num>
                              <m:den>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den>
                            </m:f>
                          </m:e>
                        </m:d>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𝑥</m:t>
                        </m:r>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𝐶𝑜𝑙𝑢𝑚𝑛</m:t>
                        </m:r>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𝐸𝐼</m:t>
                                </m:r>
                              </m:num>
                              <m:den>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den>
                            </m:f>
                          </m:e>
                        </m:d>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𝑥</m:t>
                        </m:r>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𝐶𝑜𝑙𝑢𝑚𝑛</m:t>
                        </m:r>
                      </m:num>
                      <m:den>
                        <m:d>
                          <m:d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𝐸𝐼</m:t>
                                </m:r>
                              </m:num>
                              <m:den>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den>
                            </m:f>
                          </m:e>
                        </m:d>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𝐵𝑒𝑎𝑚</m:t>
                        </m:r>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𝐸𝐼</m:t>
                                </m:r>
                              </m:num>
                              <m:den>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den>
                            </m:f>
                          </m:e>
                        </m:d>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𝐵𝑒𝑎𝑚</m:t>
                        </m:r>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𝐸𝐼</m:t>
                                </m:r>
                              </m:num>
                              <m:den>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den>
                            </m:f>
                          </m:e>
                        </m:d>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𝐵𝑒𝑎𝑚</m:t>
                        </m:r>
                      </m:den>
                    </m:f>
                  </m:oMath>
                </a14:m>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d>
                          <m:dPr>
                            <m:ctrlPr>
                              <a:rPr lang="en-US" sz="14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86</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x</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sSup>
                                  <m:sSupPr>
                                    <m:ctrlPr>
                                      <a:rPr lang="en-US" sz="1400" i="1"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400"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e>
                                  <m:sup>
                                    <m:r>
                                      <a:rPr lang="en-US" sz="1400"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14</m:t>
                                    </m:r>
                                  </m:sup>
                                </m:sSup>
                              </m:num>
                              <m:den>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3250</m:t>
                                </m:r>
                              </m:den>
                            </m:f>
                          </m:e>
                        </m:d>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86</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x</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sSup>
                                  <m:sSupPr>
                                    <m:ctrlPr>
                                      <a:rPr lang="en-US" sz="1400" i="1"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400"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e>
                                  <m:sup>
                                    <m:r>
                                      <a:rPr lang="en-US" sz="1400"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14</m:t>
                                    </m:r>
                                  </m:sup>
                                </m:sSup>
                              </m:num>
                              <m:den>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2750</m:t>
                                </m:r>
                              </m:den>
                            </m:f>
                          </m:e>
                        </m:d>
                      </m:num>
                      <m:den>
                        <m:d>
                          <m:d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64</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x</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sSup>
                                  <m:sSupPr>
                                    <m:ctrlPr>
                                      <a:rPr lang="en-US" sz="1400" i="1"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400"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e>
                                  <m:sup>
                                    <m:r>
                                      <a:rPr lang="en-US" sz="1400"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12</m:t>
                                    </m:r>
                                  </m:sup>
                                </m:sSup>
                              </m:num>
                              <m:den>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5240</m:t>
                                </m:r>
                              </m:den>
                            </m:f>
                          </m:e>
                        </m:d>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64</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x</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sSup>
                                  <m:sSupPr>
                                    <m:ctrlPr>
                                      <a:rPr lang="en-US" sz="1400" i="1"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400"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e>
                                  <m:sup>
                                    <m:r>
                                      <a:rPr lang="en-US" sz="1400"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12</m:t>
                                    </m:r>
                                  </m:sup>
                                </m:sSup>
                              </m:num>
                              <m:den>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3700</m:t>
                                </m:r>
                              </m:den>
                            </m:f>
                          </m:e>
                        </m:d>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64</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x</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sSup>
                                  <m:sSupPr>
                                    <m:ctrlPr>
                                      <a:rPr lang="en-US" sz="1400" i="1"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400"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e>
                                  <m:sup>
                                    <m:r>
                                      <a:rPr lang="en-US" sz="1400" baseline="30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12</m:t>
                                    </m:r>
                                  </m:sup>
                                </m:sSup>
                              </m:num>
                              <m:den>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3990</m:t>
                                </m:r>
                              </m:den>
                            </m:f>
                          </m:e>
                        </m:d>
                      </m:den>
                    </m:f>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oMath>
                </a14:m>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3.1</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12" name="Rectangle 11"/>
              <p:cNvSpPr>
                <a:spLocks noRot="1" noChangeAspect="1" noMove="1" noResize="1" noEditPoints="1" noAdjustHandles="1" noChangeArrowheads="1" noChangeShapeType="1" noTextEdit="1"/>
              </p:cNvSpPr>
              <p:nvPr/>
            </p:nvSpPr>
            <p:spPr>
              <a:xfrm>
                <a:off x="5912140" y="883393"/>
                <a:ext cx="5441660" cy="2758191"/>
              </a:xfrm>
              <a:prstGeom prst="rect">
                <a:avLst/>
              </a:prstGeom>
              <a:blipFill>
                <a:blip r:embed="rId3"/>
                <a:stretch>
                  <a:fillRect l="-336" t="-442"/>
                </a:stretch>
              </a:blipFill>
            </p:spPr>
            <p:txBody>
              <a:bodyPr/>
              <a:lstStyle/>
              <a:p>
                <a:r>
                  <a:rPr lang="en-US">
                    <a:noFill/>
                  </a:rPr>
                  <a:t> </a:t>
                </a:r>
              </a:p>
            </p:txBody>
          </p:sp>
        </mc:Fallback>
      </mc:AlternateContent>
      <p:sp>
        <p:nvSpPr>
          <p:cNvPr id="19" name="Rectangle 18"/>
          <p:cNvSpPr/>
          <p:nvPr/>
        </p:nvSpPr>
        <p:spPr>
          <a:xfrm>
            <a:off x="5952185" y="3883752"/>
            <a:ext cx="5167248" cy="338554"/>
          </a:xfrm>
          <a:prstGeom prst="rect">
            <a:avLst/>
          </a:prstGeom>
        </p:spPr>
        <p:txBody>
          <a:bodyPr wrap="none">
            <a:spAutoFit/>
          </a:bodyPr>
          <a:lstStyle/>
          <a:p>
            <a:r>
              <a:rPr lang="en-US" sz="1600" dirty="0" smtClean="0">
                <a:latin typeface="Times New Roman" panose="02020603050405020304" pitchFamily="18" charset="0"/>
                <a:ea typeface="Times New Roman" panose="02020603050405020304" pitchFamily="18" charset="0"/>
              </a:rPr>
              <a:t>After knowing the value of </a:t>
            </a:r>
            <a:r>
              <a:rPr lang="en-US" sz="1600" dirty="0" smtClean="0">
                <a:latin typeface="Times New Roman" panose="02020603050405020304" pitchFamily="18" charset="0"/>
                <a:ea typeface="Calibri" panose="020F0502020204030204" pitchFamily="34" charset="0"/>
              </a:rPr>
              <a:t>Ψ</a:t>
            </a:r>
            <a:r>
              <a:rPr lang="en-US" sz="1600" baseline="-25000" dirty="0" smtClean="0">
                <a:latin typeface="Times New Roman" panose="02020603050405020304" pitchFamily="18" charset="0"/>
                <a:ea typeface="Calibri" panose="020F0502020204030204" pitchFamily="34" charset="0"/>
              </a:rPr>
              <a:t>A</a:t>
            </a:r>
            <a:r>
              <a:rPr lang="en-US" sz="1600" dirty="0" smtClean="0">
                <a:latin typeface="Times New Roman" panose="02020603050405020304" pitchFamily="18" charset="0"/>
                <a:ea typeface="Calibri" panose="020F0502020204030204" pitchFamily="34" charset="0"/>
              </a:rPr>
              <a:t> and Ψ</a:t>
            </a:r>
            <a:r>
              <a:rPr lang="en-US" sz="1600" baseline="-25000" dirty="0" smtClean="0">
                <a:latin typeface="Times New Roman" panose="02020603050405020304" pitchFamily="18" charset="0"/>
                <a:ea typeface="Calibri" panose="020F0502020204030204" pitchFamily="34" charset="0"/>
              </a:rPr>
              <a:t>B, </a:t>
            </a:r>
            <a:r>
              <a:rPr lang="en-US" sz="1600" dirty="0" smtClean="0">
                <a:latin typeface="Times New Roman" panose="02020603050405020304" pitchFamily="18" charset="0"/>
                <a:ea typeface="Calibri" panose="020F0502020204030204" pitchFamily="34" charset="0"/>
              </a:rPr>
              <a:t>the value of k = 1.80 </a:t>
            </a:r>
            <a:endParaRPr lang="en-US" sz="1600" dirty="0"/>
          </a:p>
        </p:txBody>
      </p:sp>
      <mc:AlternateContent xmlns:mc="http://schemas.openxmlformats.org/markup-compatibility/2006" xmlns:a14="http://schemas.microsoft.com/office/drawing/2010/main">
        <mc:Choice Requires="a14">
          <p:sp>
            <p:nvSpPr>
              <p:cNvPr id="20" name="Rectangle 19"/>
              <p:cNvSpPr/>
              <p:nvPr/>
            </p:nvSpPr>
            <p:spPr>
              <a:xfrm>
                <a:off x="5599273" y="4498692"/>
                <a:ext cx="5988669" cy="691856"/>
              </a:xfrm>
              <a:prstGeom prst="rect">
                <a:avLst/>
              </a:prstGeom>
            </p:spPr>
            <p:txBody>
              <a:bodyPr wrap="square">
                <a:spAutoFit/>
              </a:bodyPr>
              <a:lstStyle/>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Slenderness ratio </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f>
                      <m:fPr>
                        <m:ctrlP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𝑘𝑙𝑢</m:t>
                        </m:r>
                      </m:num>
                      <m:den>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𝑟</m:t>
                        </m:r>
                      </m:den>
                    </m:f>
                  </m:oMath>
                </a14:m>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a:t>
                </a:r>
                <a14:m>
                  <m:oMath xmlns:m="http://schemas.openxmlformats.org/officeDocument/2006/math">
                    <m:f>
                      <m:fPr>
                        <m:ctrlP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m:t>
                        </m:r>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𝑥</m:t>
                        </m:r>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9</m:t>
                        </m:r>
                      </m:num>
                      <m:den>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24</m:t>
                        </m:r>
                      </m:den>
                    </m:f>
                  </m:oMath>
                </a14:m>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lang="en-US"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21.75, which is less than 22, so the column is considered to be </a:t>
                </a:r>
                <a:r>
                  <a:rPr lang="en-US" sz="16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short</a:t>
                </a:r>
                <a:r>
                  <a:rPr lang="en-US"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20" name="Rectangle 19"/>
              <p:cNvSpPr>
                <a:spLocks noRot="1" noChangeAspect="1" noMove="1" noResize="1" noEditPoints="1" noAdjustHandles="1" noChangeArrowheads="1" noChangeShapeType="1" noTextEdit="1"/>
              </p:cNvSpPr>
              <p:nvPr/>
            </p:nvSpPr>
            <p:spPr>
              <a:xfrm>
                <a:off x="5599273" y="4498692"/>
                <a:ext cx="5988669" cy="691856"/>
              </a:xfrm>
              <a:prstGeom prst="rect">
                <a:avLst/>
              </a:prstGeom>
              <a:blipFill>
                <a:blip r:embed="rId4"/>
                <a:stretch>
                  <a:fillRect l="-611" r="-1324" b="-11504"/>
                </a:stretch>
              </a:blipFill>
            </p:spPr>
            <p:txBody>
              <a:bodyPr/>
              <a:lstStyle/>
              <a:p>
                <a:r>
                  <a:rPr lang="en-US">
                    <a:noFill/>
                  </a:rPr>
                  <a:t> </a:t>
                </a:r>
              </a:p>
            </p:txBody>
          </p:sp>
        </mc:Fallback>
      </mc:AlternateContent>
    </p:spTree>
    <p:extLst>
      <p:ext uri="{BB962C8B-B14F-4D97-AF65-F5344CB8AC3E}">
        <p14:creationId xmlns:p14="http://schemas.microsoft.com/office/powerpoint/2010/main" val="308584573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67</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5044971" cy="707886"/>
          </a:xfrm>
          <a:prstGeom prst="rect">
            <a:avLst/>
          </a:prstGeom>
        </p:spPr>
        <p:txBody>
          <a:bodyPr wrap="none">
            <a:spAutoFit/>
          </a:bodyPr>
          <a:lstStyle/>
          <a:p>
            <a:pPr lvl="0"/>
            <a:r>
              <a:rPr lang="en-US" sz="4000" b="1" dirty="0" smtClean="0">
                <a:solidFill>
                  <a:srgbClr val="FFC000"/>
                </a:solidFill>
              </a:rPr>
              <a:t>5.2: </a:t>
            </a:r>
            <a:r>
              <a:rPr lang="en-US" sz="4000" b="1" dirty="0" smtClean="0">
                <a:solidFill>
                  <a:srgbClr val="70AD47">
                    <a:lumMod val="75000"/>
                  </a:srgbClr>
                </a:solidFill>
              </a:rPr>
              <a:t>Design of Columns</a:t>
            </a:r>
            <a:endParaRPr lang="en-US" dirty="0">
              <a:solidFill>
                <a:srgbClr val="70AD47">
                  <a:lumMod val="75000"/>
                </a:srgbClr>
              </a:solidFill>
            </a:endParaRPr>
          </a:p>
        </p:txBody>
      </p:sp>
      <p:sp>
        <p:nvSpPr>
          <p:cNvPr id="6" name="Rectangle 5"/>
          <p:cNvSpPr/>
          <p:nvPr/>
        </p:nvSpPr>
        <p:spPr>
          <a:xfrm>
            <a:off x="452217" y="1479744"/>
            <a:ext cx="3129183"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5.2.1</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Flexural  </a:t>
            </a:r>
            <a:endParaRPr lang="en-US" sz="3200" b="1" dirty="0">
              <a:solidFill>
                <a:srgbClr val="ED7D31">
                  <a:lumMod val="50000"/>
                </a:srgbClr>
              </a:solidFill>
              <a:latin typeface="Century Gothic" panose="020B0502020202020204"/>
            </a:endParaRPr>
          </a:p>
        </p:txBody>
      </p:sp>
      <p:sp>
        <p:nvSpPr>
          <p:cNvPr id="13"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mc:AlternateContent xmlns:mc="http://schemas.openxmlformats.org/markup-compatibility/2006" xmlns:a14="http://schemas.microsoft.com/office/drawing/2010/main">
        <mc:Choice Requires="a14">
          <p:sp>
            <p:nvSpPr>
              <p:cNvPr id="2" name="Rectangle 1"/>
              <p:cNvSpPr/>
              <p:nvPr/>
            </p:nvSpPr>
            <p:spPr>
              <a:xfrm>
                <a:off x="718070" y="2187630"/>
                <a:ext cx="8201485" cy="857671"/>
              </a:xfrm>
              <a:prstGeom prst="rect">
                <a:avLst/>
              </a:prstGeom>
            </p:spPr>
            <p:txBody>
              <a:bodyPr wrap="square">
                <a:spAutoFit/>
              </a:bodyPr>
              <a:lstStyle/>
              <a:p>
                <a:pPr lvl="0" algn="justLow">
                  <a:lnSpc>
                    <a:spcPct val="115000"/>
                  </a:lnSpc>
                  <a:spcAft>
                    <a:spcPts val="10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Any structural member that has (Pu &gt; 0.1*Ag*</a:t>
                </a: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𝑓</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𝑐</m:t>
                    </m:r>
                  </m:oMath>
                </a14:m>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is concerned to be a </a:t>
                </a:r>
                <a:r>
                  <a:rPr lang="en-US"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column.</a:t>
                </a:r>
              </a:p>
              <a:p>
                <a:pPr lvl="0" algn="justLow">
                  <a:lnSpc>
                    <a:spcPct val="115000"/>
                  </a:lnSpc>
                  <a:spcAft>
                    <a:spcPts val="1000"/>
                  </a:spcAft>
                </a:pP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718070" y="2187630"/>
                <a:ext cx="8201485" cy="857671"/>
              </a:xfrm>
              <a:prstGeom prst="rect">
                <a:avLst/>
              </a:prstGeom>
              <a:blipFill>
                <a:blip r:embed="rId2"/>
                <a:stretch>
                  <a:fillRect l="-669" t="-2128"/>
                </a:stretch>
              </a:blipFill>
            </p:spPr>
            <p:txBody>
              <a:bodyPr/>
              <a:lstStyle/>
              <a:p>
                <a:r>
                  <a:rPr lang="en-US">
                    <a:noFill/>
                  </a:rPr>
                  <a:t> </a:t>
                </a:r>
              </a:p>
            </p:txBody>
          </p:sp>
        </mc:Fallback>
      </mc:AlternateContent>
      <p:sp>
        <p:nvSpPr>
          <p:cNvPr id="12" name="Rectangle 11"/>
          <p:cNvSpPr/>
          <p:nvPr/>
        </p:nvSpPr>
        <p:spPr>
          <a:xfrm>
            <a:off x="567635" y="4698294"/>
            <a:ext cx="10346171" cy="1193105"/>
          </a:xfrm>
          <a:prstGeom prst="rect">
            <a:avLst/>
          </a:prstGeom>
        </p:spPr>
        <p:txBody>
          <a:bodyPr wrap="square">
            <a:spAutoFit/>
          </a:bodyPr>
          <a:lstStyle/>
          <a:p>
            <a:pPr>
              <a:spcAft>
                <a:spcPts val="600"/>
              </a:spcAft>
            </a:pPr>
            <a:r>
              <a:rPr lang="en-US"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Because </a:t>
            </a:r>
            <a:r>
              <a:rPr lang="en-US"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Bresler</a:t>
            </a:r>
            <a:r>
              <a:rPr lang="en-US"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equation is an analysis method (it’s not used for design purposes) and from Envultimate load combination we see that there is an axial force in addition to biaxial moments, so we will design the column based on gravity load combination which is 1.2D+1.6L and then make check on the adequacy of the section by </a:t>
            </a:r>
            <a:r>
              <a:rPr lang="en-US"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Bresler</a:t>
            </a:r>
            <a:r>
              <a:rPr lang="en-US"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equation. </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pic>
        <p:nvPicPr>
          <p:cNvPr id="17" name="Picture 16"/>
          <p:cNvPicPr/>
          <p:nvPr/>
        </p:nvPicPr>
        <p:blipFill>
          <a:blip r:embed="rId3">
            <a:extLst>
              <a:ext uri="{28A0092B-C50C-407E-A947-70E740481C1C}">
                <a14:useLocalDpi xmlns:a14="http://schemas.microsoft.com/office/drawing/2010/main" val="0"/>
              </a:ext>
            </a:extLst>
          </a:blip>
          <a:stretch>
            <a:fillRect/>
          </a:stretch>
        </p:blipFill>
        <p:spPr>
          <a:xfrm>
            <a:off x="6429375" y="903448"/>
            <a:ext cx="4924425" cy="1032510"/>
          </a:xfrm>
          <a:prstGeom prst="rect">
            <a:avLst/>
          </a:prstGeom>
        </p:spPr>
      </p:pic>
      <p:sp>
        <p:nvSpPr>
          <p:cNvPr id="18" name="Rectangle 17"/>
          <p:cNvSpPr/>
          <p:nvPr/>
        </p:nvSpPr>
        <p:spPr>
          <a:xfrm>
            <a:off x="856895" y="2667973"/>
            <a:ext cx="6749250" cy="2626873"/>
          </a:xfrm>
          <a:prstGeom prst="rect">
            <a:avLst/>
          </a:prstGeom>
        </p:spPr>
        <p:txBody>
          <a:bodyPr wrap="square">
            <a:spAutoFit/>
          </a:bodyPr>
          <a:lstStyle/>
          <a:p>
            <a:pPr marL="365760" marR="0" lvl="0" indent="-274320" defTabSz="914400" eaLnBrk="1" fontAlgn="auto" latinLnBrk="0" hangingPunct="1">
              <a:lnSpc>
                <a:spcPct val="115000"/>
              </a:lnSpc>
              <a:spcBef>
                <a:spcPts val="2000"/>
              </a:spcBef>
              <a:spcAft>
                <a:spcPts val="1000"/>
              </a:spcAft>
              <a:buClrTx/>
              <a:buSzTx/>
              <a:buFontTx/>
              <a:buNone/>
              <a:tabLst/>
              <a:defRPr/>
            </a:pPr>
            <a:r>
              <a:rPr kumimoji="0" lang="en-US" sz="2000" b="1" i="0" u="none" strike="noStrike" kern="0" cap="none" spc="0" normalizeH="0" baseline="0" noProof="0" dirty="0" smtClean="0">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Pu = </a:t>
            </a:r>
            <a:r>
              <a:rPr lang="en-US" sz="2000" b="1" kern="0" dirty="0" smtClean="0">
                <a:solidFill>
                  <a:prstClr val="black"/>
                </a:solidFill>
                <a:latin typeface="Times New Roman" panose="02020603050405020304" pitchFamily="18" charset="0"/>
                <a:ea typeface="Times New Roman" panose="02020603050405020304" pitchFamily="18" charset="0"/>
                <a:cs typeface="Arial" panose="020B0604020202020204" pitchFamily="34" charset="0"/>
              </a:rPr>
              <a:t>1093.2475</a:t>
            </a:r>
            <a:r>
              <a:rPr kumimoji="0" lang="en-US" sz="2000" b="1" i="0" u="none" strike="noStrike" kern="0" cap="none" spc="0" normalizeH="0" baseline="0" noProof="0" dirty="0" smtClean="0">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en-US" sz="2000" b="1" i="0" u="none" strike="noStrike" kern="0" cap="none" spc="0" normalizeH="0" baseline="0" noProof="0" dirty="0" err="1">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kN</a:t>
            </a:r>
            <a:r>
              <a:rPr kumimoji="0" lang="en-US" sz="2000" b="1" i="0" u="none"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endParaRPr kumimoji="0" lang="en-US" sz="1600" b="1" i="0" u="none" strike="noStrike" kern="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365760" marR="0" lvl="0" indent="-274320" defTabSz="914400" eaLnBrk="1" fontAlgn="auto" latinLnBrk="0" hangingPunct="1">
              <a:lnSpc>
                <a:spcPct val="115000"/>
              </a:lnSpc>
              <a:spcBef>
                <a:spcPts val="2000"/>
              </a:spcBef>
              <a:spcAft>
                <a:spcPts val="1000"/>
              </a:spcAft>
              <a:buClrTx/>
              <a:buSzTx/>
              <a:buFontTx/>
              <a:buNone/>
              <a:tabLst/>
              <a:defRPr/>
            </a:pPr>
            <a:r>
              <a:rPr kumimoji="0" lang="en-US" sz="2000" b="0" i="0" u="none"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0.1Ag fc = </a:t>
            </a:r>
            <a:r>
              <a:rPr kumimoji="0" lang="en-US" sz="2000" b="0" i="0" u="none" strike="noStrike" kern="0" cap="none" spc="0" normalizeH="0" baseline="0" noProof="0" dirty="0" smtClean="0">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0.1*28*800*250 </a:t>
            </a:r>
            <a:r>
              <a:rPr kumimoji="0" lang="en-US" sz="2000" b="0" i="0" u="none"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en-US" sz="2000" b="0" i="0" u="none" strike="noStrike" kern="0" cap="none" spc="0" normalizeH="0" baseline="0" noProof="0" dirty="0" smtClean="0">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560 </a:t>
            </a:r>
            <a:r>
              <a:rPr kumimoji="0" lang="en-US" sz="2000" b="0" i="0" u="none" strike="noStrike" kern="0" cap="none" spc="0" normalizeH="0" baseline="0" noProof="0" dirty="0" err="1">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kN</a:t>
            </a:r>
            <a:r>
              <a:rPr kumimoji="0" lang="en-US" sz="2000" b="0" i="0" u="none"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endParaRPr kumimoji="0" lang="en-US" sz="1600" b="0" i="0" u="none" strike="noStrike" kern="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365760" marR="0" lvl="0" indent="-274320" defTabSz="914400" eaLnBrk="1" fontAlgn="auto" latinLnBrk="0" hangingPunct="1">
              <a:lnSpc>
                <a:spcPct val="115000"/>
              </a:lnSpc>
              <a:spcBef>
                <a:spcPts val="2000"/>
              </a:spcBef>
              <a:spcAft>
                <a:spcPts val="1000"/>
              </a:spcAft>
              <a:buClrTx/>
              <a:buSzTx/>
              <a:buFontTx/>
              <a:buNone/>
              <a:tabLst/>
              <a:defRPr/>
            </a:pPr>
            <a:r>
              <a:rPr kumimoji="0" lang="en-US" sz="2000" b="0" i="0" u="none"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So 0.1Ag fc &lt; Pu so design it </a:t>
            </a:r>
            <a:r>
              <a:rPr kumimoji="0" lang="en-US" sz="2000" b="0" i="0" u="none" strike="noStrike" kern="0" cap="none" spc="0" normalizeH="0" baseline="0" noProof="0" dirty="0" smtClean="0">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as </a:t>
            </a:r>
            <a:r>
              <a:rPr kumimoji="0" lang="en-US" sz="2000" b="0" i="0" u="none"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column </a:t>
            </a:r>
            <a:endParaRPr kumimoji="0" lang="en-US" sz="1600" b="0" i="0" u="none" strike="noStrike" kern="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365760" marR="0" lvl="0" indent="-274320" defTabSz="914400" eaLnBrk="1" fontAlgn="auto" latinLnBrk="0" hangingPunct="1">
              <a:lnSpc>
                <a:spcPct val="115000"/>
              </a:lnSpc>
              <a:spcBef>
                <a:spcPts val="2000"/>
              </a:spcBef>
              <a:spcAft>
                <a:spcPts val="100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1268405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68</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360776" y="771858"/>
            <a:ext cx="5044971" cy="707886"/>
          </a:xfrm>
          <a:prstGeom prst="rect">
            <a:avLst/>
          </a:prstGeom>
        </p:spPr>
        <p:txBody>
          <a:bodyPr wrap="none">
            <a:spAutoFit/>
          </a:bodyPr>
          <a:lstStyle/>
          <a:p>
            <a:pPr lvl="0"/>
            <a:r>
              <a:rPr lang="en-US" sz="4000" b="1" dirty="0" smtClean="0">
                <a:solidFill>
                  <a:srgbClr val="FFC000"/>
                </a:solidFill>
              </a:rPr>
              <a:t>5.2: </a:t>
            </a:r>
            <a:r>
              <a:rPr lang="en-US" sz="4000" b="1" dirty="0" smtClean="0">
                <a:solidFill>
                  <a:srgbClr val="70AD47">
                    <a:lumMod val="75000"/>
                  </a:srgbClr>
                </a:solidFill>
              </a:rPr>
              <a:t>Design of Columns</a:t>
            </a:r>
            <a:endParaRPr lang="en-US" dirty="0">
              <a:solidFill>
                <a:srgbClr val="70AD47">
                  <a:lumMod val="75000"/>
                </a:srgbClr>
              </a:solidFill>
            </a:endParaRPr>
          </a:p>
        </p:txBody>
      </p:sp>
      <p:sp>
        <p:nvSpPr>
          <p:cNvPr id="6" name="Rectangle 5"/>
          <p:cNvSpPr/>
          <p:nvPr/>
        </p:nvSpPr>
        <p:spPr>
          <a:xfrm>
            <a:off x="220189" y="1349848"/>
            <a:ext cx="3129183"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5.2.1</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Flexural  </a:t>
            </a:r>
            <a:endParaRPr lang="en-US" sz="3200" b="1" dirty="0">
              <a:solidFill>
                <a:srgbClr val="ED7D31">
                  <a:lumMod val="50000"/>
                </a:srgbClr>
              </a:solidFill>
              <a:latin typeface="Century Gothic" panose="020B0502020202020204"/>
            </a:endParaRPr>
          </a:p>
        </p:txBody>
      </p:sp>
      <p:sp>
        <p:nvSpPr>
          <p:cNvPr id="13"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mc:AlternateContent xmlns:mc="http://schemas.openxmlformats.org/markup-compatibility/2006" xmlns:a14="http://schemas.microsoft.com/office/drawing/2010/main">
        <mc:Choice Requires="a14">
          <p:sp>
            <p:nvSpPr>
              <p:cNvPr id="2" name="Rectangle 1"/>
              <p:cNvSpPr/>
              <p:nvPr/>
            </p:nvSpPr>
            <p:spPr>
              <a:xfrm>
                <a:off x="542713" y="1937570"/>
                <a:ext cx="6096000" cy="4577407"/>
              </a:xfrm>
              <a:prstGeom prst="rect">
                <a:avLst/>
              </a:prstGeom>
            </p:spPr>
            <p:txBody>
              <a:bodyPr>
                <a:spAutoFit/>
              </a:bodyPr>
              <a:lstStyle/>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Mu 41.8 kN.m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Under gravity loads the frame will consider to be braced (non-sway)</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Slenderness ratio = </a:t>
                </a:r>
                <a14:m>
                  <m:oMath xmlns:m="http://schemas.openxmlformats.org/officeDocument/2006/math">
                    <m:f>
                      <m:fPr>
                        <m:ctrlP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x</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90</m:t>
                        </m:r>
                      </m:num>
                      <m:den>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24</m:t>
                        </m:r>
                      </m:den>
                    </m:f>
                  </m:oMath>
                </a14:m>
                <a:r>
                  <a:rPr lang="en-US"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 12.08 &lt; 40, slenderness may be ignored as shown above in details.</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concrete cover =40mm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14:m>
                  <m:oMathPara xmlns:m="http://schemas.openxmlformats.org/officeDocument/2006/math">
                    <m:oMathParaPr>
                      <m:jc m:val="centerGroup"/>
                    </m:oMathParaPr>
                    <m:oMath xmlns:m="http://schemas.openxmlformats.org/officeDocument/2006/math">
                      <m:r>
                        <a:rPr lang="en-US" sz="1600"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𝛄</m:t>
                      </m:r>
                      <m:r>
                        <a:rPr lang="en-US" sz="1600" b="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𝟖𝟎𝟎</m:t>
                          </m:r>
                          <m:r>
                            <a:rPr lang="en-US" sz="1600"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600"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𝟐</m:t>
                          </m:r>
                          <m:r>
                            <a:rPr lang="en-US" sz="1600"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600"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𝟒𝟎</m:t>
                          </m:r>
                        </m:num>
                        <m:den>
                          <m:r>
                            <a:rPr lang="en-US" sz="1600"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𝟖𝟎𝟎</m:t>
                          </m:r>
                        </m:den>
                      </m:f>
                      <m:r>
                        <a:rPr lang="en-US" sz="1600"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600"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𝟎</m:t>
                      </m:r>
                      <m:r>
                        <a:rPr lang="en-US" sz="1600"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600"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𝟗</m:t>
                      </m:r>
                      <m:r>
                        <a:rPr lang="en-US" sz="1600"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14:m>
                  <m:oMathPara xmlns:m="http://schemas.openxmlformats.org/officeDocument/2006/math">
                    <m:oMathParaPr>
                      <m:jc m:val="centerGroup"/>
                    </m:oMathParaPr>
                    <m:oMath xmlns:m="http://schemas.openxmlformats.org/officeDocument/2006/math">
                      <m:f>
                        <m:fPr>
                          <m:ctrlP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𝝓</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𝑷𝒏</m:t>
                          </m:r>
                        </m:num>
                        <m:den>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𝒃𝒉</m:t>
                          </m:r>
                        </m:den>
                      </m:f>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f>
                        <m:fPr>
                          <m:ctrlP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𝟏𝟎𝟗𝟑</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𝟐𝟓</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𝟏𝟎𝟎𝟎</m:t>
                          </m:r>
                        </m:num>
                        <m:den>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𝟖𝟎𝟎</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𝟐𝟓𝟎</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𝟕</m:t>
                          </m:r>
                        </m:den>
                      </m:f>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𝟎</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𝟕𝟖</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oMath>
                  </m:oMathPara>
                </a14:m>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14:m>
                  <m:oMathPara xmlns:m="http://schemas.openxmlformats.org/officeDocument/2006/math">
                    <m:oMathParaPr>
                      <m:jc m:val="centerGroup"/>
                    </m:oMathParaPr>
                    <m:oMath xmlns:m="http://schemas.openxmlformats.org/officeDocument/2006/math">
                      <m:f>
                        <m:fPr>
                          <m:ctrlP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𝝓</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𝑴𝒏</m:t>
                          </m:r>
                        </m:num>
                        <m:den>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𝒃𝒉</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𝟐</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den>
                      </m:f>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f>
                        <m:fPr>
                          <m:ctrlP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𝟒𝟏</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𝟖</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𝟏𝟎𝟎𝟎𝟎𝟎𝟎</m:t>
                          </m:r>
                        </m:num>
                        <m:den>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𝟐𝟓𝟎</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𝟖𝟎𝟎</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𝟖𝟎𝟎</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𝟕</m:t>
                          </m:r>
                        </m:den>
                      </m:f>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𝟎</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𝟎𝟑𝟕</m:t>
                      </m:r>
                      <m:r>
                        <a:rPr lang="en-US" sz="16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oMath>
                  </m:oMathPara>
                </a14:m>
                <a:endParaRPr lang="en-US" sz="16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542713" y="1937570"/>
                <a:ext cx="6096000" cy="4577407"/>
              </a:xfrm>
              <a:prstGeom prst="rect">
                <a:avLst/>
              </a:prstGeom>
              <a:blipFill>
                <a:blip r:embed="rId2"/>
                <a:stretch>
                  <a:fillRect l="-500" t="-399" r="-1400"/>
                </a:stretch>
              </a:blipFill>
            </p:spPr>
            <p:txBody>
              <a:bodyPr/>
              <a:lstStyle/>
              <a:p>
                <a:r>
                  <a:rPr lang="en-US">
                    <a:noFill/>
                  </a:rPr>
                  <a:t> </a:t>
                </a:r>
              </a:p>
            </p:txBody>
          </p:sp>
        </mc:Fallback>
      </mc:AlternateContent>
      <p:pic>
        <p:nvPicPr>
          <p:cNvPr id="16" name="Picture 15"/>
          <p:cNvPicPr/>
          <p:nvPr/>
        </p:nvPicPr>
        <p:blipFill>
          <a:blip r:embed="rId3">
            <a:extLst>
              <a:ext uri="{28A0092B-C50C-407E-A947-70E740481C1C}">
                <a14:useLocalDpi xmlns:a14="http://schemas.microsoft.com/office/drawing/2010/main" val="0"/>
              </a:ext>
            </a:extLst>
          </a:blip>
          <a:stretch>
            <a:fillRect/>
          </a:stretch>
        </p:blipFill>
        <p:spPr>
          <a:xfrm>
            <a:off x="6616496" y="644181"/>
            <a:ext cx="4905375" cy="1160780"/>
          </a:xfrm>
          <a:prstGeom prst="rect">
            <a:avLst/>
          </a:prstGeom>
        </p:spPr>
      </p:pic>
      <p:pic>
        <p:nvPicPr>
          <p:cNvPr id="17" name="Picture 16"/>
          <p:cNvPicPr/>
          <p:nvPr/>
        </p:nvPicPr>
        <p:blipFill>
          <a:blip r:embed="rId4">
            <a:extLst>
              <a:ext uri="{28A0092B-C50C-407E-A947-70E740481C1C}">
                <a14:useLocalDpi xmlns:a14="http://schemas.microsoft.com/office/drawing/2010/main" val="0"/>
              </a:ext>
            </a:extLst>
          </a:blip>
          <a:stretch>
            <a:fillRect/>
          </a:stretch>
        </p:blipFill>
        <p:spPr>
          <a:xfrm>
            <a:off x="6920399" y="1912012"/>
            <a:ext cx="4537631" cy="3825720"/>
          </a:xfrm>
          <a:prstGeom prst="rect">
            <a:avLst/>
          </a:prstGeom>
        </p:spPr>
      </p:pic>
      <p:sp>
        <p:nvSpPr>
          <p:cNvPr id="12" name="Rectangle 11"/>
          <p:cNvSpPr/>
          <p:nvPr/>
        </p:nvSpPr>
        <p:spPr>
          <a:xfrm>
            <a:off x="773545" y="5927828"/>
            <a:ext cx="3950120" cy="338554"/>
          </a:xfrm>
          <a:prstGeom prst="rect">
            <a:avLst/>
          </a:prstGeom>
        </p:spPr>
        <p:txBody>
          <a:bodyPr wrap="none">
            <a:spAutoFit/>
          </a:bodyPr>
          <a:lstStyle/>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Steel ratio, </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ρ</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 0.01 (By hand calculation) </a:t>
            </a:r>
          </a:p>
        </p:txBody>
      </p:sp>
      <p:sp>
        <p:nvSpPr>
          <p:cNvPr id="20" name="Rectangle 19"/>
          <p:cNvSpPr/>
          <p:nvPr/>
        </p:nvSpPr>
        <p:spPr>
          <a:xfrm>
            <a:off x="6920399" y="1413390"/>
            <a:ext cx="1385700" cy="338554"/>
          </a:xfrm>
          <a:prstGeom prst="rect">
            <a:avLst/>
          </a:prstGeom>
        </p:spPr>
        <p:txBody>
          <a:bodyPr wrap="none">
            <a:spAutoFit/>
          </a:bodyPr>
          <a:lstStyle/>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sz="16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1.2D+1.6L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sp>
        <p:nvSpPr>
          <p:cNvPr id="21" name="Rectangle 20"/>
          <p:cNvSpPr/>
          <p:nvPr/>
        </p:nvSpPr>
        <p:spPr>
          <a:xfrm>
            <a:off x="6869545" y="5845736"/>
            <a:ext cx="4121641" cy="338554"/>
          </a:xfrm>
          <a:prstGeom prst="rect">
            <a:avLst/>
          </a:prstGeom>
        </p:spPr>
        <p:txBody>
          <a:bodyPr wrap="none">
            <a:spAutoFit/>
          </a:bodyPr>
          <a:lstStyle/>
          <a:p>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As = 0.01*800*250 = 2000mm</a:t>
            </a:r>
            <a:r>
              <a:rPr lang="en-US" sz="1600"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use 16</a:t>
            </a:r>
            <a:r>
              <a:rPr lang="en-US"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Ø14 </a:t>
            </a:r>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2812790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69</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360776" y="771858"/>
            <a:ext cx="5044971" cy="707886"/>
          </a:xfrm>
          <a:prstGeom prst="rect">
            <a:avLst/>
          </a:prstGeom>
        </p:spPr>
        <p:txBody>
          <a:bodyPr wrap="none">
            <a:spAutoFit/>
          </a:bodyPr>
          <a:lstStyle/>
          <a:p>
            <a:pPr lvl="0"/>
            <a:r>
              <a:rPr lang="en-US" sz="4000" b="1" dirty="0" smtClean="0">
                <a:solidFill>
                  <a:srgbClr val="FFC000"/>
                </a:solidFill>
              </a:rPr>
              <a:t>5.2: </a:t>
            </a:r>
            <a:r>
              <a:rPr lang="en-US" sz="4000" b="1" dirty="0" smtClean="0">
                <a:solidFill>
                  <a:srgbClr val="70AD47">
                    <a:lumMod val="75000"/>
                  </a:srgbClr>
                </a:solidFill>
              </a:rPr>
              <a:t>Design of Columns</a:t>
            </a:r>
            <a:endParaRPr lang="en-US" dirty="0">
              <a:solidFill>
                <a:srgbClr val="70AD47">
                  <a:lumMod val="75000"/>
                </a:srgbClr>
              </a:solidFill>
            </a:endParaRPr>
          </a:p>
        </p:txBody>
      </p:sp>
      <p:sp>
        <p:nvSpPr>
          <p:cNvPr id="6" name="Rectangle 5"/>
          <p:cNvSpPr/>
          <p:nvPr/>
        </p:nvSpPr>
        <p:spPr>
          <a:xfrm>
            <a:off x="220189" y="1349848"/>
            <a:ext cx="3129183"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5.2.1</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Flexural  </a:t>
            </a:r>
            <a:endParaRPr lang="en-US" sz="3200" b="1" dirty="0">
              <a:solidFill>
                <a:srgbClr val="ED7D31">
                  <a:lumMod val="50000"/>
                </a:srgbClr>
              </a:solidFill>
              <a:latin typeface="Century Gothic" panose="020B0502020202020204"/>
            </a:endParaRPr>
          </a:p>
        </p:txBody>
      </p:sp>
      <p:sp>
        <p:nvSpPr>
          <p:cNvPr id="13"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pic>
        <p:nvPicPr>
          <p:cNvPr id="14" name="Picture 13"/>
          <p:cNvPicPr>
            <a:picLocks noChangeAspect="1"/>
          </p:cNvPicPr>
          <p:nvPr/>
        </p:nvPicPr>
        <p:blipFill>
          <a:blip r:embed="rId2"/>
          <a:stretch>
            <a:fillRect/>
          </a:stretch>
        </p:blipFill>
        <p:spPr>
          <a:xfrm>
            <a:off x="6940193" y="795113"/>
            <a:ext cx="4762500" cy="3276600"/>
          </a:xfrm>
          <a:prstGeom prst="rect">
            <a:avLst/>
          </a:prstGeom>
        </p:spPr>
      </p:pic>
      <mc:AlternateContent xmlns:mc="http://schemas.openxmlformats.org/markup-compatibility/2006">
        <mc:Choice xmlns:a14="http://schemas.microsoft.com/office/drawing/2010/main" Requires="a14">
          <p:sp>
            <p:nvSpPr>
              <p:cNvPr id="15" name="Rectangle 14"/>
              <p:cNvSpPr/>
              <p:nvPr/>
            </p:nvSpPr>
            <p:spPr>
              <a:xfrm>
                <a:off x="499578" y="1936893"/>
                <a:ext cx="7653821" cy="4361130"/>
              </a:xfrm>
              <a:prstGeom prst="rect">
                <a:avLst/>
              </a:prstGeom>
            </p:spPr>
            <p:txBody>
              <a:bodyPr wrap="square">
                <a:spAutoFit/>
              </a:bodyPr>
              <a:lstStyle/>
              <a:p>
                <a:pPr>
                  <a:spcAft>
                    <a:spcPts val="600"/>
                  </a:spcAft>
                </a:pP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Bresler</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equation:</a:t>
                </a:r>
              </a:p>
              <a:p>
                <a:pPr>
                  <a:spcAft>
                    <a:spcPts val="600"/>
                  </a:spcAft>
                </a:pPr>
                <a14:m>
                  <m:oMathPara xmlns:m="http://schemas.openxmlformats.org/officeDocument/2006/math">
                    <m:oMathParaPr>
                      <m:jc m:val="centerGroup"/>
                    </m:oMathParaPr>
                    <m:oMath xmlns:m="http://schemas.openxmlformats.org/officeDocument/2006/math">
                      <m:f>
                        <m:fPr>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fPr>
                        <m:num>
                          <m: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1</m:t>
                          </m:r>
                        </m:num>
                        <m:den>
                          <m:sSub>
                            <m:sSubPr>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sSubPr>
                            <m:e>
                              <m:r>
                                <a:rPr lang="en-US">
                                  <a:solidFill>
                                    <a:srgbClr val="000000"/>
                                  </a:solidFill>
                                  <a:latin typeface="Cambria Math" panose="02040503050406030204" pitchFamily="18" charset="0"/>
                                  <a:ea typeface="Times New Roman" panose="02020603050405020304" pitchFamily="18" charset="0"/>
                                  <a:cs typeface="Arial" panose="020B0604020202020204" pitchFamily="34" charset="0"/>
                                </a:rPr>
                                <m:t>Ø</m:t>
                              </m:r>
                              <m:r>
                                <m:rPr>
                                  <m:sty m:val="p"/>
                                </m:rP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P</m:t>
                              </m:r>
                            </m:e>
                            <m:sub>
                              <m:r>
                                <m:rPr>
                                  <m:sty m:val="p"/>
                                </m:rP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n</m:t>
                              </m:r>
                            </m:sub>
                          </m:sSub>
                        </m:den>
                      </m:f>
                      <m: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m:t>
                      </m:r>
                      <m:f>
                        <m:fPr>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fPr>
                        <m:num>
                          <m: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1</m:t>
                          </m:r>
                        </m:num>
                        <m:den>
                          <m:sSub>
                            <m:sSubPr>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sSubPr>
                            <m:e>
                              <m:r>
                                <a:rPr lang="en-US">
                                  <a:solidFill>
                                    <a:srgbClr val="000000"/>
                                  </a:solidFill>
                                  <a:latin typeface="Cambria Math" panose="02040503050406030204" pitchFamily="18" charset="0"/>
                                  <a:ea typeface="Times New Roman" panose="02020603050405020304" pitchFamily="18" charset="0"/>
                                  <a:cs typeface="Arial" panose="020B0604020202020204" pitchFamily="34" charset="0"/>
                                </a:rPr>
                                <m:t>Ø</m:t>
                              </m:r>
                              <m:r>
                                <m:rPr>
                                  <m:sty m:val="p"/>
                                </m:rP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P</m:t>
                              </m:r>
                            </m:e>
                            <m:sub>
                              <m:r>
                                <m:rPr>
                                  <m:sty m:val="p"/>
                                </m:rP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nx</m:t>
                              </m:r>
                            </m:sub>
                          </m:sSub>
                        </m:den>
                      </m:f>
                      <m: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m:t>
                      </m:r>
                      <m:f>
                        <m:fPr>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fPr>
                        <m:num>
                          <m: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1</m:t>
                          </m:r>
                        </m:num>
                        <m:den>
                          <m:sSub>
                            <m:sSubPr>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sSubPr>
                            <m:e>
                              <m:r>
                                <a:rPr lang="en-US">
                                  <a:solidFill>
                                    <a:srgbClr val="000000"/>
                                  </a:solidFill>
                                  <a:latin typeface="Cambria Math" panose="02040503050406030204" pitchFamily="18" charset="0"/>
                                  <a:ea typeface="Times New Roman" panose="02020603050405020304" pitchFamily="18" charset="0"/>
                                  <a:cs typeface="Arial" panose="020B0604020202020204" pitchFamily="34" charset="0"/>
                                </a:rPr>
                                <m:t>Ø</m:t>
                              </m:r>
                              <m:r>
                                <m:rPr>
                                  <m:sty m:val="p"/>
                                </m:rP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P</m:t>
                              </m:r>
                            </m:e>
                            <m:sub>
                              <m:r>
                                <m:rPr>
                                  <m:sty m:val="p"/>
                                </m:rP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ny</m:t>
                              </m:r>
                            </m:sub>
                          </m:sSub>
                        </m:den>
                      </m:f>
                      <m: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m:t>
                      </m:r>
                      <m:f>
                        <m:fPr>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fPr>
                        <m:num>
                          <m: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1</m:t>
                          </m:r>
                        </m:num>
                        <m:den>
                          <m:sSub>
                            <m:sSubPr>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sSubPr>
                            <m:e>
                              <m:r>
                                <a:rPr lang="en-US">
                                  <a:solidFill>
                                    <a:srgbClr val="000000"/>
                                  </a:solidFill>
                                  <a:latin typeface="Cambria Math" panose="02040503050406030204" pitchFamily="18" charset="0"/>
                                  <a:ea typeface="Times New Roman" panose="02020603050405020304" pitchFamily="18" charset="0"/>
                                  <a:cs typeface="Arial" panose="020B0604020202020204" pitchFamily="34" charset="0"/>
                                </a:rPr>
                                <m:t>Ø</m:t>
                              </m:r>
                              <m:r>
                                <m:rPr>
                                  <m:sty m:val="p"/>
                                </m:rP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P</m:t>
                              </m:r>
                            </m:e>
                            <m:sub>
                              <m:sSub>
                                <m:sSubPr>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sSubPr>
                                <m:e>
                                  <m:r>
                                    <m:rPr>
                                      <m:sty m:val="p"/>
                                    </m:rP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n</m:t>
                                  </m:r>
                                </m:e>
                                <m:sub>
                                  <m: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0</m:t>
                                  </m:r>
                                </m:sub>
                              </m:sSub>
                            </m:sub>
                          </m:sSub>
                        </m:den>
                      </m:f>
                    </m:oMath>
                  </m:oMathPara>
                </a14:m>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spcAft>
                    <a:spcPts val="600"/>
                  </a:spcAft>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P0 = Nominal load when the column is loaded concentrically. </a:t>
                </a:r>
              </a:p>
              <a:p>
                <a:pPr>
                  <a:spcAft>
                    <a:spcPts val="600"/>
                  </a:spcAft>
                </a:pP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Pnx</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Nominal load when My = 0. </a:t>
                </a:r>
              </a:p>
              <a:p>
                <a:pPr>
                  <a:spcAft>
                    <a:spcPts val="600"/>
                  </a:spcAft>
                </a:pP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Pny</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Nominal load when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Mx</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0.</a:t>
                </a:r>
              </a:p>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p>
              <a:p>
                <a:pPr>
                  <a:spcAft>
                    <a:spcPts val="600"/>
                  </a:spcAft>
                </a:pPr>
                <a14:m>
                  <m:oMathPara xmlns:m="http://schemas.openxmlformats.org/officeDocument/2006/math">
                    <m:oMathParaPr>
                      <m:jc m:val="centerGroup"/>
                    </m:oMathParaPr>
                    <m:oMath xmlns:m="http://schemas.openxmlformats.org/officeDocument/2006/math">
                      <m:sSub>
                        <m:sSubPr>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sSubPr>
                        <m:e>
                          <m:r>
                            <a:rPr lang="en-US">
                              <a:solidFill>
                                <a:srgbClr val="000000"/>
                              </a:solidFill>
                              <a:latin typeface="Cambria Math" panose="02040503050406030204" pitchFamily="18" charset="0"/>
                              <a:ea typeface="Times New Roman" panose="02020603050405020304" pitchFamily="18" charset="0"/>
                              <a:cs typeface="Arial" panose="020B0604020202020204" pitchFamily="34" charset="0"/>
                            </a:rPr>
                            <m:t>Ø</m:t>
                          </m:r>
                          <m:r>
                            <m:rPr>
                              <m:sty m:val="p"/>
                            </m:rP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P</m:t>
                          </m:r>
                        </m:e>
                        <m:sub>
                          <m:sSub>
                            <m:sSubPr>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sSubPr>
                            <m:e>
                              <m:r>
                                <m:rPr>
                                  <m:sty m:val="p"/>
                                </m:rP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n</m:t>
                              </m:r>
                            </m:e>
                            <m:sub>
                              <m: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0</m:t>
                              </m:r>
                            </m:sub>
                          </m:sSub>
                        </m:sub>
                      </m:sSub>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 </m:t>
                      </m:r>
                      <m:r>
                        <a:rPr lang="en-US">
                          <a:solidFill>
                            <a:srgbClr val="000000"/>
                          </a:solidFill>
                          <a:latin typeface="Cambria Math" panose="02040503050406030204" pitchFamily="18" charset="0"/>
                          <a:ea typeface="Times New Roman" panose="02020603050405020304" pitchFamily="18" charset="0"/>
                          <a:cs typeface="Arial" panose="020B0604020202020204" pitchFamily="34" charset="0"/>
                        </a:rPr>
                        <m:t>Ø</m:t>
                      </m:r>
                      <m:r>
                        <m:rPr>
                          <m:sty m:val="p"/>
                        </m:rPr>
                        <a:rPr lang="en-US">
                          <a:solidFill>
                            <a:srgbClr val="222222"/>
                          </a:solidFill>
                          <a:latin typeface="Cambria Math" panose="02040503050406030204" pitchFamily="18" charset="0"/>
                          <a:ea typeface="Calibri" panose="020F0502020204030204" pitchFamily="34" charset="0"/>
                          <a:cs typeface="Times New Roman" panose="02020603050405020304" pitchFamily="18" charset="0"/>
                        </a:rPr>
                        <m:t>λ</m:t>
                      </m:r>
                      <m:r>
                        <a:rPr lang="en-US">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a:rPr lang="en-US">
                          <a:solidFill>
                            <a:srgbClr val="222222"/>
                          </a:solidFill>
                          <a:latin typeface="Cambria Math" panose="02040503050406030204" pitchFamily="18" charset="0"/>
                          <a:ea typeface="Calibri" panose="020F0502020204030204" pitchFamily="34" charset="0"/>
                          <a:cs typeface="Times New Roman" panose="02020603050405020304" pitchFamily="18" charset="0"/>
                        </a:rPr>
                        <m:t>0</m:t>
                      </m:r>
                      <m:r>
                        <a:rPr lang="en-US">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a:rPr lang="en-US">
                          <a:solidFill>
                            <a:srgbClr val="222222"/>
                          </a:solidFill>
                          <a:latin typeface="Cambria Math" panose="02040503050406030204" pitchFamily="18" charset="0"/>
                          <a:ea typeface="Calibri" panose="020F0502020204030204" pitchFamily="34" charset="0"/>
                          <a:cs typeface="Times New Roman" panose="02020603050405020304" pitchFamily="18" charset="0"/>
                        </a:rPr>
                        <m:t>85</m:t>
                      </m:r>
                      <m:sSup>
                        <m:sSupPr>
                          <m:ctrlPr>
                            <a:rPr lang="en-US" i="1">
                              <a:solidFill>
                                <a:srgbClr val="222222"/>
                              </a:solidFill>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en-US">
                              <a:solidFill>
                                <a:srgbClr val="222222"/>
                              </a:solidFill>
                              <a:latin typeface="Cambria Math" panose="02040503050406030204" pitchFamily="18" charset="0"/>
                              <a:ea typeface="Calibri" panose="020F0502020204030204" pitchFamily="34" charset="0"/>
                              <a:cs typeface="Times New Roman" panose="02020603050405020304" pitchFamily="18" charset="0"/>
                            </a:rPr>
                            <m:t>f</m:t>
                          </m:r>
                        </m:e>
                        <m:sup>
                          <m:r>
                            <a:rPr lang="en-US" i="1">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sup>
                      </m:sSup>
                      <m:r>
                        <m:rPr>
                          <m:sty m:val="p"/>
                        </m:rPr>
                        <a:rPr lang="en-US">
                          <a:solidFill>
                            <a:srgbClr val="222222"/>
                          </a:solidFill>
                          <a:latin typeface="Cambria Math" panose="02040503050406030204" pitchFamily="18" charset="0"/>
                          <a:ea typeface="Calibri" panose="020F0502020204030204" pitchFamily="34" charset="0"/>
                          <a:cs typeface="Times New Roman" panose="02020603050405020304" pitchFamily="18" charset="0"/>
                        </a:rPr>
                        <m:t>c</m:t>
                      </m:r>
                      <m:d>
                        <m:dPr>
                          <m:ctrlPr>
                            <a:rPr lang="en-US" i="1">
                              <a:solidFill>
                                <a:srgbClr val="222222"/>
                              </a:solidFill>
                              <a:latin typeface="Cambria Math" panose="02040503050406030204" pitchFamily="18" charset="0"/>
                              <a:ea typeface="Calibri" panose="020F0502020204030204" pitchFamily="34" charset="0"/>
                              <a:cs typeface="Times New Roman" panose="02020603050405020304" pitchFamily="18" charset="0"/>
                            </a:rPr>
                          </m:ctrlPr>
                        </m:dPr>
                        <m:e>
                          <m:r>
                            <m:rPr>
                              <m:sty m:val="p"/>
                            </m:rPr>
                            <a:rPr lang="en-US">
                              <a:solidFill>
                                <a:srgbClr val="222222"/>
                              </a:solidFill>
                              <a:latin typeface="Cambria Math" panose="02040503050406030204" pitchFamily="18" charset="0"/>
                              <a:ea typeface="Calibri" panose="020F0502020204030204" pitchFamily="34" charset="0"/>
                              <a:cs typeface="Times New Roman" panose="02020603050405020304" pitchFamily="18" charset="0"/>
                            </a:rPr>
                            <m:t>Ag</m:t>
                          </m:r>
                          <m:r>
                            <a:rPr lang="en-US" i="1">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m:rPr>
                              <m:sty m:val="p"/>
                            </m:rPr>
                            <a:rPr lang="en-US">
                              <a:solidFill>
                                <a:srgbClr val="222222"/>
                              </a:solidFill>
                              <a:latin typeface="Cambria Math" panose="02040503050406030204" pitchFamily="18" charset="0"/>
                              <a:ea typeface="Calibri" panose="020F0502020204030204" pitchFamily="34" charset="0"/>
                              <a:cs typeface="Times New Roman" panose="02020603050405020304" pitchFamily="18" charset="0"/>
                            </a:rPr>
                            <m:t>As</m:t>
                          </m:r>
                        </m:e>
                      </m:d>
                      <m:r>
                        <a:rPr lang="en-US">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m:rPr>
                          <m:sty m:val="p"/>
                        </m:rPr>
                        <a:rPr lang="en-US">
                          <a:solidFill>
                            <a:srgbClr val="222222"/>
                          </a:solidFill>
                          <a:latin typeface="Cambria Math" panose="02040503050406030204" pitchFamily="18" charset="0"/>
                          <a:ea typeface="Calibri" panose="020F0502020204030204" pitchFamily="34" charset="0"/>
                          <a:cs typeface="Times New Roman" panose="02020603050405020304" pitchFamily="18" charset="0"/>
                        </a:rPr>
                        <m:t>fy</m:t>
                      </m:r>
                      <m:r>
                        <a:rPr lang="en-US" i="1">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m:rPr>
                          <m:sty m:val="p"/>
                        </m:rPr>
                        <a:rPr lang="en-US">
                          <a:solidFill>
                            <a:srgbClr val="222222"/>
                          </a:solidFill>
                          <a:latin typeface="Cambria Math" panose="02040503050406030204" pitchFamily="18" charset="0"/>
                          <a:ea typeface="Calibri" panose="020F0502020204030204" pitchFamily="34" charset="0"/>
                          <a:cs typeface="Times New Roman" panose="02020603050405020304" pitchFamily="18" charset="0"/>
                        </a:rPr>
                        <m:t>As</m:t>
                      </m:r>
                      <m:r>
                        <a:rPr lang="en-US" b="0" i="1" smtClean="0">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 </m:t>
                      </m:r>
                    </m:oMath>
                  </m:oMathPara>
                </a14:m>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ρ</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0.01</a:t>
                </a:r>
              </a:p>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So, As = 0.01Ag</a:t>
                </a:r>
              </a:p>
              <a:p>
                <a:pPr>
                  <a:spcAft>
                    <a:spcPts val="600"/>
                  </a:spcAft>
                </a:pPr>
                <a14:m>
                  <m:oMathPara xmlns:m="http://schemas.openxmlformats.org/officeDocument/2006/math">
                    <m:oMathParaPr>
                      <m:jc m:val="centerGroup"/>
                    </m:oMathParaPr>
                    <m:oMath xmlns:m="http://schemas.openxmlformats.org/officeDocument/2006/math">
                      <m:sSub>
                        <m:sSubPr>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sSubPr>
                        <m:e>
                          <m:r>
                            <a:rPr lang="en-US">
                              <a:solidFill>
                                <a:srgbClr val="000000"/>
                              </a:solidFill>
                              <a:latin typeface="Cambria Math" panose="02040503050406030204" pitchFamily="18" charset="0"/>
                              <a:ea typeface="Times New Roman" panose="02020603050405020304" pitchFamily="18" charset="0"/>
                              <a:cs typeface="Arial" panose="020B0604020202020204" pitchFamily="34" charset="0"/>
                            </a:rPr>
                            <m:t>Ø</m:t>
                          </m:r>
                          <m:r>
                            <m:rPr>
                              <m:sty m:val="p"/>
                            </m:rP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P</m:t>
                          </m:r>
                        </m:e>
                        <m:sub>
                          <m:sSub>
                            <m:sSubPr>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sSubPr>
                            <m:e>
                              <m:r>
                                <m:rPr>
                                  <m:sty m:val="p"/>
                                </m:rP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n</m:t>
                              </m:r>
                            </m:e>
                            <m:sub>
                              <m: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0</m:t>
                              </m:r>
                            </m:sub>
                          </m:sSub>
                        </m:sub>
                      </m:sSub>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0</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65</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0</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8</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0</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85</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28</m:t>
                      </m:r>
                      <m:d>
                        <m:dPr>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dPr>
                        <m:e>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𝐴𝑔</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0</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01</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𝐴𝑔</m:t>
                          </m:r>
                        </m:e>
                      </m:d>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420</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0</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01</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𝐴𝑔</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2887</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25</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𝑘𝑁</m:t>
                      </m:r>
                    </m:oMath>
                  </m:oMathPara>
                </a14:m>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mc:Choice>
        <mc:Fallback>
          <p:sp>
            <p:nvSpPr>
              <p:cNvPr id="15" name="Rectangle 14"/>
              <p:cNvSpPr>
                <a:spLocks noRot="1" noChangeAspect="1" noMove="1" noResize="1" noEditPoints="1" noAdjustHandles="1" noChangeArrowheads="1" noChangeShapeType="1" noTextEdit="1"/>
              </p:cNvSpPr>
              <p:nvPr/>
            </p:nvSpPr>
            <p:spPr>
              <a:xfrm>
                <a:off x="499578" y="1936893"/>
                <a:ext cx="7653821" cy="4361130"/>
              </a:xfrm>
              <a:prstGeom prst="rect">
                <a:avLst/>
              </a:prstGeom>
              <a:blipFill>
                <a:blip r:embed="rId3"/>
                <a:stretch>
                  <a:fillRect l="-717" t="-839"/>
                </a:stretch>
              </a:blipFill>
            </p:spPr>
            <p:txBody>
              <a:bodyPr/>
              <a:lstStyle/>
              <a:p>
                <a:r>
                  <a:rPr lang="en-US">
                    <a:noFill/>
                  </a:rPr>
                  <a:t> </a:t>
                </a:r>
              </a:p>
            </p:txBody>
          </p:sp>
        </mc:Fallback>
      </mc:AlternateContent>
      <p:sp>
        <p:nvSpPr>
          <p:cNvPr id="23" name="Rectangle 22"/>
          <p:cNvSpPr/>
          <p:nvPr/>
        </p:nvSpPr>
        <p:spPr>
          <a:xfrm>
            <a:off x="6990576" y="4062175"/>
            <a:ext cx="4767652" cy="323165"/>
          </a:xfrm>
          <a:prstGeom prst="rect">
            <a:avLst/>
          </a:prstGeom>
        </p:spPr>
        <p:txBody>
          <a:bodyPr wrap="none">
            <a:spAutoFit/>
          </a:bodyPr>
          <a:lstStyle/>
          <a:p>
            <a:r>
              <a:rPr lang="en-US" sz="1500" dirty="0">
                <a:solidFill>
                  <a:srgbClr val="000000"/>
                </a:solidFill>
                <a:latin typeface="Times New Roman" panose="02020603050405020304" pitchFamily="18" charset="0"/>
                <a:ea typeface="Calibri" panose="020F0502020204030204" pitchFamily="34" charset="0"/>
                <a:cs typeface="Arial" panose="020B0604020202020204" pitchFamily="34" charset="0"/>
              </a:rPr>
              <a:t>Internal Forces in C5 due to Envultimate Load combination</a:t>
            </a:r>
            <a:endParaRPr lang="en-US" sz="1500" dirty="0"/>
          </a:p>
        </p:txBody>
      </p:sp>
    </p:spTree>
    <p:extLst>
      <p:ext uri="{BB962C8B-B14F-4D97-AF65-F5344CB8AC3E}">
        <p14:creationId xmlns:p14="http://schemas.microsoft.com/office/powerpoint/2010/main" val="5226499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r>
              <a:rPr lang="en-US" sz="1400" b="1" smtClean="0">
                <a:latin typeface="Candara" panose="020E0502030303020204" pitchFamily="34" charset="0"/>
              </a:rPr>
              <a:t>Graduation project II</a:t>
            </a:r>
            <a:endParaRPr lang="en-US" sz="1400" b="1" dirty="0">
              <a:latin typeface="Candara" panose="020E0502030303020204" pitchFamily="34" charset="0"/>
            </a:endParaRPr>
          </a:p>
        </p:txBody>
      </p:sp>
      <p:sp>
        <p:nvSpPr>
          <p:cNvPr id="6" name="Slide Number Placeholder 5"/>
          <p:cNvSpPr>
            <a:spLocks noGrp="1"/>
          </p:cNvSpPr>
          <p:nvPr>
            <p:ph type="sldNum" sz="quarter" idx="12"/>
          </p:nvPr>
        </p:nvSpPr>
        <p:spPr>
          <a:xfrm>
            <a:off x="10913806" y="6356350"/>
            <a:ext cx="439994" cy="365125"/>
          </a:xfrm>
          <a:solidFill>
            <a:srgbClr val="FFC000"/>
          </a:solidFill>
          <a:ln>
            <a:noFill/>
            <a:prstDash val="dash"/>
          </a:ln>
        </p:spPr>
        <p:txBody>
          <a:bodyPr/>
          <a:lstStyle/>
          <a:p>
            <a:pPr algn="ctr"/>
            <a:fld id="{2856B1DD-6134-4C1B-AFE9-F96904C6F549}" type="slidenum">
              <a:rPr lang="en-US" sz="1800" b="1" smtClean="0">
                <a:solidFill>
                  <a:schemeClr val="accent6">
                    <a:lumMod val="75000"/>
                  </a:schemeClr>
                </a:solidFill>
              </a:rPr>
              <a:pPr algn="ctr"/>
              <a:t>7</a:t>
            </a:fld>
            <a:endParaRPr lang="en-US" sz="1800" b="1" dirty="0">
              <a:solidFill>
                <a:schemeClr val="accent6">
                  <a:lumMod val="75000"/>
                </a:schemeClr>
              </a:solidFill>
            </a:endParaRPr>
          </a:p>
        </p:txBody>
      </p:sp>
      <p:grpSp>
        <p:nvGrpSpPr>
          <p:cNvPr id="7" name="مجموعة 2"/>
          <p:cNvGrpSpPr/>
          <p:nvPr/>
        </p:nvGrpSpPr>
        <p:grpSpPr>
          <a:xfrm>
            <a:off x="212469" y="218436"/>
            <a:ext cx="2838317" cy="569387"/>
            <a:chOff x="609600" y="381000"/>
            <a:chExt cx="2667000" cy="669868"/>
          </a:xfrm>
        </p:grpSpPr>
        <p:sp>
          <p:nvSpPr>
            <p:cNvPr id="8" name="مربع نص 4"/>
            <p:cNvSpPr txBox="1"/>
            <p:nvPr/>
          </p:nvSpPr>
          <p:spPr>
            <a:xfrm>
              <a:off x="990600" y="381000"/>
              <a:ext cx="2286000" cy="669868"/>
            </a:xfrm>
            <a:prstGeom prst="rect">
              <a:avLst/>
            </a:prstGeom>
            <a:solidFill>
              <a:schemeClr val="bg1">
                <a:lumMod val="50000"/>
              </a:schemeClr>
            </a:solidFill>
          </p:spPr>
          <p:txBody>
            <a:bodyPr wrap="square" rtlCol="0">
              <a:spAutoFit/>
            </a:bodyPr>
            <a:lstStyle/>
            <a:p>
              <a:r>
                <a:rPr lang="en-US" sz="3100" b="1" dirty="0" smtClean="0">
                  <a:solidFill>
                    <a:schemeClr val="bg1"/>
                  </a:solidFill>
                </a:rPr>
                <a:t> </a:t>
              </a:r>
              <a:endParaRPr lang="en-US" b="1" dirty="0">
                <a:solidFill>
                  <a:schemeClr val="bg1"/>
                </a:solidFill>
              </a:endParaRPr>
            </a:p>
          </p:txBody>
        </p:sp>
        <p:sp>
          <p:nvSpPr>
            <p:cNvPr id="9" name="مربع نص 5"/>
            <p:cNvSpPr txBox="1"/>
            <p:nvPr/>
          </p:nvSpPr>
          <p:spPr>
            <a:xfrm>
              <a:off x="609600" y="381000"/>
              <a:ext cx="381000" cy="470718"/>
            </a:xfrm>
            <a:prstGeom prst="rect">
              <a:avLst/>
            </a:prstGeom>
            <a:solidFill>
              <a:srgbClr val="FFC000"/>
            </a:solidFill>
          </p:spPr>
          <p:txBody>
            <a:bodyPr wrap="square" rtlCol="0">
              <a:spAutoFit/>
            </a:bodyPr>
            <a:lstStyle/>
            <a:p>
              <a:r>
                <a:rPr lang="en-US" sz="2000" b="1" dirty="0" smtClean="0"/>
                <a:t>1</a:t>
              </a:r>
              <a:endParaRPr lang="en-US" sz="2000" b="1" dirty="0"/>
            </a:p>
          </p:txBody>
        </p:sp>
      </p:grpSp>
      <p:sp>
        <p:nvSpPr>
          <p:cNvPr id="10" name="Rectangle 9"/>
          <p:cNvSpPr/>
          <p:nvPr/>
        </p:nvSpPr>
        <p:spPr>
          <a:xfrm>
            <a:off x="782587" y="323256"/>
            <a:ext cx="1777794" cy="424732"/>
          </a:xfrm>
          <a:prstGeom prst="rect">
            <a:avLst/>
          </a:prstGeom>
        </p:spPr>
        <p:txBody>
          <a:bodyPr wrap="none">
            <a:spAutoFit/>
          </a:bodyPr>
          <a:lstStyle/>
          <a:p>
            <a:pPr lvl="0" algn="ctr">
              <a:lnSpc>
                <a:spcPct val="90000"/>
              </a:lnSpc>
              <a:spcBef>
                <a:spcPts val="1000"/>
              </a:spcBef>
            </a:pPr>
            <a:r>
              <a:rPr lang="en-US" sz="2400" b="1" dirty="0">
                <a:solidFill>
                  <a:schemeClr val="bg1"/>
                </a:solidFill>
              </a:rPr>
              <a:t>Introduction</a:t>
            </a:r>
            <a:endParaRPr lang="en-US" sz="2400" dirty="0">
              <a:solidFill>
                <a:schemeClr val="bg1"/>
              </a:solidFill>
              <a:latin typeface="Segoe UI (Body)"/>
            </a:endParaRPr>
          </a:p>
        </p:txBody>
      </p:sp>
      <p:sp>
        <p:nvSpPr>
          <p:cNvPr id="12" name="Content Placeholder 19"/>
          <p:cNvSpPr txBox="1">
            <a:spLocks/>
          </p:cNvSpPr>
          <p:nvPr/>
        </p:nvSpPr>
        <p:spPr>
          <a:xfrm>
            <a:off x="427704" y="841280"/>
            <a:ext cx="2847759" cy="646331"/>
          </a:xfrm>
          <a:prstGeom prst="rect">
            <a:avLst/>
          </a:prstGeom>
        </p:spPr>
        <p:txBody>
          <a:bodyPr vert="horz" wrap="square" lIns="146304" tIns="45720" rIns="146304" bIns="45720"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sz="5400" b="1" kern="1200" dirty="0">
                <a:solidFill>
                  <a:schemeClr val="accent4"/>
                </a:solidFill>
                <a:latin typeface="Segoe UI Black" panose="020B0A02040204020203" pitchFamily="34" charset="0"/>
                <a:ea typeface="Segoe UI Black" panose="020B0A02040204020203" pitchFamily="34" charset="0"/>
                <a:cs typeface="Segoe UI Black" panose="020B0A02040204020203" pitchFamily="34" charset="0"/>
              </a:defRPr>
            </a:lvl1pPr>
            <a:lvl2pPr marL="0" indent="0" algn="ctr" defTabSz="914400" rtl="0" eaLnBrk="1" latinLnBrk="0" hangingPunct="1">
              <a:lnSpc>
                <a:spcPct val="90000"/>
              </a:lnSpc>
              <a:spcBef>
                <a:spcPts val="500"/>
              </a:spcBef>
              <a:buFont typeface="Arial" panose="020B0604020202020204" pitchFamily="34" charset="0"/>
              <a:buNone/>
              <a:defRPr sz="2200" kern="1200">
                <a:solidFill>
                  <a:schemeClr val="tx1">
                    <a:lumMod val="75000"/>
                    <a:lumOff val="25000"/>
                  </a:schemeClr>
                </a:solidFill>
                <a:latin typeface="Segoe UI Semilight" panose="020B0402040204020203" pitchFamily="34" charset="0"/>
                <a:ea typeface="+mn-ea"/>
                <a:cs typeface="Segoe UI Semilight" panose="020B0402040204020203" pitchFamily="34" charset="0"/>
              </a:defRPr>
            </a:lvl2pPr>
            <a:lvl3pPr marL="0" indent="0" algn="ctr" defTabSz="914400" rtl="0" eaLnBrk="1" latinLnBrk="0" hangingPunct="1">
              <a:lnSpc>
                <a:spcPct val="90000"/>
              </a:lnSpc>
              <a:spcBef>
                <a:spcPts val="1200"/>
              </a:spcBef>
              <a:spcAft>
                <a:spcPts val="1200"/>
              </a:spcAft>
              <a:buFont typeface="Arial" panose="020B0604020202020204" pitchFamily="34" charset="0"/>
              <a:buNone/>
              <a:defRPr sz="1800" b="1" kern="1200">
                <a:solidFill>
                  <a:schemeClr val="tx2"/>
                </a:solidFill>
                <a:latin typeface="+mn-lt"/>
                <a:ea typeface="+mn-ea"/>
                <a:cs typeface="+mn-cs"/>
              </a:defRPr>
            </a:lvl3pPr>
            <a:lvl4pPr marL="0" indent="0" algn="ctr" defTabSz="914400" rtl="0" eaLnBrk="1" latinLnBrk="0" hangingPunct="1">
              <a:lnSpc>
                <a:spcPct val="90000"/>
              </a:lnSpc>
              <a:spcBef>
                <a:spcPts val="0"/>
              </a:spcBef>
              <a:spcAft>
                <a:spcPts val="600"/>
              </a:spcAft>
              <a:buFont typeface="Arial" panose="020B0604020202020204" pitchFamily="34" charset="0"/>
              <a:buNone/>
              <a:defRPr sz="1800" kern="1200">
                <a:solidFill>
                  <a:schemeClr val="tx1">
                    <a:lumMod val="85000"/>
                    <a:lumOff val="15000"/>
                  </a:schemeClr>
                </a:solidFill>
                <a:latin typeface="+mn-lt"/>
                <a:ea typeface="+mn-ea"/>
                <a:cs typeface="+mn-cs"/>
              </a:defRPr>
            </a:lvl4pPr>
            <a:lvl5pPr marL="0" indent="0" algn="ctr" defTabSz="914400" rtl="0" eaLnBrk="1" latinLnBrk="0" hangingPunct="1">
              <a:lnSpc>
                <a:spcPct val="90000"/>
              </a:lnSpc>
              <a:spcBef>
                <a:spcPts val="0"/>
              </a:spcBef>
              <a:spcAft>
                <a:spcPts val="1200"/>
              </a:spcAft>
              <a:buFont typeface="Arial" panose="020B0604020202020204" pitchFamily="34" charset="0"/>
              <a:buNone/>
              <a:defRPr sz="16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US" sz="4000" dirty="0">
                <a:solidFill>
                  <a:srgbClr val="FFC000"/>
                </a:solidFill>
              </a:rPr>
              <a:t>1</a:t>
            </a:r>
            <a:r>
              <a:rPr kumimoji="0" lang="ar-SA" sz="4000" b="1" i="0" u="none" strike="noStrike" kern="1200" cap="none" spc="0" normalizeH="0" baseline="0" noProof="0" dirty="0" smtClean="0">
                <a:ln>
                  <a:noFill/>
                </a:ln>
                <a:solidFill>
                  <a:srgbClr val="FFC000"/>
                </a:solidFill>
                <a:effectLst/>
                <a:uLnTx/>
                <a:uFillTx/>
              </a:rPr>
              <a:t>.</a:t>
            </a:r>
            <a:r>
              <a:rPr lang="en-US" sz="4000" dirty="0">
                <a:solidFill>
                  <a:srgbClr val="FFC000"/>
                </a:solidFill>
              </a:rPr>
              <a:t>3</a:t>
            </a:r>
            <a:r>
              <a:rPr lang="en-US" sz="4000" dirty="0" smtClean="0">
                <a:solidFill>
                  <a:srgbClr val="FFC000"/>
                </a:solidFill>
              </a:rPr>
              <a:t>: </a:t>
            </a:r>
            <a:r>
              <a:rPr lang="en-US" sz="4000" dirty="0" smtClean="0">
                <a:solidFill>
                  <a:schemeClr val="accent6">
                    <a:lumMod val="75000"/>
                  </a:schemeClr>
                </a:solidFill>
              </a:rPr>
              <a:t>Loads  </a:t>
            </a:r>
            <a:endParaRPr kumimoji="0" lang="en-US" sz="4000" b="1" i="0" u="none" strike="noStrike" kern="1200" cap="none" spc="0" normalizeH="0" baseline="0" noProof="0" dirty="0">
              <a:ln>
                <a:noFill/>
              </a:ln>
              <a:solidFill>
                <a:schemeClr val="accent6">
                  <a:lumMod val="75000"/>
                </a:schemeClr>
              </a:solidFill>
              <a:effectLst/>
              <a:uLnTx/>
              <a:uFillTx/>
            </a:endParaRPr>
          </a:p>
        </p:txBody>
      </p:sp>
      <p:sp>
        <p:nvSpPr>
          <p:cNvPr id="14" name="Rectangle 13"/>
          <p:cNvSpPr/>
          <p:nvPr/>
        </p:nvSpPr>
        <p:spPr>
          <a:xfrm>
            <a:off x="1514901" y="841280"/>
            <a:ext cx="1760562" cy="840230"/>
          </a:xfrm>
          <a:prstGeom prst="rect">
            <a:avLst/>
          </a:prstGeom>
        </p:spPr>
        <p:txBody>
          <a:bodyPr wrap="square">
            <a:spAutoFit/>
          </a:bodyPr>
          <a:lstStyle/>
          <a:p>
            <a:pPr lvl="0" algn="ctr">
              <a:lnSpc>
                <a:spcPct val="90000"/>
              </a:lnSpc>
              <a:spcBef>
                <a:spcPts val="1000"/>
              </a:spcBef>
            </a:pPr>
            <a:endParaRPr kumimoji="0" lang="en-US" sz="5400" b="1" i="0" u="none" strike="noStrike" kern="0" cap="none" spc="0" normalizeH="0" baseline="0" noProof="0" dirty="0">
              <a:ln>
                <a:noFill/>
              </a:ln>
              <a:solidFill>
                <a:schemeClr val="accent6">
                  <a:lumMod val="75000"/>
                </a:schemeClr>
              </a:solidFill>
              <a:effectLst/>
              <a:uLnTx/>
              <a:uFillTx/>
              <a:latin typeface="Segoe UI (Body)"/>
            </a:endParaRPr>
          </a:p>
        </p:txBody>
      </p:sp>
      <p:sp>
        <p:nvSpPr>
          <p:cNvPr id="3" name="Rectangle 2"/>
          <p:cNvSpPr/>
          <p:nvPr/>
        </p:nvSpPr>
        <p:spPr>
          <a:xfrm>
            <a:off x="212469" y="1516903"/>
            <a:ext cx="4179140"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1.3.1</a:t>
            </a:r>
            <a:r>
              <a:rPr lang="en-US" sz="3200" b="1" dirty="0" smtClean="0">
                <a:solidFill>
                  <a:schemeClr val="accent2">
                    <a:lumMod val="75000"/>
                  </a:schemeClr>
                </a:solidFill>
                <a:latin typeface="Century Gothic" panose="020B0502020202020204"/>
              </a:rPr>
              <a:t>:</a:t>
            </a:r>
            <a:r>
              <a:rPr lang="en-US" sz="3200" b="1" dirty="0" smtClean="0">
                <a:solidFill>
                  <a:prstClr val="white"/>
                </a:solidFill>
                <a:latin typeface="Century Gothic" panose="020B0502020202020204"/>
              </a:rPr>
              <a:t> </a:t>
            </a:r>
            <a:r>
              <a:rPr lang="en-US" sz="3200" b="1" dirty="0" smtClean="0">
                <a:solidFill>
                  <a:schemeClr val="accent2">
                    <a:lumMod val="50000"/>
                  </a:schemeClr>
                </a:solidFill>
                <a:latin typeface="Century Gothic" panose="020B0502020202020204"/>
              </a:rPr>
              <a:t>Load </a:t>
            </a:r>
            <a:r>
              <a:rPr lang="en-US" sz="3200" b="1" dirty="0">
                <a:solidFill>
                  <a:schemeClr val="accent2">
                    <a:lumMod val="50000"/>
                  </a:schemeClr>
                </a:solidFill>
                <a:latin typeface="Century Gothic" panose="020B0502020202020204"/>
              </a:rPr>
              <a:t>Types</a:t>
            </a:r>
          </a:p>
        </p:txBody>
      </p:sp>
      <p:sp>
        <p:nvSpPr>
          <p:cNvPr id="15" name="Rectangle 14"/>
          <p:cNvSpPr/>
          <p:nvPr/>
        </p:nvSpPr>
        <p:spPr>
          <a:xfrm>
            <a:off x="617943" y="2250370"/>
            <a:ext cx="4798119" cy="3508653"/>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(2)</a:t>
            </a:r>
            <a:r>
              <a:rPr kumimoji="0" lang="en-US" sz="2800" b="1"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Live Load:</a:t>
            </a:r>
            <a:endParaRPr kumimoji="0" lang="en-US" sz="28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endParaRPr>
          </a:p>
          <a:p>
            <a:pPr marL="0" marR="0" lvl="0" indent="0" defTabSz="914400" eaLnBrk="1" fontAlgn="auto" latinLnBrk="0" hangingPunct="1">
              <a:lnSpc>
                <a:spcPct val="100000"/>
              </a:lnSpc>
              <a:spcBef>
                <a:spcPts val="0"/>
              </a:spcBef>
              <a:spcAft>
                <a:spcPts val="0"/>
              </a:spcAft>
              <a:buClrTx/>
              <a:buSzTx/>
              <a:buFontTx/>
              <a:buNone/>
              <a:tabLst/>
              <a:defRPr/>
            </a:pPr>
            <a:r>
              <a:rPr lang="en-US" sz="2800" kern="0" dirty="0" smtClean="0">
                <a:solidFill>
                  <a:prstClr val="black">
                    <a:lumMod val="85000"/>
                    <a:lumOff val="15000"/>
                  </a:prstClr>
                </a:solidFill>
                <a:latin typeface="Century Gothic" panose="020B0502020202020204"/>
              </a:rPr>
              <a:t>The same for block 1&amp;2</a:t>
            </a:r>
            <a:r>
              <a:rPr kumimoji="0" lang="en-US" sz="28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
            </a:r>
            <a:br>
              <a:rPr kumimoji="0" lang="en-US" sz="28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br>
            <a:r>
              <a:rPr kumimoji="0" lang="en-US" sz="28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
            </a:r>
            <a:br>
              <a:rPr kumimoji="0" lang="en-US" sz="28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br>
            <a:r>
              <a:rPr kumimoji="0" lang="en-US" sz="24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Total live load for Block</a:t>
            </a:r>
            <a:r>
              <a:rPr kumimoji="0" lang="en-US" sz="2400" b="0" i="0" u="none" strike="noStrike" kern="0" cap="none" spc="0" normalizeH="0" noProof="0" dirty="0" smtClean="0">
                <a:ln>
                  <a:noFill/>
                </a:ln>
                <a:solidFill>
                  <a:prstClr val="black">
                    <a:lumMod val="85000"/>
                    <a:lumOff val="15000"/>
                  </a:prstClr>
                </a:solidFill>
                <a:effectLst/>
                <a:uLnTx/>
                <a:uFillTx/>
                <a:latin typeface="Century Gothic" panose="020B0502020202020204"/>
              </a:rPr>
              <a:t> one </a:t>
            </a:r>
            <a:r>
              <a:rPr kumimoji="0" lang="en-US" sz="24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 =</a:t>
            </a:r>
            <a:r>
              <a:rPr kumimoji="0" lang="en-US" sz="2400" b="1"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12671.05</a:t>
            </a:r>
            <a:r>
              <a:rPr kumimoji="0" lang="en-US" sz="24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 </a:t>
            </a:r>
            <a:r>
              <a:rPr kumimoji="0" lang="en-US" sz="2400" b="1"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KN</a:t>
            </a:r>
          </a:p>
          <a:p>
            <a:pPr marL="0" marR="0" lvl="0" indent="0" defTabSz="914400" eaLnBrk="1" fontAlgn="auto" latinLnBrk="0" hangingPunct="1">
              <a:lnSpc>
                <a:spcPct val="100000"/>
              </a:lnSpc>
              <a:spcBef>
                <a:spcPts val="0"/>
              </a:spcBef>
              <a:spcAft>
                <a:spcPts val="0"/>
              </a:spcAft>
              <a:buClrTx/>
              <a:buSzTx/>
              <a:buFontTx/>
              <a:buNone/>
              <a:tabLst/>
              <a:defRPr/>
            </a:pPr>
            <a:endParaRPr lang="en-US" sz="2400" b="1" kern="0" dirty="0">
              <a:solidFill>
                <a:prstClr val="black">
                  <a:lumMod val="85000"/>
                  <a:lumOff val="15000"/>
                </a:prstClr>
              </a:solidFill>
              <a:latin typeface="Century Gothic" panose="020B0502020202020204"/>
            </a:endParaRPr>
          </a:p>
          <a:p>
            <a:pPr>
              <a:defRPr/>
            </a:pPr>
            <a:r>
              <a:rPr lang="en-US" sz="2400" kern="0" dirty="0">
                <a:solidFill>
                  <a:prstClr val="black">
                    <a:lumMod val="85000"/>
                    <a:lumOff val="15000"/>
                  </a:prstClr>
                </a:solidFill>
                <a:latin typeface="Century Gothic" panose="020B0502020202020204"/>
              </a:rPr>
              <a:t>Total live load for Block </a:t>
            </a:r>
            <a:r>
              <a:rPr lang="en-US" sz="2400" kern="0" dirty="0" smtClean="0">
                <a:solidFill>
                  <a:prstClr val="black">
                    <a:lumMod val="85000"/>
                    <a:lumOff val="15000"/>
                  </a:prstClr>
                </a:solidFill>
                <a:latin typeface="Century Gothic" panose="020B0502020202020204"/>
              </a:rPr>
              <a:t>two  =</a:t>
            </a:r>
            <a:r>
              <a:rPr lang="en-US" sz="2400" b="1" kern="0" dirty="0" smtClean="0">
                <a:solidFill>
                  <a:prstClr val="black">
                    <a:lumMod val="85000"/>
                    <a:lumOff val="15000"/>
                  </a:prstClr>
                </a:solidFill>
                <a:latin typeface="Century Gothic" panose="020B0502020202020204"/>
              </a:rPr>
              <a:t>6643.6</a:t>
            </a:r>
            <a:r>
              <a:rPr lang="en-US" sz="2400" kern="0" dirty="0" smtClean="0">
                <a:solidFill>
                  <a:prstClr val="black">
                    <a:lumMod val="85000"/>
                    <a:lumOff val="15000"/>
                  </a:prstClr>
                </a:solidFill>
                <a:latin typeface="Century Gothic" panose="020B0502020202020204"/>
              </a:rPr>
              <a:t> </a:t>
            </a:r>
            <a:r>
              <a:rPr lang="en-US" sz="2400" b="1" kern="0" dirty="0">
                <a:solidFill>
                  <a:prstClr val="black">
                    <a:lumMod val="85000"/>
                    <a:lumOff val="15000"/>
                  </a:prstClr>
                </a:solidFill>
                <a:latin typeface="Century Gothic" panose="020B0502020202020204"/>
              </a:rPr>
              <a:t>KN</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p:txBody>
      </p:sp>
      <p:graphicFrame>
        <p:nvGraphicFramePr>
          <p:cNvPr id="16" name="Content Placeholder 3"/>
          <p:cNvGraphicFramePr>
            <a:graphicFrameLocks/>
          </p:cNvGraphicFramePr>
          <p:nvPr>
            <p:extLst>
              <p:ext uri="{D42A27DB-BD31-4B8C-83A1-F6EECF244321}">
                <p14:modId xmlns:p14="http://schemas.microsoft.com/office/powerpoint/2010/main" val="2755733805"/>
              </p:ext>
            </p:extLst>
          </p:nvPr>
        </p:nvGraphicFramePr>
        <p:xfrm>
          <a:off x="6109855" y="1133341"/>
          <a:ext cx="5584161" cy="3700867"/>
        </p:xfrm>
        <a:graphic>
          <a:graphicData uri="http://schemas.openxmlformats.org/drawingml/2006/table">
            <a:tbl>
              <a:tblPr firstRow="1" firstCol="1" bandRow="1"/>
              <a:tblGrid>
                <a:gridCol w="2751615">
                  <a:extLst>
                    <a:ext uri="{9D8B030D-6E8A-4147-A177-3AD203B41FA5}">
                      <a16:colId xmlns:a16="http://schemas.microsoft.com/office/drawing/2014/main" val="4116597695"/>
                    </a:ext>
                  </a:extLst>
                </a:gridCol>
                <a:gridCol w="2832546">
                  <a:extLst>
                    <a:ext uri="{9D8B030D-6E8A-4147-A177-3AD203B41FA5}">
                      <a16:colId xmlns:a16="http://schemas.microsoft.com/office/drawing/2014/main" val="1027873115"/>
                    </a:ext>
                  </a:extLst>
                </a:gridCol>
              </a:tblGrid>
              <a:tr h="1121748">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3200" dirty="0" smtClean="0">
                          <a:effectLst/>
                        </a:rPr>
                        <a:t>Usage</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tabLst>
                          <a:tab pos="657225" algn="l"/>
                        </a:tabLst>
                      </a:pPr>
                      <a:r>
                        <a:rPr lang="en-US" sz="2800" dirty="0">
                          <a:effectLst/>
                        </a:rPr>
                        <a:t>Live Load (KN/m</a:t>
                      </a:r>
                      <a:r>
                        <a:rPr lang="en-US" sz="2800" baseline="30000" dirty="0">
                          <a:effectLst/>
                        </a:rPr>
                        <a:t>2</a:t>
                      </a:r>
                      <a:r>
                        <a:rPr lang="en-US" sz="2800" dirty="0">
                          <a:effectLst/>
                        </a:rPr>
                        <a:t>)</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extLst>
                  <a:ext uri="{0D108BD9-81ED-4DB2-BD59-A6C34878D82A}">
                    <a16:rowId xmlns:a16="http://schemas.microsoft.com/office/drawing/2014/main" val="1444360704"/>
                  </a:ext>
                </a:extLst>
              </a:tr>
              <a:tr h="104290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400" dirty="0" smtClean="0">
                          <a:effectLst/>
                        </a:rPr>
                        <a:t>Residential </a:t>
                      </a:r>
                      <a:r>
                        <a:rPr lang="en-US" sz="2400" dirty="0">
                          <a:effectLst/>
                        </a:rPr>
                        <a:t>buildings</a:t>
                      </a:r>
                      <a:endParaRPr lang="en-US"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3600" dirty="0" smtClean="0">
                          <a:effectLst/>
                        </a:rPr>
                        <a:t>2.5</a:t>
                      </a:r>
                      <a:endParaRPr lang="en-US" sz="2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a16="http://schemas.microsoft.com/office/drawing/2014/main" val="202559077"/>
                  </a:ext>
                </a:extLst>
              </a:tr>
              <a:tr h="768105">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400" dirty="0" smtClean="0">
                          <a:effectLst/>
                        </a:rPr>
                        <a:t>Roof</a:t>
                      </a:r>
                      <a:endParaRPr lang="en-US"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3600" dirty="0">
                          <a:effectLst/>
                          <a:latin typeface="Century Gothic" panose="020B0502020202020204"/>
                          <a:ea typeface="Times New Roman" panose="02020603050405020304" pitchFamily="18" charset="0"/>
                          <a:cs typeface="Arial" panose="020B0604020202020204" pitchFamily="34" charset="0"/>
                        </a:rPr>
                        <a:t>5</a:t>
                      </a:r>
                      <a:endParaRPr lang="en-US" sz="2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a16="http://schemas.microsoft.com/office/drawing/2014/main" val="1792740794"/>
                  </a:ext>
                </a:extLst>
              </a:tr>
              <a:tr h="768105">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400" dirty="0" smtClean="0">
                          <a:effectLst/>
                          <a:latin typeface="Century Gothic" panose="020B0502020202020204"/>
                          <a:ea typeface="Times New Roman" panose="02020603050405020304" pitchFamily="18" charset="0"/>
                          <a:cs typeface="Arial" panose="020B0604020202020204" pitchFamily="34" charset="0"/>
                        </a:rPr>
                        <a:t>Stair</a:t>
                      </a:r>
                      <a:r>
                        <a:rPr lang="en-US" sz="2400" baseline="0" dirty="0" smtClean="0">
                          <a:effectLst/>
                          <a:latin typeface="Century Gothic" panose="020B0502020202020204"/>
                          <a:ea typeface="Times New Roman" panose="02020603050405020304" pitchFamily="18" charset="0"/>
                          <a:cs typeface="Arial" panose="020B0604020202020204" pitchFamily="34" charset="0"/>
                        </a:rPr>
                        <a:t> &amp;staircase</a:t>
                      </a:r>
                      <a:endParaRPr lang="en-US"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3600" dirty="0" smtClean="0">
                          <a:effectLst/>
                          <a:latin typeface="Century Gothic" panose="020B0502020202020204"/>
                          <a:ea typeface="Times New Roman" panose="02020603050405020304" pitchFamily="18" charset="0"/>
                          <a:cs typeface="Arial" panose="020B0604020202020204" pitchFamily="34" charset="0"/>
                        </a:rPr>
                        <a:t>5</a:t>
                      </a:r>
                      <a:endParaRPr lang="en-US" sz="2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a16="http://schemas.microsoft.com/office/drawing/2014/main" val="3574682797"/>
                  </a:ext>
                </a:extLst>
              </a:tr>
            </a:tbl>
          </a:graphicData>
        </a:graphic>
      </p:graphicFrame>
      <p:sp>
        <p:nvSpPr>
          <p:cNvPr id="17" name="Date Placeholder 3"/>
          <p:cNvSpPr>
            <a:spLocks noGrp="1"/>
          </p:cNvSpPr>
          <p:nvPr>
            <p:ph type="dt" sz="half" idx="10"/>
          </p:nvPr>
        </p:nvSpPr>
        <p:spPr>
          <a:xfrm>
            <a:off x="838200" y="6356350"/>
            <a:ext cx="2743200" cy="365125"/>
          </a:xfrm>
        </p:spPr>
        <p:txBody>
          <a:bodyPr/>
          <a:lstStyle/>
          <a:p>
            <a:r>
              <a:rPr lang="en-US" b="1" dirty="0" smtClean="0"/>
              <a:t>07-Jan-21</a:t>
            </a:r>
            <a:endParaRPr lang="en-US" b="1" dirty="0"/>
          </a:p>
        </p:txBody>
      </p:sp>
    </p:spTree>
    <p:extLst>
      <p:ext uri="{BB962C8B-B14F-4D97-AF65-F5344CB8AC3E}">
        <p14:creationId xmlns:p14="http://schemas.microsoft.com/office/powerpoint/2010/main" val="3453997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70</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5044971" cy="707886"/>
          </a:xfrm>
          <a:prstGeom prst="rect">
            <a:avLst/>
          </a:prstGeom>
        </p:spPr>
        <p:txBody>
          <a:bodyPr wrap="none">
            <a:spAutoFit/>
          </a:bodyPr>
          <a:lstStyle/>
          <a:p>
            <a:pPr lvl="0"/>
            <a:r>
              <a:rPr lang="en-US" sz="4000" b="1" dirty="0" smtClean="0">
                <a:solidFill>
                  <a:srgbClr val="FFC000"/>
                </a:solidFill>
              </a:rPr>
              <a:t>5.2: </a:t>
            </a:r>
            <a:r>
              <a:rPr lang="en-US" sz="4000" b="1" dirty="0" smtClean="0">
                <a:solidFill>
                  <a:srgbClr val="70AD47">
                    <a:lumMod val="75000"/>
                  </a:srgbClr>
                </a:solidFill>
              </a:rPr>
              <a:t>Design of Columns</a:t>
            </a:r>
            <a:endParaRPr lang="en-US" dirty="0">
              <a:solidFill>
                <a:srgbClr val="70AD47">
                  <a:lumMod val="75000"/>
                </a:srgbClr>
              </a:solidFill>
            </a:endParaRPr>
          </a:p>
        </p:txBody>
      </p:sp>
      <p:sp>
        <p:nvSpPr>
          <p:cNvPr id="6" name="Rectangle 5"/>
          <p:cNvSpPr/>
          <p:nvPr/>
        </p:nvSpPr>
        <p:spPr>
          <a:xfrm>
            <a:off x="452217" y="1479744"/>
            <a:ext cx="3129183"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5.2.1</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Flexural  </a:t>
            </a:r>
            <a:endParaRPr lang="en-US" sz="3200" b="1" dirty="0">
              <a:solidFill>
                <a:srgbClr val="ED7D31">
                  <a:lumMod val="50000"/>
                </a:srgbClr>
              </a:solidFill>
              <a:latin typeface="Century Gothic" panose="020B0502020202020204"/>
            </a:endParaRPr>
          </a:p>
        </p:txBody>
      </p:sp>
      <p:sp>
        <p:nvSpPr>
          <p:cNvPr id="13"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pic>
        <p:nvPicPr>
          <p:cNvPr id="2" name="Picture 1"/>
          <p:cNvPicPr>
            <a:picLocks noChangeAspect="1"/>
          </p:cNvPicPr>
          <p:nvPr/>
        </p:nvPicPr>
        <p:blipFill>
          <a:blip r:embed="rId2"/>
          <a:stretch>
            <a:fillRect/>
          </a:stretch>
        </p:blipFill>
        <p:spPr>
          <a:xfrm>
            <a:off x="7340338" y="1895242"/>
            <a:ext cx="4249549" cy="3439795"/>
          </a:xfrm>
          <a:prstGeom prst="rect">
            <a:avLst/>
          </a:prstGeom>
        </p:spPr>
      </p:pic>
      <mc:AlternateContent xmlns:mc="http://schemas.openxmlformats.org/markup-compatibility/2006">
        <mc:Choice xmlns:a14="http://schemas.microsoft.com/office/drawing/2010/main" Requires="a14">
          <p:sp>
            <p:nvSpPr>
              <p:cNvPr id="12" name="Rectangle 11"/>
              <p:cNvSpPr/>
              <p:nvPr/>
            </p:nvSpPr>
            <p:spPr>
              <a:xfrm>
                <a:off x="427704" y="2154486"/>
                <a:ext cx="6762806" cy="3180551"/>
              </a:xfrm>
              <a:prstGeom prst="rect">
                <a:avLst/>
              </a:prstGeom>
            </p:spPr>
            <p:txBody>
              <a:bodyPr wrap="square">
                <a:spAutoFit/>
              </a:bodyPr>
              <a:lstStyle/>
              <a:p>
                <a:pPr>
                  <a:spcAft>
                    <a:spcPts val="600"/>
                  </a:spcAft>
                </a:pPr>
                <a:r>
                  <a:rPr lang="en-US" sz="1600"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From the interaction diagram of column determine the value of </a:t>
                </a:r>
                <a:r>
                  <a:rPr lang="en-US" sz="1600"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P</a:t>
                </a:r>
                <a:r>
                  <a:rPr lang="en-US" sz="1600" baseline="-25000"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nx</a:t>
                </a:r>
                <a:r>
                  <a:rPr lang="en-US" sz="16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and </a:t>
                </a:r>
                <a:r>
                  <a:rPr lang="en-US" sz="1600"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P</a:t>
                </a:r>
                <a:r>
                  <a:rPr lang="en-US" sz="1600" baseline="-25000"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ny</a:t>
                </a:r>
                <a:r>
                  <a:rPr lang="en-US" sz="16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from M3and M2 respectively so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spcAft>
                    <a:spcPts val="600"/>
                  </a:spcAft>
                </a:pPr>
                <a:r>
                  <a:rPr lang="en-US" sz="16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spcAft>
                    <a:spcPts val="600"/>
                  </a:spcAft>
                </a:pPr>
                <a:r>
                  <a:rPr lang="en-US" sz="1600"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P</a:t>
                </a:r>
                <a:r>
                  <a:rPr lang="en-US" sz="1600" baseline="-25000"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nx</a:t>
                </a:r>
                <a:r>
                  <a:rPr lang="en-US" sz="16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 </a:t>
                </a:r>
                <a:r>
                  <a:rPr lang="en-US" sz="1600"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1813</a:t>
                </a:r>
                <a:r>
                  <a:rPr lang="en-US" sz="1600"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.4 </a:t>
                </a:r>
                <a:r>
                  <a:rPr lang="en-US" sz="1600" dirty="0" err="1"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kN</a:t>
                </a:r>
                <a:endParaRPr lang="en-US" sz="1600"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600"/>
                  </a:spcAft>
                </a:pP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spcAft>
                    <a:spcPts val="600"/>
                  </a:spcAft>
                </a:pPr>
                <a:r>
                  <a:rPr lang="en-US" sz="1600" dirty="0" err="1"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P</a:t>
                </a:r>
                <a:r>
                  <a:rPr lang="en-US" sz="1600" baseline="-25000" dirty="0" err="1"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ny</a:t>
                </a:r>
                <a:r>
                  <a:rPr lang="en-US" sz="1600"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 1632.8 </a:t>
                </a:r>
                <a:r>
                  <a:rPr lang="en-US" sz="1600" dirty="0" err="1"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kN</a:t>
                </a:r>
                <a:endParaRPr lang="en-US" sz="16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spcAft>
                    <a:spcPts val="600"/>
                  </a:spcAft>
                </a:pPr>
                <a:r>
                  <a:rPr lang="en-US" sz="16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spcAft>
                    <a:spcPts val="600"/>
                  </a:spcAft>
                </a:pPr>
                <a:r>
                  <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spcAft>
                    <a:spcPts val="600"/>
                  </a:spcAft>
                </a:pPr>
                <a14:m>
                  <m:oMathPara xmlns:m="http://schemas.openxmlformats.org/officeDocument/2006/math">
                    <m:oMathParaPr>
                      <m:jc m:val="centerGroup"/>
                    </m:oMathParaPr>
                    <m:oMath xmlns:m="http://schemas.openxmlformats.org/officeDocument/2006/math">
                      <m:f>
                        <m:fPr>
                          <m:ctrlP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ctrlPr>
                        </m:fPr>
                        <m:num>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1</m:t>
                          </m:r>
                        </m:num>
                        <m:den>
                          <m:sSub>
                            <m:sSubPr>
                              <m:ctrlP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ctrlPr>
                            </m:sSubPr>
                            <m:e>
                              <m:r>
                                <a:rPr lang="en-US" sz="1600">
                                  <a:solidFill>
                                    <a:srgbClr val="000000"/>
                                  </a:solidFill>
                                  <a:latin typeface="Cambria Math" panose="02040503050406030204" pitchFamily="18" charset="0"/>
                                  <a:ea typeface="Times New Roman" panose="02020603050405020304" pitchFamily="18" charset="0"/>
                                  <a:cs typeface="Arial" panose="020B0604020202020204" pitchFamily="34" charset="0"/>
                                </a:rPr>
                                <m:t>Ø</m:t>
                              </m:r>
                              <m:r>
                                <m:rPr>
                                  <m:sty m:val="p"/>
                                </m:rP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P</m:t>
                              </m:r>
                            </m:e>
                            <m:sub>
                              <m:r>
                                <m:rPr>
                                  <m:sty m:val="p"/>
                                </m:rP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n</m:t>
                              </m:r>
                            </m:sub>
                          </m:sSub>
                        </m:den>
                      </m:f>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m:t>
                      </m:r>
                      <m:f>
                        <m:fPr>
                          <m:ctrlP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ctrlPr>
                        </m:fPr>
                        <m:num>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1</m:t>
                          </m:r>
                        </m:num>
                        <m:den>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0</m:t>
                          </m:r>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65</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600" b="0" i="0" smtClean="0">
                              <a:solidFill>
                                <a:srgbClr val="000000"/>
                              </a:solidFill>
                              <a:latin typeface="Cambria Math" panose="02040503050406030204" pitchFamily="18" charset="0"/>
                              <a:ea typeface="Calibri" panose="020F0502020204030204" pitchFamily="34" charset="0"/>
                              <a:cs typeface="Arial" panose="020B0604020202020204" pitchFamily="34" charset="0"/>
                            </a:rPr>
                            <m:t>1813</m:t>
                          </m:r>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4</m:t>
                          </m:r>
                        </m:den>
                      </m:f>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m:t>
                      </m:r>
                      <m:f>
                        <m:fPr>
                          <m:ctrlP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ctrlPr>
                        </m:fPr>
                        <m:num>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1</m:t>
                          </m:r>
                        </m:num>
                        <m:den>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0</m:t>
                          </m:r>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65</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1632</m:t>
                          </m:r>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8</m:t>
                          </m:r>
                        </m:den>
                      </m:f>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m:t>
                      </m:r>
                      <m:f>
                        <m:fPr>
                          <m:ctrlP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ctrlPr>
                        </m:fPr>
                        <m:num>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1</m:t>
                          </m:r>
                        </m:num>
                        <m:den>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2887</m:t>
                          </m:r>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25</m:t>
                          </m:r>
                        </m:den>
                      </m:f>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630</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84</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&gt;</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577</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 </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𝑠𝑜</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 </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𝑖𝑡𝑠</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 </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𝑜𝑘</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   </m:t>
                      </m:r>
                    </m:oMath>
                  </m:oMathPara>
                </a14:m>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mc:Choice>
        <mc:Fallback>
          <p:sp>
            <p:nvSpPr>
              <p:cNvPr id="12" name="Rectangle 11"/>
              <p:cNvSpPr>
                <a:spLocks noRot="1" noChangeAspect="1" noMove="1" noResize="1" noEditPoints="1" noAdjustHandles="1" noChangeArrowheads="1" noChangeShapeType="1" noTextEdit="1"/>
              </p:cNvSpPr>
              <p:nvPr/>
            </p:nvSpPr>
            <p:spPr>
              <a:xfrm>
                <a:off x="427704" y="2154486"/>
                <a:ext cx="6762806" cy="3180551"/>
              </a:xfrm>
              <a:prstGeom prst="rect">
                <a:avLst/>
              </a:prstGeom>
              <a:blipFill>
                <a:blip r:embed="rId3"/>
                <a:stretch>
                  <a:fillRect l="-450" t="-575" r="-631"/>
                </a:stretch>
              </a:blipFill>
            </p:spPr>
            <p:txBody>
              <a:bodyPr/>
              <a:lstStyle/>
              <a:p>
                <a:r>
                  <a:rPr lang="en-US">
                    <a:noFill/>
                  </a:rPr>
                  <a:t> </a:t>
                </a:r>
              </a:p>
            </p:txBody>
          </p:sp>
        </mc:Fallback>
      </mc:AlternateContent>
    </p:spTree>
    <p:extLst>
      <p:ext uri="{BB962C8B-B14F-4D97-AF65-F5344CB8AC3E}">
        <p14:creationId xmlns:p14="http://schemas.microsoft.com/office/powerpoint/2010/main" val="69535833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71</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5044971" cy="707886"/>
          </a:xfrm>
          <a:prstGeom prst="rect">
            <a:avLst/>
          </a:prstGeom>
        </p:spPr>
        <p:txBody>
          <a:bodyPr wrap="none">
            <a:spAutoFit/>
          </a:bodyPr>
          <a:lstStyle/>
          <a:p>
            <a:pPr lvl="0"/>
            <a:r>
              <a:rPr lang="en-US" sz="4000" b="1" dirty="0" smtClean="0">
                <a:solidFill>
                  <a:srgbClr val="FFC000"/>
                </a:solidFill>
              </a:rPr>
              <a:t>5.2: </a:t>
            </a:r>
            <a:r>
              <a:rPr lang="en-US" sz="4000" b="1" dirty="0" smtClean="0">
                <a:solidFill>
                  <a:srgbClr val="70AD47">
                    <a:lumMod val="75000"/>
                  </a:srgbClr>
                </a:solidFill>
              </a:rPr>
              <a:t>Design of Columns</a:t>
            </a:r>
            <a:endParaRPr lang="en-US" dirty="0">
              <a:solidFill>
                <a:srgbClr val="70AD47">
                  <a:lumMod val="75000"/>
                </a:srgbClr>
              </a:solidFill>
            </a:endParaRPr>
          </a:p>
        </p:txBody>
      </p:sp>
      <p:sp>
        <p:nvSpPr>
          <p:cNvPr id="6" name="Rectangle 5"/>
          <p:cNvSpPr/>
          <p:nvPr/>
        </p:nvSpPr>
        <p:spPr>
          <a:xfrm>
            <a:off x="452217" y="1479744"/>
            <a:ext cx="3456105"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5.2.2</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Shear   </a:t>
            </a:r>
            <a:endParaRPr lang="en-US" sz="3200" b="1" dirty="0">
              <a:solidFill>
                <a:srgbClr val="ED7D31">
                  <a:lumMod val="50000"/>
                </a:srgbClr>
              </a:solidFill>
              <a:latin typeface="Century Gothic" panose="020B0502020202020204"/>
            </a:endParaRPr>
          </a:p>
        </p:txBody>
      </p:sp>
      <p:sp>
        <p:nvSpPr>
          <p:cNvPr id="13"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
        <p:nvSpPr>
          <p:cNvPr id="14" name="Rectangle 13"/>
          <p:cNvSpPr/>
          <p:nvPr/>
        </p:nvSpPr>
        <p:spPr>
          <a:xfrm>
            <a:off x="786937" y="2213330"/>
            <a:ext cx="8373687" cy="729430"/>
          </a:xfrm>
          <a:prstGeom prst="rect">
            <a:avLst/>
          </a:prstGeom>
        </p:spPr>
        <p:txBody>
          <a:bodyPr wrap="square">
            <a:spAutoFit/>
          </a:bodyPr>
          <a:lstStyle/>
          <a:p>
            <a:pPr lvl="0" algn="justLow">
              <a:lnSpc>
                <a:spcPct val="115000"/>
              </a:lnSpc>
              <a:spcAft>
                <a:spcPts val="10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Columns with h/c</a:t>
            </a:r>
            <a:r>
              <a:rPr lang="en-US" baseline="-25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1</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&lt; 5 shall be designed for shear as an intermediate frame. Where h = clear column height, and c</a:t>
            </a:r>
            <a:r>
              <a:rPr lang="en-US" baseline="-25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1</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maximum column cross sectional dimension.</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mc:AlternateContent xmlns:mc="http://schemas.openxmlformats.org/markup-compatibility/2006">
        <mc:Choice xmlns:a14="http://schemas.microsoft.com/office/drawing/2010/main" Requires="a14">
          <p:sp>
            <p:nvSpPr>
              <p:cNvPr id="15" name="Rectangle 14"/>
              <p:cNvSpPr/>
              <p:nvPr/>
            </p:nvSpPr>
            <p:spPr>
              <a:xfrm>
                <a:off x="786937" y="3091571"/>
                <a:ext cx="10717878" cy="2844240"/>
              </a:xfrm>
              <a:prstGeom prst="rect">
                <a:avLst/>
              </a:prstGeom>
            </p:spPr>
            <p:txBody>
              <a:bodyPr wrap="square">
                <a:spAutoFit/>
              </a:bodyPr>
              <a:lstStyle/>
              <a:p>
                <a:pPr>
                  <a:spcAft>
                    <a:spcPts val="600"/>
                  </a:spcAft>
                </a:pPr>
                <a:r>
                  <a:rPr lang="en-US" dirty="0" smtClean="0">
                    <a:solidFill>
                      <a:srgbClr val="222222"/>
                    </a:solidFill>
                    <a:latin typeface="Times New Roman" panose="02020603050405020304" pitchFamily="18" charset="0"/>
                    <a:ea typeface="Calibri" panose="020F0502020204030204" pitchFamily="34" charset="0"/>
                    <a:cs typeface="Times New Roman" panose="02020603050405020304" pitchFamily="18" charset="0"/>
                  </a:rPr>
                  <a:t>h/c</a:t>
                </a:r>
                <a:r>
                  <a:rPr lang="en-US" baseline="-250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1</a:t>
                </a:r>
                <a:r>
                  <a:rPr lang="en-US"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a:t>
                </a:r>
                <a:r>
                  <a:rPr lang="en-US" dirty="0" smtClean="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a:t>
                </a:r>
                <a:r>
                  <a:rPr lang="en-US"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5.4 &gt; 5, so design it for shear as ordinary frames.</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spcAft>
                    <a:spcPts val="600"/>
                  </a:spcAft>
                </a:pPr>
                <a:r>
                  <a:rPr lang="en-US"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From Envultimate load combination the design shear forces as follow:</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spcAft>
                    <a:spcPts val="600"/>
                  </a:spcAft>
                </a:pPr>
                <a:r>
                  <a:rPr lang="en-US"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V</a:t>
                </a:r>
                <a:r>
                  <a:rPr lang="en-US" baseline="-250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u,2</a:t>
                </a:r>
                <a:r>
                  <a:rPr lang="en-US"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 14.1 </a:t>
                </a:r>
                <a:r>
                  <a:rPr lang="en-US"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kN</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spcAft>
                    <a:spcPts val="600"/>
                  </a:spcAft>
                </a:pPr>
                <a:r>
                  <a:rPr lang="en-US"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V</a:t>
                </a:r>
                <a:r>
                  <a:rPr lang="en-US" baseline="-250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u,3</a:t>
                </a:r>
                <a:r>
                  <a:rPr lang="en-US"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 25.6 </a:t>
                </a:r>
                <a:r>
                  <a:rPr lang="en-US"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kN</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ØV</a:t>
                </a:r>
                <a:r>
                  <a:rPr lang="en-US" baseline="-25000" dirty="0">
                    <a:solidFill>
                      <a:srgbClr val="000000"/>
                    </a:solidFill>
                    <a:latin typeface="Times New Roman" panose="02020603050405020304" pitchFamily="18" charset="0"/>
                    <a:ea typeface="Calibri" panose="020F0502020204030204" pitchFamily="34" charset="0"/>
                    <a:cs typeface="Arial" panose="020B0604020202020204" pitchFamily="34" charset="0"/>
                  </a:rPr>
                  <a:t>c, major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=0.75*[1+</a:t>
                </a:r>
                <a14:m>
                  <m:oMath xmlns:m="http://schemas.openxmlformats.org/officeDocument/2006/math">
                    <m:f>
                      <m:fPr>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fPr>
                      <m:num>
                        <m:r>
                          <m:rPr>
                            <m:sty m:val="p"/>
                          </m:rP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Nu</m:t>
                        </m:r>
                      </m:num>
                      <m:den>
                        <m:r>
                          <a:rPr lang="ar-JO" b="0" i="0" smtClean="0">
                            <a:solidFill>
                              <a:srgbClr val="000000"/>
                            </a:solidFill>
                            <a:latin typeface="Cambria Math" panose="02040503050406030204" pitchFamily="18" charset="0"/>
                            <a:ea typeface="Calibri" panose="020F0502020204030204" pitchFamily="34" charset="0"/>
                            <a:cs typeface="Arial" panose="020B0604020202020204" pitchFamily="34" charset="0"/>
                          </a:rPr>
                          <m:t>14</m:t>
                        </m:r>
                        <m:r>
                          <m:rPr>
                            <m:sty m:val="p"/>
                          </m:rP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Ag</m:t>
                        </m:r>
                      </m:den>
                    </m:f>
                  </m:oMath>
                </a14:m>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f>
                      <m:fPr>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fPr>
                      <m:num>
                        <m:rad>
                          <m:radPr>
                            <m:degHide m:val="on"/>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radPr>
                          <m:deg/>
                          <m:e>
                            <m:r>
                              <a:rPr lang="en-US" b="1" i="1">
                                <a:solidFill>
                                  <a:srgbClr val="000000"/>
                                </a:solidFill>
                                <a:latin typeface="Cambria Math" panose="02040503050406030204" pitchFamily="18" charset="0"/>
                                <a:ea typeface="Calibri" panose="020F0502020204030204" pitchFamily="34" charset="0"/>
                                <a:cs typeface="Arial" panose="020B0604020202020204" pitchFamily="34" charset="0"/>
                              </a:rPr>
                              <m:t>𝒇</m:t>
                            </m:r>
                            <m:r>
                              <a:rPr lang="en-US" b="1"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b="1" i="1">
                                <a:solidFill>
                                  <a:srgbClr val="000000"/>
                                </a:solidFill>
                                <a:latin typeface="Cambria Math" panose="02040503050406030204" pitchFamily="18" charset="0"/>
                                <a:ea typeface="Calibri" panose="020F0502020204030204" pitchFamily="34" charset="0"/>
                                <a:cs typeface="Arial" panose="020B0604020202020204" pitchFamily="34" charset="0"/>
                              </a:rPr>
                              <m:t>𝒄</m:t>
                            </m:r>
                          </m:e>
                        </m:rad>
                      </m:num>
                      <m:den>
                        <m:r>
                          <a:rPr lang="en-US" b="1" i="1">
                            <a:solidFill>
                              <a:srgbClr val="000000"/>
                            </a:solidFill>
                            <a:latin typeface="Cambria Math" panose="02040503050406030204" pitchFamily="18" charset="0"/>
                            <a:ea typeface="Calibri" panose="020F0502020204030204" pitchFamily="34" charset="0"/>
                            <a:cs typeface="Arial" panose="020B0604020202020204" pitchFamily="34" charset="0"/>
                          </a:rPr>
                          <m:t>𝟔</m:t>
                        </m:r>
                      </m:den>
                    </m:f>
                  </m:oMath>
                </a14:m>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bw</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*d = 0.75*[1+</a:t>
                </a:r>
                <a14:m>
                  <m:oMath xmlns:m="http://schemas.openxmlformats.org/officeDocument/2006/math">
                    <m:f>
                      <m:fPr>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fPr>
                      <m:num>
                        <m: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577</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1000</m:t>
                        </m:r>
                      </m:num>
                      <m:den>
                        <m:r>
                          <a:rPr lang="ar-JO" b="0" i="0" smtClean="0">
                            <a:solidFill>
                              <a:srgbClr val="000000"/>
                            </a:solidFill>
                            <a:latin typeface="Cambria Math" panose="02040503050406030204" pitchFamily="18" charset="0"/>
                            <a:ea typeface="Calibri" panose="020F0502020204030204" pitchFamily="34" charset="0"/>
                            <a:cs typeface="Arial" panose="020B0604020202020204" pitchFamily="34" charset="0"/>
                          </a:rPr>
                          <m:t>14</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800</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250</m:t>
                        </m:r>
                      </m:den>
                    </m:f>
                  </m:oMath>
                </a14:m>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f>
                      <m:fPr>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fPr>
                      <m:num>
                        <m:rad>
                          <m:radPr>
                            <m:degHide m:val="on"/>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radPr>
                          <m:deg/>
                          <m:e>
                            <m:r>
                              <a:rPr lang="en-US" b="1" i="1">
                                <a:solidFill>
                                  <a:srgbClr val="000000"/>
                                </a:solidFill>
                                <a:latin typeface="Cambria Math" panose="02040503050406030204" pitchFamily="18" charset="0"/>
                                <a:ea typeface="Calibri" panose="020F0502020204030204" pitchFamily="34" charset="0"/>
                                <a:cs typeface="Arial" panose="020B0604020202020204" pitchFamily="34" charset="0"/>
                              </a:rPr>
                              <m:t>𝟐𝟖</m:t>
                            </m:r>
                          </m:e>
                        </m:rad>
                      </m:num>
                      <m:den>
                        <m:r>
                          <a:rPr lang="en-US" b="1" i="1">
                            <a:solidFill>
                              <a:srgbClr val="000000"/>
                            </a:solidFill>
                            <a:latin typeface="Cambria Math" panose="02040503050406030204" pitchFamily="18" charset="0"/>
                            <a:ea typeface="Calibri" panose="020F0502020204030204" pitchFamily="34" charset="0"/>
                            <a:cs typeface="Arial" panose="020B0604020202020204" pitchFamily="34" charset="0"/>
                          </a:rPr>
                          <m:t>𝟔</m:t>
                        </m:r>
                      </m:den>
                    </m:f>
                  </m:oMath>
                </a14:m>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*800*210 /1000 = 141.14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kN</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p>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ØV</a:t>
                </a:r>
                <a:r>
                  <a:rPr lang="en-US" baseline="-25000" dirty="0">
                    <a:solidFill>
                      <a:srgbClr val="000000"/>
                    </a:solidFill>
                    <a:latin typeface="Times New Roman" panose="02020603050405020304" pitchFamily="18" charset="0"/>
                    <a:ea typeface="Calibri" panose="020F0502020204030204" pitchFamily="34" charset="0"/>
                    <a:cs typeface="Arial" panose="020B0604020202020204" pitchFamily="34" charset="0"/>
                  </a:rPr>
                  <a:t>c, minor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0.75*[1+</a:t>
                </a:r>
                <a14:m>
                  <m:oMath xmlns:m="http://schemas.openxmlformats.org/officeDocument/2006/math">
                    <m:f>
                      <m:fPr>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fPr>
                      <m:num>
                        <m: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577</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1000</m:t>
                        </m:r>
                      </m:num>
                      <m:den>
                        <m:r>
                          <a:rPr lang="ar-JO" b="0" i="0" smtClean="0">
                            <a:solidFill>
                              <a:srgbClr val="000000"/>
                            </a:solidFill>
                            <a:latin typeface="Cambria Math" panose="02040503050406030204" pitchFamily="18" charset="0"/>
                            <a:ea typeface="Calibri" panose="020F0502020204030204" pitchFamily="34" charset="0"/>
                            <a:cs typeface="Arial" panose="020B0604020202020204" pitchFamily="34" charset="0"/>
                          </a:rPr>
                          <m:t>14</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800</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250</m:t>
                        </m:r>
                      </m:den>
                    </m:f>
                  </m:oMath>
                </a14:m>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f>
                      <m:fPr>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fPr>
                      <m:num>
                        <m:rad>
                          <m:radPr>
                            <m:degHide m:val="on"/>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radPr>
                          <m:deg/>
                          <m:e>
                            <m:r>
                              <a:rPr lang="en-US" b="1" i="1">
                                <a:solidFill>
                                  <a:srgbClr val="000000"/>
                                </a:solidFill>
                                <a:latin typeface="Cambria Math" panose="02040503050406030204" pitchFamily="18" charset="0"/>
                                <a:ea typeface="Calibri" panose="020F0502020204030204" pitchFamily="34" charset="0"/>
                                <a:cs typeface="Arial" panose="020B0604020202020204" pitchFamily="34" charset="0"/>
                              </a:rPr>
                              <m:t>𝟐𝟖</m:t>
                            </m:r>
                          </m:e>
                        </m:rad>
                      </m:num>
                      <m:den>
                        <m:r>
                          <a:rPr lang="en-US" b="1" i="1">
                            <a:solidFill>
                              <a:srgbClr val="000000"/>
                            </a:solidFill>
                            <a:latin typeface="Cambria Math" panose="02040503050406030204" pitchFamily="18" charset="0"/>
                            <a:ea typeface="Calibri" panose="020F0502020204030204" pitchFamily="34" charset="0"/>
                            <a:cs typeface="Arial" panose="020B0604020202020204" pitchFamily="34" charset="0"/>
                          </a:rPr>
                          <m:t>𝟔</m:t>
                        </m:r>
                      </m:den>
                    </m:f>
                  </m:oMath>
                </a14:m>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*250*760 /1000 = 170.45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kN</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p>
              <a:p>
                <a:pPr>
                  <a:spcAft>
                    <a:spcPts val="600"/>
                  </a:spcAft>
                </a:pP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ØV</a:t>
                </a:r>
                <a:r>
                  <a:rPr lang="en-US" baseline="-250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c</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/2 &gt; V</a:t>
                </a:r>
                <a:r>
                  <a:rPr lang="en-US" baseline="-25000" dirty="0">
                    <a:solidFill>
                      <a:srgbClr val="000000"/>
                    </a:solidFill>
                    <a:latin typeface="Times New Roman" panose="02020603050405020304" pitchFamily="18" charset="0"/>
                    <a:ea typeface="Calibri" panose="020F0502020204030204" pitchFamily="34" charset="0"/>
                    <a:cs typeface="Arial" panose="020B0604020202020204" pitchFamily="34" charset="0"/>
                  </a:rPr>
                  <a:t>u,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so V</a:t>
                </a:r>
                <a:r>
                  <a:rPr lang="en-US" baseline="-25000" dirty="0">
                    <a:solidFill>
                      <a:srgbClr val="000000"/>
                    </a:solidFill>
                    <a:latin typeface="Times New Roman" panose="02020603050405020304" pitchFamily="18" charset="0"/>
                    <a:ea typeface="Calibri" panose="020F0502020204030204" pitchFamily="34" charset="0"/>
                    <a:cs typeface="Arial" panose="020B0604020202020204" pitchFamily="34" charset="0"/>
                  </a:rPr>
                  <a:t>s</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0 </a:t>
                </a:r>
              </a:p>
            </p:txBody>
          </p:sp>
        </mc:Choice>
        <mc:Fallback>
          <p:sp>
            <p:nvSpPr>
              <p:cNvPr id="15" name="Rectangle 14"/>
              <p:cNvSpPr>
                <a:spLocks noRot="1" noChangeAspect="1" noMove="1" noResize="1" noEditPoints="1" noAdjustHandles="1" noChangeArrowheads="1" noChangeShapeType="1" noTextEdit="1"/>
              </p:cNvSpPr>
              <p:nvPr/>
            </p:nvSpPr>
            <p:spPr>
              <a:xfrm>
                <a:off x="786937" y="3091571"/>
                <a:ext cx="10717878" cy="2844240"/>
              </a:xfrm>
              <a:prstGeom prst="rect">
                <a:avLst/>
              </a:prstGeom>
              <a:blipFill>
                <a:blip r:embed="rId2"/>
                <a:stretch>
                  <a:fillRect l="-455" t="-1071" b="-2355"/>
                </a:stretch>
              </a:blipFill>
            </p:spPr>
            <p:txBody>
              <a:bodyPr/>
              <a:lstStyle/>
              <a:p>
                <a:r>
                  <a:rPr lang="en-US">
                    <a:noFill/>
                  </a:rPr>
                  <a:t> </a:t>
                </a:r>
              </a:p>
            </p:txBody>
          </p:sp>
        </mc:Fallback>
      </mc:AlternateContent>
    </p:spTree>
    <p:extLst>
      <p:ext uri="{BB962C8B-B14F-4D97-AF65-F5344CB8AC3E}">
        <p14:creationId xmlns:p14="http://schemas.microsoft.com/office/powerpoint/2010/main" val="140873648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72</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5044971" cy="707886"/>
          </a:xfrm>
          <a:prstGeom prst="rect">
            <a:avLst/>
          </a:prstGeom>
        </p:spPr>
        <p:txBody>
          <a:bodyPr wrap="none">
            <a:spAutoFit/>
          </a:bodyPr>
          <a:lstStyle/>
          <a:p>
            <a:pPr lvl="0"/>
            <a:r>
              <a:rPr lang="en-US" sz="4000" b="1" dirty="0" smtClean="0">
                <a:solidFill>
                  <a:srgbClr val="FFC000"/>
                </a:solidFill>
              </a:rPr>
              <a:t>5.2: </a:t>
            </a:r>
            <a:r>
              <a:rPr lang="en-US" sz="4000" b="1" dirty="0" smtClean="0">
                <a:solidFill>
                  <a:srgbClr val="70AD47">
                    <a:lumMod val="75000"/>
                  </a:srgbClr>
                </a:solidFill>
              </a:rPr>
              <a:t>Design of Columns</a:t>
            </a:r>
            <a:endParaRPr lang="en-US" dirty="0">
              <a:solidFill>
                <a:srgbClr val="70AD47">
                  <a:lumMod val="75000"/>
                </a:srgbClr>
              </a:solidFill>
            </a:endParaRPr>
          </a:p>
        </p:txBody>
      </p:sp>
      <p:sp>
        <p:nvSpPr>
          <p:cNvPr id="6" name="Rectangle 5"/>
          <p:cNvSpPr/>
          <p:nvPr/>
        </p:nvSpPr>
        <p:spPr>
          <a:xfrm>
            <a:off x="452217" y="1479744"/>
            <a:ext cx="3456105"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5.2.2</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Shear   </a:t>
            </a:r>
            <a:endParaRPr lang="en-US" sz="3200" b="1" dirty="0">
              <a:solidFill>
                <a:srgbClr val="ED7D31">
                  <a:lumMod val="50000"/>
                </a:srgbClr>
              </a:solidFill>
              <a:latin typeface="Century Gothic" panose="020B0502020202020204"/>
            </a:endParaRPr>
          </a:p>
        </p:txBody>
      </p:sp>
      <p:sp>
        <p:nvSpPr>
          <p:cNvPr id="13"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
        <p:nvSpPr>
          <p:cNvPr id="2" name="Rectangle 1"/>
          <p:cNvSpPr/>
          <p:nvPr/>
        </p:nvSpPr>
        <p:spPr>
          <a:xfrm>
            <a:off x="860322" y="2187630"/>
            <a:ext cx="9331082" cy="646331"/>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Use Ø10 with four legs for ties to be suitable with arranging of longitudinal bar</a:t>
            </a:r>
          </a:p>
          <a:p>
            <a:r>
              <a:rPr lang="en-US" dirty="0">
                <a:latin typeface="Times New Roman" panose="02020603050405020304" pitchFamily="18" charset="0"/>
                <a:cs typeface="Times New Roman" panose="02020603050405020304" pitchFamily="18" charset="0"/>
              </a:rPr>
              <a:t>2*[1Ø10/200mm] </a:t>
            </a:r>
          </a:p>
        </p:txBody>
      </p:sp>
      <p:pic>
        <p:nvPicPr>
          <p:cNvPr id="16" name="Picture 15"/>
          <p:cNvPicPr/>
          <p:nvPr/>
        </p:nvPicPr>
        <p:blipFill>
          <a:blip r:embed="rId2">
            <a:extLst>
              <a:ext uri="{28A0092B-C50C-407E-A947-70E740481C1C}">
                <a14:useLocalDpi xmlns:a14="http://schemas.microsoft.com/office/drawing/2010/main" val="0"/>
              </a:ext>
            </a:extLst>
          </a:blip>
          <a:stretch>
            <a:fillRect/>
          </a:stretch>
        </p:blipFill>
        <p:spPr>
          <a:xfrm>
            <a:off x="9017293" y="744855"/>
            <a:ext cx="2160905" cy="4819650"/>
          </a:xfrm>
          <a:prstGeom prst="rect">
            <a:avLst/>
          </a:prstGeom>
        </p:spPr>
      </p:pic>
      <mc:AlternateContent xmlns:mc="http://schemas.openxmlformats.org/markup-compatibility/2006">
        <mc:Choice xmlns:a14="http://schemas.microsoft.com/office/drawing/2010/main" Requires="a14">
          <p:sp>
            <p:nvSpPr>
              <p:cNvPr id="11" name="Rectangle 10"/>
              <p:cNvSpPr/>
              <p:nvPr/>
            </p:nvSpPr>
            <p:spPr>
              <a:xfrm>
                <a:off x="860322" y="3054109"/>
                <a:ext cx="6096000" cy="2492990"/>
              </a:xfrm>
              <a:prstGeom prst="rect">
                <a:avLst/>
              </a:prstGeom>
            </p:spPr>
            <p:txBody>
              <a:bodyPr>
                <a:spAutoFit/>
              </a:bodyPr>
              <a:lstStyle/>
              <a:p>
                <a:pPr algn="justLow">
                  <a:spcAft>
                    <a:spcPts val="600"/>
                  </a:spcAft>
                </a:pPr>
                <a:r>
                  <a:rPr lang="en-US"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S</a:t>
                </a:r>
                <a:r>
                  <a:rPr lang="en-US" baseline="-250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max</a:t>
                </a:r>
                <a:r>
                  <a:rPr lang="en-US"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is the lesser of the following:</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S </a:t>
                </a:r>
                <a14:m>
                  <m:oMath xmlns:m="http://schemas.openxmlformats.org/officeDocument/2006/math">
                    <m:r>
                      <a:rPr lang="en-US">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oMath>
                </a14:m>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48d</a:t>
                </a:r>
                <a:r>
                  <a:rPr lang="en-US" baseline="-250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s</a:t>
                </a: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where d</a:t>
                </a:r>
                <a:r>
                  <a:rPr lang="en-US" baseline="-250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s</a:t>
                </a: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 stirrup diameter = 48*10 = 480mm </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S </a:t>
                </a:r>
                <a14:m>
                  <m:oMath xmlns:m="http://schemas.openxmlformats.org/officeDocument/2006/math">
                    <m:r>
                      <a:rPr lang="en-US">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oMath>
                </a14:m>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16d</a:t>
                </a:r>
                <a:r>
                  <a:rPr lang="en-US" baseline="-250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where </a:t>
                </a:r>
                <a:r>
                  <a:rPr lang="en-US"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d</a:t>
                </a:r>
                <a:r>
                  <a:rPr lang="en-US" baseline="-25000"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 bar diameter = 14*16 = 224mm</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S </a:t>
                </a:r>
                <a14:m>
                  <m:oMath xmlns:m="http://schemas.openxmlformats.org/officeDocument/2006/math">
                    <m:r>
                      <a:rPr lang="en-US">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oMath>
                </a14:m>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least column dimension = 250 mm</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So </a:t>
                </a:r>
                <a:r>
                  <a:rPr lang="en-US"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S</a:t>
                </a:r>
                <a:r>
                  <a:rPr lang="en-US" baseline="-25000"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max</a:t>
                </a: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 </a:t>
                </a:r>
                <a:r>
                  <a:rPr lang="en-US"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224mm </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mc:Choice>
        <mc:Fallback>
          <p:sp>
            <p:nvSpPr>
              <p:cNvPr id="11" name="Rectangle 10"/>
              <p:cNvSpPr>
                <a:spLocks noRot="1" noChangeAspect="1" noMove="1" noResize="1" noEditPoints="1" noAdjustHandles="1" noChangeArrowheads="1" noChangeShapeType="1" noTextEdit="1"/>
              </p:cNvSpPr>
              <p:nvPr/>
            </p:nvSpPr>
            <p:spPr>
              <a:xfrm>
                <a:off x="860322" y="3054109"/>
                <a:ext cx="6096000" cy="2492990"/>
              </a:xfrm>
              <a:prstGeom prst="rect">
                <a:avLst/>
              </a:prstGeom>
              <a:blipFill>
                <a:blip r:embed="rId3"/>
                <a:stretch>
                  <a:fillRect l="-800" t="-1222" b="-2934"/>
                </a:stretch>
              </a:blipFill>
            </p:spPr>
            <p:txBody>
              <a:bodyPr/>
              <a:lstStyle/>
              <a:p>
                <a:r>
                  <a:rPr lang="en-US">
                    <a:noFill/>
                  </a:rPr>
                  <a:t> </a:t>
                </a:r>
              </a:p>
            </p:txBody>
          </p:sp>
        </mc:Fallback>
      </mc:AlternateContent>
    </p:spTree>
    <p:extLst>
      <p:ext uri="{BB962C8B-B14F-4D97-AF65-F5344CB8AC3E}">
        <p14:creationId xmlns:p14="http://schemas.microsoft.com/office/powerpoint/2010/main" val="222727548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73</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5044971" cy="707886"/>
          </a:xfrm>
          <a:prstGeom prst="rect">
            <a:avLst/>
          </a:prstGeom>
        </p:spPr>
        <p:txBody>
          <a:bodyPr wrap="none">
            <a:spAutoFit/>
          </a:bodyPr>
          <a:lstStyle/>
          <a:p>
            <a:pPr lvl="0"/>
            <a:r>
              <a:rPr lang="en-US" sz="4000" b="1" dirty="0" smtClean="0">
                <a:solidFill>
                  <a:srgbClr val="FFC000"/>
                </a:solidFill>
              </a:rPr>
              <a:t>5.2: </a:t>
            </a:r>
            <a:r>
              <a:rPr lang="en-US" sz="4000" b="1" dirty="0" smtClean="0">
                <a:solidFill>
                  <a:srgbClr val="70AD47">
                    <a:lumMod val="75000"/>
                  </a:srgbClr>
                </a:solidFill>
              </a:rPr>
              <a:t>Design of Columns</a:t>
            </a:r>
            <a:endParaRPr lang="en-US" dirty="0">
              <a:solidFill>
                <a:srgbClr val="70AD47">
                  <a:lumMod val="75000"/>
                </a:srgbClr>
              </a:solidFill>
            </a:endParaRPr>
          </a:p>
        </p:txBody>
      </p:sp>
      <p:sp>
        <p:nvSpPr>
          <p:cNvPr id="6" name="Rectangle 5"/>
          <p:cNvSpPr/>
          <p:nvPr/>
        </p:nvSpPr>
        <p:spPr>
          <a:xfrm>
            <a:off x="211361" y="1644247"/>
            <a:ext cx="7236844" cy="1015663"/>
          </a:xfrm>
          <a:prstGeom prst="rect">
            <a:avLst/>
          </a:prstGeom>
        </p:spPr>
        <p:txBody>
          <a:bodyPr wrap="square">
            <a:spAutoFit/>
          </a:bodyPr>
          <a:lstStyle/>
          <a:p>
            <a:pPr lvl="0" algn="ctr"/>
            <a:r>
              <a:rPr lang="en-US" sz="3200" b="1" dirty="0" smtClean="0">
                <a:solidFill>
                  <a:srgbClr val="7030A0"/>
                </a:solidFill>
                <a:latin typeface="Century Gothic" panose="020B0502020202020204"/>
              </a:rPr>
              <a:t>5.2.3</a:t>
            </a:r>
            <a:r>
              <a:rPr lang="en-US" sz="3200" b="1" dirty="0">
                <a:solidFill>
                  <a:srgbClr val="ED7D31">
                    <a:lumMod val="75000"/>
                  </a:srgbClr>
                </a:solidFill>
                <a:latin typeface="Century Gothic" panose="020B0502020202020204"/>
              </a:rPr>
              <a:t>: </a:t>
            </a:r>
            <a:r>
              <a:rPr lang="en-US" sz="2800" b="1" dirty="0">
                <a:solidFill>
                  <a:srgbClr val="ED7D31">
                    <a:lumMod val="75000"/>
                  </a:srgbClr>
                </a:solidFill>
                <a:latin typeface="Century Gothic" panose="020B0502020202020204"/>
              </a:rPr>
              <a:t>Sample of rectangular column reinforcement</a:t>
            </a:r>
            <a:r>
              <a:rPr lang="en-US" sz="2800" b="1" dirty="0" smtClean="0">
                <a:solidFill>
                  <a:srgbClr val="ED7D31">
                    <a:lumMod val="50000"/>
                  </a:srgbClr>
                </a:solidFill>
                <a:latin typeface="Century Gothic" panose="020B0502020202020204"/>
              </a:rPr>
              <a:t>     </a:t>
            </a:r>
            <a:endParaRPr lang="en-US" sz="3200" b="1" dirty="0">
              <a:solidFill>
                <a:srgbClr val="ED7D31">
                  <a:lumMod val="50000"/>
                </a:srgbClr>
              </a:solidFill>
              <a:latin typeface="Century Gothic" panose="020B0502020202020204"/>
            </a:endParaRPr>
          </a:p>
        </p:txBody>
      </p:sp>
      <p:sp>
        <p:nvSpPr>
          <p:cNvPr id="12"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96139" y="0"/>
            <a:ext cx="3080395" cy="6291315"/>
          </a:xfrm>
          <a:prstGeom prst="rect">
            <a:avLst/>
          </a:prstGeom>
        </p:spPr>
      </p:pic>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6841" y="3097988"/>
            <a:ext cx="6677957" cy="2162477"/>
          </a:xfrm>
          <a:prstGeom prst="rect">
            <a:avLst/>
          </a:prstGeom>
        </p:spPr>
      </p:pic>
      <p:sp>
        <p:nvSpPr>
          <p:cNvPr id="15" name="Rectangle 14"/>
          <p:cNvSpPr/>
          <p:nvPr/>
        </p:nvSpPr>
        <p:spPr>
          <a:xfrm>
            <a:off x="4482422" y="4891133"/>
            <a:ext cx="466794" cy="369332"/>
          </a:xfrm>
          <a:prstGeom prst="rect">
            <a:avLst/>
          </a:prstGeom>
        </p:spPr>
        <p:txBody>
          <a:bodyPr wrap="none">
            <a:spAutoFit/>
          </a:bodyPr>
          <a:lstStyle/>
          <a:p>
            <a:r>
              <a:rPr lang="en-US" b="1" dirty="0" smtClean="0">
                <a:solidFill>
                  <a:srgbClr val="000000"/>
                </a:solidFill>
                <a:latin typeface="Times New Roman" panose="02020603050405020304" pitchFamily="18" charset="0"/>
                <a:cs typeface="Arial" panose="020B0604020202020204" pitchFamily="34" charset="0"/>
              </a:rPr>
              <a:t>C5</a:t>
            </a:r>
            <a:endParaRPr lang="en-US" dirty="0"/>
          </a:p>
        </p:txBody>
      </p:sp>
    </p:spTree>
    <p:extLst>
      <p:ext uri="{BB962C8B-B14F-4D97-AF65-F5344CB8AC3E}">
        <p14:creationId xmlns:p14="http://schemas.microsoft.com/office/powerpoint/2010/main" val="144039300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74</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4298677" cy="707886"/>
          </a:xfrm>
          <a:prstGeom prst="rect">
            <a:avLst/>
          </a:prstGeom>
        </p:spPr>
        <p:txBody>
          <a:bodyPr wrap="none">
            <a:spAutoFit/>
          </a:bodyPr>
          <a:lstStyle/>
          <a:p>
            <a:pPr lvl="0"/>
            <a:r>
              <a:rPr lang="en-US" sz="4000" b="1" dirty="0" smtClean="0">
                <a:solidFill>
                  <a:srgbClr val="FFC000"/>
                </a:solidFill>
              </a:rPr>
              <a:t>5.3: </a:t>
            </a:r>
            <a:r>
              <a:rPr lang="en-US" sz="4000" b="1" dirty="0" smtClean="0">
                <a:solidFill>
                  <a:srgbClr val="70AD47">
                    <a:lumMod val="75000"/>
                  </a:srgbClr>
                </a:solidFill>
              </a:rPr>
              <a:t>Design of Slabs</a:t>
            </a:r>
            <a:endParaRPr lang="en-US" dirty="0">
              <a:solidFill>
                <a:srgbClr val="70AD47">
                  <a:lumMod val="75000"/>
                </a:srgbClr>
              </a:solidFill>
            </a:endParaRPr>
          </a:p>
        </p:txBody>
      </p:sp>
      <p:sp>
        <p:nvSpPr>
          <p:cNvPr id="6" name="Rectangle 5"/>
          <p:cNvSpPr/>
          <p:nvPr/>
        </p:nvSpPr>
        <p:spPr>
          <a:xfrm>
            <a:off x="452217" y="1479744"/>
            <a:ext cx="4865371"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5.3.1</a:t>
            </a:r>
            <a:r>
              <a:rPr lang="en-US" sz="3200" b="1" dirty="0" smtClean="0">
                <a:solidFill>
                  <a:srgbClr val="ED7D31">
                    <a:lumMod val="75000"/>
                  </a:srgbClr>
                </a:solidFill>
                <a:latin typeface="Century Gothic" panose="020B0502020202020204"/>
              </a:rPr>
              <a:t>: </a:t>
            </a:r>
            <a:r>
              <a:rPr lang="en-US" sz="3200" b="1" dirty="0" smtClean="0">
                <a:solidFill>
                  <a:schemeClr val="accent2">
                    <a:lumMod val="50000"/>
                  </a:schemeClr>
                </a:solidFill>
                <a:latin typeface="Century Gothic" panose="020B0502020202020204"/>
              </a:rPr>
              <a:t>Design for shear    </a:t>
            </a:r>
            <a:endParaRPr lang="en-US" sz="3200" b="1" dirty="0">
              <a:solidFill>
                <a:schemeClr val="accent2">
                  <a:lumMod val="50000"/>
                </a:schemeClr>
              </a:solidFill>
              <a:latin typeface="Century Gothic" panose="020B0502020202020204"/>
            </a:endParaRPr>
          </a:p>
        </p:txBody>
      </p:sp>
      <p:sp>
        <p:nvSpPr>
          <p:cNvPr id="14"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
        <p:nvSpPr>
          <p:cNvPr id="15" name="Rectangle 14"/>
          <p:cNvSpPr/>
          <p:nvPr/>
        </p:nvSpPr>
        <p:spPr>
          <a:xfrm>
            <a:off x="632852" y="2156239"/>
            <a:ext cx="2689839" cy="369332"/>
          </a:xfrm>
          <a:prstGeom prst="rect">
            <a:avLst/>
          </a:prstGeom>
        </p:spPr>
        <p:txBody>
          <a:bodyPr wrap="none">
            <a:spAutoFit/>
          </a:bodyPr>
          <a:lstStyle/>
          <a:p>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W</a:t>
            </a:r>
            <a:r>
              <a:rPr lang="en-US"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ide-beam </a:t>
            </a: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shear </a:t>
            </a:r>
            <a:r>
              <a:rPr lang="en-US"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check :</a:t>
            </a:r>
            <a:endParaRPr lang="en-US" dirty="0"/>
          </a:p>
        </p:txBody>
      </p:sp>
      <mc:AlternateContent xmlns:mc="http://schemas.openxmlformats.org/markup-compatibility/2006" xmlns:a14="http://schemas.microsoft.com/office/drawing/2010/main">
        <mc:Choice Requires="a14">
          <p:sp>
            <p:nvSpPr>
              <p:cNvPr id="16" name="Rectangle 15"/>
              <p:cNvSpPr/>
              <p:nvPr/>
            </p:nvSpPr>
            <p:spPr>
              <a:xfrm>
                <a:off x="718071" y="2801957"/>
                <a:ext cx="5499849" cy="2147511"/>
              </a:xfrm>
              <a:prstGeom prst="rect">
                <a:avLst/>
              </a:prstGeom>
            </p:spPr>
            <p:txBody>
              <a:bodyPr wrap="square">
                <a:spAutoFit/>
              </a:bodyPr>
              <a:lstStyle/>
              <a:p>
                <a:pPr algn="justLow">
                  <a:spcAft>
                    <a:spcPts val="600"/>
                  </a:spcAft>
                </a:pPr>
                <a:r>
                  <a:rPr lang="en-US" dirty="0">
                    <a:solidFill>
                      <a:srgbClr val="000000"/>
                    </a:solidFill>
                    <a:latin typeface="Cambria Math" panose="02040503050406030204" pitchFamily="18" charset="0"/>
                    <a:ea typeface="Calibri" panose="020F0502020204030204" pitchFamily="34" charset="0"/>
                    <a:cs typeface="Cambria Math" panose="02040503050406030204" pitchFamily="18" charset="0"/>
                  </a:rPr>
                  <a:t>𝑉𝑢</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a:t>
                </a:r>
                <a:r>
                  <a:rPr lang="en-US" dirty="0">
                    <a:solidFill>
                      <a:srgbClr val="000000"/>
                    </a:solidFill>
                    <a:latin typeface="Cambria Math" panose="02040503050406030204" pitchFamily="18" charset="0"/>
                    <a:ea typeface="Calibri" panose="020F0502020204030204" pitchFamily="34" charset="0"/>
                    <a:cs typeface="Cambria Math" panose="02040503050406030204" pitchFamily="18" charset="0"/>
                  </a:rPr>
                  <a:t>∅𝑉𝑐</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dirty="0">
                    <a:solidFill>
                      <a:srgbClr val="000000"/>
                    </a:solidFill>
                    <a:latin typeface="Cambria Math" panose="02040503050406030204" pitchFamily="18" charset="0"/>
                    <a:ea typeface="Calibri" panose="020F0502020204030204" pitchFamily="34" charset="0"/>
                    <a:cs typeface="Cambria Math" panose="02040503050406030204" pitchFamily="18" charset="0"/>
                  </a:rPr>
                  <a:t>∅𝑉𝑐</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a:t>
                </a:r>
                <a:r>
                  <a:rPr lang="en-US" dirty="0">
                    <a:solidFill>
                      <a:srgbClr val="000000"/>
                    </a:solidFill>
                    <a:latin typeface="Cambria Math" panose="02040503050406030204" pitchFamily="18" charset="0"/>
                    <a:ea typeface="Calibri" panose="020F0502020204030204" pitchFamily="34" charset="0"/>
                    <a:cs typeface="Cambria Math" panose="02040503050406030204" pitchFamily="18" charset="0"/>
                  </a:rPr>
                  <a:t>∅</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x 1/6 </a:t>
                </a:r>
                <a14:m>
                  <m:oMath xmlns:m="http://schemas.openxmlformats.org/officeDocument/2006/math">
                    <m:rad>
                      <m:radPr>
                        <m:degHide m:val="on"/>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radPr>
                      <m:deg/>
                      <m:e>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𝑓</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𝑐</m:t>
                        </m:r>
                      </m:e>
                    </m:rad>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 </m:t>
                    </m:r>
                  </m:oMath>
                </a14:m>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x bw x d , </a:t>
                </a:r>
                <a:r>
                  <a:rPr lang="en-US" dirty="0">
                    <a:solidFill>
                      <a:srgbClr val="000000"/>
                    </a:solidFill>
                    <a:latin typeface="Cambria Math" panose="02040503050406030204" pitchFamily="18" charset="0"/>
                    <a:ea typeface="Calibri" panose="020F0502020204030204" pitchFamily="34" charset="0"/>
                    <a:cs typeface="Cambria Math" panose="02040503050406030204" pitchFamily="18" charset="0"/>
                  </a:rPr>
                  <a:t>∅</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0.75</a:t>
                </a:r>
              </a:p>
              <a:p>
                <a:pPr algn="justLow">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dirty="0">
                    <a:solidFill>
                      <a:srgbClr val="000000"/>
                    </a:solidFill>
                    <a:latin typeface="Cambria Math" panose="02040503050406030204" pitchFamily="18" charset="0"/>
                    <a:ea typeface="Calibri" panose="020F0502020204030204" pitchFamily="34" charset="0"/>
                    <a:cs typeface="Cambria Math" panose="02040503050406030204" pitchFamily="18" charset="0"/>
                  </a:rPr>
                  <a:t>∅𝑉𝑐</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0.75 × 1/6 × </a:t>
                </a:r>
                <a14:m>
                  <m:oMath xmlns:m="http://schemas.openxmlformats.org/officeDocument/2006/math">
                    <m:rad>
                      <m:radPr>
                        <m:degHide m:val="on"/>
                        <m:ctrlP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ctrlPr>
                      </m:radPr>
                      <m:deg/>
                      <m:e>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24</m:t>
                        </m:r>
                      </m:e>
                    </m:rad>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 </m:t>
                    </m:r>
                  </m:oMath>
                </a14:m>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1000 × 120 = 73.48 </a:t>
                </a:r>
                <a:r>
                  <a:rPr lang="en-US" dirty="0" err="1" smtClean="0">
                    <a:solidFill>
                      <a:srgbClr val="000000"/>
                    </a:solidFill>
                    <a:latin typeface="Times New Roman" panose="02020603050405020304" pitchFamily="18" charset="0"/>
                    <a:ea typeface="Calibri" panose="020F0502020204030204" pitchFamily="34" charset="0"/>
                    <a:cs typeface="Arial" panose="020B0604020202020204" pitchFamily="34" charset="0"/>
                  </a:rPr>
                  <a:t>kN</a:t>
                </a:r>
                <a:endPar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dirty="0">
                    <a:latin typeface="Times New Roman" panose="02020603050405020304" pitchFamily="18" charset="0"/>
                    <a:cs typeface="Times New Roman" panose="02020603050405020304" pitchFamily="18" charset="0"/>
                  </a:rPr>
                  <a:t>Display V13 </a:t>
                </a:r>
                <a:r>
                  <a:rPr lang="en-US" dirty="0" smtClean="0">
                    <a:latin typeface="Times New Roman" panose="02020603050405020304" pitchFamily="18" charset="0"/>
                    <a:cs typeface="Times New Roman" panose="02020603050405020304" pitchFamily="18" charset="0"/>
                  </a:rPr>
                  <a:t>from </a:t>
                </a:r>
                <a:r>
                  <a:rPr lang="en-US" dirty="0">
                    <a:latin typeface="Times New Roman" panose="02020603050405020304" pitchFamily="18" charset="0"/>
                    <a:cs typeface="Times New Roman" panose="02020603050405020304" pitchFamily="18" charset="0"/>
                  </a:rPr>
                  <a:t>ultimate load envelope combination and compare the values with the capacity</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16" name="Rectangle 15"/>
              <p:cNvSpPr>
                <a:spLocks noRot="1" noChangeAspect="1" noMove="1" noResize="1" noEditPoints="1" noAdjustHandles="1" noChangeArrowheads="1" noChangeShapeType="1" noTextEdit="1"/>
              </p:cNvSpPr>
              <p:nvPr/>
            </p:nvSpPr>
            <p:spPr>
              <a:xfrm>
                <a:off x="718071" y="2801957"/>
                <a:ext cx="5499849" cy="2147511"/>
              </a:xfrm>
              <a:prstGeom prst="rect">
                <a:avLst/>
              </a:prstGeom>
              <a:blipFill>
                <a:blip r:embed="rId2"/>
                <a:stretch>
                  <a:fillRect l="-998" t="-1989" r="-1996" b="-3693"/>
                </a:stretch>
              </a:blipFill>
            </p:spPr>
            <p:txBody>
              <a:bodyPr/>
              <a:lstStyle/>
              <a:p>
                <a:r>
                  <a:rPr lang="en-US">
                    <a:noFill/>
                  </a:rPr>
                  <a:t> </a:t>
                </a:r>
              </a:p>
            </p:txBody>
          </p:sp>
        </mc:Fallback>
      </mc:AlternateContent>
      <p:pic>
        <p:nvPicPr>
          <p:cNvPr id="17" name="Picture 16"/>
          <p:cNvPicPr/>
          <p:nvPr/>
        </p:nvPicPr>
        <p:blipFill>
          <a:blip r:embed="rId3">
            <a:extLst>
              <a:ext uri="{28A0092B-C50C-407E-A947-70E740481C1C}">
                <a14:useLocalDpi xmlns:a14="http://schemas.microsoft.com/office/drawing/2010/main" val="0"/>
              </a:ext>
            </a:extLst>
          </a:blip>
          <a:stretch>
            <a:fillRect/>
          </a:stretch>
        </p:blipFill>
        <p:spPr>
          <a:xfrm>
            <a:off x="6442364" y="549505"/>
            <a:ext cx="5187126" cy="2900277"/>
          </a:xfrm>
          <a:prstGeom prst="rect">
            <a:avLst/>
          </a:prstGeom>
        </p:spPr>
      </p:pic>
      <p:pic>
        <p:nvPicPr>
          <p:cNvPr id="18" name="Picture 17"/>
          <p:cNvPicPr/>
          <p:nvPr/>
        </p:nvPicPr>
        <p:blipFill>
          <a:blip r:embed="rId4">
            <a:extLst>
              <a:ext uri="{28A0092B-C50C-407E-A947-70E740481C1C}">
                <a14:useLocalDpi xmlns:a14="http://schemas.microsoft.com/office/drawing/2010/main" val="0"/>
              </a:ext>
            </a:extLst>
          </a:blip>
          <a:stretch>
            <a:fillRect/>
          </a:stretch>
        </p:blipFill>
        <p:spPr>
          <a:xfrm>
            <a:off x="6442364" y="3479074"/>
            <a:ext cx="5187126" cy="2536601"/>
          </a:xfrm>
          <a:prstGeom prst="rect">
            <a:avLst/>
          </a:prstGeom>
        </p:spPr>
      </p:pic>
    </p:spTree>
    <p:extLst>
      <p:ext uri="{BB962C8B-B14F-4D97-AF65-F5344CB8AC3E}">
        <p14:creationId xmlns:p14="http://schemas.microsoft.com/office/powerpoint/2010/main" val="400956059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75</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4298677" cy="707886"/>
          </a:xfrm>
          <a:prstGeom prst="rect">
            <a:avLst/>
          </a:prstGeom>
        </p:spPr>
        <p:txBody>
          <a:bodyPr wrap="none">
            <a:spAutoFit/>
          </a:bodyPr>
          <a:lstStyle/>
          <a:p>
            <a:pPr lvl="0"/>
            <a:r>
              <a:rPr lang="en-US" sz="4000" b="1" dirty="0" smtClean="0">
                <a:solidFill>
                  <a:srgbClr val="FFC000"/>
                </a:solidFill>
              </a:rPr>
              <a:t>5.3: </a:t>
            </a:r>
            <a:r>
              <a:rPr lang="en-US" sz="4000" b="1" dirty="0" smtClean="0">
                <a:solidFill>
                  <a:srgbClr val="70AD47">
                    <a:lumMod val="75000"/>
                  </a:srgbClr>
                </a:solidFill>
              </a:rPr>
              <a:t>Design of Slabs</a:t>
            </a:r>
            <a:endParaRPr lang="en-US" dirty="0">
              <a:solidFill>
                <a:srgbClr val="70AD47">
                  <a:lumMod val="75000"/>
                </a:srgbClr>
              </a:solidFill>
            </a:endParaRPr>
          </a:p>
        </p:txBody>
      </p:sp>
      <p:sp>
        <p:nvSpPr>
          <p:cNvPr id="6" name="Rectangle 5"/>
          <p:cNvSpPr/>
          <p:nvPr/>
        </p:nvSpPr>
        <p:spPr>
          <a:xfrm>
            <a:off x="452217" y="1479744"/>
            <a:ext cx="4865371"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5.3.1</a:t>
            </a:r>
            <a:r>
              <a:rPr lang="en-US" sz="3200" b="1" dirty="0" smtClean="0">
                <a:solidFill>
                  <a:srgbClr val="ED7D31">
                    <a:lumMod val="75000"/>
                  </a:srgbClr>
                </a:solidFill>
                <a:latin typeface="Century Gothic" panose="020B0502020202020204"/>
              </a:rPr>
              <a:t>: </a:t>
            </a:r>
            <a:r>
              <a:rPr lang="en-US" sz="3200" b="1" dirty="0" smtClean="0">
                <a:solidFill>
                  <a:schemeClr val="accent2">
                    <a:lumMod val="50000"/>
                  </a:schemeClr>
                </a:solidFill>
                <a:latin typeface="Century Gothic" panose="020B0502020202020204"/>
              </a:rPr>
              <a:t>Design for shear    </a:t>
            </a:r>
            <a:endParaRPr lang="en-US" sz="3200" b="1" dirty="0">
              <a:solidFill>
                <a:schemeClr val="accent2">
                  <a:lumMod val="50000"/>
                </a:schemeClr>
              </a:solidFill>
              <a:latin typeface="Century Gothic" panose="020B0502020202020204"/>
            </a:endParaRPr>
          </a:p>
        </p:txBody>
      </p:sp>
      <p:sp>
        <p:nvSpPr>
          <p:cNvPr id="14"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
        <p:nvSpPr>
          <p:cNvPr id="15" name="Rectangle 14"/>
          <p:cNvSpPr/>
          <p:nvPr/>
        </p:nvSpPr>
        <p:spPr>
          <a:xfrm>
            <a:off x="632852" y="2156239"/>
            <a:ext cx="2689839" cy="369332"/>
          </a:xfrm>
          <a:prstGeom prst="rect">
            <a:avLst/>
          </a:prstGeom>
        </p:spPr>
        <p:txBody>
          <a:bodyPr wrap="none">
            <a:spAutoFit/>
          </a:bodyPr>
          <a:lstStyle/>
          <a:p>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W</a:t>
            </a:r>
            <a:r>
              <a:rPr lang="en-US"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ide-beam </a:t>
            </a: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shear </a:t>
            </a:r>
            <a:r>
              <a:rPr lang="en-US"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check :</a:t>
            </a:r>
            <a:endParaRPr lang="en-US" dirty="0"/>
          </a:p>
        </p:txBody>
      </p:sp>
      <p:sp>
        <p:nvSpPr>
          <p:cNvPr id="16" name="Rectangle 15"/>
          <p:cNvSpPr/>
          <p:nvPr/>
        </p:nvSpPr>
        <p:spPr>
          <a:xfrm>
            <a:off x="632852" y="2226804"/>
            <a:ext cx="5499849" cy="1000274"/>
          </a:xfrm>
          <a:prstGeom prst="rect">
            <a:avLst/>
          </a:prstGeom>
        </p:spPr>
        <p:txBody>
          <a:bodyPr wrap="square">
            <a:spAutoFit/>
          </a:bodyPr>
          <a:lstStyle/>
          <a:p>
            <a:pPr algn="justLow">
              <a:spcAft>
                <a:spcPts val="600"/>
              </a:spcAft>
            </a:pP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dirty="0">
                <a:latin typeface="Times New Roman" panose="02020603050405020304" pitchFamily="18" charset="0"/>
                <a:cs typeface="Times New Roman" panose="02020603050405020304" pitchFamily="18" charset="0"/>
              </a:rPr>
              <a:t>Display </a:t>
            </a:r>
            <a:r>
              <a:rPr lang="en-US" dirty="0" smtClean="0">
                <a:latin typeface="Times New Roman" panose="02020603050405020304" pitchFamily="18" charset="0"/>
                <a:cs typeface="Times New Roman" panose="02020603050405020304" pitchFamily="18" charset="0"/>
              </a:rPr>
              <a:t>V23 from </a:t>
            </a:r>
            <a:r>
              <a:rPr lang="en-US" dirty="0">
                <a:latin typeface="Times New Roman" panose="02020603050405020304" pitchFamily="18" charset="0"/>
                <a:cs typeface="Times New Roman" panose="02020603050405020304" pitchFamily="18" charset="0"/>
              </a:rPr>
              <a:t>ultimate load envelope combination and compare the values with the capacity</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9" name="Picture 18"/>
          <p:cNvPicPr/>
          <p:nvPr/>
        </p:nvPicPr>
        <p:blipFill>
          <a:blip r:embed="rId2">
            <a:extLst>
              <a:ext uri="{28A0092B-C50C-407E-A947-70E740481C1C}">
                <a14:useLocalDpi xmlns:a14="http://schemas.microsoft.com/office/drawing/2010/main" val="0"/>
              </a:ext>
            </a:extLst>
          </a:blip>
          <a:stretch>
            <a:fillRect/>
          </a:stretch>
        </p:blipFill>
        <p:spPr>
          <a:xfrm>
            <a:off x="6337850" y="395617"/>
            <a:ext cx="5300538" cy="2934393"/>
          </a:xfrm>
          <a:prstGeom prst="rect">
            <a:avLst/>
          </a:prstGeom>
        </p:spPr>
      </p:pic>
      <p:pic>
        <p:nvPicPr>
          <p:cNvPr id="20" name="Picture 19"/>
          <p:cNvPicPr/>
          <p:nvPr/>
        </p:nvPicPr>
        <p:blipFill>
          <a:blip r:embed="rId3">
            <a:extLst>
              <a:ext uri="{28A0092B-C50C-407E-A947-70E740481C1C}">
                <a14:useLocalDpi xmlns:a14="http://schemas.microsoft.com/office/drawing/2010/main" val="0"/>
              </a:ext>
            </a:extLst>
          </a:blip>
          <a:stretch>
            <a:fillRect/>
          </a:stretch>
        </p:blipFill>
        <p:spPr>
          <a:xfrm>
            <a:off x="6456898" y="3366189"/>
            <a:ext cx="5221099" cy="2934393"/>
          </a:xfrm>
          <a:prstGeom prst="rect">
            <a:avLst/>
          </a:prstGeom>
        </p:spPr>
      </p:pic>
      <p:sp>
        <p:nvSpPr>
          <p:cNvPr id="2" name="Rectangle 1"/>
          <p:cNvSpPr/>
          <p:nvPr/>
        </p:nvSpPr>
        <p:spPr>
          <a:xfrm>
            <a:off x="452216" y="3545370"/>
            <a:ext cx="6004682" cy="1215717"/>
          </a:xfrm>
          <a:prstGeom prst="rect">
            <a:avLst/>
          </a:prstGeom>
        </p:spPr>
        <p:txBody>
          <a:bodyPr wrap="square">
            <a:spAutoFit/>
          </a:bodyPr>
          <a:lstStyle/>
          <a:p>
            <a:pPr algn="justLow">
              <a:spcAft>
                <a:spcPts val="600"/>
              </a:spcAft>
            </a:pPr>
            <a:r>
              <a:rPr lang="en-US" sz="17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The figures </a:t>
            </a:r>
            <a:r>
              <a:rPr lang="en-US" sz="1700" dirty="0">
                <a:solidFill>
                  <a:srgbClr val="000000"/>
                </a:solidFill>
                <a:latin typeface="Times New Roman" panose="02020603050405020304" pitchFamily="18" charset="0"/>
                <a:ea typeface="Calibri" panose="020F0502020204030204" pitchFamily="34" charset="0"/>
                <a:cs typeface="Arial" panose="020B0604020202020204" pitchFamily="34" charset="0"/>
              </a:rPr>
              <a:t>show that the minimum and maximum values of V13 and V23, using ultimate load envelope are below the specified limit </a:t>
            </a:r>
            <a:r>
              <a:rPr lang="en-US" sz="1700" dirty="0">
                <a:solidFill>
                  <a:srgbClr val="000000"/>
                </a:solidFill>
                <a:latin typeface="Cambria Math" panose="02040503050406030204" pitchFamily="18" charset="0"/>
                <a:ea typeface="Calibri" panose="020F0502020204030204" pitchFamily="34" charset="0"/>
                <a:cs typeface="Cambria Math" panose="02040503050406030204" pitchFamily="18" charset="0"/>
              </a:rPr>
              <a:t>∅𝑉𝑐.</a:t>
            </a:r>
            <a:endParaRPr lang="en-US" sz="17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700" dirty="0">
                <a:solidFill>
                  <a:srgbClr val="000000"/>
                </a:solidFill>
                <a:latin typeface="Cambria Math" panose="02040503050406030204" pitchFamily="18" charset="0"/>
                <a:ea typeface="Calibri" panose="020F0502020204030204" pitchFamily="34" charset="0"/>
                <a:cs typeface="Cambria Math" panose="02040503050406030204" pitchFamily="18" charset="0"/>
              </a:rPr>
              <a:t>So, the thickness of slab is adequate for shear.</a:t>
            </a:r>
            <a:endParaRPr lang="en-US" sz="17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20428199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76</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27703" y="781884"/>
            <a:ext cx="4298677" cy="707886"/>
          </a:xfrm>
          <a:prstGeom prst="rect">
            <a:avLst/>
          </a:prstGeom>
        </p:spPr>
        <p:txBody>
          <a:bodyPr wrap="none">
            <a:spAutoFit/>
          </a:bodyPr>
          <a:lstStyle/>
          <a:p>
            <a:pPr lvl="0"/>
            <a:r>
              <a:rPr lang="en-US" sz="4000" b="1" dirty="0" smtClean="0">
                <a:solidFill>
                  <a:srgbClr val="FFC000"/>
                </a:solidFill>
              </a:rPr>
              <a:t>5.3: </a:t>
            </a:r>
            <a:r>
              <a:rPr lang="en-US" sz="4000" b="1" dirty="0" smtClean="0">
                <a:solidFill>
                  <a:srgbClr val="70AD47">
                    <a:lumMod val="75000"/>
                  </a:srgbClr>
                </a:solidFill>
              </a:rPr>
              <a:t>Design of Slabs</a:t>
            </a:r>
            <a:endParaRPr lang="en-US" dirty="0">
              <a:solidFill>
                <a:srgbClr val="70AD47">
                  <a:lumMod val="75000"/>
                </a:srgbClr>
              </a:solidFill>
            </a:endParaRPr>
          </a:p>
        </p:txBody>
      </p:sp>
      <p:sp>
        <p:nvSpPr>
          <p:cNvPr id="6" name="Rectangle 5"/>
          <p:cNvSpPr/>
          <p:nvPr/>
        </p:nvSpPr>
        <p:spPr>
          <a:xfrm>
            <a:off x="427703" y="1395207"/>
            <a:ext cx="4865371"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5.3.2</a:t>
            </a:r>
            <a:r>
              <a:rPr lang="en-US" sz="3200" b="1" dirty="0" smtClean="0">
                <a:solidFill>
                  <a:srgbClr val="ED7D31">
                    <a:lumMod val="75000"/>
                  </a:srgbClr>
                </a:solidFill>
                <a:latin typeface="Century Gothic" panose="020B0502020202020204"/>
              </a:rPr>
              <a:t>: </a:t>
            </a:r>
            <a:r>
              <a:rPr lang="en-US" sz="3200" b="1" dirty="0" smtClean="0">
                <a:solidFill>
                  <a:schemeClr val="accent2">
                    <a:lumMod val="50000"/>
                  </a:schemeClr>
                </a:solidFill>
                <a:latin typeface="Century Gothic" panose="020B0502020202020204"/>
              </a:rPr>
              <a:t>Design for flexure   </a:t>
            </a:r>
            <a:endParaRPr lang="en-US" sz="3200" b="1" dirty="0">
              <a:solidFill>
                <a:schemeClr val="accent2">
                  <a:lumMod val="50000"/>
                </a:schemeClr>
              </a:solidFill>
              <a:latin typeface="Century Gothic" panose="020B0502020202020204"/>
            </a:endParaRPr>
          </a:p>
        </p:txBody>
      </p:sp>
      <p:sp>
        <p:nvSpPr>
          <p:cNvPr id="14"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
        <p:nvSpPr>
          <p:cNvPr id="2" name="Rectangle 1"/>
          <p:cNvSpPr/>
          <p:nvPr/>
        </p:nvSpPr>
        <p:spPr>
          <a:xfrm>
            <a:off x="531358" y="2103093"/>
            <a:ext cx="6767217" cy="3915944"/>
          </a:xfrm>
          <a:prstGeom prst="rect">
            <a:avLst/>
          </a:prstGeom>
        </p:spPr>
        <p:txBody>
          <a:bodyPr wrap="square">
            <a:spAutoFit/>
          </a:bodyPr>
          <a:lstStyle/>
          <a:p>
            <a:pPr marL="457200" marR="0" algn="justLow">
              <a:spcBef>
                <a:spcPts val="0"/>
              </a:spcBef>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Maximum spacing for two way slab the lesser of</a:t>
            </a:r>
          </a:p>
          <a:p>
            <a:pPr marL="342900" lvl="0" indent="-342900" algn="justLow">
              <a:lnSpc>
                <a:spcPct val="115000"/>
              </a:lnSpc>
              <a:spcAft>
                <a:spcPts val="1000"/>
              </a:spcAft>
              <a:buFont typeface="+mj-lt"/>
              <a:buAutoNum type="arabicPeriod"/>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2h = 320 mm </a:t>
            </a:r>
          </a:p>
          <a:p>
            <a:pPr marL="342900" lvl="0" indent="-342900" algn="justLow">
              <a:lnSpc>
                <a:spcPct val="115000"/>
              </a:lnSpc>
              <a:spcAft>
                <a:spcPts val="1000"/>
              </a:spcAft>
              <a:buFont typeface="+mj-lt"/>
              <a:buAutoNum type="arabicPeriod"/>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450mm </a:t>
            </a:r>
          </a:p>
          <a:p>
            <a:pPr marL="762000" marR="0" algn="justLow">
              <a:spcBef>
                <a:spcPts val="0"/>
              </a:spcBef>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So, </a:t>
            </a:r>
            <a:r>
              <a:rPr lang="en-US" sz="16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Smax</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 320 mm</a:t>
            </a:r>
          </a:p>
          <a:p>
            <a:pPr marL="762000" marR="0" algn="justLow">
              <a:spcBef>
                <a:spcPts val="0"/>
              </a:spcBef>
              <a:spcAft>
                <a:spcPts val="600"/>
              </a:spcAft>
            </a:pPr>
            <a:r>
              <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A</a:t>
            </a:r>
            <a:r>
              <a:rPr lang="en-US" sz="1600" baseline="-25000" dirty="0">
                <a:solidFill>
                  <a:srgbClr val="000000"/>
                </a:solidFill>
                <a:latin typeface="Times New Roman" panose="02020603050405020304" pitchFamily="18" charset="0"/>
                <a:ea typeface="Calibri" panose="020F0502020204030204" pitchFamily="34" charset="0"/>
                <a:cs typeface="Arial" panose="020B0604020202020204" pitchFamily="34" charset="0"/>
              </a:rPr>
              <a:t>s, min</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 0.0018*1000*160 = 288 mm2/m.</a:t>
            </a: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Assume </a:t>
            </a:r>
            <a:r>
              <a:rPr lang="en-US" sz="1600" dirty="0">
                <a:solidFill>
                  <a:srgbClr val="000000"/>
                </a:solidFill>
                <a:latin typeface="Cambria Math" panose="02040503050406030204" pitchFamily="18" charset="0"/>
                <a:ea typeface="Calibri" panose="020F0502020204030204" pitchFamily="34" charset="0"/>
                <a:cs typeface="Cambria Math" panose="02040503050406030204" pitchFamily="18" charset="0"/>
              </a:rPr>
              <a:t>∅</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12 with area of the bar = 113mm</a:t>
            </a:r>
            <a:r>
              <a:rPr lang="en-US" sz="1600" baseline="30000" dirty="0">
                <a:solidFill>
                  <a:srgbClr val="000000"/>
                </a:solidFill>
                <a:latin typeface="Times New Roman" panose="02020603050405020304" pitchFamily="18" charset="0"/>
                <a:ea typeface="Calibri" panose="020F0502020204030204" pitchFamily="34" charset="0"/>
                <a:cs typeface="Arial" panose="020B0604020202020204" pitchFamily="34" charset="0"/>
              </a:rPr>
              <a:t>2</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n = 288/113 = 2.6 use 3</a:t>
            </a:r>
            <a:r>
              <a:rPr lang="en-US" sz="1600" dirty="0">
                <a:solidFill>
                  <a:srgbClr val="000000"/>
                </a:solidFill>
                <a:latin typeface="Cambria Math" panose="02040503050406030204" pitchFamily="18" charset="0"/>
                <a:ea typeface="Calibri" panose="020F0502020204030204" pitchFamily="34" charset="0"/>
                <a:cs typeface="Cambria Math" panose="02040503050406030204" pitchFamily="18" charset="0"/>
              </a:rPr>
              <a:t>∅</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12/m</a:t>
            </a: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p>
          <a:p>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After calculating nominal capacity moment depend on minimum reinforcement we notice that this reinforcement isn’t adequate so we increase it </a:t>
            </a:r>
            <a:endParaRPr lang="en-US" sz="16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r>
              <a:rPr lang="en-US" sz="16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to1 </a:t>
            </a:r>
            <a:r>
              <a:rPr lang="en-US" sz="1600" dirty="0">
                <a:solidFill>
                  <a:srgbClr val="000000"/>
                </a:solidFill>
                <a:latin typeface="Cambria Math" panose="02040503050406030204" pitchFamily="18" charset="0"/>
                <a:ea typeface="Calibri" panose="020F0502020204030204" pitchFamily="34" charset="0"/>
                <a:cs typeface="Cambria Math" panose="02040503050406030204" pitchFamily="18" charset="0"/>
              </a:rPr>
              <a:t>∅</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12/100 mm</a:t>
            </a:r>
            <a:endParaRPr lang="en-US" sz="1600" dirty="0"/>
          </a:p>
        </p:txBody>
      </p:sp>
      <mc:AlternateContent xmlns:mc="http://schemas.openxmlformats.org/markup-compatibility/2006" xmlns:a14="http://schemas.microsoft.com/office/drawing/2010/main">
        <mc:Choice Requires="a14">
          <p:sp>
            <p:nvSpPr>
              <p:cNvPr id="15" name="Rectangle 14"/>
              <p:cNvSpPr/>
              <p:nvPr/>
            </p:nvSpPr>
            <p:spPr>
              <a:xfrm>
                <a:off x="7530378" y="1979982"/>
                <a:ext cx="5059456" cy="3708836"/>
              </a:xfrm>
              <a:prstGeom prst="rect">
                <a:avLst/>
              </a:prstGeom>
            </p:spPr>
            <p:txBody>
              <a:bodyPr wrap="square">
                <a:spAutoFit/>
              </a:bodyPr>
              <a:lstStyle/>
              <a:p>
                <a:pPr algn="justLow">
                  <a:spcAft>
                    <a:spcPts val="600"/>
                  </a:spcAft>
                </a:pPr>
                <a:r>
                  <a:rPr lang="en-US" sz="1600" dirty="0">
                    <a:solidFill>
                      <a:srgbClr val="000000"/>
                    </a:solidFill>
                    <a:latin typeface="Cambria Math" panose="02040503050406030204" pitchFamily="18" charset="0"/>
                    <a:ea typeface="Calibri" panose="020F0502020204030204" pitchFamily="34" charset="0"/>
                    <a:cs typeface="Cambria Math" panose="02040503050406030204" pitchFamily="18" charset="0"/>
                  </a:rPr>
                  <a:t>As, used/m</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10 × 113 = 1130 </a:t>
                </a:r>
                <a:r>
                  <a:rPr lang="en-US" sz="1600" dirty="0">
                    <a:solidFill>
                      <a:srgbClr val="000000"/>
                    </a:solidFill>
                    <a:latin typeface="Cambria Math" panose="02040503050406030204" pitchFamily="18" charset="0"/>
                    <a:ea typeface="Calibri" panose="020F0502020204030204" pitchFamily="34" charset="0"/>
                    <a:cs typeface="Cambria Math" panose="02040503050406030204" pitchFamily="18" charset="0"/>
                  </a:rPr>
                  <a:t>mm</a:t>
                </a:r>
                <a:r>
                  <a:rPr lang="en-US" sz="1600" baseline="30000" dirty="0">
                    <a:solidFill>
                      <a:srgbClr val="000000"/>
                    </a:solidFill>
                    <a:latin typeface="Cambria Math" panose="02040503050406030204" pitchFamily="18" charset="0"/>
                    <a:ea typeface="Calibri" panose="020F0502020204030204" pitchFamily="34" charset="0"/>
                    <a:cs typeface="Cambria Math" panose="02040503050406030204" pitchFamily="18" charset="0"/>
                  </a:rPr>
                  <a:t>2</a:t>
                </a:r>
                <a:r>
                  <a:rPr lang="en-US" sz="1600" dirty="0">
                    <a:solidFill>
                      <a:srgbClr val="000000"/>
                    </a:solidFill>
                    <a:latin typeface="Cambria Math" panose="02040503050406030204" pitchFamily="18" charset="0"/>
                    <a:ea typeface="Calibri" panose="020F0502020204030204" pitchFamily="34" charset="0"/>
                    <a:cs typeface="Cambria Math" panose="02040503050406030204" pitchFamily="18" charset="0"/>
                  </a:rPr>
                  <a:t>/m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Cambria Math" panose="02040503050406030204" pitchFamily="18" charset="0"/>
                    <a:ea typeface="Calibri" panose="020F0502020204030204" pitchFamily="34" charset="0"/>
                    <a:cs typeface="Cambria Math" panose="02040503050406030204" pitchFamily="18" charset="0"/>
                  </a:rPr>
                  <a:t>∅𝑀𝑛</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a:t>
                </a:r>
                <a14:m>
                  <m:oMath xmlns:m="http://schemas.openxmlformats.org/officeDocument/2006/math">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Ø</m:t>
                    </m:r>
                  </m:oMath>
                </a14:m>
                <a:r>
                  <a:rPr lang="en-US"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As </a:t>
                </a:r>
                <a:r>
                  <a:rPr lang="en-US" sz="16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a:t>
                </a:r>
                <a:r>
                  <a:rPr lang="en-US" sz="1600" baseline="-250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y</a:t>
                </a:r>
                <a:r>
                  <a:rPr lang="en-US"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(d-a/2) ,where </a:t>
                </a:r>
                <a14:m>
                  <m:oMath xmlns:m="http://schemas.openxmlformats.org/officeDocument/2006/math">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Ø</m:t>
                    </m:r>
                  </m:oMath>
                </a14:m>
                <a:r>
                  <a:rPr lang="en-US"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 0.9</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Cambria Math" panose="02040503050406030204" pitchFamily="18" charset="0"/>
                    <a:ea typeface="Calibri" panose="020F0502020204030204" pitchFamily="34" charset="0"/>
                    <a:cs typeface="Cambria Math" panose="02040503050406030204" pitchFamily="18" charset="0"/>
                  </a:rPr>
                  <a:t>a </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f>
                      <m:fPr>
                        <m:ctrlP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𝐴𝑠</m:t>
                        </m:r>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𝑓𝑦</m:t>
                        </m:r>
                      </m:num>
                      <m:den>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85</m:t>
                        </m:r>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𝑏</m:t>
                        </m:r>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𝑓</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𝑐</m:t>
                        </m:r>
                      </m:den>
                    </m:f>
                  </m:oMath>
                </a14:m>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a:t>
                </a:r>
                <a14:m>
                  <m:oMath xmlns:m="http://schemas.openxmlformats.org/officeDocument/2006/math">
                    <m:f>
                      <m:fPr>
                        <m:ctrlP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1130</m:t>
                        </m:r>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420</m:t>
                        </m:r>
                      </m:num>
                      <m:den>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85</m:t>
                        </m:r>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1000</m:t>
                        </m:r>
                        <m:r>
                          <a:rPr lang="en-US" sz="16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24</m:t>
                        </m:r>
                      </m:den>
                    </m:f>
                  </m:oMath>
                </a14:m>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23.26 mm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Cambria Math" panose="02040503050406030204" pitchFamily="18" charset="0"/>
                    <a:ea typeface="Calibri" panose="020F0502020204030204" pitchFamily="34" charset="0"/>
                    <a:cs typeface="Cambria Math" panose="02040503050406030204" pitchFamily="18" charset="0"/>
                  </a:rPr>
                  <a:t>b</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1000 </a:t>
                </a:r>
                <a:r>
                  <a:rPr lang="en-US" sz="1600" dirty="0">
                    <a:solidFill>
                      <a:srgbClr val="000000"/>
                    </a:solidFill>
                    <a:latin typeface="Cambria Math" panose="02040503050406030204" pitchFamily="18" charset="0"/>
                    <a:ea typeface="Calibri" panose="020F0502020204030204" pitchFamily="34" charset="0"/>
                    <a:cs typeface="Cambria Math" panose="02040503050406030204" pitchFamily="18" charset="0"/>
                  </a:rPr>
                  <a:t>mm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Cambria Math" panose="02040503050406030204" pitchFamily="18" charset="0"/>
                    <a:ea typeface="Calibri" panose="020F0502020204030204" pitchFamily="34" charset="0"/>
                    <a:cs typeface="Cambria Math" panose="02040503050406030204" pitchFamily="18" charset="0"/>
                  </a:rPr>
                  <a:t>d</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120 </a:t>
                </a:r>
                <a:r>
                  <a:rPr lang="en-US" sz="1600" dirty="0">
                    <a:solidFill>
                      <a:srgbClr val="000000"/>
                    </a:solidFill>
                    <a:latin typeface="Cambria Math" panose="02040503050406030204" pitchFamily="18" charset="0"/>
                    <a:ea typeface="Calibri" panose="020F0502020204030204" pitchFamily="34" charset="0"/>
                    <a:cs typeface="Cambria Math" panose="02040503050406030204" pitchFamily="18" charset="0"/>
                  </a:rPr>
                  <a:t>mm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1600" dirty="0">
                    <a:solidFill>
                      <a:srgbClr val="000000"/>
                    </a:solidFill>
                    <a:latin typeface="Cambria Math" panose="02040503050406030204" pitchFamily="18" charset="0"/>
                    <a:ea typeface="Calibri" panose="020F0502020204030204" pitchFamily="34" charset="0"/>
                    <a:cs typeface="Cambria Math" panose="02040503050406030204" pitchFamily="18" charset="0"/>
                  </a:rPr>
                  <a:t>∅𝑀𝑛</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46.3 </a:t>
                </a:r>
                <a:r>
                  <a:rPr lang="en-US" sz="1600" dirty="0" err="1">
                    <a:solidFill>
                      <a:srgbClr val="000000"/>
                    </a:solidFill>
                    <a:latin typeface="Cambria Math" panose="02040503050406030204" pitchFamily="18" charset="0"/>
                    <a:ea typeface="Calibri" panose="020F0502020204030204" pitchFamily="34" charset="0"/>
                    <a:cs typeface="Cambria Math" panose="02040503050406030204" pitchFamily="18" charset="0"/>
                  </a:rPr>
                  <a:t>kN.m</a:t>
                </a:r>
                <a:r>
                  <a:rPr lang="en-US" sz="1600" dirty="0">
                    <a:solidFill>
                      <a:srgbClr val="000000"/>
                    </a:solidFill>
                    <a:latin typeface="Cambria Math" panose="02040503050406030204" pitchFamily="18" charset="0"/>
                    <a:ea typeface="Calibri" panose="020F0502020204030204" pitchFamily="34" charset="0"/>
                    <a:cs typeface="Cambria Math" panose="02040503050406030204" pitchFamily="18" charset="0"/>
                  </a:rPr>
                  <a:t>/m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15" name="Rectangle 14"/>
              <p:cNvSpPr>
                <a:spLocks noRot="1" noChangeAspect="1" noMove="1" noResize="1" noEditPoints="1" noAdjustHandles="1" noChangeArrowheads="1" noChangeShapeType="1" noTextEdit="1"/>
              </p:cNvSpPr>
              <p:nvPr/>
            </p:nvSpPr>
            <p:spPr>
              <a:xfrm>
                <a:off x="7530378" y="1979982"/>
                <a:ext cx="5059456" cy="3708836"/>
              </a:xfrm>
              <a:prstGeom prst="rect">
                <a:avLst/>
              </a:prstGeom>
              <a:blipFill>
                <a:blip r:embed="rId2"/>
                <a:stretch>
                  <a:fillRect l="-602" t="-822" b="-1316"/>
                </a:stretch>
              </a:blipFill>
            </p:spPr>
            <p:txBody>
              <a:bodyPr/>
              <a:lstStyle/>
              <a:p>
                <a:r>
                  <a:rPr lang="en-US">
                    <a:noFill/>
                  </a:rPr>
                  <a:t> </a:t>
                </a:r>
              </a:p>
            </p:txBody>
          </p:sp>
        </mc:Fallback>
      </mc:AlternateContent>
      <p:cxnSp>
        <p:nvCxnSpPr>
          <p:cNvPr id="17" name="Straight Connector 16"/>
          <p:cNvCxnSpPr/>
          <p:nvPr/>
        </p:nvCxnSpPr>
        <p:spPr>
          <a:xfrm>
            <a:off x="7281949" y="471948"/>
            <a:ext cx="16626" cy="585511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052120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77</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27703" y="781884"/>
            <a:ext cx="4298677" cy="707886"/>
          </a:xfrm>
          <a:prstGeom prst="rect">
            <a:avLst/>
          </a:prstGeom>
        </p:spPr>
        <p:txBody>
          <a:bodyPr wrap="none">
            <a:spAutoFit/>
          </a:bodyPr>
          <a:lstStyle/>
          <a:p>
            <a:pPr lvl="0"/>
            <a:r>
              <a:rPr lang="en-US" sz="4000" b="1" dirty="0" smtClean="0">
                <a:solidFill>
                  <a:srgbClr val="FFC000"/>
                </a:solidFill>
              </a:rPr>
              <a:t>5.3: </a:t>
            </a:r>
            <a:r>
              <a:rPr lang="en-US" sz="4000" b="1" dirty="0" smtClean="0">
                <a:solidFill>
                  <a:srgbClr val="70AD47">
                    <a:lumMod val="75000"/>
                  </a:srgbClr>
                </a:solidFill>
              </a:rPr>
              <a:t>Design of Slabs</a:t>
            </a:r>
            <a:endParaRPr lang="en-US" dirty="0">
              <a:solidFill>
                <a:srgbClr val="70AD47">
                  <a:lumMod val="75000"/>
                </a:srgbClr>
              </a:solidFill>
            </a:endParaRPr>
          </a:p>
        </p:txBody>
      </p:sp>
      <p:sp>
        <p:nvSpPr>
          <p:cNvPr id="6" name="Rectangle 5"/>
          <p:cNvSpPr/>
          <p:nvPr/>
        </p:nvSpPr>
        <p:spPr>
          <a:xfrm>
            <a:off x="427703" y="1395207"/>
            <a:ext cx="4865371"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5.3.2</a:t>
            </a:r>
            <a:r>
              <a:rPr lang="en-US" sz="3200" b="1" dirty="0" smtClean="0">
                <a:solidFill>
                  <a:srgbClr val="ED7D31">
                    <a:lumMod val="75000"/>
                  </a:srgbClr>
                </a:solidFill>
                <a:latin typeface="Century Gothic" panose="020B0502020202020204"/>
              </a:rPr>
              <a:t>: </a:t>
            </a:r>
            <a:r>
              <a:rPr lang="en-US" sz="3200" b="1" dirty="0" smtClean="0">
                <a:solidFill>
                  <a:schemeClr val="accent2">
                    <a:lumMod val="50000"/>
                  </a:schemeClr>
                </a:solidFill>
                <a:latin typeface="Century Gothic" panose="020B0502020202020204"/>
              </a:rPr>
              <a:t>Design for flexure   </a:t>
            </a:r>
            <a:endParaRPr lang="en-US" sz="3200" b="1" dirty="0">
              <a:solidFill>
                <a:schemeClr val="accent2">
                  <a:lumMod val="50000"/>
                </a:schemeClr>
              </a:solidFill>
              <a:latin typeface="Century Gothic" panose="020B0502020202020204"/>
            </a:endParaRPr>
          </a:p>
        </p:txBody>
      </p:sp>
      <p:sp>
        <p:nvSpPr>
          <p:cNvPr id="14"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
        <p:nvSpPr>
          <p:cNvPr id="11" name="Rectangle 10"/>
          <p:cNvSpPr/>
          <p:nvPr/>
        </p:nvSpPr>
        <p:spPr>
          <a:xfrm>
            <a:off x="5257800" y="939224"/>
            <a:ext cx="6238702" cy="877163"/>
          </a:xfrm>
          <a:prstGeom prst="rect">
            <a:avLst/>
          </a:prstGeom>
        </p:spPr>
        <p:txBody>
          <a:bodyPr wrap="square">
            <a:spAutoFit/>
          </a:bodyPr>
          <a:lstStyle/>
          <a:p>
            <a:pPr algn="justLow">
              <a:spcAft>
                <a:spcPts val="600"/>
              </a:spcAft>
            </a:pPr>
            <a:r>
              <a:rPr lang="en-US" sz="1700" dirty="0">
                <a:solidFill>
                  <a:srgbClr val="000000"/>
                </a:solidFill>
                <a:latin typeface="Times New Roman" panose="02020603050405020304" pitchFamily="18" charset="0"/>
                <a:ea typeface="Calibri" panose="020F0502020204030204" pitchFamily="34" charset="0"/>
                <a:cs typeface="Arial" panose="020B0604020202020204" pitchFamily="34" charset="0"/>
              </a:rPr>
              <a:t>The following </a:t>
            </a:r>
            <a:r>
              <a:rPr lang="en-US" sz="17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figures </a:t>
            </a:r>
            <a:r>
              <a:rPr lang="en-US" sz="1700" dirty="0">
                <a:solidFill>
                  <a:srgbClr val="000000"/>
                </a:solidFill>
                <a:latin typeface="Times New Roman" panose="02020603050405020304" pitchFamily="18" charset="0"/>
                <a:ea typeface="Calibri" panose="020F0502020204030204" pitchFamily="34" charset="0"/>
                <a:cs typeface="Arial" panose="020B0604020202020204" pitchFamily="34" charset="0"/>
              </a:rPr>
              <a:t>show that the minimum and maximum values of M11 and M22, using ultimate load envelope are below the specified limit ØMn. So, the reinforcement used is adequate.</a:t>
            </a:r>
          </a:p>
        </p:txBody>
      </p:sp>
      <p:pic>
        <p:nvPicPr>
          <p:cNvPr id="16" name="Picture 15"/>
          <p:cNvPicPr/>
          <p:nvPr/>
        </p:nvPicPr>
        <p:blipFill>
          <a:blip r:embed="rId2">
            <a:extLst>
              <a:ext uri="{28A0092B-C50C-407E-A947-70E740481C1C}">
                <a14:useLocalDpi xmlns:a14="http://schemas.microsoft.com/office/drawing/2010/main" val="0"/>
              </a:ext>
            </a:extLst>
          </a:blip>
          <a:stretch>
            <a:fillRect/>
          </a:stretch>
        </p:blipFill>
        <p:spPr>
          <a:xfrm>
            <a:off x="507507" y="2318537"/>
            <a:ext cx="5683729" cy="3320046"/>
          </a:xfrm>
          <a:prstGeom prst="rect">
            <a:avLst/>
          </a:prstGeom>
        </p:spPr>
      </p:pic>
      <p:pic>
        <p:nvPicPr>
          <p:cNvPr id="18" name="Picture 17"/>
          <p:cNvPicPr/>
          <p:nvPr/>
        </p:nvPicPr>
        <p:blipFill>
          <a:blip r:embed="rId3">
            <a:extLst>
              <a:ext uri="{28A0092B-C50C-407E-A947-70E740481C1C}">
                <a14:useLocalDpi xmlns:a14="http://schemas.microsoft.com/office/drawing/2010/main" val="0"/>
              </a:ext>
            </a:extLst>
          </a:blip>
          <a:stretch>
            <a:fillRect/>
          </a:stretch>
        </p:blipFill>
        <p:spPr>
          <a:xfrm>
            <a:off x="6191236" y="2318537"/>
            <a:ext cx="5548480" cy="3320046"/>
          </a:xfrm>
          <a:prstGeom prst="rect">
            <a:avLst/>
          </a:prstGeom>
        </p:spPr>
      </p:pic>
      <p:sp>
        <p:nvSpPr>
          <p:cNvPr id="19" name="Rectangle 18"/>
          <p:cNvSpPr/>
          <p:nvPr/>
        </p:nvSpPr>
        <p:spPr>
          <a:xfrm>
            <a:off x="3722098" y="5730303"/>
            <a:ext cx="4938275" cy="369332"/>
          </a:xfrm>
          <a:prstGeom prst="rect">
            <a:avLst/>
          </a:prstGeom>
        </p:spPr>
        <p:txBody>
          <a:bodyPr wrap="none">
            <a:spAutoFit/>
          </a:bodyPr>
          <a:lstStyle/>
          <a:p>
            <a:r>
              <a:rPr lang="en-US" b="1" dirty="0" smtClean="0">
                <a:solidFill>
                  <a:srgbClr val="000000"/>
                </a:solidFill>
                <a:latin typeface="Times New Roman" panose="02020603050405020304" pitchFamily="18" charset="0"/>
                <a:cs typeface="Arial" panose="020B0604020202020204" pitchFamily="34" charset="0"/>
              </a:rPr>
              <a:t>M11 values from Envultimate load combination </a:t>
            </a:r>
            <a:endParaRPr lang="en-US" dirty="0"/>
          </a:p>
        </p:txBody>
      </p:sp>
    </p:spTree>
    <p:extLst>
      <p:ext uri="{BB962C8B-B14F-4D97-AF65-F5344CB8AC3E}">
        <p14:creationId xmlns:p14="http://schemas.microsoft.com/office/powerpoint/2010/main" val="318482973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78</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27703" y="781884"/>
            <a:ext cx="4298677" cy="707886"/>
          </a:xfrm>
          <a:prstGeom prst="rect">
            <a:avLst/>
          </a:prstGeom>
        </p:spPr>
        <p:txBody>
          <a:bodyPr wrap="none">
            <a:spAutoFit/>
          </a:bodyPr>
          <a:lstStyle/>
          <a:p>
            <a:pPr lvl="0"/>
            <a:r>
              <a:rPr lang="en-US" sz="4000" b="1" dirty="0" smtClean="0">
                <a:solidFill>
                  <a:srgbClr val="FFC000"/>
                </a:solidFill>
              </a:rPr>
              <a:t>5.3: </a:t>
            </a:r>
            <a:r>
              <a:rPr lang="en-US" sz="4000" b="1" dirty="0" smtClean="0">
                <a:solidFill>
                  <a:srgbClr val="70AD47">
                    <a:lumMod val="75000"/>
                  </a:srgbClr>
                </a:solidFill>
              </a:rPr>
              <a:t>Design of Slabs</a:t>
            </a:r>
            <a:endParaRPr lang="en-US" dirty="0">
              <a:solidFill>
                <a:srgbClr val="70AD47">
                  <a:lumMod val="75000"/>
                </a:srgbClr>
              </a:solidFill>
            </a:endParaRPr>
          </a:p>
        </p:txBody>
      </p:sp>
      <p:sp>
        <p:nvSpPr>
          <p:cNvPr id="6" name="Rectangle 5"/>
          <p:cNvSpPr/>
          <p:nvPr/>
        </p:nvSpPr>
        <p:spPr>
          <a:xfrm>
            <a:off x="427703" y="1395207"/>
            <a:ext cx="4865371"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5.3.2</a:t>
            </a:r>
            <a:r>
              <a:rPr lang="en-US" sz="3200" b="1" dirty="0" smtClean="0">
                <a:solidFill>
                  <a:srgbClr val="ED7D31">
                    <a:lumMod val="75000"/>
                  </a:srgbClr>
                </a:solidFill>
                <a:latin typeface="Century Gothic" panose="020B0502020202020204"/>
              </a:rPr>
              <a:t>: </a:t>
            </a:r>
            <a:r>
              <a:rPr lang="en-US" sz="3200" b="1" dirty="0" smtClean="0">
                <a:solidFill>
                  <a:schemeClr val="accent2">
                    <a:lumMod val="50000"/>
                  </a:schemeClr>
                </a:solidFill>
                <a:latin typeface="Century Gothic" panose="020B0502020202020204"/>
              </a:rPr>
              <a:t>Design for flexure   </a:t>
            </a:r>
            <a:endParaRPr lang="en-US" sz="3200" b="1" dirty="0">
              <a:solidFill>
                <a:schemeClr val="accent2">
                  <a:lumMod val="50000"/>
                </a:schemeClr>
              </a:solidFill>
              <a:latin typeface="Century Gothic" panose="020B0502020202020204"/>
            </a:endParaRPr>
          </a:p>
        </p:txBody>
      </p:sp>
      <p:sp>
        <p:nvSpPr>
          <p:cNvPr id="14"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
        <p:nvSpPr>
          <p:cNvPr id="19" name="Rectangle 18"/>
          <p:cNvSpPr/>
          <p:nvPr/>
        </p:nvSpPr>
        <p:spPr>
          <a:xfrm>
            <a:off x="3722098" y="5730303"/>
            <a:ext cx="4951035" cy="369332"/>
          </a:xfrm>
          <a:prstGeom prst="rect">
            <a:avLst/>
          </a:prstGeom>
        </p:spPr>
        <p:txBody>
          <a:bodyPr wrap="none">
            <a:spAutoFit/>
          </a:bodyPr>
          <a:lstStyle/>
          <a:p>
            <a:r>
              <a:rPr lang="en-US" b="1" dirty="0" smtClean="0">
                <a:solidFill>
                  <a:srgbClr val="000000"/>
                </a:solidFill>
                <a:latin typeface="Times New Roman" panose="02020603050405020304" pitchFamily="18" charset="0"/>
                <a:cs typeface="Arial" panose="020B0604020202020204" pitchFamily="34" charset="0"/>
              </a:rPr>
              <a:t>M22 values from Envultimate load combination </a:t>
            </a:r>
            <a:endParaRPr lang="en-US" dirty="0"/>
          </a:p>
        </p:txBody>
      </p:sp>
      <p:pic>
        <p:nvPicPr>
          <p:cNvPr id="15" name="Picture 14"/>
          <p:cNvPicPr/>
          <p:nvPr/>
        </p:nvPicPr>
        <p:blipFill>
          <a:blip r:embed="rId2">
            <a:extLst>
              <a:ext uri="{28A0092B-C50C-407E-A947-70E740481C1C}">
                <a14:useLocalDpi xmlns:a14="http://schemas.microsoft.com/office/drawing/2010/main" val="0"/>
              </a:ext>
            </a:extLst>
          </a:blip>
          <a:stretch>
            <a:fillRect/>
          </a:stretch>
        </p:blipFill>
        <p:spPr>
          <a:xfrm>
            <a:off x="427703" y="2103093"/>
            <a:ext cx="5843338" cy="3489016"/>
          </a:xfrm>
          <a:prstGeom prst="rect">
            <a:avLst/>
          </a:prstGeom>
        </p:spPr>
      </p:pic>
      <p:pic>
        <p:nvPicPr>
          <p:cNvPr id="17" name="Picture 16"/>
          <p:cNvPicPr/>
          <p:nvPr/>
        </p:nvPicPr>
        <p:blipFill>
          <a:blip r:embed="rId3">
            <a:extLst>
              <a:ext uri="{28A0092B-C50C-407E-A947-70E740481C1C}">
                <a14:useLocalDpi xmlns:a14="http://schemas.microsoft.com/office/drawing/2010/main" val="0"/>
              </a:ext>
            </a:extLst>
          </a:blip>
          <a:stretch>
            <a:fillRect/>
          </a:stretch>
        </p:blipFill>
        <p:spPr>
          <a:xfrm>
            <a:off x="6271041" y="2121349"/>
            <a:ext cx="5468675" cy="3485758"/>
          </a:xfrm>
          <a:prstGeom prst="rect">
            <a:avLst/>
          </a:prstGeom>
        </p:spPr>
      </p:pic>
    </p:spTree>
    <p:extLst>
      <p:ext uri="{BB962C8B-B14F-4D97-AF65-F5344CB8AC3E}">
        <p14:creationId xmlns:p14="http://schemas.microsoft.com/office/powerpoint/2010/main" val="46811783"/>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79</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093393" y="-112214"/>
            <a:ext cx="4298677" cy="707886"/>
          </a:xfrm>
          <a:prstGeom prst="rect">
            <a:avLst/>
          </a:prstGeom>
        </p:spPr>
        <p:txBody>
          <a:bodyPr wrap="none">
            <a:spAutoFit/>
          </a:bodyPr>
          <a:lstStyle/>
          <a:p>
            <a:pPr lvl="0"/>
            <a:r>
              <a:rPr lang="en-US" sz="4000" b="1" dirty="0" smtClean="0">
                <a:solidFill>
                  <a:srgbClr val="FFC000"/>
                </a:solidFill>
              </a:rPr>
              <a:t>5.3: </a:t>
            </a:r>
            <a:r>
              <a:rPr lang="en-US" sz="4000" b="1" dirty="0" smtClean="0">
                <a:solidFill>
                  <a:srgbClr val="70AD47">
                    <a:lumMod val="75000"/>
                  </a:srgbClr>
                </a:solidFill>
              </a:rPr>
              <a:t>Design of Slabs</a:t>
            </a:r>
            <a:endParaRPr lang="en-US" dirty="0">
              <a:solidFill>
                <a:srgbClr val="70AD47">
                  <a:lumMod val="75000"/>
                </a:srgbClr>
              </a:solidFill>
            </a:endParaRPr>
          </a:p>
        </p:txBody>
      </p:sp>
      <p:sp>
        <p:nvSpPr>
          <p:cNvPr id="6" name="Rectangle 5"/>
          <p:cNvSpPr/>
          <p:nvPr/>
        </p:nvSpPr>
        <p:spPr>
          <a:xfrm>
            <a:off x="3417777" y="348838"/>
            <a:ext cx="7496029" cy="523220"/>
          </a:xfrm>
          <a:prstGeom prst="rect">
            <a:avLst/>
          </a:prstGeom>
        </p:spPr>
        <p:txBody>
          <a:bodyPr wrap="square">
            <a:spAutoFit/>
          </a:bodyPr>
          <a:lstStyle/>
          <a:p>
            <a:pPr lvl="0" algn="ctr"/>
            <a:r>
              <a:rPr lang="en-US" sz="2800" b="1" dirty="0" smtClean="0">
                <a:solidFill>
                  <a:srgbClr val="7030A0"/>
                </a:solidFill>
                <a:latin typeface="Century Gothic" panose="020B0502020202020204"/>
              </a:rPr>
              <a:t>5.3.3</a:t>
            </a:r>
            <a:r>
              <a:rPr lang="en-US" sz="2800" b="1" dirty="0" smtClean="0">
                <a:solidFill>
                  <a:srgbClr val="ED7D31">
                    <a:lumMod val="75000"/>
                  </a:srgbClr>
                </a:solidFill>
                <a:latin typeface="Century Gothic" panose="020B0502020202020204"/>
              </a:rPr>
              <a:t>: </a:t>
            </a:r>
            <a:r>
              <a:rPr lang="en-US" sz="2800" b="1" dirty="0" smtClean="0">
                <a:solidFill>
                  <a:schemeClr val="accent2">
                    <a:lumMod val="50000"/>
                  </a:schemeClr>
                </a:solidFill>
                <a:latin typeface="Century Gothic" panose="020B0502020202020204"/>
              </a:rPr>
              <a:t>Example </a:t>
            </a:r>
            <a:r>
              <a:rPr lang="en-US" sz="2800" b="1" dirty="0">
                <a:solidFill>
                  <a:schemeClr val="accent2">
                    <a:lumMod val="50000"/>
                  </a:schemeClr>
                </a:solidFill>
                <a:latin typeface="Century Gothic" panose="020B0502020202020204"/>
              </a:rPr>
              <a:t>of slab reinforcement   </a:t>
            </a:r>
          </a:p>
        </p:txBody>
      </p:sp>
      <p:sp>
        <p:nvSpPr>
          <p:cNvPr id="12"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pic>
        <p:nvPicPr>
          <p:cNvPr id="13" name="Picture 12"/>
          <p:cNvPicPr>
            <a:picLocks noChangeAspect="1"/>
          </p:cNvPicPr>
          <p:nvPr/>
        </p:nvPicPr>
        <p:blipFill>
          <a:blip r:embed="rId2"/>
          <a:stretch>
            <a:fillRect/>
          </a:stretch>
        </p:blipFill>
        <p:spPr>
          <a:xfrm>
            <a:off x="529720" y="932214"/>
            <a:ext cx="11132560" cy="5394844"/>
          </a:xfrm>
          <a:prstGeom prst="rect">
            <a:avLst/>
          </a:prstGeom>
        </p:spPr>
      </p:pic>
      <p:sp>
        <p:nvSpPr>
          <p:cNvPr id="14" name="Rectangle 13"/>
          <p:cNvSpPr/>
          <p:nvPr/>
        </p:nvSpPr>
        <p:spPr>
          <a:xfrm>
            <a:off x="5143576" y="2754347"/>
            <a:ext cx="1510542" cy="400110"/>
          </a:xfrm>
          <a:prstGeom prst="rect">
            <a:avLst/>
          </a:prstGeom>
        </p:spPr>
        <p:txBody>
          <a:bodyPr wrap="none">
            <a:spAutoFit/>
          </a:bodyPr>
          <a:lstStyle/>
          <a:p>
            <a:r>
              <a:rPr lang="en-US" sz="2000" b="1" dirty="0" smtClean="0">
                <a:solidFill>
                  <a:srgbClr val="000000"/>
                </a:solidFill>
                <a:latin typeface="Times New Roman" panose="02020603050405020304" pitchFamily="18" charset="0"/>
                <a:cs typeface="Arial" panose="020B0604020202020204" pitchFamily="34" charset="0"/>
              </a:rPr>
              <a:t>In roof slab </a:t>
            </a:r>
            <a:endParaRPr lang="en-US" sz="2000" dirty="0"/>
          </a:p>
        </p:txBody>
      </p:sp>
    </p:spTree>
    <p:extLst>
      <p:ext uri="{BB962C8B-B14F-4D97-AF65-F5344CB8AC3E}">
        <p14:creationId xmlns:p14="http://schemas.microsoft.com/office/powerpoint/2010/main" val="20540069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b="1" dirty="0" smtClean="0"/>
              <a:t>07-Jan-21</a:t>
            </a:r>
            <a:endParaRPr lang="en-US" b="1" dirty="0"/>
          </a:p>
        </p:txBody>
      </p:sp>
      <p:sp>
        <p:nvSpPr>
          <p:cNvPr id="5" name="Footer Placeholder 4"/>
          <p:cNvSpPr>
            <a:spLocks noGrp="1"/>
          </p:cNvSpPr>
          <p:nvPr>
            <p:ph type="ftr" sz="quarter" idx="11"/>
          </p:nvPr>
        </p:nvSpPr>
        <p:spPr/>
        <p:txBody>
          <a:bodyPr/>
          <a:lstStyle/>
          <a:p>
            <a:r>
              <a:rPr lang="en-US" sz="1400" b="1" smtClean="0">
                <a:latin typeface="Candara" panose="020E0502030303020204" pitchFamily="34" charset="0"/>
              </a:rPr>
              <a:t>Graduation project II</a:t>
            </a:r>
            <a:endParaRPr lang="en-US" sz="1400" b="1" dirty="0">
              <a:latin typeface="Candara" panose="020E0502030303020204" pitchFamily="34" charset="0"/>
            </a:endParaRPr>
          </a:p>
        </p:txBody>
      </p:sp>
      <p:sp>
        <p:nvSpPr>
          <p:cNvPr id="6" name="Slide Number Placeholder 5"/>
          <p:cNvSpPr>
            <a:spLocks noGrp="1"/>
          </p:cNvSpPr>
          <p:nvPr>
            <p:ph type="sldNum" sz="quarter" idx="12"/>
          </p:nvPr>
        </p:nvSpPr>
        <p:spPr>
          <a:xfrm>
            <a:off x="10913806" y="6356350"/>
            <a:ext cx="439994" cy="365125"/>
          </a:xfrm>
          <a:solidFill>
            <a:srgbClr val="FFC000"/>
          </a:solidFill>
          <a:ln>
            <a:noFill/>
            <a:prstDash val="dash"/>
          </a:ln>
        </p:spPr>
        <p:txBody>
          <a:bodyPr/>
          <a:lstStyle/>
          <a:p>
            <a:pPr algn="ctr"/>
            <a:fld id="{2856B1DD-6134-4C1B-AFE9-F96904C6F549}" type="slidenum">
              <a:rPr lang="en-US" sz="1800" b="1" smtClean="0">
                <a:solidFill>
                  <a:schemeClr val="accent6">
                    <a:lumMod val="75000"/>
                  </a:schemeClr>
                </a:solidFill>
              </a:rPr>
              <a:pPr algn="ctr"/>
              <a:t>8</a:t>
            </a:fld>
            <a:endParaRPr lang="en-US" sz="1800" b="1" dirty="0">
              <a:solidFill>
                <a:schemeClr val="accent6">
                  <a:lumMod val="75000"/>
                </a:schemeClr>
              </a:solidFill>
            </a:endParaRPr>
          </a:p>
        </p:txBody>
      </p:sp>
      <p:grpSp>
        <p:nvGrpSpPr>
          <p:cNvPr id="7" name="مجموعة 2"/>
          <p:cNvGrpSpPr/>
          <p:nvPr/>
        </p:nvGrpSpPr>
        <p:grpSpPr>
          <a:xfrm>
            <a:off x="212469" y="218436"/>
            <a:ext cx="2838317" cy="569387"/>
            <a:chOff x="609600" y="381000"/>
            <a:chExt cx="2667000" cy="669868"/>
          </a:xfrm>
        </p:grpSpPr>
        <p:sp>
          <p:nvSpPr>
            <p:cNvPr id="8" name="مربع نص 4"/>
            <p:cNvSpPr txBox="1"/>
            <p:nvPr/>
          </p:nvSpPr>
          <p:spPr>
            <a:xfrm>
              <a:off x="990600" y="381000"/>
              <a:ext cx="2286000" cy="669868"/>
            </a:xfrm>
            <a:prstGeom prst="rect">
              <a:avLst/>
            </a:prstGeom>
            <a:solidFill>
              <a:schemeClr val="bg1">
                <a:lumMod val="50000"/>
              </a:schemeClr>
            </a:solidFill>
          </p:spPr>
          <p:txBody>
            <a:bodyPr wrap="square" rtlCol="0">
              <a:spAutoFit/>
            </a:bodyPr>
            <a:lstStyle/>
            <a:p>
              <a:r>
                <a:rPr lang="en-US" sz="3100" b="1" dirty="0" smtClean="0">
                  <a:solidFill>
                    <a:schemeClr val="bg1"/>
                  </a:solidFill>
                </a:rPr>
                <a:t> </a:t>
              </a:r>
              <a:endParaRPr lang="en-US" b="1" dirty="0">
                <a:solidFill>
                  <a:schemeClr val="bg1"/>
                </a:solidFill>
              </a:endParaRPr>
            </a:p>
          </p:txBody>
        </p:sp>
        <p:sp>
          <p:nvSpPr>
            <p:cNvPr id="9" name="مربع نص 5"/>
            <p:cNvSpPr txBox="1"/>
            <p:nvPr/>
          </p:nvSpPr>
          <p:spPr>
            <a:xfrm>
              <a:off x="609600" y="381000"/>
              <a:ext cx="381000" cy="470718"/>
            </a:xfrm>
            <a:prstGeom prst="rect">
              <a:avLst/>
            </a:prstGeom>
            <a:solidFill>
              <a:srgbClr val="FFC000"/>
            </a:solidFill>
          </p:spPr>
          <p:txBody>
            <a:bodyPr wrap="square" rtlCol="0">
              <a:spAutoFit/>
            </a:bodyPr>
            <a:lstStyle/>
            <a:p>
              <a:r>
                <a:rPr lang="en-US" sz="2000" b="1" dirty="0" smtClean="0"/>
                <a:t>1</a:t>
              </a:r>
              <a:endParaRPr lang="en-US" sz="2000" b="1" dirty="0"/>
            </a:p>
          </p:txBody>
        </p:sp>
      </p:grpSp>
      <p:sp>
        <p:nvSpPr>
          <p:cNvPr id="10" name="Rectangle 9"/>
          <p:cNvSpPr/>
          <p:nvPr/>
        </p:nvSpPr>
        <p:spPr>
          <a:xfrm>
            <a:off x="782587" y="323256"/>
            <a:ext cx="1777794" cy="424732"/>
          </a:xfrm>
          <a:prstGeom prst="rect">
            <a:avLst/>
          </a:prstGeom>
        </p:spPr>
        <p:txBody>
          <a:bodyPr wrap="none">
            <a:spAutoFit/>
          </a:bodyPr>
          <a:lstStyle/>
          <a:p>
            <a:pPr lvl="0" algn="ctr">
              <a:lnSpc>
                <a:spcPct val="90000"/>
              </a:lnSpc>
              <a:spcBef>
                <a:spcPts val="1000"/>
              </a:spcBef>
            </a:pPr>
            <a:r>
              <a:rPr lang="en-US" sz="2400" b="1" dirty="0">
                <a:solidFill>
                  <a:schemeClr val="bg1"/>
                </a:solidFill>
              </a:rPr>
              <a:t>Introduction</a:t>
            </a:r>
            <a:endParaRPr lang="en-US" sz="2400" dirty="0">
              <a:solidFill>
                <a:schemeClr val="bg1"/>
              </a:solidFill>
              <a:latin typeface="Segoe UI (Body)"/>
            </a:endParaRPr>
          </a:p>
        </p:txBody>
      </p:sp>
      <p:sp>
        <p:nvSpPr>
          <p:cNvPr id="12" name="Content Placeholder 19"/>
          <p:cNvSpPr txBox="1">
            <a:spLocks/>
          </p:cNvSpPr>
          <p:nvPr/>
        </p:nvSpPr>
        <p:spPr>
          <a:xfrm>
            <a:off x="427704" y="841280"/>
            <a:ext cx="2847759" cy="646331"/>
          </a:xfrm>
          <a:prstGeom prst="rect">
            <a:avLst/>
          </a:prstGeom>
        </p:spPr>
        <p:txBody>
          <a:bodyPr vert="horz" wrap="square" lIns="146304" tIns="45720" rIns="146304" bIns="45720"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sz="5400" b="1" kern="1200" dirty="0">
                <a:solidFill>
                  <a:schemeClr val="accent4"/>
                </a:solidFill>
                <a:latin typeface="Segoe UI Black" panose="020B0A02040204020203" pitchFamily="34" charset="0"/>
                <a:ea typeface="Segoe UI Black" panose="020B0A02040204020203" pitchFamily="34" charset="0"/>
                <a:cs typeface="Segoe UI Black" panose="020B0A02040204020203" pitchFamily="34" charset="0"/>
              </a:defRPr>
            </a:lvl1pPr>
            <a:lvl2pPr marL="0" indent="0" algn="ctr" defTabSz="914400" rtl="0" eaLnBrk="1" latinLnBrk="0" hangingPunct="1">
              <a:lnSpc>
                <a:spcPct val="90000"/>
              </a:lnSpc>
              <a:spcBef>
                <a:spcPts val="500"/>
              </a:spcBef>
              <a:buFont typeface="Arial" panose="020B0604020202020204" pitchFamily="34" charset="0"/>
              <a:buNone/>
              <a:defRPr sz="2200" kern="1200">
                <a:solidFill>
                  <a:schemeClr val="tx1">
                    <a:lumMod val="75000"/>
                    <a:lumOff val="25000"/>
                  </a:schemeClr>
                </a:solidFill>
                <a:latin typeface="Segoe UI Semilight" panose="020B0402040204020203" pitchFamily="34" charset="0"/>
                <a:ea typeface="+mn-ea"/>
                <a:cs typeface="Segoe UI Semilight" panose="020B0402040204020203" pitchFamily="34" charset="0"/>
              </a:defRPr>
            </a:lvl2pPr>
            <a:lvl3pPr marL="0" indent="0" algn="ctr" defTabSz="914400" rtl="0" eaLnBrk="1" latinLnBrk="0" hangingPunct="1">
              <a:lnSpc>
                <a:spcPct val="90000"/>
              </a:lnSpc>
              <a:spcBef>
                <a:spcPts val="1200"/>
              </a:spcBef>
              <a:spcAft>
                <a:spcPts val="1200"/>
              </a:spcAft>
              <a:buFont typeface="Arial" panose="020B0604020202020204" pitchFamily="34" charset="0"/>
              <a:buNone/>
              <a:defRPr sz="1800" b="1" kern="1200">
                <a:solidFill>
                  <a:schemeClr val="tx2"/>
                </a:solidFill>
                <a:latin typeface="+mn-lt"/>
                <a:ea typeface="+mn-ea"/>
                <a:cs typeface="+mn-cs"/>
              </a:defRPr>
            </a:lvl3pPr>
            <a:lvl4pPr marL="0" indent="0" algn="ctr" defTabSz="914400" rtl="0" eaLnBrk="1" latinLnBrk="0" hangingPunct="1">
              <a:lnSpc>
                <a:spcPct val="90000"/>
              </a:lnSpc>
              <a:spcBef>
                <a:spcPts val="0"/>
              </a:spcBef>
              <a:spcAft>
                <a:spcPts val="600"/>
              </a:spcAft>
              <a:buFont typeface="Arial" panose="020B0604020202020204" pitchFamily="34" charset="0"/>
              <a:buNone/>
              <a:defRPr sz="1800" kern="1200">
                <a:solidFill>
                  <a:schemeClr val="tx1">
                    <a:lumMod val="85000"/>
                    <a:lumOff val="15000"/>
                  </a:schemeClr>
                </a:solidFill>
                <a:latin typeface="+mn-lt"/>
                <a:ea typeface="+mn-ea"/>
                <a:cs typeface="+mn-cs"/>
              </a:defRPr>
            </a:lvl4pPr>
            <a:lvl5pPr marL="0" indent="0" algn="ctr" defTabSz="914400" rtl="0" eaLnBrk="1" latinLnBrk="0" hangingPunct="1">
              <a:lnSpc>
                <a:spcPct val="90000"/>
              </a:lnSpc>
              <a:spcBef>
                <a:spcPts val="0"/>
              </a:spcBef>
              <a:spcAft>
                <a:spcPts val="1200"/>
              </a:spcAft>
              <a:buFont typeface="Arial" panose="020B0604020202020204" pitchFamily="34" charset="0"/>
              <a:buNone/>
              <a:defRPr sz="16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US" sz="4000" dirty="0">
                <a:solidFill>
                  <a:srgbClr val="FFC000"/>
                </a:solidFill>
              </a:rPr>
              <a:t>1</a:t>
            </a:r>
            <a:r>
              <a:rPr kumimoji="0" lang="ar-SA" sz="4000" b="1" i="0" u="none" strike="noStrike" kern="1200" cap="none" spc="0" normalizeH="0" baseline="0" noProof="0" dirty="0" smtClean="0">
                <a:ln>
                  <a:noFill/>
                </a:ln>
                <a:solidFill>
                  <a:srgbClr val="FFC000"/>
                </a:solidFill>
                <a:effectLst/>
                <a:uLnTx/>
                <a:uFillTx/>
              </a:rPr>
              <a:t>.</a:t>
            </a:r>
            <a:r>
              <a:rPr lang="en-US" sz="4000" dirty="0">
                <a:solidFill>
                  <a:srgbClr val="FFC000"/>
                </a:solidFill>
              </a:rPr>
              <a:t>3</a:t>
            </a:r>
            <a:r>
              <a:rPr lang="en-US" sz="4000" dirty="0" smtClean="0">
                <a:solidFill>
                  <a:srgbClr val="FFC000"/>
                </a:solidFill>
              </a:rPr>
              <a:t>: </a:t>
            </a:r>
            <a:r>
              <a:rPr lang="en-US" sz="4000" dirty="0" smtClean="0">
                <a:solidFill>
                  <a:schemeClr val="accent6">
                    <a:lumMod val="75000"/>
                  </a:schemeClr>
                </a:solidFill>
              </a:rPr>
              <a:t>Loads  </a:t>
            </a:r>
            <a:endParaRPr kumimoji="0" lang="en-US" sz="4000" b="1" i="0" u="none" strike="noStrike" kern="1200" cap="none" spc="0" normalizeH="0" baseline="0" noProof="0" dirty="0">
              <a:ln>
                <a:noFill/>
              </a:ln>
              <a:solidFill>
                <a:schemeClr val="accent6">
                  <a:lumMod val="75000"/>
                </a:schemeClr>
              </a:solidFill>
              <a:effectLst/>
              <a:uLnTx/>
              <a:uFillTx/>
            </a:endParaRPr>
          </a:p>
        </p:txBody>
      </p:sp>
      <p:sp>
        <p:nvSpPr>
          <p:cNvPr id="14" name="Rectangle 13"/>
          <p:cNvSpPr/>
          <p:nvPr/>
        </p:nvSpPr>
        <p:spPr>
          <a:xfrm>
            <a:off x="1514901" y="841280"/>
            <a:ext cx="1760562" cy="840230"/>
          </a:xfrm>
          <a:prstGeom prst="rect">
            <a:avLst/>
          </a:prstGeom>
        </p:spPr>
        <p:txBody>
          <a:bodyPr wrap="square">
            <a:spAutoFit/>
          </a:bodyPr>
          <a:lstStyle/>
          <a:p>
            <a:pPr lvl="0" algn="ctr">
              <a:lnSpc>
                <a:spcPct val="90000"/>
              </a:lnSpc>
              <a:spcBef>
                <a:spcPts val="1000"/>
              </a:spcBef>
            </a:pPr>
            <a:endParaRPr kumimoji="0" lang="en-US" sz="5400" b="1" i="0" u="none" strike="noStrike" kern="0" cap="none" spc="0" normalizeH="0" baseline="0" noProof="0" dirty="0">
              <a:ln>
                <a:noFill/>
              </a:ln>
              <a:solidFill>
                <a:schemeClr val="accent6">
                  <a:lumMod val="75000"/>
                </a:schemeClr>
              </a:solidFill>
              <a:effectLst/>
              <a:uLnTx/>
              <a:uFillTx/>
              <a:latin typeface="Segoe UI (Body)"/>
            </a:endParaRPr>
          </a:p>
        </p:txBody>
      </p:sp>
      <p:sp>
        <p:nvSpPr>
          <p:cNvPr id="3" name="Rectangle 2"/>
          <p:cNvSpPr/>
          <p:nvPr/>
        </p:nvSpPr>
        <p:spPr>
          <a:xfrm>
            <a:off x="212469" y="1403769"/>
            <a:ext cx="4179140"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1.3.1</a:t>
            </a:r>
            <a:r>
              <a:rPr lang="en-US" sz="3200" b="1" dirty="0" smtClean="0">
                <a:solidFill>
                  <a:schemeClr val="accent2">
                    <a:lumMod val="75000"/>
                  </a:schemeClr>
                </a:solidFill>
                <a:latin typeface="Century Gothic" panose="020B0502020202020204"/>
              </a:rPr>
              <a:t>:</a:t>
            </a:r>
            <a:r>
              <a:rPr lang="en-US" sz="3200" b="1" dirty="0" smtClean="0">
                <a:solidFill>
                  <a:prstClr val="white"/>
                </a:solidFill>
                <a:latin typeface="Century Gothic" panose="020B0502020202020204"/>
              </a:rPr>
              <a:t> </a:t>
            </a:r>
            <a:r>
              <a:rPr lang="en-US" sz="3200" b="1" dirty="0" smtClean="0">
                <a:solidFill>
                  <a:schemeClr val="accent2">
                    <a:lumMod val="50000"/>
                  </a:schemeClr>
                </a:solidFill>
                <a:latin typeface="Century Gothic" panose="020B0502020202020204"/>
              </a:rPr>
              <a:t>Load </a:t>
            </a:r>
            <a:r>
              <a:rPr lang="en-US" sz="3200" b="1" dirty="0">
                <a:solidFill>
                  <a:schemeClr val="accent2">
                    <a:lumMod val="50000"/>
                  </a:schemeClr>
                </a:solidFill>
                <a:latin typeface="Century Gothic" panose="020B0502020202020204"/>
              </a:rPr>
              <a:t>Types</a:t>
            </a:r>
          </a:p>
        </p:txBody>
      </p:sp>
      <p:sp>
        <p:nvSpPr>
          <p:cNvPr id="15" name="Rectangle 14"/>
          <p:cNvSpPr/>
          <p:nvPr/>
        </p:nvSpPr>
        <p:spPr>
          <a:xfrm>
            <a:off x="516515" y="1903573"/>
            <a:ext cx="9412322" cy="1138773"/>
          </a:xfrm>
          <a:prstGeom prst="rect">
            <a:avLst/>
          </a:prstGeom>
        </p:spPr>
        <p:txBody>
          <a:bodyPr wrap="square">
            <a:spAutoFit/>
          </a:bodyPr>
          <a:lstStyle/>
          <a:p>
            <a:pPr lvl="0"/>
            <a:r>
              <a:rPr lang="en-US" sz="2500" b="1" dirty="0">
                <a:solidFill>
                  <a:prstClr val="black">
                    <a:lumMod val="85000"/>
                    <a:lumOff val="15000"/>
                  </a:prstClr>
                </a:solidFill>
                <a:latin typeface="Century Gothic" panose="020B0502020202020204"/>
              </a:rPr>
              <a:t>(3)Superimposed Load:</a:t>
            </a:r>
            <a:br>
              <a:rPr lang="en-US" sz="2500" b="1" dirty="0">
                <a:solidFill>
                  <a:prstClr val="black">
                    <a:lumMod val="85000"/>
                    <a:lumOff val="15000"/>
                  </a:prstClr>
                </a:solidFill>
                <a:latin typeface="Century Gothic" panose="020B0502020202020204"/>
              </a:rPr>
            </a:br>
            <a:r>
              <a:rPr lang="en-US" sz="2500" dirty="0">
                <a:solidFill>
                  <a:prstClr val="black">
                    <a:lumMod val="85000"/>
                    <a:lumOff val="15000"/>
                  </a:prstClr>
                </a:solidFill>
                <a:latin typeface="Century Gothic" panose="020B0502020202020204"/>
              </a:rPr>
              <a:t>come from the weight of all non-structural elements.</a:t>
            </a:r>
            <a:r>
              <a:rPr lang="en-US" sz="2800" dirty="0">
                <a:solidFill>
                  <a:prstClr val="black">
                    <a:lumMod val="85000"/>
                    <a:lumOff val="15000"/>
                  </a:prstClr>
                </a:solidFill>
                <a:latin typeface="Century Gothic" panose="020B0502020202020204"/>
              </a:rPr>
              <a:t/>
            </a:r>
            <a:br>
              <a:rPr lang="en-US" sz="2800" dirty="0">
                <a:solidFill>
                  <a:prstClr val="black">
                    <a:lumMod val="85000"/>
                    <a:lumOff val="15000"/>
                  </a:prstClr>
                </a:solidFill>
                <a:latin typeface="Century Gothic" panose="020B0502020202020204"/>
              </a:rPr>
            </a:br>
            <a:endParaRPr kumimoji="0" lang="en-US" sz="1800" b="0" i="0" u="none" strike="noStrike" kern="0" cap="none" spc="0" normalizeH="0" baseline="0" noProof="0" dirty="0" smtClean="0">
              <a:ln>
                <a:noFill/>
              </a:ln>
              <a:solidFill>
                <a:sysClr val="windowText" lastClr="000000"/>
              </a:solidFill>
              <a:effectLst/>
              <a:uLnTx/>
              <a:uFillTx/>
            </a:endParaRPr>
          </a:p>
        </p:txBody>
      </p:sp>
      <p:graphicFrame>
        <p:nvGraphicFramePr>
          <p:cNvPr id="17" name="Content Placeholder 3"/>
          <p:cNvGraphicFramePr>
            <a:graphicFrameLocks/>
          </p:cNvGraphicFramePr>
          <p:nvPr>
            <p:extLst>
              <p:ext uri="{D42A27DB-BD31-4B8C-83A1-F6EECF244321}">
                <p14:modId xmlns:p14="http://schemas.microsoft.com/office/powerpoint/2010/main" val="1090204748"/>
              </p:ext>
            </p:extLst>
          </p:nvPr>
        </p:nvGraphicFramePr>
        <p:xfrm>
          <a:off x="516515" y="2710825"/>
          <a:ext cx="10936749" cy="3630879"/>
        </p:xfrm>
        <a:graphic>
          <a:graphicData uri="http://schemas.openxmlformats.org/drawingml/2006/table">
            <a:tbl>
              <a:tblPr firstRow="1" firstCol="1" bandRow="1"/>
              <a:tblGrid>
                <a:gridCol w="2412574">
                  <a:extLst>
                    <a:ext uri="{9D8B030D-6E8A-4147-A177-3AD203B41FA5}">
                      <a16:colId xmlns:a16="http://schemas.microsoft.com/office/drawing/2014/main" val="720105431"/>
                    </a:ext>
                  </a:extLst>
                </a:gridCol>
                <a:gridCol w="2126594">
                  <a:extLst>
                    <a:ext uri="{9D8B030D-6E8A-4147-A177-3AD203B41FA5}">
                      <a16:colId xmlns:a16="http://schemas.microsoft.com/office/drawing/2014/main" val="38683159"/>
                    </a:ext>
                  </a:extLst>
                </a:gridCol>
                <a:gridCol w="1651316">
                  <a:extLst>
                    <a:ext uri="{9D8B030D-6E8A-4147-A177-3AD203B41FA5}">
                      <a16:colId xmlns:a16="http://schemas.microsoft.com/office/drawing/2014/main" val="738535467"/>
                    </a:ext>
                  </a:extLst>
                </a:gridCol>
                <a:gridCol w="2639506">
                  <a:extLst>
                    <a:ext uri="{9D8B030D-6E8A-4147-A177-3AD203B41FA5}">
                      <a16:colId xmlns:a16="http://schemas.microsoft.com/office/drawing/2014/main" val="1430295404"/>
                    </a:ext>
                  </a:extLst>
                </a:gridCol>
                <a:gridCol w="2106759">
                  <a:extLst>
                    <a:ext uri="{9D8B030D-6E8A-4147-A177-3AD203B41FA5}">
                      <a16:colId xmlns:a16="http://schemas.microsoft.com/office/drawing/2014/main" val="4272656274"/>
                    </a:ext>
                  </a:extLst>
                </a:gridCol>
              </a:tblGrid>
              <a:tr h="955088">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000" dirty="0">
                          <a:effectLst/>
                        </a:rPr>
                        <a:t> </a:t>
                      </a:r>
                    </a:p>
                    <a:p>
                      <a:pPr marL="365760" marR="0" indent="-274320" algn="ctr">
                        <a:spcBef>
                          <a:spcPts val="2000"/>
                        </a:spcBef>
                        <a:spcAft>
                          <a:spcPts val="0"/>
                        </a:spcAft>
                      </a:pPr>
                      <a:r>
                        <a:rPr lang="en-US" sz="2000" dirty="0" smtClean="0">
                          <a:effectLst/>
                        </a:rPr>
                        <a:t>Item</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400" dirty="0">
                          <a:effectLst/>
                        </a:rPr>
                        <a:t>Unit weight Ɣ (KN/m</a:t>
                      </a:r>
                      <a:r>
                        <a:rPr lang="en-US" sz="2400" baseline="30000" dirty="0">
                          <a:effectLst/>
                        </a:rPr>
                        <a:t>3</a:t>
                      </a:r>
                      <a:r>
                        <a:rPr lang="en-US" sz="2400" dirty="0">
                          <a:effectLst/>
                        </a:rPr>
                        <a:t>)</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400" dirty="0">
                          <a:effectLst/>
                        </a:rPr>
                        <a:t>Thickness </a:t>
                      </a:r>
                      <a:r>
                        <a:rPr lang="en-US" sz="2400" dirty="0" smtClean="0">
                          <a:effectLst/>
                        </a:rPr>
                        <a:t>(mm</a:t>
                      </a:r>
                      <a:r>
                        <a:rPr lang="en-US" sz="2400" dirty="0">
                          <a:effectLst/>
                        </a:rPr>
                        <a:t>)</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400" dirty="0">
                          <a:effectLst/>
                        </a:rPr>
                        <a:t> </a:t>
                      </a:r>
                      <a:endParaRPr lang="en-US" sz="2400" dirty="0" smtClean="0">
                        <a:effectLst/>
                      </a:endParaRPr>
                    </a:p>
                    <a:p>
                      <a:pPr marL="365760" marR="0" indent="-274320" algn="ctr">
                        <a:spcBef>
                          <a:spcPts val="2000"/>
                        </a:spcBef>
                        <a:spcAft>
                          <a:spcPts val="0"/>
                        </a:spcAft>
                      </a:pPr>
                      <a:r>
                        <a:rPr lang="en-US" sz="2400" dirty="0" smtClean="0">
                          <a:effectLst/>
                        </a:rPr>
                        <a:t>Calculations</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400" dirty="0">
                          <a:effectLst/>
                        </a:rPr>
                        <a:t>Weight per m</a:t>
                      </a:r>
                      <a:r>
                        <a:rPr lang="en-US" sz="2400" baseline="30000" dirty="0">
                          <a:effectLst/>
                        </a:rPr>
                        <a:t>2 </a:t>
                      </a:r>
                      <a:r>
                        <a:rPr lang="en-US" sz="2400" dirty="0">
                          <a:effectLst/>
                        </a:rPr>
                        <a:t>(KN/m</a:t>
                      </a:r>
                      <a:r>
                        <a:rPr lang="en-US" sz="2400" baseline="30000" dirty="0">
                          <a:effectLst/>
                        </a:rPr>
                        <a:t>2</a:t>
                      </a:r>
                      <a:r>
                        <a:rPr lang="en-US" sz="2400" dirty="0">
                          <a:effectLst/>
                        </a:rPr>
                        <a:t>)</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extLst>
                  <a:ext uri="{0D108BD9-81ED-4DB2-BD59-A6C34878D82A}">
                    <a16:rowId xmlns:a16="http://schemas.microsoft.com/office/drawing/2014/main" val="3710151146"/>
                  </a:ext>
                </a:extLst>
              </a:tr>
              <a:tr h="33629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000" dirty="0">
                          <a:effectLst/>
                        </a:rPr>
                        <a:t>Mortar</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smtClean="0">
                          <a:effectLst/>
                        </a:rPr>
                        <a:t>20.4</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smtClean="0">
                          <a:effectLst/>
                          <a:latin typeface="Century Gothic" panose="020B0502020202020204"/>
                          <a:ea typeface="Times New Roman" panose="02020603050405020304" pitchFamily="18" charset="0"/>
                          <a:cs typeface="Arial" panose="020B0604020202020204" pitchFamily="34" charset="0"/>
                        </a:rPr>
                        <a:t>20</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smtClean="0">
                          <a:effectLst/>
                        </a:rPr>
                        <a:t>0.02*20.4</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smtClean="0">
                          <a:effectLst/>
                        </a:rPr>
                        <a:t>0.408</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a16="http://schemas.microsoft.com/office/drawing/2014/main" val="3696776887"/>
                  </a:ext>
                </a:extLst>
              </a:tr>
              <a:tr h="33629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000" dirty="0" smtClean="0">
                          <a:effectLst/>
                        </a:rPr>
                        <a:t>Ceramic</a:t>
                      </a:r>
                      <a:r>
                        <a:rPr lang="en-US" sz="2000" baseline="0" dirty="0" smtClean="0">
                          <a:effectLst/>
                        </a:rPr>
                        <a:t> </a:t>
                      </a:r>
                      <a:r>
                        <a:rPr lang="en-US" sz="2000" dirty="0" smtClean="0">
                          <a:effectLst/>
                        </a:rPr>
                        <a:t>Tiles</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smtClean="0">
                          <a:effectLst/>
                        </a:rPr>
                        <a:t>23.6</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smtClean="0">
                          <a:effectLst/>
                        </a:rPr>
                        <a:t>10</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smtClean="0">
                          <a:effectLst/>
                        </a:rPr>
                        <a:t>0.01*23.6</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smtClean="0">
                          <a:effectLst/>
                        </a:rPr>
                        <a:t>0.236</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a16="http://schemas.microsoft.com/office/drawing/2014/main" val="3727711725"/>
                  </a:ext>
                </a:extLst>
              </a:tr>
              <a:tr h="46095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000" dirty="0" smtClean="0">
                          <a:effectLst/>
                          <a:latin typeface="Century Gothic" panose="020B0502020202020204"/>
                          <a:ea typeface="Times New Roman" panose="02020603050405020304" pitchFamily="18" charset="0"/>
                          <a:cs typeface="Arial" panose="020B0604020202020204" pitchFamily="34" charset="0"/>
                        </a:rPr>
                        <a:t>Thin-set adhesive</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smtClean="0">
                          <a:effectLst/>
                        </a:rPr>
                        <a:t>17.3</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smtClean="0">
                          <a:effectLst/>
                          <a:latin typeface="Century Gothic" panose="020B0502020202020204"/>
                          <a:ea typeface="Times New Roman" panose="02020603050405020304" pitchFamily="18" charset="0"/>
                          <a:cs typeface="Arial" panose="020B0604020202020204" pitchFamily="34" charset="0"/>
                        </a:rPr>
                        <a:t>6</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smtClean="0">
                          <a:effectLst/>
                        </a:rPr>
                        <a:t>0.006*17.3</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smtClean="0">
                          <a:effectLst/>
                        </a:rPr>
                        <a:t>0.1038</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A53010">
                        <a:tint val="40000"/>
                      </a:srgbClr>
                    </a:solidFill>
                  </a:tcPr>
                </a:tc>
                <a:extLst>
                  <a:ext uri="{0D108BD9-81ED-4DB2-BD59-A6C34878D82A}">
                    <a16:rowId xmlns:a16="http://schemas.microsoft.com/office/drawing/2014/main" val="1226710513"/>
                  </a:ext>
                </a:extLst>
              </a:tr>
              <a:tr h="33629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000" dirty="0" smtClean="0">
                          <a:effectLst/>
                        </a:rPr>
                        <a:t>Sand</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smtClean="0">
                          <a:effectLst/>
                          <a:latin typeface="Century Gothic" panose="020B0502020202020204"/>
                          <a:ea typeface="Times New Roman" panose="02020603050405020304" pitchFamily="18" charset="0"/>
                          <a:cs typeface="Arial" panose="020B0604020202020204" pitchFamily="34" charset="0"/>
                        </a:rPr>
                        <a:t>17</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smtClean="0">
                          <a:effectLst/>
                          <a:latin typeface="Century Gothic" panose="020B0502020202020204"/>
                          <a:ea typeface="Times New Roman" panose="02020603050405020304" pitchFamily="18" charset="0"/>
                          <a:cs typeface="Arial" panose="020B0604020202020204" pitchFamily="34" charset="0"/>
                        </a:rPr>
                        <a:t>30</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smtClean="0">
                          <a:effectLst/>
                        </a:rPr>
                        <a:t>0.03*17</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smtClean="0">
                          <a:effectLst/>
                        </a:rPr>
                        <a:t>0.51</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A53010">
                        <a:tint val="20000"/>
                      </a:srgbClr>
                    </a:solidFill>
                  </a:tcPr>
                </a:tc>
                <a:extLst>
                  <a:ext uri="{0D108BD9-81ED-4DB2-BD59-A6C34878D82A}">
                    <a16:rowId xmlns:a16="http://schemas.microsoft.com/office/drawing/2014/main" val="942716484"/>
                  </a:ext>
                </a:extLst>
              </a:tr>
              <a:tr h="33629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000" dirty="0" smtClean="0">
                          <a:effectLst/>
                          <a:latin typeface="Calibri" panose="020F0502020204030204" pitchFamily="34" charset="0"/>
                          <a:ea typeface="Times New Roman" panose="02020603050405020304" pitchFamily="18" charset="0"/>
                          <a:cs typeface="Arial" panose="020B0604020202020204" pitchFamily="34" charset="0"/>
                        </a:rPr>
                        <a:t>Partitions 10cm</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smtClean="0">
                          <a:effectLst/>
                          <a:latin typeface="Calibri" panose="020F0502020204030204" pitchFamily="34" charset="0"/>
                          <a:ea typeface="Times New Roman" panose="02020603050405020304" pitchFamily="18" charset="0"/>
                          <a:cs typeface="Arial" panose="020B0604020202020204" pitchFamily="34" charset="0"/>
                        </a:rPr>
                        <a:t>1+0.24</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a16="http://schemas.microsoft.com/office/drawing/2014/main" val="3126367667"/>
                  </a:ext>
                </a:extLst>
              </a:tr>
              <a:tr h="560484">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000" dirty="0">
                          <a:effectLst/>
                        </a:rPr>
                        <a:t>Total Super Dead Load</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a:effectLst/>
                        </a:rPr>
                        <a:t> </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a:effectLst/>
                        </a:rPr>
                        <a:t> </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tabLst>
                          <a:tab pos="323850" algn="l"/>
                          <a:tab pos="589280" algn="ctr"/>
                        </a:tabLst>
                      </a:pPr>
                      <a:r>
                        <a:rPr lang="en-US" sz="2400" dirty="0">
                          <a:effectLst/>
                        </a:rPr>
                        <a:t> </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tabLst>
                          <a:tab pos="323850" algn="l"/>
                          <a:tab pos="589280" algn="ctr"/>
                        </a:tabLst>
                      </a:pPr>
                      <a:r>
                        <a:rPr lang="en-US" sz="2400" b="1" dirty="0" smtClean="0">
                          <a:solidFill>
                            <a:schemeClr val="tx1"/>
                          </a:solidFill>
                          <a:effectLst/>
                        </a:rPr>
                        <a:t>2.49</a:t>
                      </a:r>
                      <a:endParaRPr lang="en-US" sz="2400" b="1"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a16="http://schemas.microsoft.com/office/drawing/2014/main" val="1706001654"/>
                  </a:ext>
                </a:extLst>
              </a:tr>
            </a:tbl>
          </a:graphicData>
        </a:graphic>
      </p:graphicFrame>
    </p:spTree>
    <p:extLst>
      <p:ext uri="{BB962C8B-B14F-4D97-AF65-F5344CB8AC3E}">
        <p14:creationId xmlns:p14="http://schemas.microsoft.com/office/powerpoint/2010/main" val="1590750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80</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452216" y="872058"/>
            <a:ext cx="3756349" cy="707886"/>
          </a:xfrm>
          <a:prstGeom prst="rect">
            <a:avLst/>
          </a:prstGeom>
        </p:spPr>
        <p:txBody>
          <a:bodyPr wrap="none">
            <a:spAutoFit/>
          </a:bodyPr>
          <a:lstStyle/>
          <a:p>
            <a:pPr lvl="0"/>
            <a:r>
              <a:rPr lang="en-US" sz="4000" b="1" dirty="0" smtClean="0">
                <a:solidFill>
                  <a:srgbClr val="FFC000"/>
                </a:solidFill>
              </a:rPr>
              <a:t>6.1: </a:t>
            </a:r>
            <a:r>
              <a:rPr lang="en-US" sz="4000" b="1" dirty="0" smtClean="0">
                <a:solidFill>
                  <a:srgbClr val="70AD47">
                    <a:lumMod val="75000"/>
                  </a:srgbClr>
                </a:solidFill>
              </a:rPr>
              <a:t>Introduction</a:t>
            </a:r>
            <a:endParaRPr lang="en-US" dirty="0">
              <a:solidFill>
                <a:srgbClr val="70AD47">
                  <a:lumMod val="75000"/>
                </a:srgbClr>
              </a:solidFill>
            </a:endParaRPr>
          </a:p>
        </p:txBody>
      </p:sp>
      <p:sp>
        <p:nvSpPr>
          <p:cNvPr id="6" name="Rectangle 5"/>
          <p:cNvSpPr/>
          <p:nvPr/>
        </p:nvSpPr>
        <p:spPr>
          <a:xfrm>
            <a:off x="606172" y="1609235"/>
            <a:ext cx="10747628" cy="1569660"/>
          </a:xfrm>
          <a:prstGeom prst="rect">
            <a:avLst/>
          </a:prstGeom>
        </p:spPr>
        <p:txBody>
          <a:bodyPr wrap="square">
            <a:spAutoFit/>
          </a:bodyPr>
          <a:lstStyle/>
          <a:p>
            <a:pPr lvl="0" defTabSz="457200">
              <a:spcBef>
                <a:spcPts val="1000"/>
              </a:spcBef>
              <a:buClr>
                <a:srgbClr val="A53010"/>
              </a:buClr>
            </a:pPr>
            <a:r>
              <a:rPr lang="en-US" sz="3200" dirty="0">
                <a:solidFill>
                  <a:prstClr val="black">
                    <a:lumMod val="75000"/>
                    <a:lumOff val="25000"/>
                  </a:prstClr>
                </a:solidFill>
                <a:latin typeface="Times New Roman" panose="02020603050405020304" pitchFamily="18" charset="0"/>
                <a:cs typeface="Times New Roman" panose="02020603050405020304" pitchFamily="18" charset="0"/>
              </a:rPr>
              <a:t>Foundation is the element of a structure which connects it to the ground, and transfers loads from the structure to the ground. Foundations are generally considered either shallow or deep.</a:t>
            </a:r>
          </a:p>
        </p:txBody>
      </p:sp>
      <p:sp>
        <p:nvSpPr>
          <p:cNvPr id="11"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3594862436"/>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81</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314999" y="624963"/>
            <a:ext cx="4655698" cy="707886"/>
          </a:xfrm>
          <a:prstGeom prst="rect">
            <a:avLst/>
          </a:prstGeom>
        </p:spPr>
        <p:txBody>
          <a:bodyPr wrap="none">
            <a:spAutoFit/>
          </a:bodyPr>
          <a:lstStyle/>
          <a:p>
            <a:pPr lvl="0"/>
            <a:r>
              <a:rPr lang="en-US" sz="4000" b="1" dirty="0" smtClean="0">
                <a:solidFill>
                  <a:srgbClr val="FFC000"/>
                </a:solidFill>
              </a:rPr>
              <a:t>6.2: </a:t>
            </a:r>
            <a:r>
              <a:rPr lang="en-US" sz="4000" b="1" dirty="0" smtClean="0">
                <a:solidFill>
                  <a:srgbClr val="70AD47">
                    <a:lumMod val="75000"/>
                  </a:srgbClr>
                </a:solidFill>
              </a:rPr>
              <a:t>Type of footings:</a:t>
            </a:r>
            <a:endParaRPr lang="en-US" dirty="0">
              <a:solidFill>
                <a:srgbClr val="70AD47">
                  <a:lumMod val="75000"/>
                </a:srgbClr>
              </a:solidFill>
            </a:endParaRPr>
          </a:p>
        </p:txBody>
      </p:sp>
      <p:sp>
        <p:nvSpPr>
          <p:cNvPr id="12"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graphicFrame>
        <p:nvGraphicFramePr>
          <p:cNvPr id="11" name="Table 10"/>
          <p:cNvGraphicFramePr>
            <a:graphicFrameLocks noGrp="1"/>
          </p:cNvGraphicFramePr>
          <p:nvPr>
            <p:extLst>
              <p:ext uri="{D42A27DB-BD31-4B8C-83A1-F6EECF244321}">
                <p14:modId xmlns:p14="http://schemas.microsoft.com/office/powerpoint/2010/main" val="3819115455"/>
              </p:ext>
            </p:extLst>
          </p:nvPr>
        </p:nvGraphicFramePr>
        <p:xfrm>
          <a:off x="606170" y="1367019"/>
          <a:ext cx="10167124" cy="3011952"/>
        </p:xfrm>
        <a:graphic>
          <a:graphicData uri="http://schemas.openxmlformats.org/drawingml/2006/table">
            <a:tbl>
              <a:tblPr firstRow="1" firstCol="1" bandRow="1">
                <a:tableStyleId>{5C22544A-7EE6-4342-B048-85BDC9FD1C3A}</a:tableStyleId>
              </a:tblPr>
              <a:tblGrid>
                <a:gridCol w="1380299">
                  <a:extLst>
                    <a:ext uri="{9D8B030D-6E8A-4147-A177-3AD203B41FA5}">
                      <a16:colId xmlns:a16="http://schemas.microsoft.com/office/drawing/2014/main" val="3883422536"/>
                    </a:ext>
                  </a:extLst>
                </a:gridCol>
                <a:gridCol w="822104">
                  <a:extLst>
                    <a:ext uri="{9D8B030D-6E8A-4147-A177-3AD203B41FA5}">
                      <a16:colId xmlns:a16="http://schemas.microsoft.com/office/drawing/2014/main" val="1740527521"/>
                    </a:ext>
                  </a:extLst>
                </a:gridCol>
                <a:gridCol w="811661">
                  <a:extLst>
                    <a:ext uri="{9D8B030D-6E8A-4147-A177-3AD203B41FA5}">
                      <a16:colId xmlns:a16="http://schemas.microsoft.com/office/drawing/2014/main" val="432010072"/>
                    </a:ext>
                  </a:extLst>
                </a:gridCol>
                <a:gridCol w="812611">
                  <a:extLst>
                    <a:ext uri="{9D8B030D-6E8A-4147-A177-3AD203B41FA5}">
                      <a16:colId xmlns:a16="http://schemas.microsoft.com/office/drawing/2014/main" val="1510937370"/>
                    </a:ext>
                  </a:extLst>
                </a:gridCol>
                <a:gridCol w="952159">
                  <a:extLst>
                    <a:ext uri="{9D8B030D-6E8A-4147-A177-3AD203B41FA5}">
                      <a16:colId xmlns:a16="http://schemas.microsoft.com/office/drawing/2014/main" val="2920652285"/>
                    </a:ext>
                  </a:extLst>
                </a:gridCol>
                <a:gridCol w="1547377">
                  <a:extLst>
                    <a:ext uri="{9D8B030D-6E8A-4147-A177-3AD203B41FA5}">
                      <a16:colId xmlns:a16="http://schemas.microsoft.com/office/drawing/2014/main" val="3657255829"/>
                    </a:ext>
                  </a:extLst>
                </a:gridCol>
                <a:gridCol w="2559342">
                  <a:extLst>
                    <a:ext uri="{9D8B030D-6E8A-4147-A177-3AD203B41FA5}">
                      <a16:colId xmlns:a16="http://schemas.microsoft.com/office/drawing/2014/main" val="2021799271"/>
                    </a:ext>
                  </a:extLst>
                </a:gridCol>
                <a:gridCol w="1281571">
                  <a:extLst>
                    <a:ext uri="{9D8B030D-6E8A-4147-A177-3AD203B41FA5}">
                      <a16:colId xmlns:a16="http://schemas.microsoft.com/office/drawing/2014/main" val="2993715038"/>
                    </a:ext>
                  </a:extLst>
                </a:gridCol>
              </a:tblGrid>
              <a:tr h="409572">
                <a:tc>
                  <a:txBody>
                    <a:bodyPr/>
                    <a:lstStyle/>
                    <a:p>
                      <a:pPr marL="0" marR="0" algn="ctr">
                        <a:lnSpc>
                          <a:spcPct val="107000"/>
                        </a:lnSpc>
                        <a:spcBef>
                          <a:spcPts val="0"/>
                        </a:spcBef>
                        <a:spcAft>
                          <a:spcPts val="0"/>
                        </a:spcAft>
                      </a:pPr>
                      <a:r>
                        <a:rPr lang="en-US" sz="1200">
                          <a:effectLst/>
                        </a:rPr>
                        <a:t>Element</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Story</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a:lnSpc>
                          <a:spcPct val="107000"/>
                        </a:lnSpc>
                        <a:spcBef>
                          <a:spcPts val="0"/>
                        </a:spcBef>
                        <a:spcAft>
                          <a:spcPts val="0"/>
                        </a:spcAft>
                      </a:pPr>
                      <a:r>
                        <a:rPr lang="en-US" sz="1200" dirty="0">
                          <a:effectLst/>
                        </a:rPr>
                        <a:t>Load Case/Combo</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a:txBody>
                    <a:bodyPr/>
                    <a:lstStyle/>
                    <a:p>
                      <a:pPr marL="0" marR="0" algn="ctr">
                        <a:lnSpc>
                          <a:spcPct val="107000"/>
                        </a:lnSpc>
                        <a:spcBef>
                          <a:spcPts val="0"/>
                        </a:spcBef>
                        <a:spcAft>
                          <a:spcPts val="0"/>
                        </a:spcAft>
                      </a:pPr>
                      <a:r>
                        <a:rPr lang="en-US" sz="1200" dirty="0">
                          <a:effectLst/>
                        </a:rPr>
                        <a:t>Step type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Bearing Capacity</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Summation of Fz for each element</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Area</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447693662"/>
                  </a:ext>
                </a:extLst>
              </a:tr>
              <a:tr h="254748">
                <a:tc>
                  <a:txBody>
                    <a:bodyPr/>
                    <a:lstStyle/>
                    <a:p>
                      <a:pPr marL="0" marR="0" algn="ctr">
                        <a:lnSpc>
                          <a:spcPct val="107000"/>
                        </a:lnSpc>
                        <a:spcBef>
                          <a:spcPts val="0"/>
                        </a:spcBef>
                        <a:spcAft>
                          <a:spcPts val="0"/>
                        </a:spcAft>
                      </a:pPr>
                      <a:r>
                        <a:rPr lang="en-US" sz="1200">
                          <a:effectLst/>
                        </a:rPr>
                        <a:t>Shear Walls</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Base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a:lnSpc>
                          <a:spcPct val="107000"/>
                        </a:lnSpc>
                        <a:spcBef>
                          <a:spcPts val="0"/>
                        </a:spcBef>
                        <a:spcAft>
                          <a:spcPts val="0"/>
                        </a:spcAft>
                      </a:pPr>
                      <a:r>
                        <a:rPr lang="en-US" sz="12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a:txBody>
                    <a:bodyPr/>
                    <a:lstStyle/>
                    <a:p>
                      <a:pPr marL="0" marR="0" algn="ctr">
                        <a:lnSpc>
                          <a:spcPct val="107000"/>
                        </a:lnSpc>
                        <a:spcBef>
                          <a:spcPts val="0"/>
                        </a:spcBef>
                        <a:spcAft>
                          <a:spcPts val="0"/>
                        </a:spcAft>
                      </a:pPr>
                      <a:r>
                        <a:rPr lang="en-US" sz="1200">
                          <a:effectLst/>
                        </a:rPr>
                        <a:t>Max</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200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15880.8129</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79.4041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026909670"/>
                  </a:ext>
                </a:extLst>
              </a:tr>
              <a:tr h="409572">
                <a:tc>
                  <a:txBody>
                    <a:bodyPr/>
                    <a:lstStyle/>
                    <a:p>
                      <a:pPr marL="0" marR="0" algn="ctr">
                        <a:lnSpc>
                          <a:spcPct val="107000"/>
                        </a:lnSpc>
                        <a:spcBef>
                          <a:spcPts val="0"/>
                        </a:spcBef>
                        <a:spcAft>
                          <a:spcPts val="0"/>
                        </a:spcAft>
                      </a:pPr>
                      <a:r>
                        <a:rPr lang="en-US" sz="1200">
                          <a:effectLst/>
                        </a:rPr>
                        <a:t>Retaining Wall</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Base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a:lnSpc>
                          <a:spcPct val="107000"/>
                        </a:lnSpc>
                        <a:spcBef>
                          <a:spcPts val="0"/>
                        </a:spcBef>
                        <a:spcAft>
                          <a:spcPts val="0"/>
                        </a:spcAft>
                      </a:pPr>
                      <a:r>
                        <a:rPr lang="en-US" sz="12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a:txBody>
                    <a:bodyPr/>
                    <a:lstStyle/>
                    <a:p>
                      <a:pPr marL="0" marR="0" algn="ctr">
                        <a:lnSpc>
                          <a:spcPct val="107000"/>
                        </a:lnSpc>
                        <a:spcBef>
                          <a:spcPts val="0"/>
                        </a:spcBef>
                        <a:spcAft>
                          <a:spcPts val="0"/>
                        </a:spcAft>
                      </a:pPr>
                      <a:r>
                        <a:rPr lang="en-US" sz="1200">
                          <a:effectLst/>
                        </a:rPr>
                        <a:t>Max</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200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19774.008</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98.87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451010436"/>
                  </a:ext>
                </a:extLst>
              </a:tr>
              <a:tr h="254748">
                <a:tc>
                  <a:txBody>
                    <a:bodyPr/>
                    <a:lstStyle/>
                    <a:p>
                      <a:pPr marL="0" marR="0" algn="ctr">
                        <a:lnSpc>
                          <a:spcPct val="107000"/>
                        </a:lnSpc>
                        <a:spcBef>
                          <a:spcPts val="0"/>
                        </a:spcBef>
                        <a:spcAft>
                          <a:spcPts val="0"/>
                        </a:spcAft>
                      </a:pPr>
                      <a:r>
                        <a:rPr lang="en-US" sz="1200">
                          <a:effectLst/>
                        </a:rPr>
                        <a:t>C1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Base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a:lnSpc>
                          <a:spcPct val="107000"/>
                        </a:lnSpc>
                        <a:spcBef>
                          <a:spcPts val="0"/>
                        </a:spcBef>
                        <a:spcAft>
                          <a:spcPts val="0"/>
                        </a:spcAft>
                      </a:pPr>
                      <a:r>
                        <a:rPr lang="en-US" sz="12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a:txBody>
                    <a:bodyPr/>
                    <a:lstStyle/>
                    <a:p>
                      <a:pPr marL="0" marR="0" algn="ctr">
                        <a:lnSpc>
                          <a:spcPct val="107000"/>
                        </a:lnSpc>
                        <a:spcBef>
                          <a:spcPts val="0"/>
                        </a:spcBef>
                        <a:spcAft>
                          <a:spcPts val="0"/>
                        </a:spcAft>
                      </a:pPr>
                      <a:r>
                        <a:rPr lang="en-US" sz="1200">
                          <a:effectLst/>
                        </a:rPr>
                        <a:t>Max</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200</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3550.4092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17.752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136614236"/>
                  </a:ext>
                </a:extLst>
              </a:tr>
              <a:tr h="254748">
                <a:tc>
                  <a:txBody>
                    <a:bodyPr/>
                    <a:lstStyle/>
                    <a:p>
                      <a:pPr marL="0" marR="0" algn="ctr">
                        <a:lnSpc>
                          <a:spcPct val="107000"/>
                        </a:lnSpc>
                        <a:spcBef>
                          <a:spcPts val="0"/>
                        </a:spcBef>
                        <a:spcAft>
                          <a:spcPts val="0"/>
                        </a:spcAft>
                      </a:pPr>
                      <a:r>
                        <a:rPr lang="en-US" sz="1200">
                          <a:effectLst/>
                        </a:rPr>
                        <a:t>C2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Base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a:lnSpc>
                          <a:spcPct val="107000"/>
                        </a:lnSpc>
                        <a:spcBef>
                          <a:spcPts val="0"/>
                        </a:spcBef>
                        <a:spcAft>
                          <a:spcPts val="0"/>
                        </a:spcAft>
                      </a:pPr>
                      <a:r>
                        <a:rPr lang="en-US" sz="12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a:txBody>
                    <a:bodyPr/>
                    <a:lstStyle/>
                    <a:p>
                      <a:pPr marL="0" marR="0" algn="ctr">
                        <a:lnSpc>
                          <a:spcPct val="107000"/>
                        </a:lnSpc>
                        <a:spcBef>
                          <a:spcPts val="0"/>
                        </a:spcBef>
                        <a:spcAft>
                          <a:spcPts val="0"/>
                        </a:spcAft>
                      </a:pPr>
                      <a:r>
                        <a:rPr lang="en-US" sz="1200" dirty="0">
                          <a:effectLst/>
                        </a:rPr>
                        <a:t>Max</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200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1274.4667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6.37233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134406850"/>
                  </a:ext>
                </a:extLst>
              </a:tr>
              <a:tr h="254748">
                <a:tc>
                  <a:txBody>
                    <a:bodyPr/>
                    <a:lstStyle/>
                    <a:p>
                      <a:pPr marL="0" marR="0" algn="ctr">
                        <a:lnSpc>
                          <a:spcPct val="107000"/>
                        </a:lnSpc>
                        <a:spcBef>
                          <a:spcPts val="0"/>
                        </a:spcBef>
                        <a:spcAft>
                          <a:spcPts val="0"/>
                        </a:spcAft>
                      </a:pPr>
                      <a:r>
                        <a:rPr lang="en-US" sz="1200">
                          <a:effectLst/>
                        </a:rPr>
                        <a:t>C3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Base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a:lnSpc>
                          <a:spcPct val="107000"/>
                        </a:lnSpc>
                        <a:spcBef>
                          <a:spcPts val="0"/>
                        </a:spcBef>
                        <a:spcAft>
                          <a:spcPts val="0"/>
                        </a:spcAft>
                      </a:pPr>
                      <a:r>
                        <a:rPr lang="en-US" sz="12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a:txBody>
                    <a:bodyPr/>
                    <a:lstStyle/>
                    <a:p>
                      <a:pPr marL="0" marR="0" algn="ctr">
                        <a:lnSpc>
                          <a:spcPct val="107000"/>
                        </a:lnSpc>
                        <a:spcBef>
                          <a:spcPts val="0"/>
                        </a:spcBef>
                        <a:spcAft>
                          <a:spcPts val="0"/>
                        </a:spcAft>
                      </a:pPr>
                      <a:r>
                        <a:rPr lang="en-US" sz="1200">
                          <a:effectLst/>
                        </a:rPr>
                        <a:t>Max</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200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4391.9837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21.9599</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803529197"/>
                  </a:ext>
                </a:extLst>
              </a:tr>
              <a:tr h="254748">
                <a:tc>
                  <a:txBody>
                    <a:bodyPr/>
                    <a:lstStyle/>
                    <a:p>
                      <a:pPr marL="0" marR="0" algn="ctr">
                        <a:lnSpc>
                          <a:spcPct val="107000"/>
                        </a:lnSpc>
                        <a:spcBef>
                          <a:spcPts val="0"/>
                        </a:spcBef>
                        <a:spcAft>
                          <a:spcPts val="0"/>
                        </a:spcAft>
                      </a:pPr>
                      <a:r>
                        <a:rPr lang="en-US" sz="1200">
                          <a:effectLst/>
                        </a:rPr>
                        <a:t>C4</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Base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a:lnSpc>
                          <a:spcPct val="107000"/>
                        </a:lnSpc>
                        <a:spcBef>
                          <a:spcPts val="0"/>
                        </a:spcBef>
                        <a:spcAft>
                          <a:spcPts val="0"/>
                        </a:spcAft>
                      </a:pPr>
                      <a:r>
                        <a:rPr lang="en-US" sz="12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a:txBody>
                    <a:bodyPr/>
                    <a:lstStyle/>
                    <a:p>
                      <a:pPr marL="0" marR="0" algn="ctr">
                        <a:lnSpc>
                          <a:spcPct val="107000"/>
                        </a:lnSpc>
                        <a:spcBef>
                          <a:spcPts val="0"/>
                        </a:spcBef>
                        <a:spcAft>
                          <a:spcPts val="0"/>
                        </a:spcAft>
                      </a:pPr>
                      <a:r>
                        <a:rPr lang="en-US" sz="1200">
                          <a:effectLst/>
                        </a:rPr>
                        <a:t>Max</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200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36866.4678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184.332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791558701"/>
                  </a:ext>
                </a:extLst>
              </a:tr>
              <a:tr h="254748">
                <a:tc>
                  <a:txBody>
                    <a:bodyPr/>
                    <a:lstStyle/>
                    <a:p>
                      <a:pPr marL="0" marR="0" algn="ctr">
                        <a:lnSpc>
                          <a:spcPct val="107000"/>
                        </a:lnSpc>
                        <a:spcBef>
                          <a:spcPts val="0"/>
                        </a:spcBef>
                        <a:spcAft>
                          <a:spcPts val="0"/>
                        </a:spcAft>
                      </a:pPr>
                      <a:r>
                        <a:rPr lang="en-US" sz="1200">
                          <a:effectLst/>
                        </a:rPr>
                        <a:t>C5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Base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a:lnSpc>
                          <a:spcPct val="107000"/>
                        </a:lnSpc>
                        <a:spcBef>
                          <a:spcPts val="0"/>
                        </a:spcBef>
                        <a:spcAft>
                          <a:spcPts val="0"/>
                        </a:spcAft>
                      </a:pPr>
                      <a:r>
                        <a:rPr lang="en-US" sz="12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a:txBody>
                    <a:bodyPr/>
                    <a:lstStyle/>
                    <a:p>
                      <a:pPr marL="0" marR="0" algn="ctr">
                        <a:lnSpc>
                          <a:spcPct val="107000"/>
                        </a:lnSpc>
                        <a:spcBef>
                          <a:spcPts val="0"/>
                        </a:spcBef>
                        <a:spcAft>
                          <a:spcPts val="0"/>
                        </a:spcAft>
                      </a:pPr>
                      <a:r>
                        <a:rPr lang="en-US" sz="1200">
                          <a:effectLst/>
                        </a:rPr>
                        <a:t>Max</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200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1745.7492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8.72875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713811213"/>
                  </a:ext>
                </a:extLst>
              </a:tr>
              <a:tr h="254748">
                <a:tc>
                  <a:txBody>
                    <a:bodyPr/>
                    <a:lstStyle/>
                    <a:p>
                      <a:pPr marL="0" marR="0" algn="ctr">
                        <a:lnSpc>
                          <a:spcPct val="107000"/>
                        </a:lnSpc>
                        <a:spcBef>
                          <a:spcPts val="0"/>
                        </a:spcBef>
                        <a:spcAft>
                          <a:spcPts val="0"/>
                        </a:spcAft>
                      </a:pPr>
                      <a:r>
                        <a:rPr lang="en-US" sz="1200">
                          <a:effectLst/>
                        </a:rPr>
                        <a:t>C6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Base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a:lnSpc>
                          <a:spcPct val="107000"/>
                        </a:lnSpc>
                        <a:spcBef>
                          <a:spcPts val="0"/>
                        </a:spcBef>
                        <a:spcAft>
                          <a:spcPts val="0"/>
                        </a:spcAft>
                      </a:pPr>
                      <a:r>
                        <a:rPr lang="en-US" sz="1200" dirty="0">
                          <a:effectLst/>
                        </a:rPr>
                        <a:t>EnvService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a:txBody>
                    <a:bodyPr/>
                    <a:lstStyle/>
                    <a:p>
                      <a:pPr marL="0" marR="0" algn="ctr">
                        <a:lnSpc>
                          <a:spcPct val="107000"/>
                        </a:lnSpc>
                        <a:spcBef>
                          <a:spcPts val="0"/>
                        </a:spcBef>
                        <a:spcAft>
                          <a:spcPts val="0"/>
                        </a:spcAft>
                      </a:pPr>
                      <a:r>
                        <a:rPr lang="en-US" sz="1200" dirty="0">
                          <a:effectLst/>
                        </a:rPr>
                        <a:t>Max</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200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2227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11.135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52544988"/>
                  </a:ext>
                </a:extLst>
              </a:tr>
              <a:tr h="409572">
                <a:tc>
                  <a:txBody>
                    <a:bodyPr/>
                    <a:lstStyle/>
                    <a:p>
                      <a:pPr marL="0" marR="0" algn="ctr">
                        <a:lnSpc>
                          <a:spcPct val="107000"/>
                        </a:lnSpc>
                        <a:spcBef>
                          <a:spcPts val="0"/>
                        </a:spcBef>
                        <a:spcAft>
                          <a:spcPts val="0"/>
                        </a:spcAft>
                      </a:pPr>
                      <a:r>
                        <a:rPr lang="en-US" sz="1200">
                          <a:effectLst/>
                        </a:rPr>
                        <a:t>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Total Area of Footings Required</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428.554</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FFF00"/>
                    </a:solidFill>
                  </a:tcPr>
                </a:tc>
                <a:extLst>
                  <a:ext uri="{0D108BD9-81ED-4DB2-BD59-A6C34878D82A}">
                    <a16:rowId xmlns:a16="http://schemas.microsoft.com/office/drawing/2014/main" val="1341645342"/>
                  </a:ext>
                </a:extLst>
              </a:tr>
            </a:tbl>
          </a:graphicData>
        </a:graphic>
      </p:graphicFrame>
      <p:sp>
        <p:nvSpPr>
          <p:cNvPr id="13" name="Rectangle 12"/>
          <p:cNvSpPr/>
          <p:nvPr/>
        </p:nvSpPr>
        <p:spPr>
          <a:xfrm>
            <a:off x="606172" y="4408265"/>
            <a:ext cx="10499632" cy="1631216"/>
          </a:xfrm>
          <a:prstGeom prst="rect">
            <a:avLst/>
          </a:prstGeom>
        </p:spPr>
        <p:txBody>
          <a:bodyPr wrap="square">
            <a:spAutoFit/>
          </a:bodyPr>
          <a:lstStyle/>
          <a:p>
            <a:pPr algn="justLow">
              <a:spcAft>
                <a:spcPts val="600"/>
              </a:spcAft>
            </a:pPr>
            <a:r>
              <a:rPr lang="en-US"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The surface area of each story for block 1 equal 691m</a:t>
            </a:r>
            <a:r>
              <a:rPr lang="en-US" baseline="300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2, </a:t>
            </a:r>
            <a:r>
              <a:rPr lang="en-US"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so the percentage of total area of footings required to surface area of the building equal </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 (428.554/691) * 100 = 62.019 % </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And that’s mean that the footing will cover more than 60 percent of the surface area of the building so the recommended type here is </a:t>
            </a:r>
            <a:r>
              <a:rPr lang="en-US" b="1"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mat foundation.</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17399308"/>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82</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718071" y="686518"/>
            <a:ext cx="6163547" cy="707886"/>
          </a:xfrm>
          <a:prstGeom prst="rect">
            <a:avLst/>
          </a:prstGeom>
        </p:spPr>
        <p:txBody>
          <a:bodyPr wrap="none">
            <a:spAutoFit/>
          </a:bodyPr>
          <a:lstStyle/>
          <a:p>
            <a:pPr lvl="0"/>
            <a:r>
              <a:rPr lang="en-US" sz="4000" b="1" dirty="0" smtClean="0">
                <a:solidFill>
                  <a:srgbClr val="FFC000"/>
                </a:solidFill>
              </a:rPr>
              <a:t>6.3: </a:t>
            </a:r>
            <a:r>
              <a:rPr lang="en-US" sz="4000" b="1" dirty="0" smtClean="0">
                <a:solidFill>
                  <a:srgbClr val="70AD47">
                    <a:lumMod val="75000"/>
                  </a:srgbClr>
                </a:solidFill>
              </a:rPr>
              <a:t>Preliminary Dimensions</a:t>
            </a:r>
            <a:endParaRPr lang="en-US" dirty="0">
              <a:solidFill>
                <a:srgbClr val="70AD47">
                  <a:lumMod val="75000"/>
                </a:srgbClr>
              </a:solidFill>
            </a:endParaRPr>
          </a:p>
        </p:txBody>
      </p:sp>
      <p:sp>
        <p:nvSpPr>
          <p:cNvPr id="11"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
        <p:nvSpPr>
          <p:cNvPr id="12" name="Rectangle 11"/>
          <p:cNvSpPr/>
          <p:nvPr/>
        </p:nvSpPr>
        <p:spPr>
          <a:xfrm>
            <a:off x="606172" y="1492336"/>
            <a:ext cx="11056584" cy="1683125"/>
          </a:xfrm>
          <a:prstGeom prst="rect">
            <a:avLst/>
          </a:prstGeom>
        </p:spPr>
        <p:txBody>
          <a:bodyPr wrap="square">
            <a:spAutoFit/>
          </a:bodyPr>
          <a:lstStyle/>
          <a:p>
            <a:pPr algn="justLow">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The dimensions of the mat will be assumed as the dimensions of the building plus an additional distance for each side on X-axis and an additional distance for each side on Y-axis </a:t>
            </a: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(39.5x22.7).</a:t>
            </a:r>
          </a:p>
          <a:p>
            <a:pPr algn="justLow">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Flat plate mat will be used, </a:t>
            </a: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with area = 897 m2.</a:t>
            </a:r>
          </a:p>
          <a:p>
            <a:pPr algn="justLow">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Since there are columns starting at base (not only walls), punching shear will control the thickness of the mat. Based on the expected load and number of floors, </a:t>
            </a: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a thickness of 65 cm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will be assumed.</a:t>
            </a:r>
          </a:p>
        </p:txBody>
      </p:sp>
      <p:sp>
        <p:nvSpPr>
          <p:cNvPr id="13" name="Rectangle 12"/>
          <p:cNvSpPr/>
          <p:nvPr/>
        </p:nvSpPr>
        <p:spPr>
          <a:xfrm>
            <a:off x="606172" y="3267181"/>
            <a:ext cx="9403152" cy="369332"/>
          </a:xfrm>
          <a:prstGeom prst="rect">
            <a:avLst/>
          </a:prstGeom>
        </p:spPr>
        <p:txBody>
          <a:bodyPr wrap="none">
            <a:spAutoFit/>
          </a:bodyPr>
          <a:lstStyle/>
          <a:p>
            <a:r>
              <a:rPr lang="en-US" dirty="0" smtClean="0">
                <a:solidFill>
                  <a:srgbClr val="000000"/>
                </a:solidFill>
                <a:latin typeface="Times New Roman" panose="02020603050405020304" pitchFamily="18" charset="0"/>
                <a:cs typeface="Arial" panose="020B0604020202020204" pitchFamily="34" charset="0"/>
              </a:rPr>
              <a:t>Soil bearing capacity = </a:t>
            </a:r>
            <a:r>
              <a:rPr lang="en-US" b="1" dirty="0" smtClean="0">
                <a:solidFill>
                  <a:srgbClr val="000000"/>
                </a:solidFill>
                <a:latin typeface="Times New Roman" panose="02020603050405020304" pitchFamily="18" charset="0"/>
                <a:cs typeface="Arial" panose="020B0604020202020204" pitchFamily="34" charset="0"/>
              </a:rPr>
              <a:t>200kN/m2 ,</a:t>
            </a:r>
            <a:r>
              <a:rPr lang="en-US" dirty="0" smtClean="0"/>
              <a:t>so mat foundation supported on springs with k=20000 </a:t>
            </a:r>
            <a:r>
              <a:rPr lang="en-US" dirty="0" err="1" smtClean="0"/>
              <a:t>kN</a:t>
            </a:r>
            <a:r>
              <a:rPr lang="en-US" dirty="0" smtClean="0"/>
              <a:t>/m3 </a:t>
            </a:r>
            <a:endParaRPr lang="en-US" dirty="0"/>
          </a:p>
        </p:txBody>
      </p:sp>
      <p:sp>
        <p:nvSpPr>
          <p:cNvPr id="14" name="Rectangle 13"/>
          <p:cNvSpPr/>
          <p:nvPr/>
        </p:nvSpPr>
        <p:spPr>
          <a:xfrm>
            <a:off x="606172" y="3728233"/>
            <a:ext cx="8399946" cy="2355004"/>
          </a:xfrm>
          <a:prstGeom prst="rect">
            <a:avLst/>
          </a:prstGeom>
        </p:spPr>
        <p:txBody>
          <a:bodyPr wrap="square">
            <a:spAutoFit/>
          </a:bodyPr>
          <a:lstStyle/>
          <a:p>
            <a:pPr algn="justLow">
              <a:spcAft>
                <a:spcPts val="600"/>
              </a:spcAft>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Equilibrium check:</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342900" lvl="0" indent="-342900" algn="justLow">
              <a:lnSpc>
                <a:spcPct val="115000"/>
              </a:lnSpc>
              <a:spcAft>
                <a:spcPts val="1000"/>
              </a:spcAft>
              <a:buFont typeface="+mj-lt"/>
              <a:buAutoNum type="arabicParenR"/>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Dead load: </a:t>
            </a:r>
          </a:p>
          <a:p>
            <a:pPr algn="justLow"/>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Dead (ETABS) = </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50120.81</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kN.</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p>
          <a:p>
            <a:pPr algn="justLow"/>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Original dead load = </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35550.24</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kN.</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p>
          <a:p>
            <a:pPr algn="justLow"/>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Weight of mat = 39.5*22.7*0.65*25 =</a:t>
            </a:r>
            <a:r>
              <a:rPr lang="en-US" sz="1600" dirty="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14570.56</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kN.</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p>
          <a:p>
            <a:pPr marL="38100" marR="0" algn="justLow">
              <a:spcBef>
                <a:spcPts val="0"/>
              </a:spcBef>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Total dead load = 35550.24 + 14570.56 = </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50120.81</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kN</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→difference = 0%. </a:t>
            </a:r>
          </a:p>
          <a:p>
            <a:pPr algn="justLow">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2) Response spectrum analysis results are adjusted.</a:t>
            </a:r>
          </a:p>
        </p:txBody>
      </p:sp>
    </p:spTree>
    <p:extLst>
      <p:ext uri="{BB962C8B-B14F-4D97-AF65-F5344CB8AC3E}">
        <p14:creationId xmlns:p14="http://schemas.microsoft.com/office/powerpoint/2010/main" val="224730162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83</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11" name="Rectangle 10"/>
          <p:cNvSpPr/>
          <p:nvPr/>
        </p:nvSpPr>
        <p:spPr>
          <a:xfrm>
            <a:off x="452216" y="1269500"/>
            <a:ext cx="10926097"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prstClr val="black">
                    <a:lumMod val="85000"/>
                    <a:lumOff val="15000"/>
                  </a:prstClr>
                </a:solidFill>
                <a:effectLst/>
                <a:uLnTx/>
                <a:uFillTx/>
                <a:latin typeface="Times New Roman" panose="02020603050405020304" pitchFamily="18" charset="0"/>
                <a:ea typeface="Calibri" panose="020F0502020204030204" pitchFamily="34" charset="0"/>
                <a:cs typeface="Times New Roman" panose="02020603050405020304" pitchFamily="18" charset="0"/>
              </a:rPr>
              <a:t>Screenshots from ETABs for the building showing the foundation</a:t>
            </a:r>
            <a:endParaRPr kumimoji="0" lang="en-US" sz="24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sp>
        <p:nvSpPr>
          <p:cNvPr id="14" name="Rectangle 13"/>
          <p:cNvSpPr/>
          <p:nvPr/>
        </p:nvSpPr>
        <p:spPr>
          <a:xfrm>
            <a:off x="718071" y="686518"/>
            <a:ext cx="6163547" cy="707886"/>
          </a:xfrm>
          <a:prstGeom prst="rect">
            <a:avLst/>
          </a:prstGeom>
        </p:spPr>
        <p:txBody>
          <a:bodyPr wrap="none">
            <a:spAutoFit/>
          </a:bodyPr>
          <a:lstStyle/>
          <a:p>
            <a:pPr lvl="0"/>
            <a:r>
              <a:rPr lang="en-US" sz="4000" b="1" dirty="0" smtClean="0">
                <a:solidFill>
                  <a:srgbClr val="FFC000"/>
                </a:solidFill>
              </a:rPr>
              <a:t>6.3: </a:t>
            </a:r>
            <a:r>
              <a:rPr lang="en-US" sz="4000" b="1" dirty="0" smtClean="0">
                <a:solidFill>
                  <a:srgbClr val="70AD47">
                    <a:lumMod val="75000"/>
                  </a:srgbClr>
                </a:solidFill>
              </a:rPr>
              <a:t>Preliminary Dimensions</a:t>
            </a:r>
            <a:endParaRPr lang="en-US" dirty="0">
              <a:solidFill>
                <a:srgbClr val="70AD47">
                  <a:lumMod val="75000"/>
                </a:srgbClr>
              </a:solidFill>
            </a:endParaRPr>
          </a:p>
        </p:txBody>
      </p:sp>
      <p:pic>
        <p:nvPicPr>
          <p:cNvPr id="15" name="Picture 14"/>
          <p:cNvPicPr/>
          <p:nvPr/>
        </p:nvPicPr>
        <p:blipFill>
          <a:blip r:embed="rId2">
            <a:extLst>
              <a:ext uri="{28A0092B-C50C-407E-A947-70E740481C1C}">
                <a14:useLocalDpi xmlns:a14="http://schemas.microsoft.com/office/drawing/2010/main" val="0"/>
              </a:ext>
            </a:extLst>
          </a:blip>
          <a:stretch>
            <a:fillRect/>
          </a:stretch>
        </p:blipFill>
        <p:spPr>
          <a:xfrm>
            <a:off x="3108959" y="1853737"/>
            <a:ext cx="6283599" cy="4262051"/>
          </a:xfrm>
          <a:prstGeom prst="rect">
            <a:avLst/>
          </a:prstGeom>
        </p:spPr>
      </p:pic>
      <p:sp>
        <p:nvSpPr>
          <p:cNvPr id="6" name="Right Arrow 5"/>
          <p:cNvSpPr/>
          <p:nvPr/>
        </p:nvSpPr>
        <p:spPr>
          <a:xfrm>
            <a:off x="2926080" y="5519651"/>
            <a:ext cx="1878676" cy="2410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Tree>
    <p:extLst>
      <p:ext uri="{BB962C8B-B14F-4D97-AF65-F5344CB8AC3E}">
        <p14:creationId xmlns:p14="http://schemas.microsoft.com/office/powerpoint/2010/main" val="374975317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84</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454360" y="686517"/>
            <a:ext cx="8670322" cy="707886"/>
          </a:xfrm>
          <a:prstGeom prst="rect">
            <a:avLst/>
          </a:prstGeom>
        </p:spPr>
        <p:txBody>
          <a:bodyPr wrap="none">
            <a:spAutoFit/>
          </a:bodyPr>
          <a:lstStyle/>
          <a:p>
            <a:pPr lvl="0"/>
            <a:r>
              <a:rPr lang="en-US" sz="4000" b="1" dirty="0" smtClean="0">
                <a:solidFill>
                  <a:srgbClr val="FFC000"/>
                </a:solidFill>
              </a:rPr>
              <a:t>6.3: </a:t>
            </a:r>
            <a:r>
              <a:rPr lang="en-US" sz="4000" b="1" dirty="0" smtClean="0">
                <a:solidFill>
                  <a:srgbClr val="70AD47">
                    <a:lumMod val="75000"/>
                  </a:srgbClr>
                </a:solidFill>
              </a:rPr>
              <a:t>Preliminary Dimensions evaluation:</a:t>
            </a:r>
            <a:endParaRPr lang="en-US" dirty="0">
              <a:solidFill>
                <a:srgbClr val="70AD47">
                  <a:lumMod val="75000"/>
                </a:srgbClr>
              </a:solidFill>
            </a:endParaRPr>
          </a:p>
        </p:txBody>
      </p:sp>
      <p:sp>
        <p:nvSpPr>
          <p:cNvPr id="11"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pic>
        <p:nvPicPr>
          <p:cNvPr id="15" name="Picture 14"/>
          <p:cNvPicPr/>
          <p:nvPr/>
        </p:nvPicPr>
        <p:blipFill>
          <a:blip r:embed="rId2">
            <a:extLst>
              <a:ext uri="{28A0092B-C50C-407E-A947-70E740481C1C}">
                <a14:useLocalDpi xmlns:a14="http://schemas.microsoft.com/office/drawing/2010/main" val="0"/>
              </a:ext>
            </a:extLst>
          </a:blip>
          <a:stretch>
            <a:fillRect/>
          </a:stretch>
        </p:blipFill>
        <p:spPr>
          <a:xfrm>
            <a:off x="4249948" y="2111433"/>
            <a:ext cx="7489768" cy="4215625"/>
          </a:xfrm>
          <a:prstGeom prst="rect">
            <a:avLst/>
          </a:prstGeom>
        </p:spPr>
      </p:pic>
      <p:sp>
        <p:nvSpPr>
          <p:cNvPr id="2" name="Rectangle 1"/>
          <p:cNvSpPr/>
          <p:nvPr/>
        </p:nvSpPr>
        <p:spPr>
          <a:xfrm>
            <a:off x="400232" y="2035044"/>
            <a:ext cx="3825930" cy="1200329"/>
          </a:xfrm>
          <a:prstGeom prst="rect">
            <a:avLst/>
          </a:prstGeom>
        </p:spPr>
        <p:txBody>
          <a:bodyPr wrap="square">
            <a:spAutoFit/>
          </a:bodyPr>
          <a:lstStyle/>
          <a:p>
            <a:pPr algn="justLow">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As shown from </a:t>
            </a:r>
            <a:r>
              <a:rPr lang="en-US"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following figure </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there is no tension and the maximum compression is 154 </a:t>
            </a:r>
            <a:r>
              <a:rPr lang="en-US"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/m2</a:t>
            </a:r>
            <a:r>
              <a:rPr lang="en-US"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which is less than </a:t>
            </a:r>
            <a:r>
              <a:rPr lang="en-US"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q</a:t>
            </a:r>
            <a:r>
              <a:rPr lang="en-US"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all</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sp>
        <p:nvSpPr>
          <p:cNvPr id="13" name="Rectangle 12"/>
          <p:cNvSpPr/>
          <p:nvPr/>
        </p:nvSpPr>
        <p:spPr>
          <a:xfrm>
            <a:off x="606172" y="1279471"/>
            <a:ext cx="8336469" cy="492443"/>
          </a:xfrm>
          <a:prstGeom prst="rect">
            <a:avLst/>
          </a:prstGeom>
        </p:spPr>
        <p:txBody>
          <a:bodyPr wrap="square">
            <a:spAutoFit/>
          </a:bodyPr>
          <a:lstStyle/>
          <a:p>
            <a:pPr lvl="0"/>
            <a:r>
              <a:rPr lang="en-US" sz="2600" b="1" dirty="0" smtClean="0">
                <a:solidFill>
                  <a:srgbClr val="ED7D31">
                    <a:lumMod val="50000"/>
                  </a:srgbClr>
                </a:solidFill>
                <a:latin typeface="Century Gothic" panose="020B0502020202020204"/>
              </a:rPr>
              <a:t>Check </a:t>
            </a:r>
            <a:r>
              <a:rPr lang="en-US" sz="2600" b="1" dirty="0">
                <a:solidFill>
                  <a:srgbClr val="ED7D31">
                    <a:lumMod val="50000"/>
                  </a:srgbClr>
                </a:solidFill>
                <a:latin typeface="Century Gothic" panose="020B0502020202020204"/>
              </a:rPr>
              <a:t>pressure under foundation by service loads: </a:t>
            </a:r>
          </a:p>
        </p:txBody>
      </p:sp>
    </p:spTree>
    <p:extLst>
      <p:ext uri="{BB962C8B-B14F-4D97-AF65-F5344CB8AC3E}">
        <p14:creationId xmlns:p14="http://schemas.microsoft.com/office/powerpoint/2010/main" val="56222591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85</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718071" y="686518"/>
            <a:ext cx="8670322" cy="707886"/>
          </a:xfrm>
          <a:prstGeom prst="rect">
            <a:avLst/>
          </a:prstGeom>
        </p:spPr>
        <p:txBody>
          <a:bodyPr wrap="none">
            <a:spAutoFit/>
          </a:bodyPr>
          <a:lstStyle/>
          <a:p>
            <a:pPr lvl="0"/>
            <a:r>
              <a:rPr lang="en-US" sz="4000" b="1" dirty="0" smtClean="0">
                <a:solidFill>
                  <a:srgbClr val="FFC000"/>
                </a:solidFill>
              </a:rPr>
              <a:t>6.3: </a:t>
            </a:r>
            <a:r>
              <a:rPr lang="en-US" sz="4000" b="1" dirty="0" smtClean="0">
                <a:solidFill>
                  <a:srgbClr val="70AD47">
                    <a:lumMod val="75000"/>
                  </a:srgbClr>
                </a:solidFill>
              </a:rPr>
              <a:t>Preliminary Dimensions evaluation:</a:t>
            </a:r>
            <a:endParaRPr lang="en-US" dirty="0">
              <a:solidFill>
                <a:srgbClr val="70AD47">
                  <a:lumMod val="75000"/>
                </a:srgbClr>
              </a:solidFill>
            </a:endParaRPr>
          </a:p>
        </p:txBody>
      </p:sp>
      <p:sp>
        <p:nvSpPr>
          <p:cNvPr id="11"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mc:AlternateContent xmlns:mc="http://schemas.openxmlformats.org/markup-compatibility/2006" xmlns:a14="http://schemas.microsoft.com/office/drawing/2010/main">
        <mc:Choice Requires="a14">
          <p:sp>
            <p:nvSpPr>
              <p:cNvPr id="6" name="Rectangle 5"/>
              <p:cNvSpPr/>
              <p:nvPr/>
            </p:nvSpPr>
            <p:spPr>
              <a:xfrm>
                <a:off x="718071" y="1390894"/>
                <a:ext cx="10836620" cy="1103315"/>
              </a:xfrm>
              <a:prstGeom prst="rect">
                <a:avLst/>
              </a:prstGeom>
            </p:spPr>
            <p:txBody>
              <a:bodyPr wrap="square">
                <a:spAutoFit/>
              </a:bodyPr>
              <a:lstStyle/>
              <a:p>
                <a:pPr algn="justLow">
                  <a:spcAft>
                    <a:spcPts val="600"/>
                  </a:spcAft>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Shear check:</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Shear capacity </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ØV</a:t>
                </a:r>
                <a:r>
                  <a:rPr lang="en-US" baseline="-25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0.75*(1/6)*</a:t>
                </a:r>
                <a14:m>
                  <m:oMath xmlns:m="http://schemas.openxmlformats.org/officeDocument/2006/math">
                    <m:rad>
                      <m:radPr>
                        <m:degHide m:val="on"/>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radPr>
                      <m:deg/>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28</m:t>
                        </m:r>
                      </m:e>
                    </m:rad>
                  </m:oMath>
                </a14:m>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*1000*590 = 520.331 </a:t>
                </a:r>
                <a:r>
                  <a:rPr lang="en-US"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kN</a:t>
                </a:r>
                <a:r>
                  <a:rPr lang="en-US"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
                  <a:spcAft>
                    <a:spcPts val="60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Figures 3.117 through 3.120 show shear values on mat due to </a:t>
                </a:r>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ultimate envelope</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combination</a:t>
                </a:r>
                <a:r>
                  <a:rPr lang="en-US"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718071" y="1390894"/>
                <a:ext cx="10836620" cy="1103315"/>
              </a:xfrm>
              <a:prstGeom prst="rect">
                <a:avLst/>
              </a:prstGeom>
              <a:blipFill>
                <a:blip r:embed="rId2"/>
                <a:stretch>
                  <a:fillRect l="-506" t="-2762" b="-7735"/>
                </a:stretch>
              </a:blipFill>
            </p:spPr>
            <p:txBody>
              <a:bodyPr/>
              <a:lstStyle/>
              <a:p>
                <a:r>
                  <a:rPr lang="en-US">
                    <a:noFill/>
                  </a:rPr>
                  <a:t> </a:t>
                </a:r>
              </a:p>
            </p:txBody>
          </p:sp>
        </mc:Fallback>
      </mc:AlternateContent>
      <p:pic>
        <p:nvPicPr>
          <p:cNvPr id="16" name="Picture 15"/>
          <p:cNvPicPr/>
          <p:nvPr/>
        </p:nvPicPr>
        <p:blipFill>
          <a:blip r:embed="rId3" cstate="print">
            <a:extLst>
              <a:ext uri="{28A0092B-C50C-407E-A947-70E740481C1C}">
                <a14:useLocalDpi xmlns:a14="http://schemas.microsoft.com/office/drawing/2010/main" val="0"/>
              </a:ext>
            </a:extLst>
          </a:blip>
          <a:stretch>
            <a:fillRect/>
          </a:stretch>
        </p:blipFill>
        <p:spPr>
          <a:xfrm>
            <a:off x="1859753" y="2552791"/>
            <a:ext cx="3302151" cy="2093735"/>
          </a:xfrm>
          <a:prstGeom prst="rect">
            <a:avLst/>
          </a:prstGeom>
        </p:spPr>
      </p:pic>
      <p:pic>
        <p:nvPicPr>
          <p:cNvPr id="17" name="Picture 16"/>
          <p:cNvPicPr/>
          <p:nvPr/>
        </p:nvPicPr>
        <p:blipFill>
          <a:blip r:embed="rId4" cstate="print">
            <a:extLst>
              <a:ext uri="{28A0092B-C50C-407E-A947-70E740481C1C}">
                <a14:useLocalDpi xmlns:a14="http://schemas.microsoft.com/office/drawing/2010/main" val="0"/>
              </a:ext>
            </a:extLst>
          </a:blip>
          <a:stretch>
            <a:fillRect/>
          </a:stretch>
        </p:blipFill>
        <p:spPr>
          <a:xfrm>
            <a:off x="1819095" y="4646526"/>
            <a:ext cx="3372311" cy="2120521"/>
          </a:xfrm>
          <a:prstGeom prst="rect">
            <a:avLst/>
          </a:prstGeom>
        </p:spPr>
      </p:pic>
      <p:pic>
        <p:nvPicPr>
          <p:cNvPr id="18" name="Picture 17"/>
          <p:cNvPicPr/>
          <p:nvPr/>
        </p:nvPicPr>
        <p:blipFill>
          <a:blip r:embed="rId5" cstate="print">
            <a:extLst>
              <a:ext uri="{28A0092B-C50C-407E-A947-70E740481C1C}">
                <a14:useLocalDpi xmlns:a14="http://schemas.microsoft.com/office/drawing/2010/main" val="0"/>
              </a:ext>
            </a:extLst>
          </a:blip>
          <a:stretch>
            <a:fillRect/>
          </a:stretch>
        </p:blipFill>
        <p:spPr>
          <a:xfrm>
            <a:off x="7531913" y="2472924"/>
            <a:ext cx="3381893" cy="2123025"/>
          </a:xfrm>
          <a:prstGeom prst="rect">
            <a:avLst/>
          </a:prstGeom>
        </p:spPr>
      </p:pic>
      <p:pic>
        <p:nvPicPr>
          <p:cNvPr id="19" name="Picture 18"/>
          <p:cNvPicPr/>
          <p:nvPr/>
        </p:nvPicPr>
        <p:blipFill>
          <a:blip r:embed="rId6" cstate="print">
            <a:extLst>
              <a:ext uri="{28A0092B-C50C-407E-A947-70E740481C1C}">
                <a14:useLocalDpi xmlns:a14="http://schemas.microsoft.com/office/drawing/2010/main" val="0"/>
              </a:ext>
            </a:extLst>
          </a:blip>
          <a:stretch>
            <a:fillRect/>
          </a:stretch>
        </p:blipFill>
        <p:spPr>
          <a:xfrm>
            <a:off x="7531913" y="4634242"/>
            <a:ext cx="3381893" cy="2145088"/>
          </a:xfrm>
          <a:prstGeom prst="rect">
            <a:avLst/>
          </a:prstGeom>
        </p:spPr>
      </p:pic>
      <p:sp>
        <p:nvSpPr>
          <p:cNvPr id="20" name="Rectangle 19"/>
          <p:cNvSpPr/>
          <p:nvPr/>
        </p:nvSpPr>
        <p:spPr>
          <a:xfrm>
            <a:off x="-121314" y="4119230"/>
            <a:ext cx="2050561" cy="400110"/>
          </a:xfrm>
          <a:prstGeom prst="rect">
            <a:avLst/>
          </a:prstGeom>
        </p:spPr>
        <p:txBody>
          <a:bodyPr wrap="none">
            <a:spAutoFit/>
          </a:bodyPr>
          <a:lstStyle/>
          <a:p>
            <a:r>
              <a:rPr lang="en-US" sz="2000" b="1" dirty="0" smtClean="0">
                <a:solidFill>
                  <a:srgbClr val="000000"/>
                </a:solidFill>
                <a:latin typeface="Times New Roman" panose="02020603050405020304" pitchFamily="18" charset="0"/>
                <a:cs typeface="Arial" panose="020B0604020202020204" pitchFamily="34" charset="0"/>
              </a:rPr>
              <a:t>V13 Max &amp; Min </a:t>
            </a:r>
            <a:endParaRPr lang="en-US" sz="2000" dirty="0"/>
          </a:p>
        </p:txBody>
      </p:sp>
      <p:sp>
        <p:nvSpPr>
          <p:cNvPr id="21" name="Rectangle 20"/>
          <p:cNvSpPr/>
          <p:nvPr/>
        </p:nvSpPr>
        <p:spPr>
          <a:xfrm>
            <a:off x="5481352" y="4319285"/>
            <a:ext cx="2050561" cy="400110"/>
          </a:xfrm>
          <a:prstGeom prst="rect">
            <a:avLst/>
          </a:prstGeom>
        </p:spPr>
        <p:txBody>
          <a:bodyPr wrap="none">
            <a:spAutoFit/>
          </a:bodyPr>
          <a:lstStyle/>
          <a:p>
            <a:r>
              <a:rPr lang="en-US" sz="2000" b="1" dirty="0" smtClean="0">
                <a:solidFill>
                  <a:srgbClr val="000000"/>
                </a:solidFill>
                <a:latin typeface="Times New Roman" panose="02020603050405020304" pitchFamily="18" charset="0"/>
                <a:cs typeface="Arial" panose="020B0604020202020204" pitchFamily="34" charset="0"/>
              </a:rPr>
              <a:t>V23 Max &amp; Min </a:t>
            </a:r>
            <a:endParaRPr lang="en-US" sz="2000" dirty="0"/>
          </a:p>
        </p:txBody>
      </p:sp>
    </p:spTree>
    <p:extLst>
      <p:ext uri="{BB962C8B-B14F-4D97-AF65-F5344CB8AC3E}">
        <p14:creationId xmlns:p14="http://schemas.microsoft.com/office/powerpoint/2010/main" val="413590981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86</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718071" y="686518"/>
            <a:ext cx="8670322" cy="707886"/>
          </a:xfrm>
          <a:prstGeom prst="rect">
            <a:avLst/>
          </a:prstGeom>
        </p:spPr>
        <p:txBody>
          <a:bodyPr wrap="none">
            <a:spAutoFit/>
          </a:bodyPr>
          <a:lstStyle/>
          <a:p>
            <a:pPr lvl="0"/>
            <a:r>
              <a:rPr lang="en-US" sz="4000" b="1" dirty="0" smtClean="0">
                <a:solidFill>
                  <a:srgbClr val="FFC000"/>
                </a:solidFill>
              </a:rPr>
              <a:t>6.3: </a:t>
            </a:r>
            <a:r>
              <a:rPr lang="en-US" sz="4000" b="1" dirty="0" smtClean="0">
                <a:solidFill>
                  <a:srgbClr val="70AD47">
                    <a:lumMod val="75000"/>
                  </a:srgbClr>
                </a:solidFill>
              </a:rPr>
              <a:t>Preliminary Dimensions evaluation:</a:t>
            </a:r>
            <a:endParaRPr lang="en-US" dirty="0">
              <a:solidFill>
                <a:srgbClr val="70AD47">
                  <a:lumMod val="75000"/>
                </a:srgbClr>
              </a:solidFill>
            </a:endParaRPr>
          </a:p>
        </p:txBody>
      </p:sp>
      <p:sp>
        <p:nvSpPr>
          <p:cNvPr id="11"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
        <p:nvSpPr>
          <p:cNvPr id="6" name="Rectangle 5"/>
          <p:cNvSpPr/>
          <p:nvPr/>
        </p:nvSpPr>
        <p:spPr>
          <a:xfrm>
            <a:off x="718071" y="1390894"/>
            <a:ext cx="10836620" cy="1554272"/>
          </a:xfrm>
          <a:prstGeom prst="rect">
            <a:avLst/>
          </a:prstGeom>
        </p:spPr>
        <p:txBody>
          <a:bodyPr wrap="square">
            <a:spAutoFit/>
          </a:bodyPr>
          <a:lstStyle/>
          <a:p>
            <a:pPr algn="justLow">
              <a:spcAft>
                <a:spcPts val="600"/>
              </a:spcAft>
            </a:pPr>
            <a:r>
              <a:rPr lang="en-US"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Punching check:</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r>
              <a:rPr lang="en-US" dirty="0">
                <a:latin typeface="Times New Roman" panose="02020603050405020304" pitchFamily="18" charset="0"/>
                <a:cs typeface="Times New Roman" panose="02020603050405020304" pitchFamily="18" charset="0"/>
              </a:rPr>
              <a:t>Punching ratio = </a:t>
            </a:r>
            <a:r>
              <a:rPr lang="en-US" dirty="0" smtClean="0">
                <a:latin typeface="Times New Roman" panose="02020603050405020304" pitchFamily="18" charset="0"/>
                <a:cs typeface="Times New Roman" panose="02020603050405020304" pitchFamily="18" charset="0"/>
              </a:rPr>
              <a:t>(Design shear </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concrete shear capacity) </a:t>
            </a:r>
            <a:r>
              <a:rPr lang="en-US" dirty="0">
                <a:latin typeface="Times New Roman" panose="02020603050405020304" pitchFamily="18" charset="0"/>
                <a:cs typeface="Times New Roman" panose="02020603050405020304" pitchFamily="18" charset="0"/>
              </a:rPr>
              <a:t>= Demand/Capacity</a:t>
            </a:r>
          </a:p>
          <a:p>
            <a:r>
              <a:rPr lang="en-US" dirty="0">
                <a:latin typeface="Times New Roman" panose="02020603050405020304" pitchFamily="18" charset="0"/>
                <a:cs typeface="Times New Roman" panose="02020603050405020304" pitchFamily="18" charset="0"/>
              </a:rPr>
              <a:t>The ratio should be less than one to satisfy the punching check, if the ratio more than one then we have to increase the thickness of footings</a:t>
            </a:r>
          </a:p>
          <a:p>
            <a:pPr algn="just">
              <a:spcAft>
                <a:spcPts val="600"/>
              </a:spcAft>
            </a:pP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pic>
        <p:nvPicPr>
          <p:cNvPr id="22" name="Picture 21"/>
          <p:cNvPicPr/>
          <p:nvPr/>
        </p:nvPicPr>
        <p:blipFill>
          <a:blip r:embed="rId2">
            <a:extLst>
              <a:ext uri="{28A0092B-C50C-407E-A947-70E740481C1C}">
                <a14:useLocalDpi xmlns:a14="http://schemas.microsoft.com/office/drawing/2010/main" val="0"/>
              </a:ext>
            </a:extLst>
          </a:blip>
          <a:stretch>
            <a:fillRect/>
          </a:stretch>
        </p:blipFill>
        <p:spPr>
          <a:xfrm>
            <a:off x="4666710" y="2526754"/>
            <a:ext cx="7073006" cy="3780445"/>
          </a:xfrm>
          <a:prstGeom prst="rect">
            <a:avLst/>
          </a:prstGeom>
        </p:spPr>
      </p:pic>
      <p:sp>
        <p:nvSpPr>
          <p:cNvPr id="12" name="Rectangle 11"/>
          <p:cNvSpPr/>
          <p:nvPr/>
        </p:nvSpPr>
        <p:spPr>
          <a:xfrm>
            <a:off x="427702" y="3221552"/>
            <a:ext cx="4239007" cy="1353191"/>
          </a:xfrm>
          <a:prstGeom prst="rect">
            <a:avLst/>
          </a:prstGeom>
        </p:spPr>
        <p:txBody>
          <a:bodyPr wrap="square">
            <a:spAutoFit/>
          </a:bodyPr>
          <a:lstStyle/>
          <a:p>
            <a:pPr marL="342900" lvl="0" indent="-342900" algn="just">
              <a:lnSpc>
                <a:spcPct val="115000"/>
              </a:lnSpc>
              <a:spcAft>
                <a:spcPts val="1000"/>
              </a:spcAft>
              <a:buFont typeface="Times New Roman" panose="02020603050405020304" pitchFamily="18" charset="0"/>
              <a:buChar char="-"/>
            </a:pPr>
            <a:r>
              <a:rPr lang="en-US"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As we see all the ratios less than one so the thickness is adequate.</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342900" lvl="0" indent="-342900" algn="just">
              <a:lnSpc>
                <a:spcPct val="115000"/>
              </a:lnSpc>
              <a:spcAft>
                <a:spcPts val="1000"/>
              </a:spcAft>
              <a:buFont typeface="Times New Roman" panose="02020603050405020304" pitchFamily="18" charset="0"/>
              <a:buChar char="-"/>
            </a:pPr>
            <a:r>
              <a:rPr lang="en-US"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N/C means not to be calculated, this message occurs when columns attached to walls.</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035417511"/>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87</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718071" y="686518"/>
            <a:ext cx="4456413" cy="707886"/>
          </a:xfrm>
          <a:prstGeom prst="rect">
            <a:avLst/>
          </a:prstGeom>
        </p:spPr>
        <p:txBody>
          <a:bodyPr wrap="none">
            <a:spAutoFit/>
          </a:bodyPr>
          <a:lstStyle/>
          <a:p>
            <a:pPr lvl="0"/>
            <a:r>
              <a:rPr lang="en-US" sz="4000" b="1" dirty="0" smtClean="0">
                <a:solidFill>
                  <a:srgbClr val="FFC000"/>
                </a:solidFill>
              </a:rPr>
              <a:t>6.4: </a:t>
            </a:r>
            <a:r>
              <a:rPr lang="en-US" sz="4000" b="1" dirty="0" smtClean="0">
                <a:solidFill>
                  <a:srgbClr val="70AD47">
                    <a:lumMod val="75000"/>
                  </a:srgbClr>
                </a:solidFill>
              </a:rPr>
              <a:t>Flexural Design:</a:t>
            </a:r>
            <a:endParaRPr lang="en-US" dirty="0">
              <a:solidFill>
                <a:srgbClr val="70AD47">
                  <a:lumMod val="75000"/>
                </a:srgbClr>
              </a:solidFill>
            </a:endParaRPr>
          </a:p>
        </p:txBody>
      </p:sp>
      <p:sp>
        <p:nvSpPr>
          <p:cNvPr id="11"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
        <p:nvSpPr>
          <p:cNvPr id="2" name="Rectangle 1"/>
          <p:cNvSpPr/>
          <p:nvPr/>
        </p:nvSpPr>
        <p:spPr>
          <a:xfrm>
            <a:off x="606171" y="1423695"/>
            <a:ext cx="10882017" cy="1708160"/>
          </a:xfrm>
          <a:prstGeom prst="rect">
            <a:avLst/>
          </a:prstGeom>
        </p:spPr>
        <p:txBody>
          <a:bodyPr wrap="square">
            <a:spAutoFit/>
          </a:bodyPr>
          <a:lstStyle/>
          <a:p>
            <a:pPr algn="just">
              <a:spcAft>
                <a:spcPts val="600"/>
              </a:spcAft>
            </a:pPr>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Flexural Design:</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As, min = 0.0018bh = 0.0018*1000*600 = 1080 mm2/m → 4</a:t>
            </a:r>
            <a:r>
              <a:rPr lang="en-US" dirty="0">
                <a:solidFill>
                  <a:srgbClr val="000000"/>
                </a:solidFill>
                <a:latin typeface="Cambria Math" panose="02040503050406030204" pitchFamily="18" charset="0"/>
                <a:ea typeface="Calibri" panose="020F0502020204030204" pitchFamily="34" charset="0"/>
                <a:cs typeface="Cambria Math" panose="02040503050406030204" pitchFamily="18" charset="0"/>
              </a:rPr>
              <a:t>∅</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20/m → 1</a:t>
            </a:r>
            <a:r>
              <a:rPr lang="en-US" dirty="0">
                <a:solidFill>
                  <a:srgbClr val="000000"/>
                </a:solidFill>
                <a:latin typeface="Cambria Math" panose="02040503050406030204" pitchFamily="18" charset="0"/>
                <a:ea typeface="Calibri" panose="020F0502020204030204" pitchFamily="34" charset="0"/>
                <a:cs typeface="Cambria Math" panose="02040503050406030204" pitchFamily="18" charset="0"/>
              </a:rPr>
              <a:t>∅</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20/250mm</a:t>
            </a:r>
          </a:p>
          <a:p>
            <a:pPr algn="just">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After check on this reinforcement we realized that we need more reinforcement so we </a:t>
            </a:r>
          </a:p>
          <a:p>
            <a:pPr algn="just">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use 1Ø20/100mm top and bottom. </a:t>
            </a: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The following figure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shows that no additional top or bottom steel is required </a:t>
            </a: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in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directions 1 and 2.</a:t>
            </a:r>
          </a:p>
        </p:txBody>
      </p:sp>
      <p:pic>
        <p:nvPicPr>
          <p:cNvPr id="14" name="Picture 13"/>
          <p:cNvPicPr/>
          <p:nvPr/>
        </p:nvPicPr>
        <p:blipFill>
          <a:blip r:embed="rId2">
            <a:extLst>
              <a:ext uri="{28A0092B-C50C-407E-A947-70E740481C1C}">
                <a14:useLocalDpi xmlns:a14="http://schemas.microsoft.com/office/drawing/2010/main" val="0"/>
              </a:ext>
            </a:extLst>
          </a:blip>
          <a:stretch>
            <a:fillRect/>
          </a:stretch>
        </p:blipFill>
        <p:spPr>
          <a:xfrm>
            <a:off x="5659745" y="2932520"/>
            <a:ext cx="5817128" cy="3308609"/>
          </a:xfrm>
          <a:prstGeom prst="rect">
            <a:avLst/>
          </a:prstGeom>
        </p:spPr>
      </p:pic>
      <p:sp>
        <p:nvSpPr>
          <p:cNvPr id="16" name="Rectangle 15"/>
          <p:cNvSpPr/>
          <p:nvPr/>
        </p:nvSpPr>
        <p:spPr>
          <a:xfrm>
            <a:off x="952862" y="4083602"/>
            <a:ext cx="5414072" cy="584775"/>
          </a:xfrm>
          <a:prstGeom prst="rect">
            <a:avLst/>
          </a:prstGeom>
        </p:spPr>
        <p:txBody>
          <a:bodyPr wrap="square">
            <a:spAutoFit/>
          </a:bodyPr>
          <a:lstStyle/>
          <a:p>
            <a:r>
              <a:rPr lang="en-US" sz="1600" b="1" dirty="0" smtClean="0">
                <a:solidFill>
                  <a:srgbClr val="000000"/>
                </a:solidFill>
                <a:latin typeface="Times New Roman" panose="02020603050405020304" pitchFamily="18" charset="0"/>
                <a:cs typeface="Arial" panose="020B0604020202020204" pitchFamily="34" charset="0"/>
              </a:rPr>
              <a:t>Additional Top &amp; Bottom Steel Required for Mat foundation in direction 1&amp;2 </a:t>
            </a:r>
            <a:endParaRPr lang="en-US" sz="1600" dirty="0"/>
          </a:p>
        </p:txBody>
      </p:sp>
    </p:spTree>
    <p:extLst>
      <p:ext uri="{BB962C8B-B14F-4D97-AF65-F5344CB8AC3E}">
        <p14:creationId xmlns:p14="http://schemas.microsoft.com/office/powerpoint/2010/main" val="104243292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88</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11"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6846" y="1329115"/>
            <a:ext cx="10058400" cy="1946605"/>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9884" y="3290598"/>
            <a:ext cx="6567649" cy="3404974"/>
          </a:xfrm>
          <a:prstGeom prst="rect">
            <a:avLst/>
          </a:prstGeom>
        </p:spPr>
      </p:pic>
      <p:sp>
        <p:nvSpPr>
          <p:cNvPr id="15" name="Rectangle 14"/>
          <p:cNvSpPr/>
          <p:nvPr/>
        </p:nvSpPr>
        <p:spPr>
          <a:xfrm>
            <a:off x="718071" y="686518"/>
            <a:ext cx="7705186" cy="707886"/>
          </a:xfrm>
          <a:prstGeom prst="rect">
            <a:avLst/>
          </a:prstGeom>
        </p:spPr>
        <p:txBody>
          <a:bodyPr wrap="none">
            <a:spAutoFit/>
          </a:bodyPr>
          <a:lstStyle/>
          <a:p>
            <a:pPr lvl="0"/>
            <a:r>
              <a:rPr lang="en-US" sz="4000" b="1" dirty="0" smtClean="0">
                <a:solidFill>
                  <a:srgbClr val="FFC000"/>
                </a:solidFill>
              </a:rPr>
              <a:t>6.5: </a:t>
            </a:r>
            <a:r>
              <a:rPr lang="en-US" sz="4000" b="1" dirty="0" smtClean="0">
                <a:solidFill>
                  <a:srgbClr val="70AD47">
                    <a:lumMod val="75000"/>
                  </a:srgbClr>
                </a:solidFill>
              </a:rPr>
              <a:t>Mat </a:t>
            </a:r>
            <a:r>
              <a:rPr lang="en-US" sz="4000" b="1" dirty="0">
                <a:solidFill>
                  <a:srgbClr val="70AD47">
                    <a:lumMod val="75000"/>
                  </a:srgbClr>
                </a:solidFill>
              </a:rPr>
              <a:t>foundation Reinforcement</a:t>
            </a:r>
            <a:endParaRPr lang="en-US" dirty="0">
              <a:solidFill>
                <a:srgbClr val="70AD47">
                  <a:lumMod val="75000"/>
                </a:srgbClr>
              </a:solidFill>
            </a:endParaRPr>
          </a:p>
        </p:txBody>
      </p:sp>
      <p:sp>
        <p:nvSpPr>
          <p:cNvPr id="18" name="Oval 17"/>
          <p:cNvSpPr/>
          <p:nvPr/>
        </p:nvSpPr>
        <p:spPr>
          <a:xfrm>
            <a:off x="9085811" y="2502131"/>
            <a:ext cx="598516" cy="57357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p:cNvCxnSpPr/>
          <p:nvPr/>
        </p:nvCxnSpPr>
        <p:spPr>
          <a:xfrm flipH="1">
            <a:off x="8304415" y="3000895"/>
            <a:ext cx="839585" cy="8395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8348995"/>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89</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686518"/>
            <a:ext cx="8806374" cy="707886"/>
          </a:xfrm>
          <a:prstGeom prst="rect">
            <a:avLst/>
          </a:prstGeom>
        </p:spPr>
        <p:txBody>
          <a:bodyPr wrap="square">
            <a:spAutoFit/>
          </a:bodyPr>
          <a:lstStyle/>
          <a:p>
            <a:pPr lvl="0"/>
            <a:r>
              <a:rPr lang="en-US" sz="4000" b="1" dirty="0" smtClean="0">
                <a:solidFill>
                  <a:srgbClr val="FFC000"/>
                </a:solidFill>
              </a:rPr>
              <a:t>7: </a:t>
            </a:r>
            <a:r>
              <a:rPr lang="en-US" sz="4000" b="1" dirty="0" smtClean="0">
                <a:solidFill>
                  <a:schemeClr val="accent6">
                    <a:lumMod val="75000"/>
                  </a:schemeClr>
                </a:solidFill>
              </a:rPr>
              <a:t>Design </a:t>
            </a:r>
            <a:r>
              <a:rPr lang="en-US" sz="4000" b="1" dirty="0">
                <a:solidFill>
                  <a:schemeClr val="accent6">
                    <a:lumMod val="75000"/>
                  </a:schemeClr>
                </a:solidFill>
              </a:rPr>
              <a:t>of Shear </a:t>
            </a:r>
            <a:r>
              <a:rPr lang="en-US" sz="4000" b="1" dirty="0" smtClean="0">
                <a:solidFill>
                  <a:schemeClr val="accent6">
                    <a:lumMod val="75000"/>
                  </a:schemeClr>
                </a:solidFill>
              </a:rPr>
              <a:t>Wall</a:t>
            </a:r>
            <a:endParaRPr lang="en-US" dirty="0">
              <a:solidFill>
                <a:schemeClr val="accent6">
                  <a:lumMod val="75000"/>
                </a:schemeClr>
              </a:solidFill>
            </a:endParaRPr>
          </a:p>
        </p:txBody>
      </p:sp>
      <p:sp>
        <p:nvSpPr>
          <p:cNvPr id="12"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
        <p:nvSpPr>
          <p:cNvPr id="13" name="Rectangle 12"/>
          <p:cNvSpPr/>
          <p:nvPr/>
        </p:nvSpPr>
        <p:spPr>
          <a:xfrm>
            <a:off x="606172" y="1485251"/>
            <a:ext cx="8030752" cy="646330"/>
          </a:xfrm>
          <a:prstGeom prst="rect">
            <a:avLst/>
          </a:prstGeom>
        </p:spPr>
        <p:txBody>
          <a:bodyPr wrap="square">
            <a:spAutoFit/>
          </a:bodyPr>
          <a:lstStyle/>
          <a:p>
            <a:pPr algn="justLow">
              <a:spcAft>
                <a:spcPts val="600"/>
              </a:spcAft>
            </a:pP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The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following figure illustrate the wall (W3) at centerline H-14 that will be taken as a sample of design at </a:t>
            </a: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basement floor</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p>
        </p:txBody>
      </p:sp>
      <p:pic>
        <p:nvPicPr>
          <p:cNvPr id="14" name="Picture 13"/>
          <p:cNvPicPr/>
          <p:nvPr/>
        </p:nvPicPr>
        <p:blipFill>
          <a:blip r:embed="rId2">
            <a:extLst>
              <a:ext uri="{28A0092B-C50C-407E-A947-70E740481C1C}">
                <a14:useLocalDpi xmlns:a14="http://schemas.microsoft.com/office/drawing/2010/main" val="0"/>
              </a:ext>
            </a:extLst>
          </a:blip>
          <a:stretch>
            <a:fillRect/>
          </a:stretch>
        </p:blipFill>
        <p:spPr>
          <a:xfrm>
            <a:off x="5569642" y="2222428"/>
            <a:ext cx="6007100" cy="3615690"/>
          </a:xfrm>
          <a:prstGeom prst="rect">
            <a:avLst/>
          </a:prstGeom>
        </p:spPr>
      </p:pic>
      <p:sp>
        <p:nvSpPr>
          <p:cNvPr id="15" name="Rectangle 14"/>
          <p:cNvSpPr/>
          <p:nvPr/>
        </p:nvSpPr>
        <p:spPr>
          <a:xfrm>
            <a:off x="520931" y="2506702"/>
            <a:ext cx="6096000" cy="2492990"/>
          </a:xfrm>
          <a:prstGeom prst="rect">
            <a:avLst/>
          </a:prstGeom>
        </p:spPr>
        <p:txBody>
          <a:bodyPr>
            <a:spAutoFit/>
          </a:bodyPr>
          <a:lstStyle/>
          <a:p>
            <a:pPr algn="justLow">
              <a:spcAft>
                <a:spcPts val="600"/>
              </a:spcAft>
            </a:pPr>
            <a:r>
              <a:rPr lang="en-US"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The wall has the following properties:</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Length = </a:t>
            </a:r>
            <a:r>
              <a:rPr lang="en-US"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l</a:t>
            </a:r>
            <a:r>
              <a:rPr lang="en-US" baseline="-250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w</a:t>
            </a:r>
            <a:r>
              <a:rPr lang="en-US"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 4200 mm</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Thickness = h = 200 mm</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Effective depth = 0.8*</a:t>
            </a:r>
            <a:r>
              <a:rPr lang="en-US"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l</a:t>
            </a:r>
            <a:r>
              <a:rPr lang="en-US" baseline="-250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w</a:t>
            </a:r>
            <a:r>
              <a:rPr lang="en-US"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 0.8*4200 = 3360 mm</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f’c</a:t>
            </a:r>
            <a:r>
              <a:rPr lang="en-US"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 28 MPa</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fy</a:t>
            </a:r>
            <a:r>
              <a:rPr lang="en-US"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for the bars used = 420 MPa</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Height of the wall from the base = </a:t>
            </a:r>
            <a:r>
              <a:rPr lang="en-US"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h</a:t>
            </a:r>
            <a:r>
              <a:rPr lang="en-US" baseline="-250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w</a:t>
            </a:r>
            <a:r>
              <a:rPr lang="en-US"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 22.25 m</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9898362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r>
              <a:rPr lang="en-US" sz="1400" b="1" smtClean="0">
                <a:latin typeface="Candara" panose="020E0502030303020204" pitchFamily="34" charset="0"/>
              </a:rPr>
              <a:t>Graduation project II</a:t>
            </a:r>
            <a:endParaRPr lang="en-US" sz="1400" b="1" dirty="0">
              <a:latin typeface="Candara" panose="020E0502030303020204" pitchFamily="34" charset="0"/>
            </a:endParaRPr>
          </a:p>
        </p:txBody>
      </p:sp>
      <p:sp>
        <p:nvSpPr>
          <p:cNvPr id="6" name="Slide Number Placeholder 5"/>
          <p:cNvSpPr>
            <a:spLocks noGrp="1"/>
          </p:cNvSpPr>
          <p:nvPr>
            <p:ph type="sldNum" sz="quarter" idx="12"/>
          </p:nvPr>
        </p:nvSpPr>
        <p:spPr>
          <a:xfrm>
            <a:off x="10913806" y="6356350"/>
            <a:ext cx="439994" cy="365125"/>
          </a:xfrm>
          <a:solidFill>
            <a:srgbClr val="FFC000"/>
          </a:solidFill>
          <a:ln>
            <a:noFill/>
            <a:prstDash val="dash"/>
          </a:ln>
        </p:spPr>
        <p:txBody>
          <a:bodyPr/>
          <a:lstStyle/>
          <a:p>
            <a:pPr algn="ctr"/>
            <a:fld id="{2856B1DD-6134-4C1B-AFE9-F96904C6F549}" type="slidenum">
              <a:rPr lang="en-US" sz="1800" b="1" smtClean="0">
                <a:solidFill>
                  <a:schemeClr val="accent6">
                    <a:lumMod val="75000"/>
                  </a:schemeClr>
                </a:solidFill>
              </a:rPr>
              <a:pPr algn="ctr"/>
              <a:t>9</a:t>
            </a:fld>
            <a:endParaRPr lang="en-US" sz="1800" b="1" dirty="0">
              <a:solidFill>
                <a:schemeClr val="accent6">
                  <a:lumMod val="75000"/>
                </a:schemeClr>
              </a:solidFill>
            </a:endParaRPr>
          </a:p>
        </p:txBody>
      </p:sp>
      <p:grpSp>
        <p:nvGrpSpPr>
          <p:cNvPr id="7" name="مجموعة 2"/>
          <p:cNvGrpSpPr/>
          <p:nvPr/>
        </p:nvGrpSpPr>
        <p:grpSpPr>
          <a:xfrm>
            <a:off x="212469" y="218436"/>
            <a:ext cx="2838317" cy="569387"/>
            <a:chOff x="609600" y="381000"/>
            <a:chExt cx="2667000" cy="669868"/>
          </a:xfrm>
        </p:grpSpPr>
        <p:sp>
          <p:nvSpPr>
            <p:cNvPr id="8" name="مربع نص 4"/>
            <p:cNvSpPr txBox="1"/>
            <p:nvPr/>
          </p:nvSpPr>
          <p:spPr>
            <a:xfrm>
              <a:off x="990600" y="381000"/>
              <a:ext cx="2286000" cy="669868"/>
            </a:xfrm>
            <a:prstGeom prst="rect">
              <a:avLst/>
            </a:prstGeom>
            <a:solidFill>
              <a:schemeClr val="bg1">
                <a:lumMod val="50000"/>
              </a:schemeClr>
            </a:solidFill>
          </p:spPr>
          <p:txBody>
            <a:bodyPr wrap="square" rtlCol="0">
              <a:spAutoFit/>
            </a:bodyPr>
            <a:lstStyle/>
            <a:p>
              <a:r>
                <a:rPr lang="en-US" sz="3100" b="1" dirty="0" smtClean="0">
                  <a:solidFill>
                    <a:schemeClr val="bg1"/>
                  </a:solidFill>
                </a:rPr>
                <a:t> </a:t>
              </a:r>
              <a:endParaRPr lang="en-US" b="1" dirty="0">
                <a:solidFill>
                  <a:schemeClr val="bg1"/>
                </a:solidFill>
              </a:endParaRPr>
            </a:p>
          </p:txBody>
        </p:sp>
        <p:sp>
          <p:nvSpPr>
            <p:cNvPr id="9" name="مربع نص 5"/>
            <p:cNvSpPr txBox="1"/>
            <p:nvPr/>
          </p:nvSpPr>
          <p:spPr>
            <a:xfrm>
              <a:off x="609600" y="381000"/>
              <a:ext cx="381000" cy="470718"/>
            </a:xfrm>
            <a:prstGeom prst="rect">
              <a:avLst/>
            </a:prstGeom>
            <a:solidFill>
              <a:srgbClr val="FFC000"/>
            </a:solidFill>
          </p:spPr>
          <p:txBody>
            <a:bodyPr wrap="square" rtlCol="0">
              <a:spAutoFit/>
            </a:bodyPr>
            <a:lstStyle/>
            <a:p>
              <a:r>
                <a:rPr lang="en-US" sz="2000" b="1" dirty="0" smtClean="0"/>
                <a:t>1</a:t>
              </a:r>
              <a:endParaRPr lang="en-US" sz="2000" b="1" dirty="0"/>
            </a:p>
          </p:txBody>
        </p:sp>
      </p:grpSp>
      <p:sp>
        <p:nvSpPr>
          <p:cNvPr id="10" name="Rectangle 9"/>
          <p:cNvSpPr/>
          <p:nvPr/>
        </p:nvSpPr>
        <p:spPr>
          <a:xfrm>
            <a:off x="782587" y="323256"/>
            <a:ext cx="1777794" cy="424732"/>
          </a:xfrm>
          <a:prstGeom prst="rect">
            <a:avLst/>
          </a:prstGeom>
        </p:spPr>
        <p:txBody>
          <a:bodyPr wrap="none">
            <a:spAutoFit/>
          </a:bodyPr>
          <a:lstStyle/>
          <a:p>
            <a:pPr lvl="0" algn="ctr">
              <a:lnSpc>
                <a:spcPct val="90000"/>
              </a:lnSpc>
              <a:spcBef>
                <a:spcPts val="1000"/>
              </a:spcBef>
            </a:pPr>
            <a:r>
              <a:rPr lang="en-US" sz="2400" b="1" dirty="0">
                <a:solidFill>
                  <a:schemeClr val="bg1"/>
                </a:solidFill>
              </a:rPr>
              <a:t>Introduction</a:t>
            </a:r>
            <a:endParaRPr lang="en-US" sz="2400" dirty="0">
              <a:solidFill>
                <a:schemeClr val="bg1"/>
              </a:solidFill>
              <a:latin typeface="Segoe UI (Body)"/>
            </a:endParaRPr>
          </a:p>
        </p:txBody>
      </p:sp>
      <p:sp>
        <p:nvSpPr>
          <p:cNvPr id="12" name="Content Placeholder 19"/>
          <p:cNvSpPr txBox="1">
            <a:spLocks/>
          </p:cNvSpPr>
          <p:nvPr/>
        </p:nvSpPr>
        <p:spPr>
          <a:xfrm>
            <a:off x="427704" y="841280"/>
            <a:ext cx="2781009" cy="480131"/>
          </a:xfrm>
          <a:prstGeom prst="rect">
            <a:avLst/>
          </a:prstGeom>
        </p:spPr>
        <p:txBody>
          <a:bodyPr vert="horz" wrap="square" lIns="146304" tIns="45720" rIns="146304" bIns="45720"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sz="5400" b="1" kern="1200" dirty="0">
                <a:solidFill>
                  <a:schemeClr val="accent4"/>
                </a:solidFill>
                <a:latin typeface="Segoe UI Black" panose="020B0A02040204020203" pitchFamily="34" charset="0"/>
                <a:ea typeface="Segoe UI Black" panose="020B0A02040204020203" pitchFamily="34" charset="0"/>
                <a:cs typeface="Segoe UI Black" panose="020B0A02040204020203" pitchFamily="34" charset="0"/>
              </a:defRPr>
            </a:lvl1pPr>
            <a:lvl2pPr marL="0" indent="0" algn="ctr" defTabSz="914400" rtl="0" eaLnBrk="1" latinLnBrk="0" hangingPunct="1">
              <a:lnSpc>
                <a:spcPct val="90000"/>
              </a:lnSpc>
              <a:spcBef>
                <a:spcPts val="500"/>
              </a:spcBef>
              <a:buFont typeface="Arial" panose="020B0604020202020204" pitchFamily="34" charset="0"/>
              <a:buNone/>
              <a:defRPr sz="2200" kern="1200">
                <a:solidFill>
                  <a:schemeClr val="tx1">
                    <a:lumMod val="75000"/>
                    <a:lumOff val="25000"/>
                  </a:schemeClr>
                </a:solidFill>
                <a:latin typeface="Segoe UI Semilight" panose="020B0402040204020203" pitchFamily="34" charset="0"/>
                <a:ea typeface="+mn-ea"/>
                <a:cs typeface="Segoe UI Semilight" panose="020B0402040204020203" pitchFamily="34" charset="0"/>
              </a:defRPr>
            </a:lvl2pPr>
            <a:lvl3pPr marL="0" indent="0" algn="ctr" defTabSz="914400" rtl="0" eaLnBrk="1" latinLnBrk="0" hangingPunct="1">
              <a:lnSpc>
                <a:spcPct val="90000"/>
              </a:lnSpc>
              <a:spcBef>
                <a:spcPts val="1200"/>
              </a:spcBef>
              <a:spcAft>
                <a:spcPts val="1200"/>
              </a:spcAft>
              <a:buFont typeface="Arial" panose="020B0604020202020204" pitchFamily="34" charset="0"/>
              <a:buNone/>
              <a:defRPr sz="1800" b="1" kern="1200">
                <a:solidFill>
                  <a:schemeClr val="tx2"/>
                </a:solidFill>
                <a:latin typeface="+mn-lt"/>
                <a:ea typeface="+mn-ea"/>
                <a:cs typeface="+mn-cs"/>
              </a:defRPr>
            </a:lvl3pPr>
            <a:lvl4pPr marL="0" indent="0" algn="ctr" defTabSz="914400" rtl="0" eaLnBrk="1" latinLnBrk="0" hangingPunct="1">
              <a:lnSpc>
                <a:spcPct val="90000"/>
              </a:lnSpc>
              <a:spcBef>
                <a:spcPts val="0"/>
              </a:spcBef>
              <a:spcAft>
                <a:spcPts val="600"/>
              </a:spcAft>
              <a:buFont typeface="Arial" panose="020B0604020202020204" pitchFamily="34" charset="0"/>
              <a:buNone/>
              <a:defRPr sz="1800" kern="1200">
                <a:solidFill>
                  <a:schemeClr val="tx1">
                    <a:lumMod val="85000"/>
                    <a:lumOff val="15000"/>
                  </a:schemeClr>
                </a:solidFill>
                <a:latin typeface="+mn-lt"/>
                <a:ea typeface="+mn-ea"/>
                <a:cs typeface="+mn-cs"/>
              </a:defRPr>
            </a:lvl4pPr>
            <a:lvl5pPr marL="0" indent="0" algn="ctr" defTabSz="914400" rtl="0" eaLnBrk="1" latinLnBrk="0" hangingPunct="1">
              <a:lnSpc>
                <a:spcPct val="90000"/>
              </a:lnSpc>
              <a:spcBef>
                <a:spcPts val="0"/>
              </a:spcBef>
              <a:spcAft>
                <a:spcPts val="1200"/>
              </a:spcAft>
              <a:buFont typeface="Arial" panose="020B0604020202020204" pitchFamily="34" charset="0"/>
              <a:buNone/>
              <a:defRPr sz="16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US" sz="2800" dirty="0">
                <a:solidFill>
                  <a:srgbClr val="FFC000"/>
                </a:solidFill>
              </a:rPr>
              <a:t>1</a:t>
            </a:r>
            <a:r>
              <a:rPr kumimoji="0" lang="ar-SA" sz="2800" b="1" i="0" u="none" strike="noStrike" kern="1200" cap="none" spc="0" normalizeH="0" baseline="0" noProof="0" dirty="0" smtClean="0">
                <a:ln>
                  <a:noFill/>
                </a:ln>
                <a:solidFill>
                  <a:srgbClr val="FFC000"/>
                </a:solidFill>
                <a:effectLst/>
                <a:uLnTx/>
                <a:uFillTx/>
              </a:rPr>
              <a:t>.</a:t>
            </a:r>
            <a:r>
              <a:rPr lang="en-US" sz="2800" dirty="0">
                <a:solidFill>
                  <a:srgbClr val="FFC000"/>
                </a:solidFill>
              </a:rPr>
              <a:t>3</a:t>
            </a:r>
            <a:r>
              <a:rPr lang="en-US" sz="2800" dirty="0" smtClean="0">
                <a:solidFill>
                  <a:srgbClr val="FFC000"/>
                </a:solidFill>
              </a:rPr>
              <a:t>: </a:t>
            </a:r>
            <a:r>
              <a:rPr lang="en-US" sz="2800" dirty="0" smtClean="0">
                <a:solidFill>
                  <a:schemeClr val="accent6">
                    <a:lumMod val="75000"/>
                  </a:schemeClr>
                </a:solidFill>
              </a:rPr>
              <a:t>Loads  </a:t>
            </a:r>
            <a:endParaRPr kumimoji="0" lang="en-US" sz="2800" b="1" i="0" u="none" strike="noStrike" kern="1200" cap="none" spc="0" normalizeH="0" baseline="0" noProof="0" dirty="0">
              <a:ln>
                <a:noFill/>
              </a:ln>
              <a:solidFill>
                <a:schemeClr val="accent6">
                  <a:lumMod val="75000"/>
                </a:schemeClr>
              </a:solidFill>
              <a:effectLst/>
              <a:uLnTx/>
              <a:uFillTx/>
            </a:endParaRPr>
          </a:p>
        </p:txBody>
      </p:sp>
      <p:sp>
        <p:nvSpPr>
          <p:cNvPr id="14" name="Rectangle 13"/>
          <p:cNvSpPr/>
          <p:nvPr/>
        </p:nvSpPr>
        <p:spPr>
          <a:xfrm>
            <a:off x="1514901" y="841280"/>
            <a:ext cx="1760562" cy="840230"/>
          </a:xfrm>
          <a:prstGeom prst="rect">
            <a:avLst/>
          </a:prstGeom>
        </p:spPr>
        <p:txBody>
          <a:bodyPr wrap="square">
            <a:spAutoFit/>
          </a:bodyPr>
          <a:lstStyle/>
          <a:p>
            <a:pPr lvl="0" algn="ctr">
              <a:lnSpc>
                <a:spcPct val="90000"/>
              </a:lnSpc>
              <a:spcBef>
                <a:spcPts val="1000"/>
              </a:spcBef>
            </a:pPr>
            <a:endParaRPr kumimoji="0" lang="en-US" sz="5400" b="1" i="0" u="none" strike="noStrike" kern="0" cap="none" spc="0" normalizeH="0" baseline="0" noProof="0" dirty="0">
              <a:ln>
                <a:noFill/>
              </a:ln>
              <a:solidFill>
                <a:schemeClr val="accent6">
                  <a:lumMod val="75000"/>
                </a:schemeClr>
              </a:solidFill>
              <a:effectLst/>
              <a:uLnTx/>
              <a:uFillTx/>
              <a:latin typeface="Segoe UI (Body)"/>
            </a:endParaRPr>
          </a:p>
        </p:txBody>
      </p:sp>
      <p:sp>
        <p:nvSpPr>
          <p:cNvPr id="3" name="Rectangle 2"/>
          <p:cNvSpPr/>
          <p:nvPr/>
        </p:nvSpPr>
        <p:spPr>
          <a:xfrm>
            <a:off x="98122" y="1337719"/>
            <a:ext cx="5555285" cy="492443"/>
          </a:xfrm>
          <a:prstGeom prst="rect">
            <a:avLst/>
          </a:prstGeom>
        </p:spPr>
        <p:txBody>
          <a:bodyPr wrap="square">
            <a:spAutoFit/>
          </a:bodyPr>
          <a:lstStyle/>
          <a:p>
            <a:pPr lvl="0" algn="ctr"/>
            <a:r>
              <a:rPr lang="en-US" sz="2600" b="1" dirty="0" smtClean="0">
                <a:solidFill>
                  <a:srgbClr val="7030A0"/>
                </a:solidFill>
                <a:latin typeface="Century Gothic" panose="020B0502020202020204"/>
              </a:rPr>
              <a:t>1.3.2</a:t>
            </a:r>
            <a:r>
              <a:rPr lang="en-US" sz="2600" b="1" dirty="0" smtClean="0">
                <a:solidFill>
                  <a:schemeClr val="accent2">
                    <a:lumMod val="75000"/>
                  </a:schemeClr>
                </a:solidFill>
                <a:latin typeface="Century Gothic" panose="020B0502020202020204"/>
              </a:rPr>
              <a:t>:</a:t>
            </a:r>
            <a:r>
              <a:rPr lang="en-US" sz="2600" b="1" dirty="0" smtClean="0">
                <a:solidFill>
                  <a:prstClr val="white"/>
                </a:solidFill>
                <a:latin typeface="Century Gothic" panose="020B0502020202020204"/>
              </a:rPr>
              <a:t> </a:t>
            </a:r>
            <a:r>
              <a:rPr lang="en-US" sz="2600" b="1" dirty="0">
                <a:solidFill>
                  <a:schemeClr val="accent2">
                    <a:lumMod val="50000"/>
                  </a:schemeClr>
                </a:solidFill>
                <a:latin typeface="Century Gothic" panose="020B0502020202020204"/>
              </a:rPr>
              <a:t>Load Combinations</a:t>
            </a:r>
          </a:p>
        </p:txBody>
      </p:sp>
      <p:sp>
        <p:nvSpPr>
          <p:cNvPr id="15" name="Rectangle 14"/>
          <p:cNvSpPr/>
          <p:nvPr/>
        </p:nvSpPr>
        <p:spPr>
          <a:xfrm>
            <a:off x="617943" y="2250370"/>
            <a:ext cx="4798119"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 </a:t>
            </a:r>
            <a:endParaRPr kumimoji="0" lang="en-US" sz="1800" b="0" i="0" u="none" strike="noStrike" kern="0" cap="none" spc="0" normalizeH="0" baseline="0" noProof="0" dirty="0" smtClean="0">
              <a:ln>
                <a:noFill/>
              </a:ln>
              <a:solidFill>
                <a:sysClr val="windowText" lastClr="000000"/>
              </a:solidFill>
              <a:effectLst/>
              <a:uLnTx/>
              <a:uFillTx/>
            </a:endParaRPr>
          </a:p>
        </p:txBody>
      </p:sp>
      <p:sp>
        <p:nvSpPr>
          <p:cNvPr id="16" name="Content Placeholder 2">
            <a:extLst>
              <a:ext uri="{FF2B5EF4-FFF2-40B4-BE49-F238E27FC236}">
                <a16:creationId xmlns:a16="http://schemas.microsoft.com/office/drawing/2014/main" id="{9E23B572-7340-4151-81BF-182BC368F762}"/>
              </a:ext>
            </a:extLst>
          </p:cNvPr>
          <p:cNvSpPr txBox="1">
            <a:spLocks/>
          </p:cNvSpPr>
          <p:nvPr/>
        </p:nvSpPr>
        <p:spPr>
          <a:xfrm>
            <a:off x="748667" y="1981440"/>
            <a:ext cx="4882629" cy="4345618"/>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Low">
              <a:spcAft>
                <a:spcPts val="600"/>
              </a:spcAft>
            </a:pPr>
            <a:r>
              <a:rPr lang="en-US" sz="4600" dirty="0" smtClean="0">
                <a:solidFill>
                  <a:srgbClr val="000000"/>
                </a:solidFill>
                <a:latin typeface="Century Gothic" panose="020B0502020202020204" pitchFamily="34" charset="0"/>
                <a:ea typeface="Calibri" panose="020F0502020204030204" pitchFamily="34" charset="0"/>
                <a:cs typeface="Times New Roman" panose="02020603050405020304" pitchFamily="18" charset="0"/>
              </a:rPr>
              <a:t>(A)Basic service load combinations:</a:t>
            </a:r>
            <a:endParaRPr lang="en-GB" sz="4600" dirty="0" smtClean="0">
              <a:solidFill>
                <a:srgbClr val="000000"/>
              </a:solidFill>
              <a:latin typeface="Century Gothic" panose="020B0502020202020204" pitchFamily="34" charset="0"/>
              <a:ea typeface="Calibri" panose="020F0502020204030204" pitchFamily="34" charset="0"/>
              <a:cs typeface="Times New Roman" panose="02020603050405020304" pitchFamily="18" charset="0"/>
            </a:endParaRPr>
          </a:p>
          <a:p>
            <a:pPr marL="342900" indent="-342900">
              <a:lnSpc>
                <a:spcPct val="115000"/>
              </a:lnSpc>
              <a:buFont typeface="+mj-lt"/>
              <a:buAutoNum type="arabicPeriod"/>
            </a:pPr>
            <a:r>
              <a:rPr lang="en-US" sz="4600" dirty="0" smtClean="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D </a:t>
            </a:r>
            <a:endParaRPr lang="en-GB" sz="4600" dirty="0" smtClean="0">
              <a:solidFill>
                <a:srgbClr val="000000"/>
              </a:solidFill>
              <a:latin typeface="Century Gothic" panose="020B0502020202020204" pitchFamily="34" charset="0"/>
              <a:ea typeface="Calibri" panose="020F0502020204030204" pitchFamily="34" charset="0"/>
              <a:cs typeface="Times New Roman" panose="02020603050405020304" pitchFamily="18" charset="0"/>
            </a:endParaRPr>
          </a:p>
          <a:p>
            <a:pPr marL="342900" indent="-342900">
              <a:lnSpc>
                <a:spcPct val="115000"/>
              </a:lnSpc>
              <a:buFont typeface="+mj-lt"/>
              <a:buAutoNum type="arabicPeriod"/>
            </a:pPr>
            <a:r>
              <a:rPr lang="en-US" sz="4600" dirty="0" smtClean="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D + L</a:t>
            </a:r>
            <a:endParaRPr lang="en-GB" sz="4600" dirty="0" smtClean="0">
              <a:solidFill>
                <a:srgbClr val="000000"/>
              </a:solidFill>
              <a:latin typeface="Century Gothic" panose="020B0502020202020204" pitchFamily="34" charset="0"/>
              <a:ea typeface="Calibri" panose="020F0502020204030204" pitchFamily="34" charset="0"/>
              <a:cs typeface="Times New Roman" panose="02020603050405020304" pitchFamily="18" charset="0"/>
            </a:endParaRPr>
          </a:p>
          <a:p>
            <a:pPr marL="342900" indent="-342900">
              <a:lnSpc>
                <a:spcPct val="115000"/>
              </a:lnSpc>
              <a:buFont typeface="+mj-lt"/>
              <a:buAutoNum type="arabicPeriod"/>
            </a:pPr>
            <a:r>
              <a:rPr lang="en-US" sz="4600" dirty="0" smtClean="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D + (0.6W or 0.7E)</a:t>
            </a:r>
            <a:endParaRPr lang="en-GB" sz="4600" dirty="0" smtClean="0">
              <a:solidFill>
                <a:srgbClr val="000000"/>
              </a:solidFill>
              <a:latin typeface="Century Gothic" panose="020B0502020202020204" pitchFamily="34" charset="0"/>
              <a:ea typeface="Calibri" panose="020F0502020204030204" pitchFamily="34" charset="0"/>
              <a:cs typeface="Times New Roman" panose="02020603050405020304" pitchFamily="18" charset="0"/>
            </a:endParaRPr>
          </a:p>
          <a:p>
            <a:pPr marL="342900" indent="-342900">
              <a:lnSpc>
                <a:spcPct val="115000"/>
              </a:lnSpc>
              <a:buFont typeface="+mj-lt"/>
              <a:buAutoNum type="arabicPeriod"/>
            </a:pPr>
            <a:r>
              <a:rPr lang="en-US" sz="4600" dirty="0" smtClean="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D + 0.75L + 0.75(0.7E) + 0.75S</a:t>
            </a:r>
            <a:endParaRPr lang="en-GB" sz="4600" dirty="0" smtClean="0">
              <a:solidFill>
                <a:srgbClr val="000000"/>
              </a:solidFill>
              <a:latin typeface="Century Gothic" panose="020B0502020202020204" pitchFamily="34" charset="0"/>
              <a:ea typeface="Calibri" panose="020F0502020204030204" pitchFamily="34" charset="0"/>
              <a:cs typeface="Times New Roman" panose="02020603050405020304" pitchFamily="18" charset="0"/>
            </a:endParaRPr>
          </a:p>
          <a:p>
            <a:pPr marL="342900" indent="-342900">
              <a:lnSpc>
                <a:spcPct val="115000"/>
              </a:lnSpc>
              <a:spcAft>
                <a:spcPts val="1000"/>
              </a:spcAft>
              <a:buFont typeface="+mj-lt"/>
              <a:buAutoNum type="arabicPeriod"/>
            </a:pPr>
            <a:r>
              <a:rPr lang="en-US" sz="4600" dirty="0" smtClean="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0.6D + 0.7E</a:t>
            </a:r>
            <a:endParaRPr lang="en-GB" sz="4600" dirty="0" smtClean="0">
              <a:solidFill>
                <a:srgbClr val="000000"/>
              </a:solidFill>
              <a:latin typeface="Century Gothic" panose="020B0502020202020204" pitchFamily="34" charset="0"/>
              <a:ea typeface="Calibri" panose="020F0502020204030204" pitchFamily="34" charset="0"/>
              <a:cs typeface="Times New Roman" panose="02020603050405020304" pitchFamily="18" charset="0"/>
            </a:endParaRPr>
          </a:p>
          <a:p>
            <a:pPr algn="justLow">
              <a:spcAft>
                <a:spcPts val="600"/>
              </a:spcAft>
            </a:pPr>
            <a:r>
              <a:rPr lang="en-US" sz="4600" dirty="0" smtClean="0">
                <a:solidFill>
                  <a:srgbClr val="000000"/>
                </a:solidFill>
                <a:latin typeface="Century Gothic" panose="020B0502020202020204" pitchFamily="34" charset="0"/>
                <a:ea typeface="Calibri" panose="020F0502020204030204" pitchFamily="34" charset="0"/>
                <a:cs typeface="Times New Roman" panose="02020603050405020304" pitchFamily="18" charset="0"/>
              </a:rPr>
              <a:t>(B)Basic ultimate load combinations:</a:t>
            </a:r>
            <a:endParaRPr lang="en-GB" sz="4600" dirty="0" smtClean="0">
              <a:solidFill>
                <a:srgbClr val="000000"/>
              </a:solidFill>
              <a:latin typeface="Century Gothic" panose="020B0502020202020204" pitchFamily="34" charset="0"/>
              <a:ea typeface="Calibri" panose="020F0502020204030204" pitchFamily="34" charset="0"/>
              <a:cs typeface="Times New Roman" panose="02020603050405020304" pitchFamily="18" charset="0"/>
            </a:endParaRPr>
          </a:p>
          <a:p>
            <a:pPr marL="342900" indent="-342900" algn="just" fontAlgn="base">
              <a:spcBef>
                <a:spcPts val="1200"/>
              </a:spcBef>
              <a:buFont typeface="+mj-lt"/>
              <a:buAutoNum type="arabicPeriod"/>
            </a:pPr>
            <a:r>
              <a:rPr lang="en-US" sz="4600" dirty="0" smtClean="0">
                <a:solidFill>
                  <a:srgbClr val="000000"/>
                </a:solidFill>
                <a:latin typeface="Century Gothic" panose="020B0502020202020204" pitchFamily="34" charset="0"/>
                <a:ea typeface="Calibri" panose="020F0502020204030204" pitchFamily="34" charset="0"/>
                <a:cs typeface="Times New Roman" panose="02020603050405020304" pitchFamily="18" charset="0"/>
              </a:rPr>
              <a:t>1.4D</a:t>
            </a:r>
            <a:endParaRPr lang="en-GB" sz="4600" i="1" dirty="0" smtClean="0">
              <a:solidFill>
                <a:srgbClr val="000000"/>
              </a:solidFill>
              <a:latin typeface="Century Gothic" panose="020B0502020202020204" pitchFamily="34" charset="0"/>
              <a:ea typeface="Calibri" panose="020F0502020204030204" pitchFamily="34" charset="0"/>
              <a:cs typeface="Times New Roman" panose="02020603050405020304" pitchFamily="18" charset="0"/>
            </a:endParaRPr>
          </a:p>
          <a:p>
            <a:pPr marL="342900" indent="-342900" algn="just" fontAlgn="base">
              <a:buFont typeface="+mj-lt"/>
              <a:buAutoNum type="arabicPeriod"/>
            </a:pPr>
            <a:r>
              <a:rPr lang="en-US" sz="4600" dirty="0" smtClean="0">
                <a:solidFill>
                  <a:srgbClr val="000000"/>
                </a:solidFill>
                <a:latin typeface="Century Gothic" panose="020B0502020202020204" pitchFamily="34" charset="0"/>
                <a:ea typeface="Calibri" panose="020F0502020204030204" pitchFamily="34" charset="0"/>
                <a:cs typeface="Times New Roman" panose="02020603050405020304" pitchFamily="18" charset="0"/>
              </a:rPr>
              <a:t>1.2D + 1.6L + 0.5(</a:t>
            </a:r>
            <a:r>
              <a:rPr lang="en-US" sz="4600" dirty="0" err="1" smtClean="0">
                <a:solidFill>
                  <a:srgbClr val="000000"/>
                </a:solidFill>
                <a:latin typeface="Century Gothic" panose="020B0502020202020204" pitchFamily="34" charset="0"/>
                <a:ea typeface="Calibri" panose="020F0502020204030204" pitchFamily="34" charset="0"/>
                <a:cs typeface="Times New Roman" panose="02020603050405020304" pitchFamily="18" charset="0"/>
              </a:rPr>
              <a:t>L</a:t>
            </a:r>
            <a:r>
              <a:rPr lang="en-US" sz="4600" baseline="-25000" dirty="0" err="1" smtClean="0">
                <a:solidFill>
                  <a:srgbClr val="000000"/>
                </a:solidFill>
                <a:latin typeface="Century Gothic" panose="020B0502020202020204" pitchFamily="34" charset="0"/>
                <a:ea typeface="Calibri" panose="020F0502020204030204" pitchFamily="34" charset="0"/>
                <a:cs typeface="Times New Roman" panose="02020603050405020304" pitchFamily="18" charset="0"/>
              </a:rPr>
              <a:t>r</a:t>
            </a:r>
            <a:r>
              <a:rPr lang="en-US" sz="4600" dirty="0" smtClean="0">
                <a:solidFill>
                  <a:srgbClr val="000000"/>
                </a:solidFill>
                <a:latin typeface="Century Gothic" panose="020B0502020202020204" pitchFamily="34" charset="0"/>
                <a:ea typeface="Calibri" panose="020F0502020204030204" pitchFamily="34" charset="0"/>
                <a:cs typeface="Times New Roman" panose="02020603050405020304" pitchFamily="18" charset="0"/>
              </a:rPr>
              <a:t> or S or R)</a:t>
            </a:r>
            <a:endParaRPr lang="en-GB" sz="4600" i="1" dirty="0" smtClean="0">
              <a:solidFill>
                <a:srgbClr val="000000"/>
              </a:solidFill>
              <a:latin typeface="Century Gothic" panose="020B0502020202020204" pitchFamily="34" charset="0"/>
              <a:ea typeface="Calibri" panose="020F0502020204030204" pitchFamily="34" charset="0"/>
              <a:cs typeface="Times New Roman" panose="02020603050405020304" pitchFamily="18" charset="0"/>
            </a:endParaRPr>
          </a:p>
          <a:p>
            <a:pPr marL="342900" indent="-342900" algn="just" fontAlgn="base">
              <a:buFont typeface="+mj-lt"/>
              <a:buAutoNum type="arabicPeriod"/>
            </a:pPr>
            <a:r>
              <a:rPr lang="en-US" sz="4600" dirty="0" smtClean="0">
                <a:solidFill>
                  <a:srgbClr val="000000"/>
                </a:solidFill>
                <a:latin typeface="Century Gothic" panose="020B0502020202020204" pitchFamily="34" charset="0"/>
                <a:ea typeface="Calibri" panose="020F0502020204030204" pitchFamily="34" charset="0"/>
                <a:cs typeface="Times New Roman" panose="02020603050405020304" pitchFamily="18" charset="0"/>
              </a:rPr>
              <a:t>1.2D + 1.0E + L + 0.2S</a:t>
            </a:r>
            <a:endParaRPr lang="en-GB" sz="4600" i="1" dirty="0" smtClean="0">
              <a:solidFill>
                <a:srgbClr val="000000"/>
              </a:solidFill>
              <a:latin typeface="Century Gothic" panose="020B0502020202020204" pitchFamily="34" charset="0"/>
              <a:ea typeface="Calibri" panose="020F0502020204030204" pitchFamily="34" charset="0"/>
              <a:cs typeface="Times New Roman" panose="02020603050405020304" pitchFamily="18" charset="0"/>
            </a:endParaRPr>
          </a:p>
          <a:p>
            <a:pPr marL="342900" indent="-342900" algn="just" fontAlgn="base">
              <a:buFont typeface="+mj-lt"/>
              <a:buAutoNum type="arabicPeriod"/>
            </a:pPr>
            <a:r>
              <a:rPr lang="en-US" sz="4600" dirty="0" smtClean="0">
                <a:solidFill>
                  <a:srgbClr val="000000"/>
                </a:solidFill>
                <a:latin typeface="Century Gothic" panose="020B0502020202020204" pitchFamily="34" charset="0"/>
                <a:ea typeface="Calibri" panose="020F0502020204030204" pitchFamily="34" charset="0"/>
                <a:cs typeface="Times New Roman" panose="02020603050405020304" pitchFamily="18" charset="0"/>
              </a:rPr>
              <a:t>0.9D + 1.0E</a:t>
            </a:r>
            <a:endParaRPr lang="en-GB" sz="4600" i="1" dirty="0" smtClean="0">
              <a:solidFill>
                <a:srgbClr val="000000"/>
              </a:solidFill>
              <a:latin typeface="Century Gothic" panose="020B0502020202020204" pitchFamily="34" charset="0"/>
              <a:ea typeface="Calibri" panose="020F0502020204030204" pitchFamily="34" charset="0"/>
              <a:cs typeface="Times New Roman" panose="02020603050405020304" pitchFamily="18" charset="0"/>
            </a:endParaRPr>
          </a:p>
          <a:p>
            <a:endParaRPr lang="en-GB" dirty="0"/>
          </a:p>
        </p:txBody>
      </p:sp>
      <p:sp>
        <p:nvSpPr>
          <p:cNvPr id="17" name="Content Placeholder 3">
            <a:extLst>
              <a:ext uri="{FF2B5EF4-FFF2-40B4-BE49-F238E27FC236}">
                <a16:creationId xmlns:a16="http://schemas.microsoft.com/office/drawing/2014/main" id="{F14A376A-850C-4A10-AC1D-23D4B5FF8B00}"/>
              </a:ext>
            </a:extLst>
          </p:cNvPr>
          <p:cNvSpPr txBox="1">
            <a:spLocks/>
          </p:cNvSpPr>
          <p:nvPr/>
        </p:nvSpPr>
        <p:spPr>
          <a:xfrm>
            <a:off x="5533279" y="720666"/>
            <a:ext cx="5820521" cy="5357674"/>
          </a:xfrm>
          <a:prstGeom prst="rect">
            <a:avLst/>
          </a:prstGeom>
        </p:spPr>
        <p:txBody>
          <a:bodyP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57810" algn="just">
              <a:spcAft>
                <a:spcPts val="600"/>
              </a:spcAft>
            </a:pPr>
            <a:r>
              <a:rPr lang="en-US" sz="2100" dirty="0" smtClean="0">
                <a:latin typeface="Century Gothic" panose="020B0502020202020204" pitchFamily="34" charset="0"/>
                <a:cs typeface="+mj-cs"/>
              </a:rPr>
              <a:t>For earthquake load, adjustment may be done in order to take into consideration the possibility of the earthquake hitting the building not exactly on X or Y axes.</a:t>
            </a:r>
          </a:p>
          <a:p>
            <a:pPr marL="257810" algn="just">
              <a:spcAft>
                <a:spcPts val="600"/>
              </a:spcAft>
            </a:pPr>
            <a:r>
              <a:rPr lang="en-US" sz="2300" b="1" dirty="0" smtClean="0">
                <a:solidFill>
                  <a:srgbClr val="000000"/>
                </a:solidFill>
                <a:latin typeface="Century Gothic" panose="020B0502020202020204" pitchFamily="34" charset="0"/>
                <a:cs typeface="+mj-cs"/>
              </a:rPr>
              <a:t>→</a:t>
            </a:r>
            <a:r>
              <a:rPr lang="en-US" sz="2300" dirty="0" smtClean="0">
                <a:solidFill>
                  <a:srgbClr val="000000"/>
                </a:solidFill>
                <a:latin typeface="Century Gothic" panose="020B0502020202020204" pitchFamily="34" charset="0"/>
                <a:cs typeface="+mj-cs"/>
              </a:rPr>
              <a:t>in X: Ex + 0.3 </a:t>
            </a:r>
            <a:r>
              <a:rPr lang="en-US" sz="2300" dirty="0" err="1" smtClean="0">
                <a:solidFill>
                  <a:srgbClr val="000000"/>
                </a:solidFill>
                <a:latin typeface="Century Gothic" panose="020B0502020202020204" pitchFamily="34" charset="0"/>
                <a:cs typeface="+mj-cs"/>
              </a:rPr>
              <a:t>Ey</a:t>
            </a:r>
            <a:r>
              <a:rPr lang="en-US" sz="2300" dirty="0" smtClean="0">
                <a:solidFill>
                  <a:srgbClr val="000000"/>
                </a:solidFill>
                <a:latin typeface="Century Gothic" panose="020B0502020202020204" pitchFamily="34" charset="0"/>
                <a:cs typeface="+mj-cs"/>
              </a:rPr>
              <a:t>.</a:t>
            </a:r>
            <a:endParaRPr lang="en-GB" sz="2300" dirty="0" smtClean="0">
              <a:solidFill>
                <a:srgbClr val="000000"/>
              </a:solidFill>
              <a:latin typeface="Century Gothic" panose="020B0502020202020204" pitchFamily="34" charset="0"/>
              <a:cs typeface="+mj-cs"/>
            </a:endParaRPr>
          </a:p>
          <a:p>
            <a:pPr marL="257810" algn="just">
              <a:spcAft>
                <a:spcPts val="600"/>
              </a:spcAft>
            </a:pPr>
            <a:r>
              <a:rPr lang="en-US" sz="2300" dirty="0" smtClean="0">
                <a:solidFill>
                  <a:srgbClr val="000000"/>
                </a:solidFill>
                <a:latin typeface="Century Gothic" panose="020B0502020202020204" pitchFamily="34" charset="0"/>
                <a:cs typeface="+mj-cs"/>
              </a:rPr>
              <a:t>→in Y: </a:t>
            </a:r>
            <a:r>
              <a:rPr lang="en-US" sz="2300" dirty="0" err="1" smtClean="0">
                <a:solidFill>
                  <a:srgbClr val="000000"/>
                </a:solidFill>
                <a:latin typeface="Century Gothic" panose="020B0502020202020204" pitchFamily="34" charset="0"/>
                <a:cs typeface="+mj-cs"/>
              </a:rPr>
              <a:t>Ey</a:t>
            </a:r>
            <a:r>
              <a:rPr lang="en-US" sz="2300" dirty="0" smtClean="0">
                <a:solidFill>
                  <a:srgbClr val="000000"/>
                </a:solidFill>
                <a:latin typeface="Century Gothic" panose="020B0502020202020204" pitchFamily="34" charset="0"/>
                <a:cs typeface="+mj-cs"/>
              </a:rPr>
              <a:t> + 0.3 Ex.</a:t>
            </a:r>
          </a:p>
          <a:p>
            <a:pPr marL="29210" indent="0" algn="just">
              <a:spcAft>
                <a:spcPts val="600"/>
              </a:spcAft>
              <a:buNone/>
            </a:pPr>
            <a:endParaRPr lang="en-GB" sz="2300" dirty="0" smtClean="0">
              <a:solidFill>
                <a:srgbClr val="000000"/>
              </a:solidFill>
              <a:latin typeface="Century Gothic" panose="020B0502020202020204" pitchFamily="34" charset="0"/>
              <a:cs typeface="+mj-cs"/>
            </a:endParaRPr>
          </a:p>
          <a:p>
            <a:pPr marL="0" indent="0">
              <a:buFont typeface="Arial" panose="020B0604020202020204" pitchFamily="34" charset="0"/>
              <a:buNone/>
            </a:pPr>
            <a:r>
              <a:rPr lang="en-US" sz="1900" dirty="0" smtClean="0">
                <a:solidFill>
                  <a:srgbClr val="000000"/>
                </a:solidFill>
                <a:latin typeface="Century Gothic" panose="020B0502020202020204" pitchFamily="34" charset="0"/>
                <a:cs typeface="+mj-cs"/>
              </a:rPr>
              <a:t>for earthquake load is taking vertical effect into consideration, as well as the redundancy factor (ρ) </a:t>
            </a:r>
          </a:p>
          <a:p>
            <a:pPr marL="257810" algn="just">
              <a:spcAft>
                <a:spcPts val="600"/>
              </a:spcAft>
            </a:pPr>
            <a:r>
              <a:rPr lang="en-US" sz="2300" dirty="0" smtClean="0">
                <a:solidFill>
                  <a:srgbClr val="000000"/>
                </a:solidFill>
                <a:latin typeface="Century Gothic" panose="020B0502020202020204" pitchFamily="34" charset="0"/>
                <a:cs typeface="+mj-cs"/>
              </a:rPr>
              <a:t>E = Eh + </a:t>
            </a:r>
            <a:r>
              <a:rPr lang="en-US" sz="2300" dirty="0" err="1" smtClean="0">
                <a:solidFill>
                  <a:srgbClr val="000000"/>
                </a:solidFill>
                <a:latin typeface="Century Gothic" panose="020B0502020202020204" pitchFamily="34" charset="0"/>
                <a:cs typeface="+mj-cs"/>
              </a:rPr>
              <a:t>Ev</a:t>
            </a:r>
            <a:r>
              <a:rPr lang="en-US" sz="2300" dirty="0" smtClean="0">
                <a:solidFill>
                  <a:srgbClr val="000000"/>
                </a:solidFill>
                <a:latin typeface="Century Gothic" panose="020B0502020202020204" pitchFamily="34" charset="0"/>
                <a:cs typeface="+mj-cs"/>
              </a:rPr>
              <a:t> in equation A3+A4+3B.</a:t>
            </a:r>
            <a:endParaRPr lang="en-GB" sz="2300" dirty="0" smtClean="0">
              <a:solidFill>
                <a:srgbClr val="000000"/>
              </a:solidFill>
              <a:latin typeface="Century Gothic" panose="020B0502020202020204" pitchFamily="34" charset="0"/>
              <a:cs typeface="+mj-cs"/>
            </a:endParaRPr>
          </a:p>
          <a:p>
            <a:pPr marL="257810" algn="just">
              <a:spcAft>
                <a:spcPts val="600"/>
              </a:spcAft>
            </a:pPr>
            <a:r>
              <a:rPr lang="en-US" sz="2300" dirty="0" smtClean="0">
                <a:solidFill>
                  <a:srgbClr val="000000"/>
                </a:solidFill>
                <a:latin typeface="Century Gothic" panose="020B0502020202020204" pitchFamily="34" charset="0"/>
                <a:cs typeface="+mj-cs"/>
              </a:rPr>
              <a:t>E = Eh - </a:t>
            </a:r>
            <a:r>
              <a:rPr lang="en-US" sz="2300" dirty="0" err="1" smtClean="0">
                <a:solidFill>
                  <a:srgbClr val="000000"/>
                </a:solidFill>
                <a:latin typeface="Century Gothic" panose="020B0502020202020204" pitchFamily="34" charset="0"/>
                <a:cs typeface="+mj-cs"/>
              </a:rPr>
              <a:t>Ev</a:t>
            </a:r>
            <a:r>
              <a:rPr lang="en-US" sz="2300" dirty="0" smtClean="0">
                <a:solidFill>
                  <a:srgbClr val="000000"/>
                </a:solidFill>
                <a:latin typeface="Century Gothic" panose="020B0502020202020204" pitchFamily="34" charset="0"/>
                <a:cs typeface="+mj-cs"/>
              </a:rPr>
              <a:t> in equation A5+B4.</a:t>
            </a:r>
            <a:endParaRPr lang="en-GB" sz="2300" dirty="0" smtClean="0">
              <a:solidFill>
                <a:srgbClr val="000000"/>
              </a:solidFill>
              <a:latin typeface="Century Gothic" panose="020B0502020202020204" pitchFamily="34" charset="0"/>
              <a:cs typeface="+mj-cs"/>
            </a:endParaRPr>
          </a:p>
          <a:p>
            <a:pPr marL="0" indent="0">
              <a:buFont typeface="Arial" panose="020B0604020202020204" pitchFamily="34" charset="0"/>
              <a:buNone/>
            </a:pPr>
            <a:endParaRPr lang="en-GB" sz="2300" dirty="0" smtClean="0">
              <a:latin typeface="Century Gothic" panose="020B0502020202020204" pitchFamily="34" charset="0"/>
              <a:cs typeface="+mj-cs"/>
            </a:endParaRPr>
          </a:p>
          <a:p>
            <a:pPr marL="0" indent="0">
              <a:buFont typeface="Arial" panose="020B0604020202020204" pitchFamily="34" charset="0"/>
              <a:buNone/>
            </a:pPr>
            <a:r>
              <a:rPr lang="en-GB" sz="2300" dirty="0" smtClean="0">
                <a:latin typeface="Century Gothic" panose="020B0502020202020204" pitchFamily="34" charset="0"/>
                <a:cs typeface="+mj-cs"/>
              </a:rPr>
              <a:t>5.</a:t>
            </a:r>
            <a:r>
              <a:rPr lang="en-US" sz="2300" dirty="0" smtClean="0">
                <a:solidFill>
                  <a:srgbClr val="000000"/>
                </a:solidFill>
                <a:latin typeface="Century Gothic" panose="020B0502020202020204" pitchFamily="34" charset="0"/>
                <a:ea typeface="Calibri" panose="020F0502020204030204" pitchFamily="34" charset="0"/>
                <a:cs typeface="+mj-cs"/>
              </a:rPr>
              <a:t> (1.2+0.2S</a:t>
            </a:r>
            <a:r>
              <a:rPr lang="en-US" sz="2300" baseline="-25000" dirty="0" smtClean="0">
                <a:solidFill>
                  <a:srgbClr val="000000"/>
                </a:solidFill>
                <a:latin typeface="Century Gothic" panose="020B0502020202020204" pitchFamily="34" charset="0"/>
                <a:ea typeface="Calibri" panose="020F0502020204030204" pitchFamily="34" charset="0"/>
                <a:cs typeface="+mj-cs"/>
              </a:rPr>
              <a:t>DS</a:t>
            </a:r>
            <a:r>
              <a:rPr lang="en-US" sz="2300" dirty="0" smtClean="0">
                <a:solidFill>
                  <a:srgbClr val="000000"/>
                </a:solidFill>
                <a:latin typeface="Century Gothic" panose="020B0502020202020204" pitchFamily="34" charset="0"/>
                <a:ea typeface="Calibri" panose="020F0502020204030204" pitchFamily="34" charset="0"/>
                <a:cs typeface="+mj-cs"/>
              </a:rPr>
              <a:t>) D + 1.0 </a:t>
            </a:r>
            <a:r>
              <a:rPr lang="en-US" sz="2300" dirty="0" err="1" smtClean="0">
                <a:solidFill>
                  <a:srgbClr val="000000"/>
                </a:solidFill>
                <a:latin typeface="Century Gothic" panose="020B0502020202020204" pitchFamily="34" charset="0"/>
                <a:ea typeface="Calibri" panose="020F0502020204030204" pitchFamily="34" charset="0"/>
                <a:cs typeface="+mj-cs"/>
              </a:rPr>
              <a:t>ρQ</a:t>
            </a:r>
            <a:r>
              <a:rPr lang="en-US" sz="2300" baseline="-25000" dirty="0" err="1" smtClean="0">
                <a:solidFill>
                  <a:srgbClr val="000000"/>
                </a:solidFill>
                <a:latin typeface="Century Gothic" panose="020B0502020202020204" pitchFamily="34" charset="0"/>
                <a:ea typeface="Calibri" panose="020F0502020204030204" pitchFamily="34" charset="0"/>
                <a:cs typeface="+mj-cs"/>
              </a:rPr>
              <a:t>E</a:t>
            </a:r>
            <a:r>
              <a:rPr lang="en-US" sz="2300" dirty="0" smtClean="0">
                <a:solidFill>
                  <a:srgbClr val="000000"/>
                </a:solidFill>
                <a:latin typeface="Century Gothic" panose="020B0502020202020204" pitchFamily="34" charset="0"/>
                <a:ea typeface="Calibri" panose="020F0502020204030204" pitchFamily="34" charset="0"/>
                <a:cs typeface="+mj-cs"/>
              </a:rPr>
              <a:t> + L + 0.2S.</a:t>
            </a:r>
            <a:endParaRPr lang="en-GB" sz="2300" dirty="0" smtClean="0">
              <a:solidFill>
                <a:srgbClr val="000000"/>
              </a:solidFill>
              <a:latin typeface="Century Gothic" panose="020B0502020202020204" pitchFamily="34" charset="0"/>
              <a:ea typeface="Calibri" panose="020F0502020204030204" pitchFamily="34" charset="0"/>
              <a:cs typeface="+mj-cs"/>
            </a:endParaRPr>
          </a:p>
          <a:p>
            <a:pPr marL="0" indent="0">
              <a:buFont typeface="Arial" panose="020B0604020202020204" pitchFamily="34" charset="0"/>
              <a:buNone/>
            </a:pPr>
            <a:r>
              <a:rPr lang="en-GB" sz="2300" dirty="0" smtClean="0">
                <a:latin typeface="Century Gothic" panose="020B0502020202020204" pitchFamily="34" charset="0"/>
                <a:cs typeface="+mj-cs"/>
              </a:rPr>
              <a:t>6.</a:t>
            </a:r>
            <a:r>
              <a:rPr lang="en-US" sz="2300" dirty="0" smtClean="0">
                <a:solidFill>
                  <a:srgbClr val="000000"/>
                </a:solidFill>
                <a:latin typeface="Century Gothic" panose="020B0502020202020204" pitchFamily="34" charset="0"/>
                <a:ea typeface="Calibri" panose="020F0502020204030204" pitchFamily="34" charset="0"/>
                <a:cs typeface="+mj-cs"/>
              </a:rPr>
              <a:t> (0.9-0.2S</a:t>
            </a:r>
            <a:r>
              <a:rPr lang="en-US" sz="2300" baseline="-25000" dirty="0" smtClean="0">
                <a:solidFill>
                  <a:srgbClr val="000000"/>
                </a:solidFill>
                <a:latin typeface="Century Gothic" panose="020B0502020202020204" pitchFamily="34" charset="0"/>
                <a:ea typeface="Calibri" panose="020F0502020204030204" pitchFamily="34" charset="0"/>
                <a:cs typeface="+mj-cs"/>
              </a:rPr>
              <a:t>DS</a:t>
            </a:r>
            <a:r>
              <a:rPr lang="en-US" sz="2300" dirty="0" smtClean="0">
                <a:solidFill>
                  <a:srgbClr val="000000"/>
                </a:solidFill>
                <a:latin typeface="Century Gothic" panose="020B0502020202020204" pitchFamily="34" charset="0"/>
                <a:ea typeface="Calibri" panose="020F0502020204030204" pitchFamily="34" charset="0"/>
                <a:cs typeface="+mj-cs"/>
              </a:rPr>
              <a:t>) D + 1.0 </a:t>
            </a:r>
            <a:r>
              <a:rPr lang="en-US" sz="2300" dirty="0" err="1" smtClean="0">
                <a:solidFill>
                  <a:srgbClr val="000000"/>
                </a:solidFill>
                <a:latin typeface="Century Gothic" panose="020B0502020202020204" pitchFamily="34" charset="0"/>
                <a:ea typeface="Calibri" panose="020F0502020204030204" pitchFamily="34" charset="0"/>
                <a:cs typeface="+mj-cs"/>
              </a:rPr>
              <a:t>ρQ</a:t>
            </a:r>
            <a:r>
              <a:rPr lang="en-US" sz="2300" baseline="-25000" dirty="0" err="1" smtClean="0">
                <a:solidFill>
                  <a:srgbClr val="000000"/>
                </a:solidFill>
                <a:latin typeface="Century Gothic" panose="020B0502020202020204" pitchFamily="34" charset="0"/>
                <a:ea typeface="Calibri" panose="020F0502020204030204" pitchFamily="34" charset="0"/>
                <a:cs typeface="+mj-cs"/>
              </a:rPr>
              <a:t>E</a:t>
            </a:r>
            <a:endParaRPr lang="en-GB" sz="2300" dirty="0" smtClean="0">
              <a:solidFill>
                <a:srgbClr val="000000"/>
              </a:solidFill>
              <a:latin typeface="Century Gothic" panose="020B0502020202020204" pitchFamily="34" charset="0"/>
              <a:ea typeface="Calibri" panose="020F0502020204030204" pitchFamily="34" charset="0"/>
              <a:cs typeface="+mj-cs"/>
            </a:endParaRPr>
          </a:p>
          <a:p>
            <a:pPr marL="0" indent="0">
              <a:buFont typeface="Arial" panose="020B0604020202020204" pitchFamily="34" charset="0"/>
              <a:buNone/>
            </a:pPr>
            <a:endParaRPr lang="en-GB" sz="2000" dirty="0"/>
          </a:p>
        </p:txBody>
      </p:sp>
      <p:sp>
        <p:nvSpPr>
          <p:cNvPr id="18" name="Date Placeholder 3"/>
          <p:cNvSpPr>
            <a:spLocks noGrp="1"/>
          </p:cNvSpPr>
          <p:nvPr>
            <p:ph type="dt" sz="half" idx="10"/>
          </p:nvPr>
        </p:nvSpPr>
        <p:spPr>
          <a:xfrm>
            <a:off x="838200" y="6364663"/>
            <a:ext cx="2743200" cy="365125"/>
          </a:xfrm>
        </p:spPr>
        <p:txBody>
          <a:bodyPr/>
          <a:lstStyle/>
          <a:p>
            <a:r>
              <a:rPr lang="en-US" b="1" dirty="0" smtClean="0"/>
              <a:t>07-Jan-21</a:t>
            </a:r>
            <a:endParaRPr lang="en-US" b="1" dirty="0"/>
          </a:p>
        </p:txBody>
      </p:sp>
    </p:spTree>
    <p:extLst>
      <p:ext uri="{BB962C8B-B14F-4D97-AF65-F5344CB8AC3E}">
        <p14:creationId xmlns:p14="http://schemas.microsoft.com/office/powerpoint/2010/main" val="4131967516"/>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90</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686518"/>
            <a:ext cx="8806374" cy="707886"/>
          </a:xfrm>
          <a:prstGeom prst="rect">
            <a:avLst/>
          </a:prstGeom>
        </p:spPr>
        <p:txBody>
          <a:bodyPr wrap="square">
            <a:spAutoFit/>
          </a:bodyPr>
          <a:lstStyle/>
          <a:p>
            <a:pPr lvl="0"/>
            <a:r>
              <a:rPr lang="en-US" sz="4000" b="1" dirty="0" smtClean="0">
                <a:solidFill>
                  <a:srgbClr val="FFC000"/>
                </a:solidFill>
              </a:rPr>
              <a:t>7: </a:t>
            </a:r>
            <a:r>
              <a:rPr lang="en-US" sz="4000" b="1" dirty="0" smtClean="0">
                <a:solidFill>
                  <a:schemeClr val="accent6">
                    <a:lumMod val="75000"/>
                  </a:schemeClr>
                </a:solidFill>
              </a:rPr>
              <a:t>Design </a:t>
            </a:r>
            <a:r>
              <a:rPr lang="en-US" sz="4000" b="1" dirty="0">
                <a:solidFill>
                  <a:schemeClr val="accent6">
                    <a:lumMod val="75000"/>
                  </a:schemeClr>
                </a:solidFill>
              </a:rPr>
              <a:t>of Shear </a:t>
            </a:r>
            <a:r>
              <a:rPr lang="en-US" sz="4000" b="1" dirty="0" smtClean="0">
                <a:solidFill>
                  <a:schemeClr val="accent6">
                    <a:lumMod val="75000"/>
                  </a:schemeClr>
                </a:solidFill>
              </a:rPr>
              <a:t>Wall</a:t>
            </a:r>
            <a:endParaRPr lang="en-US" dirty="0">
              <a:solidFill>
                <a:schemeClr val="accent6">
                  <a:lumMod val="75000"/>
                </a:schemeClr>
              </a:solidFill>
            </a:endParaRPr>
          </a:p>
        </p:txBody>
      </p:sp>
      <p:sp>
        <p:nvSpPr>
          <p:cNvPr id="12"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
        <p:nvSpPr>
          <p:cNvPr id="13" name="Rectangle 12"/>
          <p:cNvSpPr/>
          <p:nvPr/>
        </p:nvSpPr>
        <p:spPr>
          <a:xfrm>
            <a:off x="881537" y="1348035"/>
            <a:ext cx="8030752" cy="1077218"/>
          </a:xfrm>
          <a:prstGeom prst="rect">
            <a:avLst/>
          </a:prstGeom>
        </p:spPr>
        <p:txBody>
          <a:bodyPr wrap="square">
            <a:spAutoFit/>
          </a:bodyPr>
          <a:lstStyle/>
          <a:p>
            <a:pPr algn="justLow">
              <a:spcAft>
                <a:spcPts val="600"/>
              </a:spcAft>
            </a:pPr>
            <a:r>
              <a:rPr lang="en-US"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Design for shear: </a:t>
            </a:r>
          </a:p>
          <a:p>
            <a:pPr algn="justLow">
              <a:spcAft>
                <a:spcPts val="600"/>
              </a:spcAft>
            </a:pPr>
            <a:r>
              <a:rPr lang="en-US" sz="1600" dirty="0" smtClean="0">
                <a:latin typeface="Times New Roman" panose="02020603050405020304" pitchFamily="18" charset="0"/>
                <a:cs typeface="Times New Roman" panose="02020603050405020304" pitchFamily="18" charset="0"/>
              </a:rPr>
              <a:t>To </a:t>
            </a:r>
            <a:r>
              <a:rPr lang="en-US" sz="1600" dirty="0">
                <a:latin typeface="Times New Roman" panose="02020603050405020304" pitchFamily="18" charset="0"/>
                <a:cs typeface="Times New Roman" panose="02020603050405020304" pitchFamily="18" charset="0"/>
              </a:rPr>
              <a:t>resist Vu, longitudinal and transverse reinforcement shall be used:</a:t>
            </a:r>
          </a:p>
          <a:p>
            <a:pPr algn="justLow">
              <a:spcAft>
                <a:spcPts val="600"/>
              </a:spcAft>
            </a:pPr>
            <a:endPar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pic>
        <p:nvPicPr>
          <p:cNvPr id="14" name="Picture 13"/>
          <p:cNvPicPr/>
          <p:nvPr/>
        </p:nvPicPr>
        <p:blipFill>
          <a:blip r:embed="rId2">
            <a:extLst>
              <a:ext uri="{28A0092B-C50C-407E-A947-70E740481C1C}">
                <a14:useLocalDpi xmlns:a14="http://schemas.microsoft.com/office/drawing/2010/main" val="0"/>
              </a:ext>
            </a:extLst>
          </a:blip>
          <a:stretch>
            <a:fillRect/>
          </a:stretch>
        </p:blipFill>
        <p:spPr>
          <a:xfrm>
            <a:off x="6703320" y="1215829"/>
            <a:ext cx="4931167" cy="999985"/>
          </a:xfrm>
          <a:prstGeom prst="rect">
            <a:avLst/>
          </a:prstGeom>
        </p:spPr>
      </p:pic>
      <mc:AlternateContent xmlns:mc="http://schemas.openxmlformats.org/markup-compatibility/2006" xmlns:a14="http://schemas.microsoft.com/office/drawing/2010/main">
        <mc:Choice Requires="a14">
          <p:sp>
            <p:nvSpPr>
              <p:cNvPr id="2" name="Rectangle 1"/>
              <p:cNvSpPr/>
              <p:nvPr/>
            </p:nvSpPr>
            <p:spPr>
              <a:xfrm>
                <a:off x="452215" y="2037239"/>
                <a:ext cx="6322657" cy="3243452"/>
              </a:xfrm>
              <a:prstGeom prst="rect">
                <a:avLst/>
              </a:prstGeom>
            </p:spPr>
            <p:txBody>
              <a:bodyPr wrap="square">
                <a:spAutoFit/>
              </a:bodyPr>
              <a:lstStyle/>
              <a:p>
                <a:pPr marL="285750" indent="-285750" algn="justLow">
                  <a:spcAft>
                    <a:spcPts val="600"/>
                  </a:spcAft>
                  <a:buFont typeface="Wingdings" panose="05000000000000000000" pitchFamily="2" charset="2"/>
                  <a:buChar char="v"/>
                </a:pPr>
                <a:r>
                  <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Maximum permitted shear resistance is given by the following equation:</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ØVn</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 0.75 x 5/6 </a:t>
                </a:r>
                <a14:m>
                  <m:oMath xmlns:m="http://schemas.openxmlformats.org/officeDocument/2006/math">
                    <m:rad>
                      <m:radPr>
                        <m:degHide m:val="on"/>
                        <m:ctrlP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ctrlPr>
                      </m:radPr>
                      <m:deg/>
                      <m:e>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𝑓</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𝑐</m:t>
                        </m:r>
                      </m:e>
                    </m:rad>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 </m:t>
                    </m:r>
                  </m:oMath>
                </a14:m>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x h x d </a:t>
                </a:r>
              </a:p>
              <a:p>
                <a:pPr algn="justLow">
                  <a:spcAft>
                    <a:spcPts val="600"/>
                  </a:spcAft>
                </a:pPr>
                <a:r>
                  <a:rPr lang="en-US" sz="16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ØVn</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 0.75 x 5/6 </a:t>
                </a:r>
                <a14:m>
                  <m:oMath xmlns:m="http://schemas.openxmlformats.org/officeDocument/2006/math">
                    <m:rad>
                      <m:radPr>
                        <m:degHide m:val="on"/>
                        <m:ctrlP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ctrlPr>
                      </m:radPr>
                      <m:deg/>
                      <m:e>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28</m:t>
                        </m:r>
                      </m:e>
                    </m:rad>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 </m:t>
                    </m:r>
                  </m:oMath>
                </a14:m>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x 200 x 3360 /1000 = 2222.43 </a:t>
                </a:r>
                <a:r>
                  <a:rPr lang="en-US" sz="16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kN</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&gt; Vu = 127.9 </a:t>
                </a:r>
                <a:r>
                  <a:rPr lang="en-US" sz="16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kN</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p>
              <a:p>
                <a:pPr marL="285750" indent="-285750" algn="justLow">
                  <a:spcAft>
                    <a:spcPts val="600"/>
                  </a:spcAft>
                  <a:buFont typeface="Wingdings" panose="05000000000000000000" pitchFamily="2" charset="2"/>
                  <a:buChar char="v"/>
                </a:pPr>
                <a:r>
                  <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The concrete capacity to resist shear force is given by the following equation:</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Vc</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 1/6 </a:t>
                </a:r>
                <a14:m>
                  <m:oMath xmlns:m="http://schemas.openxmlformats.org/officeDocument/2006/math">
                    <m:rad>
                      <m:radPr>
                        <m:degHide m:val="on"/>
                        <m:ctrlP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ctrlPr>
                      </m:radPr>
                      <m:deg/>
                      <m:e>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𝑓</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𝑐</m:t>
                        </m:r>
                      </m:e>
                    </m:rad>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 </m:t>
                    </m:r>
                  </m:oMath>
                </a14:m>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x h x d</a:t>
                </a:r>
              </a:p>
              <a:p>
                <a:pPr algn="justLow">
                  <a:spcAft>
                    <a:spcPts val="600"/>
                  </a:spcAft>
                </a:pPr>
                <a:r>
                  <a:rPr lang="en-US" sz="16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Vc</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  1/6 </a:t>
                </a:r>
                <a14:m>
                  <m:oMath xmlns:m="http://schemas.openxmlformats.org/officeDocument/2006/math">
                    <m:rad>
                      <m:radPr>
                        <m:degHide m:val="on"/>
                        <m:ctrlP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ctrlPr>
                      </m:radPr>
                      <m:deg/>
                      <m:e>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28</m:t>
                        </m:r>
                      </m:e>
                    </m:rad>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 </m:t>
                    </m:r>
                  </m:oMath>
                </a14:m>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x 200 x 3360/1000 =  592.65 </a:t>
                </a:r>
                <a:r>
                  <a:rPr lang="en-US" sz="16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kN</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So, Vu = 127.9 </a:t>
                </a:r>
                <a:r>
                  <a:rPr lang="en-US" sz="16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kN</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&lt; </a:t>
                </a:r>
                <a:r>
                  <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0.5</a:t>
                </a:r>
                <a:r>
                  <a:rPr lang="en-US"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ØVc = 222.24 </a:t>
                </a:r>
                <a:r>
                  <a:rPr lang="en-US" sz="16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kN</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452215" y="2037239"/>
                <a:ext cx="6322657" cy="3243452"/>
              </a:xfrm>
              <a:prstGeom prst="rect">
                <a:avLst/>
              </a:prstGeom>
              <a:blipFill>
                <a:blip r:embed="rId3"/>
                <a:stretch>
                  <a:fillRect l="-482" t="-564" r="-1350" b="-1504"/>
                </a:stretch>
              </a:blipFill>
            </p:spPr>
            <p:txBody>
              <a:bodyPr/>
              <a:lstStyle/>
              <a:p>
                <a:r>
                  <a:rPr lang="en-US">
                    <a:noFill/>
                  </a:rPr>
                  <a:t> </a:t>
                </a:r>
              </a:p>
            </p:txBody>
          </p:sp>
        </mc:Fallback>
      </mc:AlternateContent>
      <p:pic>
        <p:nvPicPr>
          <p:cNvPr id="15" name="Picture 14"/>
          <p:cNvPicPr/>
          <p:nvPr/>
        </p:nvPicPr>
        <p:blipFill>
          <a:blip r:embed="rId4">
            <a:extLst>
              <a:ext uri="{28A0092B-C50C-407E-A947-70E740481C1C}">
                <a14:useLocalDpi xmlns:a14="http://schemas.microsoft.com/office/drawing/2010/main" val="0"/>
              </a:ext>
            </a:extLst>
          </a:blip>
          <a:stretch>
            <a:fillRect/>
          </a:stretch>
        </p:blipFill>
        <p:spPr>
          <a:xfrm>
            <a:off x="6703320" y="3704863"/>
            <a:ext cx="5049730" cy="2622196"/>
          </a:xfrm>
          <a:prstGeom prst="rect">
            <a:avLst/>
          </a:prstGeom>
        </p:spPr>
      </p:pic>
      <p:sp>
        <p:nvSpPr>
          <p:cNvPr id="16" name="Rectangle 15"/>
          <p:cNvSpPr/>
          <p:nvPr/>
        </p:nvSpPr>
        <p:spPr>
          <a:xfrm>
            <a:off x="6650526" y="2519211"/>
            <a:ext cx="4856846" cy="1077218"/>
          </a:xfrm>
          <a:prstGeom prst="rect">
            <a:avLst/>
          </a:prstGeom>
        </p:spPr>
        <p:txBody>
          <a:bodyPr wrap="square">
            <a:spAutoFit/>
          </a:bodyPr>
          <a:lstStyle/>
          <a:p>
            <a:pPr marL="285750" indent="-285750">
              <a:buFont typeface="Wingdings" panose="05000000000000000000" pitchFamily="2" charset="2"/>
              <a:buChar char="v"/>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If in-plane Vu ≤ 0.5ϕVc, minimum ρℓ and minimum </a:t>
            </a:r>
            <a:r>
              <a:rPr lang="en-US" sz="16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ρt</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shall be in accordance with Table 11.6.1. These limits need not be satisfied if adequate strength and stability can be demonstrated by structural analysis</a:t>
            </a:r>
            <a:endParaRPr lang="en-US" sz="1600" dirty="0"/>
          </a:p>
        </p:txBody>
      </p:sp>
      <p:sp>
        <p:nvSpPr>
          <p:cNvPr id="17" name="Rectangle 16"/>
          <p:cNvSpPr/>
          <p:nvPr/>
        </p:nvSpPr>
        <p:spPr>
          <a:xfrm>
            <a:off x="10399222" y="1333560"/>
            <a:ext cx="872836" cy="33723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427703" y="1348034"/>
            <a:ext cx="649537" cy="369332"/>
          </a:xfrm>
          <a:prstGeom prst="rect">
            <a:avLst/>
          </a:prstGeom>
        </p:spPr>
        <p:txBody>
          <a:bodyPr wrap="none">
            <a:spAutoFit/>
          </a:bodyPr>
          <a:lstStyle/>
          <a:p>
            <a:r>
              <a:rPr lang="en-US" b="1" dirty="0" smtClean="0">
                <a:solidFill>
                  <a:srgbClr val="FFC000"/>
                </a:solidFill>
              </a:rPr>
              <a:t>7.1 : </a:t>
            </a:r>
            <a:endParaRPr lang="en-US" dirty="0"/>
          </a:p>
        </p:txBody>
      </p:sp>
    </p:spTree>
    <p:extLst>
      <p:ext uri="{BB962C8B-B14F-4D97-AF65-F5344CB8AC3E}">
        <p14:creationId xmlns:p14="http://schemas.microsoft.com/office/powerpoint/2010/main" val="687223036"/>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91</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686518"/>
            <a:ext cx="8806374" cy="707886"/>
          </a:xfrm>
          <a:prstGeom prst="rect">
            <a:avLst/>
          </a:prstGeom>
        </p:spPr>
        <p:txBody>
          <a:bodyPr wrap="square">
            <a:spAutoFit/>
          </a:bodyPr>
          <a:lstStyle/>
          <a:p>
            <a:pPr lvl="0"/>
            <a:r>
              <a:rPr lang="en-US" sz="4000" b="1" dirty="0" smtClean="0">
                <a:solidFill>
                  <a:srgbClr val="FFC000"/>
                </a:solidFill>
              </a:rPr>
              <a:t>7: </a:t>
            </a:r>
            <a:r>
              <a:rPr lang="en-US" sz="4000" b="1" dirty="0" smtClean="0">
                <a:solidFill>
                  <a:schemeClr val="accent6">
                    <a:lumMod val="75000"/>
                  </a:schemeClr>
                </a:solidFill>
              </a:rPr>
              <a:t>Design </a:t>
            </a:r>
            <a:r>
              <a:rPr lang="en-US" sz="4000" b="1" dirty="0">
                <a:solidFill>
                  <a:schemeClr val="accent6">
                    <a:lumMod val="75000"/>
                  </a:schemeClr>
                </a:solidFill>
              </a:rPr>
              <a:t>of Shear </a:t>
            </a:r>
            <a:r>
              <a:rPr lang="en-US" sz="4000" b="1" dirty="0" smtClean="0">
                <a:solidFill>
                  <a:schemeClr val="accent6">
                    <a:lumMod val="75000"/>
                  </a:schemeClr>
                </a:solidFill>
              </a:rPr>
              <a:t>Wall</a:t>
            </a:r>
            <a:endParaRPr lang="en-US" dirty="0">
              <a:solidFill>
                <a:schemeClr val="accent6">
                  <a:lumMod val="75000"/>
                </a:schemeClr>
              </a:solidFill>
            </a:endParaRPr>
          </a:p>
        </p:txBody>
      </p:sp>
      <p:sp>
        <p:nvSpPr>
          <p:cNvPr id="12"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
        <p:nvSpPr>
          <p:cNvPr id="13" name="Rectangle 12"/>
          <p:cNvSpPr/>
          <p:nvPr/>
        </p:nvSpPr>
        <p:spPr>
          <a:xfrm>
            <a:off x="881537" y="1348035"/>
            <a:ext cx="8030752" cy="369332"/>
          </a:xfrm>
          <a:prstGeom prst="rect">
            <a:avLst/>
          </a:prstGeom>
        </p:spPr>
        <p:txBody>
          <a:bodyPr wrap="square">
            <a:spAutoFit/>
          </a:bodyPr>
          <a:lstStyle/>
          <a:p>
            <a:pPr algn="justLow">
              <a:spcAft>
                <a:spcPts val="600"/>
              </a:spcAft>
            </a:pPr>
            <a:r>
              <a:rPr lang="en-US"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Design for shear: </a:t>
            </a:r>
          </a:p>
        </p:txBody>
      </p:sp>
      <p:sp>
        <p:nvSpPr>
          <p:cNvPr id="18" name="Rectangle 17"/>
          <p:cNvSpPr/>
          <p:nvPr/>
        </p:nvSpPr>
        <p:spPr>
          <a:xfrm>
            <a:off x="427703" y="1348034"/>
            <a:ext cx="649537" cy="369332"/>
          </a:xfrm>
          <a:prstGeom prst="rect">
            <a:avLst/>
          </a:prstGeom>
        </p:spPr>
        <p:txBody>
          <a:bodyPr wrap="none">
            <a:spAutoFit/>
          </a:bodyPr>
          <a:lstStyle/>
          <a:p>
            <a:r>
              <a:rPr lang="en-US" b="1" dirty="0" smtClean="0">
                <a:solidFill>
                  <a:srgbClr val="FFC000"/>
                </a:solidFill>
              </a:rPr>
              <a:t>7.1 : </a:t>
            </a:r>
            <a:endParaRPr lang="en-US" dirty="0"/>
          </a:p>
        </p:txBody>
      </p:sp>
      <p:sp>
        <p:nvSpPr>
          <p:cNvPr id="6" name="Rectangle 5"/>
          <p:cNvSpPr/>
          <p:nvPr/>
        </p:nvSpPr>
        <p:spPr>
          <a:xfrm>
            <a:off x="2651103" y="1357331"/>
            <a:ext cx="3057247" cy="369332"/>
          </a:xfrm>
          <a:prstGeom prst="rect">
            <a:avLst/>
          </a:prstGeom>
        </p:spPr>
        <p:txBody>
          <a:bodyPr wrap="none">
            <a:spAutoFit/>
          </a:bodyPr>
          <a:lstStyle/>
          <a:p>
            <a:r>
              <a:rPr lang="en-US" dirty="0" smtClean="0">
                <a:solidFill>
                  <a:srgbClr val="222222"/>
                </a:solidFill>
                <a:latin typeface="Times New Roman" panose="02020603050405020304" pitchFamily="18" charset="0"/>
                <a:ea typeface="Calibri" panose="020F0502020204030204" pitchFamily="34" charset="0"/>
              </a:rPr>
              <a:t>So based on the previous table </a:t>
            </a:r>
            <a:endParaRPr lang="en-US" dirty="0"/>
          </a:p>
        </p:txBody>
      </p:sp>
      <p:sp>
        <p:nvSpPr>
          <p:cNvPr id="11" name="Rectangle 10"/>
          <p:cNvSpPr/>
          <p:nvPr/>
        </p:nvSpPr>
        <p:spPr>
          <a:xfrm>
            <a:off x="564798" y="1815906"/>
            <a:ext cx="6096000" cy="661720"/>
          </a:xfrm>
          <a:prstGeom prst="rect">
            <a:avLst/>
          </a:prstGeom>
        </p:spPr>
        <p:txBody>
          <a:bodyPr>
            <a:spAutoFit/>
          </a:bodyPr>
          <a:lstStyle/>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600" b="1"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Transverse ratio = </a:t>
            </a:r>
            <a:r>
              <a:rPr lang="en-US" sz="1600" b="1"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ρ</a:t>
            </a:r>
            <a:r>
              <a:rPr lang="en-US" sz="1600" b="1" baseline="-250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t</a:t>
            </a:r>
            <a:r>
              <a:rPr lang="en-US" sz="1600" b="1"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 0.0020</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600" b="1" dirty="0" smtClean="0">
                <a:solidFill>
                  <a:srgbClr val="222222"/>
                </a:solidFill>
                <a:latin typeface="Times New Roman" panose="02020603050405020304" pitchFamily="18" charset="0"/>
                <a:ea typeface="Calibri" panose="020F0502020204030204" pitchFamily="34" charset="0"/>
                <a:cs typeface="Times New Roman" panose="02020603050405020304" pitchFamily="18" charset="0"/>
              </a:rPr>
              <a:t>Longitudinal ratio = </a:t>
            </a:r>
            <a:r>
              <a:rPr lang="en-US" sz="1600" b="1" dirty="0" err="1" smtClean="0">
                <a:solidFill>
                  <a:srgbClr val="222222"/>
                </a:solidFill>
                <a:latin typeface="Times New Roman" panose="02020603050405020304" pitchFamily="18" charset="0"/>
                <a:ea typeface="Calibri" panose="020F0502020204030204" pitchFamily="34" charset="0"/>
                <a:cs typeface="Times New Roman" panose="02020603050405020304" pitchFamily="18" charset="0"/>
              </a:rPr>
              <a:t>ρ</a:t>
            </a:r>
            <a:r>
              <a:rPr lang="en-US" sz="1600" b="1" baseline="-25000" dirty="0" err="1" smtClean="0">
                <a:solidFill>
                  <a:srgbClr val="222222"/>
                </a:solidFill>
                <a:latin typeface="Times New Roman" panose="02020603050405020304" pitchFamily="18" charset="0"/>
                <a:ea typeface="Calibri" panose="020F0502020204030204" pitchFamily="34" charset="0"/>
                <a:cs typeface="Times New Roman" panose="02020603050405020304" pitchFamily="18" charset="0"/>
              </a:rPr>
              <a:t>l</a:t>
            </a:r>
            <a:r>
              <a:rPr lang="en-US" sz="1600" b="1" dirty="0" smtClean="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 0.0012</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sp>
        <p:nvSpPr>
          <p:cNvPr id="19" name="Rectangle 18"/>
          <p:cNvSpPr/>
          <p:nvPr/>
        </p:nvSpPr>
        <p:spPr>
          <a:xfrm>
            <a:off x="564798" y="2583756"/>
            <a:ext cx="3871573" cy="410882"/>
          </a:xfrm>
          <a:prstGeom prst="rect">
            <a:avLst/>
          </a:prstGeom>
        </p:spPr>
        <p:txBody>
          <a:bodyPr wrap="none">
            <a:spAutoFit/>
          </a:bodyPr>
          <a:lstStyle/>
          <a:p>
            <a:pPr marL="342900" lvl="0" indent="-342900" algn="justLow">
              <a:lnSpc>
                <a:spcPct val="115000"/>
              </a:lnSpc>
              <a:spcAft>
                <a:spcPts val="1000"/>
              </a:spcAft>
              <a:buFont typeface="Wingdings" panose="05000000000000000000" pitchFamily="2" charset="2"/>
              <a:buChar char=""/>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Spacing of transverse reinforcement</a:t>
            </a:r>
          </a:p>
        </p:txBody>
      </p:sp>
      <p:sp>
        <p:nvSpPr>
          <p:cNvPr id="21" name="Rectangle 20"/>
          <p:cNvSpPr/>
          <p:nvPr/>
        </p:nvSpPr>
        <p:spPr>
          <a:xfrm>
            <a:off x="669065" y="3037326"/>
            <a:ext cx="6096000" cy="3247043"/>
          </a:xfrm>
          <a:prstGeom prst="rect">
            <a:avLst/>
          </a:prstGeom>
        </p:spPr>
        <p:txBody>
          <a:bodyPr>
            <a:spAutoFit/>
          </a:bodyPr>
          <a:lstStyle/>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Maximum spacing is the lesser of:</a:t>
            </a:r>
          </a:p>
          <a:p>
            <a:pPr algn="justLow">
              <a:spcAft>
                <a:spcPts val="600"/>
              </a:spcAft>
            </a:pPr>
            <a:r>
              <a:rPr lang="en-US" sz="16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l</a:t>
            </a:r>
            <a:r>
              <a:rPr lang="en-US" sz="1600" baseline="-250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w</a:t>
            </a:r>
            <a:r>
              <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/5 = 4200/5 = 840mm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3h = 3*200 = 600mm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smtClean="0">
                <a:solidFill>
                  <a:srgbClr val="222222"/>
                </a:solidFill>
                <a:latin typeface="Times New Roman" panose="02020603050405020304" pitchFamily="18" charset="0"/>
                <a:ea typeface="Calibri" panose="020F0502020204030204" pitchFamily="34" charset="0"/>
                <a:cs typeface="Times New Roman" panose="02020603050405020304" pitchFamily="18" charset="0"/>
              </a:rPr>
              <a:t>450mm-control</a:t>
            </a:r>
            <a:endParaRPr lang="en-US" sz="16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Spacing required equal:</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ρ</a:t>
            </a:r>
            <a:r>
              <a:rPr lang="en-US" sz="1600" baseline="-250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t</a:t>
            </a:r>
            <a:r>
              <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 </a:t>
            </a:r>
            <a:r>
              <a:rPr lang="en-US" sz="16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Avh</a:t>
            </a:r>
            <a:r>
              <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/hS</a:t>
            </a:r>
            <a:r>
              <a:rPr lang="en-US" sz="1600" baseline="-250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2</a:t>
            </a:r>
            <a:r>
              <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 2*113/200*S = 0.0020</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S = 565mm &gt; </a:t>
            </a:r>
            <a:r>
              <a:rPr lang="en-US" sz="16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S</a:t>
            </a:r>
            <a:r>
              <a:rPr lang="en-US" sz="1600" baseline="-250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max</a:t>
            </a:r>
            <a:r>
              <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 450 mm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r>
              <a:rPr lang="en-US" sz="1600" dirty="0">
                <a:solidFill>
                  <a:srgbClr val="222222"/>
                </a:solidFill>
                <a:latin typeface="Times New Roman" panose="02020603050405020304" pitchFamily="18" charset="0"/>
                <a:ea typeface="Calibri" panose="020F0502020204030204" pitchFamily="34" charset="0"/>
              </a:rPr>
              <a:t>So use </a:t>
            </a:r>
            <a:r>
              <a:rPr lang="en-US" sz="1600" dirty="0" err="1">
                <a:solidFill>
                  <a:srgbClr val="222222"/>
                </a:solidFill>
                <a:latin typeface="Times New Roman" panose="02020603050405020304" pitchFamily="18" charset="0"/>
                <a:ea typeface="Calibri" panose="020F0502020204030204" pitchFamily="34" charset="0"/>
              </a:rPr>
              <a:t>S</a:t>
            </a:r>
            <a:r>
              <a:rPr lang="en-US" sz="1600" baseline="-25000" dirty="0" err="1">
                <a:solidFill>
                  <a:srgbClr val="222222"/>
                </a:solidFill>
                <a:latin typeface="Times New Roman" panose="02020603050405020304" pitchFamily="18" charset="0"/>
                <a:ea typeface="Calibri" panose="020F0502020204030204" pitchFamily="34" charset="0"/>
              </a:rPr>
              <a:t>max</a:t>
            </a:r>
            <a:r>
              <a:rPr lang="en-US" sz="1600" dirty="0">
                <a:solidFill>
                  <a:srgbClr val="222222"/>
                </a:solidFill>
                <a:latin typeface="Times New Roman" panose="02020603050405020304" pitchFamily="18" charset="0"/>
                <a:ea typeface="Calibri" panose="020F0502020204030204" pitchFamily="34" charset="0"/>
              </a:rPr>
              <a:t> = 450mm so use 2 layers each one [ 1</a:t>
            </a:r>
            <a:r>
              <a:rPr lang="en-US" sz="1600" dirty="0">
                <a:solidFill>
                  <a:srgbClr val="000000"/>
                </a:solidFill>
                <a:latin typeface="Times New Roman" panose="02020603050405020304" pitchFamily="18" charset="0"/>
                <a:ea typeface="Times New Roman" panose="02020603050405020304" pitchFamily="18" charset="0"/>
              </a:rPr>
              <a:t>Ø</a:t>
            </a:r>
            <a:r>
              <a:rPr lang="en-US" sz="1600" dirty="0">
                <a:solidFill>
                  <a:srgbClr val="222222"/>
                </a:solidFill>
                <a:latin typeface="Times New Roman" panose="02020603050405020304" pitchFamily="18" charset="0"/>
                <a:ea typeface="Calibri" panose="020F0502020204030204" pitchFamily="34" charset="0"/>
              </a:rPr>
              <a:t>12/450mm]</a:t>
            </a:r>
            <a:endParaRPr lang="en-US" sz="1600" dirty="0"/>
          </a:p>
        </p:txBody>
      </p:sp>
      <p:sp>
        <p:nvSpPr>
          <p:cNvPr id="22" name="Rectangle 21"/>
          <p:cNvSpPr/>
          <p:nvPr/>
        </p:nvSpPr>
        <p:spPr>
          <a:xfrm>
            <a:off x="6127845" y="865542"/>
            <a:ext cx="4051109" cy="410882"/>
          </a:xfrm>
          <a:prstGeom prst="rect">
            <a:avLst/>
          </a:prstGeom>
        </p:spPr>
        <p:txBody>
          <a:bodyPr wrap="none">
            <a:spAutoFit/>
          </a:bodyPr>
          <a:lstStyle/>
          <a:p>
            <a:pPr marL="342900" lvl="0" indent="-342900" algn="justLow">
              <a:lnSpc>
                <a:spcPct val="115000"/>
              </a:lnSpc>
              <a:spcAft>
                <a:spcPts val="1000"/>
              </a:spcAft>
              <a:buFont typeface="Wingdings" panose="05000000000000000000" pitchFamily="2" charset="2"/>
              <a:buChar char=""/>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Spacing of longitudinal reinforcement</a:t>
            </a:r>
          </a:p>
        </p:txBody>
      </p:sp>
      <p:sp>
        <p:nvSpPr>
          <p:cNvPr id="23" name="Rectangle 22"/>
          <p:cNvSpPr/>
          <p:nvPr/>
        </p:nvSpPr>
        <p:spPr>
          <a:xfrm>
            <a:off x="6356889" y="1348034"/>
            <a:ext cx="6096000" cy="3247043"/>
          </a:xfrm>
          <a:prstGeom prst="rect">
            <a:avLst/>
          </a:prstGeom>
        </p:spPr>
        <p:txBody>
          <a:bodyPr>
            <a:spAutoFit/>
          </a:bodyPr>
          <a:lstStyle/>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Maximum spacing is the lesser of:</a:t>
            </a:r>
          </a:p>
          <a:p>
            <a:pPr algn="justLow">
              <a:spcAft>
                <a:spcPts val="600"/>
              </a:spcAft>
            </a:pPr>
            <a:r>
              <a:rPr lang="en-US" sz="16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l</a:t>
            </a:r>
            <a:r>
              <a:rPr lang="en-US" sz="1600" baseline="-250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w</a:t>
            </a:r>
            <a:r>
              <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/3 = 4200/3 = 1400mm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3h = 3*200 = 600mm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smtClean="0">
                <a:solidFill>
                  <a:srgbClr val="222222"/>
                </a:solidFill>
                <a:latin typeface="Times New Roman" panose="02020603050405020304" pitchFamily="18" charset="0"/>
                <a:ea typeface="Calibri" panose="020F0502020204030204" pitchFamily="34" charset="0"/>
                <a:cs typeface="Times New Roman" panose="02020603050405020304" pitchFamily="18" charset="0"/>
              </a:rPr>
              <a:t>450mm-control</a:t>
            </a:r>
          </a:p>
          <a:p>
            <a:pPr algn="justLow">
              <a:spcAft>
                <a:spcPts val="600"/>
              </a:spcAft>
            </a:pP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Spacing </a:t>
            </a:r>
            <a:r>
              <a:rPr lang="en-US" sz="1600" dirty="0" smtClean="0">
                <a:solidFill>
                  <a:srgbClr val="222222"/>
                </a:solidFill>
                <a:latin typeface="Times New Roman" panose="02020603050405020304" pitchFamily="18" charset="0"/>
                <a:ea typeface="Calibri" panose="020F0502020204030204" pitchFamily="34" charset="0"/>
                <a:cs typeface="Times New Roman" panose="02020603050405020304" pitchFamily="18" charset="0"/>
              </a:rPr>
              <a:t>required equal</a:t>
            </a:r>
            <a:r>
              <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ρ</a:t>
            </a:r>
            <a:r>
              <a:rPr lang="en-US" sz="1600" baseline="-250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l</a:t>
            </a:r>
            <a:r>
              <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 </a:t>
            </a:r>
            <a:r>
              <a:rPr lang="en-US" sz="16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Avh</a:t>
            </a:r>
            <a:r>
              <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/hS</a:t>
            </a:r>
            <a:r>
              <a:rPr lang="en-US" sz="1600" baseline="-250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2</a:t>
            </a:r>
            <a:r>
              <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 2*78.5/200*S = 0.0012</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S = 654.166mm &gt; </a:t>
            </a:r>
            <a:r>
              <a:rPr lang="en-US" sz="16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S</a:t>
            </a:r>
            <a:r>
              <a:rPr lang="en-US" sz="1600" baseline="-250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max</a:t>
            </a:r>
            <a:r>
              <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 450 mm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So use </a:t>
            </a:r>
            <a:r>
              <a:rPr lang="en-US" sz="16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S</a:t>
            </a:r>
            <a:r>
              <a:rPr lang="en-US" sz="1600" baseline="-250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max</a:t>
            </a:r>
            <a:r>
              <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 450mm so use 2 layers each one [ 1</a:t>
            </a:r>
            <a:r>
              <a:rPr lang="en-US"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Ø</a:t>
            </a:r>
            <a:r>
              <a:rPr lang="en-US" sz="16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10/450mm]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cxnSp>
        <p:nvCxnSpPr>
          <p:cNvPr id="25" name="Straight Connector 24"/>
          <p:cNvCxnSpPr>
            <a:endCxn id="10" idx="0"/>
          </p:cNvCxnSpPr>
          <p:nvPr/>
        </p:nvCxnSpPr>
        <p:spPr>
          <a:xfrm flipH="1" flipV="1">
            <a:off x="6083710" y="471948"/>
            <a:ext cx="44135" cy="5884401"/>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9645901"/>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38667" y="471948"/>
            <a:ext cx="11540066"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92</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686518"/>
            <a:ext cx="8806374" cy="707886"/>
          </a:xfrm>
          <a:prstGeom prst="rect">
            <a:avLst/>
          </a:prstGeom>
        </p:spPr>
        <p:txBody>
          <a:bodyPr wrap="square">
            <a:spAutoFit/>
          </a:bodyPr>
          <a:lstStyle/>
          <a:p>
            <a:pPr lvl="0"/>
            <a:r>
              <a:rPr lang="en-US" sz="4000" b="1" dirty="0" smtClean="0">
                <a:solidFill>
                  <a:srgbClr val="FFC000"/>
                </a:solidFill>
              </a:rPr>
              <a:t>7: </a:t>
            </a:r>
            <a:r>
              <a:rPr lang="en-US" sz="4000" b="1" dirty="0" smtClean="0">
                <a:solidFill>
                  <a:schemeClr val="accent6">
                    <a:lumMod val="75000"/>
                  </a:schemeClr>
                </a:solidFill>
              </a:rPr>
              <a:t>Design </a:t>
            </a:r>
            <a:r>
              <a:rPr lang="en-US" sz="4000" b="1" dirty="0">
                <a:solidFill>
                  <a:schemeClr val="accent6">
                    <a:lumMod val="75000"/>
                  </a:schemeClr>
                </a:solidFill>
              </a:rPr>
              <a:t>of Shear </a:t>
            </a:r>
            <a:r>
              <a:rPr lang="en-US" sz="4000" b="1" dirty="0" smtClean="0">
                <a:solidFill>
                  <a:schemeClr val="accent6">
                    <a:lumMod val="75000"/>
                  </a:schemeClr>
                </a:solidFill>
              </a:rPr>
              <a:t>Wall</a:t>
            </a:r>
            <a:endParaRPr lang="en-US" dirty="0">
              <a:solidFill>
                <a:schemeClr val="accent6">
                  <a:lumMod val="75000"/>
                </a:schemeClr>
              </a:solidFill>
            </a:endParaRPr>
          </a:p>
        </p:txBody>
      </p:sp>
      <p:sp>
        <p:nvSpPr>
          <p:cNvPr id="12"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
        <p:nvSpPr>
          <p:cNvPr id="13" name="Rectangle 12"/>
          <p:cNvSpPr/>
          <p:nvPr/>
        </p:nvSpPr>
        <p:spPr>
          <a:xfrm>
            <a:off x="881537" y="1348035"/>
            <a:ext cx="8030752" cy="369332"/>
          </a:xfrm>
          <a:prstGeom prst="rect">
            <a:avLst/>
          </a:prstGeom>
        </p:spPr>
        <p:txBody>
          <a:bodyPr wrap="square">
            <a:spAutoFit/>
          </a:bodyPr>
          <a:lstStyle/>
          <a:p>
            <a:pPr algn="justLow">
              <a:spcAft>
                <a:spcPts val="600"/>
              </a:spcAft>
            </a:pPr>
            <a:r>
              <a:rPr lang="en-US"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Design for flexure: </a:t>
            </a:r>
          </a:p>
        </p:txBody>
      </p:sp>
      <p:sp>
        <p:nvSpPr>
          <p:cNvPr id="18" name="Rectangle 17"/>
          <p:cNvSpPr/>
          <p:nvPr/>
        </p:nvSpPr>
        <p:spPr>
          <a:xfrm>
            <a:off x="427703" y="1348034"/>
            <a:ext cx="649537" cy="369332"/>
          </a:xfrm>
          <a:prstGeom prst="rect">
            <a:avLst/>
          </a:prstGeom>
        </p:spPr>
        <p:txBody>
          <a:bodyPr wrap="none">
            <a:spAutoFit/>
          </a:bodyPr>
          <a:lstStyle/>
          <a:p>
            <a:r>
              <a:rPr lang="en-US" b="1" dirty="0" smtClean="0">
                <a:solidFill>
                  <a:srgbClr val="FFC000"/>
                </a:solidFill>
              </a:rPr>
              <a:t>7.2 : </a:t>
            </a:r>
            <a:endParaRPr lang="en-US" dirty="0"/>
          </a:p>
        </p:txBody>
      </p:sp>
      <mc:AlternateContent xmlns:mc="http://schemas.openxmlformats.org/markup-compatibility/2006" xmlns:a14="http://schemas.microsoft.com/office/drawing/2010/main">
        <mc:Choice Requires="a14">
          <p:sp>
            <p:nvSpPr>
              <p:cNvPr id="2" name="Rectangle 1"/>
              <p:cNvSpPr/>
              <p:nvPr/>
            </p:nvSpPr>
            <p:spPr>
              <a:xfrm>
                <a:off x="718071" y="1796731"/>
                <a:ext cx="5174729" cy="4182042"/>
              </a:xfrm>
              <a:prstGeom prst="rect">
                <a:avLst/>
              </a:prstGeom>
            </p:spPr>
            <p:txBody>
              <a:bodyPr wrap="square">
                <a:spAutoFit/>
              </a:bodyPr>
              <a:lstStyle/>
              <a:p>
                <a:pPr algn="justLow">
                  <a:spcAft>
                    <a:spcPts val="600"/>
                  </a:spcAft>
                </a:pPr>
                <a:r>
                  <a:rPr lang="en-US" sz="15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Longitudinal reinforcement should be adequate to resist flexure</a:t>
                </a:r>
                <a:endParaRPr lang="en-US" sz="15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5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The method to be followed:</a:t>
                </a:r>
                <a:endParaRPr lang="en-US" sz="15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5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Instead of design for flexure, we will check if the longitudinal reinforcement will be adequate to resist flexure</a:t>
                </a:r>
                <a:endParaRPr lang="en-US" sz="15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5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a:t>
                </a:r>
                <a:endParaRPr lang="en-US" sz="15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5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Ast</a:t>
                </a:r>
                <a:r>
                  <a:rPr lang="en-US" sz="15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 #of bars * # of layers *</a:t>
                </a:r>
                <a:r>
                  <a:rPr lang="en-US" sz="15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d</a:t>
                </a:r>
                <a:r>
                  <a:rPr lang="en-US" sz="1500" baseline="-250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b</a:t>
                </a:r>
                <a:endParaRPr lang="en-US" sz="15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5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Ast</a:t>
                </a:r>
                <a:r>
                  <a:rPr lang="en-US" sz="15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 4200/450 * 2 * 78.5 = 1465.33 mm</a:t>
                </a:r>
                <a:r>
                  <a:rPr lang="en-US" sz="1500" baseline="300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2</a:t>
                </a:r>
                <a:endParaRPr lang="en-US" sz="15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5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a:t>
                </a:r>
                <a:endParaRPr lang="en-US" sz="15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5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There are some factors we need to compute in order to find nominal flexural capacity of the wall:</a:t>
                </a:r>
                <a:endParaRPr lang="en-US" sz="15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5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ω = </a:t>
                </a:r>
                <a14:m>
                  <m:oMath xmlns:m="http://schemas.openxmlformats.org/officeDocument/2006/math">
                    <m:d>
                      <m:dPr>
                        <m:ctrlP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A</m:t>
                                </m:r>
                              </m:e>
                              <m:sub>
                                <m:r>
                                  <m:rPr>
                                    <m:sty m:val="p"/>
                                  </m:rP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st</m:t>
                                </m:r>
                              </m:sub>
                            </m:sSub>
                          </m:num>
                          <m:den>
                            <m:sSub>
                              <m:sSubPr>
                                <m:ctrlP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l</m:t>
                                </m:r>
                              </m:e>
                              <m:sub>
                                <m:r>
                                  <m:rPr>
                                    <m:sty m:val="p"/>
                                  </m:rP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w</m:t>
                                </m:r>
                              </m:sub>
                            </m:sSub>
                            <m:r>
                              <m:rPr>
                                <m:sty m:val="p"/>
                              </m:rP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h</m:t>
                            </m:r>
                          </m:den>
                        </m:f>
                      </m:e>
                    </m:d>
                    <m:r>
                      <m:rPr>
                        <m:sty m:val="p"/>
                      </m:rP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x</m:t>
                    </m:r>
                    <m:f>
                      <m:fPr>
                        <m:ctrlP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ctrlPr>
                      </m:fPr>
                      <m:num>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𝑓𝑦</m:t>
                        </m:r>
                      </m:num>
                      <m:den>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𝑓</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𝑐</m:t>
                        </m:r>
                      </m:den>
                    </m:f>
                  </m:oMath>
                </a14:m>
                <a:endParaRPr lang="en-US" sz="15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5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α = </a:t>
                </a:r>
                <a14:m>
                  <m:oMath xmlns:m="http://schemas.openxmlformats.org/officeDocument/2006/math">
                    <m:d>
                      <m:dPr>
                        <m:ctrlP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Pu</m:t>
                            </m:r>
                          </m:num>
                          <m:den>
                            <m:sSub>
                              <m:sSubPr>
                                <m:ctrlP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l</m:t>
                                </m:r>
                              </m:e>
                              <m:sub>
                                <m:r>
                                  <m:rPr>
                                    <m:sty m:val="p"/>
                                  </m:rP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w</m:t>
                                </m:r>
                                <m:r>
                                  <m:rPr>
                                    <m:sty m:val="p"/>
                                  </m:rP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x</m:t>
                                </m:r>
                              </m:sub>
                            </m:sSub>
                            <m:r>
                              <m:rPr>
                                <m:sty m:val="p"/>
                              </m:rP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h</m:t>
                            </m:r>
                            <m:r>
                              <m:rPr>
                                <m:sty m:val="p"/>
                              </m:rP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x</m:t>
                            </m:r>
                            <m:r>
                              <m:rPr>
                                <m:sty m:val="p"/>
                              </m:rP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f</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c</m:t>
                            </m:r>
                          </m:den>
                        </m:f>
                      </m:e>
                    </m:d>
                  </m:oMath>
                </a14:m>
                <a:r>
                  <a:rPr lang="en-US" sz="15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where Pu is the axial load on the wall.</a:t>
                </a:r>
                <a:endParaRPr lang="en-US" sz="15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718071" y="1796731"/>
                <a:ext cx="5174729" cy="4182042"/>
              </a:xfrm>
              <a:prstGeom prst="rect">
                <a:avLst/>
              </a:prstGeom>
              <a:blipFill>
                <a:blip r:embed="rId2"/>
                <a:stretch>
                  <a:fillRect l="-471" t="-437" r="-141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5914867" y="1348034"/>
                <a:ext cx="6030446" cy="3448893"/>
              </a:xfrm>
              <a:prstGeom prst="rect">
                <a:avLst/>
              </a:prstGeom>
            </p:spPr>
            <p:txBody>
              <a:bodyPr wrap="square">
                <a:spAutoFit/>
              </a:bodyPr>
              <a:lstStyle/>
              <a:p>
                <a:pPr algn="justLow">
                  <a:spcAft>
                    <a:spcPts val="600"/>
                  </a:spcAft>
                </a:pPr>
                <a:r>
                  <a:rPr lang="en-US" sz="15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ω = [1465/ (4200</a:t>
                </a:r>
                <a14:m>
                  <m:oMath xmlns:m="http://schemas.openxmlformats.org/officeDocument/2006/math">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 </m:t>
                    </m:r>
                    <m:r>
                      <m:rPr>
                        <m:sty m:val="p"/>
                      </m:rP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x</m:t>
                    </m:r>
                  </m:oMath>
                </a14:m>
                <a:r>
                  <a:rPr lang="en-US" sz="15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200)] </a:t>
                </a:r>
                <a14:m>
                  <m:oMath xmlns:m="http://schemas.openxmlformats.org/officeDocument/2006/math">
                    <m:r>
                      <m:rPr>
                        <m:sty m:val="p"/>
                      </m:rP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x</m:t>
                    </m:r>
                  </m:oMath>
                </a14:m>
                <a:r>
                  <a:rPr lang="en-US" sz="15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[420/28] = 0.0261</a:t>
                </a:r>
                <a:endParaRPr lang="en-US" sz="15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5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α = [1864</a:t>
                </a:r>
                <a14:m>
                  <m:oMath xmlns:m="http://schemas.openxmlformats.org/officeDocument/2006/math">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 </m:t>
                    </m:r>
                    <m:r>
                      <m:rPr>
                        <m:sty m:val="p"/>
                      </m:rP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x</m:t>
                    </m:r>
                  </m:oMath>
                </a14:m>
                <a:r>
                  <a:rPr lang="en-US" sz="15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1000/(4200</a:t>
                </a:r>
                <a14:m>
                  <m:oMath xmlns:m="http://schemas.openxmlformats.org/officeDocument/2006/math">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 </m:t>
                    </m:r>
                    <m:r>
                      <m:rPr>
                        <m:sty m:val="p"/>
                      </m:rP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x</m:t>
                    </m:r>
                  </m:oMath>
                </a14:m>
                <a:r>
                  <a:rPr lang="en-US" sz="15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200</a:t>
                </a:r>
                <a14:m>
                  <m:oMath xmlns:m="http://schemas.openxmlformats.org/officeDocument/2006/math">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 </m:t>
                    </m:r>
                    <m:r>
                      <m:rPr>
                        <m:sty m:val="p"/>
                      </m:rP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x</m:t>
                    </m:r>
                  </m:oMath>
                </a14:m>
                <a:r>
                  <a:rPr lang="en-US" sz="15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28)] = 0.0792</a:t>
                </a:r>
                <a:endParaRPr lang="en-US" sz="15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5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a:t>
                </a:r>
                <a:endParaRPr lang="en-US" sz="15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14:m>
                  <m:oMathPara xmlns:m="http://schemas.openxmlformats.org/officeDocument/2006/math">
                    <m:oMathParaPr>
                      <m:jc m:val="centerGroup"/>
                    </m:oMathParaPr>
                    <m:oMath xmlns:m="http://schemas.openxmlformats.org/officeDocument/2006/math">
                      <m:f>
                        <m:fPr>
                          <m:ctrlP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C</m:t>
                          </m:r>
                        </m:num>
                        <m:den>
                          <m:r>
                            <m:rPr>
                              <m:sty m:val="p"/>
                            </m:rP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lw</m:t>
                          </m:r>
                        </m:den>
                      </m:f>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f>
                        <m:fPr>
                          <m:ctrlP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ω</m:t>
                          </m:r>
                          <m: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α</m:t>
                          </m:r>
                        </m:num>
                        <m:den>
                          <m: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2</m:t>
                          </m:r>
                          <m:r>
                            <m:rPr>
                              <m:sty m:val="p"/>
                            </m:rP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ω</m:t>
                          </m:r>
                          <m: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0</m:t>
                          </m:r>
                          <m: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85</m:t>
                          </m:r>
                          <m:r>
                            <m:rPr>
                              <m:sty m:val="p"/>
                            </m:rP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β</m:t>
                          </m:r>
                          <m: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1</m:t>
                          </m:r>
                        </m:den>
                      </m:f>
                      <m: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 </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 =</m:t>
                      </m:r>
                      <m:f>
                        <m:fPr>
                          <m:ctrlP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ctrlPr>
                        </m:fPr>
                        <m:num>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0</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0261</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0</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0792</m:t>
                          </m:r>
                        </m:num>
                        <m:den>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2</m:t>
                          </m:r>
                          <m:r>
                            <m:rPr>
                              <m:sty m:val="p"/>
                            </m:rP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x</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0</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0261</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0</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85</m:t>
                          </m:r>
                          <m:r>
                            <m:rPr>
                              <m:sty m:val="p"/>
                            </m:rP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x</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0</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85</m:t>
                          </m:r>
                        </m:den>
                      </m:f>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0</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136</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 </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𝑤</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h</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𝑒𝑟𝑒</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β</m:t>
                      </m:r>
                      <m: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1</m:t>
                      </m:r>
                      <m: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0</m:t>
                      </m:r>
                      <m: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85</m:t>
                      </m:r>
                      <m: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for</m:t>
                      </m:r>
                      <m: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fy</m:t>
                      </m:r>
                      <m: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420</m:t>
                      </m:r>
                      <m:r>
                        <m:rPr>
                          <m:sty m:val="p"/>
                        </m:rPr>
                        <a:rPr lang="en-US" sz="1500">
                          <a:solidFill>
                            <a:srgbClr val="222222"/>
                          </a:solidFill>
                          <a:latin typeface="Cambria Math" panose="02040503050406030204" pitchFamily="18" charset="0"/>
                          <a:ea typeface="Calibri" panose="020F0502020204030204" pitchFamily="34" charset="0"/>
                          <a:cs typeface="Times New Roman" panose="02020603050405020304" pitchFamily="18" charset="0"/>
                        </a:rPr>
                        <m:t>MPa</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 </m:t>
                      </m:r>
                    </m:oMath>
                  </m:oMathPara>
                </a14:m>
                <a:endParaRPr lang="en-US" sz="15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5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sz="15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14:m>
                  <m:oMathPara xmlns:m="http://schemas.openxmlformats.org/officeDocument/2006/math">
                    <m:oMathParaPr>
                      <m:jc m:val="centerGroup"/>
                    </m:oMathParaPr>
                    <m:oMath xmlns:m="http://schemas.openxmlformats.org/officeDocument/2006/math">
                      <m:r>
                        <a:rPr lang="en-US" sz="15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Ø</m:t>
                      </m:r>
                      <m:r>
                        <m:rPr>
                          <m:sty m:val="p"/>
                        </m:rPr>
                        <a:rPr lang="en-US" sz="15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Mn</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a:rPr lang="en-US" sz="15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Ø</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0</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5</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𝐴𝑠𝑡</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 </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𝑓𝑦</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 </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𝑙𝑤</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 </m:t>
                      </m:r>
                      <m:d>
                        <m:dPr>
                          <m:ctrlP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ctrlPr>
                        </m:dPr>
                        <m:e>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1</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 +</m:t>
                          </m:r>
                          <m:f>
                            <m:fPr>
                              <m:ctrlP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ctrlPr>
                            </m:fPr>
                            <m:num>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𝑃𝑢</m:t>
                              </m:r>
                            </m:num>
                            <m:den>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𝐴𝑠𝑡</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 </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𝑓𝑦</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 </m:t>
                              </m:r>
                            </m:den>
                          </m:f>
                        </m:e>
                      </m:d>
                      <m:d>
                        <m:dPr>
                          <m:ctrlP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ctrlPr>
                        </m:dPr>
                        <m:e>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1</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f>
                            <m:fPr>
                              <m:ctrlP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ctrlPr>
                            </m:fPr>
                            <m:num>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𝑐</m:t>
                              </m:r>
                            </m:num>
                            <m:den>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𝑙𝑤</m:t>
                              </m:r>
                            </m:den>
                          </m:f>
                        </m:e>
                      </m:d>
                    </m:oMath>
                  </m:oMathPara>
                </a14:m>
                <a:endParaRPr lang="en-US" sz="15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14:m>
                  <m:oMathPara xmlns:m="http://schemas.openxmlformats.org/officeDocument/2006/math">
                    <m:oMathParaPr>
                      <m:jc m:val="centerGroup"/>
                    </m:oMathParaPr>
                    <m:oMath xmlns:m="http://schemas.openxmlformats.org/officeDocument/2006/math">
                      <m:r>
                        <a:rPr lang="en-US" sz="15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Ø</m:t>
                      </m:r>
                      <m:r>
                        <m:rPr>
                          <m:sty m:val="p"/>
                        </m:rPr>
                        <a:rPr lang="en-US" sz="15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Mn</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0</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9</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0</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m:t>
                      </m:r>
                      <m:r>
                        <a:rPr lang="en-US" sz="1500" i="1">
                          <a:solidFill>
                            <a:srgbClr val="222222"/>
                          </a:solidFill>
                          <a:latin typeface="Cambria Math" panose="02040503050406030204" pitchFamily="18" charset="0"/>
                          <a:ea typeface="Calibri" panose="020F0502020204030204" pitchFamily="34" charset="0"/>
                          <a:cs typeface="Times New Roman" panose="02020603050405020304" pitchFamily="18" charset="0"/>
                        </a:rPr>
                        <m:t>5</m:t>
                      </m:r>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 </m:t>
                      </m:r>
                      <m:r>
                        <m:rPr>
                          <m:sty m:val="p"/>
                        </m:rP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x</m:t>
                      </m:r>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1465</m:t>
                      </m:r>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33</m:t>
                      </m:r>
                      <m:r>
                        <m:rPr>
                          <m:sty m:val="p"/>
                        </m:rP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x</m:t>
                      </m:r>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420</m:t>
                      </m:r>
                      <m:r>
                        <m:rPr>
                          <m:sty m:val="p"/>
                        </m:rP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x</m:t>
                      </m:r>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4200</m:t>
                      </m:r>
                      <m:r>
                        <m:rPr>
                          <m:sty m:val="p"/>
                        </m:rP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x</m:t>
                      </m:r>
                      <m:d>
                        <m:dPr>
                          <m:ctrlPr>
                            <a:rPr lang="en-US" sz="1500" i="1">
                              <a:solidFill>
                                <a:srgbClr val="000000"/>
                              </a:solidFill>
                              <a:latin typeface="Cambria Math" panose="02040503050406030204" pitchFamily="18" charset="0"/>
                              <a:ea typeface="Calibri" panose="020F0502020204030204" pitchFamily="34" charset="0"/>
                              <a:cs typeface="Arial" panose="020B0604020202020204" pitchFamily="34" charset="0"/>
                            </a:rPr>
                          </m:ctrlPr>
                        </m:dPr>
                        <m:e>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1</m:t>
                          </m:r>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m:t>
                          </m:r>
                          <m:f>
                            <m:fPr>
                              <m:ctrlPr>
                                <a:rPr lang="en-US" sz="1500" i="1">
                                  <a:solidFill>
                                    <a:srgbClr val="000000"/>
                                  </a:solidFill>
                                  <a:latin typeface="Cambria Math" panose="02040503050406030204" pitchFamily="18" charset="0"/>
                                  <a:ea typeface="Calibri" panose="020F0502020204030204" pitchFamily="34" charset="0"/>
                                  <a:cs typeface="Arial" panose="020B0604020202020204" pitchFamily="34" charset="0"/>
                                </a:rPr>
                              </m:ctrlPr>
                            </m:fPr>
                            <m:num>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1864</m:t>
                              </m:r>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39</m:t>
                              </m:r>
                            </m:num>
                            <m:den>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1465</m:t>
                              </m:r>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33</m:t>
                              </m:r>
                              <m:r>
                                <m:rPr>
                                  <m:sty m:val="p"/>
                                </m:rP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x</m:t>
                              </m:r>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420</m:t>
                              </m:r>
                            </m:den>
                          </m:f>
                        </m:e>
                      </m:d>
                      <m:r>
                        <m:rPr>
                          <m:sty m:val="p"/>
                        </m:rP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x</m:t>
                      </m:r>
                      <m:d>
                        <m:dPr>
                          <m:ctrlPr>
                            <a:rPr lang="en-US" sz="1500" i="1">
                              <a:solidFill>
                                <a:srgbClr val="000000"/>
                              </a:solidFill>
                              <a:latin typeface="Cambria Math" panose="02040503050406030204" pitchFamily="18" charset="0"/>
                              <a:ea typeface="Calibri" panose="020F0502020204030204" pitchFamily="34" charset="0"/>
                              <a:cs typeface="Arial" panose="020B0604020202020204" pitchFamily="34" charset="0"/>
                            </a:rPr>
                          </m:ctrlPr>
                        </m:dPr>
                        <m:e>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1</m:t>
                          </m:r>
                          <m:r>
                            <a:rPr lang="en-US" sz="1500"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0</m:t>
                          </m:r>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136</m:t>
                          </m:r>
                        </m:e>
                      </m:d>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3044</m:t>
                      </m:r>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47</m:t>
                      </m:r>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 </m:t>
                      </m:r>
                      <m:r>
                        <m:rPr>
                          <m:sty m:val="p"/>
                        </m:rP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kN</m:t>
                      </m:r>
                      <m: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m:t>
                      </m:r>
                      <m:r>
                        <m:rPr>
                          <m:sty m:val="p"/>
                        </m:rPr>
                        <a:rPr lang="en-US" sz="1500">
                          <a:solidFill>
                            <a:srgbClr val="000000"/>
                          </a:solidFill>
                          <a:latin typeface="Cambria Math" panose="02040503050406030204" pitchFamily="18" charset="0"/>
                          <a:ea typeface="Calibri" panose="020F0502020204030204" pitchFamily="34" charset="0"/>
                          <a:cs typeface="Arial" panose="020B0604020202020204" pitchFamily="34" charset="0"/>
                        </a:rPr>
                        <m:t>m</m:t>
                      </m:r>
                    </m:oMath>
                  </m:oMathPara>
                </a14:m>
                <a:endParaRPr lang="en-US" sz="15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14" name="Rectangle 13"/>
              <p:cNvSpPr>
                <a:spLocks noRot="1" noChangeAspect="1" noMove="1" noResize="1" noEditPoints="1" noAdjustHandles="1" noChangeArrowheads="1" noChangeShapeType="1" noTextEdit="1"/>
              </p:cNvSpPr>
              <p:nvPr/>
            </p:nvSpPr>
            <p:spPr>
              <a:xfrm>
                <a:off x="5914867" y="1348034"/>
                <a:ext cx="6030446" cy="3448893"/>
              </a:xfrm>
              <a:prstGeom prst="rect">
                <a:avLst/>
              </a:prstGeom>
              <a:blipFill>
                <a:blip r:embed="rId3"/>
                <a:stretch>
                  <a:fillRect l="-404" t="-353"/>
                </a:stretch>
              </a:blipFill>
            </p:spPr>
            <p:txBody>
              <a:bodyPr/>
              <a:lstStyle/>
              <a:p>
                <a:r>
                  <a:rPr lang="en-US">
                    <a:noFill/>
                  </a:rPr>
                  <a:t> </a:t>
                </a:r>
              </a:p>
            </p:txBody>
          </p:sp>
        </mc:Fallback>
      </mc:AlternateContent>
      <p:cxnSp>
        <p:nvCxnSpPr>
          <p:cNvPr id="28" name="Straight Connector 27"/>
          <p:cNvCxnSpPr/>
          <p:nvPr/>
        </p:nvCxnSpPr>
        <p:spPr>
          <a:xfrm flipH="1" flipV="1">
            <a:off x="5892800" y="471948"/>
            <a:ext cx="44135" cy="5884401"/>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7115105"/>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38667" y="471948"/>
            <a:ext cx="11540066"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93</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686518"/>
            <a:ext cx="8806374" cy="707886"/>
          </a:xfrm>
          <a:prstGeom prst="rect">
            <a:avLst/>
          </a:prstGeom>
        </p:spPr>
        <p:txBody>
          <a:bodyPr wrap="square">
            <a:spAutoFit/>
          </a:bodyPr>
          <a:lstStyle/>
          <a:p>
            <a:pPr lvl="0"/>
            <a:r>
              <a:rPr lang="en-US" sz="4000" b="1" dirty="0" smtClean="0">
                <a:solidFill>
                  <a:srgbClr val="FFC000"/>
                </a:solidFill>
              </a:rPr>
              <a:t>7: </a:t>
            </a:r>
            <a:r>
              <a:rPr lang="en-US" sz="4000" b="1" dirty="0" smtClean="0">
                <a:solidFill>
                  <a:schemeClr val="accent6">
                    <a:lumMod val="75000"/>
                  </a:schemeClr>
                </a:solidFill>
              </a:rPr>
              <a:t>Design </a:t>
            </a:r>
            <a:r>
              <a:rPr lang="en-US" sz="4000" b="1" dirty="0">
                <a:solidFill>
                  <a:schemeClr val="accent6">
                    <a:lumMod val="75000"/>
                  </a:schemeClr>
                </a:solidFill>
              </a:rPr>
              <a:t>of Shear </a:t>
            </a:r>
            <a:r>
              <a:rPr lang="en-US" sz="4000" b="1" dirty="0" smtClean="0">
                <a:solidFill>
                  <a:schemeClr val="accent6">
                    <a:lumMod val="75000"/>
                  </a:schemeClr>
                </a:solidFill>
              </a:rPr>
              <a:t>Wall</a:t>
            </a:r>
            <a:endParaRPr lang="en-US" dirty="0">
              <a:solidFill>
                <a:schemeClr val="accent6">
                  <a:lumMod val="75000"/>
                </a:schemeClr>
              </a:solidFill>
            </a:endParaRPr>
          </a:p>
        </p:txBody>
      </p:sp>
      <p:sp>
        <p:nvSpPr>
          <p:cNvPr id="12"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
        <p:nvSpPr>
          <p:cNvPr id="13" name="Rectangle 12"/>
          <p:cNvSpPr/>
          <p:nvPr/>
        </p:nvSpPr>
        <p:spPr>
          <a:xfrm>
            <a:off x="881537" y="1348035"/>
            <a:ext cx="8030752" cy="369332"/>
          </a:xfrm>
          <a:prstGeom prst="rect">
            <a:avLst/>
          </a:prstGeom>
        </p:spPr>
        <p:txBody>
          <a:bodyPr wrap="square">
            <a:spAutoFit/>
          </a:bodyPr>
          <a:lstStyle/>
          <a:p>
            <a:pPr algn="justLow">
              <a:spcAft>
                <a:spcPts val="600"/>
              </a:spcAft>
            </a:pPr>
            <a:r>
              <a:rPr lang="en-US"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Design for flexure: </a:t>
            </a:r>
          </a:p>
        </p:txBody>
      </p:sp>
      <p:sp>
        <p:nvSpPr>
          <p:cNvPr id="18" name="Rectangle 17"/>
          <p:cNvSpPr/>
          <p:nvPr/>
        </p:nvSpPr>
        <p:spPr>
          <a:xfrm>
            <a:off x="427703" y="1348034"/>
            <a:ext cx="649537" cy="369332"/>
          </a:xfrm>
          <a:prstGeom prst="rect">
            <a:avLst/>
          </a:prstGeom>
        </p:spPr>
        <p:txBody>
          <a:bodyPr wrap="none">
            <a:spAutoFit/>
          </a:bodyPr>
          <a:lstStyle/>
          <a:p>
            <a:r>
              <a:rPr lang="en-US" b="1" dirty="0" smtClean="0">
                <a:solidFill>
                  <a:srgbClr val="FFC000"/>
                </a:solidFill>
              </a:rPr>
              <a:t>7.2 : </a:t>
            </a:r>
            <a:endParaRPr lang="en-US" dirty="0"/>
          </a:p>
        </p:txBody>
      </p:sp>
      <mc:AlternateContent xmlns:mc="http://schemas.openxmlformats.org/markup-compatibility/2006" xmlns:a14="http://schemas.microsoft.com/office/drawing/2010/main">
        <mc:Choice Requires="a14">
          <p:sp>
            <p:nvSpPr>
              <p:cNvPr id="6" name="Rectangle 5"/>
              <p:cNvSpPr/>
              <p:nvPr/>
            </p:nvSpPr>
            <p:spPr>
              <a:xfrm>
                <a:off x="718071" y="3141303"/>
                <a:ext cx="6096000" cy="1785104"/>
              </a:xfrm>
              <a:prstGeom prst="rect">
                <a:avLst/>
              </a:prstGeom>
            </p:spPr>
            <p:txBody>
              <a:bodyPr>
                <a:spAutoFit/>
              </a:bodyPr>
              <a:lstStyle/>
              <a:p>
                <a:pPr algn="justLow">
                  <a:spcAft>
                    <a:spcPts val="600"/>
                  </a:spcAft>
                </a:pPr>
                <a14:m>
                  <m:oMath xmlns:m="http://schemas.openxmlformats.org/officeDocument/2006/math">
                    <m:r>
                      <a:rPr lang="en-US">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Ø</m:t>
                    </m:r>
                    <m:r>
                      <m:rPr>
                        <m:sty m:val="p"/>
                      </m:rPr>
                      <a:rPr lang="en-US">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Mn</m:t>
                    </m:r>
                  </m:oMath>
                </a14:m>
                <a:r>
                  <a:rPr lang="en-US"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 3044.47 </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&gt; Mu = 1731.72 kN.m</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So, the reinforcement is adequate</a:t>
                </a:r>
                <a:r>
                  <a:rPr lang="en-US"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a:p>
                <a:pPr algn="justLow">
                  <a:spcAft>
                    <a:spcPts val="600"/>
                  </a:spcAft>
                </a:pPr>
                <a:endParaRPr lang="en-US"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Low">
                  <a:spcAft>
                    <a:spcPts val="600"/>
                  </a:spcAft>
                </a:pPr>
                <a:r>
                  <a:rPr lang="en-US"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reinforcement for W3 will be :</a:t>
                </a:r>
              </a:p>
              <a:p>
                <a:pPr algn="justLow">
                  <a:spcAft>
                    <a:spcPts val="600"/>
                  </a:spcAft>
                </a:pP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718071" y="3141303"/>
                <a:ext cx="6096000" cy="1785104"/>
              </a:xfrm>
              <a:prstGeom prst="rect">
                <a:avLst/>
              </a:prstGeom>
              <a:blipFill>
                <a:blip r:embed="rId2"/>
                <a:stretch>
                  <a:fillRect l="-900" t="-1706"/>
                </a:stretch>
              </a:blipFill>
            </p:spPr>
            <p:txBody>
              <a:bodyPr/>
              <a:lstStyle/>
              <a:p>
                <a:r>
                  <a:rPr lang="en-US">
                    <a:noFill/>
                  </a:rPr>
                  <a:t> </a:t>
                </a:r>
              </a:p>
            </p:txBody>
          </p:sp>
        </mc:Fallback>
      </mc:AlternateContent>
      <p:sp>
        <p:nvSpPr>
          <p:cNvPr id="11" name="Rectangle 10"/>
          <p:cNvSpPr/>
          <p:nvPr/>
        </p:nvSpPr>
        <p:spPr>
          <a:xfrm>
            <a:off x="606172" y="1979607"/>
            <a:ext cx="6096000" cy="646331"/>
          </a:xfrm>
          <a:prstGeom prst="rect">
            <a:avLst/>
          </a:prstGeom>
        </p:spPr>
        <p:txBody>
          <a:bodyPr>
            <a:spAutoFit/>
          </a:bodyPr>
          <a:lstStyle/>
          <a:p>
            <a:pPr algn="justLow">
              <a:spcAft>
                <a:spcPts val="600"/>
              </a:spcAft>
            </a:pP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The following figure shows the ultimate forces on the wall from Envultimate Load combination:</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pic>
        <p:nvPicPr>
          <p:cNvPr id="17" name="Picture 16"/>
          <p:cNvPicPr/>
          <p:nvPr/>
        </p:nvPicPr>
        <p:blipFill>
          <a:blip r:embed="rId3">
            <a:extLst>
              <a:ext uri="{28A0092B-C50C-407E-A947-70E740481C1C}">
                <a14:useLocalDpi xmlns:a14="http://schemas.microsoft.com/office/drawing/2010/main" val="0"/>
              </a:ext>
            </a:extLst>
          </a:blip>
          <a:stretch>
            <a:fillRect/>
          </a:stretch>
        </p:blipFill>
        <p:spPr>
          <a:xfrm>
            <a:off x="6903777" y="1608974"/>
            <a:ext cx="4530090" cy="1780540"/>
          </a:xfrm>
          <a:prstGeom prst="rect">
            <a:avLst/>
          </a:prstGeom>
        </p:spPr>
      </p:pic>
      <p:pic>
        <p:nvPicPr>
          <p:cNvPr id="19" name="Picture 18"/>
          <p:cNvPicPr/>
          <p:nvPr/>
        </p:nvPicPr>
        <p:blipFill>
          <a:blip r:embed="rId4">
            <a:extLst>
              <a:ext uri="{28A0092B-C50C-407E-A947-70E740481C1C}">
                <a14:useLocalDpi xmlns:a14="http://schemas.microsoft.com/office/drawing/2010/main" val="0"/>
              </a:ext>
            </a:extLst>
          </a:blip>
          <a:stretch>
            <a:fillRect/>
          </a:stretch>
        </p:blipFill>
        <p:spPr>
          <a:xfrm>
            <a:off x="6903777" y="3385069"/>
            <a:ext cx="4530725" cy="798830"/>
          </a:xfrm>
          <a:prstGeom prst="rect">
            <a:avLst/>
          </a:prstGeom>
        </p:spPr>
      </p:pic>
      <p:sp>
        <p:nvSpPr>
          <p:cNvPr id="15" name="Rectangle 14"/>
          <p:cNvSpPr/>
          <p:nvPr/>
        </p:nvSpPr>
        <p:spPr>
          <a:xfrm>
            <a:off x="10380133" y="2659833"/>
            <a:ext cx="770467" cy="34713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1" name="Table 20"/>
          <p:cNvGraphicFramePr>
            <a:graphicFrameLocks noGrp="1"/>
          </p:cNvGraphicFramePr>
          <p:nvPr>
            <p:extLst>
              <p:ext uri="{D42A27DB-BD31-4B8C-83A1-F6EECF244321}">
                <p14:modId xmlns:p14="http://schemas.microsoft.com/office/powerpoint/2010/main" val="2456664608"/>
              </p:ext>
            </p:extLst>
          </p:nvPr>
        </p:nvGraphicFramePr>
        <p:xfrm>
          <a:off x="606173" y="4777853"/>
          <a:ext cx="5944235" cy="589915"/>
        </p:xfrm>
        <a:graphic>
          <a:graphicData uri="http://schemas.openxmlformats.org/drawingml/2006/table">
            <a:tbl>
              <a:tblPr firstRow="1" firstCol="1" bandRow="1">
                <a:tableStyleId>{5C22544A-7EE6-4342-B048-85BDC9FD1C3A}</a:tableStyleId>
              </a:tblPr>
              <a:tblGrid>
                <a:gridCol w="857250">
                  <a:extLst>
                    <a:ext uri="{9D8B030D-6E8A-4147-A177-3AD203B41FA5}">
                      <a16:colId xmlns:a16="http://schemas.microsoft.com/office/drawing/2014/main" val="4028701406"/>
                    </a:ext>
                  </a:extLst>
                </a:gridCol>
                <a:gridCol w="914400">
                  <a:extLst>
                    <a:ext uri="{9D8B030D-6E8A-4147-A177-3AD203B41FA5}">
                      <a16:colId xmlns:a16="http://schemas.microsoft.com/office/drawing/2014/main" val="1782669885"/>
                    </a:ext>
                  </a:extLst>
                </a:gridCol>
                <a:gridCol w="2061210">
                  <a:extLst>
                    <a:ext uri="{9D8B030D-6E8A-4147-A177-3AD203B41FA5}">
                      <a16:colId xmlns:a16="http://schemas.microsoft.com/office/drawing/2014/main" val="763738674"/>
                    </a:ext>
                  </a:extLst>
                </a:gridCol>
                <a:gridCol w="2111375">
                  <a:extLst>
                    <a:ext uri="{9D8B030D-6E8A-4147-A177-3AD203B41FA5}">
                      <a16:colId xmlns:a16="http://schemas.microsoft.com/office/drawing/2014/main" val="853510762"/>
                    </a:ext>
                  </a:extLst>
                </a:gridCol>
              </a:tblGrid>
              <a:tr h="589915">
                <a:tc>
                  <a:txBody>
                    <a:bodyPr/>
                    <a:lstStyle/>
                    <a:p>
                      <a:pPr marL="0" marR="0" algn="ctr">
                        <a:lnSpc>
                          <a:spcPct val="107000"/>
                        </a:lnSpc>
                        <a:spcBef>
                          <a:spcPts val="0"/>
                        </a:spcBef>
                        <a:spcAft>
                          <a:spcPts val="0"/>
                        </a:spcAft>
                      </a:pPr>
                      <a:r>
                        <a:rPr lang="en-US" sz="1200">
                          <a:effectLst/>
                        </a:rPr>
                        <a:t>Wall</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Thickness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Longitudinal Reinforcement</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Transverse Reinforcement</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503331367"/>
                  </a:ext>
                </a:extLst>
              </a:tr>
            </a:tbl>
          </a:graphicData>
        </a:graphic>
      </p:graphicFrame>
      <p:graphicFrame>
        <p:nvGraphicFramePr>
          <p:cNvPr id="22" name="Table 21"/>
          <p:cNvGraphicFramePr>
            <a:graphicFrameLocks noGrp="1"/>
          </p:cNvGraphicFramePr>
          <p:nvPr>
            <p:extLst>
              <p:ext uri="{D42A27DB-BD31-4B8C-83A1-F6EECF244321}">
                <p14:modId xmlns:p14="http://schemas.microsoft.com/office/powerpoint/2010/main" val="1295505681"/>
              </p:ext>
            </p:extLst>
          </p:nvPr>
        </p:nvGraphicFramePr>
        <p:xfrm>
          <a:off x="606172" y="5377179"/>
          <a:ext cx="5944235" cy="508517"/>
        </p:xfrm>
        <a:graphic>
          <a:graphicData uri="http://schemas.openxmlformats.org/drawingml/2006/table">
            <a:tbl>
              <a:tblPr firstRow="1" firstCol="1" bandRow="1">
                <a:tableStyleId>{5C22544A-7EE6-4342-B048-85BDC9FD1C3A}</a:tableStyleId>
              </a:tblPr>
              <a:tblGrid>
                <a:gridCol w="857250">
                  <a:extLst>
                    <a:ext uri="{9D8B030D-6E8A-4147-A177-3AD203B41FA5}">
                      <a16:colId xmlns:a16="http://schemas.microsoft.com/office/drawing/2014/main" val="2703278569"/>
                    </a:ext>
                  </a:extLst>
                </a:gridCol>
                <a:gridCol w="914400">
                  <a:extLst>
                    <a:ext uri="{9D8B030D-6E8A-4147-A177-3AD203B41FA5}">
                      <a16:colId xmlns:a16="http://schemas.microsoft.com/office/drawing/2014/main" val="3006051363"/>
                    </a:ext>
                  </a:extLst>
                </a:gridCol>
                <a:gridCol w="2061210">
                  <a:extLst>
                    <a:ext uri="{9D8B030D-6E8A-4147-A177-3AD203B41FA5}">
                      <a16:colId xmlns:a16="http://schemas.microsoft.com/office/drawing/2014/main" val="2418142776"/>
                    </a:ext>
                  </a:extLst>
                </a:gridCol>
                <a:gridCol w="2111375">
                  <a:extLst>
                    <a:ext uri="{9D8B030D-6E8A-4147-A177-3AD203B41FA5}">
                      <a16:colId xmlns:a16="http://schemas.microsoft.com/office/drawing/2014/main" val="4170887681"/>
                    </a:ext>
                  </a:extLst>
                </a:gridCol>
              </a:tblGrid>
              <a:tr h="508517">
                <a:tc>
                  <a:txBody>
                    <a:bodyPr/>
                    <a:lstStyle/>
                    <a:p>
                      <a:pPr marL="0" marR="0" algn="ctr">
                        <a:lnSpc>
                          <a:spcPct val="107000"/>
                        </a:lnSpc>
                        <a:spcBef>
                          <a:spcPts val="0"/>
                        </a:spcBef>
                        <a:spcAft>
                          <a:spcPts val="0"/>
                        </a:spcAft>
                      </a:pPr>
                      <a:r>
                        <a:rPr lang="en-US" sz="1200" dirty="0">
                          <a:effectLst/>
                        </a:rPr>
                        <a:t>W3</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chemeClr val="accent1">
                        <a:lumMod val="60000"/>
                        <a:lumOff val="40000"/>
                      </a:schemeClr>
                    </a:solidFill>
                  </a:tcPr>
                </a:tc>
                <a:tc>
                  <a:txBody>
                    <a:bodyPr/>
                    <a:lstStyle/>
                    <a:p>
                      <a:pPr marL="0" marR="0" algn="ctr">
                        <a:lnSpc>
                          <a:spcPct val="107000"/>
                        </a:lnSpc>
                        <a:spcBef>
                          <a:spcPts val="0"/>
                        </a:spcBef>
                        <a:spcAft>
                          <a:spcPts val="0"/>
                        </a:spcAft>
                      </a:pPr>
                      <a:r>
                        <a:rPr lang="en-US" sz="1200">
                          <a:effectLst/>
                        </a:rPr>
                        <a:t>200mm</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chemeClr val="accent1">
                        <a:lumMod val="60000"/>
                        <a:lumOff val="40000"/>
                      </a:schemeClr>
                    </a:solidFill>
                  </a:tcPr>
                </a:tc>
                <a:tc>
                  <a:txBody>
                    <a:bodyPr/>
                    <a:lstStyle/>
                    <a:p>
                      <a:pPr marL="0" marR="0" algn="ctr">
                        <a:lnSpc>
                          <a:spcPct val="107000"/>
                        </a:lnSpc>
                        <a:spcBef>
                          <a:spcPts val="0"/>
                        </a:spcBef>
                        <a:spcAft>
                          <a:spcPts val="0"/>
                        </a:spcAft>
                      </a:pPr>
                      <a:r>
                        <a:rPr lang="en-US" sz="1200" dirty="0">
                          <a:effectLst/>
                        </a:rPr>
                        <a:t>1Ø10/450mm</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chemeClr val="accent1">
                        <a:lumMod val="60000"/>
                        <a:lumOff val="40000"/>
                      </a:schemeClr>
                    </a:solidFill>
                  </a:tcPr>
                </a:tc>
                <a:tc>
                  <a:txBody>
                    <a:bodyPr/>
                    <a:lstStyle/>
                    <a:p>
                      <a:pPr marL="0" marR="0" algn="ctr">
                        <a:lnSpc>
                          <a:spcPct val="107000"/>
                        </a:lnSpc>
                        <a:spcBef>
                          <a:spcPts val="0"/>
                        </a:spcBef>
                        <a:spcAft>
                          <a:spcPts val="0"/>
                        </a:spcAft>
                      </a:pPr>
                      <a:r>
                        <a:rPr lang="en-US" sz="1200" dirty="0">
                          <a:effectLst/>
                        </a:rPr>
                        <a:t>1Ø12/450mm</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chemeClr val="accent1">
                        <a:lumMod val="60000"/>
                        <a:lumOff val="40000"/>
                      </a:schemeClr>
                    </a:solidFill>
                  </a:tcPr>
                </a:tc>
                <a:extLst>
                  <a:ext uri="{0D108BD9-81ED-4DB2-BD59-A6C34878D82A}">
                    <a16:rowId xmlns:a16="http://schemas.microsoft.com/office/drawing/2014/main" val="4079672644"/>
                  </a:ext>
                </a:extLst>
              </a:tr>
            </a:tbl>
          </a:graphicData>
        </a:graphic>
      </p:graphicFrame>
    </p:spTree>
    <p:extLst>
      <p:ext uri="{BB962C8B-B14F-4D97-AF65-F5344CB8AC3E}">
        <p14:creationId xmlns:p14="http://schemas.microsoft.com/office/powerpoint/2010/main" val="1652590896"/>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94</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561183"/>
            <a:ext cx="6440953" cy="707886"/>
          </a:xfrm>
          <a:prstGeom prst="rect">
            <a:avLst/>
          </a:prstGeom>
        </p:spPr>
        <p:txBody>
          <a:bodyPr wrap="square">
            <a:spAutoFit/>
          </a:bodyPr>
          <a:lstStyle/>
          <a:p>
            <a:pPr lvl="0"/>
            <a:r>
              <a:rPr lang="en-US" sz="4000" b="1" dirty="0" smtClean="0">
                <a:solidFill>
                  <a:srgbClr val="FFC000"/>
                </a:solidFill>
              </a:rPr>
              <a:t>7.3: </a:t>
            </a:r>
            <a:r>
              <a:rPr lang="en-US" sz="4000" b="1" dirty="0" smtClean="0">
                <a:solidFill>
                  <a:schemeClr val="accent6">
                    <a:lumMod val="75000"/>
                  </a:schemeClr>
                </a:solidFill>
              </a:rPr>
              <a:t>Detailing </a:t>
            </a:r>
            <a:r>
              <a:rPr lang="en-US" sz="4000" b="1" dirty="0">
                <a:solidFill>
                  <a:schemeClr val="accent6">
                    <a:lumMod val="75000"/>
                  </a:schemeClr>
                </a:solidFill>
              </a:rPr>
              <a:t>of Shear wall </a:t>
            </a:r>
            <a:endParaRPr lang="en-US" dirty="0">
              <a:solidFill>
                <a:schemeClr val="accent6">
                  <a:lumMod val="75000"/>
                </a:schemeClr>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380" y="1269069"/>
            <a:ext cx="11280658" cy="5041047"/>
          </a:xfrm>
          <a:prstGeom prst="rect">
            <a:avLst/>
          </a:prstGeom>
        </p:spPr>
      </p:pic>
      <p:sp>
        <p:nvSpPr>
          <p:cNvPr id="12" name="Rectangle 11"/>
          <p:cNvSpPr/>
          <p:nvPr/>
        </p:nvSpPr>
        <p:spPr>
          <a:xfrm>
            <a:off x="5472034" y="5874283"/>
            <a:ext cx="1606100" cy="369332"/>
          </a:xfrm>
          <a:prstGeom prst="rect">
            <a:avLst/>
          </a:prstGeom>
        </p:spPr>
        <p:txBody>
          <a:bodyPr wrap="square">
            <a:spAutoFit/>
          </a:bodyPr>
          <a:lstStyle/>
          <a:p>
            <a:r>
              <a:rPr lang="en-US" dirty="0" smtClean="0">
                <a:solidFill>
                  <a:srgbClr val="000000"/>
                </a:solidFill>
                <a:latin typeface="Times New Roman" panose="02020603050405020304" pitchFamily="18" charset="0"/>
              </a:rPr>
              <a:t>W3 Detailing</a:t>
            </a:r>
            <a:endParaRPr lang="en-US" dirty="0"/>
          </a:p>
        </p:txBody>
      </p:sp>
    </p:spTree>
    <p:extLst>
      <p:ext uri="{BB962C8B-B14F-4D97-AF65-F5344CB8AC3E}">
        <p14:creationId xmlns:p14="http://schemas.microsoft.com/office/powerpoint/2010/main" val="3758606369"/>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95</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686518"/>
            <a:ext cx="8806374" cy="707886"/>
          </a:xfrm>
          <a:prstGeom prst="rect">
            <a:avLst/>
          </a:prstGeom>
        </p:spPr>
        <p:txBody>
          <a:bodyPr wrap="square">
            <a:spAutoFit/>
          </a:bodyPr>
          <a:lstStyle/>
          <a:p>
            <a:pPr lvl="0"/>
            <a:r>
              <a:rPr lang="en-US" sz="4000" b="1" dirty="0" smtClean="0">
                <a:solidFill>
                  <a:srgbClr val="FFC000"/>
                </a:solidFill>
              </a:rPr>
              <a:t>8: </a:t>
            </a:r>
            <a:r>
              <a:rPr lang="en-US" sz="4000" b="1" dirty="0" smtClean="0">
                <a:solidFill>
                  <a:schemeClr val="accent6">
                    <a:lumMod val="75000"/>
                  </a:schemeClr>
                </a:solidFill>
              </a:rPr>
              <a:t>Design </a:t>
            </a:r>
            <a:r>
              <a:rPr lang="en-US" sz="4000" b="1" dirty="0">
                <a:solidFill>
                  <a:schemeClr val="accent6">
                    <a:lumMod val="75000"/>
                  </a:schemeClr>
                </a:solidFill>
              </a:rPr>
              <a:t>of </a:t>
            </a:r>
            <a:r>
              <a:rPr lang="en-US" sz="4000" b="1" dirty="0" smtClean="0">
                <a:solidFill>
                  <a:schemeClr val="accent6">
                    <a:lumMod val="75000"/>
                  </a:schemeClr>
                </a:solidFill>
              </a:rPr>
              <a:t>Stairs</a:t>
            </a:r>
            <a:endParaRPr lang="en-US" dirty="0">
              <a:solidFill>
                <a:schemeClr val="accent6">
                  <a:lumMod val="75000"/>
                </a:schemeClr>
              </a:solidFill>
            </a:endParaRPr>
          </a:p>
        </p:txBody>
      </p:sp>
      <p:sp>
        <p:nvSpPr>
          <p:cNvPr id="12"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
        <p:nvSpPr>
          <p:cNvPr id="2" name="Rectangle 1"/>
          <p:cNvSpPr/>
          <p:nvPr/>
        </p:nvSpPr>
        <p:spPr>
          <a:xfrm>
            <a:off x="718070" y="1485251"/>
            <a:ext cx="10096787" cy="369332"/>
          </a:xfrm>
          <a:prstGeom prst="rect">
            <a:avLst/>
          </a:prstGeom>
        </p:spPr>
        <p:txBody>
          <a:bodyPr wrap="square">
            <a:spAutoFit/>
          </a:bodyPr>
          <a:lstStyle/>
          <a:p>
            <a:r>
              <a:rPr lang="en-US" dirty="0">
                <a:solidFill>
                  <a:srgbClr val="000000"/>
                </a:solidFill>
                <a:latin typeface="Times New Roman" panose="02020603050405020304" pitchFamily="18" charset="0"/>
                <a:ea typeface="Calibri" panose="020F0502020204030204" pitchFamily="34" charset="0"/>
              </a:rPr>
              <a:t>The design process for stairs will be based on 1D analysis for both flight and landing </a:t>
            </a:r>
            <a:r>
              <a:rPr lang="en-US" dirty="0" smtClean="0">
                <a:solidFill>
                  <a:srgbClr val="000000"/>
                </a:solidFill>
                <a:latin typeface="Times New Roman" panose="02020603050405020304" pitchFamily="18" charset="0"/>
                <a:ea typeface="Calibri" panose="020F0502020204030204" pitchFamily="34" charset="0"/>
              </a:rPr>
              <a:t>slabs:</a:t>
            </a:r>
            <a:endParaRPr lang="en-US" dirty="0"/>
          </a:p>
        </p:txBody>
      </p:sp>
      <p:pic>
        <p:nvPicPr>
          <p:cNvPr id="13" name="Picture 12"/>
          <p:cNvPicPr/>
          <p:nvPr/>
        </p:nvPicPr>
        <p:blipFill>
          <a:blip r:embed="rId2">
            <a:extLst>
              <a:ext uri="{28A0092B-C50C-407E-A947-70E740481C1C}">
                <a14:useLocalDpi xmlns:a14="http://schemas.microsoft.com/office/drawing/2010/main" val="0"/>
              </a:ext>
            </a:extLst>
          </a:blip>
          <a:stretch>
            <a:fillRect/>
          </a:stretch>
        </p:blipFill>
        <p:spPr>
          <a:xfrm>
            <a:off x="5856717" y="2131581"/>
            <a:ext cx="4367937" cy="4053088"/>
          </a:xfrm>
          <a:prstGeom prst="rect">
            <a:avLst/>
          </a:prstGeom>
        </p:spPr>
      </p:pic>
      <p:pic>
        <p:nvPicPr>
          <p:cNvPr id="14" name="Picture 13"/>
          <p:cNvPicPr/>
          <p:nvPr/>
        </p:nvPicPr>
        <p:blipFill>
          <a:blip r:embed="rId3">
            <a:extLst>
              <a:ext uri="{28A0092B-C50C-407E-A947-70E740481C1C}">
                <a14:useLocalDpi xmlns:a14="http://schemas.microsoft.com/office/drawing/2010/main" val="0"/>
              </a:ext>
            </a:extLst>
          </a:blip>
          <a:stretch>
            <a:fillRect/>
          </a:stretch>
        </p:blipFill>
        <p:spPr>
          <a:xfrm>
            <a:off x="1504604" y="2160873"/>
            <a:ext cx="3275213" cy="4023796"/>
          </a:xfrm>
          <a:prstGeom prst="rect">
            <a:avLst/>
          </a:prstGeom>
        </p:spPr>
      </p:pic>
    </p:spTree>
    <p:extLst>
      <p:ext uri="{BB962C8B-B14F-4D97-AF65-F5344CB8AC3E}">
        <p14:creationId xmlns:p14="http://schemas.microsoft.com/office/powerpoint/2010/main" val="100817853"/>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96</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686518"/>
            <a:ext cx="8806374" cy="707886"/>
          </a:xfrm>
          <a:prstGeom prst="rect">
            <a:avLst/>
          </a:prstGeom>
        </p:spPr>
        <p:txBody>
          <a:bodyPr wrap="square">
            <a:spAutoFit/>
          </a:bodyPr>
          <a:lstStyle/>
          <a:p>
            <a:pPr lvl="0"/>
            <a:r>
              <a:rPr lang="en-US" sz="4000" b="1" dirty="0" smtClean="0">
                <a:solidFill>
                  <a:srgbClr val="FFC000"/>
                </a:solidFill>
              </a:rPr>
              <a:t>8.1: </a:t>
            </a:r>
            <a:r>
              <a:rPr lang="en-US" sz="4000" b="1" dirty="0" smtClean="0">
                <a:solidFill>
                  <a:schemeClr val="accent6">
                    <a:lumMod val="75000"/>
                  </a:schemeClr>
                </a:solidFill>
              </a:rPr>
              <a:t>Design </a:t>
            </a:r>
            <a:r>
              <a:rPr lang="en-US" sz="4000" b="1" dirty="0">
                <a:solidFill>
                  <a:schemeClr val="accent6">
                    <a:lumMod val="75000"/>
                  </a:schemeClr>
                </a:solidFill>
              </a:rPr>
              <a:t>of </a:t>
            </a:r>
            <a:r>
              <a:rPr lang="en-US" sz="4000" b="1" dirty="0" smtClean="0">
                <a:solidFill>
                  <a:schemeClr val="accent6">
                    <a:lumMod val="75000"/>
                  </a:schemeClr>
                </a:solidFill>
              </a:rPr>
              <a:t>flight</a:t>
            </a:r>
            <a:endParaRPr lang="en-US" dirty="0">
              <a:solidFill>
                <a:schemeClr val="accent6">
                  <a:lumMod val="75000"/>
                </a:schemeClr>
              </a:solidFill>
            </a:endParaRPr>
          </a:p>
        </p:txBody>
      </p:sp>
      <p:sp>
        <p:nvSpPr>
          <p:cNvPr id="12"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
        <p:nvSpPr>
          <p:cNvPr id="6" name="Rectangle 5"/>
          <p:cNvSpPr/>
          <p:nvPr/>
        </p:nvSpPr>
        <p:spPr>
          <a:xfrm>
            <a:off x="718070" y="1423695"/>
            <a:ext cx="9822467" cy="1000274"/>
          </a:xfrm>
          <a:prstGeom prst="rect">
            <a:avLst/>
          </a:prstGeom>
        </p:spPr>
        <p:txBody>
          <a:bodyPr wrap="square">
            <a:spAutoFit/>
          </a:bodyPr>
          <a:lstStyle/>
          <a:p>
            <a:pPr algn="justLow">
              <a:spcAft>
                <a:spcPts val="600"/>
              </a:spcAft>
            </a:pPr>
            <a:r>
              <a:rPr lang="en-US"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Load transmission:</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the load transmits in the long direction of flight because usually no fixation between the shear wall of the staircase and the flight slab from the sides.   </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load transmission in the flight will be as shown in figure </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pic>
        <p:nvPicPr>
          <p:cNvPr id="15" name="Picture 14"/>
          <p:cNvPicPr/>
          <p:nvPr/>
        </p:nvPicPr>
        <p:blipFill>
          <a:blip r:embed="rId2">
            <a:extLst>
              <a:ext uri="{28A0092B-C50C-407E-A947-70E740481C1C}">
                <a14:useLocalDpi xmlns:a14="http://schemas.microsoft.com/office/drawing/2010/main" val="0"/>
              </a:ext>
            </a:extLst>
          </a:blip>
          <a:stretch>
            <a:fillRect/>
          </a:stretch>
        </p:blipFill>
        <p:spPr>
          <a:xfrm>
            <a:off x="8153400" y="2154719"/>
            <a:ext cx="2877989" cy="3907427"/>
          </a:xfrm>
          <a:prstGeom prst="rect">
            <a:avLst/>
          </a:prstGeom>
        </p:spPr>
      </p:pic>
      <p:sp>
        <p:nvSpPr>
          <p:cNvPr id="11" name="Rectangle 10"/>
          <p:cNvSpPr/>
          <p:nvPr/>
        </p:nvSpPr>
        <p:spPr>
          <a:xfrm>
            <a:off x="718070" y="2642165"/>
            <a:ext cx="7328650" cy="2816156"/>
          </a:xfrm>
          <a:prstGeom prst="rect">
            <a:avLst/>
          </a:prstGeom>
        </p:spPr>
        <p:txBody>
          <a:bodyPr wrap="square">
            <a:spAutoFit/>
          </a:bodyPr>
          <a:lstStyle/>
          <a:p>
            <a:pPr algn="justLow">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As </a:t>
            </a:r>
            <a:r>
              <a:rPr lang="en-US"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previous figure </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shows the length of flight span 3.0 m, adding 0.50 m to take into consideration the inclination of the span. The span length resulted is 3.50 m.</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Preliminary dimensions:</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To ensure an acceptable deflection in the span of the flight the thickness will be taken according to L/20 = 3.50/20 = 0.175 m, Try the slab thickness 15 cm.</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For each stair a rise of 16 mm and run of 30 mm, these values to ensure comfort for people who use the stairs. </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259428427"/>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553354"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97</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686518"/>
            <a:ext cx="8806374" cy="707886"/>
          </a:xfrm>
          <a:prstGeom prst="rect">
            <a:avLst/>
          </a:prstGeom>
        </p:spPr>
        <p:txBody>
          <a:bodyPr wrap="square">
            <a:spAutoFit/>
          </a:bodyPr>
          <a:lstStyle/>
          <a:p>
            <a:pPr lvl="0"/>
            <a:r>
              <a:rPr lang="en-US" sz="4000" b="1" dirty="0" smtClean="0">
                <a:solidFill>
                  <a:srgbClr val="FFC000"/>
                </a:solidFill>
              </a:rPr>
              <a:t>8.1: </a:t>
            </a:r>
            <a:r>
              <a:rPr lang="en-US" sz="4000" b="1" dirty="0" smtClean="0">
                <a:solidFill>
                  <a:schemeClr val="accent6">
                    <a:lumMod val="75000"/>
                  </a:schemeClr>
                </a:solidFill>
              </a:rPr>
              <a:t>Design </a:t>
            </a:r>
            <a:r>
              <a:rPr lang="en-US" sz="4000" b="1" dirty="0">
                <a:solidFill>
                  <a:schemeClr val="accent6">
                    <a:lumMod val="75000"/>
                  </a:schemeClr>
                </a:solidFill>
              </a:rPr>
              <a:t>of </a:t>
            </a:r>
            <a:r>
              <a:rPr lang="en-US" sz="4000" b="1" dirty="0" smtClean="0">
                <a:solidFill>
                  <a:schemeClr val="accent6">
                    <a:lumMod val="75000"/>
                  </a:schemeClr>
                </a:solidFill>
              </a:rPr>
              <a:t>flight</a:t>
            </a:r>
            <a:endParaRPr lang="en-US" dirty="0">
              <a:solidFill>
                <a:schemeClr val="accent6">
                  <a:lumMod val="75000"/>
                </a:schemeClr>
              </a:solidFill>
            </a:endParaRPr>
          </a:p>
        </p:txBody>
      </p:sp>
      <p:sp>
        <p:nvSpPr>
          <p:cNvPr id="12"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sp>
        <p:nvSpPr>
          <p:cNvPr id="17" name="Rectangle 16"/>
          <p:cNvSpPr/>
          <p:nvPr/>
        </p:nvSpPr>
        <p:spPr>
          <a:xfrm>
            <a:off x="638767" y="1394404"/>
            <a:ext cx="5895038" cy="4408386"/>
          </a:xfrm>
          <a:prstGeom prst="rect">
            <a:avLst/>
          </a:prstGeom>
        </p:spPr>
        <p:txBody>
          <a:bodyPr wrap="square">
            <a:spAutoFit/>
          </a:bodyPr>
          <a:lstStyle/>
          <a:p>
            <a:pPr algn="justLow">
              <a:spcAft>
                <a:spcPts val="600"/>
              </a:spcAft>
            </a:pPr>
            <a:r>
              <a:rPr lang="en-US" sz="1600"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Loads computations:</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285750" lvl="0" indent="-285750">
              <a:lnSpc>
                <a:spcPct val="115000"/>
              </a:lnSpc>
              <a:spcAft>
                <a:spcPts val="1000"/>
              </a:spcAft>
              <a:buFont typeface="Arial" panose="020B0604020202020204" pitchFamily="34" charset="0"/>
              <a:buChar char="•"/>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Dead load</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Slab = 0.15 x 25 = 3.75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/m2</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Stairs (rise and run forming the triangle shape) = ½ x 0.16 x 0.30 x 25/1m = 0.6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/m2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342900" lvl="0" indent="-342900">
              <a:lnSpc>
                <a:spcPct val="115000"/>
              </a:lnSpc>
              <a:spcAft>
                <a:spcPts val="1000"/>
              </a:spcAft>
              <a:buFont typeface="Arial" panose="020B0604020202020204" pitchFamily="34" charset="0"/>
              <a:buChar char="•"/>
            </a:pPr>
            <a:r>
              <a:rPr lang="en-US" sz="16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Super </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imposed dead load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57150" marR="0" algn="justLow">
              <a:spcBef>
                <a:spcPts val="0"/>
              </a:spcBef>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Assuming: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57150" marR="0" algn="justLow">
              <a:spcBef>
                <a:spcPts val="0"/>
              </a:spcBef>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Sand layer of thickness 20 mm with unit weight 15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a:t>
            </a:r>
            <a:r>
              <a:rPr lang="en-US" sz="1600"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3</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implies load = 0.30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/m2.</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57150" marR="0" algn="justLow">
              <a:spcBef>
                <a:spcPts val="0"/>
              </a:spcBef>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Cement mortar layer of thickness 15 mm with unit weight 20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a:t>
            </a:r>
            <a:r>
              <a:rPr lang="en-US" sz="1600"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3</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implies load = 0.30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/m2.</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57150" marR="0" algn="justLow">
              <a:spcBef>
                <a:spcPts val="0"/>
              </a:spcBef>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Ceramic tiles of thickness 40 mm with unit weight of 22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a:t>
            </a:r>
            <a:r>
              <a:rPr lang="en-US" sz="1600"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3</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implies load = 0.88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//m2.</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57150" marR="0" algn="justLow">
              <a:spcBef>
                <a:spcPts val="0"/>
              </a:spcBef>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Total SD load = 0.3 + 0.30 + 0.88 = 1.48 take it 1.5kN/m2.</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sp>
        <p:nvSpPr>
          <p:cNvPr id="18" name="Rectangle 17"/>
          <p:cNvSpPr/>
          <p:nvPr/>
        </p:nvSpPr>
        <p:spPr>
          <a:xfrm>
            <a:off x="6605566" y="1676620"/>
            <a:ext cx="5635046" cy="1719445"/>
          </a:xfrm>
          <a:prstGeom prst="rect">
            <a:avLst/>
          </a:prstGeom>
        </p:spPr>
        <p:txBody>
          <a:bodyPr wrap="square">
            <a:spAutoFit/>
          </a:bodyPr>
          <a:lstStyle/>
          <a:p>
            <a:pPr marL="285750" lvl="0" indent="-285750">
              <a:lnSpc>
                <a:spcPct val="115000"/>
              </a:lnSpc>
              <a:spcAft>
                <a:spcPts val="1000"/>
              </a:spcAft>
              <a:buFont typeface="Arial" panose="020B0604020202020204" pitchFamily="34" charset="0"/>
              <a:buChar char="•"/>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Live load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57150" marR="0" algn="justLow">
              <a:spcBef>
                <a:spcPts val="0"/>
              </a:spcBef>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From table 4-1 page 18 ASCE7-10:</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57150" marR="0" algn="justLow">
              <a:spcBef>
                <a:spcPts val="0"/>
              </a:spcBef>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For corridors and stairs, live load = 4.79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/m2 take it 5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/m2.</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57150" marR="0" algn="justLow">
              <a:spcBef>
                <a:spcPts val="0"/>
              </a:spcBef>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Using load combination 1.2D + 1.6L to evaluate Wu</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57150" marR="0" algn="justLow">
              <a:spcBef>
                <a:spcPts val="0"/>
              </a:spcBef>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Wu = 1.2 (3.75+0.6+1.5) + 1.6 (5) = 15.02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/m2. </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cxnSp>
        <p:nvCxnSpPr>
          <p:cNvPr id="20" name="Straight Connector 19"/>
          <p:cNvCxnSpPr/>
          <p:nvPr/>
        </p:nvCxnSpPr>
        <p:spPr>
          <a:xfrm flipH="1" flipV="1">
            <a:off x="6488427" y="595672"/>
            <a:ext cx="44135" cy="5884401"/>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4696446"/>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553354"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98</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686518"/>
            <a:ext cx="8806374" cy="707886"/>
          </a:xfrm>
          <a:prstGeom prst="rect">
            <a:avLst/>
          </a:prstGeom>
        </p:spPr>
        <p:txBody>
          <a:bodyPr wrap="square">
            <a:spAutoFit/>
          </a:bodyPr>
          <a:lstStyle/>
          <a:p>
            <a:pPr lvl="0"/>
            <a:r>
              <a:rPr lang="en-US" sz="4000" b="1" dirty="0" smtClean="0">
                <a:solidFill>
                  <a:srgbClr val="FFC000"/>
                </a:solidFill>
              </a:rPr>
              <a:t>8.1: </a:t>
            </a:r>
            <a:r>
              <a:rPr lang="en-US" sz="4000" b="1" dirty="0" smtClean="0">
                <a:solidFill>
                  <a:schemeClr val="accent6">
                    <a:lumMod val="75000"/>
                  </a:schemeClr>
                </a:solidFill>
              </a:rPr>
              <a:t>Design </a:t>
            </a:r>
            <a:r>
              <a:rPr lang="en-US" sz="4000" b="1" dirty="0">
                <a:solidFill>
                  <a:schemeClr val="accent6">
                    <a:lumMod val="75000"/>
                  </a:schemeClr>
                </a:solidFill>
              </a:rPr>
              <a:t>of </a:t>
            </a:r>
            <a:r>
              <a:rPr lang="en-US" sz="4000" b="1" dirty="0" smtClean="0">
                <a:solidFill>
                  <a:schemeClr val="accent6">
                    <a:lumMod val="75000"/>
                  </a:schemeClr>
                </a:solidFill>
              </a:rPr>
              <a:t>flight</a:t>
            </a:r>
            <a:endParaRPr lang="en-US" dirty="0">
              <a:solidFill>
                <a:schemeClr val="accent6">
                  <a:lumMod val="75000"/>
                </a:schemeClr>
              </a:solidFill>
            </a:endParaRPr>
          </a:p>
        </p:txBody>
      </p:sp>
      <p:sp>
        <p:nvSpPr>
          <p:cNvPr id="12"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p:cxnSp>
        <p:nvCxnSpPr>
          <p:cNvPr id="20" name="Straight Connector 19"/>
          <p:cNvCxnSpPr/>
          <p:nvPr/>
        </p:nvCxnSpPr>
        <p:spPr>
          <a:xfrm flipH="1" flipV="1">
            <a:off x="6094971" y="471948"/>
            <a:ext cx="44135" cy="5884401"/>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512618" y="1394404"/>
            <a:ext cx="5465127" cy="907941"/>
          </a:xfrm>
          <a:prstGeom prst="rect">
            <a:avLst/>
          </a:prstGeom>
        </p:spPr>
        <p:txBody>
          <a:bodyPr wrap="square">
            <a:spAutoFit/>
          </a:bodyPr>
          <a:lstStyle/>
          <a:p>
            <a:pPr marL="57150" marR="0" algn="justLow">
              <a:spcBef>
                <a:spcPts val="0"/>
              </a:spcBef>
              <a:spcAft>
                <a:spcPts val="600"/>
              </a:spcAft>
            </a:pPr>
            <a:r>
              <a:rPr lang="en-US" sz="1600"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Modeling:</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57150" marR="0" algn="justLow">
              <a:spcBef>
                <a:spcPts val="0"/>
              </a:spcBef>
              <a:spcAft>
                <a:spcPts val="600"/>
              </a:spcAft>
            </a:pPr>
            <a:r>
              <a:rPr lang="en-US" sz="1600"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Structural model no.1: </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simply supported span (no moment on supports)</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pic>
        <p:nvPicPr>
          <p:cNvPr id="14" name="Picture 13"/>
          <p:cNvPicPr/>
          <p:nvPr/>
        </p:nvPicPr>
        <p:blipFill>
          <a:blip r:embed="rId2">
            <a:extLst>
              <a:ext uri="{28A0092B-C50C-407E-A947-70E740481C1C}">
                <a14:useLocalDpi xmlns:a14="http://schemas.microsoft.com/office/drawing/2010/main" val="0"/>
              </a:ext>
            </a:extLst>
          </a:blip>
          <a:stretch>
            <a:fillRect/>
          </a:stretch>
        </p:blipFill>
        <p:spPr>
          <a:xfrm>
            <a:off x="938385" y="2320195"/>
            <a:ext cx="5039360" cy="1209675"/>
          </a:xfrm>
          <a:prstGeom prst="rect">
            <a:avLst/>
          </a:prstGeom>
        </p:spPr>
      </p:pic>
      <p:sp>
        <p:nvSpPr>
          <p:cNvPr id="6" name="Rectangle 5"/>
          <p:cNvSpPr/>
          <p:nvPr/>
        </p:nvSpPr>
        <p:spPr>
          <a:xfrm>
            <a:off x="718071" y="3806256"/>
            <a:ext cx="6096000" cy="984885"/>
          </a:xfrm>
          <a:prstGeom prst="rect">
            <a:avLst/>
          </a:prstGeom>
        </p:spPr>
        <p:txBody>
          <a:bodyPr>
            <a:spAutoFit/>
          </a:bodyPr>
          <a:lstStyle/>
          <a:p>
            <a:pPr marL="57150" marR="0" algn="justLow">
              <a:spcBef>
                <a:spcPts val="0"/>
              </a:spcBef>
              <a:spcAft>
                <a:spcPts val="600"/>
              </a:spcAft>
            </a:pPr>
            <a:r>
              <a:rPr lang="en-US" sz="1600"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Analysis:</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57150" marR="0" algn="justLow">
              <a:spcBef>
                <a:spcPts val="0"/>
              </a:spcBef>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Mu</a:t>
            </a:r>
            <a:r>
              <a:rPr lang="en-US" sz="1600"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Wu l</a:t>
            </a:r>
            <a:r>
              <a:rPr lang="en-US" sz="1600"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/8 = 15.02 x 3.50</a:t>
            </a:r>
            <a:r>
              <a:rPr lang="en-US" sz="1600"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/8 = 23 kN.m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57150" marR="0" algn="justLow">
              <a:spcBef>
                <a:spcPts val="0"/>
              </a:spcBef>
              <a:spcAft>
                <a:spcPts val="6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Vu = Wu l/2 = 15.02 x 3.50 /2 = 26.28 </a:t>
            </a:r>
            <a:r>
              <a:rPr lang="en-US"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sp>
        <p:nvSpPr>
          <p:cNvPr id="11" name="Rectangle 10"/>
          <p:cNvSpPr/>
          <p:nvPr/>
        </p:nvSpPr>
        <p:spPr>
          <a:xfrm>
            <a:off x="6204380" y="1270420"/>
            <a:ext cx="6096000" cy="338554"/>
          </a:xfrm>
          <a:prstGeom prst="rect">
            <a:avLst/>
          </a:prstGeom>
        </p:spPr>
        <p:txBody>
          <a:bodyPr>
            <a:spAutoFit/>
          </a:bodyPr>
          <a:lstStyle/>
          <a:p>
            <a:pPr marL="57150" marR="0" algn="justLow">
              <a:spcBef>
                <a:spcPts val="0"/>
              </a:spcBef>
              <a:spcAft>
                <a:spcPts val="600"/>
              </a:spcAft>
            </a:pPr>
            <a:r>
              <a:rPr lang="en-US" sz="1600"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Structural model no.2:</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fixed supported span (moment on supports).</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pic>
        <p:nvPicPr>
          <p:cNvPr id="19" name="Picture 18"/>
          <p:cNvPicPr/>
          <p:nvPr/>
        </p:nvPicPr>
        <p:blipFill>
          <a:blip r:embed="rId3">
            <a:extLst>
              <a:ext uri="{28A0092B-C50C-407E-A947-70E740481C1C}">
                <a14:useLocalDpi xmlns:a14="http://schemas.microsoft.com/office/drawing/2010/main" val="0"/>
              </a:ext>
            </a:extLst>
          </a:blip>
          <a:stretch>
            <a:fillRect/>
          </a:stretch>
        </p:blipFill>
        <p:spPr>
          <a:xfrm>
            <a:off x="6439738" y="2062645"/>
            <a:ext cx="4889933" cy="1209675"/>
          </a:xfrm>
          <a:prstGeom prst="rect">
            <a:avLst/>
          </a:prstGeom>
        </p:spPr>
      </p:pic>
      <p:sp>
        <p:nvSpPr>
          <p:cNvPr id="13" name="Rectangle 12"/>
          <p:cNvSpPr/>
          <p:nvPr/>
        </p:nvSpPr>
        <p:spPr>
          <a:xfrm>
            <a:off x="6222540" y="3604467"/>
            <a:ext cx="5758517" cy="2200602"/>
          </a:xfrm>
          <a:prstGeom prst="rect">
            <a:avLst/>
          </a:prstGeom>
        </p:spPr>
        <p:txBody>
          <a:bodyPr wrap="square">
            <a:spAutoFit/>
          </a:bodyPr>
          <a:lstStyle/>
          <a:p>
            <a:pPr algn="justLow">
              <a:spcAft>
                <a:spcPts val="600"/>
              </a:spcAft>
            </a:pPr>
            <a:r>
              <a:rPr lang="en-US" sz="16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Analysis:</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Mu</a:t>
            </a:r>
            <a:r>
              <a:rPr lang="en-US" sz="1600" baseline="30000"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 Wu l</a:t>
            </a:r>
            <a:r>
              <a:rPr lang="en-US" sz="1600" baseline="30000" dirty="0">
                <a:solidFill>
                  <a:srgbClr val="000000"/>
                </a:solidFill>
                <a:latin typeface="Times New Roman" panose="02020603050405020304" pitchFamily="18" charset="0"/>
                <a:ea typeface="Calibri" panose="020F0502020204030204" pitchFamily="34" charset="0"/>
                <a:cs typeface="Arial" panose="020B0604020202020204" pitchFamily="34" charset="0"/>
              </a:rPr>
              <a:t>2</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/12 = 15.02 x 3.50</a:t>
            </a:r>
            <a:r>
              <a:rPr lang="en-US" sz="1600" baseline="30000" dirty="0">
                <a:solidFill>
                  <a:srgbClr val="000000"/>
                </a:solidFill>
                <a:latin typeface="Times New Roman" panose="02020603050405020304" pitchFamily="18" charset="0"/>
                <a:ea typeface="Calibri" panose="020F0502020204030204" pitchFamily="34" charset="0"/>
                <a:cs typeface="Arial" panose="020B0604020202020204" pitchFamily="34" charset="0"/>
              </a:rPr>
              <a:t>2</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/12 = 15.33 kN.m</a:t>
            </a: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Mu</a:t>
            </a:r>
            <a:r>
              <a:rPr lang="en-US" sz="1600" baseline="30000"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 Wu l</a:t>
            </a:r>
            <a:r>
              <a:rPr lang="en-US" sz="1600" baseline="30000" dirty="0">
                <a:solidFill>
                  <a:srgbClr val="000000"/>
                </a:solidFill>
                <a:latin typeface="Times New Roman" panose="02020603050405020304" pitchFamily="18" charset="0"/>
                <a:ea typeface="Calibri" panose="020F0502020204030204" pitchFamily="34" charset="0"/>
                <a:cs typeface="Arial" panose="020B0604020202020204" pitchFamily="34" charset="0"/>
              </a:rPr>
              <a:t>2</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/24 = 15.02 x 3.50</a:t>
            </a:r>
            <a:r>
              <a:rPr lang="en-US" sz="1600" baseline="30000" dirty="0">
                <a:solidFill>
                  <a:srgbClr val="000000"/>
                </a:solidFill>
                <a:latin typeface="Times New Roman" panose="02020603050405020304" pitchFamily="18" charset="0"/>
                <a:ea typeface="Calibri" panose="020F0502020204030204" pitchFamily="34" charset="0"/>
                <a:cs typeface="Arial" panose="020B0604020202020204" pitchFamily="34" charset="0"/>
              </a:rPr>
              <a:t>2</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/24 = 7.66 kN.m</a:t>
            </a: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Vu = Wu l/2 = 15.02 x 3.50 /2 = 26.28 kN.</a:t>
            </a: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To be conservative the maximum moments (negative and positive) will be used in design which means</a:t>
            </a:r>
            <a:r>
              <a:rPr lang="en-US" sz="16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a:t>
            </a:r>
          </a:p>
          <a:p>
            <a:pPr algn="justLow">
              <a:spcAft>
                <a:spcPts val="600"/>
              </a:spcAft>
            </a:pPr>
            <a:r>
              <a:rPr lang="en-US" sz="1600"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sz="16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Mu</a:t>
            </a:r>
            <a:r>
              <a:rPr lang="en-US" sz="1600" b="1" baseline="30000"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6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 = 23 kN.m, Mu</a:t>
            </a:r>
            <a:r>
              <a:rPr lang="en-US" sz="1600" b="1" baseline="30000"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6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 = 15.33 kN.m, Vu = 26.28 kN.</a:t>
            </a:r>
          </a:p>
        </p:txBody>
      </p:sp>
    </p:spTree>
    <p:extLst>
      <p:ext uri="{BB962C8B-B14F-4D97-AF65-F5344CB8AC3E}">
        <p14:creationId xmlns:p14="http://schemas.microsoft.com/office/powerpoint/2010/main" val="2758659141"/>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553354"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99</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686518"/>
            <a:ext cx="8806374" cy="707886"/>
          </a:xfrm>
          <a:prstGeom prst="rect">
            <a:avLst/>
          </a:prstGeom>
        </p:spPr>
        <p:txBody>
          <a:bodyPr wrap="square">
            <a:spAutoFit/>
          </a:bodyPr>
          <a:lstStyle/>
          <a:p>
            <a:pPr lvl="0"/>
            <a:r>
              <a:rPr lang="en-US" sz="4000" b="1" dirty="0" smtClean="0">
                <a:solidFill>
                  <a:srgbClr val="FFC000"/>
                </a:solidFill>
              </a:rPr>
              <a:t>8.1: </a:t>
            </a:r>
            <a:r>
              <a:rPr lang="en-US" sz="4000" b="1" dirty="0" smtClean="0">
                <a:solidFill>
                  <a:schemeClr val="accent6">
                    <a:lumMod val="75000"/>
                  </a:schemeClr>
                </a:solidFill>
              </a:rPr>
              <a:t>Design </a:t>
            </a:r>
            <a:r>
              <a:rPr lang="en-US" sz="4000" b="1" dirty="0">
                <a:solidFill>
                  <a:schemeClr val="accent6">
                    <a:lumMod val="75000"/>
                  </a:schemeClr>
                </a:solidFill>
              </a:rPr>
              <a:t>of </a:t>
            </a:r>
            <a:r>
              <a:rPr lang="en-US" sz="4000" b="1" dirty="0" smtClean="0">
                <a:solidFill>
                  <a:schemeClr val="accent6">
                    <a:lumMod val="75000"/>
                  </a:schemeClr>
                </a:solidFill>
              </a:rPr>
              <a:t>flight</a:t>
            </a:r>
            <a:endParaRPr lang="en-US" dirty="0">
              <a:solidFill>
                <a:schemeClr val="accent6">
                  <a:lumMod val="75000"/>
                </a:schemeClr>
              </a:solidFill>
            </a:endParaRPr>
          </a:p>
        </p:txBody>
      </p:sp>
      <p:sp>
        <p:nvSpPr>
          <p:cNvPr id="12" name="Date Placeholder 3"/>
          <p:cNvSpPr txBox="1">
            <a:spLocks/>
          </p:cNvSpPr>
          <p:nvPr/>
        </p:nvSpPr>
        <p:spPr>
          <a:xfrm>
            <a:off x="606172" y="6356349"/>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07-Jan-21</a:t>
            </a:r>
            <a:endParaRPr lang="en-US" b="1" dirty="0"/>
          </a:p>
        </p:txBody>
      </p:sp>
      <mc:AlternateContent xmlns:mc="http://schemas.openxmlformats.org/markup-compatibility/2006" xmlns:a14="http://schemas.microsoft.com/office/drawing/2010/main">
        <mc:Choice Requires="a14">
          <p:sp>
            <p:nvSpPr>
              <p:cNvPr id="2" name="Rectangle 1"/>
              <p:cNvSpPr/>
              <p:nvPr/>
            </p:nvSpPr>
            <p:spPr>
              <a:xfrm>
                <a:off x="820188" y="1394404"/>
                <a:ext cx="9188335" cy="4392613"/>
              </a:xfrm>
              <a:prstGeom prst="rect">
                <a:avLst/>
              </a:prstGeom>
            </p:spPr>
            <p:txBody>
              <a:bodyPr wrap="square">
                <a:spAutoFit/>
              </a:bodyPr>
              <a:lstStyle/>
              <a:p>
                <a:pPr algn="justLow">
                  <a:spcAft>
                    <a:spcPts val="600"/>
                  </a:spcAft>
                </a:pPr>
                <a:r>
                  <a:rPr lang="en-US" sz="16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Check shear:</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Taking a cover 3 cm</a:t>
                </a: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ØVc = 0.75 x 1/6 </a:t>
                </a:r>
                <a14:m>
                  <m:oMath xmlns:m="http://schemas.openxmlformats.org/officeDocument/2006/math">
                    <m:rad>
                      <m:radPr>
                        <m:degHide m:val="on"/>
                        <m:ctrlP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ctrlPr>
                      </m:radPr>
                      <m:deg/>
                      <m:e>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𝑓</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𝑐</m:t>
                        </m:r>
                      </m:e>
                    </m:rad>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 </m:t>
                    </m:r>
                  </m:oMath>
                </a14:m>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x bw x d </a:t>
                </a: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ØVc = 0.75 x 1/6 </a:t>
                </a:r>
                <a14:m>
                  <m:oMath xmlns:m="http://schemas.openxmlformats.org/officeDocument/2006/math">
                    <m:rad>
                      <m:radPr>
                        <m:degHide m:val="on"/>
                        <m:ctrlP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ctrlPr>
                      </m:radPr>
                      <m:deg/>
                      <m:e>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24</m:t>
                        </m:r>
                      </m:e>
                    </m:rad>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 </m:t>
                    </m:r>
                  </m:oMath>
                </a14:m>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x 1000 x 120 = 73.48 </a:t>
                </a:r>
                <a:r>
                  <a:rPr lang="en-US" sz="16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kN</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&gt; Vu = 26.28 </a:t>
                </a:r>
                <a:r>
                  <a:rPr lang="en-US" sz="16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kN</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ok.</a:t>
                </a:r>
              </a:p>
              <a:p>
                <a:pPr algn="justLow">
                  <a:spcAft>
                    <a:spcPts val="600"/>
                  </a:spcAft>
                </a:pPr>
                <a:r>
                  <a:rPr lang="en-US" sz="16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Flexural design:</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As, min = 0.0018 </a:t>
                </a:r>
                <a:r>
                  <a:rPr lang="en-US" sz="16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bd</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 0.0018 x 1000 x 120 = 216 mm2</a:t>
                </a: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Mu</a:t>
                </a:r>
                <a:r>
                  <a:rPr lang="en-US" sz="1600" baseline="30000"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 15.33 kN.m, ρ = </a:t>
                </a:r>
                <a14:m>
                  <m:oMath xmlns:m="http://schemas.openxmlformats.org/officeDocument/2006/math">
                    <m:f>
                      <m:fPr>
                        <m:ctrlP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ctrlPr>
                      </m:fPr>
                      <m:num>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0</m:t>
                        </m:r>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85</m:t>
                        </m:r>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 </m:t>
                        </m:r>
                        <m:r>
                          <m:rPr>
                            <m:sty m:val="p"/>
                          </m:rP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f</m:t>
                        </m:r>
                        <m: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m:t>
                        </m:r>
                        <m:r>
                          <m:rPr>
                            <m:sty m:val="p"/>
                          </m:rPr>
                          <a:rPr lang="en-US" sz="1600">
                            <a:solidFill>
                              <a:srgbClr val="000000"/>
                            </a:solidFill>
                            <a:latin typeface="Cambria Math" panose="02040503050406030204" pitchFamily="18" charset="0"/>
                            <a:ea typeface="Calibri" panose="020F0502020204030204" pitchFamily="34" charset="0"/>
                            <a:cs typeface="Arial" panose="020B0604020202020204" pitchFamily="34" charset="0"/>
                          </a:rPr>
                          <m:t>c</m:t>
                        </m:r>
                      </m:num>
                      <m:den>
                        <m:r>
                          <a:rPr lang="en-US" sz="1600" i="1">
                            <a:solidFill>
                              <a:srgbClr val="000000"/>
                            </a:solidFill>
                            <a:latin typeface="Cambria Math" panose="02040503050406030204" pitchFamily="18" charset="0"/>
                            <a:ea typeface="Calibri" panose="020F0502020204030204" pitchFamily="34" charset="0"/>
                            <a:cs typeface="Arial" panose="020B0604020202020204" pitchFamily="34" charset="0"/>
                          </a:rPr>
                          <m:t>𝑓𝑦</m:t>
                        </m:r>
                      </m:den>
                    </m:f>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 (</m:t>
                    </m:r>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1</m:t>
                    </m:r>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m:t>
                    </m:r>
                    <m:rad>
                      <m:radPr>
                        <m:degHide m:val="on"/>
                        <m:ctrlP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ctrlPr>
                      </m:radPr>
                      <m:deg/>
                      <m:e>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1</m:t>
                        </m:r>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m:t>
                        </m:r>
                        <m:f>
                          <m:fPr>
                            <m:ctrlP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ctrlPr>
                          </m:fPr>
                          <m:num>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2</m:t>
                            </m:r>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m:t>
                            </m:r>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61</m:t>
                            </m:r>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 </m:t>
                            </m:r>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𝑀𝑢</m:t>
                            </m:r>
                          </m:num>
                          <m:den>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𝑏</m:t>
                            </m:r>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 </m:t>
                            </m:r>
                            <m:sSup>
                              <m:sSupPr>
                                <m:ctrlP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ctrlPr>
                              </m:sSupPr>
                              <m:e>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𝑑</m:t>
                                </m:r>
                              </m:e>
                              <m:sup>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2</m:t>
                                </m:r>
                              </m:sup>
                            </m:sSup>
                            <m:sSup>
                              <m:sSupPr>
                                <m:ctrlP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ctrlPr>
                              </m:sSupPr>
                              <m:e>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𝑓</m:t>
                                </m:r>
                              </m:e>
                              <m:sup>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m:t>
                                </m:r>
                              </m:sup>
                            </m:sSup>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𝑐</m:t>
                            </m:r>
                          </m:den>
                        </m:f>
                      </m:e>
                    </m:rad>
                    <m:r>
                      <a:rPr lang="en-US" sz="1600" i="1">
                        <a:solidFill>
                          <a:srgbClr val="000000"/>
                        </a:solidFill>
                        <a:latin typeface="Cambria Math" panose="02040503050406030204" pitchFamily="18" charset="0"/>
                        <a:ea typeface="Times New Roman" panose="02020603050405020304" pitchFamily="18" charset="0"/>
                        <a:cs typeface="Arial" panose="020B0604020202020204" pitchFamily="34" charset="0"/>
                      </a:rPr>
                      <m:t>)</m:t>
                    </m:r>
                  </m:oMath>
                </a14:m>
                <a:r>
                  <a:rPr lang="en-US" sz="16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 0.0029, A</a:t>
                </a:r>
                <a:r>
                  <a:rPr lang="en-US" sz="1600" baseline="-250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s</a:t>
                </a:r>
                <a:r>
                  <a:rPr lang="en-US" sz="16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 ρbd = 348 mm2, use</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1Ø12/250 mm.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Mu</a:t>
                </a:r>
                <a:r>
                  <a:rPr lang="en-US" sz="1600" baseline="30000"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 = 23 kN.m, ρ </a:t>
                </a:r>
                <a:r>
                  <a:rPr lang="en-US" sz="16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0.00442, As = ρbd = 530 mm2, use 1Ø14/250 mm.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Development length (</a:t>
                </a:r>
                <a:r>
                  <a:rPr lang="en-US" sz="1600" b="1"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l</a:t>
                </a:r>
                <a:r>
                  <a:rPr lang="en-US" sz="1600" b="1" baseline="-250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dt</a:t>
                </a:r>
                <a:r>
                  <a:rPr lang="en-US" sz="16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TimesNewRomanPS-BoldMT"/>
                    <a:cs typeface="Arial" panose="020B0604020202020204" pitchFamily="34" charset="0"/>
                  </a:rPr>
                  <a:t>For top bars, </a:t>
                </a:r>
                <a:r>
                  <a:rPr lang="en-US" sz="1600" dirty="0" err="1">
                    <a:solidFill>
                      <a:srgbClr val="000000"/>
                    </a:solidFill>
                    <a:latin typeface="Times New Roman" panose="02020603050405020304" pitchFamily="18" charset="0"/>
                    <a:ea typeface="TimesNewRomanPS-BoldMT"/>
                    <a:cs typeface="Arial" panose="020B0604020202020204" pitchFamily="34" charset="0"/>
                  </a:rPr>
                  <a:t>ldt</a:t>
                </a:r>
                <a:r>
                  <a:rPr lang="en-US" sz="1600" dirty="0">
                    <a:solidFill>
                      <a:srgbClr val="000000"/>
                    </a:solidFill>
                    <a:effectLst/>
                    <a:latin typeface="Times New Roman" panose="02020603050405020304" pitchFamily="18" charset="0"/>
                    <a:ea typeface="TimesNewRomanPS-BoldMT"/>
                    <a:cs typeface="Arial" panose="020B0604020202020204" pitchFamily="34" charset="0"/>
                  </a:rPr>
                  <a:t> </a:t>
                </a:r>
                <a:r>
                  <a:rPr lang="en-US" sz="1600" dirty="0">
                    <a:solidFill>
                      <a:srgbClr val="000000"/>
                    </a:solidFill>
                    <a:latin typeface="Times New Roman" panose="02020603050405020304" pitchFamily="18" charset="0"/>
                    <a:ea typeface="TimesNewRomanPS-BoldMT"/>
                    <a:cs typeface="Arial" panose="020B0604020202020204" pitchFamily="34" charset="0"/>
                  </a:rPr>
                  <a:t>= </a:t>
                </a:r>
                <a14:m>
                  <m:oMath xmlns:m="http://schemas.openxmlformats.org/officeDocument/2006/math">
                    <m:f>
                      <m:fPr>
                        <m:ctrlPr>
                          <a:rPr lang="en-US" sz="1600" i="1">
                            <a:solidFill>
                              <a:srgbClr val="000000"/>
                            </a:solidFill>
                            <a:latin typeface="Cambria Math" panose="02040503050406030204" pitchFamily="18" charset="0"/>
                            <a:ea typeface="TimesNewRomanPS-BoldMT"/>
                            <a:cs typeface="Arial" panose="020B0604020202020204" pitchFamily="34" charset="0"/>
                          </a:rPr>
                        </m:ctrlPr>
                      </m:fPr>
                      <m:num>
                        <m:r>
                          <a:rPr lang="en-US" sz="1600">
                            <a:solidFill>
                              <a:srgbClr val="000000"/>
                            </a:solidFill>
                            <a:latin typeface="Cambria Math" panose="02040503050406030204" pitchFamily="18" charset="0"/>
                            <a:ea typeface="TimesNewRomanPS-BoldMT"/>
                            <a:cs typeface="Arial" panose="020B0604020202020204" pitchFamily="34" charset="0"/>
                          </a:rPr>
                          <m:t>0</m:t>
                        </m:r>
                        <m:r>
                          <a:rPr lang="en-US" sz="1600">
                            <a:solidFill>
                              <a:srgbClr val="000000"/>
                            </a:solidFill>
                            <a:latin typeface="Cambria Math" panose="02040503050406030204" pitchFamily="18" charset="0"/>
                            <a:ea typeface="TimesNewRomanPS-BoldMT"/>
                            <a:cs typeface="Arial" panose="020B0604020202020204" pitchFamily="34" charset="0"/>
                          </a:rPr>
                          <m:t>.</m:t>
                        </m:r>
                        <m:r>
                          <a:rPr lang="en-US" sz="1600">
                            <a:solidFill>
                              <a:srgbClr val="000000"/>
                            </a:solidFill>
                            <a:latin typeface="Cambria Math" panose="02040503050406030204" pitchFamily="18" charset="0"/>
                            <a:ea typeface="TimesNewRomanPS-BoldMT"/>
                            <a:cs typeface="Arial" panose="020B0604020202020204" pitchFamily="34" charset="0"/>
                          </a:rPr>
                          <m:t>48</m:t>
                        </m:r>
                        <m:r>
                          <a:rPr lang="en-US" sz="1600">
                            <a:solidFill>
                              <a:srgbClr val="000000"/>
                            </a:solidFill>
                            <a:latin typeface="Cambria Math" panose="02040503050406030204" pitchFamily="18" charset="0"/>
                            <a:ea typeface="TimesNewRomanPS-BoldMT"/>
                            <a:cs typeface="Arial" panose="020B0604020202020204" pitchFamily="34" charset="0"/>
                          </a:rPr>
                          <m:t> </m:t>
                        </m:r>
                        <m:r>
                          <m:rPr>
                            <m:sty m:val="p"/>
                          </m:rPr>
                          <a:rPr lang="en-US" sz="1600">
                            <a:solidFill>
                              <a:srgbClr val="000000"/>
                            </a:solidFill>
                            <a:latin typeface="Cambria Math" panose="02040503050406030204" pitchFamily="18" charset="0"/>
                            <a:ea typeface="TimesNewRomanPS-BoldMT"/>
                            <a:cs typeface="Arial" panose="020B0604020202020204" pitchFamily="34" charset="0"/>
                          </a:rPr>
                          <m:t>fy</m:t>
                        </m:r>
                      </m:num>
                      <m:den>
                        <m:rad>
                          <m:radPr>
                            <m:degHide m:val="on"/>
                            <m:ctrlPr>
                              <a:rPr lang="en-US" sz="1600" i="1">
                                <a:solidFill>
                                  <a:srgbClr val="000000"/>
                                </a:solidFill>
                                <a:effectLst/>
                                <a:latin typeface="Cambria Math" panose="02040503050406030204" pitchFamily="18" charset="0"/>
                                <a:ea typeface="TimesNewRomanPS-BoldMT"/>
                                <a:cs typeface="Arial" panose="020B0604020202020204" pitchFamily="34" charset="0"/>
                              </a:rPr>
                            </m:ctrlPr>
                          </m:radPr>
                          <m:deg/>
                          <m:e>
                            <m:r>
                              <a:rPr lang="en-US" sz="1600" i="1">
                                <a:solidFill>
                                  <a:srgbClr val="000000"/>
                                </a:solidFill>
                                <a:effectLst/>
                                <a:latin typeface="Cambria Math" panose="02040503050406030204" pitchFamily="18" charset="0"/>
                                <a:ea typeface="TimesNewRomanPS-BoldMT"/>
                                <a:cs typeface="Arial" panose="020B0604020202020204" pitchFamily="34" charset="0"/>
                              </a:rPr>
                              <m:t>𝑓</m:t>
                            </m:r>
                            <m:r>
                              <a:rPr lang="en-US" sz="1600" i="1">
                                <a:solidFill>
                                  <a:srgbClr val="000000"/>
                                </a:solidFill>
                                <a:effectLst/>
                                <a:latin typeface="Cambria Math" panose="02040503050406030204" pitchFamily="18" charset="0"/>
                                <a:ea typeface="TimesNewRomanPS-BoldMT"/>
                                <a:cs typeface="Arial" panose="020B0604020202020204" pitchFamily="34" charset="0"/>
                              </a:rPr>
                              <m:t>′</m:t>
                            </m:r>
                            <m:r>
                              <a:rPr lang="en-US" sz="1600" i="1">
                                <a:solidFill>
                                  <a:srgbClr val="000000"/>
                                </a:solidFill>
                                <a:effectLst/>
                                <a:latin typeface="Cambria Math" panose="02040503050406030204" pitchFamily="18" charset="0"/>
                                <a:ea typeface="TimesNewRomanPS-BoldMT"/>
                                <a:cs typeface="Arial" panose="020B0604020202020204" pitchFamily="34" charset="0"/>
                              </a:rPr>
                              <m:t>𝑐</m:t>
                            </m:r>
                          </m:e>
                        </m:rad>
                      </m:den>
                    </m:f>
                  </m:oMath>
                </a14:m>
                <a:r>
                  <a:rPr lang="en-US" sz="1600" dirty="0">
                    <a:solidFill>
                      <a:srgbClr val="000000"/>
                    </a:solidFill>
                    <a:latin typeface="Times New Roman" panose="02020603050405020304" pitchFamily="18" charset="0"/>
                    <a:ea typeface="TimesNewRomanPS-BoldMT"/>
                    <a:cs typeface="Arial" panose="020B0604020202020204" pitchFamily="34" charset="0"/>
                  </a:rPr>
                  <a:t> </a:t>
                </a:r>
                <a:r>
                  <a:rPr lang="en-US" sz="1600" dirty="0" err="1">
                    <a:solidFill>
                      <a:srgbClr val="000000"/>
                    </a:solidFill>
                    <a:latin typeface="Times New Roman" panose="02020603050405020304" pitchFamily="18" charset="0"/>
                    <a:ea typeface="TimesNewRomanPS-BoldMT"/>
                    <a:cs typeface="Arial" panose="020B0604020202020204" pitchFamily="34" charset="0"/>
                  </a:rPr>
                  <a:t>db</a:t>
                </a:r>
                <a:r>
                  <a:rPr lang="en-US" sz="1600" dirty="0">
                    <a:solidFill>
                      <a:srgbClr val="000000"/>
                    </a:solidFill>
                    <a:latin typeface="Times New Roman" panose="02020603050405020304" pitchFamily="18" charset="0"/>
                    <a:ea typeface="TimesNewRomanPS-BoldMT"/>
                    <a:cs typeface="Arial" panose="020B0604020202020204" pitchFamily="34" charset="0"/>
                  </a:rPr>
                  <a:t> = </a:t>
                </a:r>
                <a14:m>
                  <m:oMath xmlns:m="http://schemas.openxmlformats.org/officeDocument/2006/math">
                    <m:f>
                      <m:fPr>
                        <m:ctrlPr>
                          <a:rPr lang="en-US" sz="1600" i="1">
                            <a:solidFill>
                              <a:srgbClr val="000000"/>
                            </a:solidFill>
                            <a:latin typeface="Cambria Math" panose="02040503050406030204" pitchFamily="18" charset="0"/>
                            <a:ea typeface="TimesNewRomanPS-BoldMT"/>
                            <a:cs typeface="Arial" panose="020B0604020202020204" pitchFamily="34" charset="0"/>
                          </a:rPr>
                        </m:ctrlPr>
                      </m:fPr>
                      <m:num>
                        <m:r>
                          <a:rPr lang="en-US" sz="1600">
                            <a:solidFill>
                              <a:srgbClr val="000000"/>
                            </a:solidFill>
                            <a:latin typeface="Cambria Math" panose="02040503050406030204" pitchFamily="18" charset="0"/>
                            <a:ea typeface="TimesNewRomanPS-BoldMT"/>
                            <a:cs typeface="Arial" panose="020B0604020202020204" pitchFamily="34" charset="0"/>
                          </a:rPr>
                          <m:t>0</m:t>
                        </m:r>
                        <m:r>
                          <a:rPr lang="en-US" sz="1600">
                            <a:solidFill>
                              <a:srgbClr val="000000"/>
                            </a:solidFill>
                            <a:latin typeface="Cambria Math" panose="02040503050406030204" pitchFamily="18" charset="0"/>
                            <a:ea typeface="TimesNewRomanPS-BoldMT"/>
                            <a:cs typeface="Arial" panose="020B0604020202020204" pitchFamily="34" charset="0"/>
                          </a:rPr>
                          <m:t>.</m:t>
                        </m:r>
                        <m:r>
                          <a:rPr lang="en-US" sz="1600">
                            <a:solidFill>
                              <a:srgbClr val="000000"/>
                            </a:solidFill>
                            <a:latin typeface="Cambria Math" panose="02040503050406030204" pitchFamily="18" charset="0"/>
                            <a:ea typeface="TimesNewRomanPS-BoldMT"/>
                            <a:cs typeface="Arial" panose="020B0604020202020204" pitchFamily="34" charset="0"/>
                          </a:rPr>
                          <m:t>48</m:t>
                        </m:r>
                        <m:r>
                          <a:rPr lang="en-US" sz="1600">
                            <a:solidFill>
                              <a:srgbClr val="000000"/>
                            </a:solidFill>
                            <a:latin typeface="Cambria Math" panose="02040503050406030204" pitchFamily="18" charset="0"/>
                            <a:ea typeface="TimesNewRomanPS-BoldMT"/>
                            <a:cs typeface="Arial" panose="020B0604020202020204" pitchFamily="34" charset="0"/>
                          </a:rPr>
                          <m:t> </m:t>
                        </m:r>
                        <m:r>
                          <m:rPr>
                            <m:sty m:val="p"/>
                          </m:rPr>
                          <a:rPr lang="en-US" sz="1600">
                            <a:solidFill>
                              <a:srgbClr val="000000"/>
                            </a:solidFill>
                            <a:latin typeface="Cambria Math" panose="02040503050406030204" pitchFamily="18" charset="0"/>
                            <a:ea typeface="TimesNewRomanPS-BoldMT"/>
                            <a:cs typeface="Arial" panose="020B0604020202020204" pitchFamily="34" charset="0"/>
                          </a:rPr>
                          <m:t>x</m:t>
                        </m:r>
                        <m:r>
                          <a:rPr lang="en-US" sz="1600">
                            <a:solidFill>
                              <a:srgbClr val="000000"/>
                            </a:solidFill>
                            <a:latin typeface="Cambria Math" panose="02040503050406030204" pitchFamily="18" charset="0"/>
                            <a:ea typeface="TimesNewRomanPS-BoldMT"/>
                            <a:cs typeface="Arial" panose="020B0604020202020204" pitchFamily="34" charset="0"/>
                          </a:rPr>
                          <m:t> </m:t>
                        </m:r>
                        <m:r>
                          <a:rPr lang="en-US" sz="1600">
                            <a:solidFill>
                              <a:srgbClr val="000000"/>
                            </a:solidFill>
                            <a:latin typeface="Cambria Math" panose="02040503050406030204" pitchFamily="18" charset="0"/>
                            <a:ea typeface="TimesNewRomanPS-BoldMT"/>
                            <a:cs typeface="Arial" panose="020B0604020202020204" pitchFamily="34" charset="0"/>
                          </a:rPr>
                          <m:t>420</m:t>
                        </m:r>
                      </m:num>
                      <m:den>
                        <m:rad>
                          <m:radPr>
                            <m:degHide m:val="on"/>
                            <m:ctrlPr>
                              <a:rPr lang="en-US" sz="1600" i="1">
                                <a:solidFill>
                                  <a:srgbClr val="000000"/>
                                </a:solidFill>
                                <a:effectLst/>
                                <a:latin typeface="Cambria Math" panose="02040503050406030204" pitchFamily="18" charset="0"/>
                                <a:ea typeface="TimesNewRomanPS-BoldMT"/>
                                <a:cs typeface="Arial" panose="020B0604020202020204" pitchFamily="34" charset="0"/>
                              </a:rPr>
                            </m:ctrlPr>
                          </m:radPr>
                          <m:deg/>
                          <m:e>
                            <m:r>
                              <a:rPr lang="en-US" sz="1600" i="1">
                                <a:solidFill>
                                  <a:srgbClr val="000000"/>
                                </a:solidFill>
                                <a:effectLst/>
                                <a:latin typeface="Cambria Math" panose="02040503050406030204" pitchFamily="18" charset="0"/>
                                <a:ea typeface="TimesNewRomanPS-BoldMT"/>
                                <a:cs typeface="Arial" panose="020B0604020202020204" pitchFamily="34" charset="0"/>
                              </a:rPr>
                              <m:t>24</m:t>
                            </m:r>
                          </m:e>
                        </m:rad>
                      </m:den>
                    </m:f>
                  </m:oMath>
                </a14:m>
                <a:r>
                  <a:rPr lang="en-US" sz="1600" dirty="0">
                    <a:solidFill>
                      <a:srgbClr val="000000"/>
                    </a:solidFill>
                    <a:latin typeface="Times New Roman" panose="02020603050405020304" pitchFamily="18" charset="0"/>
                    <a:ea typeface="TimesNewRomanPS-BoldMT"/>
                    <a:cs typeface="Arial" panose="020B0604020202020204" pitchFamily="34" charset="0"/>
                  </a:rPr>
                  <a:t> (12) = 493.8 mm, take it 500 mm.</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Low">
                  <a:spcAft>
                    <a:spcPts val="600"/>
                  </a:spcAft>
                </a:pPr>
                <a:r>
                  <a:rPr lang="en-US" sz="1600" dirty="0">
                    <a:solidFill>
                      <a:srgbClr val="000000"/>
                    </a:solidFill>
                    <a:latin typeface="Times New Roman" panose="02020603050405020304" pitchFamily="18" charset="0"/>
                    <a:ea typeface="TimesNewRomanPS-BoldMT"/>
                    <a:cs typeface="Arial" panose="020B0604020202020204" pitchFamily="34" charset="0"/>
                  </a:rPr>
                  <a:t>For bottom bars, bars will be extended till they reach beams as shown in the attached structural drawings.</a:t>
                </a:r>
                <a:endPar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820188" y="1394404"/>
                <a:ext cx="9188335" cy="4392613"/>
              </a:xfrm>
              <a:prstGeom prst="rect">
                <a:avLst/>
              </a:prstGeom>
              <a:blipFill>
                <a:blip r:embed="rId2"/>
                <a:stretch>
                  <a:fillRect l="-398" t="-417" b="-972"/>
                </a:stretch>
              </a:blipFill>
            </p:spPr>
            <p:txBody>
              <a:bodyPr/>
              <a:lstStyle/>
              <a:p>
                <a:r>
                  <a:rPr lang="en-US">
                    <a:noFill/>
                  </a:rPr>
                  <a:t> </a:t>
                </a:r>
              </a:p>
            </p:txBody>
          </p:sp>
        </mc:Fallback>
      </mc:AlternateContent>
    </p:spTree>
    <p:extLst>
      <p:ext uri="{BB962C8B-B14F-4D97-AF65-F5344CB8AC3E}">
        <p14:creationId xmlns:p14="http://schemas.microsoft.com/office/powerpoint/2010/main" val="12616025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3764</TotalTime>
  <Words>7816</Words>
  <Application>Microsoft Office PowerPoint</Application>
  <PresentationFormat>Widescreen</PresentationFormat>
  <Paragraphs>2085</Paragraphs>
  <Slides>104</Slides>
  <Notes>8</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104</vt:i4>
      </vt:variant>
    </vt:vector>
  </HeadingPairs>
  <TitlesOfParts>
    <vt:vector size="123" baseType="lpstr">
      <vt:lpstr>Andalus</vt:lpstr>
      <vt:lpstr>Arial</vt:lpstr>
      <vt:lpstr>Arial Black</vt:lpstr>
      <vt:lpstr>Bell MT</vt:lpstr>
      <vt:lpstr>Berlin Sans FB Demi</vt:lpstr>
      <vt:lpstr>Book Antiqua</vt:lpstr>
      <vt:lpstr>Calibri</vt:lpstr>
      <vt:lpstr>Calibri Light</vt:lpstr>
      <vt:lpstr>Cambria Math</vt:lpstr>
      <vt:lpstr>Candara</vt:lpstr>
      <vt:lpstr>Century Gothic</vt:lpstr>
      <vt:lpstr>Segoe UI (Body)</vt:lpstr>
      <vt:lpstr>Segoe UI Black</vt:lpstr>
      <vt:lpstr>Tahoma</vt:lpstr>
      <vt:lpstr>Times New Roman</vt:lpstr>
      <vt:lpstr>TimesNewRomanPS-BoldMT</vt:lpstr>
      <vt:lpstr>Wingdings</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shata</dc:creator>
  <cp:lastModifiedBy>tareq jaber</cp:lastModifiedBy>
  <cp:revision>310</cp:revision>
  <dcterms:created xsi:type="dcterms:W3CDTF">2020-06-03T10:33:42Z</dcterms:created>
  <dcterms:modified xsi:type="dcterms:W3CDTF">2021-01-07T11:43:11Z</dcterms:modified>
</cp:coreProperties>
</file>