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75" r:id="rId1"/>
  </p:sldMasterIdLst>
  <p:notesMasterIdLst>
    <p:notesMasterId r:id="rId35"/>
  </p:notesMasterIdLst>
  <p:sldIdLst>
    <p:sldId id="277" r:id="rId2"/>
    <p:sldId id="280" r:id="rId3"/>
    <p:sldId id="279" r:id="rId4"/>
    <p:sldId id="281" r:id="rId5"/>
    <p:sldId id="282" r:id="rId6"/>
    <p:sldId id="283" r:id="rId7"/>
    <p:sldId id="258" r:id="rId8"/>
    <p:sldId id="284" r:id="rId9"/>
    <p:sldId id="264" r:id="rId10"/>
    <p:sldId id="290" r:id="rId11"/>
    <p:sldId id="289" r:id="rId12"/>
    <p:sldId id="288" r:id="rId13"/>
    <p:sldId id="261" r:id="rId14"/>
    <p:sldId id="291" r:id="rId15"/>
    <p:sldId id="263" r:id="rId16"/>
    <p:sldId id="302" r:id="rId17"/>
    <p:sldId id="306" r:id="rId18"/>
    <p:sldId id="309" r:id="rId19"/>
    <p:sldId id="308" r:id="rId20"/>
    <p:sldId id="307" r:id="rId21"/>
    <p:sldId id="285" r:id="rId22"/>
    <p:sldId id="286" r:id="rId23"/>
    <p:sldId id="267" r:id="rId24"/>
    <p:sldId id="303" r:id="rId25"/>
    <p:sldId id="292" r:id="rId26"/>
    <p:sldId id="271" r:id="rId27"/>
    <p:sldId id="299" r:id="rId28"/>
    <p:sldId id="297" r:id="rId29"/>
    <p:sldId id="270" r:id="rId30"/>
    <p:sldId id="259" r:id="rId31"/>
    <p:sldId id="300" r:id="rId32"/>
    <p:sldId id="301" r:id="rId33"/>
    <p:sldId id="305"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097" autoAdjust="0"/>
  </p:normalViewPr>
  <p:slideViewPr>
    <p:cSldViewPr snapToGrid="0">
      <p:cViewPr varScale="1">
        <p:scale>
          <a:sx n="56" d="100"/>
          <a:sy n="56" d="100"/>
        </p:scale>
        <p:origin x="127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5F7B3A-5481-496A-B1AF-506E61FF8D34}" type="datetimeFigureOut">
              <a:rPr lang="en-US" smtClean="0"/>
              <a:t>5/12/2017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B312C2-06D0-415B-9736-3136FC90A3E3}" type="slidenum">
              <a:rPr lang="en-US" smtClean="0"/>
              <a:t>‹#›</a:t>
            </a:fld>
            <a:endParaRPr lang="en-US"/>
          </a:p>
        </p:txBody>
      </p:sp>
    </p:spTree>
    <p:extLst>
      <p:ext uri="{BB962C8B-B14F-4D97-AF65-F5344CB8AC3E}">
        <p14:creationId xmlns:p14="http://schemas.microsoft.com/office/powerpoint/2010/main" val="3798615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STRUCTUR &amp; UN STRUCTUR </a:t>
            </a:r>
          </a:p>
        </p:txBody>
      </p:sp>
      <p:sp>
        <p:nvSpPr>
          <p:cNvPr id="4" name="Slide Number Placeholder 3"/>
          <p:cNvSpPr>
            <a:spLocks noGrp="1"/>
          </p:cNvSpPr>
          <p:nvPr>
            <p:ph type="sldNum" sz="quarter" idx="10"/>
          </p:nvPr>
        </p:nvSpPr>
        <p:spPr/>
        <p:txBody>
          <a:bodyPr/>
          <a:lstStyle/>
          <a:p>
            <a:fld id="{15B312C2-06D0-415B-9736-3136FC90A3E3}" type="slidenum">
              <a:rPr lang="en-US" smtClean="0"/>
              <a:t>26</a:t>
            </a:fld>
            <a:endParaRPr lang="en-US"/>
          </a:p>
        </p:txBody>
      </p:sp>
    </p:spTree>
    <p:extLst>
      <p:ext uri="{BB962C8B-B14F-4D97-AF65-F5344CB8AC3E}">
        <p14:creationId xmlns:p14="http://schemas.microsoft.com/office/powerpoint/2010/main" val="3054377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B312C2-06D0-415B-9736-3136FC90A3E3}" type="slidenum">
              <a:rPr lang="en-US" smtClean="0"/>
              <a:t>28</a:t>
            </a:fld>
            <a:endParaRPr lang="en-US"/>
          </a:p>
        </p:txBody>
      </p:sp>
    </p:spTree>
    <p:extLst>
      <p:ext uri="{BB962C8B-B14F-4D97-AF65-F5344CB8AC3E}">
        <p14:creationId xmlns:p14="http://schemas.microsoft.com/office/powerpoint/2010/main" val="2197492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B312C2-06D0-415B-9736-3136FC90A3E3}" type="slidenum">
              <a:rPr lang="en-US" smtClean="0"/>
              <a:t>30</a:t>
            </a:fld>
            <a:endParaRPr lang="en-US"/>
          </a:p>
        </p:txBody>
      </p:sp>
    </p:spTree>
    <p:extLst>
      <p:ext uri="{BB962C8B-B14F-4D97-AF65-F5344CB8AC3E}">
        <p14:creationId xmlns:p14="http://schemas.microsoft.com/office/powerpoint/2010/main" val="473565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4F9D935-92D7-449A-8806-0DCBB6F4B3F3}" type="datetimeFigureOut">
              <a:rPr lang="en-US" smtClean="0"/>
              <a:t>5/12/2017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119772813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F9D935-92D7-449A-8806-0DCBB6F4B3F3}" type="datetimeFigureOut">
              <a:rPr lang="en-US" smtClean="0"/>
              <a:t>5/12/2017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3685401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F9D935-92D7-449A-8806-0DCBB6F4B3F3}"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22646528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F9D935-92D7-449A-8806-0DCBB6F4B3F3}"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1870175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F9D935-92D7-449A-8806-0DCBB6F4B3F3}"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21446961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F9D935-92D7-449A-8806-0DCBB6F4B3F3}"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37532328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F9D935-92D7-449A-8806-0DCBB6F4B3F3}"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34649107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F9D935-92D7-449A-8806-0DCBB6F4B3F3}"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2391416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F9D935-92D7-449A-8806-0DCBB6F4B3F3}"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295061449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F9D935-92D7-449A-8806-0DCBB6F4B3F3}"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833698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F9D935-92D7-449A-8806-0DCBB6F4B3F3}"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3812831534"/>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4F9D935-92D7-449A-8806-0DCBB6F4B3F3}" type="datetimeFigureOut">
              <a:rPr lang="en-US" smtClean="0"/>
              <a:t>5/12/2017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81585699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4F9D935-92D7-449A-8806-0DCBB6F4B3F3}" type="datetimeFigureOut">
              <a:rPr lang="en-US" smtClean="0"/>
              <a:t>5/12/2017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169813469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4F9D935-92D7-449A-8806-0DCBB6F4B3F3}" type="datetimeFigureOut">
              <a:rPr lang="en-US" smtClean="0"/>
              <a:t>5/12/2017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2158238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F9D935-92D7-449A-8806-0DCBB6F4B3F3}" type="datetimeFigureOut">
              <a:rPr lang="en-US" smtClean="0"/>
              <a:t>5/12/2017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975560298"/>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F9D935-92D7-449A-8806-0DCBB6F4B3F3}" type="datetimeFigureOut">
              <a:rPr lang="en-US" smtClean="0"/>
              <a:t>5/12/2017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285652059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F9D935-92D7-449A-8806-0DCBB6F4B3F3}" type="datetimeFigureOut">
              <a:rPr lang="en-US" smtClean="0"/>
              <a:t>5/12/2017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407F8-A4DA-4C7C-90E9-E5B8C08B0F21}" type="slidenum">
              <a:rPr lang="en-US" smtClean="0"/>
              <a:t>‹#›</a:t>
            </a:fld>
            <a:endParaRPr lang="en-US"/>
          </a:p>
        </p:txBody>
      </p:sp>
    </p:spTree>
    <p:extLst>
      <p:ext uri="{BB962C8B-B14F-4D97-AF65-F5344CB8AC3E}">
        <p14:creationId xmlns:p14="http://schemas.microsoft.com/office/powerpoint/2010/main" val="1473572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4F9D935-92D7-449A-8806-0DCBB6F4B3F3}" type="datetimeFigureOut">
              <a:rPr lang="en-US" smtClean="0"/>
              <a:t>5/12/2017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58407F8-A4DA-4C7C-90E9-E5B8C08B0F21}" type="slidenum">
              <a:rPr lang="en-US" smtClean="0"/>
              <a:t>‹#›</a:t>
            </a:fld>
            <a:endParaRPr lang="en-US"/>
          </a:p>
        </p:txBody>
      </p:sp>
    </p:spTree>
    <p:extLst>
      <p:ext uri="{BB962C8B-B14F-4D97-AF65-F5344CB8AC3E}">
        <p14:creationId xmlns:p14="http://schemas.microsoft.com/office/powerpoint/2010/main" val="523286027"/>
      </p:ext>
    </p:extLst>
  </p:cSld>
  <p:clrMap bg1="lt1" tx1="dk1" bg2="lt2" tx2="dk2" accent1="accent1" accent2="accent2" accent3="accent3" accent4="accent4" accent5="accent5" accent6="accent6" hlink="hlink" folHlink="folHlink"/>
  <p:sldLayoutIdLst>
    <p:sldLayoutId id="2147484276" r:id="rId1"/>
    <p:sldLayoutId id="2147484277" r:id="rId2"/>
    <p:sldLayoutId id="2147484278" r:id="rId3"/>
    <p:sldLayoutId id="2147484279" r:id="rId4"/>
    <p:sldLayoutId id="2147484280" r:id="rId5"/>
    <p:sldLayoutId id="2147484281" r:id="rId6"/>
    <p:sldLayoutId id="2147484282" r:id="rId7"/>
    <p:sldLayoutId id="2147484283" r:id="rId8"/>
    <p:sldLayoutId id="2147484284" r:id="rId9"/>
    <p:sldLayoutId id="2147484285" r:id="rId10"/>
    <p:sldLayoutId id="2147484286" r:id="rId11"/>
    <p:sldLayoutId id="2147484287" r:id="rId12"/>
    <p:sldLayoutId id="2147484288" r:id="rId13"/>
    <p:sldLayoutId id="2147484289" r:id="rId14"/>
    <p:sldLayoutId id="2147484290" r:id="rId15"/>
    <p:sldLayoutId id="2147484291" r:id="rId16"/>
    <p:sldLayoutId id="2147484292"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chemeClr val="accent1"/>
                </a:solidFill>
              </a:rPr>
              <a:t>Insight </a:t>
            </a:r>
          </a:p>
        </p:txBody>
      </p:sp>
      <p:sp>
        <p:nvSpPr>
          <p:cNvPr id="3" name="Subtitle 2"/>
          <p:cNvSpPr>
            <a:spLocks noGrp="1"/>
          </p:cNvSpPr>
          <p:nvPr>
            <p:ph type="subTitle" idx="1"/>
          </p:nvPr>
        </p:nvSpPr>
        <p:spPr/>
        <p:txBody>
          <a:bodyPr>
            <a:normAutofit/>
          </a:bodyPr>
          <a:lstStyle/>
          <a:p>
            <a:r>
              <a:rPr lang="en-US" b="1" dirty="0">
                <a:solidFill>
                  <a:schemeClr val="tx1"/>
                </a:solidFill>
              </a:rPr>
              <a:t>Ahmad Jabi | </a:t>
            </a:r>
            <a:r>
              <a:rPr lang="en-US" b="1" dirty="0" err="1">
                <a:solidFill>
                  <a:schemeClr val="tx1"/>
                </a:solidFill>
              </a:rPr>
              <a:t>Yazan</a:t>
            </a:r>
            <a:r>
              <a:rPr lang="en-US" b="1" dirty="0">
                <a:solidFill>
                  <a:schemeClr val="tx1"/>
                </a:solidFill>
              </a:rPr>
              <a:t> </a:t>
            </a:r>
            <a:r>
              <a:rPr lang="en-US" b="1" dirty="0" err="1">
                <a:solidFill>
                  <a:schemeClr val="tx1"/>
                </a:solidFill>
              </a:rPr>
              <a:t>Shakhshir</a:t>
            </a:r>
            <a:r>
              <a:rPr lang="en-US" b="1" dirty="0">
                <a:solidFill>
                  <a:schemeClr val="tx1"/>
                </a:solidFill>
              </a:rPr>
              <a:t> | </a:t>
            </a:r>
            <a:r>
              <a:rPr lang="en-US" b="1" dirty="0" err="1">
                <a:solidFill>
                  <a:schemeClr val="tx1"/>
                </a:solidFill>
              </a:rPr>
              <a:t>Saleem</a:t>
            </a:r>
            <a:r>
              <a:rPr lang="en-US" b="1" dirty="0">
                <a:solidFill>
                  <a:schemeClr val="tx1"/>
                </a:solidFill>
              </a:rPr>
              <a:t> Abu </a:t>
            </a:r>
            <a:r>
              <a:rPr lang="en-US" b="1" dirty="0" err="1">
                <a:solidFill>
                  <a:schemeClr val="tx1"/>
                </a:solidFill>
              </a:rPr>
              <a:t>Dhair</a:t>
            </a:r>
            <a:r>
              <a:rPr lang="en-US" b="1" dirty="0">
                <a:solidFill>
                  <a:schemeClr val="tx1"/>
                </a:solidFill>
              </a:rPr>
              <a:t> </a:t>
            </a:r>
          </a:p>
          <a:p>
            <a:r>
              <a:rPr lang="en-US" b="1" dirty="0">
                <a:solidFill>
                  <a:schemeClr val="tx1"/>
                </a:solidFill>
              </a:rPr>
              <a:t>Supervised by </a:t>
            </a:r>
            <a:r>
              <a:rPr lang="en-US" b="1" dirty="0" err="1">
                <a:solidFill>
                  <a:schemeClr val="tx1"/>
                </a:solidFill>
              </a:rPr>
              <a:t>Dr.Nizar</a:t>
            </a:r>
            <a:r>
              <a:rPr lang="en-US" b="1" dirty="0">
                <a:solidFill>
                  <a:schemeClr val="tx1"/>
                </a:solidFill>
              </a:rPr>
              <a:t> </a:t>
            </a:r>
            <a:r>
              <a:rPr lang="en-US" b="1" dirty="0" err="1">
                <a:solidFill>
                  <a:schemeClr val="tx1"/>
                </a:solidFill>
              </a:rPr>
              <a:t>Awartani</a:t>
            </a:r>
            <a:r>
              <a:rPr lang="en-US" b="1" dirty="0">
                <a:solidFill>
                  <a:schemeClr val="tx1"/>
                </a:solidFill>
              </a:rPr>
              <a:t> </a:t>
            </a:r>
          </a:p>
        </p:txBody>
      </p:sp>
    </p:spTree>
    <p:extLst>
      <p:ext uri="{BB962C8B-B14F-4D97-AF65-F5344CB8AC3E}">
        <p14:creationId xmlns:p14="http://schemas.microsoft.com/office/powerpoint/2010/main" val="4167291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prstClr val="black"/>
                </a:solidFill>
              </a:rPr>
              <a:t>Scope of “</a:t>
            </a:r>
            <a:r>
              <a:rPr lang="en-US" b="1" dirty="0">
                <a:solidFill>
                  <a:schemeClr val="accent1"/>
                </a:solidFill>
              </a:rPr>
              <a:t>Insight</a:t>
            </a:r>
            <a:r>
              <a:rPr lang="en-US" b="1" dirty="0">
                <a:solidFill>
                  <a:prstClr val="black"/>
                </a:solidFill>
              </a:rPr>
              <a:t>”</a:t>
            </a:r>
            <a:br>
              <a:rPr lang="en-US" dirty="0">
                <a:solidFill>
                  <a:prstClr val="black"/>
                </a:solidFill>
              </a:rPr>
            </a:br>
            <a:endParaRPr lang="en-US" dirty="0"/>
          </a:p>
        </p:txBody>
      </p:sp>
      <p:sp>
        <p:nvSpPr>
          <p:cNvPr id="3" name="Content Placeholder 2"/>
          <p:cNvSpPr>
            <a:spLocks noGrp="1"/>
          </p:cNvSpPr>
          <p:nvPr>
            <p:ph idx="1"/>
          </p:nvPr>
        </p:nvSpPr>
        <p:spPr>
          <a:xfrm>
            <a:off x="1593492" y="2216623"/>
            <a:ext cx="10018713" cy="3124201"/>
          </a:xfrm>
        </p:spPr>
        <p:txBody>
          <a:bodyPr/>
          <a:lstStyle/>
          <a:p>
            <a:r>
              <a:rPr lang="en-US" b="1" dirty="0">
                <a:solidFill>
                  <a:prstClr val="black"/>
                </a:solidFill>
              </a:rPr>
              <a:t>Companies.</a:t>
            </a:r>
          </a:p>
          <a:p>
            <a:r>
              <a:rPr lang="en-US" b="1" dirty="0">
                <a:solidFill>
                  <a:prstClr val="black"/>
                </a:solidFill>
              </a:rPr>
              <a:t>Normal users.</a:t>
            </a:r>
          </a:p>
        </p:txBody>
      </p:sp>
    </p:spTree>
    <p:extLst>
      <p:ext uri="{BB962C8B-B14F-4D97-AF65-F5344CB8AC3E}">
        <p14:creationId xmlns:p14="http://schemas.microsoft.com/office/powerpoint/2010/main" val="2930138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prstClr val="black"/>
                </a:solidFill>
              </a:rPr>
              <a:t>Scope of “</a:t>
            </a:r>
            <a:r>
              <a:rPr lang="en-US" b="1" dirty="0">
                <a:solidFill>
                  <a:srgbClr val="BC1C1C"/>
                </a:solidFill>
              </a:rPr>
              <a:t>Insight</a:t>
            </a:r>
            <a:r>
              <a:rPr lang="en-US" b="1" dirty="0">
                <a:solidFill>
                  <a:prstClr val="black"/>
                </a:solidFill>
              </a:rPr>
              <a:t>”</a:t>
            </a:r>
            <a:br>
              <a:rPr lang="en-US" dirty="0">
                <a:solidFill>
                  <a:prstClr val="black"/>
                </a:solidFill>
              </a:rPr>
            </a:br>
            <a:endParaRPr lang="en-US" dirty="0"/>
          </a:p>
        </p:txBody>
      </p:sp>
      <p:sp>
        <p:nvSpPr>
          <p:cNvPr id="3" name="Content Placeholder 2"/>
          <p:cNvSpPr>
            <a:spLocks noGrp="1"/>
          </p:cNvSpPr>
          <p:nvPr>
            <p:ph idx="1"/>
          </p:nvPr>
        </p:nvSpPr>
        <p:spPr>
          <a:xfrm>
            <a:off x="1484311" y="2852382"/>
            <a:ext cx="10018713" cy="3525672"/>
          </a:xfrm>
        </p:spPr>
        <p:txBody>
          <a:bodyPr>
            <a:normAutofit/>
          </a:bodyPr>
          <a:lstStyle/>
          <a:p>
            <a:pPr marL="0" indent="0">
              <a:buClr>
                <a:srgbClr val="BC1C1C">
                  <a:lumMod val="75000"/>
                </a:srgbClr>
              </a:buClr>
              <a:buNone/>
            </a:pPr>
            <a:r>
              <a:rPr lang="en-US" sz="2600" b="1" dirty="0">
                <a:solidFill>
                  <a:prstClr val="black"/>
                </a:solidFill>
              </a:rPr>
              <a:t>Companies: </a:t>
            </a:r>
            <a:r>
              <a:rPr lang="en-US" dirty="0">
                <a:solidFill>
                  <a:prstClr val="black"/>
                </a:solidFill>
              </a:rPr>
              <a:t>get use of customers’ feedback on social media.</a:t>
            </a:r>
          </a:p>
          <a:p>
            <a:pPr marL="0" lvl="0" indent="0">
              <a:buClr>
                <a:srgbClr val="BC1C1C">
                  <a:lumMod val="75000"/>
                </a:srgbClr>
              </a:buClr>
              <a:buNone/>
            </a:pPr>
            <a:r>
              <a:rPr lang="en-US" sz="1800" dirty="0">
                <a:solidFill>
                  <a:prstClr val="black"/>
                </a:solidFill>
              </a:rPr>
              <a:t>Example</a:t>
            </a:r>
            <a:r>
              <a:rPr lang="en-US" sz="1700" dirty="0">
                <a:solidFill>
                  <a:prstClr val="black"/>
                </a:solidFill>
              </a:rPr>
              <a:t>:</a:t>
            </a:r>
          </a:p>
          <a:p>
            <a:pPr>
              <a:buClr>
                <a:srgbClr val="BC1C1C">
                  <a:lumMod val="75000"/>
                </a:srgbClr>
              </a:buClr>
            </a:pPr>
            <a:r>
              <a:rPr lang="en-US" sz="2000" b="1" dirty="0"/>
              <a:t>Commercial Brands</a:t>
            </a:r>
          </a:p>
          <a:p>
            <a:pPr lvl="1">
              <a:buClr>
                <a:srgbClr val="BC1C1C">
                  <a:lumMod val="75000"/>
                </a:srgbClr>
              </a:buClr>
              <a:buFont typeface="Wingdings" panose="05000000000000000000" pitchFamily="2" charset="2"/>
              <a:buChar char="§"/>
            </a:pPr>
            <a:r>
              <a:rPr lang="en-US" sz="1800" dirty="0"/>
              <a:t> Follow up for clients’ sentiment about a product allows improving it immediately.</a:t>
            </a:r>
            <a:endParaRPr lang="en-US" sz="1800" dirty="0">
              <a:solidFill>
                <a:prstClr val="black"/>
              </a:solidFill>
            </a:endParaRPr>
          </a:p>
          <a:p>
            <a:r>
              <a:rPr lang="en-US" sz="2000" b="1" dirty="0"/>
              <a:t>Digital Marketing Agencies</a:t>
            </a:r>
          </a:p>
          <a:p>
            <a:pPr lvl="1">
              <a:buFont typeface="Wingdings" panose="05000000000000000000" pitchFamily="2" charset="2"/>
              <a:buChar char="§"/>
            </a:pPr>
            <a:r>
              <a:rPr lang="en-US" sz="1800" dirty="0"/>
              <a:t>Dazzle your clients by producing advanced analytical reports about marketing campaign they made and how much effective it was on social media.</a:t>
            </a:r>
          </a:p>
          <a:p>
            <a:pPr lvl="1">
              <a:buFont typeface="Wingdings" panose="05000000000000000000" pitchFamily="2" charset="2"/>
              <a:buChar char="§"/>
            </a:pPr>
            <a:r>
              <a:rPr lang="en-US" sz="1800" dirty="0"/>
              <a:t>Showing your work results to customer.</a:t>
            </a:r>
            <a:endParaRPr lang="en-US" dirty="0"/>
          </a:p>
          <a:p>
            <a:endParaRPr lang="en-US" dirty="0"/>
          </a:p>
        </p:txBody>
      </p:sp>
    </p:spTree>
    <p:extLst>
      <p:ext uri="{BB962C8B-B14F-4D97-AF65-F5344CB8AC3E}">
        <p14:creationId xmlns:p14="http://schemas.microsoft.com/office/powerpoint/2010/main" val="2190465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prstClr val="black"/>
                </a:solidFill>
              </a:rPr>
              <a:t>Scope of “</a:t>
            </a:r>
            <a:r>
              <a:rPr lang="en-US" b="1" dirty="0">
                <a:solidFill>
                  <a:srgbClr val="BC1C1C"/>
                </a:solidFill>
              </a:rPr>
              <a:t>Insight</a:t>
            </a:r>
            <a:r>
              <a:rPr lang="en-US" b="1" dirty="0">
                <a:solidFill>
                  <a:prstClr val="black"/>
                </a:solidFill>
              </a:rPr>
              <a:t>”</a:t>
            </a:r>
            <a:br>
              <a:rPr lang="en-US" dirty="0">
                <a:solidFill>
                  <a:prstClr val="black"/>
                </a:solidFill>
              </a:rPr>
            </a:br>
            <a:endParaRPr lang="en-US" dirty="0"/>
          </a:p>
        </p:txBody>
      </p:sp>
      <p:sp>
        <p:nvSpPr>
          <p:cNvPr id="3" name="Content Placeholder 2"/>
          <p:cNvSpPr>
            <a:spLocks noGrp="1"/>
          </p:cNvSpPr>
          <p:nvPr>
            <p:ph idx="1"/>
          </p:nvPr>
        </p:nvSpPr>
        <p:spPr/>
        <p:txBody>
          <a:bodyPr>
            <a:normAutofit/>
          </a:bodyPr>
          <a:lstStyle/>
          <a:p>
            <a:pPr marL="0" marR="0" indent="0">
              <a:lnSpc>
                <a:spcPct val="107000"/>
              </a:lnSpc>
              <a:spcBef>
                <a:spcPts val="0"/>
              </a:spcBef>
              <a:spcAft>
                <a:spcPts val="0"/>
              </a:spcAft>
              <a:buNone/>
            </a:pPr>
            <a:r>
              <a:rPr lang="en-US" sz="2600" b="1" dirty="0">
                <a:latin typeface="Times New Roman" panose="02020603050405020304" pitchFamily="18" charset="0"/>
                <a:ea typeface="Times New Roman" panose="02020603050405020304" pitchFamily="18" charset="0"/>
                <a:cs typeface="Arial" panose="020B0604020202020204" pitchFamily="34" charset="0"/>
              </a:rPr>
              <a:t>Normal users:</a:t>
            </a:r>
            <a:endParaRPr lang="en-US" sz="26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It is also aimed for persons who are concerned with exploring the general impression or sentiment about a certain topic.</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0"/>
              </a:spcAft>
              <a:buNone/>
            </a:pPr>
            <a:endParaRPr lang="en-US" sz="20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It also useful for people who are looking to directly get the recommendation of a certain movie to be watched or not. </a:t>
            </a:r>
            <a:endParaRPr lang="en-US" sz="18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2584332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t>
            </a:r>
            <a:r>
              <a:rPr lang="en-US" b="1" dirty="0">
                <a:solidFill>
                  <a:schemeClr val="accent1"/>
                </a:solidFill>
              </a:rPr>
              <a:t>Insight</a:t>
            </a:r>
            <a:r>
              <a:rPr lang="en-US" b="1" dirty="0"/>
              <a:t>” Objectives</a:t>
            </a:r>
            <a:endParaRPr lang="en-US" dirty="0"/>
          </a:p>
        </p:txBody>
      </p:sp>
      <p:sp>
        <p:nvSpPr>
          <p:cNvPr id="3" name="Content Placeholder 2"/>
          <p:cNvSpPr>
            <a:spLocks noGrp="1"/>
          </p:cNvSpPr>
          <p:nvPr>
            <p:ph idx="1"/>
          </p:nvPr>
        </p:nvSpPr>
        <p:spPr/>
        <p:txBody>
          <a:bodyPr>
            <a:normAutofit/>
          </a:bodyPr>
          <a:lstStyle/>
          <a:p>
            <a:pPr fontAlgn="base"/>
            <a:r>
              <a:rPr lang="en-US" dirty="0"/>
              <a:t>The main idea of our project is to develop an application that provides a service for companies who need to improve campaign of success and customer care.</a:t>
            </a:r>
          </a:p>
          <a:p>
            <a:pPr marL="0" indent="0">
              <a:buNone/>
            </a:pPr>
            <a:endParaRPr lang="en-US" dirty="0"/>
          </a:p>
          <a:p>
            <a:pPr fontAlgn="base"/>
            <a:r>
              <a:rPr lang="en-US" dirty="0"/>
              <a:t>Best decisions that have the best impact are decisions that basically depends on accurate and precise data not on intuition and guessing.</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594135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t>
            </a:r>
            <a:r>
              <a:rPr lang="en-US" b="1" dirty="0">
                <a:solidFill>
                  <a:schemeClr val="accent1"/>
                </a:solidFill>
              </a:rPr>
              <a:t>Insight</a:t>
            </a:r>
            <a:r>
              <a:rPr lang="en-US" b="1" dirty="0"/>
              <a:t>” Objectives</a:t>
            </a:r>
            <a:endParaRPr lang="en-US" dirty="0"/>
          </a:p>
        </p:txBody>
      </p:sp>
      <p:sp>
        <p:nvSpPr>
          <p:cNvPr id="3" name="Content Placeholder 2"/>
          <p:cNvSpPr>
            <a:spLocks noGrp="1"/>
          </p:cNvSpPr>
          <p:nvPr>
            <p:ph idx="1"/>
          </p:nvPr>
        </p:nvSpPr>
        <p:spPr/>
        <p:txBody>
          <a:bodyPr/>
          <a:lstStyle/>
          <a:p>
            <a:pPr fontAlgn="base"/>
            <a:r>
              <a:rPr lang="en-US" dirty="0"/>
              <a:t>Eases the mission of reading the BIG data </a:t>
            </a:r>
          </a:p>
          <a:p>
            <a:pPr fontAlgn="base"/>
            <a:r>
              <a:rPr lang="en-US" dirty="0"/>
              <a:t>Achieving the most usefulness out of the data you have.</a:t>
            </a:r>
          </a:p>
          <a:p>
            <a:pPr fontAlgn="base"/>
            <a:r>
              <a:rPr lang="en-US" dirty="0"/>
              <a:t>Enhance utilization of huge amount of available data by analyze and extract information and general sentiment this information give about a certain topic.</a:t>
            </a:r>
          </a:p>
          <a:p>
            <a:endParaRPr lang="en-US" dirty="0"/>
          </a:p>
        </p:txBody>
      </p:sp>
    </p:spTree>
    <p:extLst>
      <p:ext uri="{BB962C8B-B14F-4D97-AF65-F5344CB8AC3E}">
        <p14:creationId xmlns:p14="http://schemas.microsoft.com/office/powerpoint/2010/main" val="998093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Methodology</a:t>
            </a:r>
            <a:br>
              <a:rPr lang="en-US" b="1" dirty="0"/>
            </a:br>
            <a:endParaRPr lang="en-US" dirty="0"/>
          </a:p>
        </p:txBody>
      </p:sp>
      <p:sp>
        <p:nvSpPr>
          <p:cNvPr id="3" name="Content Placeholder 2"/>
          <p:cNvSpPr>
            <a:spLocks noGrp="1"/>
          </p:cNvSpPr>
          <p:nvPr>
            <p:ph idx="1"/>
          </p:nvPr>
        </p:nvSpPr>
        <p:spPr/>
        <p:txBody>
          <a:bodyPr>
            <a:normAutofit/>
          </a:bodyPr>
          <a:lstStyle/>
          <a:p>
            <a:r>
              <a:rPr lang="en-US" dirty="0"/>
              <a:t>Learn about analyzing (Sentiment Analysis),</a:t>
            </a:r>
          </a:p>
          <a:p>
            <a:r>
              <a:rPr lang="en-US" dirty="0"/>
              <a:t> Indexing</a:t>
            </a:r>
          </a:p>
          <a:p>
            <a:r>
              <a:rPr lang="en-US" dirty="0"/>
              <a:t>Information retrieval 		</a:t>
            </a:r>
          </a:p>
          <a:p>
            <a:r>
              <a:rPr lang="en-US" dirty="0"/>
              <a:t>Use of social media APIs.</a:t>
            </a:r>
          </a:p>
          <a:p>
            <a:pPr marL="0" indent="0">
              <a:buNone/>
            </a:pPr>
            <a:endParaRPr lang="en-US" dirty="0"/>
          </a:p>
        </p:txBody>
      </p:sp>
    </p:spTree>
    <p:extLst>
      <p:ext uri="{BB962C8B-B14F-4D97-AF65-F5344CB8AC3E}">
        <p14:creationId xmlns:p14="http://schemas.microsoft.com/office/powerpoint/2010/main" val="398648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Tools</a:t>
            </a:r>
            <a:endParaRPr lang="en-US" dirty="0"/>
          </a:p>
        </p:txBody>
      </p:sp>
      <p:sp>
        <p:nvSpPr>
          <p:cNvPr id="5" name="Content Placeholder 4"/>
          <p:cNvSpPr>
            <a:spLocks noGrp="1"/>
          </p:cNvSpPr>
          <p:nvPr>
            <p:ph idx="1"/>
          </p:nvPr>
        </p:nvSpPr>
        <p:spPr/>
        <p:txBody>
          <a:bodyPr>
            <a:normAutofit/>
          </a:bodyPr>
          <a:lstStyle/>
          <a:p>
            <a:r>
              <a:rPr lang="en-US" b="1" dirty="0" err="1">
                <a:solidFill>
                  <a:srgbClr val="FF0000"/>
                </a:solidFill>
              </a:rPr>
              <a:t>LingPipe's</a:t>
            </a:r>
            <a:r>
              <a:rPr lang="en-US" b="1" dirty="0">
                <a:solidFill>
                  <a:srgbClr val="FF0000"/>
                </a:solidFill>
              </a:rPr>
              <a:t> language classification framework</a:t>
            </a:r>
          </a:p>
          <a:p>
            <a:r>
              <a:rPr lang="en-US" b="1" dirty="0"/>
              <a:t>Stanford CORENLP Model</a:t>
            </a:r>
            <a:r>
              <a:rPr lang="en-US" b="1" dirty="0">
                <a:ea typeface="Times New Roman" panose="02020603050405020304" pitchFamily="18" charset="0"/>
                <a:cs typeface="Times New Roman" panose="02020603050405020304" pitchFamily="18" charset="0"/>
              </a:rPr>
              <a:t> </a:t>
            </a:r>
          </a:p>
          <a:p>
            <a:r>
              <a:rPr lang="en-US" b="1" dirty="0"/>
              <a:t>APIs:</a:t>
            </a:r>
          </a:p>
          <a:p>
            <a:pPr lvl="1"/>
            <a:r>
              <a:rPr lang="en-US" b="1" dirty="0"/>
              <a:t>Twitter API</a:t>
            </a:r>
          </a:p>
          <a:p>
            <a:pPr lvl="1"/>
            <a:r>
              <a:rPr lang="en-US" b="1" dirty="0"/>
              <a:t>New York Times API</a:t>
            </a:r>
            <a:endParaRPr lang="en-US" sz="1800" dirty="0"/>
          </a:p>
          <a:p>
            <a:r>
              <a:rPr lang="en-US" b="1" dirty="0"/>
              <a:t>Elasticsearch</a:t>
            </a:r>
            <a:endParaRPr lang="en-US" dirty="0"/>
          </a:p>
          <a:p>
            <a:endParaRPr lang="en-US" dirty="0"/>
          </a:p>
        </p:txBody>
      </p:sp>
    </p:spTree>
    <p:extLst>
      <p:ext uri="{BB962C8B-B14F-4D97-AF65-F5344CB8AC3E}">
        <p14:creationId xmlns:p14="http://schemas.microsoft.com/office/powerpoint/2010/main" val="684384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rgbClr val="FF0000"/>
                </a:solidFill>
              </a:rPr>
              <a:t>LingPipe's</a:t>
            </a:r>
            <a:r>
              <a:rPr lang="en-US" dirty="0">
                <a:solidFill>
                  <a:srgbClr val="FF0000"/>
                </a:solidFill>
              </a:rPr>
              <a:t> language classification framework</a:t>
            </a:r>
          </a:p>
        </p:txBody>
      </p:sp>
      <p:sp>
        <p:nvSpPr>
          <p:cNvPr id="3" name="Content Placeholder 2"/>
          <p:cNvSpPr>
            <a:spLocks noGrp="1"/>
          </p:cNvSpPr>
          <p:nvPr>
            <p:ph idx="1"/>
          </p:nvPr>
        </p:nvSpPr>
        <p:spPr/>
        <p:txBody>
          <a:bodyPr>
            <a:normAutofit/>
          </a:bodyPr>
          <a:lstStyle/>
          <a:p>
            <a:r>
              <a:rPr lang="en-US" dirty="0" err="1">
                <a:solidFill>
                  <a:srgbClr val="FF0000"/>
                </a:solidFill>
              </a:rPr>
              <a:t>LingPipe</a:t>
            </a:r>
            <a:r>
              <a:rPr lang="en-US" dirty="0">
                <a:solidFill>
                  <a:srgbClr val="FF0000"/>
                </a:solidFill>
              </a:rPr>
              <a:t> is tool kit for processing text using computational linguistics. </a:t>
            </a:r>
            <a:r>
              <a:rPr lang="en-US" dirty="0" err="1">
                <a:solidFill>
                  <a:srgbClr val="FF0000"/>
                </a:solidFill>
              </a:rPr>
              <a:t>LingPipe</a:t>
            </a:r>
            <a:r>
              <a:rPr lang="en-US" dirty="0">
                <a:solidFill>
                  <a:srgbClr val="FF0000"/>
                </a:solidFill>
              </a:rPr>
              <a:t> is used to do tasks like:</a:t>
            </a:r>
          </a:p>
          <a:p>
            <a:pPr lvl="1"/>
            <a:r>
              <a:rPr lang="en-US" dirty="0">
                <a:solidFill>
                  <a:srgbClr val="FF0000"/>
                </a:solidFill>
              </a:rPr>
              <a:t>Find the names of people, organizations or locations in news</a:t>
            </a:r>
          </a:p>
          <a:p>
            <a:pPr lvl="1"/>
            <a:r>
              <a:rPr lang="en-US" dirty="0">
                <a:solidFill>
                  <a:srgbClr val="FF0000"/>
                </a:solidFill>
              </a:rPr>
              <a:t>Automatically classify Twitter search results into categories</a:t>
            </a:r>
          </a:p>
          <a:p>
            <a:pPr lvl="1"/>
            <a:r>
              <a:rPr lang="en-US" dirty="0">
                <a:solidFill>
                  <a:srgbClr val="FF0000"/>
                </a:solidFill>
              </a:rPr>
              <a:t>Suggest correct spellings of queries</a:t>
            </a:r>
          </a:p>
          <a:p>
            <a:r>
              <a:rPr lang="en-US" dirty="0">
                <a:solidFill>
                  <a:srgbClr val="FF0000"/>
                </a:solidFill>
              </a:rPr>
              <a:t>classifying opinions in text into categories like "positive" or "negative“ based on </a:t>
            </a:r>
            <a:r>
              <a:rPr lang="en-US" b="1" dirty="0">
                <a:solidFill>
                  <a:srgbClr val="FF0000"/>
                </a:solidFill>
              </a:rPr>
              <a:t>Logistic regression </a:t>
            </a:r>
            <a:r>
              <a:rPr lang="en-US" dirty="0">
                <a:solidFill>
                  <a:srgbClr val="FF0000"/>
                </a:solidFill>
              </a:rPr>
              <a:t>is a </a:t>
            </a:r>
            <a:r>
              <a:rPr lang="en-US" dirty="0" err="1">
                <a:solidFill>
                  <a:srgbClr val="FF0000"/>
                </a:solidFill>
              </a:rPr>
              <a:t>discriminitive</a:t>
            </a:r>
            <a:r>
              <a:rPr lang="en-US" dirty="0">
                <a:solidFill>
                  <a:srgbClr val="FF0000"/>
                </a:solidFill>
              </a:rPr>
              <a:t> probabilistic classification model.</a:t>
            </a:r>
          </a:p>
        </p:txBody>
      </p:sp>
    </p:spTree>
    <p:extLst>
      <p:ext uri="{BB962C8B-B14F-4D97-AF65-F5344CB8AC3E}">
        <p14:creationId xmlns:p14="http://schemas.microsoft.com/office/powerpoint/2010/main" val="2211386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rgbClr val="FF0000"/>
                </a:solidFill>
              </a:rPr>
              <a:t>LingPipe's</a:t>
            </a:r>
            <a:r>
              <a:rPr lang="en-US" dirty="0">
                <a:solidFill>
                  <a:srgbClr val="FF0000"/>
                </a:solidFill>
              </a:rPr>
              <a:t> Logistic regression model</a:t>
            </a:r>
            <a:endParaRPr lang="en-US" dirty="0"/>
          </a:p>
        </p:txBody>
      </p:sp>
      <p:sp>
        <p:nvSpPr>
          <p:cNvPr id="3" name="Content Placeholder 2"/>
          <p:cNvSpPr>
            <a:spLocks noGrp="1"/>
          </p:cNvSpPr>
          <p:nvPr>
            <p:ph idx="1"/>
          </p:nvPr>
        </p:nvSpPr>
        <p:spPr/>
        <p:txBody>
          <a:bodyPr/>
          <a:lstStyle/>
          <a:p>
            <a:r>
              <a:rPr lang="en-US" dirty="0">
                <a:solidFill>
                  <a:srgbClr val="FF0000"/>
                </a:solidFill>
              </a:rPr>
              <a:t> Logistic regression is one of the best probabilistic classifiers</a:t>
            </a:r>
          </a:p>
          <a:p>
            <a:r>
              <a:rPr lang="en-US" dirty="0">
                <a:solidFill>
                  <a:srgbClr val="FF0000"/>
                </a:solidFill>
              </a:rPr>
              <a:t>Also Known As Neural Network</a:t>
            </a:r>
          </a:p>
          <a:p>
            <a:pPr lvl="1"/>
            <a:r>
              <a:rPr lang="en-US" dirty="0">
                <a:solidFill>
                  <a:srgbClr val="FF0000"/>
                </a:solidFill>
              </a:rPr>
              <a:t>Binary logistic regression is equivalent to a one-layer, single-output neural network.</a:t>
            </a:r>
            <a:endParaRPr lang="en-US" b="1" dirty="0">
              <a:solidFill>
                <a:srgbClr val="FF0000"/>
              </a:solidFill>
            </a:endParaRPr>
          </a:p>
        </p:txBody>
      </p:sp>
    </p:spTree>
    <p:extLst>
      <p:ext uri="{BB962C8B-B14F-4D97-AF65-F5344CB8AC3E}">
        <p14:creationId xmlns:p14="http://schemas.microsoft.com/office/powerpoint/2010/main" val="11145286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rgbClr val="FF0000"/>
                </a:solidFill>
              </a:rPr>
              <a:t>LingPipe's</a:t>
            </a:r>
            <a:r>
              <a:rPr lang="en-US" dirty="0">
                <a:solidFill>
                  <a:srgbClr val="FF0000"/>
                </a:solidFill>
              </a:rPr>
              <a:t> language classification framework</a:t>
            </a:r>
            <a:endParaRPr lang="en-US" dirty="0"/>
          </a:p>
        </p:txBody>
      </p:sp>
      <p:sp>
        <p:nvSpPr>
          <p:cNvPr id="3" name="Content Placeholder 2"/>
          <p:cNvSpPr>
            <a:spLocks noGrp="1"/>
          </p:cNvSpPr>
          <p:nvPr>
            <p:ph idx="1"/>
          </p:nvPr>
        </p:nvSpPr>
        <p:spPr/>
        <p:txBody>
          <a:bodyPr>
            <a:normAutofit/>
          </a:bodyPr>
          <a:lstStyle/>
          <a:p>
            <a:r>
              <a:rPr lang="en-US" dirty="0" err="1">
                <a:solidFill>
                  <a:srgbClr val="FF0000"/>
                </a:solidFill>
              </a:rPr>
              <a:t>LingPipe's</a:t>
            </a:r>
            <a:r>
              <a:rPr lang="en-US" dirty="0">
                <a:solidFill>
                  <a:srgbClr val="FF0000"/>
                </a:solidFill>
              </a:rPr>
              <a:t> architecture is designed to be efficient, scalable, reusable, and robust.</a:t>
            </a:r>
          </a:p>
          <a:p>
            <a:endParaRPr lang="en-US" dirty="0">
              <a:solidFill>
                <a:srgbClr val="FF0000"/>
              </a:solidFill>
            </a:endParaRPr>
          </a:p>
          <a:p>
            <a:r>
              <a:rPr lang="en-US" dirty="0">
                <a:solidFill>
                  <a:srgbClr val="FF0000"/>
                </a:solidFill>
              </a:rPr>
              <a:t>Features :.</a:t>
            </a:r>
          </a:p>
          <a:p>
            <a:pPr lvl="1"/>
            <a:r>
              <a:rPr lang="en-US" dirty="0">
                <a:solidFill>
                  <a:srgbClr val="FF0000"/>
                </a:solidFill>
              </a:rPr>
              <a:t>Highly configurable</a:t>
            </a:r>
          </a:p>
          <a:p>
            <a:pPr lvl="1"/>
            <a:r>
              <a:rPr lang="en-US" altLang="en-US" dirty="0">
                <a:solidFill>
                  <a:srgbClr val="FF0000"/>
                </a:solidFill>
              </a:rPr>
              <a:t>Can </a:t>
            </a:r>
            <a:r>
              <a:rPr lang="en-US" altLang="en-US" dirty="0">
                <a:solidFill>
                  <a:schemeClr val="accent4">
                    <a:lumMod val="50000"/>
                  </a:schemeClr>
                </a:solidFill>
              </a:rPr>
              <a:t>be trained</a:t>
            </a:r>
            <a:r>
              <a:rPr lang="en-US" altLang="en-US" dirty="0">
                <a:solidFill>
                  <a:srgbClr val="FF0000"/>
                </a:solidFill>
              </a:rPr>
              <a:t> in several languages.</a:t>
            </a:r>
          </a:p>
          <a:p>
            <a:endParaRPr lang="en-US" dirty="0">
              <a:solidFill>
                <a:srgbClr val="FF0000"/>
              </a:solidFill>
            </a:endParaRPr>
          </a:p>
        </p:txBody>
      </p:sp>
    </p:spTree>
    <p:extLst>
      <p:ext uri="{BB962C8B-B14F-4D97-AF65-F5344CB8AC3E}">
        <p14:creationId xmlns:p14="http://schemas.microsoft.com/office/powerpoint/2010/main" val="3285409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Contents</a:t>
            </a:r>
          </a:p>
        </p:txBody>
      </p:sp>
      <p:sp>
        <p:nvSpPr>
          <p:cNvPr id="3" name="Content Placeholder 2"/>
          <p:cNvSpPr>
            <a:spLocks noGrp="1"/>
          </p:cNvSpPr>
          <p:nvPr>
            <p:ph sz="half" idx="1"/>
          </p:nvPr>
        </p:nvSpPr>
        <p:spPr/>
        <p:txBody>
          <a:bodyPr>
            <a:normAutofit lnSpcReduction="10000"/>
          </a:bodyPr>
          <a:lstStyle/>
          <a:p>
            <a:endParaRPr lang="en-US" b="1" dirty="0"/>
          </a:p>
          <a:p>
            <a:r>
              <a:rPr lang="en-US" b="1" dirty="0"/>
              <a:t>Abstract</a:t>
            </a:r>
          </a:p>
          <a:p>
            <a:r>
              <a:rPr lang="en-US" b="1" dirty="0"/>
              <a:t>Introduction</a:t>
            </a:r>
          </a:p>
          <a:p>
            <a:r>
              <a:rPr lang="en-US" b="1" dirty="0"/>
              <a:t>What is NLP</a:t>
            </a:r>
          </a:p>
          <a:p>
            <a:r>
              <a:rPr lang="en-US" b="1" dirty="0"/>
              <a:t>Sentiment Analysis</a:t>
            </a:r>
          </a:p>
          <a:p>
            <a:r>
              <a:rPr lang="en-US" b="1" dirty="0">
                <a:solidFill>
                  <a:prstClr val="black"/>
                </a:solidFill>
              </a:rPr>
              <a:t>Scope of “</a:t>
            </a:r>
            <a:r>
              <a:rPr lang="en-US" b="1" dirty="0">
                <a:solidFill>
                  <a:srgbClr val="BC1C1C"/>
                </a:solidFill>
              </a:rPr>
              <a:t>Insight</a:t>
            </a:r>
            <a:r>
              <a:rPr lang="en-US" b="1" dirty="0">
                <a:solidFill>
                  <a:prstClr val="black"/>
                </a:solidFill>
              </a:rPr>
              <a:t>”</a:t>
            </a:r>
            <a:r>
              <a:rPr lang="en-US" b="1" dirty="0">
                <a:ea typeface="Times New Roman" panose="02020603050405020304" pitchFamily="18" charset="0"/>
              </a:rPr>
              <a:t> </a:t>
            </a:r>
            <a:endParaRPr lang="en-US" b="1" dirty="0"/>
          </a:p>
          <a:p>
            <a:r>
              <a:rPr lang="en-US" b="1" dirty="0"/>
              <a:t>Insight Objectives</a:t>
            </a:r>
          </a:p>
          <a:p>
            <a:r>
              <a:rPr lang="en-US" b="1" dirty="0"/>
              <a:t>Methodology</a:t>
            </a:r>
          </a:p>
          <a:p>
            <a:endParaRPr lang="en-US" b="1" dirty="0"/>
          </a:p>
          <a:p>
            <a:endParaRPr lang="en-US" b="1" dirty="0"/>
          </a:p>
        </p:txBody>
      </p:sp>
      <p:sp>
        <p:nvSpPr>
          <p:cNvPr id="4" name="Content Placeholder 3"/>
          <p:cNvSpPr>
            <a:spLocks noGrp="1"/>
          </p:cNvSpPr>
          <p:nvPr>
            <p:ph sz="half" idx="2"/>
          </p:nvPr>
        </p:nvSpPr>
        <p:spPr>
          <a:xfrm>
            <a:off x="6607968" y="2666999"/>
            <a:ext cx="4895056" cy="3124200"/>
          </a:xfrm>
        </p:spPr>
        <p:txBody>
          <a:bodyPr>
            <a:normAutofit/>
          </a:bodyPr>
          <a:lstStyle/>
          <a:p>
            <a:r>
              <a:rPr lang="en-US" b="1" dirty="0"/>
              <a:t>Tools </a:t>
            </a:r>
          </a:p>
          <a:p>
            <a:pPr lvl="1"/>
            <a:r>
              <a:rPr lang="en-US" b="1" dirty="0">
                <a:ea typeface="Times New Roman" panose="02020603050405020304" pitchFamily="18" charset="0"/>
              </a:rPr>
              <a:t>Stanford CORENLP Model</a:t>
            </a:r>
            <a:endParaRPr lang="en-US" b="1" dirty="0"/>
          </a:p>
          <a:p>
            <a:pPr lvl="1"/>
            <a:r>
              <a:rPr lang="en-US" sz="1800" b="1" dirty="0"/>
              <a:t> APIs</a:t>
            </a:r>
          </a:p>
          <a:p>
            <a:pPr lvl="1"/>
            <a:r>
              <a:rPr lang="en-US" sz="1800" b="1" dirty="0"/>
              <a:t> Elasticsearch</a:t>
            </a:r>
          </a:p>
          <a:p>
            <a:pPr lvl="1"/>
            <a:r>
              <a:rPr lang="en-US" sz="1800" b="1" dirty="0"/>
              <a:t>Machine Learning</a:t>
            </a:r>
          </a:p>
          <a:p>
            <a:r>
              <a:rPr lang="en-US" b="1" dirty="0"/>
              <a:t>Problem Statement</a:t>
            </a:r>
          </a:p>
          <a:p>
            <a:endParaRPr lang="en-US" dirty="0"/>
          </a:p>
        </p:txBody>
      </p:sp>
    </p:spTree>
    <p:extLst>
      <p:ext uri="{BB962C8B-B14F-4D97-AF65-F5344CB8AC3E}">
        <p14:creationId xmlns:p14="http://schemas.microsoft.com/office/powerpoint/2010/main" val="37468840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rgbClr val="FF0000"/>
                </a:solidFill>
              </a:rPr>
              <a:t>LingPipe's</a:t>
            </a:r>
            <a:r>
              <a:rPr lang="en-US" dirty="0">
                <a:solidFill>
                  <a:srgbClr val="FF0000"/>
                </a:solidFill>
              </a:rPr>
              <a:t> language classification framework</a:t>
            </a:r>
          </a:p>
        </p:txBody>
      </p:sp>
      <p:sp>
        <p:nvSpPr>
          <p:cNvPr id="3" name="Content Placeholder 2"/>
          <p:cNvSpPr>
            <a:spLocks noGrp="1"/>
          </p:cNvSpPr>
          <p:nvPr>
            <p:ph idx="1"/>
          </p:nvPr>
        </p:nvSpPr>
        <p:spPr/>
        <p:txBody>
          <a:bodyPr>
            <a:normAutofit fontScale="92500" lnSpcReduction="20000"/>
          </a:bodyPr>
          <a:lstStyle/>
          <a:p>
            <a:r>
              <a:rPr lang="en-US" dirty="0">
                <a:solidFill>
                  <a:schemeClr val="accent1"/>
                </a:solidFill>
              </a:rPr>
              <a:t>An essential part of creating a Sentiment Analysis algorithm is to have a comprehensive dataset or corpus to learn from.</a:t>
            </a:r>
          </a:p>
          <a:p>
            <a:r>
              <a:rPr lang="en-US" dirty="0">
                <a:solidFill>
                  <a:schemeClr val="accent1"/>
                </a:solidFill>
              </a:rPr>
              <a:t>to ensure that the accuracy of your algorithm meets the standards we expect.</a:t>
            </a:r>
          </a:p>
          <a:p>
            <a:r>
              <a:rPr lang="en-US" dirty="0">
                <a:solidFill>
                  <a:schemeClr val="accent1"/>
                </a:solidFill>
              </a:rPr>
              <a:t>We used a corpus of already classified tweets in terms of sentiment</a:t>
            </a:r>
          </a:p>
          <a:p>
            <a:r>
              <a:rPr lang="en-US" dirty="0">
                <a:solidFill>
                  <a:schemeClr val="accent1"/>
                </a:solidFill>
              </a:rPr>
              <a:t>The corpus sources are :</a:t>
            </a:r>
          </a:p>
          <a:p>
            <a:pPr lvl="1"/>
            <a:r>
              <a:rPr lang="en-US" dirty="0">
                <a:solidFill>
                  <a:schemeClr val="accent1"/>
                </a:solidFill>
              </a:rPr>
              <a:t>University of Michigan</a:t>
            </a:r>
          </a:p>
          <a:p>
            <a:pPr lvl="1"/>
            <a:r>
              <a:rPr lang="en-US" dirty="0">
                <a:solidFill>
                  <a:schemeClr val="accent1"/>
                </a:solidFill>
              </a:rPr>
              <a:t>Sanders Analytics LLC</a:t>
            </a:r>
          </a:p>
          <a:p>
            <a:r>
              <a:rPr lang="en-US" dirty="0">
                <a:solidFill>
                  <a:schemeClr val="accent1"/>
                </a:solidFill>
              </a:rPr>
              <a:t>The Dataset contains 1,578,627 classified tweets</a:t>
            </a:r>
          </a:p>
        </p:txBody>
      </p:sp>
    </p:spTree>
    <p:extLst>
      <p:ext uri="{BB962C8B-B14F-4D97-AF65-F5344CB8AC3E}">
        <p14:creationId xmlns:p14="http://schemas.microsoft.com/office/powerpoint/2010/main" val="2740543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Headings)"/>
              </a:rPr>
              <a:t>Stanford CORENLP Model</a:t>
            </a:r>
            <a:r>
              <a:rPr lang="en-US" b="1" dirty="0">
                <a:latin typeface="Corbel (Headings)"/>
                <a:ea typeface="Times New Roman" panose="02020603050405020304" pitchFamily="18" charset="0"/>
                <a:cs typeface="Times New Roman" panose="02020603050405020304" pitchFamily="18" charset="0"/>
              </a:rPr>
              <a:t> </a:t>
            </a:r>
            <a:endParaRPr lang="en-US" dirty="0">
              <a:latin typeface="Corbel (Headings)"/>
            </a:endParaRPr>
          </a:p>
        </p:txBody>
      </p:sp>
      <p:sp>
        <p:nvSpPr>
          <p:cNvPr id="3" name="Content Placeholder 2"/>
          <p:cNvSpPr>
            <a:spLocks noGrp="1"/>
          </p:cNvSpPr>
          <p:nvPr>
            <p:ph idx="1"/>
          </p:nvPr>
        </p:nvSpPr>
        <p:spPr/>
        <p:txBody>
          <a:bodyPr>
            <a:normAutofit/>
          </a:bodyPr>
          <a:lstStyle/>
          <a:p>
            <a:r>
              <a:rPr lang="en-US" dirty="0"/>
              <a:t>Most sentiment prediction systems work just by looking at words in isolation, giving positive points for positive words and negative points for negative words and then summing up these points. </a:t>
            </a:r>
          </a:p>
          <a:p>
            <a:r>
              <a:rPr lang="en-US" dirty="0"/>
              <a:t>That way, the order of words is ignored and important information is lost.</a:t>
            </a:r>
          </a:p>
          <a:p>
            <a:r>
              <a:rPr lang="en-US" dirty="0"/>
              <a:t> In contrast, Stanford new deep learning model actually builds up a representation of whole sentences based on the sentence structure. </a:t>
            </a:r>
          </a:p>
        </p:txBody>
      </p:sp>
    </p:spTree>
    <p:extLst>
      <p:ext uri="{BB962C8B-B14F-4D97-AF65-F5344CB8AC3E}">
        <p14:creationId xmlns:p14="http://schemas.microsoft.com/office/powerpoint/2010/main" val="1494181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Headings)"/>
              </a:rPr>
              <a:t>Stanford CORENLP Model</a:t>
            </a:r>
            <a:r>
              <a:rPr lang="en-US" b="1" dirty="0">
                <a:latin typeface="Corbel (Headings)"/>
                <a:ea typeface="Times New Roman" panose="02020603050405020304" pitchFamily="18" charset="0"/>
                <a:cs typeface="Times New Roman" panose="02020603050405020304" pitchFamily="18" charset="0"/>
              </a:rPr>
              <a:t> </a:t>
            </a:r>
            <a:endParaRPr lang="en-US" b="1" dirty="0">
              <a:latin typeface="Corbel (Headings)"/>
              <a:cs typeface="Times New Roman" panose="02020603050405020304" pitchFamily="18" charset="0"/>
            </a:endParaRPr>
          </a:p>
        </p:txBody>
      </p:sp>
      <p:sp>
        <p:nvSpPr>
          <p:cNvPr id="3" name="Content Placeholder 2"/>
          <p:cNvSpPr>
            <a:spLocks noGrp="1"/>
          </p:cNvSpPr>
          <p:nvPr>
            <p:ph idx="1"/>
          </p:nvPr>
        </p:nvSpPr>
        <p:spPr>
          <a:xfrm>
            <a:off x="1484310" y="2666999"/>
            <a:ext cx="10018713" cy="3610971"/>
          </a:xfrm>
        </p:spPr>
        <p:txBody>
          <a:bodyPr>
            <a:normAutofit/>
          </a:bodyPr>
          <a:lstStyle/>
          <a:p>
            <a:r>
              <a:rPr lang="en-US" dirty="0"/>
              <a:t>It computes the sentiment based on sentence.</a:t>
            </a:r>
          </a:p>
          <a:p>
            <a:r>
              <a:rPr lang="en-US" dirty="0"/>
              <a:t> This way, the model is not as easily fooled as other models. For example, Stanford model learned that funny and witty are positive but the following sentence is still negative overall:</a:t>
            </a:r>
          </a:p>
          <a:p>
            <a:pPr lvl="1">
              <a:buFont typeface="Wingdings" panose="05000000000000000000" pitchFamily="2" charset="2"/>
              <a:buChar char="§"/>
            </a:pPr>
            <a:r>
              <a:rPr lang="en-US" dirty="0"/>
              <a:t>“This movie was actually neither that funny, nor super witty.”</a:t>
            </a:r>
          </a:p>
          <a:p>
            <a:r>
              <a:rPr lang="en-US" dirty="0"/>
              <a:t>The underlying technology of this model is based on a new type of Recursive Neural Network that builds on top of grammatical structures. </a:t>
            </a:r>
          </a:p>
          <a:p>
            <a:endParaRPr lang="en-US" dirty="0"/>
          </a:p>
        </p:txBody>
      </p:sp>
    </p:spTree>
    <p:extLst>
      <p:ext uri="{BB962C8B-B14F-4D97-AF65-F5344CB8AC3E}">
        <p14:creationId xmlns:p14="http://schemas.microsoft.com/office/powerpoint/2010/main" val="3039286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APIs</a:t>
            </a:r>
          </a:p>
        </p:txBody>
      </p:sp>
      <p:sp>
        <p:nvSpPr>
          <p:cNvPr id="3" name="Content Placeholder 2"/>
          <p:cNvSpPr>
            <a:spLocks noGrp="1"/>
          </p:cNvSpPr>
          <p:nvPr>
            <p:ph idx="1"/>
          </p:nvPr>
        </p:nvSpPr>
        <p:spPr/>
        <p:txBody>
          <a:bodyPr>
            <a:normAutofit/>
          </a:bodyPr>
          <a:lstStyle/>
          <a:p>
            <a:pPr marL="0" indent="0">
              <a:buNone/>
            </a:pPr>
            <a:r>
              <a:rPr lang="en-US" sz="2900" b="1" dirty="0"/>
              <a:t>What Is an API?</a:t>
            </a:r>
          </a:p>
          <a:p>
            <a:r>
              <a:rPr lang="en-US" dirty="0"/>
              <a:t>API stands for application programming interface.</a:t>
            </a:r>
          </a:p>
          <a:p>
            <a:r>
              <a:rPr lang="en-US" dirty="0"/>
              <a:t>An API is essentially a way for programmers to communicate with a certain application.</a:t>
            </a:r>
          </a:p>
          <a:p>
            <a:endParaRPr lang="en-US" dirty="0"/>
          </a:p>
        </p:txBody>
      </p:sp>
    </p:spTree>
    <p:extLst>
      <p:ext uri="{BB962C8B-B14F-4D97-AF65-F5344CB8AC3E}">
        <p14:creationId xmlns:p14="http://schemas.microsoft.com/office/powerpoint/2010/main" val="15953692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Twitter API</a:t>
            </a:r>
            <a:br>
              <a:rPr lang="en-US" b="1" dirty="0"/>
            </a:br>
            <a:endParaRPr lang="en-US" dirty="0"/>
          </a:p>
        </p:txBody>
      </p:sp>
      <p:sp>
        <p:nvSpPr>
          <p:cNvPr id="3" name="Content Placeholder 2"/>
          <p:cNvSpPr>
            <a:spLocks noGrp="1"/>
          </p:cNvSpPr>
          <p:nvPr>
            <p:ph idx="1"/>
          </p:nvPr>
        </p:nvSpPr>
        <p:spPr/>
        <p:txBody>
          <a:bodyPr>
            <a:normAutofit/>
          </a:bodyPr>
          <a:lstStyle/>
          <a:p>
            <a:pPr marL="0" lvl="0" indent="0" fontAlgn="base">
              <a:buNone/>
            </a:pPr>
            <a:endParaRPr lang="en-US" dirty="0"/>
          </a:p>
          <a:p>
            <a:r>
              <a:rPr lang="en-US" dirty="0"/>
              <a:t>Provide programmatic access to read and write Twitter data.</a:t>
            </a:r>
          </a:p>
          <a:p>
            <a:r>
              <a:rPr lang="en-US" dirty="0"/>
              <a:t>Responses are in JSON format.</a:t>
            </a:r>
          </a:p>
          <a:p>
            <a:pPr marL="0" indent="0">
              <a:buNone/>
            </a:pPr>
            <a:endParaRPr lang="en-US" dirty="0"/>
          </a:p>
          <a:p>
            <a:endParaRPr lang="en-US" dirty="0"/>
          </a:p>
        </p:txBody>
      </p:sp>
    </p:spTree>
    <p:extLst>
      <p:ext uri="{BB962C8B-B14F-4D97-AF65-F5344CB8AC3E}">
        <p14:creationId xmlns:p14="http://schemas.microsoft.com/office/powerpoint/2010/main" val="39507549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New York Times API</a:t>
            </a:r>
            <a:endParaRPr lang="en-US" dirty="0"/>
          </a:p>
        </p:txBody>
      </p:sp>
      <p:sp>
        <p:nvSpPr>
          <p:cNvPr id="3" name="Content Placeholder 2"/>
          <p:cNvSpPr>
            <a:spLocks noGrp="1"/>
          </p:cNvSpPr>
          <p:nvPr>
            <p:ph idx="1"/>
          </p:nvPr>
        </p:nvSpPr>
        <p:spPr>
          <a:xfrm>
            <a:off x="1484310" y="2438399"/>
            <a:ext cx="10018713" cy="3352801"/>
          </a:xfrm>
        </p:spPr>
        <p:txBody>
          <a:bodyPr/>
          <a:lstStyle/>
          <a:p>
            <a:r>
              <a:rPr lang="en-US" dirty="0"/>
              <a:t>The Article Search API is a way to find any article.</a:t>
            </a:r>
            <a:endParaRPr lang="en-US" sz="2000" dirty="0"/>
          </a:p>
          <a:p>
            <a:r>
              <a:rPr lang="en-US" dirty="0"/>
              <a:t>You can search New York Times articles from 1851 up to today.</a:t>
            </a:r>
          </a:p>
          <a:p>
            <a:endParaRPr lang="en-US" dirty="0"/>
          </a:p>
        </p:txBody>
      </p:sp>
    </p:spTree>
    <p:extLst>
      <p:ext uri="{BB962C8B-B14F-4D97-AF65-F5344CB8AC3E}">
        <p14:creationId xmlns:p14="http://schemas.microsoft.com/office/powerpoint/2010/main" val="2550865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Elasticsearch</a:t>
            </a:r>
            <a:endParaRPr lang="en-US" dirty="0"/>
          </a:p>
        </p:txBody>
      </p:sp>
      <p:sp>
        <p:nvSpPr>
          <p:cNvPr id="3" name="Content Placeholder 2"/>
          <p:cNvSpPr>
            <a:spLocks noGrp="1"/>
          </p:cNvSpPr>
          <p:nvPr>
            <p:ph idx="1"/>
          </p:nvPr>
        </p:nvSpPr>
        <p:spPr/>
        <p:txBody>
          <a:bodyPr>
            <a:normAutofit fontScale="92500"/>
          </a:bodyPr>
          <a:lstStyle/>
          <a:p>
            <a:pPr marL="0" indent="0">
              <a:buNone/>
            </a:pPr>
            <a:endParaRPr lang="en-US" b="1" dirty="0"/>
          </a:p>
          <a:p>
            <a:r>
              <a:rPr lang="en-US" b="1" dirty="0"/>
              <a:t>We used Elasticsearch for storing data and for information retrieval processes.</a:t>
            </a:r>
          </a:p>
          <a:p>
            <a:r>
              <a:rPr lang="en-US" b="1" dirty="0"/>
              <a:t>Elasticsearch uses a structure called an </a:t>
            </a:r>
            <a:r>
              <a:rPr lang="en-US" b="1" i="1" dirty="0"/>
              <a:t>inverted index</a:t>
            </a:r>
            <a:r>
              <a:rPr lang="en-US" b="1" dirty="0"/>
              <a:t>, which is designed to allow very fast full-text searches.</a:t>
            </a:r>
          </a:p>
          <a:p>
            <a:r>
              <a:rPr lang="en-US" b="1" dirty="0"/>
              <a:t> An inverted index consists of a list of all the unique words that appear in any document, and for each word, a list of the documents in which document it appears.</a:t>
            </a:r>
          </a:p>
          <a:p>
            <a:endParaRPr lang="en-US" b="1" dirty="0"/>
          </a:p>
          <a:p>
            <a:pPr marL="0" indent="0">
              <a:buNone/>
            </a:pPr>
            <a:endParaRPr lang="en-US" b="1" dirty="0"/>
          </a:p>
        </p:txBody>
      </p:sp>
    </p:spTree>
    <p:extLst>
      <p:ext uri="{BB962C8B-B14F-4D97-AF65-F5344CB8AC3E}">
        <p14:creationId xmlns:p14="http://schemas.microsoft.com/office/powerpoint/2010/main" val="18810892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Elasticsearch(</a:t>
            </a:r>
            <a:r>
              <a:rPr lang="en-US" altLang="en-US" b="1" dirty="0"/>
              <a:t>Inverted index </a:t>
            </a:r>
            <a:r>
              <a:rPr lang="en-US" b="1" dirty="0"/>
              <a:t>)</a:t>
            </a:r>
          </a:p>
        </p:txBody>
      </p:sp>
      <p:sp>
        <p:nvSpPr>
          <p:cNvPr id="3" name="Content Placeholder 2"/>
          <p:cNvSpPr>
            <a:spLocks noGrp="1"/>
          </p:cNvSpPr>
          <p:nvPr>
            <p:ph idx="1"/>
          </p:nvPr>
        </p:nvSpPr>
        <p:spPr/>
        <p:txBody>
          <a:bodyPr/>
          <a:lstStyle/>
          <a:p>
            <a:r>
              <a:rPr lang="en-US" dirty="0"/>
              <a:t>DOC1: Good morning.</a:t>
            </a:r>
          </a:p>
          <a:p>
            <a:r>
              <a:rPr lang="en-US" dirty="0"/>
              <a:t>DOC2:Good job.</a:t>
            </a:r>
          </a:p>
          <a:p>
            <a:pPr marL="0" indent="0">
              <a:buNone/>
            </a:pPr>
            <a:endParaRPr lang="en-US" dirty="0"/>
          </a:p>
          <a:p>
            <a:pPr marL="0" indent="0">
              <a:buNone/>
            </a:pPr>
            <a:endParaRPr lang="en-US" dirty="0"/>
          </a:p>
          <a:p>
            <a:pPr marL="0" indent="0">
              <a:buNone/>
            </a:pPr>
            <a:endParaRPr lang="en-US" dirty="0"/>
          </a:p>
          <a:p>
            <a:pPr marL="0" indent="0">
              <a:buNone/>
            </a:pPr>
            <a:endParaRPr lang="en-US" dirty="0"/>
          </a:p>
          <a:p>
            <a:endParaRPr lang="en-US" dirty="0"/>
          </a:p>
          <a:p>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002781846"/>
              </p:ext>
            </p:extLst>
          </p:nvPr>
        </p:nvGraphicFramePr>
        <p:xfrm>
          <a:off x="2400489" y="3576597"/>
          <a:ext cx="1284406" cy="2214603"/>
        </p:xfrm>
        <a:graphic>
          <a:graphicData uri="http://schemas.openxmlformats.org/drawingml/2006/table">
            <a:tbl>
              <a:tblPr firstRow="1" bandRow="1">
                <a:tableStyleId>{5C22544A-7EE6-4342-B048-85BDC9FD1C3A}</a:tableStyleId>
              </a:tblPr>
              <a:tblGrid>
                <a:gridCol w="1284406">
                  <a:extLst>
                    <a:ext uri="{9D8B030D-6E8A-4147-A177-3AD203B41FA5}">
                      <a16:colId xmlns:a16="http://schemas.microsoft.com/office/drawing/2014/main" val="20000"/>
                    </a:ext>
                  </a:extLst>
                </a:gridCol>
              </a:tblGrid>
              <a:tr h="738201">
                <a:tc>
                  <a:txBody>
                    <a:bodyPr/>
                    <a:lstStyle/>
                    <a:p>
                      <a:pPr algn="ctr"/>
                      <a:r>
                        <a:rPr lang="en-US" dirty="0"/>
                        <a:t>Good</a:t>
                      </a:r>
                    </a:p>
                  </a:txBody>
                  <a:tcPr anchor="ctr"/>
                </a:tc>
                <a:extLst>
                  <a:ext uri="{0D108BD9-81ED-4DB2-BD59-A6C34878D82A}">
                    <a16:rowId xmlns:a16="http://schemas.microsoft.com/office/drawing/2014/main" val="10000"/>
                  </a:ext>
                </a:extLst>
              </a:tr>
              <a:tr h="738201">
                <a:tc>
                  <a:txBody>
                    <a:bodyPr/>
                    <a:lstStyle/>
                    <a:p>
                      <a:pPr algn="ctr"/>
                      <a:r>
                        <a:rPr lang="en-US" dirty="0"/>
                        <a:t>morning</a:t>
                      </a:r>
                    </a:p>
                  </a:txBody>
                  <a:tcPr anchor="ctr"/>
                </a:tc>
                <a:extLst>
                  <a:ext uri="{0D108BD9-81ED-4DB2-BD59-A6C34878D82A}">
                    <a16:rowId xmlns:a16="http://schemas.microsoft.com/office/drawing/2014/main" val="10001"/>
                  </a:ext>
                </a:extLst>
              </a:tr>
              <a:tr h="738201">
                <a:tc>
                  <a:txBody>
                    <a:bodyPr/>
                    <a:lstStyle/>
                    <a:p>
                      <a:pPr algn="ctr"/>
                      <a:r>
                        <a:rPr lang="en-US" dirty="0"/>
                        <a:t>job</a:t>
                      </a:r>
                    </a:p>
                  </a:txBody>
                  <a:tcPr anchor="ctr"/>
                </a:tc>
                <a:extLst>
                  <a:ext uri="{0D108BD9-81ED-4DB2-BD59-A6C34878D82A}">
                    <a16:rowId xmlns:a16="http://schemas.microsoft.com/office/drawing/2014/main" val="10002"/>
                  </a:ext>
                </a:extLst>
              </a:tr>
            </a:tbl>
          </a:graphicData>
        </a:graphic>
      </p:graphicFrame>
      <p:sp>
        <p:nvSpPr>
          <p:cNvPr id="9" name="Right Arrow 8"/>
          <p:cNvSpPr/>
          <p:nvPr/>
        </p:nvSpPr>
        <p:spPr>
          <a:xfrm>
            <a:off x="3998794" y="3821373"/>
            <a:ext cx="1187355" cy="2047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3998794" y="4558351"/>
            <a:ext cx="1187355" cy="1774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3998794" y="5268033"/>
            <a:ext cx="1187355" cy="1637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647504" y="5165255"/>
            <a:ext cx="846162" cy="369332"/>
          </a:xfrm>
          <a:prstGeom prst="rect">
            <a:avLst/>
          </a:prstGeom>
          <a:noFill/>
        </p:spPr>
        <p:txBody>
          <a:bodyPr wrap="square" rtlCol="0">
            <a:spAutoFit/>
          </a:bodyPr>
          <a:lstStyle/>
          <a:p>
            <a:r>
              <a:rPr lang="en-US" dirty="0"/>
              <a:t>DOC2</a:t>
            </a:r>
          </a:p>
        </p:txBody>
      </p:sp>
      <p:sp>
        <p:nvSpPr>
          <p:cNvPr id="13" name="TextBox 12"/>
          <p:cNvSpPr txBox="1"/>
          <p:nvPr/>
        </p:nvSpPr>
        <p:spPr>
          <a:xfrm>
            <a:off x="7266180" y="3750732"/>
            <a:ext cx="846162" cy="369332"/>
          </a:xfrm>
          <a:prstGeom prst="rect">
            <a:avLst/>
          </a:prstGeom>
          <a:noFill/>
        </p:spPr>
        <p:txBody>
          <a:bodyPr wrap="square" rtlCol="0">
            <a:spAutoFit/>
          </a:bodyPr>
          <a:lstStyle/>
          <a:p>
            <a:r>
              <a:rPr lang="en-US" dirty="0"/>
              <a:t>DOC2</a:t>
            </a:r>
          </a:p>
        </p:txBody>
      </p:sp>
      <p:sp>
        <p:nvSpPr>
          <p:cNvPr id="14" name="TextBox 13"/>
          <p:cNvSpPr txBox="1"/>
          <p:nvPr/>
        </p:nvSpPr>
        <p:spPr>
          <a:xfrm>
            <a:off x="5647504" y="4461881"/>
            <a:ext cx="846162" cy="369332"/>
          </a:xfrm>
          <a:prstGeom prst="rect">
            <a:avLst/>
          </a:prstGeom>
          <a:noFill/>
        </p:spPr>
        <p:txBody>
          <a:bodyPr wrap="square" rtlCol="0">
            <a:spAutoFit/>
          </a:bodyPr>
          <a:lstStyle/>
          <a:p>
            <a:r>
              <a:rPr lang="en-US" dirty="0"/>
              <a:t>DOC1</a:t>
            </a:r>
          </a:p>
        </p:txBody>
      </p:sp>
      <p:sp>
        <p:nvSpPr>
          <p:cNvPr id="15" name="TextBox 14"/>
          <p:cNvSpPr txBox="1"/>
          <p:nvPr/>
        </p:nvSpPr>
        <p:spPr>
          <a:xfrm>
            <a:off x="5650636" y="3750732"/>
            <a:ext cx="846162" cy="369332"/>
          </a:xfrm>
          <a:prstGeom prst="rect">
            <a:avLst/>
          </a:prstGeom>
          <a:noFill/>
        </p:spPr>
        <p:txBody>
          <a:bodyPr wrap="square" rtlCol="0">
            <a:spAutoFit/>
          </a:bodyPr>
          <a:lstStyle/>
          <a:p>
            <a:r>
              <a:rPr lang="en-US" dirty="0"/>
              <a:t>DOC1</a:t>
            </a:r>
          </a:p>
        </p:txBody>
      </p:sp>
      <p:sp>
        <p:nvSpPr>
          <p:cNvPr id="18" name="Right Arrow 17"/>
          <p:cNvSpPr/>
          <p:nvPr/>
        </p:nvSpPr>
        <p:spPr>
          <a:xfrm>
            <a:off x="6373504" y="3923731"/>
            <a:ext cx="892676"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2339074" y="6054467"/>
            <a:ext cx="1407236" cy="646331"/>
          </a:xfrm>
          <a:prstGeom prst="rect">
            <a:avLst/>
          </a:prstGeom>
          <a:noFill/>
        </p:spPr>
        <p:txBody>
          <a:bodyPr wrap="square" rtlCol="0">
            <a:spAutoFit/>
          </a:bodyPr>
          <a:lstStyle/>
          <a:p>
            <a:r>
              <a:rPr lang="en-US" altLang="en-US" b="1" i="1" dirty="0">
                <a:latin typeface="Tahoma" panose="020B0604030504040204" pitchFamily="34" charset="0"/>
              </a:rPr>
              <a:t>Dictionary</a:t>
            </a:r>
          </a:p>
          <a:p>
            <a:endParaRPr lang="en-US" dirty="0"/>
          </a:p>
        </p:txBody>
      </p:sp>
      <p:sp>
        <p:nvSpPr>
          <p:cNvPr id="21" name="TextBox 20"/>
          <p:cNvSpPr txBox="1"/>
          <p:nvPr/>
        </p:nvSpPr>
        <p:spPr>
          <a:xfrm>
            <a:off x="5960033" y="5992012"/>
            <a:ext cx="1719617" cy="646331"/>
          </a:xfrm>
          <a:prstGeom prst="rect">
            <a:avLst/>
          </a:prstGeom>
          <a:noFill/>
        </p:spPr>
        <p:txBody>
          <a:bodyPr wrap="square" rtlCol="0">
            <a:spAutoFit/>
          </a:bodyPr>
          <a:lstStyle/>
          <a:p>
            <a:r>
              <a:rPr lang="en-US" altLang="en-US" b="1" i="1" dirty="0">
                <a:latin typeface="Tahoma" panose="020B0604030504040204" pitchFamily="34" charset="0"/>
              </a:rPr>
              <a:t>Postings</a:t>
            </a:r>
            <a:r>
              <a:rPr lang="en-US" altLang="en-US" i="1" dirty="0">
                <a:latin typeface="Tahoma" panose="020B0604030504040204" pitchFamily="34" charset="0"/>
              </a:rPr>
              <a:t> </a:t>
            </a:r>
            <a:r>
              <a:rPr lang="en-US" altLang="en-US" b="1" i="1" dirty="0">
                <a:latin typeface="Tahoma" panose="020B0604030504040204" pitchFamily="34" charset="0"/>
              </a:rPr>
              <a:t>lists</a:t>
            </a:r>
          </a:p>
          <a:p>
            <a:endParaRPr lang="en-US" dirty="0"/>
          </a:p>
        </p:txBody>
      </p:sp>
    </p:spTree>
    <p:extLst>
      <p:ext uri="{BB962C8B-B14F-4D97-AF65-F5344CB8AC3E}">
        <p14:creationId xmlns:p14="http://schemas.microsoft.com/office/powerpoint/2010/main" val="2432236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circle(in)">
                                      <p:cBhvr>
                                        <p:cTn id="22" dur="20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circle(in)">
                                      <p:cBhvr>
                                        <p:cTn id="32" dur="20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down)">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circle(in)">
                                      <p:cBhvr>
                                        <p:cTn id="42" dur="20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down)">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ppt_x"/>
                                          </p:val>
                                        </p:tav>
                                        <p:tav tm="100000">
                                          <p:val>
                                            <p:strVal val="#ppt_x"/>
                                          </p:val>
                                        </p:tav>
                                      </p:tavLst>
                                    </p:anim>
                                    <p:anim calcmode="lin" valueType="num">
                                      <p:cBhvr additive="base">
                                        <p:cTn id="5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P spid="14" grpId="0"/>
      <p:bldP spid="15" grpId="0"/>
      <p:bldP spid="18" grpId="0" animBg="1"/>
      <p:bldP spid="20" grpId="0"/>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Elasticsearch</a:t>
            </a:r>
            <a:endParaRPr lang="en-US" dirty="0"/>
          </a:p>
        </p:txBody>
      </p:sp>
      <p:sp>
        <p:nvSpPr>
          <p:cNvPr id="3" name="Content Placeholder 2"/>
          <p:cNvSpPr>
            <a:spLocks noGrp="1"/>
          </p:cNvSpPr>
          <p:nvPr>
            <p:ph idx="1"/>
          </p:nvPr>
        </p:nvSpPr>
        <p:spPr/>
        <p:txBody>
          <a:bodyPr>
            <a:normAutofit/>
          </a:bodyPr>
          <a:lstStyle/>
          <a:p>
            <a:pPr marL="0" indent="0">
              <a:buNone/>
            </a:pPr>
            <a:r>
              <a:rPr lang="en-US" b="1" dirty="0"/>
              <a:t>Why use Elasticsearch</a:t>
            </a:r>
          </a:p>
          <a:p>
            <a:r>
              <a:rPr lang="en-US" b="1" dirty="0"/>
              <a:t>Support unstructured data</a:t>
            </a:r>
          </a:p>
          <a:p>
            <a:pPr lvl="0" fontAlgn="base"/>
            <a:r>
              <a:rPr lang="en-US" sz="2600" b="1" dirty="0"/>
              <a:t>Speed</a:t>
            </a:r>
          </a:p>
          <a:p>
            <a:pPr lvl="0" fontAlgn="base"/>
            <a:r>
              <a:rPr lang="en-US" b="1" dirty="0"/>
              <a:t>Scalability</a:t>
            </a:r>
            <a:endParaRPr lang="en-US" dirty="0"/>
          </a:p>
          <a:p>
            <a:endParaRPr lang="en-US" dirty="0"/>
          </a:p>
        </p:txBody>
      </p:sp>
    </p:spTree>
    <p:extLst>
      <p:ext uri="{BB962C8B-B14F-4D97-AF65-F5344CB8AC3E}">
        <p14:creationId xmlns:p14="http://schemas.microsoft.com/office/powerpoint/2010/main" val="28421183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Machine learning</a:t>
            </a:r>
            <a:br>
              <a:rPr lang="en-US" b="1" dirty="0"/>
            </a:br>
            <a:endParaRPr lang="en-US" dirty="0"/>
          </a:p>
        </p:txBody>
      </p:sp>
      <p:sp>
        <p:nvSpPr>
          <p:cNvPr id="3" name="Content Placeholder 2"/>
          <p:cNvSpPr>
            <a:spLocks noGrp="1"/>
          </p:cNvSpPr>
          <p:nvPr>
            <p:ph idx="1"/>
          </p:nvPr>
        </p:nvSpPr>
        <p:spPr/>
        <p:txBody>
          <a:bodyPr/>
          <a:lstStyle/>
          <a:p>
            <a:pPr marL="0" indent="0">
              <a:buNone/>
            </a:pPr>
            <a:r>
              <a:rPr lang="en-US" dirty="0"/>
              <a:t>Using the training data set, the system will be trained by the following machine learning algorithm:</a:t>
            </a:r>
          </a:p>
          <a:p>
            <a:pPr marL="0" indent="0">
              <a:buNone/>
            </a:pPr>
            <a:r>
              <a:rPr lang="en-US" dirty="0">
                <a:solidFill>
                  <a:schemeClr val="accent1"/>
                </a:solidFill>
              </a:rPr>
              <a:t>The Recursive Neural Networks</a:t>
            </a:r>
          </a:p>
          <a:p>
            <a:pPr marL="0" indent="0">
              <a:buNone/>
            </a:pPr>
            <a:endParaRPr lang="en-US" dirty="0"/>
          </a:p>
          <a:p>
            <a:endParaRPr lang="en-US" dirty="0"/>
          </a:p>
        </p:txBody>
      </p:sp>
    </p:spTree>
    <p:extLst>
      <p:ext uri="{BB962C8B-B14F-4D97-AF65-F5344CB8AC3E}">
        <p14:creationId xmlns:p14="http://schemas.microsoft.com/office/powerpoint/2010/main" val="3551718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Abstract</a:t>
            </a:r>
            <a:endParaRPr lang="en-US" dirty="0"/>
          </a:p>
        </p:txBody>
      </p:sp>
      <p:sp>
        <p:nvSpPr>
          <p:cNvPr id="3" name="Content Placeholder 2"/>
          <p:cNvSpPr>
            <a:spLocks noGrp="1"/>
          </p:cNvSpPr>
          <p:nvPr>
            <p:ph idx="1"/>
          </p:nvPr>
        </p:nvSpPr>
        <p:spPr>
          <a:xfrm>
            <a:off x="1484310" y="2438399"/>
            <a:ext cx="10157230" cy="3484729"/>
          </a:xfrm>
        </p:spPr>
        <p:txBody>
          <a:bodyPr>
            <a:normAutofit fontScale="92500" lnSpcReduction="10000"/>
          </a:bodyPr>
          <a:lstStyle/>
          <a:p>
            <a:pPr>
              <a:lnSpc>
                <a:spcPct val="150000"/>
              </a:lnSpc>
            </a:pPr>
            <a:r>
              <a:rPr lang="en-US" dirty="0"/>
              <a:t>Companies nowadays have too many clients following them on social media.</a:t>
            </a:r>
          </a:p>
          <a:p>
            <a:pPr>
              <a:lnSpc>
                <a:spcPct val="150000"/>
              </a:lnSpc>
            </a:pPr>
            <a:r>
              <a:rPr lang="en-US" dirty="0"/>
              <a:t>Therefore companies have to get use of the feedback these users give.</a:t>
            </a:r>
          </a:p>
          <a:p>
            <a:pPr>
              <a:lnSpc>
                <a:spcPct val="150000"/>
              </a:lnSpc>
            </a:pPr>
            <a:r>
              <a:rPr lang="en-US" dirty="0"/>
              <a:t>This process can be achieved using a software that collect the data and perform the analysis operation.</a:t>
            </a:r>
          </a:p>
          <a:p>
            <a:pPr>
              <a:lnSpc>
                <a:spcPct val="150000"/>
              </a:lnSpc>
            </a:pPr>
            <a:r>
              <a:rPr lang="en-US" dirty="0"/>
              <a:t>In order to know the sentiment of these clients on a certain thing and to predict things.</a:t>
            </a:r>
          </a:p>
        </p:txBody>
      </p:sp>
    </p:spTree>
    <p:extLst>
      <p:ext uri="{BB962C8B-B14F-4D97-AF65-F5344CB8AC3E}">
        <p14:creationId xmlns:p14="http://schemas.microsoft.com/office/powerpoint/2010/main" val="40173438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Problem Statement</a:t>
            </a:r>
            <a:endParaRPr lang="en-US" dirty="0"/>
          </a:p>
        </p:txBody>
      </p:sp>
      <p:sp>
        <p:nvSpPr>
          <p:cNvPr id="3" name="Content Placeholder 2"/>
          <p:cNvSpPr>
            <a:spLocks noGrp="1"/>
          </p:cNvSpPr>
          <p:nvPr>
            <p:ph idx="1"/>
          </p:nvPr>
        </p:nvSpPr>
        <p:spPr>
          <a:xfrm>
            <a:off x="1484310" y="2666999"/>
            <a:ext cx="10018713" cy="3501789"/>
          </a:xfrm>
        </p:spPr>
        <p:txBody>
          <a:bodyPr>
            <a:normAutofit fontScale="92500" lnSpcReduction="20000"/>
          </a:bodyPr>
          <a:lstStyle/>
          <a:p>
            <a:pPr marL="0" indent="0">
              <a:buNone/>
            </a:pPr>
            <a:endParaRPr lang="en-US" sz="3200" dirty="0"/>
          </a:p>
          <a:p>
            <a:pPr fontAlgn="base"/>
            <a:r>
              <a:rPr lang="en-US" b="1" dirty="0"/>
              <a:t>NLP is Hard:</a:t>
            </a:r>
          </a:p>
          <a:p>
            <a:pPr marL="457200" lvl="1" indent="0">
              <a:buNone/>
            </a:pPr>
            <a:r>
              <a:rPr lang="en-US" dirty="0"/>
              <a:t>The main NLP challenges are:</a:t>
            </a:r>
          </a:p>
          <a:p>
            <a:pPr marL="457200" lvl="1" indent="0">
              <a:buNone/>
            </a:pPr>
            <a:r>
              <a:rPr lang="en-US" dirty="0"/>
              <a:t>1.    </a:t>
            </a:r>
            <a:r>
              <a:rPr lang="en-US" i="1" dirty="0"/>
              <a:t>Ambiguity is pervasive:</a:t>
            </a:r>
            <a:endParaRPr lang="en-US" dirty="0"/>
          </a:p>
          <a:p>
            <a:pPr lvl="2"/>
            <a:r>
              <a:rPr lang="en-US" dirty="0"/>
              <a:t>“Fed raises interest rates”. Which is the verb “raises” or “interest”?</a:t>
            </a:r>
          </a:p>
          <a:p>
            <a:pPr marL="457200" lvl="1" indent="0">
              <a:buNone/>
            </a:pPr>
            <a:r>
              <a:rPr lang="en-US" dirty="0"/>
              <a:t>2.    Segmentation issues:</a:t>
            </a:r>
          </a:p>
          <a:p>
            <a:pPr lvl="2"/>
            <a:r>
              <a:rPr lang="en-US" dirty="0"/>
              <a:t>The New York-New Haven Railroad:</a:t>
            </a:r>
          </a:p>
          <a:p>
            <a:pPr marL="457200" lvl="1" indent="0">
              <a:buNone/>
            </a:pPr>
            <a:r>
              <a:rPr lang="en-US" dirty="0"/>
              <a:t>1.</a:t>
            </a:r>
            <a:r>
              <a:rPr lang="en-US" i="1" dirty="0"/>
              <a:t> [The] [New] [York-New] [Haven] [Railroad]</a:t>
            </a:r>
            <a:endParaRPr lang="en-US" dirty="0"/>
          </a:p>
          <a:p>
            <a:pPr marL="457200" lvl="1" indent="0">
              <a:buNone/>
            </a:pPr>
            <a:r>
              <a:rPr lang="en-US" dirty="0"/>
              <a:t>2. </a:t>
            </a:r>
            <a:r>
              <a:rPr lang="en-US" i="1" dirty="0"/>
              <a:t>[The] [New York]- [New Haven] [Railroad].</a:t>
            </a:r>
            <a:endParaRPr lang="en-US" dirty="0"/>
          </a:p>
          <a:p>
            <a:pPr marL="0" indent="0">
              <a:buNone/>
            </a:pPr>
            <a:endParaRPr lang="en-US" dirty="0"/>
          </a:p>
        </p:txBody>
      </p:sp>
    </p:spTree>
    <p:extLst>
      <p:ext uri="{BB962C8B-B14F-4D97-AF65-F5344CB8AC3E}">
        <p14:creationId xmlns:p14="http://schemas.microsoft.com/office/powerpoint/2010/main" val="7000343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Problem Statement</a:t>
            </a:r>
            <a:endParaRPr lang="en-US" dirty="0"/>
          </a:p>
        </p:txBody>
      </p:sp>
      <p:sp>
        <p:nvSpPr>
          <p:cNvPr id="3" name="Content Placeholder 2"/>
          <p:cNvSpPr>
            <a:spLocks noGrp="1"/>
          </p:cNvSpPr>
          <p:nvPr>
            <p:ph idx="1"/>
          </p:nvPr>
        </p:nvSpPr>
        <p:spPr/>
        <p:txBody>
          <a:bodyPr>
            <a:normAutofit fontScale="92500" lnSpcReduction="10000"/>
          </a:bodyPr>
          <a:lstStyle/>
          <a:p>
            <a:pPr marL="457200" lvl="1" indent="0">
              <a:buNone/>
            </a:pPr>
            <a:r>
              <a:rPr lang="en-US" dirty="0"/>
              <a:t>3.    </a:t>
            </a:r>
            <a:r>
              <a:rPr lang="en-US" i="1" dirty="0"/>
              <a:t>Non-standard English:</a:t>
            </a:r>
            <a:endParaRPr lang="en-US" dirty="0"/>
          </a:p>
          <a:p>
            <a:pPr lvl="2"/>
            <a:r>
              <a:rPr lang="en-US" dirty="0"/>
              <a:t>Twitter status: “</a:t>
            </a:r>
            <a:r>
              <a:rPr lang="en-US" u="sng" dirty="0"/>
              <a:t>gr8</a:t>
            </a:r>
            <a:r>
              <a:rPr lang="en-US" dirty="0"/>
              <a:t> job </a:t>
            </a:r>
            <a:r>
              <a:rPr lang="en-US" u="sng" dirty="0"/>
              <a:t>john</a:t>
            </a:r>
            <a:r>
              <a:rPr lang="en-US" dirty="0"/>
              <a:t>, </a:t>
            </a:r>
            <a:r>
              <a:rPr lang="en-US" u="sng" dirty="0" err="1"/>
              <a:t>youve</a:t>
            </a:r>
            <a:r>
              <a:rPr lang="en-US" dirty="0"/>
              <a:t> a good </a:t>
            </a:r>
            <a:r>
              <a:rPr lang="en-US" u="sng" dirty="0" err="1"/>
              <a:t>jop</a:t>
            </a:r>
            <a:r>
              <a:rPr lang="en-US" dirty="0"/>
              <a:t> in contest </a:t>
            </a:r>
            <a:r>
              <a:rPr lang="en-US" u="sng" dirty="0"/>
              <a:t>#acm2016</a:t>
            </a:r>
            <a:r>
              <a:rPr lang="en-US" dirty="0"/>
              <a:t> </a:t>
            </a:r>
            <a:r>
              <a:rPr lang="en-US" u="sng" dirty="0"/>
              <a:t>J</a:t>
            </a:r>
            <a:r>
              <a:rPr lang="en-US" dirty="0"/>
              <a:t>”</a:t>
            </a:r>
          </a:p>
          <a:p>
            <a:pPr marL="457200" lvl="1" indent="0">
              <a:buNone/>
            </a:pPr>
            <a:r>
              <a:rPr lang="en-US" dirty="0"/>
              <a:t>4.    Neologisms:</a:t>
            </a:r>
          </a:p>
          <a:p>
            <a:pPr lvl="2"/>
            <a:r>
              <a:rPr lang="en-US" dirty="0"/>
              <a:t>	 “Unfriend”</a:t>
            </a:r>
          </a:p>
          <a:p>
            <a:pPr lvl="2"/>
            <a:r>
              <a:rPr lang="en-US" dirty="0"/>
              <a:t>	 “Retweet”</a:t>
            </a:r>
          </a:p>
          <a:p>
            <a:pPr marL="457200" lvl="1" indent="0">
              <a:buNone/>
            </a:pPr>
            <a:r>
              <a:rPr lang="en-US" dirty="0"/>
              <a:t>5.    Idioms</a:t>
            </a:r>
          </a:p>
          <a:p>
            <a:pPr lvl="2"/>
            <a:r>
              <a:rPr lang="en-US" dirty="0"/>
              <a:t>	 “days are flying”</a:t>
            </a:r>
          </a:p>
          <a:p>
            <a:pPr lvl="2"/>
            <a:r>
              <a:rPr lang="en-US" dirty="0"/>
              <a:t>	 “get cold feet”</a:t>
            </a:r>
          </a:p>
          <a:p>
            <a:pPr lvl="1"/>
            <a:endParaRPr lang="en-US" dirty="0"/>
          </a:p>
        </p:txBody>
      </p:sp>
    </p:spTree>
    <p:extLst>
      <p:ext uri="{BB962C8B-B14F-4D97-AF65-F5344CB8AC3E}">
        <p14:creationId xmlns:p14="http://schemas.microsoft.com/office/powerpoint/2010/main" val="32298660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Problem Statement</a:t>
            </a:r>
            <a:endParaRPr lang="en-US" dirty="0"/>
          </a:p>
        </p:txBody>
      </p:sp>
      <p:sp>
        <p:nvSpPr>
          <p:cNvPr id="3" name="Content Placeholder 2"/>
          <p:cNvSpPr>
            <a:spLocks noGrp="1"/>
          </p:cNvSpPr>
          <p:nvPr>
            <p:ph idx="1"/>
          </p:nvPr>
        </p:nvSpPr>
        <p:spPr>
          <a:xfrm>
            <a:off x="1634436" y="2980898"/>
            <a:ext cx="10018713" cy="3124201"/>
          </a:xfrm>
        </p:spPr>
        <p:txBody>
          <a:bodyPr>
            <a:normAutofit/>
          </a:bodyPr>
          <a:lstStyle/>
          <a:p>
            <a:r>
              <a:rPr lang="en-US" dirty="0"/>
              <a:t>NLP topic is totally new for us.</a:t>
            </a:r>
          </a:p>
          <a:p>
            <a:pPr lvl="1"/>
            <a:r>
              <a:rPr lang="en-US" dirty="0"/>
              <a:t> We had to learn from scratch about NLP and IR.</a:t>
            </a:r>
          </a:p>
          <a:p>
            <a:r>
              <a:rPr lang="en-US" dirty="0"/>
              <a:t>It is known that existing social media sentiment analysis algorithms is not very reliable and sometimes inaccurate. Therefore, we tried to do our best in using the most reliable algorithms.</a:t>
            </a:r>
          </a:p>
          <a:p>
            <a:r>
              <a:rPr lang="en-US" dirty="0"/>
              <a:t>Another big challenge is that we are dealing with a huge data which means a lot of processes and using a lot of resources.</a:t>
            </a:r>
          </a:p>
          <a:p>
            <a:endParaRPr lang="en-US" dirty="0"/>
          </a:p>
          <a:p>
            <a:endParaRPr lang="en-US" dirty="0"/>
          </a:p>
        </p:txBody>
      </p:sp>
    </p:spTree>
    <p:extLst>
      <p:ext uri="{BB962C8B-B14F-4D97-AF65-F5344CB8AC3E}">
        <p14:creationId xmlns:p14="http://schemas.microsoft.com/office/powerpoint/2010/main" val="42071552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chemeClr val="accent1"/>
                </a:solidFill>
              </a:rPr>
              <a:t>Insight </a:t>
            </a:r>
          </a:p>
        </p:txBody>
      </p:sp>
      <p:sp>
        <p:nvSpPr>
          <p:cNvPr id="3" name="Subtitle 2"/>
          <p:cNvSpPr>
            <a:spLocks noGrp="1"/>
          </p:cNvSpPr>
          <p:nvPr>
            <p:ph type="subTitle" idx="1"/>
          </p:nvPr>
        </p:nvSpPr>
        <p:spPr/>
        <p:txBody>
          <a:bodyPr>
            <a:normAutofit/>
          </a:bodyPr>
          <a:lstStyle/>
          <a:p>
            <a:r>
              <a:rPr lang="en-US" b="1" dirty="0">
                <a:solidFill>
                  <a:schemeClr val="tx1"/>
                </a:solidFill>
              </a:rPr>
              <a:t>Ahmad Jabi | </a:t>
            </a:r>
            <a:r>
              <a:rPr lang="en-US" b="1" dirty="0" err="1">
                <a:solidFill>
                  <a:schemeClr val="tx1"/>
                </a:solidFill>
              </a:rPr>
              <a:t>Yazan</a:t>
            </a:r>
            <a:r>
              <a:rPr lang="en-US" b="1" dirty="0">
                <a:solidFill>
                  <a:schemeClr val="tx1"/>
                </a:solidFill>
              </a:rPr>
              <a:t> </a:t>
            </a:r>
            <a:r>
              <a:rPr lang="en-US" b="1" dirty="0" err="1">
                <a:solidFill>
                  <a:schemeClr val="tx1"/>
                </a:solidFill>
              </a:rPr>
              <a:t>Shakhshir</a:t>
            </a:r>
            <a:r>
              <a:rPr lang="en-US" b="1" dirty="0">
                <a:solidFill>
                  <a:schemeClr val="tx1"/>
                </a:solidFill>
              </a:rPr>
              <a:t> | </a:t>
            </a:r>
            <a:r>
              <a:rPr lang="en-US" b="1" dirty="0" err="1">
                <a:solidFill>
                  <a:schemeClr val="tx1"/>
                </a:solidFill>
              </a:rPr>
              <a:t>Saleem</a:t>
            </a:r>
            <a:r>
              <a:rPr lang="en-US" b="1" dirty="0">
                <a:solidFill>
                  <a:schemeClr val="tx1"/>
                </a:solidFill>
              </a:rPr>
              <a:t> Abu </a:t>
            </a:r>
            <a:r>
              <a:rPr lang="en-US" b="1" dirty="0" err="1">
                <a:solidFill>
                  <a:schemeClr val="tx1"/>
                </a:solidFill>
              </a:rPr>
              <a:t>Dhair</a:t>
            </a:r>
            <a:r>
              <a:rPr lang="en-US" b="1" dirty="0">
                <a:solidFill>
                  <a:schemeClr val="tx1"/>
                </a:solidFill>
              </a:rPr>
              <a:t> </a:t>
            </a:r>
          </a:p>
          <a:p>
            <a:r>
              <a:rPr lang="en-US" b="1" dirty="0">
                <a:solidFill>
                  <a:schemeClr val="tx1"/>
                </a:solidFill>
              </a:rPr>
              <a:t>Supervised by </a:t>
            </a:r>
            <a:r>
              <a:rPr lang="en-US" b="1" dirty="0" err="1">
                <a:solidFill>
                  <a:schemeClr val="tx1"/>
                </a:solidFill>
              </a:rPr>
              <a:t>Dr.Nizar</a:t>
            </a:r>
            <a:r>
              <a:rPr lang="en-US" b="1" dirty="0">
                <a:solidFill>
                  <a:schemeClr val="tx1"/>
                </a:solidFill>
              </a:rPr>
              <a:t> </a:t>
            </a:r>
            <a:r>
              <a:rPr lang="en-US" b="1" dirty="0" err="1">
                <a:solidFill>
                  <a:schemeClr val="tx1"/>
                </a:solidFill>
              </a:rPr>
              <a:t>Awartani</a:t>
            </a:r>
            <a:r>
              <a:rPr lang="en-US" b="1" dirty="0">
                <a:solidFill>
                  <a:schemeClr val="tx1"/>
                </a:solidFill>
              </a:rPr>
              <a:t> </a:t>
            </a:r>
          </a:p>
        </p:txBody>
      </p:sp>
    </p:spTree>
    <p:extLst>
      <p:ext uri="{BB962C8B-B14F-4D97-AF65-F5344CB8AC3E}">
        <p14:creationId xmlns:p14="http://schemas.microsoft.com/office/powerpoint/2010/main" val="25451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7" y="682388"/>
            <a:ext cx="10018713" cy="1774209"/>
          </a:xfrm>
        </p:spPr>
        <p:txBody>
          <a:bodyPr/>
          <a:lstStyle/>
          <a:p>
            <a:r>
              <a:rPr lang="en-US" b="1" dirty="0"/>
              <a:t>Introduction</a:t>
            </a:r>
            <a:endParaRPr lang="en-US" dirty="0"/>
          </a:p>
        </p:txBody>
      </p:sp>
      <p:sp>
        <p:nvSpPr>
          <p:cNvPr id="3" name="Content Placeholder 2"/>
          <p:cNvSpPr>
            <a:spLocks noGrp="1"/>
          </p:cNvSpPr>
          <p:nvPr>
            <p:ph idx="1"/>
          </p:nvPr>
        </p:nvSpPr>
        <p:spPr>
          <a:xfrm>
            <a:off x="1484308" y="2190465"/>
            <a:ext cx="10018713" cy="4667535"/>
          </a:xfrm>
        </p:spPr>
        <p:txBody>
          <a:bodyPr>
            <a:normAutofit/>
          </a:bodyPr>
          <a:lstStyle/>
          <a:p>
            <a:r>
              <a:rPr lang="en-US" dirty="0"/>
              <a:t>“</a:t>
            </a:r>
            <a:r>
              <a:rPr lang="en-US" dirty="0">
                <a:solidFill>
                  <a:schemeClr val="accent1"/>
                </a:solidFill>
              </a:rPr>
              <a:t>Insight</a:t>
            </a:r>
            <a:r>
              <a:rPr lang="en-US" dirty="0"/>
              <a:t>” is all about bringing data from social media and NYT website and analyze it .</a:t>
            </a:r>
          </a:p>
          <a:p>
            <a:r>
              <a:rPr lang="en-US" dirty="0"/>
              <a:t>Analyzing data from social media has many benefits for companies.</a:t>
            </a:r>
          </a:p>
          <a:p>
            <a:r>
              <a:rPr lang="en-US" dirty="0"/>
              <a:t>Helps cut through vast amounts of data to understand audience perception, and therefore, to determine the most strategic response.</a:t>
            </a:r>
          </a:p>
          <a:p>
            <a:endParaRPr lang="en-US" dirty="0"/>
          </a:p>
          <a:p>
            <a:endParaRPr lang="en-US" dirty="0"/>
          </a:p>
        </p:txBody>
      </p:sp>
    </p:spTree>
    <p:extLst>
      <p:ext uri="{BB962C8B-B14F-4D97-AF65-F5344CB8AC3E}">
        <p14:creationId xmlns:p14="http://schemas.microsoft.com/office/powerpoint/2010/main" val="3111576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endParaRPr lang="en-US" dirty="0"/>
          </a:p>
        </p:txBody>
      </p:sp>
      <p:sp>
        <p:nvSpPr>
          <p:cNvPr id="3" name="Content Placeholder 2"/>
          <p:cNvSpPr>
            <a:spLocks noGrp="1"/>
          </p:cNvSpPr>
          <p:nvPr>
            <p:ph idx="1"/>
          </p:nvPr>
        </p:nvSpPr>
        <p:spPr/>
        <p:txBody>
          <a:bodyPr>
            <a:normAutofit/>
          </a:bodyPr>
          <a:lstStyle/>
          <a:p>
            <a:r>
              <a:rPr lang="en-US" dirty="0"/>
              <a:t>Social media sentiment analysis can be an excellent source of information and can provide </a:t>
            </a:r>
            <a:r>
              <a:rPr lang="en-US" dirty="0">
                <a:solidFill>
                  <a:srgbClr val="FF0000"/>
                </a:solidFill>
              </a:rPr>
              <a:t>Insights</a:t>
            </a:r>
            <a:r>
              <a:rPr lang="en-US" dirty="0"/>
              <a:t> that can:</a:t>
            </a:r>
          </a:p>
          <a:p>
            <a:pPr lvl="1" fontAlgn="base">
              <a:buFont typeface="Wingdings" panose="05000000000000000000" pitchFamily="2" charset="2"/>
              <a:buChar char="§"/>
            </a:pPr>
            <a:r>
              <a:rPr lang="en-US" dirty="0"/>
              <a:t>Determine marketing strategy.</a:t>
            </a:r>
          </a:p>
          <a:p>
            <a:pPr lvl="1" fontAlgn="base">
              <a:buFont typeface="Wingdings" panose="05000000000000000000" pitchFamily="2" charset="2"/>
              <a:buChar char="§"/>
            </a:pPr>
            <a:r>
              <a:rPr lang="en-US" dirty="0"/>
              <a:t>Improve campaign success.</a:t>
            </a:r>
          </a:p>
          <a:p>
            <a:pPr lvl="1" fontAlgn="base">
              <a:buFont typeface="Wingdings" panose="05000000000000000000" pitchFamily="2" charset="2"/>
              <a:buChar char="§"/>
            </a:pPr>
            <a:r>
              <a:rPr lang="en-US" dirty="0"/>
              <a:t>Improve customer service.</a:t>
            </a:r>
          </a:p>
          <a:p>
            <a:r>
              <a:rPr lang="en-US" dirty="0"/>
              <a:t>Based on Natural language processing .</a:t>
            </a:r>
          </a:p>
          <a:p>
            <a:endParaRPr lang="en-US" dirty="0"/>
          </a:p>
        </p:txBody>
      </p:sp>
    </p:spTree>
    <p:extLst>
      <p:ext uri="{BB962C8B-B14F-4D97-AF65-F5344CB8AC3E}">
        <p14:creationId xmlns:p14="http://schemas.microsoft.com/office/powerpoint/2010/main" val="1439950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Natural Language Processing(NLP)</a:t>
            </a:r>
            <a:endParaRPr lang="en-US" dirty="0"/>
          </a:p>
        </p:txBody>
      </p:sp>
      <p:sp>
        <p:nvSpPr>
          <p:cNvPr id="3" name="Content Placeholder 2"/>
          <p:cNvSpPr>
            <a:spLocks noGrp="1"/>
          </p:cNvSpPr>
          <p:nvPr>
            <p:ph idx="1"/>
          </p:nvPr>
        </p:nvSpPr>
        <p:spPr/>
        <p:txBody>
          <a:bodyPr/>
          <a:lstStyle/>
          <a:p>
            <a:pPr marL="0" indent="0">
              <a:buNone/>
            </a:pPr>
            <a:r>
              <a:rPr lang="en-US" b="1" dirty="0"/>
              <a:t>What is Natural Language Processing?</a:t>
            </a:r>
            <a:endParaRPr lang="en-US" dirty="0"/>
          </a:p>
          <a:p>
            <a:r>
              <a:rPr lang="en-US" dirty="0"/>
              <a:t> The application of computational techniques to the analysis of natural language and speech.</a:t>
            </a:r>
          </a:p>
          <a:p>
            <a:r>
              <a:rPr lang="en-US" dirty="0"/>
              <a:t>  The use of computers to process written and spoken language for some practical and useful purposes and applications.</a:t>
            </a:r>
          </a:p>
          <a:p>
            <a:endParaRPr lang="en-US" dirty="0"/>
          </a:p>
        </p:txBody>
      </p:sp>
    </p:spTree>
    <p:extLst>
      <p:ext uri="{BB962C8B-B14F-4D97-AF65-F5344CB8AC3E}">
        <p14:creationId xmlns:p14="http://schemas.microsoft.com/office/powerpoint/2010/main" val="2118059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Natural Language Processing(NLP)</a:t>
            </a:r>
            <a:endParaRPr lang="en-US" dirty="0"/>
          </a:p>
        </p:txBody>
      </p:sp>
      <p:sp>
        <p:nvSpPr>
          <p:cNvPr id="3" name="Content Placeholder 2"/>
          <p:cNvSpPr>
            <a:spLocks noGrp="1"/>
          </p:cNvSpPr>
          <p:nvPr>
            <p:ph idx="1"/>
          </p:nvPr>
        </p:nvSpPr>
        <p:spPr>
          <a:xfrm>
            <a:off x="1484311" y="2598057"/>
            <a:ext cx="10018713" cy="3323771"/>
          </a:xfrm>
        </p:spPr>
        <p:txBody>
          <a:bodyPr>
            <a:normAutofit fontScale="92500" lnSpcReduction="20000"/>
          </a:bodyPr>
          <a:lstStyle/>
          <a:p>
            <a:pPr marL="0" indent="0">
              <a:buNone/>
            </a:pPr>
            <a:endParaRPr lang="en-US" b="1" dirty="0"/>
          </a:p>
          <a:p>
            <a:r>
              <a:rPr lang="en-US" b="1" dirty="0"/>
              <a:t>Applications on NLP:</a:t>
            </a:r>
            <a:endParaRPr lang="en-US" dirty="0"/>
          </a:p>
          <a:p>
            <a:pPr lvl="1">
              <a:buFont typeface="Wingdings" panose="05000000000000000000" pitchFamily="2" charset="2"/>
              <a:buChar char="§"/>
            </a:pPr>
            <a:r>
              <a:rPr lang="en-US" sz="2400" dirty="0"/>
              <a:t>Question answering.</a:t>
            </a:r>
          </a:p>
          <a:p>
            <a:pPr lvl="1">
              <a:buFont typeface="Wingdings" panose="05000000000000000000" pitchFamily="2" charset="2"/>
              <a:buChar char="§"/>
            </a:pPr>
            <a:r>
              <a:rPr lang="en-US" sz="2400" dirty="0"/>
              <a:t>Information extraction.</a:t>
            </a:r>
          </a:p>
          <a:p>
            <a:pPr lvl="1">
              <a:buFont typeface="Wingdings" panose="05000000000000000000" pitchFamily="2" charset="2"/>
              <a:buChar char="§"/>
            </a:pPr>
            <a:r>
              <a:rPr lang="en-US" sz="2400" dirty="0">
                <a:solidFill>
                  <a:srgbClr val="C00000"/>
                </a:solidFill>
              </a:rPr>
              <a:t>Sentiment Analysis</a:t>
            </a:r>
            <a:r>
              <a:rPr lang="en-US" sz="2400" dirty="0"/>
              <a:t>.</a:t>
            </a:r>
          </a:p>
          <a:p>
            <a:pPr lvl="1">
              <a:buFont typeface="Wingdings" panose="05000000000000000000" pitchFamily="2" charset="2"/>
              <a:buChar char="§"/>
            </a:pPr>
            <a:r>
              <a:rPr lang="en-US" sz="2400" dirty="0"/>
              <a:t>Machine translation.</a:t>
            </a:r>
          </a:p>
          <a:p>
            <a:pPr lvl="1"/>
            <a:endParaRPr lang="en-US" sz="2400" dirty="0"/>
          </a:p>
          <a:p>
            <a:r>
              <a:rPr lang="en-US" dirty="0"/>
              <a:t>We used the </a:t>
            </a:r>
            <a:r>
              <a:rPr lang="en-US" b="1" dirty="0"/>
              <a:t>Stanford CORENLP Model</a:t>
            </a:r>
            <a:r>
              <a:rPr lang="en-US" dirty="0"/>
              <a:t> for sentiment analysis.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757609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Sentiment Analysis</a:t>
            </a:r>
            <a:endParaRPr lang="en-US" dirty="0"/>
          </a:p>
        </p:txBody>
      </p:sp>
      <p:sp>
        <p:nvSpPr>
          <p:cNvPr id="3" name="Content Placeholder 2"/>
          <p:cNvSpPr>
            <a:spLocks noGrp="1"/>
          </p:cNvSpPr>
          <p:nvPr>
            <p:ph idx="1"/>
          </p:nvPr>
        </p:nvSpPr>
        <p:spPr/>
        <p:txBody>
          <a:bodyPr/>
          <a:lstStyle/>
          <a:p>
            <a:r>
              <a:rPr lang="en-US" dirty="0"/>
              <a:t>The process of computationally identifying and categorizing opinions expressed in a piece of text.</a:t>
            </a:r>
          </a:p>
          <a:p>
            <a:r>
              <a:rPr lang="en-US" dirty="0"/>
              <a:t>Especially in order to determine whether the writer's attitude towards a particular topic, product, etc. is positive, negative, or neutral.</a:t>
            </a:r>
          </a:p>
          <a:p>
            <a:endParaRPr lang="en-US" dirty="0"/>
          </a:p>
        </p:txBody>
      </p:sp>
    </p:spTree>
    <p:extLst>
      <p:ext uri="{BB962C8B-B14F-4D97-AF65-F5344CB8AC3E}">
        <p14:creationId xmlns:p14="http://schemas.microsoft.com/office/powerpoint/2010/main" val="1348346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prstClr val="black"/>
                </a:solidFill>
              </a:rPr>
              <a:t>Sentiment Analysis</a:t>
            </a:r>
            <a:endParaRPr lang="en-US" dirty="0"/>
          </a:p>
        </p:txBody>
      </p:sp>
      <p:sp>
        <p:nvSpPr>
          <p:cNvPr id="3" name="Content Placeholder 2"/>
          <p:cNvSpPr>
            <a:spLocks noGrp="1"/>
          </p:cNvSpPr>
          <p:nvPr>
            <p:ph idx="1"/>
          </p:nvPr>
        </p:nvSpPr>
        <p:spPr/>
        <p:txBody>
          <a:bodyPr>
            <a:normAutofit/>
          </a:bodyPr>
          <a:lstStyle/>
          <a:p>
            <a:pPr marL="0" indent="0">
              <a:buNone/>
            </a:pPr>
            <a:r>
              <a:rPr lang="en-US" b="1" dirty="0"/>
              <a:t>Why sentiment Analysis?</a:t>
            </a:r>
            <a:endParaRPr lang="en-US" dirty="0"/>
          </a:p>
          <a:p>
            <a:pPr lvl="1"/>
            <a:r>
              <a:rPr lang="en-US" i="1" dirty="0"/>
              <a:t>Movie</a:t>
            </a:r>
            <a:r>
              <a:rPr lang="en-US" dirty="0"/>
              <a:t>:  is this review positive or negative?</a:t>
            </a:r>
          </a:p>
          <a:p>
            <a:pPr lvl="1"/>
            <a:r>
              <a:rPr lang="en-US" i="1" dirty="0"/>
              <a:t>Products</a:t>
            </a:r>
            <a:r>
              <a:rPr lang="en-US" dirty="0"/>
              <a:t>: what do people think about the new iPhone?</a:t>
            </a:r>
          </a:p>
          <a:p>
            <a:pPr lvl="1"/>
            <a:r>
              <a:rPr lang="en-US" i="1" dirty="0"/>
              <a:t>Politics</a:t>
            </a:r>
            <a:r>
              <a:rPr lang="en-US" dirty="0"/>
              <a:t>: what do people think about this candidate or issue?</a:t>
            </a:r>
          </a:p>
          <a:p>
            <a:pPr lvl="1"/>
            <a:r>
              <a:rPr lang="en-US" i="1" dirty="0"/>
              <a:t>Prediction</a:t>
            </a:r>
            <a:r>
              <a:rPr lang="en-US" dirty="0"/>
              <a:t>: predict election outcomes or market trends from sentiment</a:t>
            </a:r>
          </a:p>
          <a:p>
            <a:pPr marL="457200" lvl="1" indent="0">
              <a:buNone/>
            </a:pPr>
            <a:endParaRPr lang="en-US" dirty="0"/>
          </a:p>
        </p:txBody>
      </p:sp>
    </p:spTree>
    <p:extLst>
      <p:ext uri="{BB962C8B-B14F-4D97-AF65-F5344CB8AC3E}">
        <p14:creationId xmlns:p14="http://schemas.microsoft.com/office/powerpoint/2010/main" val="40219732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2409</TotalTime>
  <Words>1198</Words>
  <Application>Microsoft Office PowerPoint</Application>
  <PresentationFormat>Widescreen</PresentationFormat>
  <Paragraphs>195</Paragraphs>
  <Slides>33</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vt:lpstr>
      <vt:lpstr>Calibri</vt:lpstr>
      <vt:lpstr>Corbel</vt:lpstr>
      <vt:lpstr>Corbel (Headings)</vt:lpstr>
      <vt:lpstr>Tahoma</vt:lpstr>
      <vt:lpstr>Times New Roman</vt:lpstr>
      <vt:lpstr>Wingdings</vt:lpstr>
      <vt:lpstr>Parallax</vt:lpstr>
      <vt:lpstr>Insight </vt:lpstr>
      <vt:lpstr>Contents</vt:lpstr>
      <vt:lpstr>Abstract</vt:lpstr>
      <vt:lpstr>Introduction</vt:lpstr>
      <vt:lpstr>Introduction</vt:lpstr>
      <vt:lpstr>Natural Language Processing(NLP)</vt:lpstr>
      <vt:lpstr>Natural Language Processing(NLP)</vt:lpstr>
      <vt:lpstr>Sentiment Analysis</vt:lpstr>
      <vt:lpstr>Sentiment Analysis</vt:lpstr>
      <vt:lpstr>Scope of “Insight” </vt:lpstr>
      <vt:lpstr>Scope of “Insight” </vt:lpstr>
      <vt:lpstr>Scope of “Insight” </vt:lpstr>
      <vt:lpstr>“Insight” Objectives</vt:lpstr>
      <vt:lpstr>“Insight” Objectives</vt:lpstr>
      <vt:lpstr>Methodology </vt:lpstr>
      <vt:lpstr>Tools</vt:lpstr>
      <vt:lpstr>LingPipe's language classification framework</vt:lpstr>
      <vt:lpstr>LingPipe's Logistic regression model</vt:lpstr>
      <vt:lpstr>LingPipe's language classification framework</vt:lpstr>
      <vt:lpstr>LingPipe's language classification framework</vt:lpstr>
      <vt:lpstr>Stanford CORENLP Model </vt:lpstr>
      <vt:lpstr>Stanford CORENLP Model </vt:lpstr>
      <vt:lpstr>APIs</vt:lpstr>
      <vt:lpstr>Twitter API </vt:lpstr>
      <vt:lpstr>New York Times API</vt:lpstr>
      <vt:lpstr>Elasticsearch</vt:lpstr>
      <vt:lpstr>Elasticsearch(Inverted index )</vt:lpstr>
      <vt:lpstr>Elasticsearch</vt:lpstr>
      <vt:lpstr>Machine learning </vt:lpstr>
      <vt:lpstr>Problem Statement</vt:lpstr>
      <vt:lpstr>Problem Statement</vt:lpstr>
      <vt:lpstr>Problem Statement</vt:lpstr>
      <vt:lpstr>Insight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Yazan</dc:creator>
  <cp:lastModifiedBy>Yazan</cp:lastModifiedBy>
  <cp:revision>63</cp:revision>
  <dcterms:created xsi:type="dcterms:W3CDTF">2017-04-22T10:13:19Z</dcterms:created>
  <dcterms:modified xsi:type="dcterms:W3CDTF">2017-05-12T14:19:51Z</dcterms:modified>
</cp:coreProperties>
</file>