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60" r:id="rId5"/>
    <p:sldId id="285" r:id="rId6"/>
    <p:sldId id="286" r:id="rId7"/>
    <p:sldId id="287" r:id="rId8"/>
    <p:sldId id="292" r:id="rId9"/>
    <p:sldId id="293" r:id="rId10"/>
    <p:sldId id="289" r:id="rId11"/>
    <p:sldId id="290" r:id="rId12"/>
    <p:sldId id="294" r:id="rId13"/>
    <p:sldId id="298" r:id="rId14"/>
    <p:sldId id="295" r:id="rId15"/>
    <p:sldId id="278" r:id="rId16"/>
    <p:sldId id="305" r:id="rId17"/>
    <p:sldId id="301" r:id="rId18"/>
    <p:sldId id="300" r:id="rId19"/>
    <p:sldId id="302" r:id="rId20"/>
    <p:sldId id="303" r:id="rId21"/>
    <p:sldId id="282" r:id="rId22"/>
    <p:sldId id="296" r:id="rId23"/>
    <p:sldId id="297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6A3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DBD68-6586-42DA-9145-CFAB90868E59}" type="datetimeFigureOut">
              <a:rPr lang="en-US" smtClean="0"/>
              <a:t>12/22/2016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CD78A-ABE4-47FF-81D5-FAE93100E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480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DBD68-6586-42DA-9145-CFAB90868E59}" type="datetimeFigureOut">
              <a:rPr lang="en-US" smtClean="0"/>
              <a:t>12/22/2016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CD78A-ABE4-47FF-81D5-FAE93100E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137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DBD68-6586-42DA-9145-CFAB90868E59}" type="datetimeFigureOut">
              <a:rPr lang="en-US" smtClean="0"/>
              <a:t>12/22/2016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CD78A-ABE4-47FF-81D5-FAE93100E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995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DBD68-6586-42DA-9145-CFAB90868E59}" type="datetimeFigureOut">
              <a:rPr lang="en-US" smtClean="0"/>
              <a:t>12/22/2016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CD78A-ABE4-47FF-81D5-FAE93100E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015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DBD68-6586-42DA-9145-CFAB90868E59}" type="datetimeFigureOut">
              <a:rPr lang="en-US" smtClean="0"/>
              <a:t>12/22/2016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CD78A-ABE4-47FF-81D5-FAE93100E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81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DBD68-6586-42DA-9145-CFAB90868E59}" type="datetimeFigureOut">
              <a:rPr lang="en-US" smtClean="0"/>
              <a:t>12/22/2016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CD78A-ABE4-47FF-81D5-FAE93100E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979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DBD68-6586-42DA-9145-CFAB90868E59}" type="datetimeFigureOut">
              <a:rPr lang="en-US" smtClean="0"/>
              <a:t>12/22/2016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CD78A-ABE4-47FF-81D5-FAE93100E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847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DBD68-6586-42DA-9145-CFAB90868E59}" type="datetimeFigureOut">
              <a:rPr lang="en-US" smtClean="0"/>
              <a:t>12/22/2016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CD78A-ABE4-47FF-81D5-FAE93100E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309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DBD68-6586-42DA-9145-CFAB90868E59}" type="datetimeFigureOut">
              <a:rPr lang="en-US" smtClean="0"/>
              <a:t>12/22/2016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CD78A-ABE4-47FF-81D5-FAE93100E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507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DBD68-6586-42DA-9145-CFAB90868E59}" type="datetimeFigureOut">
              <a:rPr lang="en-US" smtClean="0"/>
              <a:t>12/22/2016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CD78A-ABE4-47FF-81D5-FAE93100E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186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DBD68-6586-42DA-9145-CFAB90868E59}" type="datetimeFigureOut">
              <a:rPr lang="en-US" smtClean="0"/>
              <a:t>12/22/2016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CD78A-ABE4-47FF-81D5-FAE93100E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248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8DBD68-6586-42DA-9145-CFAB90868E59}" type="datetimeFigureOut">
              <a:rPr lang="en-US" smtClean="0"/>
              <a:t>12/22/2016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DCD78A-ABE4-47FF-81D5-FAE93100E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007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9034" y="139723"/>
            <a:ext cx="9144000" cy="2730085"/>
          </a:xfrm>
        </p:spPr>
        <p:txBody>
          <a:bodyPr>
            <a:normAutofit/>
          </a:bodyPr>
          <a:lstStyle/>
          <a:p>
            <a:r>
              <a:rPr lang="ar-JO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Graduation Project 2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1990" y="2402006"/>
            <a:ext cx="9253181" cy="4085299"/>
          </a:xfrm>
        </p:spPr>
        <p:txBody>
          <a:bodyPr>
            <a:normAutofit lnSpcReduction="10000"/>
          </a:bodyPr>
          <a:lstStyle/>
          <a:p>
            <a:endParaRPr lang="en-US" sz="36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7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Limestone Furnace   </a:t>
            </a:r>
          </a:p>
          <a:p>
            <a:endParaRPr lang="en-US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Supervisor: Eng. Ramiz Al-Khaldi</a:t>
            </a:r>
          </a:p>
          <a:p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Prepared by: Osama Mabroukeh  </a:t>
            </a:r>
          </a:p>
          <a:p>
            <a:r>
              <a:rPr lang="en-US" sz="3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Fawzi Qanaze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017" y="199302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867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Furnace Design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furnace was made with the following materials: </a:t>
            </a:r>
          </a:p>
          <a:p>
            <a:pPr marL="0" indent="0">
              <a:buNone/>
            </a:pPr>
            <a:endParaRPr lang="en-US" dirty="0" smtClean="0">
              <a:solidFill>
                <a:srgbClr val="56A31D"/>
              </a:solidFill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56A31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Steel Sheets</a:t>
            </a:r>
            <a:r>
              <a:rPr lang="en-US" b="1" dirty="0" smtClean="0">
                <a:solidFill>
                  <a:srgbClr val="56A31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solidFill>
                  <a:srgbClr val="56A31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Clay. </a:t>
            </a:r>
            <a:endParaRPr lang="en-US" b="1" dirty="0">
              <a:solidFill>
                <a:srgbClr val="56A31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solidFill>
                  <a:srgbClr val="56A31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Brick. </a:t>
            </a:r>
          </a:p>
        </p:txBody>
      </p:sp>
    </p:spTree>
    <p:extLst>
      <p:ext uri="{BB962C8B-B14F-4D97-AF65-F5344CB8AC3E}">
        <p14:creationId xmlns:p14="http://schemas.microsoft.com/office/powerpoint/2010/main" val="3999515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Furnace Design</a:t>
            </a:r>
            <a:endParaRPr lang="ar-JO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690581" y="1936279"/>
            <a:ext cx="4810837" cy="46231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32909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Furnace Design</a:t>
            </a:r>
            <a:endParaRPr lang="ar-JO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furnace has the following dimensions. </a:t>
                </a:r>
                <a:endParaRPr lang="en-US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latin typeface="Baskerville Old Face" panose="02020602080505020303" pitchFamily="18" charset="0"/>
                    <a:cs typeface="+mj-cs"/>
                  </a:rPr>
                  <a:t>Width</a:t>
                </a:r>
                <a:r>
                  <a:rPr lang="en-US" dirty="0">
                    <a:latin typeface="Baskerville Old Face" panose="02020602080505020303" pitchFamily="18" charset="0"/>
                    <a:cs typeface="+mj-cs"/>
                  </a:rPr>
                  <a:t>:   </a:t>
                </a:r>
                <a:r>
                  <a:rPr lang="en-US" b="1" dirty="0">
                    <a:solidFill>
                      <a:srgbClr val="56A31D"/>
                    </a:solidFill>
                    <a:latin typeface="Baskerville Old Face" panose="02020602080505020303" pitchFamily="18" charset="0"/>
                    <a:cs typeface="+mj-cs"/>
                  </a:rPr>
                  <a:t>84 cm        </a:t>
                </a:r>
                <a:r>
                  <a:rPr lang="en-US" dirty="0">
                    <a:latin typeface="Baskerville Old Face" panose="02020602080505020303" pitchFamily="18" charset="0"/>
                    <a:cs typeface="+mj-cs"/>
                  </a:rPr>
                  <a:t>, Length:</a:t>
                </a:r>
                <a:r>
                  <a:rPr lang="en-US" b="1" dirty="0">
                    <a:solidFill>
                      <a:srgbClr val="56A31D"/>
                    </a:solidFill>
                    <a:latin typeface="Baskerville Old Face" panose="02020602080505020303" pitchFamily="18" charset="0"/>
                    <a:cs typeface="+mj-cs"/>
                  </a:rPr>
                  <a:t> 85 cm       </a:t>
                </a:r>
                <a:r>
                  <a:rPr lang="en-US" dirty="0">
                    <a:latin typeface="Baskerville Old Face" panose="02020602080505020303" pitchFamily="18" charset="0"/>
                    <a:cs typeface="+mj-cs"/>
                  </a:rPr>
                  <a:t>, Height:  </a:t>
                </a:r>
                <a:r>
                  <a:rPr lang="en-US" b="1" dirty="0">
                    <a:solidFill>
                      <a:srgbClr val="56A31D"/>
                    </a:solidFill>
                    <a:latin typeface="Baskerville Old Face" panose="02020602080505020303" pitchFamily="18" charset="0"/>
                    <a:cs typeface="+mj-cs"/>
                  </a:rPr>
                  <a:t>108 cm   </a:t>
                </a:r>
                <a:r>
                  <a:rPr lang="en-US" dirty="0">
                    <a:latin typeface="Baskerville Old Face" panose="02020602080505020303" pitchFamily="18" charset="0"/>
                    <a:cs typeface="+mj-cs"/>
                  </a:rPr>
                  <a:t>, Chimney Diameter</a:t>
                </a:r>
                <a:r>
                  <a:rPr lang="en-US" dirty="0" smtClean="0">
                    <a:latin typeface="Baskerville Old Face" panose="02020602080505020303" pitchFamily="18" charset="0"/>
                    <a:cs typeface="+mj-cs"/>
                  </a:rPr>
                  <a:t>:</a:t>
                </a:r>
                <a:r>
                  <a:rPr lang="en-US" b="1" dirty="0">
                    <a:solidFill>
                      <a:srgbClr val="56A31D"/>
                    </a:solidFill>
                    <a:latin typeface="Baskerville Old Face" panose="02020602080505020303" pitchFamily="18" charset="0"/>
                  </a:rPr>
                  <a:t> 8 </a:t>
                </a:r>
                <a:r>
                  <a:rPr lang="en-US" b="1" dirty="0" smtClean="0">
                    <a:solidFill>
                      <a:srgbClr val="56A31D"/>
                    </a:solidFill>
                    <a:latin typeface="Baskerville Old Face" panose="02020602080505020303" pitchFamily="18" charset="0"/>
                  </a:rPr>
                  <a:t>in.</a:t>
                </a:r>
                <a:endParaRPr lang="en-US" b="1" dirty="0">
                  <a:solidFill>
                    <a:srgbClr val="56A31D"/>
                  </a:solidFill>
                  <a:latin typeface="Baskerville Old Face" panose="02020602080505020303" pitchFamily="18" charset="0"/>
                  <a:cs typeface="+mj-cs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Baskerville Old Face" panose="02020602080505020303" pitchFamily="18" charset="0"/>
                    <a:cs typeface="+mj-cs"/>
                  </a:rPr>
                  <a:t>Burner </a:t>
                </a:r>
                <a:r>
                  <a:rPr lang="en-US" dirty="0" smtClean="0">
                    <a:latin typeface="Baskerville Old Face" panose="02020602080505020303" pitchFamily="18" charset="0"/>
                    <a:cs typeface="+mj-cs"/>
                  </a:rPr>
                  <a:t>Diameter :  </a:t>
                </a:r>
                <a:r>
                  <a:rPr lang="en-US" b="1" dirty="0">
                    <a:solidFill>
                      <a:srgbClr val="56A31D"/>
                    </a:solidFill>
                    <a:latin typeface="Baskerville Old Face" panose="02020602080505020303" pitchFamily="18" charset="0"/>
                    <a:cs typeface="+mj-cs"/>
                  </a:rPr>
                  <a:t>4 </a:t>
                </a:r>
                <a:r>
                  <a:rPr lang="en-US" b="1" dirty="0" smtClean="0">
                    <a:solidFill>
                      <a:srgbClr val="56A31D"/>
                    </a:solidFill>
                    <a:latin typeface="Baskerville Old Face" panose="02020602080505020303" pitchFamily="18" charset="0"/>
                    <a:cs typeface="+mj-cs"/>
                  </a:rPr>
                  <a:t>in. </a:t>
                </a:r>
                <a:r>
                  <a:rPr lang="en-US" dirty="0" smtClean="0">
                    <a:latin typeface="Baskerville Old Face" panose="02020602080505020303" pitchFamily="18" charset="0"/>
                    <a:cs typeface="+mj-cs"/>
                  </a:rPr>
                  <a:t>, </a:t>
                </a:r>
                <a:r>
                  <a:rPr lang="en-US" dirty="0">
                    <a:latin typeface="Baskerville Old Face" panose="02020602080505020303" pitchFamily="18" charset="0"/>
                    <a:cs typeface="+mj-cs"/>
                  </a:rPr>
                  <a:t>Upper Door Area: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cs typeface="+mj-cs"/>
                      </a:rPr>
                      <m:t>  </m:t>
                    </m:r>
                    <m:r>
                      <a:rPr lang="en-US" b="1" i="1" smtClean="0">
                        <a:solidFill>
                          <a:srgbClr val="56A31D"/>
                        </a:solidFill>
                        <a:latin typeface="Cambria Math" panose="02040503050406030204" pitchFamily="18" charset="0"/>
                        <a:cs typeface="+mj-cs"/>
                      </a:rPr>
                      <m:t>𝟑𝟕</m:t>
                    </m:r>
                    <m:r>
                      <a:rPr lang="en-US" b="1">
                        <a:solidFill>
                          <a:srgbClr val="56A31D"/>
                        </a:solidFill>
                        <a:latin typeface="Cambria Math" panose="02040503050406030204" pitchFamily="18" charset="0"/>
                        <a:cs typeface="+mj-cs"/>
                      </a:rPr>
                      <m:t>×</m:t>
                    </m:r>
                    <m:r>
                      <a:rPr lang="en-US" b="1" i="1">
                        <a:solidFill>
                          <a:srgbClr val="56A31D"/>
                        </a:solidFill>
                        <a:latin typeface="Cambria Math" panose="02040503050406030204" pitchFamily="18" charset="0"/>
                        <a:cs typeface="+mj-cs"/>
                      </a:rPr>
                      <m:t>𝟐𝟒</m:t>
                    </m:r>
                    <m:sSup>
                      <m:sSupPr>
                        <m:ctrlPr>
                          <a:rPr lang="en-US" b="1" i="1">
                            <a:solidFill>
                              <a:srgbClr val="56A31D"/>
                            </a:solidFill>
                            <a:latin typeface="Cambria Math" panose="02040503050406030204" pitchFamily="18" charset="0"/>
                            <a:cs typeface="+mj-cs"/>
                          </a:rPr>
                        </m:ctrlPr>
                      </m:sSupPr>
                      <m:e>
                        <m:r>
                          <a:rPr lang="en-US" b="1">
                            <a:solidFill>
                              <a:srgbClr val="56A31D"/>
                            </a:solidFill>
                            <a:latin typeface="Cambria Math" panose="02040503050406030204" pitchFamily="18" charset="0"/>
                            <a:cs typeface="+mj-cs"/>
                          </a:rPr>
                          <m:t> </m:t>
                        </m:r>
                        <m:r>
                          <a:rPr lang="en-US" b="1" i="1">
                            <a:solidFill>
                              <a:srgbClr val="56A31D"/>
                            </a:solidFill>
                            <a:latin typeface="Cambria Math" panose="02040503050406030204" pitchFamily="18" charset="0"/>
                            <a:cs typeface="+mj-cs"/>
                          </a:rPr>
                          <m:t>𝒄𝒎</m:t>
                        </m:r>
                      </m:e>
                      <m:sup>
                        <m:r>
                          <a:rPr lang="en-US" b="1" i="1">
                            <a:solidFill>
                              <a:srgbClr val="56A31D"/>
                            </a:solidFill>
                            <a:latin typeface="Cambria Math" panose="02040503050406030204" pitchFamily="18" charset="0"/>
                            <a:cs typeface="+mj-cs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dirty="0">
                    <a:latin typeface="Baskerville Old Face" panose="02020602080505020303" pitchFamily="18" charset="0"/>
                    <a:cs typeface="+mj-cs"/>
                  </a:rPr>
                  <a:t> , Lower Door Area: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solidFill>
                              <a:srgbClr val="56A31D"/>
                            </a:solidFill>
                            <a:latin typeface="Cambria Math" panose="02040503050406030204" pitchFamily="18" charset="0"/>
                            <a:cs typeface="+mj-cs"/>
                          </a:rPr>
                        </m:ctrlPr>
                      </m:sSupPr>
                      <m:e>
                        <m:r>
                          <a:rPr lang="en-US" b="1" i="1">
                            <a:solidFill>
                              <a:srgbClr val="56A31D"/>
                            </a:solidFill>
                            <a:latin typeface="Cambria Math" panose="02040503050406030204" pitchFamily="18" charset="0"/>
                            <a:cs typeface="+mj-cs"/>
                          </a:rPr>
                          <m:t>𝟑𝟕</m:t>
                        </m:r>
                        <m:r>
                          <a:rPr lang="en-US" b="1">
                            <a:solidFill>
                              <a:srgbClr val="56A31D"/>
                            </a:solidFill>
                            <a:latin typeface="Cambria Math" panose="02040503050406030204" pitchFamily="18" charset="0"/>
                            <a:cs typeface="+mj-cs"/>
                          </a:rPr>
                          <m:t>×</m:t>
                        </m:r>
                        <m:r>
                          <a:rPr lang="en-US" b="1" i="1">
                            <a:solidFill>
                              <a:srgbClr val="56A31D"/>
                            </a:solidFill>
                            <a:latin typeface="Cambria Math" panose="02040503050406030204" pitchFamily="18" charset="0"/>
                            <a:cs typeface="+mj-cs"/>
                          </a:rPr>
                          <m:t>𝟒𝟒</m:t>
                        </m:r>
                        <m:r>
                          <a:rPr lang="en-US" b="1">
                            <a:solidFill>
                              <a:srgbClr val="56A31D"/>
                            </a:solidFill>
                            <a:latin typeface="Cambria Math" panose="02040503050406030204" pitchFamily="18" charset="0"/>
                            <a:cs typeface="+mj-cs"/>
                          </a:rPr>
                          <m:t> </m:t>
                        </m:r>
                        <m:r>
                          <a:rPr lang="en-US" b="1" i="1">
                            <a:solidFill>
                              <a:srgbClr val="56A31D"/>
                            </a:solidFill>
                            <a:latin typeface="Cambria Math" panose="02040503050406030204" pitchFamily="18" charset="0"/>
                            <a:cs typeface="+mj-cs"/>
                          </a:rPr>
                          <m:t>𝒄𝒎</m:t>
                        </m:r>
                      </m:e>
                      <m:sup>
                        <m:r>
                          <a:rPr lang="en-US" b="1" i="1">
                            <a:solidFill>
                              <a:srgbClr val="56A31D"/>
                            </a:solidFill>
                            <a:latin typeface="Cambria Math" panose="02040503050406030204" pitchFamily="18" charset="0"/>
                            <a:cs typeface="+mj-cs"/>
                          </a:rPr>
                          <m:t>𝟐</m:t>
                        </m:r>
                      </m:sup>
                    </m:sSup>
                  </m:oMath>
                </a14:m>
                <a:endParaRPr lang="en-US" b="1" dirty="0">
                  <a:latin typeface="Baskerville Old Face" panose="02020602080505020303" pitchFamily="18" charset="0"/>
                  <a:cs typeface="+mj-cs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Baskerville Old Face" panose="02020602080505020303" pitchFamily="18" charset="0"/>
                    <a:cs typeface="+mj-cs"/>
                  </a:rPr>
                  <a:t>Shell Thickness: </a:t>
                </a:r>
                <a:r>
                  <a:rPr lang="en-US" b="1" dirty="0">
                    <a:solidFill>
                      <a:srgbClr val="56A31D"/>
                    </a:solidFill>
                    <a:latin typeface="Baskerville Old Face" panose="02020602080505020303" pitchFamily="18" charset="0"/>
                    <a:cs typeface="+mj-cs"/>
                  </a:rPr>
                  <a:t>2 </a:t>
                </a:r>
                <a:r>
                  <a:rPr lang="en-US" b="1" dirty="0" smtClean="0">
                    <a:solidFill>
                      <a:srgbClr val="56A31D"/>
                    </a:solidFill>
                    <a:latin typeface="Baskerville Old Face" panose="02020602080505020303" pitchFamily="18" charset="0"/>
                    <a:cs typeface="+mj-cs"/>
                  </a:rPr>
                  <a:t>mm </a:t>
                </a:r>
                <a:r>
                  <a:rPr lang="en-US" dirty="0" smtClean="0">
                    <a:latin typeface="Baskerville Old Face" panose="02020602080505020303" pitchFamily="18" charset="0"/>
                    <a:cs typeface="+mj-cs"/>
                  </a:rPr>
                  <a:t>, </a:t>
                </a:r>
                <a:r>
                  <a:rPr lang="en-US" dirty="0">
                    <a:latin typeface="Baskerville Old Face" panose="02020602080505020303" pitchFamily="18" charset="0"/>
                    <a:cs typeface="+mj-cs"/>
                  </a:rPr>
                  <a:t>Base Height: </a:t>
                </a:r>
                <a:r>
                  <a:rPr lang="en-US" b="1" dirty="0">
                    <a:solidFill>
                      <a:srgbClr val="56A31D"/>
                    </a:solidFill>
                    <a:latin typeface="Baskerville Old Face" panose="02020602080505020303" pitchFamily="18" charset="0"/>
                    <a:cs typeface="+mj-cs"/>
                  </a:rPr>
                  <a:t>9 cm</a:t>
                </a:r>
                <a:r>
                  <a:rPr lang="en-US" dirty="0">
                    <a:latin typeface="Baskerville Old Face" panose="02020602080505020303" pitchFamily="18" charset="0"/>
                    <a:cs typeface="+mj-cs"/>
                  </a:rPr>
                  <a:t>, Base Width: </a:t>
                </a:r>
                <a:r>
                  <a:rPr lang="ar-JO" b="1" dirty="0">
                    <a:solidFill>
                      <a:srgbClr val="56A31D"/>
                    </a:solidFill>
                    <a:latin typeface="Baskerville Old Face" panose="02020602080505020303" pitchFamily="18" charset="0"/>
                    <a:cs typeface="+mj-cs"/>
                  </a:rPr>
                  <a:t>4  </a:t>
                </a:r>
                <a:r>
                  <a:rPr lang="en-US" b="1" dirty="0">
                    <a:solidFill>
                      <a:srgbClr val="56A31D"/>
                    </a:solidFill>
                    <a:latin typeface="Baskerville Old Face" panose="02020602080505020303" pitchFamily="18" charset="0"/>
                    <a:cs typeface="+mj-cs"/>
                  </a:rPr>
                  <a:t> </a:t>
                </a:r>
                <a:r>
                  <a:rPr lang="en-US" b="1" dirty="0" smtClean="0">
                    <a:solidFill>
                      <a:srgbClr val="56A31D"/>
                    </a:solidFill>
                    <a:latin typeface="Baskerville Old Face" panose="02020602080505020303" pitchFamily="18" charset="0"/>
                    <a:cs typeface="+mj-cs"/>
                  </a:rPr>
                  <a:t>cm </a:t>
                </a:r>
                <a:r>
                  <a:rPr lang="en-US" dirty="0" smtClean="0">
                    <a:latin typeface="Baskerville Old Face" panose="02020602080505020303" pitchFamily="18" charset="0"/>
                    <a:cs typeface="+mj-cs"/>
                  </a:rPr>
                  <a:t>, </a:t>
                </a:r>
                <a:r>
                  <a:rPr lang="en-US" dirty="0">
                    <a:latin typeface="Baskerville Old Face" panose="02020602080505020303" pitchFamily="18" charset="0"/>
                    <a:cs typeface="+mj-cs"/>
                  </a:rPr>
                  <a:t>Base Length: </a:t>
                </a:r>
                <a:r>
                  <a:rPr lang="en-US" b="1" dirty="0">
                    <a:solidFill>
                      <a:srgbClr val="56A31D"/>
                    </a:solidFill>
                    <a:latin typeface="Baskerville Old Face" panose="02020602080505020303" pitchFamily="18" charset="0"/>
                    <a:cs typeface="+mj-cs"/>
                  </a:rPr>
                  <a:t>84 cm</a:t>
                </a:r>
              </a:p>
              <a:p>
                <a:pPr marL="0" indent="0">
                  <a:buNone/>
                </a:pPr>
                <a:endParaRPr lang="ar-JO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381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43739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Furnace Design</a:t>
            </a:r>
            <a:endParaRPr lang="ar-JO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3261" y="1690688"/>
            <a:ext cx="3985146" cy="4766243"/>
          </a:xfrm>
        </p:spPr>
      </p:pic>
    </p:spTree>
    <p:extLst>
      <p:ext uri="{BB962C8B-B14F-4D97-AF65-F5344CB8AC3E}">
        <p14:creationId xmlns:p14="http://schemas.microsoft.com/office/powerpoint/2010/main" val="1349465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Furnace Design</a:t>
            </a:r>
            <a:endParaRPr lang="ar-JO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9182" y="1690688"/>
            <a:ext cx="4353635" cy="5058130"/>
          </a:xfrm>
        </p:spPr>
      </p:pic>
    </p:spTree>
    <p:extLst>
      <p:ext uri="{BB962C8B-B14F-4D97-AF65-F5344CB8AC3E}">
        <p14:creationId xmlns:p14="http://schemas.microsoft.com/office/powerpoint/2010/main" val="2791677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Liquid vs. Solid Fuels </a:t>
            </a:r>
            <a:endParaRPr lang="en-US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+mj-cs"/>
                  </a:rPr>
                  <a:t>Liquid fuels are easier to transport, handle and store than solid fuels. The </a:t>
                </a:r>
                <a:r>
                  <a:rPr lang="en-US" b="1" i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+mj-cs"/>
                  </a:rPr>
                  <a:t>energy density</a:t>
                </a:r>
                <a:r>
                  <a:rPr lang="en-US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+mj-cs"/>
                  </a:rPr>
                  <a:t> </a:t>
                </a:r>
                <a:r>
                  <a:rPr lang="en-US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+mj-cs"/>
                  </a:rPr>
                  <a:t>of liquid fuels is usually high</a:t>
                </a:r>
                <a:r>
                  <a:rPr lang="en-US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+mj-cs"/>
                  </a:rPr>
                  <a:t>.</a:t>
                </a:r>
              </a:p>
              <a:p>
                <a:pPr marL="0" indent="0">
                  <a:buNone/>
                </a:pPr>
                <a:endParaRPr lang="en-US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+mj-cs"/>
                </a:endParaRPr>
              </a:p>
              <a:p>
                <a:pPr>
                  <a:buFont typeface="Wingdings" panose="05000000000000000000" pitchFamily="2" charset="2"/>
                  <a:buChar char="v"/>
                </a:pPr>
                <a:r>
                  <a:rPr lang="en-US" b="1" dirty="0" smtClean="0">
                    <a:solidFill>
                      <a:srgbClr val="FF0000"/>
                    </a:solidFill>
                    <a:latin typeface="Baskerville Old Face" panose="02020602080505020303" pitchFamily="18" charset="0"/>
                  </a:rPr>
                  <a:t> </a:t>
                </a:r>
                <a:r>
                  <a:rPr lang="en-US" b="1" dirty="0" smtClean="0">
                    <a:solidFill>
                      <a:srgbClr val="56A31D"/>
                    </a:solidFill>
                    <a:latin typeface="Baskerville Old Face" panose="02020602080505020303" pitchFamily="18" charset="0"/>
                  </a:rPr>
                  <a:t>Energy density </a:t>
                </a:r>
                <a:r>
                  <a:rPr lang="en-US" b="1" dirty="0" smtClean="0">
                    <a:solidFill>
                      <a:srgbClr val="0070C0"/>
                    </a:solidFill>
                    <a:latin typeface="Baskerville Old Face" panose="02020602080505020303" pitchFamily="18" charset="0"/>
                  </a:rPr>
                  <a:t>is the amount of energy stored in a given system per unit volume. ( SI unit is J/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  </a:t>
                </a:r>
                <a:endParaRPr lang="en-US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17" t="-2381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6586528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Results</a:t>
            </a:r>
            <a:endParaRPr lang="ar-JO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3262960" y="1515650"/>
          <a:ext cx="5364669" cy="520345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87429"/>
                <a:gridCol w="1788620"/>
                <a:gridCol w="1788620"/>
              </a:tblGrid>
              <a:tr h="99721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solidFill>
                            <a:srgbClr val="FFC000"/>
                          </a:solidFill>
                          <a:effectLst/>
                        </a:rPr>
                        <a:t>Fuel Type</a:t>
                      </a:r>
                      <a:endParaRPr lang="en-US" sz="1800" b="1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3395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solidFill>
                            <a:srgbClr val="00B050"/>
                          </a:solidFill>
                          <a:effectLst/>
                        </a:rPr>
                        <a:t>Comparison</a:t>
                      </a:r>
                      <a:endParaRPr lang="en-US" sz="1800" b="1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solidFill>
                            <a:srgbClr val="00B050"/>
                          </a:solidFill>
                          <a:effectLst/>
                        </a:rPr>
                        <a:t>Diesel</a:t>
                      </a:r>
                      <a:endParaRPr lang="en-US" sz="18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solidFill>
                            <a:srgbClr val="00B050"/>
                          </a:solidFill>
                          <a:effectLst/>
                        </a:rPr>
                        <a:t>Burned Oil</a:t>
                      </a:r>
                      <a:endParaRPr lang="en-US" sz="18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679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effectLst/>
                        </a:rPr>
                        <a:t>Amount of liter per 10 kg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effectLst/>
                        </a:rPr>
                        <a:t>1.7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effectLst/>
                        </a:rPr>
                        <a:t>1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679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effectLst/>
                        </a:rPr>
                        <a:t>Amount of </a:t>
                      </a:r>
                      <a:r>
                        <a:rPr lang="en-US" sz="2000" b="1" dirty="0" smtClean="0">
                          <a:effectLst/>
                        </a:rPr>
                        <a:t>kJ per </a:t>
                      </a:r>
                      <a:r>
                        <a:rPr lang="en-US" sz="2000" b="1" dirty="0">
                          <a:effectLst/>
                        </a:rPr>
                        <a:t>kg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39 </a:t>
                      </a:r>
                      <a:r>
                        <a:rPr lang="en-US" sz="2000" b="1" dirty="0">
                          <a:effectLst/>
                        </a:rPr>
                        <a:t>kJ/kg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effectLst/>
                        </a:rPr>
                        <a:t>42kJ/kg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395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effectLst/>
                        </a:rPr>
                        <a:t>Cost of ton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effectLst/>
                        </a:rPr>
                        <a:t>850 NIS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effectLst/>
                        </a:rPr>
                        <a:t>150 NIS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395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effectLst/>
                        </a:rPr>
                        <a:t>Price per liter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effectLst/>
                        </a:rPr>
                        <a:t>5 NIS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effectLst/>
                        </a:rPr>
                        <a:t>1.5 NIS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395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effectLst/>
                        </a:rPr>
                        <a:t>Cost of burner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effectLst/>
                        </a:rPr>
                        <a:t>Cheap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effectLst/>
                        </a:rPr>
                        <a:t>Expensive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395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effectLst/>
                        </a:rPr>
                        <a:t>Density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effectLst/>
                        </a:rPr>
                        <a:t>0.82 kg/L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effectLst/>
                        </a:rPr>
                        <a:t>0.907 kg/L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679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effectLst/>
                        </a:rPr>
                        <a:t>Amount of </a:t>
                      </a:r>
                      <a:r>
                        <a:rPr lang="en-US" sz="2000" b="1" dirty="0" smtClean="0">
                          <a:effectLst/>
                        </a:rPr>
                        <a:t>kJ </a:t>
                      </a:r>
                      <a:r>
                        <a:rPr lang="en-US" sz="2000" b="1" dirty="0">
                          <a:effectLst/>
                        </a:rPr>
                        <a:t>per liter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effectLst/>
                        </a:rPr>
                        <a:t>35260 </a:t>
                      </a:r>
                      <a:r>
                        <a:rPr lang="en-US" sz="2000" b="1" smtClean="0">
                          <a:effectLst/>
                        </a:rPr>
                        <a:t>kJ/L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effectLst/>
                        </a:rPr>
                        <a:t>38094 </a:t>
                      </a:r>
                      <a:r>
                        <a:rPr lang="en-US" sz="2000" b="1" dirty="0" smtClean="0">
                          <a:effectLst/>
                        </a:rPr>
                        <a:t>kJ/L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395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effectLst/>
                        </a:rPr>
                        <a:t>Maintenance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>
                          <a:effectLst/>
                        </a:rPr>
                        <a:t>Difficult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</a:rPr>
                        <a:t>Easy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09447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Conductivity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92D050"/>
                </a:solidFill>
              </a:rPr>
              <a:t> </a:t>
            </a:r>
            <a:r>
              <a:rPr lang="en-US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Steel Sheet: </a:t>
            </a:r>
            <a:r>
              <a:rPr lang="en-US" b="1" dirty="0" smtClean="0">
                <a:solidFill>
                  <a:srgbClr val="56A31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43 W/ m°K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Clay: </a:t>
            </a:r>
            <a:r>
              <a:rPr lang="en-US" b="1" dirty="0" smtClean="0">
                <a:solidFill>
                  <a:srgbClr val="56A31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1.55 </a:t>
            </a:r>
            <a:r>
              <a:rPr lang="en-US" b="1" dirty="0">
                <a:solidFill>
                  <a:srgbClr val="56A31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W/ </a:t>
            </a:r>
            <a:r>
              <a:rPr lang="en-US" b="1" dirty="0" smtClean="0">
                <a:solidFill>
                  <a:srgbClr val="56A31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m°K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Fire Brick: </a:t>
            </a:r>
            <a:r>
              <a:rPr lang="en-US" b="1" dirty="0">
                <a:solidFill>
                  <a:srgbClr val="56A31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0.32 W/ m°K at 1000 °C</a:t>
            </a:r>
            <a:endParaRPr lang="en-US" b="1" dirty="0" smtClean="0">
              <a:solidFill>
                <a:srgbClr val="56A31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03440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Calculations</a:t>
            </a:r>
            <a:endParaRPr lang="ar-JO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47500" lnSpcReduction="20000"/>
              </a:bodyPr>
              <a:lstStyle/>
              <a:p>
                <a:pPr marL="0" indent="0">
                  <a:buNone/>
                </a:pPr>
                <a:r>
                  <a:rPr lang="en-US" sz="3300" b="1" dirty="0"/>
                  <a:t>For the burned oil </a:t>
                </a:r>
                <a:endParaRPr lang="en-US" sz="3300" dirty="0"/>
              </a:p>
              <a:p>
                <a:pPr marL="0" indent="0">
                  <a:buNone/>
                </a:pPr>
                <a:r>
                  <a:rPr lang="en-US" sz="3300" dirty="0"/>
                  <a:t>The convection heat transfer coefficient is </a:t>
                </a:r>
                <a:r>
                  <a:rPr lang="en-US" sz="3300" b="1" dirty="0"/>
                  <a:t>25 W/</a:t>
                </a:r>
                <a:r>
                  <a:rPr lang="en-US" sz="3300" b="1" dirty="0" err="1"/>
                  <a:t>m.K</a:t>
                </a:r>
                <a:r>
                  <a:rPr lang="en-US" sz="3300" dirty="0"/>
                  <a:t>, the ambient air temperature is </a:t>
                </a:r>
                <a:r>
                  <a:rPr lang="en-US" sz="3300" b="1" dirty="0"/>
                  <a:t>25 °C</a:t>
                </a:r>
                <a:r>
                  <a:rPr lang="en-US" sz="3300" dirty="0"/>
                  <a:t>. The thermal conductivity of the steel sheet = </a:t>
                </a:r>
                <a:r>
                  <a:rPr lang="en-US" sz="3300" b="1" dirty="0"/>
                  <a:t>43 W/m. K</a:t>
                </a:r>
                <a:r>
                  <a:rPr lang="en-US" sz="3300" dirty="0"/>
                  <a:t>, for the thermal clay= </a:t>
                </a:r>
                <a:r>
                  <a:rPr lang="en-US" sz="3300" b="1" dirty="0"/>
                  <a:t>1.55 W/m. K</a:t>
                </a:r>
                <a:r>
                  <a:rPr lang="en-US" sz="3300" dirty="0"/>
                  <a:t> (as an average) and for the thermal brick = </a:t>
                </a:r>
                <a:r>
                  <a:rPr lang="en-US" sz="3300" b="1" dirty="0"/>
                  <a:t>0.2 W/m. K</a:t>
                </a:r>
                <a:r>
                  <a:rPr lang="en-US" sz="3300" dirty="0"/>
                  <a:t> (as an average).</a:t>
                </a:r>
              </a:p>
              <a:p>
                <a:pPr marL="0" indent="0">
                  <a:buNone/>
                </a:pPr>
                <a:r>
                  <a:rPr lang="en-US" sz="3300" dirty="0"/>
                  <a:t>The inside temperature (at the inner surface of the furnace wall) is </a:t>
                </a:r>
                <a:r>
                  <a:rPr lang="en-US" sz="3300" b="1" dirty="0"/>
                  <a:t>1100 °C</a:t>
                </a:r>
                <a:r>
                  <a:rPr lang="en-US" sz="3300" dirty="0"/>
                  <a:t> and the temperature at the outer surface is </a:t>
                </a:r>
                <a:r>
                  <a:rPr lang="en-US" sz="3300" b="1" dirty="0"/>
                  <a:t>181.6 °C</a:t>
                </a:r>
                <a:r>
                  <a:rPr lang="en-US" sz="3300" dirty="0"/>
                  <a:t>.  </a:t>
                </a:r>
              </a:p>
              <a:p>
                <a:pPr marL="0" indent="0">
                  <a:buNone/>
                </a:pPr>
                <a:r>
                  <a:rPr lang="en-US" sz="3300" dirty="0"/>
                  <a:t>The surface area </a:t>
                </a:r>
                <a:r>
                  <a:rPr lang="en-US" sz="3300" b="1" dirty="0"/>
                  <a:t>A</a:t>
                </a:r>
                <a:r>
                  <a:rPr lang="en-US" sz="3300" dirty="0"/>
                  <a:t> is </a:t>
                </a:r>
                <a14:m>
                  <m:oMath xmlns:m="http://schemas.openxmlformats.org/officeDocument/2006/math">
                    <m:r>
                      <a:rPr lang="en-US" sz="3300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33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3300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33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33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33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3300" i="1">
                        <a:latin typeface="Cambria Math" panose="02040503050406030204" pitchFamily="18" charset="0"/>
                      </a:rPr>
                      <m:t>85</m:t>
                    </m:r>
                    <m:r>
                      <a:rPr lang="en-US" sz="33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300" b="1" i="1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3300" b="1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3300" b="1" i="1">
                        <a:latin typeface="Cambria Math" panose="02040503050406030204" pitchFamily="18" charset="0"/>
                      </a:rPr>
                      <m:t>𝟗𝟑𝟓</m:t>
                    </m:r>
                    <m:sSup>
                      <m:sSupPr>
                        <m:ctrlPr>
                          <a:rPr lang="en-US" sz="33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300" b="1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3300" b="1" i="1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US" sz="3300" b="1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3300" dirty="0"/>
                  <a:t> </a:t>
                </a:r>
              </a:p>
              <a:p>
                <a:pPr marL="0" indent="0">
                  <a:buNone/>
                </a:pPr>
                <a:r>
                  <a:rPr lang="en-US" sz="3300" dirty="0"/>
                  <a:t>The total thermal resistance can be calculated as follows. </a:t>
                </a:r>
              </a:p>
              <a:p>
                <a:pPr marL="0" indent="0">
                  <a:buNone/>
                </a:pPr>
                <a:r>
                  <a:rPr lang="en-US" sz="3300" dirty="0"/>
                  <a:t> 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300" i="1">
                          <a:latin typeface="Cambria Math" panose="02040503050406030204" pitchFamily="18" charset="0"/>
                        </a:rPr>
                        <m:t>𝑅𝑡𝑜𝑡</m:t>
                      </m:r>
                      <m:r>
                        <a:rPr lang="en-US" sz="3300" i="1">
                          <a:latin typeface="Cambria Math" panose="02040503050406030204" pitchFamily="18" charset="0"/>
                        </a:rPr>
                        <m:t>.  =</m:t>
                      </m:r>
                      <m:r>
                        <a:rPr lang="en-US" sz="3300">
                          <a:latin typeface="Cambria Math" panose="02040503050406030204" pitchFamily="18" charset="0"/>
                        </a:rPr>
                        <m:t>(</m:t>
                      </m:r>
                      <m:f>
                        <m:fPr>
                          <m:ctrlPr>
                            <a:rPr lang="en-US" sz="33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3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3300">
                              <a:latin typeface="Cambria Math" panose="02040503050406030204" pitchFamily="18" charset="0"/>
                            </a:rPr>
                            <m:t>ho</m:t>
                          </m:r>
                          <m:r>
                            <a:rPr lang="en-US" sz="3300">
                              <a:latin typeface="Cambria Math" panose="02040503050406030204" pitchFamily="18" charset="0"/>
                            </a:rPr>
                            <m:t>×</m:t>
                          </m:r>
                          <m:r>
                            <m:rPr>
                              <m:sty m:val="p"/>
                            </m:rPr>
                            <a:rPr lang="en-US" sz="3300">
                              <a:latin typeface="Cambria Math" panose="02040503050406030204" pitchFamily="18" charset="0"/>
                            </a:rPr>
                            <m:t>A</m:t>
                          </m:r>
                        </m:den>
                      </m:f>
                      <m:r>
                        <a:rPr lang="en-US" sz="3300">
                          <a:latin typeface="Cambria Math" panose="02040503050406030204" pitchFamily="18" charset="0"/>
                        </a:rPr>
                        <m:t>)+  </m:t>
                      </m:r>
                      <m:r>
                        <a:rPr lang="en-US" sz="3300" i="1">
                          <a:latin typeface="Cambria Math" panose="02040503050406030204" pitchFamily="18" charset="0"/>
                        </a:rPr>
                        <m:t>   </m:t>
                      </m:r>
                      <m:d>
                        <m:dPr>
                          <m:ctrlPr>
                            <a:rPr lang="en-US" sz="33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33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300" i="1">
                                  <a:latin typeface="Cambria Math" panose="02040503050406030204" pitchFamily="18" charset="0"/>
                                </a:rPr>
                                <m:t>𝐿𝑠𝑡</m:t>
                              </m:r>
                            </m:num>
                            <m:den>
                              <m:r>
                                <a:rPr lang="en-US" sz="3300" i="1">
                                  <a:latin typeface="Cambria Math" panose="02040503050406030204" pitchFamily="18" charset="0"/>
                                </a:rPr>
                                <m:t>𝐾𝑠𝑡</m:t>
                              </m:r>
                              <m:r>
                                <a:rPr lang="en-US" sz="3300" i="1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r>
                                <a:rPr lang="en-US" sz="33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US" sz="33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den>
                          </m:f>
                        </m:e>
                      </m:d>
                      <m:r>
                        <a:rPr lang="en-US" sz="3300" i="1">
                          <a:latin typeface="Cambria Math" panose="02040503050406030204" pitchFamily="18" charset="0"/>
                        </a:rPr>
                        <m:t>+ </m:t>
                      </m:r>
                      <m:d>
                        <m:dPr>
                          <m:ctrlPr>
                            <a:rPr lang="en-US" sz="33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33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300" i="1">
                                  <a:latin typeface="Cambria Math" panose="02040503050406030204" pitchFamily="18" charset="0"/>
                                </a:rPr>
                                <m:t>𝐿𝑡</m:t>
                              </m:r>
                              <m:r>
                                <a:rPr lang="en-US" sz="33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en-US" sz="3300" i="1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3300" i="1">
                                  <a:latin typeface="Cambria Math" panose="02040503050406030204" pitchFamily="18" charset="0"/>
                                </a:rPr>
                                <m:t>𝑐𝑙𝑎𝑦</m:t>
                              </m:r>
                            </m:num>
                            <m:den>
                              <m:r>
                                <a:rPr lang="en-US" sz="3300" i="1">
                                  <a:latin typeface="Cambria Math" panose="02040503050406030204" pitchFamily="18" charset="0"/>
                                </a:rPr>
                                <m:t>𝐾𝑡</m:t>
                              </m:r>
                              <m:r>
                                <a:rPr lang="en-US" sz="33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en-US" sz="33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3300" i="1">
                                  <a:latin typeface="Cambria Math" panose="02040503050406030204" pitchFamily="18" charset="0"/>
                                </a:rPr>
                                <m:t>𝑐𝑙𝑎𝑦</m:t>
                              </m:r>
                              <m:r>
                                <a:rPr lang="en-US" sz="3300" i="1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r>
                                <a:rPr lang="en-US" sz="33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den>
                          </m:f>
                        </m:e>
                      </m:d>
                      <m:r>
                        <a:rPr lang="en-US" sz="3300" i="1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sz="33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33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300" i="1">
                                  <a:latin typeface="Cambria Math" panose="02040503050406030204" pitchFamily="18" charset="0"/>
                                </a:rPr>
                                <m:t>𝐿𝑡</m:t>
                              </m:r>
                              <m:r>
                                <a:rPr lang="en-US" sz="33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en-US" sz="3300" i="1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3300" i="1">
                                  <a:latin typeface="Cambria Math" panose="02040503050406030204" pitchFamily="18" charset="0"/>
                                </a:rPr>
                                <m:t>𝑏𝑟𝑖𝑐𝑘</m:t>
                              </m:r>
                            </m:num>
                            <m:den>
                              <m:r>
                                <a:rPr lang="en-US" sz="3300" i="1">
                                  <a:latin typeface="Cambria Math" panose="02040503050406030204" pitchFamily="18" charset="0"/>
                                </a:rPr>
                                <m:t>𝐾𝑡</m:t>
                              </m:r>
                              <m:r>
                                <a:rPr lang="en-US" sz="33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en-US" sz="3300" i="1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3300" i="1">
                                  <a:latin typeface="Cambria Math" panose="02040503050406030204" pitchFamily="18" charset="0"/>
                                </a:rPr>
                                <m:t>𝑏𝑟𝑖𝑐𝑘</m:t>
                              </m:r>
                              <m:r>
                                <a:rPr lang="en-US" sz="3300" i="1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r>
                                <a:rPr lang="en-US" sz="33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den>
                          </m:f>
                        </m:e>
                      </m:d>
                      <m:r>
                        <a:rPr lang="en-US" sz="33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3300">
                          <a:latin typeface="Cambria Math" panose="02040503050406030204" pitchFamily="18" charset="0"/>
                        </a:rPr>
                        <m:t>)+(</m:t>
                      </m:r>
                      <m:f>
                        <m:fPr>
                          <m:ctrlPr>
                            <a:rPr lang="en-US" sz="33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30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3300">
                              <a:latin typeface="Cambria Math" panose="02040503050406030204" pitchFamily="18" charset="0"/>
                            </a:rPr>
                            <m:t>hi</m:t>
                          </m:r>
                          <m:r>
                            <a:rPr lang="en-US" sz="3300">
                              <a:latin typeface="Cambria Math" panose="02040503050406030204" pitchFamily="18" charset="0"/>
                            </a:rPr>
                            <m:t>×</m:t>
                          </m:r>
                          <m:r>
                            <a:rPr lang="en-US" sz="3300" i="1">
                              <a:latin typeface="Cambria Math" panose="02040503050406030204" pitchFamily="18" charset="0"/>
                            </a:rPr>
                            <m:t>𝐴</m:t>
                          </m:r>
                        </m:den>
                      </m:f>
                      <m:r>
                        <a:rPr lang="en-US" sz="33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3300" dirty="0"/>
              </a:p>
              <a:p>
                <a:pPr marL="0" indent="0">
                  <a:buNone/>
                </a:pPr>
                <a:r>
                  <a:rPr lang="en-US" sz="3300" dirty="0"/>
                  <a:t>Where: </a:t>
                </a:r>
              </a:p>
              <a:p>
                <a:pPr marL="0" indent="0">
                  <a:buNone/>
                </a:pPr>
                <a:r>
                  <a:rPr lang="en-US" sz="3300" dirty="0"/>
                  <a:t>R: The total thermal resistance of the furnace wall (K/W).</a:t>
                </a:r>
              </a:p>
              <a:p>
                <a:pPr marL="0" indent="0">
                  <a:buNone/>
                </a:pPr>
                <a:r>
                  <a:rPr lang="en-US" sz="3300" dirty="0"/>
                  <a:t>A: The surface area of the furnace wall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3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3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33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3300" dirty="0"/>
                  <a:t>).</a:t>
                </a:r>
              </a:p>
              <a:p>
                <a:pPr marL="0" indent="0">
                  <a:buNone/>
                </a:pPr>
                <a:r>
                  <a:rPr lang="en-US" sz="3300" dirty="0"/>
                  <a:t>K: The thermal conductivity (W/</a:t>
                </a:r>
                <a:r>
                  <a:rPr lang="en-US" sz="3300" dirty="0" err="1"/>
                  <a:t>m.K</a:t>
                </a:r>
                <a:r>
                  <a:rPr lang="en-US" sz="3300" dirty="0"/>
                  <a:t>).</a:t>
                </a:r>
              </a:p>
              <a:p>
                <a:pPr marL="0" indent="0">
                  <a:buNone/>
                </a:pPr>
                <a:r>
                  <a:rPr lang="en-US" sz="3300" dirty="0"/>
                  <a:t> </a:t>
                </a:r>
              </a:p>
              <a:p>
                <a:pPr marL="0" indent="0">
                  <a:buNone/>
                </a:pPr>
                <a:endParaRPr lang="ar-JO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348" t="-1821" r="-290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9299441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Calculations</a:t>
            </a:r>
            <a:endParaRPr lang="ar-JO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sz="2400" dirty="0" smtClean="0"/>
                  <a:t>→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𝑅𝑡𝑜𝑡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. =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25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×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935</m:t>
                            </m:r>
                          </m:den>
                        </m:f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+  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002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43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×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935</m:t>
                            </m:r>
                          </m:den>
                        </m:f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05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55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×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935</m:t>
                            </m:r>
                          </m:den>
                        </m:f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05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×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935</m:t>
                            </m:r>
                          </m:den>
                        </m:f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+(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25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935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/>
              </a:p>
              <a:p>
                <a:pPr marL="0" indent="0" rtl="1">
                  <a:buNone/>
                </a:pPr>
                <a:r>
                  <a:rPr lang="en-US" sz="2400" dirty="0"/>
                  <a:t>     </a:t>
                </a:r>
              </a:p>
              <a:p>
                <a:pPr marL="0" indent="0" rtl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𝑅𝑡𝑜𝑡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. = 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04278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+ 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00005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 + 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0345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26738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04278</m:t>
                      </m:r>
                    </m:oMath>
                  </m:oMathPara>
                </a14:m>
                <a:endParaRPr lang="en-US" sz="2400" dirty="0"/>
              </a:p>
              <a:p>
                <a:pPr marL="0" indent="0" rtl="1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𝑅𝑡𝑜𝑡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. =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38749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r>
                  <a:rPr lang="en-US" sz="2400" dirty="0"/>
                  <a:t> </a:t>
                </a:r>
              </a:p>
              <a:p>
                <a:pPr marL="0" indent="0" rtl="1">
                  <a:buNone/>
                </a:pPr>
                <a:r>
                  <a:rPr lang="en-US" sz="2400" dirty="0"/>
                  <a:t>So, the overall heat transfer coefficient is U = 1/ </a:t>
                </a:r>
                <a:r>
                  <a:rPr lang="en-US" sz="2400" dirty="0" err="1"/>
                  <a:t>Rtot</a:t>
                </a:r>
                <a:r>
                  <a:rPr lang="en-US" sz="2400" dirty="0"/>
                  <a:t>. </a:t>
                </a:r>
              </a:p>
              <a:p>
                <a:pPr marL="0" indent="0" rtl="1">
                  <a:buNone/>
                </a:pPr>
                <a:r>
                  <a:rPr lang="en-US" sz="2400" dirty="0"/>
                  <a:t>U = 1/0.38749</a:t>
                </a:r>
              </a:p>
              <a:p>
                <a:pPr marL="0" indent="0" rtl="1">
                  <a:buNone/>
                </a:pPr>
                <a:r>
                  <a:rPr lang="en-US" sz="2400" dirty="0"/>
                  <a:t>U = 2.58 W/K</a:t>
                </a:r>
              </a:p>
              <a:p>
                <a:pPr marL="0" indent="0" rtl="1">
                  <a:buNone/>
                </a:pPr>
                <a:r>
                  <a:rPr lang="en-US" sz="2400" dirty="0"/>
                  <a:t>Now, the heat </a:t>
                </a:r>
                <a:r>
                  <a:rPr lang="en-US" sz="2400" dirty="0" smtClean="0"/>
                  <a:t>losses </a:t>
                </a:r>
                <a:r>
                  <a:rPr lang="en-US" sz="2400" dirty="0"/>
                  <a:t>rate by conduction is</a:t>
                </a:r>
                <a14:m>
                  <m:oMath xmlns:m="http://schemas.openxmlformats.org/officeDocument/2006/math">
                    <m:r>
                      <a:rPr lang="en-US" sz="2400" b="1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𝑸𝒄𝒐𝒏𝒅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. =   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𝑼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𝑨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×(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𝑻𝒊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b="1" i="1">
                        <a:latin typeface="Cambria Math" panose="02040503050406030204" pitchFamily="18" charset="0"/>
                      </a:rPr>
                      <m:t>𝑻𝒔</m:t>
                    </m:r>
                  </m:oMath>
                </a14:m>
                <a:r>
                  <a:rPr lang="en-US" sz="2400" b="1" dirty="0"/>
                  <a:t>)</a:t>
                </a:r>
                <a:endParaRPr lang="en-US" sz="2400" dirty="0"/>
              </a:p>
              <a:p>
                <a:pPr marL="0" indent="0" rtl="1">
                  <a:buNone/>
                </a:pPr>
                <a:r>
                  <a:rPr lang="en-US" sz="2400" dirty="0"/>
                  <a:t> 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𝑇𝑖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𝑇𝑠</m:t>
                          </m:r>
                        </m:num>
                        <m:den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[ (</m:t>
                          </m:r>
                          <m:f>
                            <m:fPr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𝐿𝑠𝑡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</m:num>
                            <m:den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𝐾𝑠𝑡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den>
                          </m:f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) + (</m:t>
                          </m:r>
                          <m:f>
                            <m:fPr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𝐿𝑡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𝑐𝑙𝑎𝑦</m:t>
                              </m:r>
                            </m:num>
                            <m:den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𝐾𝑡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𝑐𝑙𝑎𝑦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den>
                          </m:f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)+(</m:t>
                          </m:r>
                          <m:f>
                            <m:fPr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𝐿𝑡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𝑏𝑟𝑖𝑐𝑘</m:t>
                              </m:r>
                            </m:num>
                            <m:den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𝐾𝑡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𝑏𝑟𝑖𝑐𝑘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den>
                          </m:f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)+ (</m:t>
                          </m:r>
                          <m:f>
                            <m:fPr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den>
                          </m:f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)]</m:t>
                          </m:r>
                        </m:den>
                      </m:f>
                    </m:oMath>
                  </m:oMathPara>
                </a14:m>
                <a:endParaRPr lang="en-US" sz="1200" dirty="0"/>
              </a:p>
              <a:p>
                <a:pPr marL="0" indent="0">
                  <a:buNone/>
                </a:pPr>
                <a:endParaRPr lang="en-US" sz="1200" dirty="0"/>
              </a:p>
              <a:p>
                <a:pPr marL="0" indent="0">
                  <a:buNone/>
                </a:pPr>
                <a:r>
                  <a:rPr lang="en-US" sz="1200" dirty="0"/>
                  <a:t> </a:t>
                </a:r>
              </a:p>
              <a:p>
                <a:pPr marL="0" indent="0">
                  <a:buNone/>
                </a:pPr>
                <a:r>
                  <a:rPr lang="en-US" sz="1000" b="1" dirty="0"/>
                  <a:t> </a:t>
                </a:r>
                <a:endParaRPr lang="en-US" sz="1000" dirty="0"/>
              </a:p>
              <a:p>
                <a:pPr marL="0" indent="0">
                  <a:buNone/>
                </a:pPr>
                <a:r>
                  <a:rPr lang="en-US" sz="1000" b="1" dirty="0"/>
                  <a:t>	</a:t>
                </a:r>
                <a:endParaRPr lang="en-US" sz="1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928" b="-6162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2038708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  <a:endParaRPr lang="en-US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sz="24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b="1" dirty="0" smtClean="0">
                <a:solidFill>
                  <a:srgbClr val="7030A0"/>
                </a:solidFill>
                <a:latin typeface="Vani" panose="020B0502040204020203" pitchFamily="34" charset="0"/>
                <a:cs typeface="Vani" panose="020B0502040204020203" pitchFamily="34" charset="0"/>
              </a:rPr>
              <a:t>Introduction.  </a:t>
            </a:r>
          </a:p>
          <a:p>
            <a:r>
              <a:rPr lang="en-US" sz="2400" b="1" dirty="0" smtClean="0">
                <a:solidFill>
                  <a:srgbClr val="7030A0"/>
                </a:solidFill>
                <a:latin typeface="Vani" panose="020B0502040204020203" pitchFamily="34" charset="0"/>
                <a:cs typeface="Vani" panose="020B0502040204020203" pitchFamily="34" charset="0"/>
              </a:rPr>
              <a:t>The limestone Cycle. </a:t>
            </a:r>
          </a:p>
          <a:p>
            <a:r>
              <a:rPr lang="en-US" sz="2400" b="1" dirty="0" smtClean="0">
                <a:solidFill>
                  <a:srgbClr val="7030A0"/>
                </a:solidFill>
                <a:latin typeface="Vani" panose="020B0502040204020203" pitchFamily="34" charset="0"/>
                <a:cs typeface="Vani" panose="020B0502040204020203" pitchFamily="34" charset="0"/>
              </a:rPr>
              <a:t>Limestone Characteristics. </a:t>
            </a:r>
          </a:p>
          <a:p>
            <a:r>
              <a:rPr lang="en-US" sz="2400" b="1" dirty="0" smtClean="0">
                <a:solidFill>
                  <a:srgbClr val="7030A0"/>
                </a:solidFill>
                <a:latin typeface="Vani" panose="020B0502040204020203" pitchFamily="34" charset="0"/>
                <a:cs typeface="Vani" panose="020B0502040204020203" pitchFamily="34" charset="0"/>
              </a:rPr>
              <a:t>Amount of the Product.</a:t>
            </a:r>
          </a:p>
          <a:p>
            <a:r>
              <a:rPr lang="en-US" sz="2400" b="1" dirty="0" smtClean="0">
                <a:solidFill>
                  <a:srgbClr val="7030A0"/>
                </a:solidFill>
                <a:latin typeface="Vani" panose="020B0502040204020203" pitchFamily="34" charset="0"/>
                <a:cs typeface="Vani" panose="020B0502040204020203" pitchFamily="34" charset="0"/>
              </a:rPr>
              <a:t>Furnace Design. </a:t>
            </a:r>
          </a:p>
          <a:p>
            <a:r>
              <a:rPr lang="en-US" sz="2400" b="1" dirty="0" smtClean="0">
                <a:solidFill>
                  <a:srgbClr val="7030A0"/>
                </a:solidFill>
                <a:latin typeface="Vani" panose="020B0502040204020203" pitchFamily="34" charset="0"/>
                <a:cs typeface="Vani" panose="020B0502040204020203" pitchFamily="34" charset="0"/>
              </a:rPr>
              <a:t>Liquid vs. Solid Fuels.  </a:t>
            </a:r>
          </a:p>
          <a:p>
            <a:r>
              <a:rPr lang="en-US" sz="2400" b="1" dirty="0" smtClean="0">
                <a:solidFill>
                  <a:srgbClr val="7030A0"/>
                </a:solidFill>
                <a:latin typeface="Vani" panose="020B0502040204020203" pitchFamily="34" charset="0"/>
                <a:cs typeface="Vani" panose="020B0502040204020203" pitchFamily="34" charset="0"/>
              </a:rPr>
              <a:t>Main Results. </a:t>
            </a:r>
          </a:p>
          <a:p>
            <a:r>
              <a:rPr lang="en-US" sz="2400" b="1" dirty="0" smtClean="0">
                <a:solidFill>
                  <a:srgbClr val="7030A0"/>
                </a:solidFill>
                <a:latin typeface="Vani" panose="020B0502040204020203" pitchFamily="34" charset="0"/>
                <a:cs typeface="Vani" panose="020B0502040204020203" pitchFamily="34" charset="0"/>
              </a:rPr>
              <a:t>Calculations.  </a:t>
            </a:r>
          </a:p>
          <a:p>
            <a:r>
              <a:rPr lang="en-US" sz="2400" b="1" dirty="0" smtClean="0">
                <a:solidFill>
                  <a:srgbClr val="7030A0"/>
                </a:solidFill>
                <a:latin typeface="Vani" panose="020B0502040204020203" pitchFamily="34" charset="0"/>
                <a:cs typeface="Vani" panose="020B0502040204020203" pitchFamily="34" charset="0"/>
              </a:rPr>
              <a:t>Safety specifications.  </a:t>
            </a:r>
          </a:p>
          <a:p>
            <a:r>
              <a:rPr lang="en-US" sz="2400" b="1" dirty="0" smtClean="0">
                <a:solidFill>
                  <a:srgbClr val="7030A0"/>
                </a:solidFill>
                <a:latin typeface="Vani" panose="020B0502040204020203" pitchFamily="34" charset="0"/>
                <a:cs typeface="Vani" panose="020B0502040204020203" pitchFamily="34" charset="0"/>
              </a:rPr>
              <a:t>Recommendations. </a:t>
            </a:r>
          </a:p>
          <a:p>
            <a:endParaRPr lang="en-US" sz="2400" b="1" dirty="0" smtClean="0">
              <a:solidFill>
                <a:srgbClr val="7030A0"/>
              </a:solidFill>
              <a:latin typeface="Vani" panose="020B0502040204020203" pitchFamily="34" charset="0"/>
              <a:cs typeface="Vani" panose="020B0502040204020203" pitchFamily="34" charset="0"/>
            </a:endParaRPr>
          </a:p>
          <a:p>
            <a:endParaRPr lang="en-US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97431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Calculations</a:t>
            </a:r>
            <a:endParaRPr lang="ar-JO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40000" lnSpcReduction="20000"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45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45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45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4500" i="1">
                            <a:latin typeface="Cambria Math" panose="02040503050406030204" pitchFamily="18" charset="0"/>
                          </a:rPr>
                          <m:t>1100</m:t>
                        </m:r>
                        <m:r>
                          <a:rPr lang="en-US" sz="45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4500" i="1">
                            <a:latin typeface="Cambria Math" panose="02040503050406030204" pitchFamily="18" charset="0"/>
                          </a:rPr>
                          <m:t>181</m:t>
                        </m:r>
                        <m:r>
                          <a:rPr lang="en-US" sz="45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4500" i="1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sz="4500" i="1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en-US" sz="450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45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4500" i="1">
                            <a:latin typeface="Cambria Math" panose="02040503050406030204" pitchFamily="18" charset="0"/>
                          </a:rPr>
                          <m:t>00005</m:t>
                        </m:r>
                        <m:r>
                          <a:rPr lang="en-US" sz="45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450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45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4500" i="1">
                            <a:latin typeface="Cambria Math" panose="02040503050406030204" pitchFamily="18" charset="0"/>
                          </a:rPr>
                          <m:t>0345</m:t>
                        </m:r>
                        <m:r>
                          <a:rPr lang="en-US" sz="45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450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45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4500" i="1">
                            <a:latin typeface="Cambria Math" panose="02040503050406030204" pitchFamily="18" charset="0"/>
                          </a:rPr>
                          <m:t>26738</m:t>
                        </m:r>
                        <m:r>
                          <a:rPr lang="en-US" sz="45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450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45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4500" i="1">
                            <a:latin typeface="Cambria Math" panose="02040503050406030204" pitchFamily="18" charset="0"/>
                          </a:rPr>
                          <m:t>04278</m:t>
                        </m:r>
                        <m:r>
                          <a:rPr lang="en-US" sz="4500" i="1">
                            <a:latin typeface="Cambria Math" panose="02040503050406030204" pitchFamily="18" charset="0"/>
                          </a:rPr>
                          <m:t>]</m:t>
                        </m:r>
                      </m:den>
                    </m:f>
                  </m:oMath>
                </a14:m>
                <a:r>
                  <a:rPr lang="en-US" sz="4500" dirty="0"/>
                  <a:t>= </a:t>
                </a:r>
                <a:r>
                  <a:rPr lang="en-US" sz="4500" b="1" dirty="0">
                    <a:solidFill>
                      <a:srgbClr val="7030A0"/>
                    </a:solidFill>
                  </a:rPr>
                  <a:t>2664.3 </a:t>
                </a:r>
                <a:r>
                  <a:rPr lang="en-US" sz="4500" b="1" dirty="0" smtClean="0">
                    <a:solidFill>
                      <a:srgbClr val="7030A0"/>
                    </a:solidFill>
                  </a:rPr>
                  <a:t>W</a:t>
                </a:r>
                <a:endParaRPr lang="en-US" sz="4500" dirty="0">
                  <a:solidFill>
                    <a:srgbClr val="7030A0"/>
                  </a:solidFill>
                </a:endParaRPr>
              </a:p>
              <a:p>
                <a:pPr marL="0" indent="0">
                  <a:buNone/>
                </a:pPr>
                <a:r>
                  <a:rPr lang="en-US" sz="4500" dirty="0"/>
                  <a:t> </a:t>
                </a:r>
              </a:p>
              <a:p>
                <a:pPr marL="0" indent="0">
                  <a:buNone/>
                </a:pPr>
                <a:r>
                  <a:rPr lang="en-US" sz="4500" dirty="0"/>
                  <a:t>If we used the rock wool in our furnace, , k  = 0.045 </a:t>
                </a:r>
                <a:r>
                  <a:rPr lang="en-US" sz="4500" dirty="0" smtClean="0"/>
                  <a:t>W/</a:t>
                </a:r>
                <a:r>
                  <a:rPr lang="en-US" sz="4500" dirty="0" err="1" smtClean="0"/>
                  <a:t>m.K</a:t>
                </a:r>
                <a:r>
                  <a:rPr lang="en-US" sz="4500" dirty="0" smtClean="0"/>
                  <a:t> </a:t>
                </a:r>
                <a:r>
                  <a:rPr lang="en-US" sz="4500" dirty="0"/>
                  <a:t>, L= 8 cm we expect that the heat loss from the wall of the furnace will decrease. </a:t>
                </a:r>
              </a:p>
              <a:p>
                <a:pPr marL="0" indent="0">
                  <a:buNone/>
                </a:pPr>
                <a:r>
                  <a:rPr lang="en-US" sz="4500" dirty="0"/>
                  <a:t> Let’s make a sample of calculation. </a:t>
                </a:r>
              </a:p>
              <a:p>
                <a:pPr marL="0" indent="0" rtl="1">
                  <a:buNone/>
                </a:pPr>
                <a:r>
                  <a:rPr lang="en-US" sz="3300" dirty="0"/>
                  <a:t> </a:t>
                </a:r>
                <a14:m>
                  <m:oMath xmlns:m="http://schemas.openxmlformats.org/officeDocument/2006/math">
                    <m:r>
                      <a:rPr lang="en-US" sz="3300" b="1" i="1">
                        <a:latin typeface="Cambria Math" panose="02040503050406030204" pitchFamily="18" charset="0"/>
                      </a:rPr>
                      <m:t>𝑸𝒄𝒐𝒏𝒅</m:t>
                    </m:r>
                    <m:r>
                      <a:rPr lang="en-US" sz="3300" b="1" i="1">
                        <a:latin typeface="Cambria Math" panose="02040503050406030204" pitchFamily="18" charset="0"/>
                      </a:rPr>
                      <m:t>. =   </m:t>
                    </m:r>
                    <m:r>
                      <a:rPr lang="en-US" sz="3300" b="1" i="1">
                        <a:latin typeface="Cambria Math" panose="02040503050406030204" pitchFamily="18" charset="0"/>
                      </a:rPr>
                      <m:t>𝑼</m:t>
                    </m:r>
                    <m:r>
                      <a:rPr lang="en-US" sz="3300" b="1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3300" b="1" i="1">
                        <a:latin typeface="Cambria Math" panose="02040503050406030204" pitchFamily="18" charset="0"/>
                      </a:rPr>
                      <m:t>𝑨</m:t>
                    </m:r>
                    <m:r>
                      <a:rPr lang="en-US" sz="3300" b="1" i="1">
                        <a:latin typeface="Cambria Math" panose="02040503050406030204" pitchFamily="18" charset="0"/>
                      </a:rPr>
                      <m:t>×(</m:t>
                    </m:r>
                    <m:r>
                      <a:rPr lang="en-US" sz="3300" b="1" i="1">
                        <a:latin typeface="Cambria Math" panose="02040503050406030204" pitchFamily="18" charset="0"/>
                      </a:rPr>
                      <m:t>𝑻𝒊</m:t>
                    </m:r>
                    <m:r>
                      <a:rPr lang="en-US" sz="3300" b="1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3300" b="1" i="1">
                        <a:latin typeface="Cambria Math" panose="02040503050406030204" pitchFamily="18" charset="0"/>
                      </a:rPr>
                      <m:t>𝑻𝒔</m:t>
                    </m:r>
                  </m:oMath>
                </a14:m>
                <a:r>
                  <a:rPr lang="en-US" sz="3300" b="1" dirty="0"/>
                  <a:t>)</a:t>
                </a:r>
                <a:endParaRPr lang="en-US" sz="3300" dirty="0"/>
              </a:p>
              <a:p>
                <a:pPr marL="0" indent="0" rtl="1">
                  <a:buNone/>
                </a:pPr>
                <a:r>
                  <a:rPr lang="en-US" sz="3300" dirty="0"/>
                  <a:t> </a:t>
                </a:r>
              </a:p>
              <a:p>
                <a:pPr marL="0" indent="0" rtl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300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33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300" i="1">
                              <a:latin typeface="Cambria Math" panose="02040503050406030204" pitchFamily="18" charset="0"/>
                            </a:rPr>
                            <m:t>𝑇𝑖</m:t>
                          </m:r>
                          <m:r>
                            <a:rPr lang="en-US" sz="33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3300" i="1">
                              <a:latin typeface="Cambria Math" panose="02040503050406030204" pitchFamily="18" charset="0"/>
                            </a:rPr>
                            <m:t>𝑇𝑠</m:t>
                          </m:r>
                        </m:num>
                        <m:den>
                          <m:r>
                            <a:rPr lang="en-US" sz="3300" i="1">
                              <a:latin typeface="Cambria Math" panose="02040503050406030204" pitchFamily="18" charset="0"/>
                            </a:rPr>
                            <m:t>[ </m:t>
                          </m:r>
                          <m:d>
                            <m:dPr>
                              <m:ctrlPr>
                                <a:rPr lang="en-US" sz="33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33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3300" i="1">
                                      <a:latin typeface="Cambria Math" panose="02040503050406030204" pitchFamily="18" charset="0"/>
                                    </a:rPr>
                                    <m:t>𝐿𝑠𝑡</m:t>
                                  </m:r>
                                  <m:r>
                                    <a:rPr lang="en-US" sz="3300" i="1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</m:num>
                                <m:den>
                                  <m:r>
                                    <a:rPr lang="en-US" sz="3300" i="1">
                                      <a:latin typeface="Cambria Math" panose="02040503050406030204" pitchFamily="18" charset="0"/>
                                    </a:rPr>
                                    <m:t>𝐾𝑠𝑡</m:t>
                                  </m:r>
                                  <m:r>
                                    <a:rPr lang="en-US" sz="3300" i="1">
                                      <a:latin typeface="Cambria Math" panose="02040503050406030204" pitchFamily="18" charset="0"/>
                                    </a:rPr>
                                    <m:t>×</m:t>
                                  </m:r>
                                  <m:r>
                                    <a:rPr lang="en-US" sz="3300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den>
                              </m:f>
                            </m:e>
                          </m:d>
                          <m:r>
                            <a:rPr lang="en-US" sz="3300" i="1">
                              <a:latin typeface="Cambria Math" panose="02040503050406030204" pitchFamily="18" charset="0"/>
                            </a:rPr>
                            <m:t>+ </m:t>
                          </m:r>
                          <m:d>
                            <m:dPr>
                              <m:ctrlPr>
                                <a:rPr lang="en-US" sz="33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33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3300" i="1">
                                      <a:latin typeface="Cambria Math" panose="02040503050406030204" pitchFamily="18" charset="0"/>
                                    </a:rPr>
                                    <m:t>𝐿𝑡</m:t>
                                  </m:r>
                                  <m:r>
                                    <a:rPr lang="en-US" sz="33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  <m:r>
                                    <a:rPr lang="en-US" sz="3300" i="1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r>
                                    <a:rPr lang="en-US" sz="3300" i="1">
                                      <a:latin typeface="Cambria Math" panose="02040503050406030204" pitchFamily="18" charset="0"/>
                                    </a:rPr>
                                    <m:t>𝑐𝑙𝑎𝑦</m:t>
                                  </m:r>
                                </m:num>
                                <m:den>
                                  <m:r>
                                    <a:rPr lang="en-US" sz="3300" i="1">
                                      <a:latin typeface="Cambria Math" panose="02040503050406030204" pitchFamily="18" charset="0"/>
                                    </a:rPr>
                                    <m:t>𝐾𝑡</m:t>
                                  </m:r>
                                  <m:r>
                                    <a:rPr lang="en-US" sz="33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  <m:r>
                                    <a:rPr lang="en-US" sz="3300" i="1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r>
                                    <a:rPr lang="en-US" sz="3300" i="1">
                                      <a:latin typeface="Cambria Math" panose="02040503050406030204" pitchFamily="18" charset="0"/>
                                    </a:rPr>
                                    <m:t>𝑐𝑙𝑎𝑦</m:t>
                                  </m:r>
                                  <m:r>
                                    <a:rPr lang="en-US" sz="3300" i="1">
                                      <a:latin typeface="Cambria Math" panose="02040503050406030204" pitchFamily="18" charset="0"/>
                                    </a:rPr>
                                    <m:t>×</m:t>
                                  </m:r>
                                  <m:r>
                                    <a:rPr lang="en-US" sz="3300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den>
                              </m:f>
                            </m:e>
                          </m:d>
                          <m:r>
                            <a:rPr lang="en-US" sz="3300" i="1"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en-US" sz="33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33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3300" i="1">
                                      <a:latin typeface="Cambria Math" panose="02040503050406030204" pitchFamily="18" charset="0"/>
                                    </a:rPr>
                                    <m:t>𝐿𝑡</m:t>
                                  </m:r>
                                  <m:r>
                                    <a:rPr lang="en-US" sz="33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  <m:r>
                                    <a:rPr lang="en-US" sz="3300" i="1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r>
                                    <a:rPr lang="en-US" sz="3300" i="1">
                                      <a:latin typeface="Cambria Math" panose="02040503050406030204" pitchFamily="18" charset="0"/>
                                    </a:rPr>
                                    <m:t>𝑏𝑟𝑖𝑐𝑘</m:t>
                                  </m:r>
                                </m:num>
                                <m:den>
                                  <m:r>
                                    <a:rPr lang="en-US" sz="3300" i="1">
                                      <a:latin typeface="Cambria Math" panose="02040503050406030204" pitchFamily="18" charset="0"/>
                                    </a:rPr>
                                    <m:t>𝐾𝑡</m:t>
                                  </m:r>
                                  <m:r>
                                    <a:rPr lang="en-US" sz="33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  <m:r>
                                    <a:rPr lang="en-US" sz="3300" i="1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r>
                                    <a:rPr lang="en-US" sz="3300" i="1">
                                      <a:latin typeface="Cambria Math" panose="02040503050406030204" pitchFamily="18" charset="0"/>
                                    </a:rPr>
                                    <m:t>𝑏𝑟𝑖𝑐𝑘</m:t>
                                  </m:r>
                                  <m:r>
                                    <a:rPr lang="en-US" sz="3300" i="1">
                                      <a:latin typeface="Cambria Math" panose="02040503050406030204" pitchFamily="18" charset="0"/>
                                    </a:rPr>
                                    <m:t>×</m:t>
                                  </m:r>
                                  <m:r>
                                    <a:rPr lang="en-US" sz="3300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den>
                              </m:f>
                            </m:e>
                          </m:d>
                          <m:r>
                            <a:rPr lang="en-US" sz="3300" i="1"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en-US" sz="33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33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3300" i="1">
                                      <a:latin typeface="Cambria Math" panose="02040503050406030204" pitchFamily="18" charset="0"/>
                                    </a:rPr>
                                    <m:t>𝐿𝑅</m:t>
                                  </m:r>
                                  <m:r>
                                    <a:rPr lang="en-US" sz="3300" i="1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r>
                                    <a:rPr lang="en-US" sz="3300" i="1"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num>
                                <m:den>
                                  <m:r>
                                    <a:rPr lang="en-US" sz="3300" i="1">
                                      <a:latin typeface="Cambria Math" panose="02040503050406030204" pitchFamily="18" charset="0"/>
                                    </a:rPr>
                                    <m:t>𝐾𝑅</m:t>
                                  </m:r>
                                  <m:r>
                                    <a:rPr lang="en-US" sz="3300" i="1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r>
                                    <a:rPr lang="en-US" sz="3300" i="1"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  <m:r>
                                    <a:rPr lang="en-US" sz="3300" i="1">
                                      <a:latin typeface="Cambria Math" panose="02040503050406030204" pitchFamily="18" charset="0"/>
                                    </a:rPr>
                                    <m:t>×</m:t>
                                  </m:r>
                                  <m:r>
                                    <a:rPr lang="en-US" sz="3300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den>
                              </m:f>
                            </m:e>
                          </m:d>
                          <m:r>
                            <a:rPr lang="en-US" sz="3300" i="1">
                              <a:latin typeface="Cambria Math" panose="02040503050406030204" pitchFamily="18" charset="0"/>
                            </a:rPr>
                            <m:t>+ (</m:t>
                          </m:r>
                          <m:f>
                            <m:fPr>
                              <m:ctrlPr>
                                <a:rPr lang="en-US" sz="33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3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33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en-US" sz="33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sz="3300" i="1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r>
                                <a:rPr lang="en-US" sz="33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den>
                          </m:f>
                          <m:r>
                            <a:rPr lang="en-US" sz="3300" i="1">
                              <a:latin typeface="Cambria Math" panose="02040503050406030204" pitchFamily="18" charset="0"/>
                            </a:rPr>
                            <m:t>)]</m:t>
                          </m:r>
                        </m:den>
                      </m:f>
                    </m:oMath>
                  </m:oMathPara>
                </a14:m>
                <a:endParaRPr lang="en-US" sz="3300" dirty="0"/>
              </a:p>
              <a:p>
                <a:pPr marL="0" indent="0" rtl="1">
                  <a:buNone/>
                </a:pPr>
                <a:r>
                  <a:rPr lang="ar-JO" sz="3300" dirty="0"/>
                  <a:t> </a:t>
                </a:r>
                <a:endParaRPr lang="en-US" sz="3300" dirty="0"/>
              </a:p>
              <a:p>
                <a:pPr marL="0" indent="0" rtl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3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3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3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3300" i="1">
                              <a:latin typeface="Cambria Math" panose="02040503050406030204" pitchFamily="18" charset="0"/>
                            </a:rPr>
                            <m:t>1100</m:t>
                          </m:r>
                          <m:r>
                            <a:rPr lang="en-US" sz="33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3300" i="1">
                              <a:latin typeface="Cambria Math" panose="02040503050406030204" pitchFamily="18" charset="0"/>
                            </a:rPr>
                            <m:t>181</m:t>
                          </m:r>
                          <m:r>
                            <a:rPr lang="en-US" sz="3300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3300" i="1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r>
                            <a:rPr lang="en-US" sz="3300" i="1"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a:rPr lang="en-US" sz="3300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sz="3300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3300" i="1">
                              <a:latin typeface="Cambria Math" panose="02040503050406030204" pitchFamily="18" charset="0"/>
                            </a:rPr>
                            <m:t>00005</m:t>
                          </m:r>
                          <m:r>
                            <a:rPr lang="en-US" sz="33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3300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sz="3300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3300" i="1">
                              <a:latin typeface="Cambria Math" panose="02040503050406030204" pitchFamily="18" charset="0"/>
                            </a:rPr>
                            <m:t>0345</m:t>
                          </m:r>
                          <m:r>
                            <a:rPr lang="en-US" sz="33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3300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sz="3300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3300" i="1">
                              <a:latin typeface="Cambria Math" panose="02040503050406030204" pitchFamily="18" charset="0"/>
                            </a:rPr>
                            <m:t>26738</m:t>
                          </m:r>
                          <m:r>
                            <a:rPr lang="en-US" sz="33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330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3300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3300" i="1">
                              <a:latin typeface="Cambria Math" panose="02040503050406030204" pitchFamily="18" charset="0"/>
                            </a:rPr>
                            <m:t>9013</m:t>
                          </m:r>
                          <m:r>
                            <a:rPr lang="en-US" sz="33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3300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sz="3300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3300" i="1">
                              <a:latin typeface="Cambria Math" panose="02040503050406030204" pitchFamily="18" charset="0"/>
                            </a:rPr>
                            <m:t>04278</m:t>
                          </m:r>
                          <m:r>
                            <a:rPr lang="en-US" sz="3300" i="1">
                              <a:latin typeface="Cambria Math" panose="02040503050406030204" pitchFamily="18" charset="0"/>
                            </a:rPr>
                            <m:t>]</m:t>
                          </m:r>
                        </m:den>
                      </m:f>
                    </m:oMath>
                  </m:oMathPara>
                </a14:m>
                <a:endParaRPr lang="en-US" sz="3300" dirty="0"/>
              </a:p>
              <a:p>
                <a:pPr marL="0" indent="0">
                  <a:buNone/>
                </a:pPr>
                <a:r>
                  <a:rPr lang="en-US" sz="3300" dirty="0"/>
                  <a:t> </a:t>
                </a:r>
              </a:p>
              <a:p>
                <a:pPr marL="0" indent="0">
                  <a:buNone/>
                </a:pPr>
                <a:r>
                  <a:rPr lang="en-US" sz="3300" b="1" dirty="0"/>
                  <a:t> </a:t>
                </a:r>
                <a:endParaRPr lang="en-US" sz="3300" dirty="0"/>
              </a:p>
              <a:p>
                <a:pPr marL="0" indent="0">
                  <a:buNone/>
                </a:pPr>
                <a:r>
                  <a:rPr lang="en-US" sz="3300" b="1" dirty="0"/>
                  <a:t>	 = </a:t>
                </a:r>
                <a:r>
                  <a:rPr lang="en-US" sz="3300" b="1" dirty="0">
                    <a:solidFill>
                      <a:srgbClr val="7030A0"/>
                    </a:solidFill>
                  </a:rPr>
                  <a:t>408.9 </a:t>
                </a:r>
                <a:r>
                  <a:rPr lang="en-US" sz="3300" b="1" dirty="0" smtClean="0">
                    <a:solidFill>
                      <a:srgbClr val="7030A0"/>
                    </a:solidFill>
                  </a:rPr>
                  <a:t>W </a:t>
                </a:r>
                <a:r>
                  <a:rPr lang="en-US" sz="3300" b="1" dirty="0" smtClean="0"/>
                  <a:t>,</a:t>
                </a:r>
                <a:r>
                  <a:rPr lang="en-US" sz="6700" b="1" dirty="0" smtClean="0"/>
                  <a:t> </a:t>
                </a:r>
                <a:r>
                  <a:rPr lang="en-US" sz="3400" dirty="0"/>
                  <a:t>So, the heat </a:t>
                </a:r>
                <a:r>
                  <a:rPr lang="en-US" sz="3400" dirty="0" smtClean="0"/>
                  <a:t>saved </a:t>
                </a:r>
                <a:r>
                  <a:rPr lang="en-US" sz="3400" dirty="0"/>
                  <a:t>equals </a:t>
                </a:r>
                <a14:m>
                  <m:oMath xmlns:m="http://schemas.openxmlformats.org/officeDocument/2006/math">
                    <m:r>
                      <a:rPr lang="en-US" sz="3400" i="1">
                        <a:latin typeface="Cambria Math" panose="02040503050406030204" pitchFamily="18" charset="0"/>
                      </a:rPr>
                      <m:t>2664</m:t>
                    </m:r>
                    <m:r>
                      <a:rPr lang="en-US" sz="34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3400" i="1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34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3400" i="1">
                        <a:latin typeface="Cambria Math" panose="02040503050406030204" pitchFamily="18" charset="0"/>
                      </a:rPr>
                      <m:t>408</m:t>
                    </m:r>
                    <m:r>
                      <a:rPr lang="en-US" sz="34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3400" i="1">
                        <a:latin typeface="Cambria Math" panose="02040503050406030204" pitchFamily="18" charset="0"/>
                      </a:rPr>
                      <m:t>9</m:t>
                    </m:r>
                    <m:r>
                      <a:rPr lang="en-US" sz="3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400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𝟐𝟐𝟓𝟓</m:t>
                    </m:r>
                    <m:r>
                      <a:rPr lang="en-US" sz="3400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3400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en-US" sz="3400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3400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endParaRPr lang="en-US" sz="3400" dirty="0">
                  <a:solidFill>
                    <a:srgbClr val="7030A0"/>
                  </a:solidFill>
                </a:endParaRPr>
              </a:p>
              <a:p>
                <a:pPr marL="0" indent="0">
                  <a:buNone/>
                </a:pPr>
                <a:endParaRPr lang="en-US" sz="3300" dirty="0"/>
              </a:p>
              <a:p>
                <a:pPr marL="0" indent="0">
                  <a:buNone/>
                </a:pPr>
                <a:endParaRPr lang="ar-JO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522" t="-1541" r="-522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7689322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Safety Specifications</a:t>
            </a:r>
            <a:endParaRPr lang="en-US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Occupational Safety and Health Administration (OSHA) presents the PEL (</a:t>
            </a:r>
            <a:r>
              <a:rPr lang="en-US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Permissible Exposure Limit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for both, the quick and slaked lime.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Exposure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calcium oxide dust is regulated. The OSHA PEL (Permissible Exposure Limit) for</a:t>
            </a:r>
            <a:r>
              <a:rPr lang="en-US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56A31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hour TWA (Time Weighted Average) is </a:t>
            </a:r>
            <a:r>
              <a:rPr lang="en-US" b="1" dirty="0">
                <a:solidFill>
                  <a:srgbClr val="56A31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mg/m3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Exposure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calcium hydroxide dust is regulated. The OSHA PEL (Permissible Exposure Limit) for </a:t>
            </a:r>
            <a:r>
              <a:rPr lang="en-US" b="1" dirty="0">
                <a:solidFill>
                  <a:srgbClr val="56A31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hour TWA (Time Weighted Average) is </a:t>
            </a:r>
            <a:r>
              <a:rPr lang="en-US" b="1" dirty="0">
                <a:solidFill>
                  <a:srgbClr val="56A31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mg/m3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5167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Recommendations 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002060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Our </a:t>
            </a:r>
            <a:r>
              <a:rPr lang="en-US" b="1" dirty="0" smtClean="0">
                <a:solidFill>
                  <a:srgbClr val="002060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recommendations </a:t>
            </a:r>
            <a:r>
              <a:rPr lang="en-US" b="1" dirty="0">
                <a:solidFill>
                  <a:srgbClr val="002060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to the people who intend to design like this </a:t>
            </a:r>
            <a:r>
              <a:rPr lang="en-US" b="1" dirty="0" smtClean="0">
                <a:solidFill>
                  <a:srgbClr val="002060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project are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rgbClr val="C00000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 </a:t>
            </a:r>
            <a:r>
              <a:rPr lang="en-US" b="1" dirty="0" smtClean="0">
                <a:solidFill>
                  <a:schemeClr val="accent5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To </a:t>
            </a:r>
            <a:r>
              <a:rPr lang="en-US" b="1" dirty="0">
                <a:solidFill>
                  <a:schemeClr val="accent5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select the material which has good characteristics of insulation in order to </a:t>
            </a:r>
            <a:r>
              <a:rPr lang="en-US" b="1" dirty="0" smtClean="0">
                <a:solidFill>
                  <a:schemeClr val="accent5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produce a good quality of quicklime.  </a:t>
            </a:r>
          </a:p>
          <a:p>
            <a:pPr marL="0" indent="0">
              <a:buNone/>
            </a:pPr>
            <a:endParaRPr lang="en-US" b="1" dirty="0" smtClean="0">
              <a:solidFill>
                <a:schemeClr val="accent5"/>
              </a:solidFill>
              <a:latin typeface="David" panose="020E0502060401010101" pitchFamily="34" charset="-79"/>
              <a:cs typeface="David" panose="020E0502060401010101" pitchFamily="34" charset="-79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rgbClr val="C00000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 </a:t>
            </a:r>
            <a:r>
              <a:rPr lang="en-US" b="1" dirty="0" smtClean="0">
                <a:solidFill>
                  <a:schemeClr val="accent5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The </a:t>
            </a:r>
            <a:r>
              <a:rPr lang="en-US" b="1" dirty="0">
                <a:solidFill>
                  <a:schemeClr val="accent5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fuel issue is very important, there are several specifications which identify the best type of fuel. 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accent5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 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rgbClr val="C00000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 </a:t>
            </a:r>
            <a:r>
              <a:rPr lang="en-US" b="1" dirty="0" smtClean="0">
                <a:solidFill>
                  <a:schemeClr val="accent5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The </a:t>
            </a:r>
            <a:r>
              <a:rPr lang="en-US" b="1" dirty="0">
                <a:solidFill>
                  <a:schemeClr val="accent5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arrangement of the limestone inside the furnace is a good point to ensure an equal heat distribution to all limestones. </a:t>
            </a:r>
            <a:r>
              <a:rPr lang="en-US" b="1" dirty="0" smtClean="0">
                <a:solidFill>
                  <a:schemeClr val="accent5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the </a:t>
            </a:r>
            <a:r>
              <a:rPr lang="en-US" b="1" dirty="0">
                <a:solidFill>
                  <a:schemeClr val="accent5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heat losses should be minimized in order to reach the limestone to the required temperature without running the burners with unnecessary large amounts of fuel. </a:t>
            </a:r>
          </a:p>
          <a:p>
            <a:pPr marL="0" indent="0">
              <a:buNone/>
            </a:pPr>
            <a:endParaRPr lang="ar-JO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1897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Special Thanks to Our Project Supervisor  </a:t>
            </a:r>
          </a:p>
          <a:p>
            <a:pPr marL="0" indent="0">
              <a:buNone/>
            </a:pPr>
            <a:endParaRPr lang="en-US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4000" b="1" dirty="0" smtClean="0">
                <a:solidFill>
                  <a:srgbClr val="56A31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Eng. Ramiz Al-Khaldi</a:t>
            </a:r>
            <a:endParaRPr lang="en-US" sz="4000" b="1" dirty="0">
              <a:solidFill>
                <a:srgbClr val="56A31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22171177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Introduction</a:t>
            </a:r>
            <a:endParaRPr lang="en-US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 Definition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main goal of the project is to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compare between the fuels used by building a prototype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furnace that heats the incoming limestone at elevated temperatures to produce quicklime that can be considered as a raw material for other products which are very important in the industry.  </a:t>
            </a:r>
            <a:endParaRPr lang="en-US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6517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Significance of the </a:t>
            </a:r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 :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Palestine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 an excellent source for this type of stone with international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standards such as Qabatiya region. When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produce the quicklime in our region, it will be plentiful and the cost will be reduced of course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Selecting the appropriate fuel can increase the production rate of the processed limestone of good quality with relatively low running cost. </a:t>
            </a:r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552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Limestone Cycle</a:t>
            </a:r>
            <a:endParaRPr lang="ar-JO" dirty="0">
              <a:solidFill>
                <a:srgbClr val="FF0000"/>
              </a:solidFill>
              <a:latin typeface="Aharoni" panose="02010803020104030203" pitchFamily="2" charset="-79"/>
            </a:endParaRPr>
          </a:p>
        </p:txBody>
      </p:sp>
      <p:pic>
        <p:nvPicPr>
          <p:cNvPr id="2050" name="Picture 2" descr="نتيجة بحث الصور عن ‪Limestone Cycle‬‏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28799"/>
            <a:ext cx="10936458" cy="4023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19423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Limestone Cycle</a:t>
            </a:r>
            <a:endParaRPr lang="ar-JO" dirty="0"/>
          </a:p>
        </p:txBody>
      </p:sp>
      <p:pic>
        <p:nvPicPr>
          <p:cNvPr id="1028" name="Picture 4" descr="نتيجة بحث الصور عن ‪Limestone Cycle‬‏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0273" y="1803229"/>
            <a:ext cx="6959992" cy="460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99132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Limestone 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Characteristics</a:t>
            </a:r>
            <a:endParaRPr lang="ar-JO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247633" y="1839273"/>
                <a:ext cx="10515600" cy="435133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limestone has many characteristics: </a:t>
                </a:r>
              </a:p>
              <a:p>
                <a:pPr>
                  <a:buFont typeface="Wingdings" panose="05000000000000000000" pitchFamily="2" charset="2"/>
                  <a:buChar char="v"/>
                </a:pPr>
                <a:r>
                  <a:rPr lang="en-US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chalky limestone has a Moh’s number of hardness is </a:t>
                </a:r>
                <a:r>
                  <a:rPr lang="en-US" b="1" dirty="0" smtClean="0">
                    <a:solidFill>
                      <a:srgbClr val="56A31D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  <a:p>
                <a:pPr>
                  <a:buFont typeface="Wingdings" panose="05000000000000000000" pitchFamily="2" charset="2"/>
                  <a:buChar char="v"/>
                </a:pPr>
                <a:r>
                  <a:rPr lang="en-US" dirty="0" smtClean="0">
                    <a:solidFill>
                      <a:srgbClr val="FF0000"/>
                    </a:solidFill>
                    <a:cs typeface="+mj-cs"/>
                  </a:rPr>
                  <a:t> </a:t>
                </a:r>
                <a:r>
                  <a:rPr lang="en-US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limestone has an average size (diameter) of </a:t>
                </a:r>
                <a:r>
                  <a:rPr lang="en-US" b="1" dirty="0" smtClean="0">
                    <a:solidFill>
                      <a:srgbClr val="56A31D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 cm</a:t>
                </a:r>
                <a:r>
                  <a:rPr lang="en-US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  <a:p>
                <a:pPr>
                  <a:buFont typeface="Wingdings" panose="05000000000000000000" pitchFamily="2" charset="2"/>
                  <a:buChar char="v"/>
                </a:pPr>
                <a:r>
                  <a:rPr lang="en-US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US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Its melting point ranges from  </a:t>
                </a:r>
                <a:r>
                  <a:rPr lang="en-US" b="1" dirty="0" smtClean="0">
                    <a:solidFill>
                      <a:srgbClr val="56A31D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825°C</a:t>
                </a:r>
                <a:r>
                  <a:rPr lang="en-US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to  </a:t>
                </a:r>
                <a:r>
                  <a:rPr lang="en-US" b="1" dirty="0" smtClean="0">
                    <a:solidFill>
                      <a:srgbClr val="56A31D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1339°C</a:t>
                </a:r>
                <a:r>
                  <a:rPr lang="en-US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</a:t>
                </a:r>
              </a:p>
              <a:p>
                <a:pPr>
                  <a:buFont typeface="Wingdings" panose="05000000000000000000" pitchFamily="2" charset="2"/>
                  <a:buChar char="v"/>
                </a:pPr>
                <a:r>
                  <a:rPr lang="en-US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Its bulk density equals  </a:t>
                </a:r>
                <a14:m>
                  <m:oMath xmlns:m="http://schemas.openxmlformats.org/officeDocument/2006/math">
                    <m:r>
                      <a:rPr lang="en-US" b="1" i="0" dirty="0" smtClean="0">
                        <a:solidFill>
                          <a:srgbClr val="56A31D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𝟐</m:t>
                    </m:r>
                    <m:r>
                      <a:rPr lang="en-US" b="1" i="0" dirty="0" smtClean="0">
                        <a:solidFill>
                          <a:srgbClr val="56A31D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b="1" i="0" dirty="0" smtClean="0">
                        <a:solidFill>
                          <a:srgbClr val="56A31D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𝟕𝟏</m:t>
                    </m:r>
                    <m:r>
                      <a:rPr lang="en-US" b="1" i="0" dirty="0" smtClean="0">
                        <a:solidFill>
                          <a:srgbClr val="56A31D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b="1" i="0" dirty="0" err="1" smtClean="0">
                        <a:solidFill>
                          <a:srgbClr val="56A31D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𝐠</m:t>
                    </m:r>
                    <m:r>
                      <a:rPr lang="en-US" b="1" i="0" dirty="0" smtClean="0">
                        <a:solidFill>
                          <a:srgbClr val="56A31D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𝐦</m:t>
                    </m:r>
                    <m:r>
                      <a:rPr lang="en-US" b="1" i="0" dirty="0" smtClean="0">
                        <a:solidFill>
                          <a:srgbClr val="56A31D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sSup>
                      <m:sSupPr>
                        <m:ctrlPr>
                          <a:rPr lang="en-US" b="1" i="1" dirty="0" smtClean="0">
                            <a:solidFill>
                              <a:srgbClr val="56A31D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1" i="0" dirty="0" smtClean="0">
                            <a:solidFill>
                              <a:srgbClr val="56A31D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𝐜𝐦</m:t>
                        </m:r>
                      </m:e>
                      <m:sup>
                        <m:r>
                          <a:rPr lang="en-US" b="1" i="0" dirty="0" smtClean="0">
                            <a:solidFill>
                              <a:srgbClr val="56A31D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  <a:p>
                <a:pPr>
                  <a:buFont typeface="Wingdings" panose="05000000000000000000" pitchFamily="2" charset="2"/>
                  <a:buChar char="v"/>
                </a:pPr>
                <a:endParaRPr lang="en-US" b="1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Font typeface="Wingdings" panose="05000000000000000000" pitchFamily="2" charset="2"/>
                  <a:buChar char="v"/>
                </a:pPr>
                <a:endParaRPr lang="ar-JO" b="1" dirty="0">
                  <a:solidFill>
                    <a:srgbClr val="FF0000"/>
                  </a:solidFill>
                  <a:cs typeface="+mj-cs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47633" y="1839273"/>
                <a:ext cx="10515600" cy="4351338"/>
              </a:xfrm>
              <a:blipFill rotWithShape="0">
                <a:blip r:embed="rId2"/>
                <a:stretch>
                  <a:fillRect l="-1217" t="-2521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73771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Limestone Characteristics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Additional characteristics that affect the quality of the limestone produced are: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Porosity.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Density.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Purity.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crystanility.  </a:t>
            </a:r>
            <a:endParaRPr lang="ar-JO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3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Amount of the Product </a:t>
            </a:r>
            <a:endParaRPr lang="ar-JO" dirty="0">
              <a:latin typeface="Agency FB" panose="020B0503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used a sample of </a:t>
            </a:r>
            <a:r>
              <a:rPr lang="en-US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kg </a:t>
            </a:r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the limestone and the following quantities were produced. </a:t>
            </a:r>
          </a:p>
          <a:p>
            <a:pPr>
              <a:buFont typeface="Wingdings" panose="05000000000000000000" pitchFamily="2" charset="2"/>
              <a:buChar char="v"/>
            </a:pPr>
            <a:endParaRPr lang="en-US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5.6 kg </a:t>
            </a:r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Quicklime </a:t>
            </a:r>
            <a:r>
              <a:rPr lang="en-US" b="1" dirty="0" smtClean="0">
                <a:solidFill>
                  <a:srgbClr val="56A31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(CaO)</a:t>
            </a:r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1.8 kg </a:t>
            </a:r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water was required to produce </a:t>
            </a:r>
            <a:r>
              <a:rPr lang="en-US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7.4 kg </a:t>
            </a:r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Calcium Hydroxide </a:t>
            </a:r>
            <a:r>
              <a:rPr lang="en-US" b="1" dirty="0" smtClean="0">
                <a:solidFill>
                  <a:srgbClr val="56A31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Ca(OH)</a:t>
            </a:r>
            <a:r>
              <a:rPr lang="en-US" sz="1800" b="1" dirty="0" smtClean="0">
                <a:solidFill>
                  <a:srgbClr val="56A31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.</a:t>
            </a:r>
            <a:endParaRPr lang="en-US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4610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1497</TotalTime>
  <Words>804</Words>
  <Application>Microsoft Office PowerPoint</Application>
  <PresentationFormat>Widescreen</PresentationFormat>
  <Paragraphs>157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5" baseType="lpstr">
      <vt:lpstr>Agency FB</vt:lpstr>
      <vt:lpstr>Aharoni</vt:lpstr>
      <vt:lpstr>Arial</vt:lpstr>
      <vt:lpstr>Baskerville Old Face</vt:lpstr>
      <vt:lpstr>Calibri</vt:lpstr>
      <vt:lpstr>Calibri Light</vt:lpstr>
      <vt:lpstr>Cambria Math</vt:lpstr>
      <vt:lpstr>David</vt:lpstr>
      <vt:lpstr>Times New Roman</vt:lpstr>
      <vt:lpstr>Vani</vt:lpstr>
      <vt:lpstr>Wingdings</vt:lpstr>
      <vt:lpstr>Office Theme</vt:lpstr>
      <vt:lpstr> Graduation Project 2</vt:lpstr>
      <vt:lpstr>Outline</vt:lpstr>
      <vt:lpstr>                         Introduction</vt:lpstr>
      <vt:lpstr>Introduction</vt:lpstr>
      <vt:lpstr>Limestone Cycle</vt:lpstr>
      <vt:lpstr>Limestone Cycle</vt:lpstr>
      <vt:lpstr>Limestone Characteristics</vt:lpstr>
      <vt:lpstr>Limestone Characteristics</vt:lpstr>
      <vt:lpstr>Amount of the Product </vt:lpstr>
      <vt:lpstr>Furnace Design</vt:lpstr>
      <vt:lpstr>Furnace Design</vt:lpstr>
      <vt:lpstr>Furnace Design</vt:lpstr>
      <vt:lpstr>Furnace Design</vt:lpstr>
      <vt:lpstr>Furnace Design</vt:lpstr>
      <vt:lpstr>Liquid vs. Solid Fuels </vt:lpstr>
      <vt:lpstr>Main Results</vt:lpstr>
      <vt:lpstr>Thermal Conductivity</vt:lpstr>
      <vt:lpstr>Calculations</vt:lpstr>
      <vt:lpstr>Calculations</vt:lpstr>
      <vt:lpstr>Calculations</vt:lpstr>
      <vt:lpstr>Safety Specifications</vt:lpstr>
      <vt:lpstr>Recommendations </vt:lpstr>
      <vt:lpstr>Thank You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Limestone Furnace</dc:title>
  <dc:creator>Osama Mabroukeh</dc:creator>
  <cp:lastModifiedBy>Osama Mabroukeh</cp:lastModifiedBy>
  <cp:revision>113</cp:revision>
  <dcterms:created xsi:type="dcterms:W3CDTF">2016-05-04T14:52:08Z</dcterms:created>
  <dcterms:modified xsi:type="dcterms:W3CDTF">2016-12-22T12:30:02Z</dcterms:modified>
</cp:coreProperties>
</file>