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94" r:id="rId14"/>
    <p:sldId id="295" r:id="rId15"/>
    <p:sldId id="292" r:id="rId16"/>
    <p:sldId id="272" r:id="rId17"/>
    <p:sldId id="273" r:id="rId18"/>
    <p:sldId id="276" r:id="rId19"/>
    <p:sldId id="275" r:id="rId20"/>
    <p:sldId id="274" r:id="rId21"/>
    <p:sldId id="277" r:id="rId22"/>
    <p:sldId id="287" r:id="rId23"/>
    <p:sldId id="278" r:id="rId24"/>
    <p:sldId id="280" r:id="rId25"/>
    <p:sldId id="279" r:id="rId26"/>
    <p:sldId id="293" r:id="rId27"/>
    <p:sldId id="281" r:id="rId28"/>
    <p:sldId id="283" r:id="rId29"/>
    <p:sldId id="282" r:id="rId30"/>
    <p:sldId id="288" r:id="rId31"/>
    <p:sldId id="289" r:id="rId32"/>
    <p:sldId id="284" r:id="rId33"/>
    <p:sldId id="285" r:id="rId34"/>
    <p:sldId id="286" r:id="rId35"/>
    <p:sldId id="296" r:id="rId36"/>
    <p:sldId id="261" r:id="rId37"/>
    <p:sldId id="26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B7B"/>
    <a:srgbClr val="A3A3A3"/>
    <a:srgbClr val="626262"/>
    <a:srgbClr val="092A31"/>
    <a:srgbClr val="6D6D6D"/>
    <a:srgbClr val="757575"/>
    <a:srgbClr val="525252"/>
    <a:srgbClr val="145866"/>
    <a:srgbClr val="197385"/>
    <a:srgbClr val="1F8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5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99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6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62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4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3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2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7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6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D182E-3304-414F-8D06-0C19BDFA6764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D21F9-83C1-4C3D-8D7D-D8488A64C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6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037" y="-141212"/>
            <a:ext cx="5636491" cy="5636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C0CC2B-B16A-60B6-12D0-2FF7E06A30C5}"/>
              </a:ext>
            </a:extLst>
          </p:cNvPr>
          <p:cNvSpPr txBox="1"/>
          <p:nvPr/>
        </p:nvSpPr>
        <p:spPr>
          <a:xfrm>
            <a:off x="455933" y="5187502"/>
            <a:ext cx="286856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92A31"/>
                </a:solidFill>
              </a:rPr>
              <a:t>Students:</a:t>
            </a:r>
          </a:p>
          <a:p>
            <a:r>
              <a:rPr lang="en-US" sz="2400" dirty="0">
                <a:solidFill>
                  <a:srgbClr val="494949"/>
                </a:solidFill>
              </a:rPr>
              <a:t>Israa Odeh</a:t>
            </a:r>
          </a:p>
          <a:p>
            <a:r>
              <a:rPr lang="en-US" sz="2400" dirty="0">
                <a:solidFill>
                  <a:srgbClr val="494949"/>
                </a:solidFill>
              </a:rPr>
              <a:t>Jenan Abualrub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0CC2B-B16A-60B6-12D0-2FF7E06A30C5}"/>
              </a:ext>
            </a:extLst>
          </p:cNvPr>
          <p:cNvSpPr txBox="1"/>
          <p:nvPr/>
        </p:nvSpPr>
        <p:spPr>
          <a:xfrm>
            <a:off x="9873674" y="5495279"/>
            <a:ext cx="2072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92A31"/>
                </a:solidFill>
              </a:rPr>
              <a:t>Supervisor:</a:t>
            </a:r>
          </a:p>
          <a:p>
            <a:endParaRPr lang="en-US" sz="400" dirty="0"/>
          </a:p>
          <a:p>
            <a:r>
              <a:rPr lang="en-US" sz="2400" dirty="0">
                <a:solidFill>
                  <a:srgbClr val="494949"/>
                </a:solidFill>
              </a:rPr>
              <a:t>Dr. Anas Toma</a:t>
            </a:r>
          </a:p>
        </p:txBody>
      </p:sp>
    </p:spTree>
    <p:extLst>
      <p:ext uri="{BB962C8B-B14F-4D97-AF65-F5344CB8AC3E}">
        <p14:creationId xmlns:p14="http://schemas.microsoft.com/office/powerpoint/2010/main" val="391218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1" y="1004553"/>
            <a:ext cx="2468880" cy="5349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404" y="1004553"/>
            <a:ext cx="2468880" cy="534924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2253" y="338737"/>
            <a:ext cx="4763928" cy="430887"/>
            <a:chOff x="537741" y="338737"/>
            <a:chExt cx="4763928" cy="43088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456276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The ability to share and suggest places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462" y="1004552"/>
            <a:ext cx="2468880" cy="53492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33" y="1004552"/>
            <a:ext cx="2468880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16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14" y="1019847"/>
            <a:ext cx="2468881" cy="5349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240" y="1019846"/>
            <a:ext cx="2468881" cy="534924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62253" y="338737"/>
            <a:ext cx="4948656" cy="430887"/>
            <a:chOff x="537741" y="338737"/>
            <a:chExt cx="4948656" cy="4308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474748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Chatting with different city coordinators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2406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87" y="1020609"/>
            <a:ext cx="2468880" cy="53492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98" y="1020607"/>
            <a:ext cx="2468880" cy="5349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310" y="1020607"/>
            <a:ext cx="2468880" cy="5349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22" y="1020607"/>
            <a:ext cx="2468880" cy="534924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94495" y="347969"/>
            <a:ext cx="5421214" cy="430887"/>
            <a:chOff x="537741" y="338737"/>
            <a:chExt cx="5421214" cy="4308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522004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Viewing and managing personal information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6573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2" t="11101" r="17539" b="8907"/>
          <a:stretch/>
        </p:blipFill>
        <p:spPr>
          <a:xfrm>
            <a:off x="884657" y="858977"/>
            <a:ext cx="2671343" cy="5570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2" t="11264" r="17630" b="8907"/>
          <a:stretch/>
        </p:blipFill>
        <p:spPr>
          <a:xfrm>
            <a:off x="4719781" y="865220"/>
            <a:ext cx="2664776" cy="5568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3" t="11101" r="17815" b="9071"/>
          <a:stretch/>
        </p:blipFill>
        <p:spPr>
          <a:xfrm>
            <a:off x="8839199" y="858978"/>
            <a:ext cx="2630611" cy="556869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91126" y="218664"/>
            <a:ext cx="4763928" cy="430887"/>
            <a:chOff x="537741" y="338737"/>
            <a:chExt cx="4763928" cy="43088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456276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Notifications on Updates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9855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2" t="11101" r="17630" b="9396"/>
          <a:stretch/>
        </p:blipFill>
        <p:spPr>
          <a:xfrm>
            <a:off x="618837" y="628072"/>
            <a:ext cx="2838106" cy="5906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2" t="11265" r="17723" b="9397"/>
          <a:stretch/>
        </p:blipFill>
        <p:spPr>
          <a:xfrm>
            <a:off x="4713702" y="628071"/>
            <a:ext cx="2831792" cy="59066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4" t="11101" r="17814" b="9560"/>
          <a:stretch/>
        </p:blipFill>
        <p:spPr>
          <a:xfrm>
            <a:off x="8802253" y="628072"/>
            <a:ext cx="2807856" cy="590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63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3594476" y="3069965"/>
            <a:ext cx="5023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626262"/>
                </a:solidFill>
              </a:rPr>
              <a:t>For City Coordinators</a:t>
            </a:r>
          </a:p>
        </p:txBody>
      </p:sp>
    </p:spTree>
    <p:extLst>
      <p:ext uri="{BB962C8B-B14F-4D97-AF65-F5344CB8AC3E}">
        <p14:creationId xmlns:p14="http://schemas.microsoft.com/office/powerpoint/2010/main" val="2614374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11" y="914400"/>
            <a:ext cx="10058400" cy="56578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98111" y="274081"/>
            <a:ext cx="3916218" cy="430887"/>
            <a:chOff x="537741" y="338737"/>
            <a:chExt cx="3916218" cy="4308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371505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Access to city-specific statistics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001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11" y="819827"/>
            <a:ext cx="10058400" cy="565785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6426200" cy="0"/>
          </a:xfrm>
          <a:prstGeom prst="rect">
            <a:avLst/>
          </a:prstGeom>
          <a:solidFill>
            <a:srgbClr val="34354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öhne"/>
              </a:rPr>
              <a:t>Enrich Touristine with fresh destinations within the coordinator assigned city,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öhne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98111" y="274081"/>
            <a:ext cx="5201089" cy="430887"/>
            <a:chOff x="537741" y="338737"/>
            <a:chExt cx="5201089" cy="43088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499992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Enriching Touristine with new destinations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2143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11" y="819827"/>
            <a:ext cx="10058400" cy="56578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98111" y="274081"/>
            <a:ext cx="5404289" cy="430887"/>
            <a:chOff x="537741" y="338737"/>
            <a:chExt cx="5404289" cy="43088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8" y="338737"/>
              <a:ext cx="520312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Efficient management of added destinations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3935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11" y="858982"/>
            <a:ext cx="10058400" cy="56578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98111" y="274081"/>
            <a:ext cx="5487416" cy="430887"/>
            <a:chOff x="537741" y="338737"/>
            <a:chExt cx="5487416" cy="4308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7" y="338737"/>
              <a:ext cx="52862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>
                  <a:solidFill>
                    <a:srgbClr val="626262"/>
                  </a:solidFill>
                </a:rPr>
                <a:t>Accessing </a:t>
              </a:r>
              <a:r>
                <a:rPr lang="en-US" sz="2200" dirty="0">
                  <a:solidFill>
                    <a:srgbClr val="626262"/>
                  </a:solidFill>
                </a:rPr>
                <a:t>destinations with user interactions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648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Outline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025539" y="1259078"/>
            <a:ext cx="2809709" cy="3793840"/>
            <a:chOff x="1025539" y="1259078"/>
            <a:chExt cx="2809709" cy="37938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41" y="1351123"/>
              <a:ext cx="339131" cy="33913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40" y="2168778"/>
              <a:ext cx="339131" cy="3391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40" y="2986433"/>
              <a:ext cx="339131" cy="33913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39" y="3804088"/>
              <a:ext cx="339131" cy="33913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525536" y="1259078"/>
              <a:ext cx="20951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626262"/>
                  </a:solidFill>
                </a:rPr>
                <a:t>Introduction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525537" y="2076733"/>
              <a:ext cx="2309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626262"/>
                  </a:solidFill>
                </a:rPr>
                <a:t>Technologies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525536" y="2894388"/>
              <a:ext cx="2309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626262"/>
                  </a:solidFill>
                </a:rPr>
                <a:t>Target Group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525535" y="3712043"/>
              <a:ext cx="2309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626262"/>
                  </a:solidFill>
                </a:rPr>
                <a:t>Features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539" y="4621743"/>
              <a:ext cx="339131" cy="33913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525534" y="4529698"/>
              <a:ext cx="23097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626262"/>
                  </a:solidFill>
                </a:rPr>
                <a:t>Future 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007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3" y="819827"/>
            <a:ext cx="10058400" cy="56578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52943" y="255608"/>
            <a:ext cx="6493166" cy="430887"/>
            <a:chOff x="537741" y="338737"/>
            <a:chExt cx="6493166" cy="4308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7" y="338737"/>
              <a:ext cx="6292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Viewing suggested locations within their assigned city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6731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6" y="831273"/>
            <a:ext cx="10058400" cy="565785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52943" y="255608"/>
            <a:ext cx="6003639" cy="430887"/>
            <a:chOff x="537741" y="338737"/>
            <a:chExt cx="6003639" cy="4308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7" y="338737"/>
              <a:ext cx="580247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Observing destinations that have uploaded cracks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3478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8" y="822036"/>
            <a:ext cx="10058400" cy="565785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52943" y="255608"/>
            <a:ext cx="6003639" cy="430887"/>
            <a:chOff x="537741" y="338737"/>
            <a:chExt cx="6003639" cy="43088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7" y="338737"/>
              <a:ext cx="580247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Analyzing wall defects using image processing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01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5" y="785088"/>
            <a:ext cx="10058400" cy="565785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52943" y="255608"/>
            <a:ext cx="2512294" cy="430887"/>
            <a:chOff x="537741" y="338737"/>
            <a:chExt cx="2512294" cy="4308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7" y="338737"/>
              <a:ext cx="23111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Chatting capability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765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0" y="794327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09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840510"/>
            <a:ext cx="10058400" cy="56578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52943" y="255608"/>
            <a:ext cx="4008584" cy="430887"/>
            <a:chOff x="537741" y="338737"/>
            <a:chExt cx="4008584" cy="4308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3807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Managing personal information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96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2763207" y="3069965"/>
            <a:ext cx="6583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626262"/>
                </a:solidFill>
              </a:rPr>
              <a:t>For Touristine Administrator</a:t>
            </a:r>
          </a:p>
        </p:txBody>
      </p:sp>
    </p:spTree>
    <p:extLst>
      <p:ext uri="{BB962C8B-B14F-4D97-AF65-F5344CB8AC3E}">
        <p14:creationId xmlns:p14="http://schemas.microsoft.com/office/powerpoint/2010/main" val="1316050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0" y="812800"/>
            <a:ext cx="10058400" cy="565785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62180" y="246372"/>
            <a:ext cx="6483930" cy="430887"/>
            <a:chOff x="537741" y="338737"/>
            <a:chExt cx="6483930" cy="4308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62827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Accessing statistics for all cities available on Touristine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6641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8" y="803565"/>
            <a:ext cx="10058400" cy="56578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62180" y="246372"/>
            <a:ext cx="4017820" cy="430887"/>
            <a:chOff x="537741" y="338737"/>
            <a:chExt cx="4017820" cy="4308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38166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Touristine available destinations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8837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2" y="775853"/>
            <a:ext cx="10058400" cy="56578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62180" y="246372"/>
            <a:ext cx="4470402" cy="430887"/>
            <a:chOff x="537741" y="338737"/>
            <a:chExt cx="4470402" cy="43088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42692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Map View of Cracks Analysis Results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872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9" y="1425815"/>
            <a:ext cx="338328" cy="3383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525534" y="1293552"/>
            <a:ext cx="9548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Palestine is gifted with a generous number of attractions that Embrace its </a:t>
            </a:r>
          </a:p>
          <a:p>
            <a:r>
              <a:rPr lang="en-US" sz="2200" dirty="0">
                <a:solidFill>
                  <a:srgbClr val="626262"/>
                </a:solidFill>
              </a:rPr>
              <a:t>cultural, historical, and religious significance.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483971" y="2331074"/>
            <a:ext cx="9451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Maintenance and promotion of these sites are crucial for preserving the </a:t>
            </a:r>
          </a:p>
          <a:p>
            <a:r>
              <a:rPr lang="en-US" sz="2200" dirty="0">
                <a:solidFill>
                  <a:srgbClr val="626262"/>
                </a:solidFill>
              </a:rPr>
              <a:t>tourism sector’s contribution to the Palestinian economy.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483971" y="3368595"/>
            <a:ext cx="78309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Technology should be utilized to bolster the tourism industry.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9" y="2475949"/>
            <a:ext cx="338328" cy="33832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15" y="3422569"/>
            <a:ext cx="338328" cy="33832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483971" y="5100764"/>
            <a:ext cx="92671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Touristine is built to make touring Palestine easy and enjoyable for everyone.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15" y="4252318"/>
            <a:ext cx="338328" cy="33832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15" y="5169269"/>
            <a:ext cx="338328" cy="3383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483971" y="4080971"/>
            <a:ext cx="9835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There does not seem to be enough platforms that showcase Palestinian</a:t>
            </a:r>
          </a:p>
          <a:p>
            <a:r>
              <a:rPr lang="en-US" sz="2200" dirty="0">
                <a:solidFill>
                  <a:srgbClr val="626262"/>
                </a:solidFill>
              </a:rPr>
              <a:t>sights in a modern way.</a:t>
            </a:r>
          </a:p>
        </p:txBody>
      </p:sp>
    </p:spTree>
    <p:extLst>
      <p:ext uri="{BB962C8B-B14F-4D97-AF65-F5344CB8AC3E}">
        <p14:creationId xmlns:p14="http://schemas.microsoft.com/office/powerpoint/2010/main" val="685242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7" y="674257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98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19" y="674254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960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3" y="822034"/>
            <a:ext cx="10058400" cy="565785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62180" y="246372"/>
            <a:ext cx="3842329" cy="430887"/>
            <a:chOff x="537741" y="338737"/>
            <a:chExt cx="4314819" cy="4308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411365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Chatting with city coordinators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265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0" y="840511"/>
            <a:ext cx="10058400" cy="565785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62180" y="246372"/>
            <a:ext cx="3232729" cy="430887"/>
            <a:chOff x="537741" y="338737"/>
            <a:chExt cx="3630257" cy="43088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34290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Adding new coordinators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4127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80" y="792118"/>
            <a:ext cx="10058400" cy="565785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62180" y="246372"/>
            <a:ext cx="5116947" cy="430887"/>
            <a:chOff x="537741" y="338737"/>
            <a:chExt cx="5746176" cy="43088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6" y="338737"/>
              <a:ext cx="554501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Accessing all of the current coordinators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2658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Future Work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613" y="1559505"/>
            <a:ext cx="237531" cy="237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233144" y="1462826"/>
            <a:ext cx="6479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Expand language support for a more diverse user base.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613" y="2308981"/>
            <a:ext cx="237531" cy="2375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233144" y="2212302"/>
            <a:ext cx="6479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Improve the crack detection technique.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613" y="3160798"/>
            <a:ext cx="237531" cy="2375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233144" y="3064119"/>
            <a:ext cx="84280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Collaborate with local authorities to obtain real-time data on attractions.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613" y="4012615"/>
            <a:ext cx="237531" cy="2375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233144" y="3915936"/>
            <a:ext cx="84280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Expand the categories of destinations available for user exploration.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613" y="5057788"/>
            <a:ext cx="237531" cy="2375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233144" y="4791832"/>
            <a:ext cx="9028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626262"/>
                </a:solidFill>
              </a:rPr>
              <a:t>Implement hierarchical layers on the administrators’ side to facilitate periodic</a:t>
            </a:r>
          </a:p>
          <a:p>
            <a:r>
              <a:rPr lang="en-US" sz="2200" dirty="0">
                <a:solidFill>
                  <a:srgbClr val="626262"/>
                </a:solidFill>
              </a:rPr>
              <a:t>assessments of all attractions.</a:t>
            </a:r>
          </a:p>
        </p:txBody>
      </p:sp>
    </p:spTree>
    <p:extLst>
      <p:ext uri="{BB962C8B-B14F-4D97-AF65-F5344CB8AC3E}">
        <p14:creationId xmlns:p14="http://schemas.microsoft.com/office/powerpoint/2010/main" val="2403123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06189" y="5594926"/>
            <a:ext cx="58991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Does anyone have any questions?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369" y="390245"/>
            <a:ext cx="4918363" cy="491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73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15831" y="5253200"/>
            <a:ext cx="475367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 Listening!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54" y="365991"/>
            <a:ext cx="4464628" cy="44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6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5725165" y="2806998"/>
            <a:ext cx="18024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626262"/>
                </a:solidFill>
              </a:rPr>
              <a:t>Backend</a:t>
            </a:r>
          </a:p>
        </p:txBody>
      </p:sp>
      <p:sp>
        <p:nvSpPr>
          <p:cNvPr id="16" name="Left Brace 15"/>
          <p:cNvSpPr/>
          <p:nvPr/>
        </p:nvSpPr>
        <p:spPr>
          <a:xfrm rot="16200000">
            <a:off x="6390014" y="1695964"/>
            <a:ext cx="345303" cy="1576279"/>
          </a:xfrm>
          <a:prstGeom prst="leftBrace">
            <a:avLst>
              <a:gd name="adj1" fmla="val 8333"/>
              <a:gd name="adj2" fmla="val 49327"/>
            </a:avLst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803834" y="1754908"/>
            <a:ext cx="3616082" cy="1527496"/>
            <a:chOff x="803833" y="1754908"/>
            <a:chExt cx="4155205" cy="179256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7" t="31761" r="11964" b="31866"/>
            <a:stretch/>
          </p:blipFill>
          <p:spPr>
            <a:xfrm>
              <a:off x="803833" y="1754908"/>
              <a:ext cx="1690713" cy="55242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038" b="22820"/>
            <a:stretch/>
          </p:blipFill>
          <p:spPr>
            <a:xfrm>
              <a:off x="3558512" y="1754908"/>
              <a:ext cx="1400526" cy="552422"/>
            </a:xfrm>
            <a:prstGeom prst="rect">
              <a:avLst/>
            </a:prstGeom>
          </p:spPr>
        </p:pic>
        <p:sp>
          <p:nvSpPr>
            <p:cNvPr id="14" name="Left Brace 13"/>
            <p:cNvSpPr/>
            <p:nvPr/>
          </p:nvSpPr>
          <p:spPr>
            <a:xfrm rot="16200000">
              <a:off x="2788141" y="1269083"/>
              <a:ext cx="404764" cy="2682664"/>
            </a:xfrm>
            <a:prstGeom prst="leftBrace">
              <a:avLst>
                <a:gd name="adj1" fmla="val 8333"/>
                <a:gd name="adj2" fmla="val 49327"/>
              </a:avLst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942962" y="2987638"/>
              <a:ext cx="2095119" cy="559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626262"/>
                  </a:solidFill>
                </a:rPr>
                <a:t>Frontend 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641377" y="1754908"/>
            <a:ext cx="1908687" cy="1527496"/>
            <a:chOff x="8642488" y="1754907"/>
            <a:chExt cx="2095119" cy="18856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7" t="26064" r="12673" b="24512"/>
            <a:stretch/>
          </p:blipFill>
          <p:spPr>
            <a:xfrm>
              <a:off x="8887588" y="1754907"/>
              <a:ext cx="1604921" cy="552421"/>
            </a:xfrm>
            <a:prstGeom prst="rect">
              <a:avLst/>
            </a:prstGeom>
          </p:spPr>
        </p:pic>
        <p:sp>
          <p:nvSpPr>
            <p:cNvPr id="20" name="Left Brace 19"/>
            <p:cNvSpPr/>
            <p:nvPr/>
          </p:nvSpPr>
          <p:spPr>
            <a:xfrm rot="16200000">
              <a:off x="9471216" y="1821588"/>
              <a:ext cx="404764" cy="1629891"/>
            </a:xfrm>
            <a:prstGeom prst="leftBrace">
              <a:avLst>
                <a:gd name="adj1" fmla="val 8333"/>
                <a:gd name="adj2" fmla="val 49327"/>
              </a:avLst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8642488" y="3051674"/>
              <a:ext cx="2095119" cy="588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626262"/>
                  </a:solidFill>
                </a:rPr>
                <a:t>Database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06847" y="4549190"/>
            <a:ext cx="2388981" cy="1577460"/>
            <a:chOff x="1623677" y="4801457"/>
            <a:chExt cx="2388981" cy="157746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901" y="4801457"/>
              <a:ext cx="1813335" cy="58565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623677" y="5901863"/>
              <a:ext cx="2388981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626262"/>
                  </a:solidFill>
                </a:rPr>
                <a:t>Cloud Storage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16200000">
              <a:off x="2554206" y="4614822"/>
              <a:ext cx="442535" cy="1826941"/>
            </a:xfrm>
            <a:prstGeom prst="leftBrace">
              <a:avLst>
                <a:gd name="adj1" fmla="val 8333"/>
                <a:gd name="adj2" fmla="val 49327"/>
              </a:avLst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061159" y="4476283"/>
            <a:ext cx="2870959" cy="1641063"/>
            <a:chOff x="6368059" y="4667134"/>
            <a:chExt cx="2870959" cy="16410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3633" y="4667134"/>
              <a:ext cx="852352" cy="754436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6368059" y="5831143"/>
              <a:ext cx="28709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626262"/>
                  </a:solidFill>
                </a:rPr>
                <a:t>Image Processing</a:t>
              </a:r>
            </a:p>
          </p:txBody>
        </p:sp>
        <p:sp>
          <p:nvSpPr>
            <p:cNvPr id="30" name="Left Brace 29"/>
            <p:cNvSpPr/>
            <p:nvPr/>
          </p:nvSpPr>
          <p:spPr>
            <a:xfrm rot="16200000">
              <a:off x="7582272" y="4474611"/>
              <a:ext cx="442535" cy="1965926"/>
            </a:xfrm>
            <a:prstGeom prst="leftBrace">
              <a:avLst>
                <a:gd name="adj1" fmla="val 8333"/>
                <a:gd name="adj2" fmla="val 49327"/>
              </a:avLst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187871" y="4769879"/>
              <a:ext cx="182328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rgbClr val="7B7B7B"/>
                  </a:solidFill>
                </a:rPr>
                <a:t>Python </a:t>
              </a: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361" y="1547455"/>
            <a:ext cx="1541860" cy="849970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7893474" y="4351830"/>
            <a:ext cx="2870959" cy="1780484"/>
            <a:chOff x="8272166" y="4607387"/>
            <a:chExt cx="2870959" cy="17804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8272166" y="5910817"/>
              <a:ext cx="28709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626262"/>
                  </a:solidFill>
                </a:rPr>
                <a:t>Cloud Hosting</a:t>
              </a:r>
            </a:p>
          </p:txBody>
        </p:sp>
        <p:sp>
          <p:nvSpPr>
            <p:cNvPr id="42" name="Left Brace 41"/>
            <p:cNvSpPr/>
            <p:nvPr/>
          </p:nvSpPr>
          <p:spPr>
            <a:xfrm rot="16200000">
              <a:off x="9486379" y="4554285"/>
              <a:ext cx="442535" cy="1965926"/>
            </a:xfrm>
            <a:prstGeom prst="leftBrace">
              <a:avLst>
                <a:gd name="adj1" fmla="val 8333"/>
                <a:gd name="adj2" fmla="val 49327"/>
              </a:avLst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657" y="4607387"/>
              <a:ext cx="1913199" cy="946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894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 Group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44013" y="1506599"/>
            <a:ext cx="4885732" cy="492443"/>
            <a:chOff x="1044013" y="1506599"/>
            <a:chExt cx="4885732" cy="49244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013" y="1609810"/>
              <a:ext cx="304495" cy="3044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497826" y="1506599"/>
              <a:ext cx="44319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>
                  <a:solidFill>
                    <a:srgbClr val="626262"/>
                  </a:solidFill>
                </a:rPr>
                <a:t>Local Palestinians and Tourists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44013" y="2692515"/>
            <a:ext cx="3056932" cy="492443"/>
            <a:chOff x="1044013" y="3078785"/>
            <a:chExt cx="3056932" cy="49244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013" y="3181996"/>
              <a:ext cx="304495" cy="30449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497826" y="3078785"/>
              <a:ext cx="26031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>
                  <a:solidFill>
                    <a:srgbClr val="626262"/>
                  </a:solidFill>
                </a:rPr>
                <a:t>City Coordinators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44013" y="3878431"/>
            <a:ext cx="4008277" cy="492443"/>
            <a:chOff x="1044014" y="4598166"/>
            <a:chExt cx="4008277" cy="4924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014" y="4692141"/>
              <a:ext cx="304495" cy="30449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1497826" y="4598166"/>
              <a:ext cx="355446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>
                  <a:solidFill>
                    <a:srgbClr val="626262"/>
                  </a:solidFill>
                </a:rPr>
                <a:t>Touristine Administrator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28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19F86-C647-DC5C-BD95-1B0F26BACBEE}"/>
              </a:ext>
            </a:extLst>
          </p:cNvPr>
          <p:cNvSpPr txBox="1"/>
          <p:nvPr/>
        </p:nvSpPr>
        <p:spPr>
          <a:xfrm>
            <a:off x="903249" y="379141"/>
            <a:ext cx="4425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01EE5-C93F-EDB5-36BB-5B67981A9F17}"/>
              </a:ext>
            </a:extLst>
          </p:cNvPr>
          <p:cNvSpPr txBox="1"/>
          <p:nvPr/>
        </p:nvSpPr>
        <p:spPr>
          <a:xfrm>
            <a:off x="1968882" y="3069965"/>
            <a:ext cx="8357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626262"/>
                </a:solidFill>
              </a:rPr>
              <a:t>For Local Palestinians and Tourists</a:t>
            </a:r>
          </a:p>
        </p:txBody>
      </p:sp>
    </p:spTree>
    <p:extLst>
      <p:ext uri="{BB962C8B-B14F-4D97-AF65-F5344CB8AC3E}">
        <p14:creationId xmlns:p14="http://schemas.microsoft.com/office/powerpoint/2010/main" val="232675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93" y="1052936"/>
            <a:ext cx="2469306" cy="53501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48" y="1052936"/>
            <a:ext cx="2469306" cy="5350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03" y="1052936"/>
            <a:ext cx="2469306" cy="53501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58" y="1052936"/>
            <a:ext cx="2469306" cy="535016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73089" y="338737"/>
            <a:ext cx="5295223" cy="430887"/>
            <a:chOff x="537741" y="338737"/>
            <a:chExt cx="5295223" cy="43088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9" y="338737"/>
              <a:ext cx="50940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Convenient access to different destinations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6492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79" y="1034469"/>
            <a:ext cx="2468880" cy="5349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346" y="1034469"/>
            <a:ext cx="2468880" cy="53492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12" y="1034468"/>
            <a:ext cx="2468880" cy="5349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679" y="1034468"/>
            <a:ext cx="2468880" cy="534924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37741" y="338737"/>
            <a:ext cx="5295223" cy="430887"/>
            <a:chOff x="537741" y="338737"/>
            <a:chExt cx="5295223" cy="43088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9" y="338737"/>
              <a:ext cx="50940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A search service with filtering options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63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27" y="996753"/>
            <a:ext cx="2468880" cy="5349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358" y="996753"/>
            <a:ext cx="2468880" cy="5349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024" y="996753"/>
            <a:ext cx="2468880" cy="5349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93" y="996753"/>
            <a:ext cx="2468880" cy="534924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2253" y="338737"/>
            <a:ext cx="3553965" cy="430887"/>
            <a:chOff x="537741" y="338737"/>
            <a:chExt cx="3553965" cy="43088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41" y="453596"/>
              <a:ext cx="201168" cy="20116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F01EE5-C93F-EDB5-36BB-5B67981A9F17}"/>
                </a:ext>
              </a:extLst>
            </p:cNvPr>
            <p:cNvSpPr txBox="1"/>
            <p:nvPr/>
          </p:nvSpPr>
          <p:spPr>
            <a:xfrm>
              <a:off x="738909" y="338737"/>
              <a:ext cx="335279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srgbClr val="626262"/>
                  </a:solidFill>
                </a:rPr>
                <a:t>Creating personalized plans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261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319</Words>
  <Application>Microsoft Office PowerPoint</Application>
  <PresentationFormat>Widescreen</PresentationFormat>
  <Paragraphs>72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Israa Odeh</dc:creator>
  <cp:lastModifiedBy>Jenan Ahmad</cp:lastModifiedBy>
  <cp:revision>133</cp:revision>
  <dcterms:created xsi:type="dcterms:W3CDTF">2024-01-30T22:28:30Z</dcterms:created>
  <dcterms:modified xsi:type="dcterms:W3CDTF">2024-02-05T12:21:09Z</dcterms:modified>
</cp:coreProperties>
</file>