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94" r:id="rId14"/>
    <p:sldId id="295" r:id="rId15"/>
    <p:sldId id="292" r:id="rId16"/>
    <p:sldId id="272" r:id="rId17"/>
    <p:sldId id="273" r:id="rId18"/>
    <p:sldId id="276" r:id="rId19"/>
    <p:sldId id="275" r:id="rId20"/>
    <p:sldId id="274" r:id="rId21"/>
    <p:sldId id="277" r:id="rId22"/>
    <p:sldId id="287" r:id="rId23"/>
    <p:sldId id="278" r:id="rId24"/>
    <p:sldId id="280" r:id="rId25"/>
    <p:sldId id="279" r:id="rId26"/>
    <p:sldId id="293" r:id="rId27"/>
    <p:sldId id="281" r:id="rId28"/>
    <p:sldId id="283" r:id="rId29"/>
    <p:sldId id="282" r:id="rId30"/>
    <p:sldId id="288" r:id="rId31"/>
    <p:sldId id="289" r:id="rId32"/>
    <p:sldId id="284" r:id="rId33"/>
    <p:sldId id="285" r:id="rId34"/>
    <p:sldId id="286" r:id="rId35"/>
    <p:sldId id="296" r:id="rId36"/>
    <p:sldId id="261" r:id="rId37"/>
    <p:sldId id="260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7B7B"/>
    <a:srgbClr val="A3A3A3"/>
    <a:srgbClr val="626262"/>
    <a:srgbClr val="092A31"/>
    <a:srgbClr val="6D6D6D"/>
    <a:srgbClr val="757575"/>
    <a:srgbClr val="525252"/>
    <a:srgbClr val="145866"/>
    <a:srgbClr val="197385"/>
    <a:srgbClr val="1F8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D182E-3304-414F-8D06-0C19BDFA6764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21F9-83C1-4C3D-8D7D-D8488A64C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951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D182E-3304-414F-8D06-0C19BDFA6764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21F9-83C1-4C3D-8D7D-D8488A64C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499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D182E-3304-414F-8D06-0C19BDFA6764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21F9-83C1-4C3D-8D7D-D8488A64C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063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D182E-3304-414F-8D06-0C19BDFA6764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21F9-83C1-4C3D-8D7D-D8488A64C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237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D182E-3304-414F-8D06-0C19BDFA6764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21F9-83C1-4C3D-8D7D-D8488A64C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966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D182E-3304-414F-8D06-0C19BDFA6764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21F9-83C1-4C3D-8D7D-D8488A64C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962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D182E-3304-414F-8D06-0C19BDFA6764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21F9-83C1-4C3D-8D7D-D8488A64C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240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D182E-3304-414F-8D06-0C19BDFA6764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21F9-83C1-4C3D-8D7D-D8488A64C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739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D182E-3304-414F-8D06-0C19BDFA6764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21F9-83C1-4C3D-8D7D-D8488A64C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52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D182E-3304-414F-8D06-0C19BDFA6764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21F9-83C1-4C3D-8D7D-D8488A64C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073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D182E-3304-414F-8D06-0C19BDFA6764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21F9-83C1-4C3D-8D7D-D8488A64C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960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D182E-3304-414F-8D06-0C19BDFA6764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D21F9-83C1-4C3D-8D7D-D8488A64C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061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037" y="-141212"/>
            <a:ext cx="5636491" cy="56364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2C0CC2B-B16A-60B6-12D0-2FF7E06A30C5}"/>
              </a:ext>
            </a:extLst>
          </p:cNvPr>
          <p:cNvSpPr txBox="1"/>
          <p:nvPr/>
        </p:nvSpPr>
        <p:spPr>
          <a:xfrm>
            <a:off x="455933" y="5187502"/>
            <a:ext cx="286856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92A31"/>
                </a:solidFill>
              </a:rPr>
              <a:t>Students:</a:t>
            </a:r>
          </a:p>
          <a:p>
            <a:r>
              <a:rPr lang="en-US" sz="2400" dirty="0">
                <a:solidFill>
                  <a:srgbClr val="494949"/>
                </a:solidFill>
              </a:rPr>
              <a:t>Israa Odeh</a:t>
            </a:r>
          </a:p>
          <a:p>
            <a:r>
              <a:rPr lang="en-US" sz="2400" dirty="0">
                <a:solidFill>
                  <a:srgbClr val="494949"/>
                </a:solidFill>
              </a:rPr>
              <a:t>Jenan Abualrub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C0CC2B-B16A-60B6-12D0-2FF7E06A30C5}"/>
              </a:ext>
            </a:extLst>
          </p:cNvPr>
          <p:cNvSpPr txBox="1"/>
          <p:nvPr/>
        </p:nvSpPr>
        <p:spPr>
          <a:xfrm>
            <a:off x="9873674" y="5495279"/>
            <a:ext cx="20725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92A31"/>
                </a:solidFill>
              </a:rPr>
              <a:t>Supervisor:</a:t>
            </a:r>
          </a:p>
          <a:p>
            <a:endParaRPr lang="en-US" sz="400" dirty="0"/>
          </a:p>
          <a:p>
            <a:r>
              <a:rPr lang="en-US" sz="2400" dirty="0">
                <a:solidFill>
                  <a:srgbClr val="494949"/>
                </a:solidFill>
              </a:rPr>
              <a:t>Dr. Anas Toma</a:t>
            </a:r>
          </a:p>
        </p:txBody>
      </p:sp>
    </p:spTree>
    <p:extLst>
      <p:ext uri="{BB962C8B-B14F-4D97-AF65-F5344CB8AC3E}">
        <p14:creationId xmlns:p14="http://schemas.microsoft.com/office/powerpoint/2010/main" val="3912185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91" y="1004553"/>
            <a:ext cx="2468880" cy="53492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7404" y="1004553"/>
            <a:ext cx="2468880" cy="534924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362253" y="338737"/>
            <a:ext cx="4763928" cy="430887"/>
            <a:chOff x="537741" y="338737"/>
            <a:chExt cx="4763928" cy="43088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741" y="453596"/>
              <a:ext cx="201168" cy="20116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738908" y="338737"/>
              <a:ext cx="456276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rgbClr val="626262"/>
                  </a:solidFill>
                </a:rPr>
                <a:t>The ability to share and suggest places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462" y="1004552"/>
            <a:ext cx="2468880" cy="53492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433" y="1004552"/>
            <a:ext cx="2468880" cy="53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5161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6514" y="1019847"/>
            <a:ext cx="2468881" cy="53492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240" y="1019846"/>
            <a:ext cx="2468881" cy="534924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362253" y="338737"/>
            <a:ext cx="4948656" cy="430887"/>
            <a:chOff x="537741" y="338737"/>
            <a:chExt cx="4948656" cy="43088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741" y="453596"/>
              <a:ext cx="201168" cy="201168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738908" y="338737"/>
              <a:ext cx="474748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rgbClr val="626262"/>
                  </a:solidFill>
                </a:rPr>
                <a:t>Chatting with different city coordinators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82406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87" y="1020609"/>
            <a:ext cx="2468880" cy="53492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298" y="1020607"/>
            <a:ext cx="2468880" cy="53492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7310" y="1020607"/>
            <a:ext cx="2468880" cy="53492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6322" y="1020607"/>
            <a:ext cx="2468880" cy="534924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94495" y="347969"/>
            <a:ext cx="5421214" cy="430887"/>
            <a:chOff x="537741" y="338737"/>
            <a:chExt cx="5421214" cy="43088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741" y="453596"/>
              <a:ext cx="201168" cy="201168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738908" y="338737"/>
              <a:ext cx="522004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rgbClr val="626262"/>
                  </a:solidFill>
                </a:rPr>
                <a:t>Viewing and managing personal information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65731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82" t="11101" r="17539" b="8907"/>
          <a:stretch/>
        </p:blipFill>
        <p:spPr>
          <a:xfrm>
            <a:off x="884657" y="858977"/>
            <a:ext cx="2671343" cy="55700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82" t="11264" r="17630" b="8907"/>
          <a:stretch/>
        </p:blipFill>
        <p:spPr>
          <a:xfrm>
            <a:off x="4719781" y="865220"/>
            <a:ext cx="2664776" cy="55686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73" t="11101" r="17815" b="9071"/>
          <a:stretch/>
        </p:blipFill>
        <p:spPr>
          <a:xfrm>
            <a:off x="8839199" y="858978"/>
            <a:ext cx="2630611" cy="5568696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91126" y="218664"/>
            <a:ext cx="4763928" cy="430887"/>
            <a:chOff x="537741" y="338737"/>
            <a:chExt cx="4763928" cy="430887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741" y="453596"/>
              <a:ext cx="201168" cy="201168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738908" y="338737"/>
              <a:ext cx="456276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rgbClr val="626262"/>
                  </a:solidFill>
                </a:rPr>
                <a:t>Notifications on Updates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98551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82" t="11101" r="17630" b="9396"/>
          <a:stretch/>
        </p:blipFill>
        <p:spPr>
          <a:xfrm>
            <a:off x="618837" y="628072"/>
            <a:ext cx="2838106" cy="59066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82" t="11265" r="17723" b="9397"/>
          <a:stretch/>
        </p:blipFill>
        <p:spPr>
          <a:xfrm>
            <a:off x="4713702" y="628071"/>
            <a:ext cx="2831792" cy="59066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74" t="11101" r="17814" b="9560"/>
          <a:stretch/>
        </p:blipFill>
        <p:spPr>
          <a:xfrm>
            <a:off x="8802253" y="628072"/>
            <a:ext cx="2807856" cy="5907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6637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B019F86-C647-DC5C-BD95-1B0F26BACBEE}"/>
              </a:ext>
            </a:extLst>
          </p:cNvPr>
          <p:cNvSpPr txBox="1"/>
          <p:nvPr/>
        </p:nvSpPr>
        <p:spPr>
          <a:xfrm>
            <a:off x="903249" y="379141"/>
            <a:ext cx="4425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Features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F01EE5-C93F-EDB5-36BB-5B67981A9F17}"/>
              </a:ext>
            </a:extLst>
          </p:cNvPr>
          <p:cNvSpPr txBox="1"/>
          <p:nvPr/>
        </p:nvSpPr>
        <p:spPr>
          <a:xfrm>
            <a:off x="3594476" y="3069965"/>
            <a:ext cx="50230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626262"/>
                </a:solidFill>
              </a:rPr>
              <a:t>For City Coordinators</a:t>
            </a:r>
          </a:p>
        </p:txBody>
      </p:sp>
    </p:spTree>
    <p:extLst>
      <p:ext uri="{BB962C8B-B14F-4D97-AF65-F5344CB8AC3E}">
        <p14:creationId xmlns:p14="http://schemas.microsoft.com/office/powerpoint/2010/main" val="2614374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11" y="914400"/>
            <a:ext cx="10058400" cy="565785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098111" y="274081"/>
            <a:ext cx="3916218" cy="430887"/>
            <a:chOff x="537741" y="338737"/>
            <a:chExt cx="3916218" cy="43088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741" y="453596"/>
              <a:ext cx="201168" cy="201168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738908" y="338737"/>
              <a:ext cx="371505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rgbClr val="626262"/>
                  </a:solidFill>
                </a:rPr>
                <a:t>Access to city-specific statistics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0018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11" y="819827"/>
            <a:ext cx="10058400" cy="5657850"/>
          </a:xfrm>
          <a:prstGeom prst="rect">
            <a:avLst/>
          </a:prstGeo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64262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öhne"/>
              </a:rPr>
              <a:t>Enrich Touristine with fresh destinations within the coordinator assigned city,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öhne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098111" y="274081"/>
            <a:ext cx="5201089" cy="430887"/>
            <a:chOff x="537741" y="338737"/>
            <a:chExt cx="5201089" cy="43088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741" y="453596"/>
              <a:ext cx="201168" cy="201168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738908" y="338737"/>
              <a:ext cx="499992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rgbClr val="626262"/>
                  </a:solidFill>
                </a:rPr>
                <a:t>Enriching Touristine with new destinations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21435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11" y="819827"/>
            <a:ext cx="10058400" cy="565785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1098111" y="274081"/>
            <a:ext cx="5404289" cy="430887"/>
            <a:chOff x="537741" y="338737"/>
            <a:chExt cx="5404289" cy="43088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741" y="453596"/>
              <a:ext cx="201168" cy="20116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738908" y="338737"/>
              <a:ext cx="520312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rgbClr val="626262"/>
                  </a:solidFill>
                </a:rPr>
                <a:t>Efficient management of added destinations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839354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11" y="858982"/>
            <a:ext cx="10058400" cy="565785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098111" y="274081"/>
            <a:ext cx="5487416" cy="430887"/>
            <a:chOff x="537741" y="338737"/>
            <a:chExt cx="5487416" cy="43088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741" y="453596"/>
              <a:ext cx="201168" cy="201168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738907" y="338737"/>
              <a:ext cx="528625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>
                  <a:solidFill>
                    <a:srgbClr val="626262"/>
                  </a:solidFill>
                </a:rPr>
                <a:t>Accessing </a:t>
              </a:r>
              <a:r>
                <a:rPr lang="en-US" sz="2200" dirty="0">
                  <a:solidFill>
                    <a:srgbClr val="626262"/>
                  </a:solidFill>
                </a:rPr>
                <a:t>destinations with user interactions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6489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B019F86-C647-DC5C-BD95-1B0F26BACBEE}"/>
              </a:ext>
            </a:extLst>
          </p:cNvPr>
          <p:cNvSpPr txBox="1"/>
          <p:nvPr/>
        </p:nvSpPr>
        <p:spPr>
          <a:xfrm>
            <a:off x="903249" y="379141"/>
            <a:ext cx="4425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Outline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1025539" y="1259078"/>
            <a:ext cx="2809709" cy="3793840"/>
            <a:chOff x="1025539" y="1259078"/>
            <a:chExt cx="2809709" cy="379384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541" y="1351123"/>
              <a:ext cx="339131" cy="339131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540" y="2168778"/>
              <a:ext cx="339131" cy="33913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540" y="2986433"/>
              <a:ext cx="339131" cy="339131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539" y="3804088"/>
              <a:ext cx="339131" cy="339131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1525536" y="1259078"/>
              <a:ext cx="20951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626262"/>
                  </a:solidFill>
                </a:rPr>
                <a:t>Introduction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1525537" y="2076733"/>
              <a:ext cx="23097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626262"/>
                  </a:solidFill>
                </a:rPr>
                <a:t>Technologies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1525536" y="2894388"/>
              <a:ext cx="23097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626262"/>
                  </a:solidFill>
                </a:rPr>
                <a:t>Target Group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1525535" y="3712043"/>
              <a:ext cx="23097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626262"/>
                  </a:solidFill>
                </a:rPr>
                <a:t>Features</a:t>
              </a: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539" y="4621743"/>
              <a:ext cx="339131" cy="339131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1525534" y="4529698"/>
              <a:ext cx="23097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626262"/>
                  </a:solidFill>
                </a:rPr>
                <a:t>Future Work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00075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43" y="819827"/>
            <a:ext cx="10058400" cy="565785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052943" y="255608"/>
            <a:ext cx="6493166" cy="430887"/>
            <a:chOff x="537741" y="338737"/>
            <a:chExt cx="6493166" cy="43088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741" y="453596"/>
              <a:ext cx="201168" cy="201168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738907" y="338737"/>
              <a:ext cx="62920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rgbClr val="626262"/>
                  </a:solidFill>
                </a:rPr>
                <a:t>Viewing suggested locations within their assigned city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67319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46" y="831273"/>
            <a:ext cx="10058400" cy="565785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052943" y="255608"/>
            <a:ext cx="6003639" cy="430887"/>
            <a:chOff x="537741" y="338737"/>
            <a:chExt cx="6003639" cy="43088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741" y="453596"/>
              <a:ext cx="201168" cy="201168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738907" y="338737"/>
              <a:ext cx="580247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rgbClr val="626262"/>
                  </a:solidFill>
                </a:rPr>
                <a:t>Observing destinations that have uploaded cracks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034786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18" y="822036"/>
            <a:ext cx="10058400" cy="565785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1052943" y="255608"/>
            <a:ext cx="6003639" cy="430887"/>
            <a:chOff x="537741" y="338737"/>
            <a:chExt cx="6003639" cy="43088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741" y="453596"/>
              <a:ext cx="201168" cy="20116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738907" y="338737"/>
              <a:ext cx="580247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rgbClr val="626262"/>
                  </a:solidFill>
                </a:rPr>
                <a:t>Analyzing wall defects using image processing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1018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15" y="785088"/>
            <a:ext cx="10058400" cy="565785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052943" y="255608"/>
            <a:ext cx="2512294" cy="430887"/>
            <a:chOff x="537741" y="338737"/>
            <a:chExt cx="2512294" cy="43088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741" y="453596"/>
              <a:ext cx="201168" cy="201168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738907" y="338737"/>
              <a:ext cx="231112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rgbClr val="626262"/>
                  </a:solidFill>
                </a:rPr>
                <a:t>Chatting capability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247651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890" y="794327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3090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655" y="840510"/>
            <a:ext cx="10058400" cy="565785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052943" y="255608"/>
            <a:ext cx="4008584" cy="430887"/>
            <a:chOff x="537741" y="338737"/>
            <a:chExt cx="4008584" cy="43088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741" y="453596"/>
              <a:ext cx="201168" cy="201168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738906" y="338737"/>
              <a:ext cx="380741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rgbClr val="626262"/>
                  </a:solidFill>
                </a:rPr>
                <a:t>Managing personal information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964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B019F86-C647-DC5C-BD95-1B0F26BACBEE}"/>
              </a:ext>
            </a:extLst>
          </p:cNvPr>
          <p:cNvSpPr txBox="1"/>
          <p:nvPr/>
        </p:nvSpPr>
        <p:spPr>
          <a:xfrm>
            <a:off x="903249" y="379141"/>
            <a:ext cx="4425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Features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F01EE5-C93F-EDB5-36BB-5B67981A9F17}"/>
              </a:ext>
            </a:extLst>
          </p:cNvPr>
          <p:cNvSpPr txBox="1"/>
          <p:nvPr/>
        </p:nvSpPr>
        <p:spPr>
          <a:xfrm>
            <a:off x="2763207" y="3069965"/>
            <a:ext cx="65839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626262"/>
                </a:solidFill>
              </a:rPr>
              <a:t>For Touristine Administrator</a:t>
            </a:r>
          </a:p>
        </p:txBody>
      </p:sp>
    </p:spTree>
    <p:extLst>
      <p:ext uri="{BB962C8B-B14F-4D97-AF65-F5344CB8AC3E}">
        <p14:creationId xmlns:p14="http://schemas.microsoft.com/office/powerpoint/2010/main" val="13160506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180" y="812800"/>
            <a:ext cx="10058400" cy="565785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062180" y="246372"/>
            <a:ext cx="6483930" cy="430887"/>
            <a:chOff x="537741" y="338737"/>
            <a:chExt cx="6483930" cy="43088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741" y="453596"/>
              <a:ext cx="201168" cy="201168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738906" y="338737"/>
              <a:ext cx="628276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rgbClr val="626262"/>
                  </a:solidFill>
                </a:rPr>
                <a:t>Accessing statistics for all cities available on Touristine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766412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18" y="803565"/>
            <a:ext cx="10058400" cy="565785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062180" y="246372"/>
            <a:ext cx="4017820" cy="430887"/>
            <a:chOff x="537741" y="338737"/>
            <a:chExt cx="4017820" cy="43088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741" y="453596"/>
              <a:ext cx="201168" cy="201168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738906" y="338737"/>
              <a:ext cx="381665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rgbClr val="626262"/>
                  </a:solidFill>
                </a:rPr>
                <a:t>Touristine available destinations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88379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182" y="775853"/>
            <a:ext cx="10058400" cy="565785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062180" y="246372"/>
            <a:ext cx="4470402" cy="430887"/>
            <a:chOff x="537741" y="338737"/>
            <a:chExt cx="4470402" cy="43088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741" y="453596"/>
              <a:ext cx="201168" cy="201168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738906" y="338737"/>
              <a:ext cx="426923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rgbClr val="626262"/>
                  </a:solidFill>
                </a:rPr>
                <a:t>Map View of Cracks Analysis Results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48725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B019F86-C647-DC5C-BD95-1B0F26BACBEE}"/>
              </a:ext>
            </a:extLst>
          </p:cNvPr>
          <p:cNvSpPr txBox="1"/>
          <p:nvPr/>
        </p:nvSpPr>
        <p:spPr>
          <a:xfrm>
            <a:off x="903249" y="379141"/>
            <a:ext cx="4425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Introduction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39" y="1425815"/>
            <a:ext cx="338328" cy="33832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9F01EE5-C93F-EDB5-36BB-5B67981A9F17}"/>
              </a:ext>
            </a:extLst>
          </p:cNvPr>
          <p:cNvSpPr txBox="1"/>
          <p:nvPr/>
        </p:nvSpPr>
        <p:spPr>
          <a:xfrm>
            <a:off x="1525534" y="1293552"/>
            <a:ext cx="95488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626262"/>
                </a:solidFill>
              </a:rPr>
              <a:t>Palestine is gifted with a generous number of attractions that Embrace its </a:t>
            </a:r>
          </a:p>
          <a:p>
            <a:r>
              <a:rPr lang="en-US" sz="2200" dirty="0">
                <a:solidFill>
                  <a:srgbClr val="626262"/>
                </a:solidFill>
              </a:rPr>
              <a:t>cultural, historical, and religious significance.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F01EE5-C93F-EDB5-36BB-5B67981A9F17}"/>
              </a:ext>
            </a:extLst>
          </p:cNvPr>
          <p:cNvSpPr txBox="1"/>
          <p:nvPr/>
        </p:nvSpPr>
        <p:spPr>
          <a:xfrm>
            <a:off x="1483971" y="2331074"/>
            <a:ext cx="94518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626262"/>
                </a:solidFill>
              </a:rPr>
              <a:t>Maintenance and promotion of these sites are crucial for preserving the </a:t>
            </a:r>
          </a:p>
          <a:p>
            <a:r>
              <a:rPr lang="en-US" sz="2200" dirty="0">
                <a:solidFill>
                  <a:srgbClr val="626262"/>
                </a:solidFill>
              </a:rPr>
              <a:t>tourism sector’s contribution to the Palestinian economy.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F01EE5-C93F-EDB5-36BB-5B67981A9F17}"/>
              </a:ext>
            </a:extLst>
          </p:cNvPr>
          <p:cNvSpPr txBox="1"/>
          <p:nvPr/>
        </p:nvSpPr>
        <p:spPr>
          <a:xfrm>
            <a:off x="1483971" y="3368595"/>
            <a:ext cx="78309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626262"/>
                </a:solidFill>
              </a:rPr>
              <a:t>Technology should be utilized to bolster the tourism industry.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39" y="2475949"/>
            <a:ext cx="338328" cy="33832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515" y="3422569"/>
            <a:ext cx="338328" cy="33832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9F01EE5-C93F-EDB5-36BB-5B67981A9F17}"/>
              </a:ext>
            </a:extLst>
          </p:cNvPr>
          <p:cNvSpPr txBox="1"/>
          <p:nvPr/>
        </p:nvSpPr>
        <p:spPr>
          <a:xfrm>
            <a:off x="1483971" y="5100764"/>
            <a:ext cx="92671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626262"/>
                </a:solidFill>
              </a:rPr>
              <a:t>Touristine is built to make touring Palestine easy and enjoyable for everyone.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515" y="4252318"/>
            <a:ext cx="338328" cy="33832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515" y="5169269"/>
            <a:ext cx="338328" cy="33832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9F01EE5-C93F-EDB5-36BB-5B67981A9F17}"/>
              </a:ext>
            </a:extLst>
          </p:cNvPr>
          <p:cNvSpPr txBox="1"/>
          <p:nvPr/>
        </p:nvSpPr>
        <p:spPr>
          <a:xfrm>
            <a:off x="1483971" y="4080971"/>
            <a:ext cx="98351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626262"/>
                </a:solidFill>
              </a:rPr>
              <a:t>There does not seem to be enough platforms that showcase Palestinian</a:t>
            </a:r>
          </a:p>
          <a:p>
            <a:r>
              <a:rPr lang="en-US" sz="2200" dirty="0">
                <a:solidFill>
                  <a:srgbClr val="626262"/>
                </a:solidFill>
              </a:rPr>
              <a:t>sights in a modern way.</a:t>
            </a:r>
          </a:p>
        </p:txBody>
      </p:sp>
    </p:spTree>
    <p:extLst>
      <p:ext uri="{BB962C8B-B14F-4D97-AF65-F5344CB8AC3E}">
        <p14:creationId xmlns:p14="http://schemas.microsoft.com/office/powerpoint/2010/main" val="6852425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707" y="674257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4981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19" y="674254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8960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653" y="822034"/>
            <a:ext cx="10058400" cy="565785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062180" y="246372"/>
            <a:ext cx="3842329" cy="430887"/>
            <a:chOff x="537741" y="338737"/>
            <a:chExt cx="4314819" cy="43088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741" y="453596"/>
              <a:ext cx="201168" cy="201168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738906" y="338737"/>
              <a:ext cx="411365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rgbClr val="626262"/>
                  </a:solidFill>
                </a:rPr>
                <a:t>Chatting with city coordinators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2652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180" y="840511"/>
            <a:ext cx="10058400" cy="565785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062180" y="246372"/>
            <a:ext cx="3232729" cy="430887"/>
            <a:chOff x="537741" y="338737"/>
            <a:chExt cx="3630257" cy="43088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741" y="453596"/>
              <a:ext cx="201168" cy="201168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738906" y="338737"/>
              <a:ext cx="342909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rgbClr val="626262"/>
                  </a:solidFill>
                </a:rPr>
                <a:t>Adding new coordinators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41273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180" y="792118"/>
            <a:ext cx="10058400" cy="565785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062180" y="246372"/>
            <a:ext cx="5116947" cy="430887"/>
            <a:chOff x="537741" y="338737"/>
            <a:chExt cx="5746176" cy="43088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741" y="453596"/>
              <a:ext cx="201168" cy="201168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738906" y="338737"/>
              <a:ext cx="554501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rgbClr val="626262"/>
                  </a:solidFill>
                </a:rPr>
                <a:t>Accessing all of the current coordinators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26589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B019F86-C647-DC5C-BD95-1B0F26BACBEE}"/>
              </a:ext>
            </a:extLst>
          </p:cNvPr>
          <p:cNvSpPr txBox="1"/>
          <p:nvPr/>
        </p:nvSpPr>
        <p:spPr>
          <a:xfrm>
            <a:off x="903249" y="379141"/>
            <a:ext cx="4425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Future Work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95613" y="1559505"/>
            <a:ext cx="237531" cy="2375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9F01EE5-C93F-EDB5-36BB-5B67981A9F17}"/>
              </a:ext>
            </a:extLst>
          </p:cNvPr>
          <p:cNvSpPr txBox="1"/>
          <p:nvPr/>
        </p:nvSpPr>
        <p:spPr>
          <a:xfrm>
            <a:off x="1233144" y="1462826"/>
            <a:ext cx="64792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626262"/>
                </a:solidFill>
              </a:rPr>
              <a:t>Expand language support for a more diverse user base.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95613" y="2308981"/>
            <a:ext cx="237531" cy="23753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9F01EE5-C93F-EDB5-36BB-5B67981A9F17}"/>
              </a:ext>
            </a:extLst>
          </p:cNvPr>
          <p:cNvSpPr txBox="1"/>
          <p:nvPr/>
        </p:nvSpPr>
        <p:spPr>
          <a:xfrm>
            <a:off x="1233144" y="2212302"/>
            <a:ext cx="64792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626262"/>
                </a:solidFill>
              </a:rPr>
              <a:t>Improve the crack detection technique.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95613" y="3160798"/>
            <a:ext cx="237531" cy="23753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9F01EE5-C93F-EDB5-36BB-5B67981A9F17}"/>
              </a:ext>
            </a:extLst>
          </p:cNvPr>
          <p:cNvSpPr txBox="1"/>
          <p:nvPr/>
        </p:nvSpPr>
        <p:spPr>
          <a:xfrm>
            <a:off x="1233144" y="3064119"/>
            <a:ext cx="84280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626262"/>
                </a:solidFill>
              </a:rPr>
              <a:t>Collaborate with local authorities to obtain real-time data on attractions.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95613" y="4012615"/>
            <a:ext cx="237531" cy="23753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9F01EE5-C93F-EDB5-36BB-5B67981A9F17}"/>
              </a:ext>
            </a:extLst>
          </p:cNvPr>
          <p:cNvSpPr txBox="1"/>
          <p:nvPr/>
        </p:nvSpPr>
        <p:spPr>
          <a:xfrm>
            <a:off x="1233144" y="3915936"/>
            <a:ext cx="84280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626262"/>
                </a:solidFill>
              </a:rPr>
              <a:t>Expand the categories of destinations available for user exploration.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95613" y="5057788"/>
            <a:ext cx="237531" cy="23753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9F01EE5-C93F-EDB5-36BB-5B67981A9F17}"/>
              </a:ext>
            </a:extLst>
          </p:cNvPr>
          <p:cNvSpPr txBox="1"/>
          <p:nvPr/>
        </p:nvSpPr>
        <p:spPr>
          <a:xfrm>
            <a:off x="1233144" y="4791832"/>
            <a:ext cx="9028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626262"/>
                </a:solidFill>
              </a:rPr>
              <a:t>Implement hierarchical layers on the administrators’ side to facilitate periodic</a:t>
            </a:r>
          </a:p>
          <a:p>
            <a:r>
              <a:rPr lang="en-US" sz="2200" dirty="0">
                <a:solidFill>
                  <a:srgbClr val="626262"/>
                </a:solidFill>
              </a:rPr>
              <a:t>assessments of all attractions.</a:t>
            </a:r>
          </a:p>
        </p:txBody>
      </p:sp>
    </p:spTree>
    <p:extLst>
      <p:ext uri="{BB962C8B-B14F-4D97-AF65-F5344CB8AC3E}">
        <p14:creationId xmlns:p14="http://schemas.microsoft.com/office/powerpoint/2010/main" val="24031234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06189" y="5594926"/>
            <a:ext cx="58991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Does anyone have any questions?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369" y="390245"/>
            <a:ext cx="4918363" cy="491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5736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615831" y="5253200"/>
            <a:ext cx="4753674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Thanks</a:t>
            </a:r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For Listening!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354" y="365991"/>
            <a:ext cx="4464628" cy="4464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664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B019F86-C647-DC5C-BD95-1B0F26BACBEE}"/>
              </a:ext>
            </a:extLst>
          </p:cNvPr>
          <p:cNvSpPr txBox="1"/>
          <p:nvPr/>
        </p:nvSpPr>
        <p:spPr>
          <a:xfrm>
            <a:off x="903249" y="379141"/>
            <a:ext cx="4425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Technologies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9F01EE5-C93F-EDB5-36BB-5B67981A9F17}"/>
              </a:ext>
            </a:extLst>
          </p:cNvPr>
          <p:cNvSpPr txBox="1"/>
          <p:nvPr/>
        </p:nvSpPr>
        <p:spPr>
          <a:xfrm>
            <a:off x="5725165" y="2806998"/>
            <a:ext cx="18024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626262"/>
                </a:solidFill>
              </a:rPr>
              <a:t>Backend</a:t>
            </a:r>
          </a:p>
        </p:txBody>
      </p:sp>
      <p:sp>
        <p:nvSpPr>
          <p:cNvPr id="16" name="Left Brace 15"/>
          <p:cNvSpPr/>
          <p:nvPr/>
        </p:nvSpPr>
        <p:spPr>
          <a:xfrm rot="16200000">
            <a:off x="6390014" y="1695964"/>
            <a:ext cx="345303" cy="1576279"/>
          </a:xfrm>
          <a:prstGeom prst="leftBrace">
            <a:avLst>
              <a:gd name="adj1" fmla="val 8333"/>
              <a:gd name="adj2" fmla="val 49327"/>
            </a:avLst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803834" y="1754908"/>
            <a:ext cx="3616082" cy="1527496"/>
            <a:chOff x="803833" y="1754908"/>
            <a:chExt cx="4155205" cy="179256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87" t="31761" r="11964" b="31866"/>
            <a:stretch/>
          </p:blipFill>
          <p:spPr>
            <a:xfrm>
              <a:off x="803833" y="1754908"/>
              <a:ext cx="1690713" cy="552421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038" b="22820"/>
            <a:stretch/>
          </p:blipFill>
          <p:spPr>
            <a:xfrm>
              <a:off x="3558512" y="1754908"/>
              <a:ext cx="1400526" cy="552422"/>
            </a:xfrm>
            <a:prstGeom prst="rect">
              <a:avLst/>
            </a:prstGeom>
          </p:spPr>
        </p:pic>
        <p:sp>
          <p:nvSpPr>
            <p:cNvPr id="14" name="Left Brace 13"/>
            <p:cNvSpPr/>
            <p:nvPr/>
          </p:nvSpPr>
          <p:spPr>
            <a:xfrm rot="16200000">
              <a:off x="2788141" y="1269083"/>
              <a:ext cx="404764" cy="2682664"/>
            </a:xfrm>
            <a:prstGeom prst="leftBrace">
              <a:avLst>
                <a:gd name="adj1" fmla="val 8333"/>
                <a:gd name="adj2" fmla="val 49327"/>
              </a:avLst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1942962" y="2987638"/>
              <a:ext cx="2095119" cy="559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626262"/>
                  </a:solidFill>
                </a:rPr>
                <a:t>Frontend 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8641377" y="1754908"/>
            <a:ext cx="1908687" cy="1527496"/>
            <a:chOff x="8642488" y="1754907"/>
            <a:chExt cx="2095119" cy="1885689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67" t="26064" r="12673" b="24512"/>
            <a:stretch/>
          </p:blipFill>
          <p:spPr>
            <a:xfrm>
              <a:off x="8887588" y="1754907"/>
              <a:ext cx="1604921" cy="552421"/>
            </a:xfrm>
            <a:prstGeom prst="rect">
              <a:avLst/>
            </a:prstGeom>
          </p:spPr>
        </p:pic>
        <p:sp>
          <p:nvSpPr>
            <p:cNvPr id="20" name="Left Brace 19"/>
            <p:cNvSpPr/>
            <p:nvPr/>
          </p:nvSpPr>
          <p:spPr>
            <a:xfrm rot="16200000">
              <a:off x="9471216" y="1821588"/>
              <a:ext cx="404764" cy="1629891"/>
            </a:xfrm>
            <a:prstGeom prst="leftBrace">
              <a:avLst>
                <a:gd name="adj1" fmla="val 8333"/>
                <a:gd name="adj2" fmla="val 49327"/>
              </a:avLst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8642488" y="3051674"/>
              <a:ext cx="2095119" cy="5889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626262"/>
                  </a:solidFill>
                </a:rPr>
                <a:t>Database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806847" y="4549190"/>
            <a:ext cx="2388981" cy="1577460"/>
            <a:chOff x="1623677" y="4801457"/>
            <a:chExt cx="2388981" cy="157746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7901" y="4801457"/>
              <a:ext cx="1813335" cy="585650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1623677" y="5901863"/>
              <a:ext cx="2388981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626262"/>
                  </a:solidFill>
                </a:rPr>
                <a:t>Cloud Storage</a:t>
              </a:r>
            </a:p>
          </p:txBody>
        </p:sp>
        <p:sp>
          <p:nvSpPr>
            <p:cNvPr id="27" name="Left Brace 26"/>
            <p:cNvSpPr/>
            <p:nvPr/>
          </p:nvSpPr>
          <p:spPr>
            <a:xfrm rot="16200000">
              <a:off x="2554206" y="4614822"/>
              <a:ext cx="442535" cy="1826941"/>
            </a:xfrm>
            <a:prstGeom prst="leftBrace">
              <a:avLst>
                <a:gd name="adj1" fmla="val 8333"/>
                <a:gd name="adj2" fmla="val 49327"/>
              </a:avLst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061159" y="4476283"/>
            <a:ext cx="2870959" cy="1641063"/>
            <a:chOff x="6368059" y="4667134"/>
            <a:chExt cx="2870959" cy="164106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3633" y="4667134"/>
              <a:ext cx="852352" cy="754436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6368059" y="5831143"/>
              <a:ext cx="2870959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626262"/>
                  </a:solidFill>
                </a:rPr>
                <a:t>Image Processing</a:t>
              </a:r>
            </a:p>
          </p:txBody>
        </p:sp>
        <p:sp>
          <p:nvSpPr>
            <p:cNvPr id="30" name="Left Brace 29"/>
            <p:cNvSpPr/>
            <p:nvPr/>
          </p:nvSpPr>
          <p:spPr>
            <a:xfrm rot="16200000">
              <a:off x="7582272" y="4474611"/>
              <a:ext cx="442535" cy="1965926"/>
            </a:xfrm>
            <a:prstGeom prst="leftBrace">
              <a:avLst>
                <a:gd name="adj1" fmla="val 8333"/>
                <a:gd name="adj2" fmla="val 49327"/>
              </a:avLst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7187871" y="4769879"/>
              <a:ext cx="182328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600" dirty="0">
                  <a:solidFill>
                    <a:srgbClr val="7B7B7B"/>
                  </a:solidFill>
                </a:rPr>
                <a:t>Python </a:t>
              </a:r>
            </a:p>
          </p:txBody>
        </p:sp>
      </p:grpSp>
      <p:pic>
        <p:nvPicPr>
          <p:cNvPr id="34" name="Picture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1361" y="1547455"/>
            <a:ext cx="1541860" cy="849970"/>
          </a:xfrm>
          <a:prstGeom prst="rect">
            <a:avLst/>
          </a:prstGeom>
        </p:spPr>
      </p:pic>
      <p:grpSp>
        <p:nvGrpSpPr>
          <p:cNvPr id="45" name="Group 44"/>
          <p:cNvGrpSpPr/>
          <p:nvPr/>
        </p:nvGrpSpPr>
        <p:grpSpPr>
          <a:xfrm>
            <a:off x="7893474" y="4351830"/>
            <a:ext cx="2870959" cy="1780484"/>
            <a:chOff x="8272166" y="4607387"/>
            <a:chExt cx="2870959" cy="1780484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8272166" y="5910817"/>
              <a:ext cx="2870959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626262"/>
                  </a:solidFill>
                </a:rPr>
                <a:t>Cloud Hosting</a:t>
              </a:r>
            </a:p>
          </p:txBody>
        </p:sp>
        <p:sp>
          <p:nvSpPr>
            <p:cNvPr id="42" name="Left Brace 41"/>
            <p:cNvSpPr/>
            <p:nvPr/>
          </p:nvSpPr>
          <p:spPr>
            <a:xfrm rot="16200000">
              <a:off x="9486379" y="4554285"/>
              <a:ext cx="442535" cy="1965926"/>
            </a:xfrm>
            <a:prstGeom prst="leftBrace">
              <a:avLst>
                <a:gd name="adj1" fmla="val 8333"/>
                <a:gd name="adj2" fmla="val 49327"/>
              </a:avLst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8657" y="4607387"/>
              <a:ext cx="1913199" cy="94683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18943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B019F86-C647-DC5C-BD95-1B0F26BACBEE}"/>
              </a:ext>
            </a:extLst>
          </p:cNvPr>
          <p:cNvSpPr txBox="1"/>
          <p:nvPr/>
        </p:nvSpPr>
        <p:spPr>
          <a:xfrm>
            <a:off x="903249" y="379141"/>
            <a:ext cx="4425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Target Group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044013" y="1506599"/>
            <a:ext cx="4885732" cy="492443"/>
            <a:chOff x="1044013" y="1506599"/>
            <a:chExt cx="4885732" cy="49244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4013" y="1609810"/>
              <a:ext cx="304495" cy="30449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1497826" y="1506599"/>
              <a:ext cx="443191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>
                  <a:solidFill>
                    <a:srgbClr val="626262"/>
                  </a:solidFill>
                </a:rPr>
                <a:t>Local Palestinians and Tourists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044013" y="2692515"/>
            <a:ext cx="3056932" cy="492443"/>
            <a:chOff x="1044013" y="3078785"/>
            <a:chExt cx="3056932" cy="49244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4013" y="3181996"/>
              <a:ext cx="304495" cy="30449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1497826" y="3078785"/>
              <a:ext cx="260311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>
                  <a:solidFill>
                    <a:srgbClr val="626262"/>
                  </a:solidFill>
                </a:rPr>
                <a:t>City Coordinators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044013" y="3878431"/>
            <a:ext cx="4008277" cy="492443"/>
            <a:chOff x="1044014" y="4598166"/>
            <a:chExt cx="4008277" cy="49244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4014" y="4692141"/>
              <a:ext cx="304495" cy="30449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1497826" y="4598166"/>
              <a:ext cx="355446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>
                  <a:solidFill>
                    <a:srgbClr val="626262"/>
                  </a:solidFill>
                </a:rPr>
                <a:t>Touristine Administrator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286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B019F86-C647-DC5C-BD95-1B0F26BACBEE}"/>
              </a:ext>
            </a:extLst>
          </p:cNvPr>
          <p:cNvSpPr txBox="1"/>
          <p:nvPr/>
        </p:nvSpPr>
        <p:spPr>
          <a:xfrm>
            <a:off x="903249" y="379141"/>
            <a:ext cx="4425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Features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F01EE5-C93F-EDB5-36BB-5B67981A9F17}"/>
              </a:ext>
            </a:extLst>
          </p:cNvPr>
          <p:cNvSpPr txBox="1"/>
          <p:nvPr/>
        </p:nvSpPr>
        <p:spPr>
          <a:xfrm>
            <a:off x="1968882" y="3069965"/>
            <a:ext cx="83573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626262"/>
                </a:solidFill>
              </a:rPr>
              <a:t>For Local Palestinians and Tourists</a:t>
            </a:r>
          </a:p>
        </p:txBody>
      </p:sp>
    </p:spTree>
    <p:extLst>
      <p:ext uri="{BB962C8B-B14F-4D97-AF65-F5344CB8AC3E}">
        <p14:creationId xmlns:p14="http://schemas.microsoft.com/office/powerpoint/2010/main" val="2326754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093" y="1052936"/>
            <a:ext cx="2469306" cy="535016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648" y="1052936"/>
            <a:ext cx="2469306" cy="53501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203" y="1052936"/>
            <a:ext cx="2469306" cy="53501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5758" y="1052936"/>
            <a:ext cx="2469306" cy="5350163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473089" y="338737"/>
            <a:ext cx="5295223" cy="430887"/>
            <a:chOff x="537741" y="338737"/>
            <a:chExt cx="5295223" cy="43088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741" y="453596"/>
              <a:ext cx="201168" cy="20116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738909" y="338737"/>
              <a:ext cx="509405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rgbClr val="626262"/>
                  </a:solidFill>
                </a:rPr>
                <a:t>Convenient access to different destinations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6492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79" y="1034469"/>
            <a:ext cx="2468880" cy="53492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346" y="1034469"/>
            <a:ext cx="2468880" cy="53492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512" y="1034468"/>
            <a:ext cx="2468880" cy="53492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7679" y="1034468"/>
            <a:ext cx="2468880" cy="534924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537741" y="338737"/>
            <a:ext cx="5295223" cy="430887"/>
            <a:chOff x="537741" y="338737"/>
            <a:chExt cx="5295223" cy="43088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741" y="453596"/>
              <a:ext cx="201168" cy="201168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738909" y="338737"/>
              <a:ext cx="509405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rgbClr val="626262"/>
                  </a:solidFill>
                </a:rPr>
                <a:t>A search service with filtering options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1632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27" y="996753"/>
            <a:ext cx="2468880" cy="53492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3358" y="996753"/>
            <a:ext cx="2468880" cy="53492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0024" y="996753"/>
            <a:ext cx="2468880" cy="53492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693" y="996753"/>
            <a:ext cx="2468880" cy="534924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362253" y="338737"/>
            <a:ext cx="3553965" cy="430887"/>
            <a:chOff x="537741" y="338737"/>
            <a:chExt cx="3553965" cy="43088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741" y="453596"/>
              <a:ext cx="201168" cy="20116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738909" y="338737"/>
              <a:ext cx="335279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rgbClr val="626262"/>
                  </a:solidFill>
                </a:rPr>
                <a:t>Creating personalized plans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92612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319</Words>
  <Application>Microsoft Office PowerPoint</Application>
  <PresentationFormat>Widescreen</PresentationFormat>
  <Paragraphs>72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Arial</vt:lpstr>
      <vt:lpstr>Calibri</vt:lpstr>
      <vt:lpstr>Calibri Light</vt:lpstr>
      <vt:lpstr>Söhne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Israa Odeh</dc:creator>
  <cp:lastModifiedBy>Jenan Ahmad</cp:lastModifiedBy>
  <cp:revision>133</cp:revision>
  <dcterms:created xsi:type="dcterms:W3CDTF">2024-01-30T22:28:30Z</dcterms:created>
  <dcterms:modified xsi:type="dcterms:W3CDTF">2024-02-05T12:21:09Z</dcterms:modified>
</cp:coreProperties>
</file>