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4"/>
  </p:notesMasterIdLst>
  <p:sldIdLst>
    <p:sldId id="256" r:id="rId2"/>
    <p:sldId id="257" r:id="rId3"/>
    <p:sldId id="259" r:id="rId4"/>
    <p:sldId id="262" r:id="rId5"/>
    <p:sldId id="266" r:id="rId6"/>
    <p:sldId id="297" r:id="rId7"/>
    <p:sldId id="267" r:id="rId8"/>
    <p:sldId id="296" r:id="rId9"/>
    <p:sldId id="285" r:id="rId10"/>
    <p:sldId id="269" r:id="rId11"/>
    <p:sldId id="270" r:id="rId12"/>
    <p:sldId id="281" r:id="rId13"/>
    <p:sldId id="271" r:id="rId14"/>
    <p:sldId id="286" r:id="rId15"/>
    <p:sldId id="287" r:id="rId16"/>
    <p:sldId id="288" r:id="rId17"/>
    <p:sldId id="276" r:id="rId18"/>
    <p:sldId id="274" r:id="rId19"/>
    <p:sldId id="272" r:id="rId20"/>
    <p:sldId id="295" r:id="rId21"/>
    <p:sldId id="289" r:id="rId22"/>
    <p:sldId id="290" r:id="rId23"/>
    <p:sldId id="283" r:id="rId24"/>
    <p:sldId id="291" r:id="rId25"/>
    <p:sldId id="273" r:id="rId26"/>
    <p:sldId id="293" r:id="rId27"/>
    <p:sldId id="294" r:id="rId28"/>
    <p:sldId id="292" r:id="rId29"/>
    <p:sldId id="298" r:id="rId30"/>
    <p:sldId id="301" r:id="rId31"/>
    <p:sldId id="302" r:id="rId32"/>
    <p:sldId id="284" r:id="rId3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3D40"/>
    <a:srgbClr val="483436"/>
    <a:srgbClr val="745350"/>
    <a:srgbClr val="E4CFCE"/>
    <a:srgbClr val="FFB7E5"/>
    <a:srgbClr val="FF9BDB"/>
    <a:srgbClr val="FF9BC1"/>
    <a:srgbClr val="F0DACA"/>
    <a:srgbClr val="946B67"/>
    <a:srgbClr val="FFBC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9" autoAdjust="0"/>
    <p:restoredTop sz="94660"/>
  </p:normalViewPr>
  <p:slideViewPr>
    <p:cSldViewPr>
      <p:cViewPr varScale="1">
        <p:scale>
          <a:sx n="102" d="100"/>
          <a:sy n="102" d="100"/>
        </p:scale>
        <p:origin x="869" y="58"/>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Duration&amp;</a:t>
            </a:r>
          </a:p>
          <a:p>
            <a:pPr>
              <a:defRPr sz="1600" b="1" i="0" u="none" strike="noStrike" kern="1200" baseline="0">
                <a:solidFill>
                  <a:schemeClr val="tx2"/>
                </a:solidFill>
                <a:latin typeface="+mn-lt"/>
                <a:ea typeface="+mn-ea"/>
                <a:cs typeface="+mn-cs"/>
              </a:defRPr>
            </a:pPr>
            <a:r>
              <a:rPr lang="en-US"/>
              <a:t>Mid velocity</a:t>
            </a:r>
          </a:p>
        </c:rich>
      </c:tx>
      <c:layout>
        <c:manualLayout>
          <c:xMode val="edge"/>
          <c:yMode val="edge"/>
          <c:x val="0.72890966754155739"/>
          <c:y val="4.5977011494252873E-2"/>
        </c:manualLayout>
      </c:layout>
      <c:overlay val="0"/>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0251-4729-BC1B-3FF26FA978DB}"/>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0251-4729-BC1B-3FF26FA978DB}"/>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0251-4729-BC1B-3FF26FA978DB}"/>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0251-4729-BC1B-3FF26FA978DB}"/>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0251-4729-BC1B-3FF26FA978DB}"/>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c:spPr>
            <c:extLst>
              <c:ext xmlns:c16="http://schemas.microsoft.com/office/drawing/2014/chart" uri="{C3380CC4-5D6E-409C-BE32-E72D297353CC}">
                <c16:uniqueId val="{0000000B-0251-4729-BC1B-3FF26FA978DB}"/>
              </c:ext>
            </c:extLst>
          </c:dPt>
          <c:dLbls>
            <c:dLbl>
              <c:idx val="0"/>
              <c:layout>
                <c:manualLayout>
                  <c:x val="0.14166666666666666"/>
                  <c:y val="4.13793103448275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0251-4729-BC1B-3FF26FA978DB}"/>
                </c:ext>
              </c:extLst>
            </c:dLbl>
            <c:dLbl>
              <c:idx val="2"/>
              <c:layout>
                <c:manualLayout>
                  <c:x val="-0.10833333333333336"/>
                  <c:y val="5.977011494252873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0251-4729-BC1B-3FF26FA978DB}"/>
                </c:ext>
              </c:extLst>
            </c:dLbl>
            <c:dLbl>
              <c:idx val="3"/>
              <c:layout>
                <c:manualLayout>
                  <c:x val="-0.10277777777777783"/>
                  <c:y val="2.758620689655170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0251-4729-BC1B-3FF26FA978DB}"/>
                </c:ext>
              </c:extLst>
            </c:dLbl>
            <c:dLbl>
              <c:idx val="4"/>
              <c:layout>
                <c:manualLayout>
                  <c:x val="0"/>
                  <c:y val="-5.05747126436781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0251-4729-BC1B-3FF26FA978DB}"/>
                </c:ext>
              </c:extLst>
            </c:dLbl>
            <c:dLbl>
              <c:idx val="5"/>
              <c:layout>
                <c:manualLayout>
                  <c:x val="9.4444444444444442E-2"/>
                  <c:y val="-7.356321839080459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0251-4729-BC1B-3FF26FA978DB}"/>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2">
                        <a:lumMod val="7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Sheet1!$N$6:$N$11</c:f>
              <c:strCache>
                <c:ptCount val="6"/>
                <c:pt idx="0">
                  <c:v>0.5</c:v>
                </c:pt>
                <c:pt idx="1">
                  <c:v>1.5</c:v>
                </c:pt>
                <c:pt idx="2">
                  <c:v>2.5</c:v>
                </c:pt>
                <c:pt idx="3">
                  <c:v>3.5</c:v>
                </c:pt>
                <c:pt idx="4">
                  <c:v>4.5</c:v>
                </c:pt>
                <c:pt idx="5">
                  <c:v>5.5&amp;more</c:v>
                </c:pt>
              </c:strCache>
            </c:strRef>
          </c:cat>
          <c:val>
            <c:numRef>
              <c:f>Sheet1!$O$6:$O$11</c:f>
              <c:numCache>
                <c:formatCode>General</c:formatCode>
                <c:ptCount val="6"/>
                <c:pt idx="0">
                  <c:v>6</c:v>
                </c:pt>
                <c:pt idx="1">
                  <c:v>7242</c:v>
                </c:pt>
                <c:pt idx="2">
                  <c:v>1002</c:v>
                </c:pt>
                <c:pt idx="3">
                  <c:v>120</c:v>
                </c:pt>
                <c:pt idx="4">
                  <c:v>111</c:v>
                </c:pt>
                <c:pt idx="5">
                  <c:v>279</c:v>
                </c:pt>
              </c:numCache>
            </c:numRef>
          </c:val>
          <c:extLst>
            <c:ext xmlns:c16="http://schemas.microsoft.com/office/drawing/2014/chart" uri="{C3380CC4-5D6E-409C-BE32-E72D297353CC}">
              <c16:uniqueId val="{0000000C-0251-4729-BC1B-3FF26FA978DB}"/>
            </c:ext>
          </c:extLst>
        </c:ser>
        <c:dLbls>
          <c:dLblPos val="bestFit"/>
          <c:showLegendKey val="0"/>
          <c:showVal val="0"/>
          <c:showCatName val="0"/>
          <c:showSerName val="0"/>
          <c:showPercent val="1"/>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Torque&amp;Rotational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3-blade</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Sheet1!$H$67:$H$77</c:f>
              <c:numCache>
                <c:formatCode>0.000</c:formatCode>
                <c:ptCount val="11"/>
                <c:pt idx="0">
                  <c:v>0</c:v>
                </c:pt>
                <c:pt idx="1">
                  <c:v>9.5541401273885338</c:v>
                </c:pt>
                <c:pt idx="2">
                  <c:v>19.108280254777068</c:v>
                </c:pt>
                <c:pt idx="3">
                  <c:v>28.6624203821656</c:v>
                </c:pt>
                <c:pt idx="4">
                  <c:v>38.216560509554135</c:v>
                </c:pt>
                <c:pt idx="5">
                  <c:v>47.770700636942671</c:v>
                </c:pt>
                <c:pt idx="6">
                  <c:v>57.324840764331199</c:v>
                </c:pt>
                <c:pt idx="7">
                  <c:v>66.878980891719735</c:v>
                </c:pt>
                <c:pt idx="8">
                  <c:v>76.43312101910827</c:v>
                </c:pt>
                <c:pt idx="9">
                  <c:v>85.987261146496806</c:v>
                </c:pt>
                <c:pt idx="10">
                  <c:v>95.541401273885342</c:v>
                </c:pt>
              </c:numCache>
            </c:numRef>
          </c:xVal>
          <c:yVal>
            <c:numRef>
              <c:f>Sheet1!$X$67:$X$77</c:f>
              <c:numCache>
                <c:formatCode>General</c:formatCode>
                <c:ptCount val="11"/>
                <c:pt idx="0">
                  <c:v>0</c:v>
                </c:pt>
                <c:pt idx="1">
                  <c:v>5.0999999999999997E-2</c:v>
                </c:pt>
                <c:pt idx="2">
                  <c:v>0.20499999999999999</c:v>
                </c:pt>
                <c:pt idx="3">
                  <c:v>0.56499999999999995</c:v>
                </c:pt>
                <c:pt idx="4">
                  <c:v>0.752</c:v>
                </c:pt>
                <c:pt idx="5">
                  <c:v>1.508</c:v>
                </c:pt>
                <c:pt idx="6">
                  <c:v>2.339</c:v>
                </c:pt>
                <c:pt idx="7">
                  <c:v>3.1619999999999999</c:v>
                </c:pt>
                <c:pt idx="8">
                  <c:v>4.1379999999999999</c:v>
                </c:pt>
                <c:pt idx="9">
                  <c:v>5.0419999999999998</c:v>
                </c:pt>
                <c:pt idx="10">
                  <c:v>6.0750000000000002</c:v>
                </c:pt>
              </c:numCache>
            </c:numRef>
          </c:yVal>
          <c:smooth val="1"/>
          <c:extLst>
            <c:ext xmlns:c16="http://schemas.microsoft.com/office/drawing/2014/chart" uri="{C3380CC4-5D6E-409C-BE32-E72D297353CC}">
              <c16:uniqueId val="{00000000-D9FF-49BC-AA67-0BBAACDF0685}"/>
            </c:ext>
          </c:extLst>
        </c:ser>
        <c:ser>
          <c:idx val="1"/>
          <c:order val="1"/>
          <c:tx>
            <c:v>4-blade</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Sheet1!$H$67:$H$77</c:f>
              <c:numCache>
                <c:formatCode>0.000</c:formatCode>
                <c:ptCount val="11"/>
                <c:pt idx="0">
                  <c:v>0</c:v>
                </c:pt>
                <c:pt idx="1">
                  <c:v>9.5541401273885338</c:v>
                </c:pt>
                <c:pt idx="2">
                  <c:v>19.108280254777068</c:v>
                </c:pt>
                <c:pt idx="3">
                  <c:v>28.6624203821656</c:v>
                </c:pt>
                <c:pt idx="4">
                  <c:v>38.216560509554135</c:v>
                </c:pt>
                <c:pt idx="5">
                  <c:v>47.770700636942671</c:v>
                </c:pt>
                <c:pt idx="6">
                  <c:v>57.324840764331199</c:v>
                </c:pt>
                <c:pt idx="7">
                  <c:v>66.878980891719735</c:v>
                </c:pt>
                <c:pt idx="8">
                  <c:v>76.43312101910827</c:v>
                </c:pt>
                <c:pt idx="9">
                  <c:v>85.987261146496806</c:v>
                </c:pt>
                <c:pt idx="10">
                  <c:v>95.541401273885342</c:v>
                </c:pt>
              </c:numCache>
            </c:numRef>
          </c:xVal>
          <c:yVal>
            <c:numRef>
              <c:f>Sheet1!$I$67:$I$77</c:f>
              <c:numCache>
                <c:formatCode>General</c:formatCode>
                <c:ptCount val="11"/>
                <c:pt idx="0">
                  <c:v>0</c:v>
                </c:pt>
                <c:pt idx="1">
                  <c:v>7.5999999999999998E-2</c:v>
                </c:pt>
                <c:pt idx="2">
                  <c:v>0.315</c:v>
                </c:pt>
                <c:pt idx="3">
                  <c:v>0.63100000000000001</c:v>
                </c:pt>
                <c:pt idx="4">
                  <c:v>0.90200000000000002</c:v>
                </c:pt>
                <c:pt idx="5">
                  <c:v>1.647</c:v>
                </c:pt>
                <c:pt idx="6">
                  <c:v>2.3820000000000001</c:v>
                </c:pt>
                <c:pt idx="7">
                  <c:v>3.2610000000000001</c:v>
                </c:pt>
                <c:pt idx="8">
                  <c:v>4.2699999999999996</c:v>
                </c:pt>
                <c:pt idx="9">
                  <c:v>5.1349999999999998</c:v>
                </c:pt>
                <c:pt idx="10">
                  <c:v>6.258</c:v>
                </c:pt>
              </c:numCache>
            </c:numRef>
          </c:yVal>
          <c:smooth val="1"/>
          <c:extLst>
            <c:ext xmlns:c16="http://schemas.microsoft.com/office/drawing/2014/chart" uri="{C3380CC4-5D6E-409C-BE32-E72D297353CC}">
              <c16:uniqueId val="{00000001-D9FF-49BC-AA67-0BBAACDF0685}"/>
            </c:ext>
          </c:extLst>
        </c:ser>
        <c:ser>
          <c:idx val="2"/>
          <c:order val="2"/>
          <c:tx>
            <c:v>5-blade</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Sheet1!$T$67:$T$78</c:f>
              <c:numCache>
                <c:formatCode>0.000</c:formatCode>
                <c:ptCount val="12"/>
                <c:pt idx="0">
                  <c:v>0</c:v>
                </c:pt>
                <c:pt idx="1">
                  <c:v>9.5541401273885338</c:v>
                </c:pt>
                <c:pt idx="2">
                  <c:v>19.108280254777068</c:v>
                </c:pt>
                <c:pt idx="3">
                  <c:v>28.6624203821656</c:v>
                </c:pt>
                <c:pt idx="4">
                  <c:v>38.216560509554135</c:v>
                </c:pt>
                <c:pt idx="5">
                  <c:v>47.770700636942671</c:v>
                </c:pt>
                <c:pt idx="6">
                  <c:v>57.324840764331199</c:v>
                </c:pt>
                <c:pt idx="7">
                  <c:v>66.878980891719735</c:v>
                </c:pt>
                <c:pt idx="8">
                  <c:v>76.43312101910827</c:v>
                </c:pt>
                <c:pt idx="9">
                  <c:v>85.987261146496806</c:v>
                </c:pt>
                <c:pt idx="10">
                  <c:v>95.541401273885342</c:v>
                </c:pt>
              </c:numCache>
            </c:numRef>
          </c:xVal>
          <c:yVal>
            <c:numRef>
              <c:f>Sheet1!$U$67:$U$77</c:f>
              <c:numCache>
                <c:formatCode>General</c:formatCode>
                <c:ptCount val="11"/>
                <c:pt idx="0">
                  <c:v>0</c:v>
                </c:pt>
                <c:pt idx="1">
                  <c:v>4.4999999999999998E-2</c:v>
                </c:pt>
                <c:pt idx="2">
                  <c:v>0.182</c:v>
                </c:pt>
                <c:pt idx="3">
                  <c:v>0.499</c:v>
                </c:pt>
                <c:pt idx="4">
                  <c:v>0.627</c:v>
                </c:pt>
                <c:pt idx="5">
                  <c:v>1.3660000000000001</c:v>
                </c:pt>
                <c:pt idx="6">
                  <c:v>2.1070000000000002</c:v>
                </c:pt>
                <c:pt idx="7">
                  <c:v>2.9510000000000001</c:v>
                </c:pt>
                <c:pt idx="8">
                  <c:v>3.7210000000000001</c:v>
                </c:pt>
                <c:pt idx="9">
                  <c:v>4.6189999999999998</c:v>
                </c:pt>
                <c:pt idx="10">
                  <c:v>5.3070000000000004</c:v>
                </c:pt>
              </c:numCache>
            </c:numRef>
          </c:yVal>
          <c:smooth val="1"/>
          <c:extLst>
            <c:ext xmlns:c16="http://schemas.microsoft.com/office/drawing/2014/chart" uri="{C3380CC4-5D6E-409C-BE32-E72D297353CC}">
              <c16:uniqueId val="{00000002-D9FF-49BC-AA67-0BBAACDF0685}"/>
            </c:ext>
          </c:extLst>
        </c:ser>
        <c:ser>
          <c:idx val="3"/>
          <c:order val="3"/>
          <c:tx>
            <c:v>6-blade</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Sheet1!$T$82:$T$92</c:f>
              <c:numCache>
                <c:formatCode>0.000</c:formatCode>
                <c:ptCount val="11"/>
                <c:pt idx="0">
                  <c:v>0</c:v>
                </c:pt>
                <c:pt idx="1">
                  <c:v>9.5541401273885338</c:v>
                </c:pt>
                <c:pt idx="2">
                  <c:v>19.108280254777068</c:v>
                </c:pt>
                <c:pt idx="3">
                  <c:v>28.6624203821656</c:v>
                </c:pt>
                <c:pt idx="4">
                  <c:v>38.216560509554135</c:v>
                </c:pt>
                <c:pt idx="5">
                  <c:v>47.770700636942671</c:v>
                </c:pt>
                <c:pt idx="6">
                  <c:v>57.324840764331199</c:v>
                </c:pt>
                <c:pt idx="7">
                  <c:v>66.878980891719735</c:v>
                </c:pt>
                <c:pt idx="8">
                  <c:v>76.43312101910827</c:v>
                </c:pt>
                <c:pt idx="9">
                  <c:v>85.987261146496806</c:v>
                </c:pt>
                <c:pt idx="10">
                  <c:v>95.541401273885342</c:v>
                </c:pt>
              </c:numCache>
            </c:numRef>
          </c:xVal>
          <c:yVal>
            <c:numRef>
              <c:f>Sheet1!$U$82:$U$92</c:f>
              <c:numCache>
                <c:formatCode>General</c:formatCode>
                <c:ptCount val="11"/>
                <c:pt idx="0">
                  <c:v>0</c:v>
                </c:pt>
                <c:pt idx="1">
                  <c:v>3.0099999999999998E-2</c:v>
                </c:pt>
                <c:pt idx="2">
                  <c:v>0.14699999999999999</c:v>
                </c:pt>
                <c:pt idx="3">
                  <c:v>0.308</c:v>
                </c:pt>
                <c:pt idx="4">
                  <c:v>0.48799999999999999</c:v>
                </c:pt>
                <c:pt idx="5">
                  <c:v>1.0149999999999999</c:v>
                </c:pt>
                <c:pt idx="6">
                  <c:v>1.5660000000000001</c:v>
                </c:pt>
                <c:pt idx="7">
                  <c:v>2.0609999999999999</c:v>
                </c:pt>
                <c:pt idx="8">
                  <c:v>2.698</c:v>
                </c:pt>
                <c:pt idx="9">
                  <c:v>3.3690000000000002</c:v>
                </c:pt>
                <c:pt idx="10">
                  <c:v>4.0119999999999996</c:v>
                </c:pt>
              </c:numCache>
            </c:numRef>
          </c:yVal>
          <c:smooth val="1"/>
          <c:extLst>
            <c:ext xmlns:c16="http://schemas.microsoft.com/office/drawing/2014/chart" uri="{C3380CC4-5D6E-409C-BE32-E72D297353CC}">
              <c16:uniqueId val="{00000003-D9FF-49BC-AA67-0BBAACDF0685}"/>
            </c:ext>
          </c:extLst>
        </c:ser>
        <c:dLbls>
          <c:showLegendKey val="0"/>
          <c:showVal val="0"/>
          <c:showCatName val="0"/>
          <c:showSerName val="0"/>
          <c:showPercent val="0"/>
          <c:showBubbleSize val="0"/>
        </c:dLbls>
        <c:axId val="441487320"/>
        <c:axId val="441491912"/>
      </c:scatterChart>
      <c:valAx>
        <c:axId val="4414873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Rotational speed</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1491912"/>
        <c:crosses val="autoZero"/>
        <c:crossBetween val="midCat"/>
      </c:valAx>
      <c:valAx>
        <c:axId val="4414919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Torque</a:t>
                </a:r>
              </a:p>
            </c:rich>
          </c:tx>
          <c:layout>
            <c:manualLayout>
              <c:xMode val="edge"/>
              <c:yMode val="edge"/>
              <c:x val="3.6111111111111108E-2"/>
              <c:y val="0.39846720606887015"/>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148732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0">
                <a:latin typeface="Times New Roman" panose="02020603050405020304" pitchFamily="18" charset="0"/>
                <a:cs typeface="Times New Roman" panose="02020603050405020304" pitchFamily="18" charset="0"/>
              </a:rPr>
              <a:t>Power&amp;Angular</a:t>
            </a:r>
          </a:p>
        </c:rich>
      </c:tx>
      <c:layout>
        <c:manualLayout>
          <c:xMode val="edge"/>
          <c:yMode val="edge"/>
          <c:x val="0.32057633420822396"/>
          <c:y val="4.166666666666666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0.5m/s</c:v>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Sheet1!$P$113:$P$123</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Sheet1!$M$113:$M$123</c:f>
              <c:numCache>
                <c:formatCode>General</c:formatCode>
                <c:ptCount val="11"/>
                <c:pt idx="0">
                  <c:v>0</c:v>
                </c:pt>
                <c:pt idx="1">
                  <c:v>0.3</c:v>
                </c:pt>
                <c:pt idx="2">
                  <c:v>0.95199999999999996</c:v>
                </c:pt>
                <c:pt idx="3">
                  <c:v>2.133</c:v>
                </c:pt>
                <c:pt idx="4">
                  <c:v>3.1920000000000002</c:v>
                </c:pt>
                <c:pt idx="5">
                  <c:v>5.2149999999999999</c:v>
                </c:pt>
                <c:pt idx="6">
                  <c:v>6.911999999999999</c:v>
                </c:pt>
                <c:pt idx="7">
                  <c:v>13.531000000000001</c:v>
                </c:pt>
                <c:pt idx="8">
                  <c:v>18.111999999999998</c:v>
                </c:pt>
                <c:pt idx="9">
                  <c:v>29.709000000000003</c:v>
                </c:pt>
                <c:pt idx="10">
                  <c:v>37.33</c:v>
                </c:pt>
              </c:numCache>
            </c:numRef>
          </c:yVal>
          <c:smooth val="1"/>
          <c:extLst>
            <c:ext xmlns:c16="http://schemas.microsoft.com/office/drawing/2014/chart" uri="{C3380CC4-5D6E-409C-BE32-E72D297353CC}">
              <c16:uniqueId val="{00000000-92E3-47C1-A8A1-4670CCD18BE1}"/>
            </c:ext>
          </c:extLst>
        </c:ser>
        <c:ser>
          <c:idx val="1"/>
          <c:order val="1"/>
          <c:tx>
            <c:v>1.5m/s</c:v>
          </c:tx>
          <c:spPr>
            <a:ln w="9525" cap="rnd">
              <a:solidFill>
                <a:schemeClr val="accent2"/>
              </a:solidFill>
              <a:round/>
            </a:ln>
            <a:effectLst>
              <a:outerShdw blurRad="40000" dist="23000" dir="5400000" rotWithShape="0">
                <a:srgbClr val="000000">
                  <a:alpha val="35000"/>
                </a:srgbClr>
              </a:outerShdw>
            </a:effectLst>
          </c:spPr>
          <c:marker>
            <c:symbol val="circle"/>
            <c:size val="6"/>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rnd">
                <a:solidFill>
                  <a:schemeClr val="accent2"/>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Sheet1!$P$128:$P$138</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Sheet1!$M$128:$M$138</c:f>
              <c:numCache>
                <c:formatCode>General</c:formatCode>
                <c:ptCount val="11"/>
                <c:pt idx="0">
                  <c:v>0</c:v>
                </c:pt>
                <c:pt idx="1">
                  <c:v>0.39100000000000001</c:v>
                </c:pt>
                <c:pt idx="2">
                  <c:v>1.0920000000000001</c:v>
                </c:pt>
                <c:pt idx="3">
                  <c:v>2.544</c:v>
                </c:pt>
                <c:pt idx="4">
                  <c:v>3.9079999999999999</c:v>
                </c:pt>
                <c:pt idx="5">
                  <c:v>10.169999999999998</c:v>
                </c:pt>
                <c:pt idx="6">
                  <c:v>19.481999999999999</c:v>
                </c:pt>
                <c:pt idx="7">
                  <c:v>26.649000000000001</c:v>
                </c:pt>
                <c:pt idx="8">
                  <c:v>40.783999999999999</c:v>
                </c:pt>
                <c:pt idx="9">
                  <c:v>51.236999999999995</c:v>
                </c:pt>
                <c:pt idx="10">
                  <c:v>63.7</c:v>
                </c:pt>
              </c:numCache>
            </c:numRef>
          </c:yVal>
          <c:smooth val="1"/>
          <c:extLst>
            <c:ext xmlns:c16="http://schemas.microsoft.com/office/drawing/2014/chart" uri="{C3380CC4-5D6E-409C-BE32-E72D297353CC}">
              <c16:uniqueId val="{00000001-92E3-47C1-A8A1-4670CCD18BE1}"/>
            </c:ext>
          </c:extLst>
        </c:ser>
        <c:ser>
          <c:idx val="2"/>
          <c:order val="2"/>
          <c:tx>
            <c:v>2.5m/s</c:v>
          </c:tx>
          <c:spPr>
            <a:ln w="9525" cap="rnd">
              <a:solidFill>
                <a:schemeClr val="accent3"/>
              </a:solidFill>
              <a:round/>
            </a:ln>
            <a:effectLst>
              <a:outerShdw blurRad="40000" dist="23000" dir="5400000" rotWithShape="0">
                <a:srgbClr val="000000">
                  <a:alpha val="35000"/>
                </a:srgbClr>
              </a:outerShdw>
            </a:effectLst>
          </c:spPr>
          <c:marker>
            <c:symbol val="circle"/>
            <c:size val="6"/>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rnd">
                <a:solidFill>
                  <a:schemeClr val="accent3"/>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Sheet1!$P$142:$P$152</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Sheet1!$M$142:$M$152</c:f>
              <c:numCache>
                <c:formatCode>General</c:formatCode>
                <c:ptCount val="11"/>
                <c:pt idx="0">
                  <c:v>0</c:v>
                </c:pt>
                <c:pt idx="1">
                  <c:v>0.95399999999999996</c:v>
                </c:pt>
                <c:pt idx="2">
                  <c:v>2.8839999999999999</c:v>
                </c:pt>
                <c:pt idx="3">
                  <c:v>6.3840000000000003</c:v>
                </c:pt>
                <c:pt idx="4">
                  <c:v>11.532</c:v>
                </c:pt>
                <c:pt idx="5">
                  <c:v>17.48</c:v>
                </c:pt>
                <c:pt idx="6">
                  <c:v>28.164000000000001</c:v>
                </c:pt>
                <c:pt idx="7">
                  <c:v>35.917000000000002</c:v>
                </c:pt>
                <c:pt idx="8">
                  <c:v>47.951999999999998</c:v>
                </c:pt>
                <c:pt idx="9">
                  <c:v>55.989000000000004</c:v>
                </c:pt>
                <c:pt idx="10">
                  <c:v>73.510000000000005</c:v>
                </c:pt>
              </c:numCache>
            </c:numRef>
          </c:yVal>
          <c:smooth val="1"/>
          <c:extLst>
            <c:ext xmlns:c16="http://schemas.microsoft.com/office/drawing/2014/chart" uri="{C3380CC4-5D6E-409C-BE32-E72D297353CC}">
              <c16:uniqueId val="{00000002-92E3-47C1-A8A1-4670CCD18BE1}"/>
            </c:ext>
          </c:extLst>
        </c:ser>
        <c:ser>
          <c:idx val="3"/>
          <c:order val="3"/>
          <c:tx>
            <c:v>3.5m/s</c:v>
          </c:tx>
          <c:spPr>
            <a:ln w="9525" cap="rnd">
              <a:solidFill>
                <a:schemeClr val="accent4"/>
              </a:solidFill>
              <a:round/>
            </a:ln>
            <a:effectLst>
              <a:outerShdw blurRad="40000" dist="23000" dir="5400000" rotWithShape="0">
                <a:srgbClr val="000000">
                  <a:alpha val="35000"/>
                </a:srgbClr>
              </a:outerShdw>
            </a:effectLst>
          </c:spPr>
          <c:marker>
            <c:symbol val="circle"/>
            <c:size val="6"/>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rnd">
                <a:solidFill>
                  <a:schemeClr val="accent4"/>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Sheet1!$P$156:$P$166</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Sheet1!$M$156:$M$166</c:f>
              <c:numCache>
                <c:formatCode>General</c:formatCode>
                <c:ptCount val="11"/>
                <c:pt idx="0">
                  <c:v>0</c:v>
                </c:pt>
                <c:pt idx="1">
                  <c:v>1.1579999999999999</c:v>
                </c:pt>
                <c:pt idx="2">
                  <c:v>4.6520000000000001</c:v>
                </c:pt>
                <c:pt idx="3">
                  <c:v>9.57</c:v>
                </c:pt>
                <c:pt idx="4">
                  <c:v>15.055999999999999</c:v>
                </c:pt>
                <c:pt idx="5">
                  <c:v>21.815000000000001</c:v>
                </c:pt>
                <c:pt idx="6">
                  <c:v>34.344000000000001</c:v>
                </c:pt>
                <c:pt idx="7">
                  <c:v>44.561999999999998</c:v>
                </c:pt>
                <c:pt idx="8">
                  <c:v>63.648000000000003</c:v>
                </c:pt>
                <c:pt idx="9">
                  <c:v>75.087000000000003</c:v>
                </c:pt>
                <c:pt idx="10">
                  <c:v>91.95</c:v>
                </c:pt>
              </c:numCache>
            </c:numRef>
          </c:yVal>
          <c:smooth val="1"/>
          <c:extLst>
            <c:ext xmlns:c16="http://schemas.microsoft.com/office/drawing/2014/chart" uri="{C3380CC4-5D6E-409C-BE32-E72D297353CC}">
              <c16:uniqueId val="{00000003-92E3-47C1-A8A1-4670CCD18BE1}"/>
            </c:ext>
          </c:extLst>
        </c:ser>
        <c:ser>
          <c:idx val="4"/>
          <c:order val="4"/>
          <c:tx>
            <c:v>4.5m/s</c:v>
          </c:tx>
          <c:spPr>
            <a:ln w="9525" cap="rnd">
              <a:solidFill>
                <a:schemeClr val="accent5"/>
              </a:solidFill>
              <a:round/>
            </a:ln>
            <a:effectLst>
              <a:outerShdw blurRad="40000" dist="23000" dir="5400000" rotWithShape="0">
                <a:srgbClr val="000000">
                  <a:alpha val="35000"/>
                </a:srgbClr>
              </a:outerShdw>
            </a:effectLst>
          </c:spPr>
          <c:marker>
            <c:symbol val="circle"/>
            <c:size val="6"/>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rnd">
                <a:solidFill>
                  <a:schemeClr val="accent5"/>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Sheet1!$P$171:$P$181</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Sheet1!$M$171:$M$181</c:f>
              <c:numCache>
                <c:formatCode>General</c:formatCode>
                <c:ptCount val="11"/>
                <c:pt idx="0">
                  <c:v>0</c:v>
                </c:pt>
                <c:pt idx="1">
                  <c:v>1.5229999999999999</c:v>
                </c:pt>
                <c:pt idx="2">
                  <c:v>5.9560000000000004</c:v>
                </c:pt>
                <c:pt idx="3">
                  <c:v>11.973000000000001</c:v>
                </c:pt>
                <c:pt idx="4">
                  <c:v>17.044</c:v>
                </c:pt>
                <c:pt idx="5">
                  <c:v>27.39</c:v>
                </c:pt>
                <c:pt idx="6">
                  <c:v>41.393999999999998</c:v>
                </c:pt>
                <c:pt idx="7">
                  <c:v>52.387999999999998</c:v>
                </c:pt>
                <c:pt idx="8">
                  <c:v>65.584000000000003</c:v>
                </c:pt>
                <c:pt idx="9">
                  <c:v>80.810999999999993</c:v>
                </c:pt>
                <c:pt idx="10">
                  <c:v>105.1</c:v>
                </c:pt>
              </c:numCache>
            </c:numRef>
          </c:yVal>
          <c:smooth val="1"/>
          <c:extLst>
            <c:ext xmlns:c16="http://schemas.microsoft.com/office/drawing/2014/chart" uri="{C3380CC4-5D6E-409C-BE32-E72D297353CC}">
              <c16:uniqueId val="{00000004-92E3-47C1-A8A1-4670CCD18BE1}"/>
            </c:ext>
          </c:extLst>
        </c:ser>
        <c:dLbls>
          <c:showLegendKey val="0"/>
          <c:showVal val="0"/>
          <c:showCatName val="0"/>
          <c:showSerName val="0"/>
          <c:showPercent val="0"/>
          <c:showBubbleSize val="0"/>
        </c:dLbls>
        <c:axId val="606897336"/>
        <c:axId val="606889792"/>
      </c:scatterChart>
      <c:valAx>
        <c:axId val="6068973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200" b="0">
                    <a:latin typeface="Times New Roman" panose="02020603050405020304" pitchFamily="18" charset="0"/>
                    <a:cs typeface="Times New Roman" panose="02020603050405020304" pitchFamily="18" charset="0"/>
                  </a:rPr>
                  <a:t>Angular velocity</a:t>
                </a:r>
              </a:p>
            </c:rich>
          </c:tx>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06889792"/>
        <c:crosses val="autoZero"/>
        <c:crossBetween val="midCat"/>
      </c:valAx>
      <c:valAx>
        <c:axId val="6068897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200">
                    <a:latin typeface="Times New Roman" panose="02020603050405020304" pitchFamily="18" charset="0"/>
                    <a:cs typeface="Times New Roman" panose="02020603050405020304" pitchFamily="18" charset="0"/>
                  </a:rPr>
                  <a:t>Power</a:t>
                </a:r>
              </a:p>
            </c:rich>
          </c:tx>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0689733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a:t>Power&amp;Angular</a:t>
            </a:r>
          </a:p>
        </c:rich>
      </c:tx>
      <c:layout>
        <c:manualLayout>
          <c:xMode val="edge"/>
          <c:yMode val="edge"/>
          <c:x val="0.39835411198600174"/>
          <c:y val="2.7777777777777776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4.5m/s savonius</c:v>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Sheet1!$P$207:$P$217</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Sheet1!$M$207:$M$217</c:f>
              <c:numCache>
                <c:formatCode>General</c:formatCode>
                <c:ptCount val="11"/>
                <c:pt idx="0">
                  <c:v>0</c:v>
                </c:pt>
                <c:pt idx="1">
                  <c:v>1.5229999999999999</c:v>
                </c:pt>
                <c:pt idx="2">
                  <c:v>5.9560000000000004</c:v>
                </c:pt>
                <c:pt idx="3">
                  <c:v>11.973000000000001</c:v>
                </c:pt>
                <c:pt idx="4">
                  <c:v>17.044</c:v>
                </c:pt>
                <c:pt idx="5">
                  <c:v>27.39</c:v>
                </c:pt>
                <c:pt idx="6">
                  <c:v>41.393999999999998</c:v>
                </c:pt>
                <c:pt idx="7">
                  <c:v>52.387999999999998</c:v>
                </c:pt>
                <c:pt idx="8">
                  <c:v>65.584000000000003</c:v>
                </c:pt>
                <c:pt idx="9">
                  <c:v>80.810999999999993</c:v>
                </c:pt>
                <c:pt idx="10">
                  <c:v>105.1</c:v>
                </c:pt>
              </c:numCache>
            </c:numRef>
          </c:yVal>
          <c:smooth val="0"/>
          <c:extLst>
            <c:ext xmlns:c16="http://schemas.microsoft.com/office/drawing/2014/chart" uri="{C3380CC4-5D6E-409C-BE32-E72D297353CC}">
              <c16:uniqueId val="{00000000-4C1A-4DF4-9305-31A096103C3C}"/>
            </c:ext>
          </c:extLst>
        </c:ser>
        <c:ser>
          <c:idx val="1"/>
          <c:order val="1"/>
          <c:tx>
            <c:v>4.5m/s(4-blade)</c:v>
          </c:tx>
          <c:spPr>
            <a:ln w="9525" cap="rnd">
              <a:solidFill>
                <a:schemeClr val="accent2"/>
              </a:solidFill>
              <a:round/>
            </a:ln>
            <a:effectLst>
              <a:outerShdw blurRad="40000" dist="23000" dir="5400000" rotWithShape="0">
                <a:srgbClr val="000000">
                  <a:alpha val="35000"/>
                </a:srgbClr>
              </a:outerShdw>
            </a:effectLst>
          </c:spPr>
          <c:marker>
            <c:symbol val="circle"/>
            <c:size val="6"/>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rnd">
                <a:solidFill>
                  <a:schemeClr val="accent2"/>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Sheet1!$P$221:$P$231</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xVal>
          <c:yVal>
            <c:numRef>
              <c:f>Sheet1!$M$221:$M$231</c:f>
              <c:numCache>
                <c:formatCode>General</c:formatCode>
                <c:ptCount val="11"/>
                <c:pt idx="0">
                  <c:v>0</c:v>
                </c:pt>
                <c:pt idx="1">
                  <c:v>7.5999999999999998E-2</c:v>
                </c:pt>
                <c:pt idx="2">
                  <c:v>0.63</c:v>
                </c:pt>
                <c:pt idx="3">
                  <c:v>1.893</c:v>
                </c:pt>
                <c:pt idx="4">
                  <c:v>3.6080000000000001</c:v>
                </c:pt>
                <c:pt idx="5">
                  <c:v>8.2349999999999994</c:v>
                </c:pt>
                <c:pt idx="6">
                  <c:v>14.292000000000002</c:v>
                </c:pt>
                <c:pt idx="7">
                  <c:v>22.827000000000002</c:v>
                </c:pt>
                <c:pt idx="8">
                  <c:v>34.159999999999997</c:v>
                </c:pt>
                <c:pt idx="9">
                  <c:v>46.214999999999996</c:v>
                </c:pt>
                <c:pt idx="10">
                  <c:v>62.58</c:v>
                </c:pt>
              </c:numCache>
            </c:numRef>
          </c:yVal>
          <c:smooth val="0"/>
          <c:extLst>
            <c:ext xmlns:c16="http://schemas.microsoft.com/office/drawing/2014/chart" uri="{C3380CC4-5D6E-409C-BE32-E72D297353CC}">
              <c16:uniqueId val="{00000001-4C1A-4DF4-9305-31A096103C3C}"/>
            </c:ext>
          </c:extLst>
        </c:ser>
        <c:dLbls>
          <c:showLegendKey val="0"/>
          <c:showVal val="0"/>
          <c:showCatName val="0"/>
          <c:showSerName val="0"/>
          <c:showPercent val="0"/>
          <c:showBubbleSize val="0"/>
        </c:dLbls>
        <c:axId val="625741848"/>
        <c:axId val="625750376"/>
      </c:scatterChart>
      <c:valAx>
        <c:axId val="6257418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Angular velocity</a:t>
                </a:r>
              </a:p>
            </c:rich>
          </c:tx>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5750376"/>
        <c:crosses val="autoZero"/>
        <c:crossBetween val="midCat"/>
      </c:valAx>
      <c:valAx>
        <c:axId val="6257503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Power</a:t>
                </a:r>
              </a:p>
            </c:rich>
          </c:tx>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574184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4.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5/29/2022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F533E96-F078-4B3D-A8F4-F1AF21EBC357}" type="slidenum">
              <a:rPr lang="en-US" smtClean="0"/>
              <a:t>5</a:t>
            </a:fld>
            <a:endParaRPr lang="en-US"/>
          </a:p>
        </p:txBody>
      </p:sp>
    </p:spTree>
    <p:extLst>
      <p:ext uri="{BB962C8B-B14F-4D97-AF65-F5344CB8AC3E}">
        <p14:creationId xmlns:p14="http://schemas.microsoft.com/office/powerpoint/2010/main" val="691617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F533E96-F078-4B3D-A8F4-F1AF21EBC357}" type="slidenum">
              <a:rPr lang="en-US" smtClean="0"/>
              <a:t>10</a:t>
            </a:fld>
            <a:endParaRPr lang="en-US"/>
          </a:p>
        </p:txBody>
      </p:sp>
    </p:spTree>
    <p:extLst>
      <p:ext uri="{BB962C8B-B14F-4D97-AF65-F5344CB8AC3E}">
        <p14:creationId xmlns:p14="http://schemas.microsoft.com/office/powerpoint/2010/main" val="14588408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6260" y="647154"/>
            <a:ext cx="3359510" cy="1679755"/>
          </a:xfrm>
          <a:noFill/>
          <a:effectLst>
            <a:outerShdw blurRad="50800" dist="38100" dir="2700000" algn="tl" rotWithShape="0">
              <a:prstClr val="black">
                <a:alpha val="40000"/>
              </a:prstClr>
            </a:outerShdw>
          </a:effectLst>
        </p:spPr>
        <p:txBody>
          <a:bodyPr>
            <a:normAutofit/>
          </a:bodyPr>
          <a:lstStyle>
            <a:lvl1pPr algn="l">
              <a:defRPr sz="3600">
                <a:solidFill>
                  <a:schemeClr val="tx2">
                    <a:lumMod val="50000"/>
                  </a:schemeClr>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292600" y="2584002"/>
            <a:ext cx="3351275" cy="805385"/>
          </a:xfrm>
        </p:spPr>
        <p:txBody>
          <a:bodyPr>
            <a:normAutofit/>
          </a:bodyPr>
          <a:lstStyle>
            <a:lvl1pPr marL="0" indent="0" algn="l">
              <a:buNone/>
              <a:defRPr sz="2800" b="0" i="0">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5257" y="126383"/>
            <a:ext cx="8354094" cy="763524"/>
          </a:xfrm>
        </p:spPr>
        <p:txBody>
          <a:bodyPr>
            <a:normAutofit/>
          </a:bodyPr>
          <a:lstStyle>
            <a:lvl1pPr algn="l">
              <a:defRPr sz="36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00182" y="1350110"/>
            <a:ext cx="8343635" cy="3375291"/>
          </a:xfrm>
        </p:spPr>
        <p:txBody>
          <a:bodyPr/>
          <a:lstStyle>
            <a:lvl1pPr algn="l">
              <a:defRPr sz="2800">
                <a:solidFill>
                  <a:schemeClr val="tx2">
                    <a:lumMod val="50000"/>
                  </a:schemeClr>
                </a:solidFill>
              </a:defRPr>
            </a:lvl1pPr>
            <a:lvl2pPr algn="l">
              <a:defRPr>
                <a:solidFill>
                  <a:schemeClr val="tx2">
                    <a:lumMod val="50000"/>
                  </a:schemeClr>
                </a:solidFill>
              </a:defRPr>
            </a:lvl2pPr>
            <a:lvl3pPr algn="l">
              <a:defRPr>
                <a:solidFill>
                  <a:schemeClr val="tx2">
                    <a:lumMod val="50000"/>
                  </a:schemeClr>
                </a:solidFill>
              </a:defRPr>
            </a:lvl3pPr>
            <a:lvl4pPr algn="l">
              <a:defRPr>
                <a:solidFill>
                  <a:schemeClr val="tx2">
                    <a:lumMod val="50000"/>
                  </a:schemeClr>
                </a:solidFill>
              </a:defRPr>
            </a:lvl4pPr>
            <a:lvl5pPr algn="l">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2684"/>
            <a:ext cx="6252670" cy="763525"/>
          </a:xfrm>
        </p:spPr>
        <p:txBody>
          <a:bodyPr>
            <a:normAutofit/>
          </a:bodyPr>
          <a:lstStyle>
            <a:lvl1pPr algn="l">
              <a:defRPr sz="360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57200" y="1237124"/>
            <a:ext cx="6252670" cy="3562895"/>
          </a:xfrm>
        </p:spPr>
        <p:txBody>
          <a:bodyPr/>
          <a:lstStyle>
            <a:lvl1pPr algn="l">
              <a:defRPr sz="2800">
                <a:solidFill>
                  <a:schemeClr val="accent1">
                    <a:lumMod val="60000"/>
                    <a:lumOff val="40000"/>
                  </a:schemeClr>
                </a:solidFill>
              </a:defRPr>
            </a:lvl1pPr>
            <a:lvl2pPr algn="l">
              <a:defRPr>
                <a:solidFill>
                  <a:schemeClr val="accent1">
                    <a:lumMod val="60000"/>
                    <a:lumOff val="40000"/>
                  </a:schemeClr>
                </a:solidFill>
              </a:defRPr>
            </a:lvl2pPr>
            <a:lvl3pPr algn="l">
              <a:defRPr>
                <a:solidFill>
                  <a:schemeClr val="accent1">
                    <a:lumMod val="60000"/>
                    <a:lumOff val="40000"/>
                  </a:schemeClr>
                </a:solidFill>
              </a:defRPr>
            </a:lvl3pPr>
            <a:lvl4pPr algn="l">
              <a:defRPr>
                <a:solidFill>
                  <a:schemeClr val="accent1">
                    <a:lumMod val="60000"/>
                    <a:lumOff val="40000"/>
                  </a:schemeClr>
                </a:solidFill>
              </a:defRPr>
            </a:lvl4pPr>
            <a:lvl5pPr algn="l">
              <a:defRPr>
                <a:solidFill>
                  <a:schemeClr val="accent1">
                    <a:lumMod val="60000"/>
                    <a:lumOff val="4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5/29/2022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9771" y="128470"/>
            <a:ext cx="8268795" cy="763525"/>
          </a:xfrm>
        </p:spPr>
        <p:txBody>
          <a:bodyPr>
            <a:normAutofit/>
          </a:bodyPr>
          <a:lstStyle>
            <a:lvl1pPr algn="l">
              <a:defRPr sz="3600" u="none"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409771" y="1655520"/>
            <a:ext cx="4040188" cy="479822"/>
          </a:xfrm>
        </p:spPr>
        <p:txBody>
          <a:bodyPr anchor="b"/>
          <a:lstStyle>
            <a:lvl1pPr marL="0" indent="0" algn="ctr">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09771" y="2127917"/>
            <a:ext cx="4040188" cy="2276294"/>
          </a:xfrm>
        </p:spPr>
        <p:txBody>
          <a:bodyPr/>
          <a:lstStyle>
            <a:lvl1pPr algn="ctr">
              <a:defRPr sz="2400">
                <a:solidFill>
                  <a:schemeClr val="tx2">
                    <a:lumMod val="75000"/>
                  </a:schemeClr>
                </a:solidFill>
              </a:defRPr>
            </a:lvl1pPr>
            <a:lvl2pPr algn="ctr">
              <a:defRPr sz="2000">
                <a:solidFill>
                  <a:schemeClr val="tx2">
                    <a:lumMod val="75000"/>
                  </a:schemeClr>
                </a:solidFill>
              </a:defRPr>
            </a:lvl2pPr>
            <a:lvl3pPr algn="ctr">
              <a:defRPr sz="1800">
                <a:solidFill>
                  <a:schemeClr val="tx2">
                    <a:lumMod val="75000"/>
                  </a:schemeClr>
                </a:solidFill>
              </a:defRPr>
            </a:lvl3pPr>
            <a:lvl4pPr algn="ctr">
              <a:defRPr sz="1600">
                <a:solidFill>
                  <a:schemeClr val="tx2">
                    <a:lumMod val="75000"/>
                  </a:schemeClr>
                </a:solidFill>
              </a:defRPr>
            </a:lvl4pPr>
            <a:lvl5pPr algn="ctr">
              <a:defRPr sz="1600">
                <a:solidFill>
                  <a:schemeClr val="tx2">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444892" y="1655520"/>
            <a:ext cx="4041775" cy="479822"/>
          </a:xfrm>
        </p:spPr>
        <p:txBody>
          <a:bodyPr anchor="b"/>
          <a:lstStyle>
            <a:lvl1pPr marL="0" indent="0" algn="ctr">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444892" y="2127917"/>
            <a:ext cx="4041775" cy="2276294"/>
          </a:xfrm>
        </p:spPr>
        <p:txBody>
          <a:bodyPr/>
          <a:lstStyle>
            <a:lvl1pPr algn="ctr">
              <a:defRPr sz="2400">
                <a:solidFill>
                  <a:schemeClr val="tx2">
                    <a:lumMod val="75000"/>
                  </a:schemeClr>
                </a:solidFill>
              </a:defRPr>
            </a:lvl1pPr>
            <a:lvl2pPr algn="ctr">
              <a:defRPr sz="2000">
                <a:solidFill>
                  <a:schemeClr val="tx2">
                    <a:lumMod val="75000"/>
                  </a:schemeClr>
                </a:solidFill>
              </a:defRPr>
            </a:lvl2pPr>
            <a:lvl3pPr algn="ctr">
              <a:defRPr sz="1800">
                <a:solidFill>
                  <a:schemeClr val="tx2">
                    <a:lumMod val="75000"/>
                  </a:schemeClr>
                </a:solidFill>
              </a:defRPr>
            </a:lvl3pPr>
            <a:lvl4pPr algn="ctr">
              <a:defRPr sz="1600">
                <a:solidFill>
                  <a:schemeClr val="tx2">
                    <a:lumMod val="75000"/>
                  </a:schemeClr>
                </a:solidFill>
              </a:defRPr>
            </a:lvl4pPr>
            <a:lvl5pPr algn="ctr">
              <a:defRPr sz="1600">
                <a:solidFill>
                  <a:schemeClr val="tx2">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5/29/2022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5/29/2022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5/29/2022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5/29/2022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5/29/2022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33880"/>
            <a:ext cx="3961180" cy="2595985"/>
          </a:xfrm>
        </p:spPr>
        <p:txBody>
          <a:bodyPr>
            <a:normAutofit/>
          </a:bodyPr>
          <a:lstStyle/>
          <a:p>
            <a:pPr>
              <a:lnSpc>
                <a:spcPct val="107000"/>
              </a:lnSpc>
              <a:spcAft>
                <a:spcPts val="800"/>
              </a:spcAft>
            </a:pPr>
            <a:r>
              <a:rPr lang="en-US" sz="2000" b="1" dirty="0">
                <a:solidFill>
                  <a:srgbClr val="10253F"/>
                </a:solidFill>
                <a:latin typeface="Times New Roman"/>
                <a:cs typeface="Arial"/>
              </a:rPr>
              <a:t>The Use of Solid Works in the Evaluation of Different Types of Turbine Wind in Palestine.</a:t>
            </a:r>
            <a:endParaRPr lang="en-US" sz="2000" b="1" dirty="0">
              <a:ea typeface="Calibri"/>
              <a:cs typeface="Arial"/>
            </a:endParaRPr>
          </a:p>
        </p:txBody>
      </p:sp>
      <p:sp>
        <p:nvSpPr>
          <p:cNvPr id="3" name="Subtitle 2"/>
          <p:cNvSpPr>
            <a:spLocks noGrp="1"/>
          </p:cNvSpPr>
          <p:nvPr>
            <p:ph type="subTitle" idx="1"/>
          </p:nvPr>
        </p:nvSpPr>
        <p:spPr>
          <a:xfrm>
            <a:off x="25877" y="2571750"/>
            <a:ext cx="5156943" cy="3054100"/>
          </a:xfrm>
        </p:spPr>
        <p:txBody>
          <a:bodyPr>
            <a:normAutofit/>
          </a:bodyPr>
          <a:lstStyle/>
          <a:p>
            <a:pPr lvl="0" algn="just">
              <a:lnSpc>
                <a:spcPct val="107000"/>
              </a:lnSpc>
              <a:spcAft>
                <a:spcPts val="65"/>
              </a:spcAft>
              <a:tabLst>
                <a:tab pos="3456940" algn="ctr"/>
              </a:tabLst>
            </a:pPr>
            <a:r>
              <a:rPr lang="en-US" dirty="0"/>
              <a:t> </a:t>
            </a:r>
            <a:r>
              <a:rPr lang="en-US" sz="1300" b="1" dirty="0">
                <a:solidFill>
                  <a:srgbClr val="203864"/>
                </a:solidFill>
                <a:latin typeface="Times New Roman"/>
                <a:ea typeface="Calibri"/>
                <a:cs typeface="Arial"/>
              </a:rPr>
              <a:t>Supervisor:</a:t>
            </a:r>
            <a:endParaRPr lang="en-US" dirty="0"/>
          </a:p>
          <a:p>
            <a:pPr lvl="0" algn="just">
              <a:lnSpc>
                <a:spcPct val="107000"/>
              </a:lnSpc>
              <a:spcAft>
                <a:spcPts val="65"/>
              </a:spcAft>
              <a:tabLst>
                <a:tab pos="3456940" algn="ctr"/>
              </a:tabLst>
            </a:pPr>
            <a:r>
              <a:rPr lang="en-US" sz="1200" b="1" dirty="0">
                <a:solidFill>
                  <a:srgbClr val="203864"/>
                </a:solidFill>
                <a:latin typeface="Times New Roman"/>
                <a:ea typeface="Times New Roman"/>
                <a:cs typeface="Times New Roman"/>
              </a:rPr>
              <a:t>Dr. Salameh Abdull-Fattah</a:t>
            </a:r>
            <a:endParaRPr lang="en-US" sz="1100" dirty="0">
              <a:solidFill>
                <a:srgbClr val="1F497D">
                  <a:lumMod val="75000"/>
                </a:srgbClr>
              </a:solidFill>
              <a:latin typeface="Times New Roman"/>
              <a:ea typeface="Times New Roman"/>
            </a:endParaRPr>
          </a:p>
          <a:p>
            <a:pPr lvl="0" algn="just">
              <a:spcBef>
                <a:spcPts val="310"/>
              </a:spcBef>
            </a:pPr>
            <a:r>
              <a:rPr lang="en-US" sz="1200" b="1" dirty="0">
                <a:solidFill>
                  <a:srgbClr val="203864"/>
                </a:solidFill>
                <a:latin typeface="Times New Roman"/>
                <a:ea typeface="Times New Roman"/>
                <a:cs typeface="Times New Roman"/>
              </a:rPr>
              <a:t>Dr.Raed Jaber</a:t>
            </a:r>
            <a:endParaRPr lang="en-US" sz="1100" dirty="0">
              <a:solidFill>
                <a:srgbClr val="1F497D">
                  <a:lumMod val="75000"/>
                </a:srgbClr>
              </a:solidFill>
              <a:latin typeface="Times New Roman"/>
              <a:ea typeface="Times New Roman"/>
            </a:endParaRPr>
          </a:p>
          <a:p>
            <a:pPr lvl="0" algn="just">
              <a:spcBef>
                <a:spcPts val="310"/>
              </a:spcBef>
            </a:pPr>
            <a:endParaRPr lang="en-US" sz="1200" b="1" dirty="0">
              <a:solidFill>
                <a:srgbClr val="203864"/>
              </a:solidFill>
              <a:latin typeface="Times New Roman"/>
              <a:cs typeface="Arial"/>
            </a:endParaRPr>
          </a:p>
          <a:p>
            <a:pPr algn="just">
              <a:lnSpc>
                <a:spcPct val="107000"/>
              </a:lnSpc>
              <a:spcAft>
                <a:spcPts val="65"/>
              </a:spcAft>
              <a:tabLst>
                <a:tab pos="3456940" algn="ctr"/>
              </a:tabLst>
            </a:pPr>
            <a:r>
              <a:rPr lang="en-US" sz="1200" b="1" dirty="0">
                <a:solidFill>
                  <a:srgbClr val="203864"/>
                </a:solidFill>
                <a:latin typeface="Times New Roman"/>
                <a:cs typeface="Arial"/>
              </a:rPr>
              <a:t>Students:</a:t>
            </a:r>
            <a:endParaRPr lang="ar-JO" sz="1200" b="1" dirty="0">
              <a:solidFill>
                <a:srgbClr val="203864"/>
              </a:solidFill>
              <a:latin typeface="Times New Roman"/>
              <a:cs typeface="Arial"/>
            </a:endParaRPr>
          </a:p>
          <a:p>
            <a:pPr marL="0" marR="0" lvl="0" indent="0" algn="just" defTabSz="914400" rtl="0" eaLnBrk="1" fontAlgn="auto" latinLnBrk="0" hangingPunct="1">
              <a:lnSpc>
                <a:spcPct val="107000"/>
              </a:lnSpc>
              <a:spcBef>
                <a:spcPct val="20000"/>
              </a:spcBef>
              <a:spcAft>
                <a:spcPts val="65"/>
              </a:spcAft>
              <a:buClrTx/>
              <a:buSzTx/>
              <a:buFont typeface="Arial" pitchFamily="34" charset="0"/>
              <a:buNone/>
              <a:tabLst>
                <a:tab pos="3456940" algn="ctr"/>
              </a:tabLst>
              <a:defRPr/>
            </a:pPr>
            <a:r>
              <a:rPr kumimoji="0" lang="en-US" sz="1200" b="1" i="0" u="none" strike="noStrike" kern="1200" cap="none" spc="0" normalizeH="0" baseline="0" noProof="0" dirty="0">
                <a:ln>
                  <a:noFill/>
                </a:ln>
                <a:solidFill>
                  <a:srgbClr val="203864"/>
                </a:solidFill>
                <a:effectLst/>
                <a:uLnTx/>
                <a:uFillTx/>
                <a:latin typeface="Times New Roman"/>
                <a:ea typeface="Calibri"/>
                <a:cs typeface="Times New Roman"/>
              </a:rPr>
              <a:t>Taysir Surakji</a:t>
            </a:r>
            <a:endParaRPr lang="en-US" sz="1050" dirty="0">
              <a:cs typeface="Arial"/>
            </a:endParaRPr>
          </a:p>
          <a:p>
            <a:pPr algn="just">
              <a:lnSpc>
                <a:spcPct val="107000"/>
              </a:lnSpc>
              <a:spcAft>
                <a:spcPts val="65"/>
              </a:spcAft>
              <a:tabLst>
                <a:tab pos="3456940" algn="ctr"/>
              </a:tabLst>
            </a:pPr>
            <a:r>
              <a:rPr lang="en-US" sz="1200" b="1" dirty="0">
                <a:solidFill>
                  <a:srgbClr val="203864"/>
                </a:solidFill>
                <a:latin typeface="Times New Roman"/>
                <a:ea typeface="Calibri"/>
                <a:cs typeface="Times New Roman"/>
              </a:rPr>
              <a:t>Mohammad Sayyed</a:t>
            </a:r>
            <a:r>
              <a:rPr lang="en-US" sz="1200" b="1" dirty="0">
                <a:solidFill>
                  <a:srgbClr val="203864"/>
                </a:solidFill>
                <a:latin typeface="Times New Roman"/>
                <a:ea typeface="Times New Roman"/>
                <a:cs typeface="Times New Roman"/>
              </a:rPr>
              <a:t>     </a:t>
            </a:r>
          </a:p>
          <a:p>
            <a:pPr algn="just">
              <a:spcBef>
                <a:spcPts val="310"/>
              </a:spcBef>
              <a:spcAft>
                <a:spcPts val="0"/>
              </a:spcAft>
            </a:pPr>
            <a:r>
              <a:rPr lang="en-US" sz="1200" b="1" dirty="0">
                <a:solidFill>
                  <a:srgbClr val="203864"/>
                </a:solidFill>
                <a:latin typeface="Times New Roman"/>
                <a:ea typeface="Times New Roman"/>
                <a:cs typeface="Times New Roman"/>
              </a:rPr>
              <a:t>Mosab Abu Haniyeh</a:t>
            </a:r>
            <a:endParaRPr lang="en-US" sz="1200" dirty="0">
              <a:cs typeface="+mj-cs"/>
            </a:endParaRP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60" y="281175"/>
            <a:ext cx="6252670" cy="763525"/>
          </a:xfrm>
        </p:spPr>
        <p:txBody>
          <a:bodyPr>
            <a:normAutofit fontScale="90000"/>
          </a:bodyPr>
          <a:lstStyle/>
          <a:p>
            <a:br>
              <a:rPr lang="en-US" dirty="0"/>
            </a:br>
            <a:r>
              <a:rPr lang="en-US" dirty="0">
                <a:latin typeface="Times New Roman" panose="02020603050405020304" pitchFamily="18" charset="0"/>
                <a:cs typeface="Times New Roman" panose="02020603050405020304" pitchFamily="18" charset="0"/>
              </a:rPr>
              <a:t>Material Used in Manufacturing</a:t>
            </a:r>
            <a:br>
              <a:rPr lang="en-US" dirty="0"/>
            </a:b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31704087"/>
              </p:ext>
            </p:extLst>
          </p:nvPr>
        </p:nvGraphicFramePr>
        <p:xfrm>
          <a:off x="448965" y="1502815"/>
          <a:ext cx="6566315" cy="2728113"/>
        </p:xfrm>
        <a:graphic>
          <a:graphicData uri="http://schemas.openxmlformats.org/drawingml/2006/table">
            <a:tbl>
              <a:tblPr firstRow="1" firstCol="1" bandRow="1">
                <a:tableStyleId>{5C22544A-7EE6-4342-B048-85BDC9FD1C3A}</a:tableStyleId>
              </a:tblPr>
              <a:tblGrid>
                <a:gridCol w="980957">
                  <a:extLst>
                    <a:ext uri="{9D8B030D-6E8A-4147-A177-3AD203B41FA5}">
                      <a16:colId xmlns:a16="http://schemas.microsoft.com/office/drawing/2014/main" val="20000"/>
                    </a:ext>
                  </a:extLst>
                </a:gridCol>
                <a:gridCol w="837947">
                  <a:extLst>
                    <a:ext uri="{9D8B030D-6E8A-4147-A177-3AD203B41FA5}">
                      <a16:colId xmlns:a16="http://schemas.microsoft.com/office/drawing/2014/main" val="20001"/>
                    </a:ext>
                  </a:extLst>
                </a:gridCol>
                <a:gridCol w="929786">
                  <a:extLst>
                    <a:ext uri="{9D8B030D-6E8A-4147-A177-3AD203B41FA5}">
                      <a16:colId xmlns:a16="http://schemas.microsoft.com/office/drawing/2014/main" val="20002"/>
                    </a:ext>
                  </a:extLst>
                </a:gridCol>
                <a:gridCol w="1221640">
                  <a:extLst>
                    <a:ext uri="{9D8B030D-6E8A-4147-A177-3AD203B41FA5}">
                      <a16:colId xmlns:a16="http://schemas.microsoft.com/office/drawing/2014/main" val="20003"/>
                    </a:ext>
                  </a:extLst>
                </a:gridCol>
                <a:gridCol w="1221640">
                  <a:extLst>
                    <a:ext uri="{9D8B030D-6E8A-4147-A177-3AD203B41FA5}">
                      <a16:colId xmlns:a16="http://schemas.microsoft.com/office/drawing/2014/main" val="20005"/>
                    </a:ext>
                  </a:extLst>
                </a:gridCol>
                <a:gridCol w="1374345">
                  <a:extLst>
                    <a:ext uri="{9D8B030D-6E8A-4147-A177-3AD203B41FA5}">
                      <a16:colId xmlns:a16="http://schemas.microsoft.com/office/drawing/2014/main" val="20006"/>
                    </a:ext>
                  </a:extLst>
                </a:gridCol>
              </a:tblGrid>
              <a:tr h="1195438">
                <a:tc gridSpan="2">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components/material </a:t>
                      </a:r>
                    </a:p>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(%by weight)</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rtl="1"/>
                      <a:endParaRPr lang="ar-SA"/>
                    </a:p>
                  </a:txBody>
                  <a:tcPr/>
                </a:tc>
                <a:tc>
                  <a:txBody>
                    <a:bodyPr/>
                    <a:lstStyle/>
                    <a:p>
                      <a:pPr indent="274320" algn="just">
                        <a:lnSpc>
                          <a:spcPct val="150000"/>
                        </a:lnSpc>
                        <a:spcAft>
                          <a:spcPts val="0"/>
                        </a:spcAft>
                      </a:pPr>
                      <a:endParaRPr lang="en-US" sz="1200" dirty="0">
                        <a:effectLst/>
                        <a:latin typeface="Times New Roman" panose="02020603050405020304" pitchFamily="18" charset="0"/>
                        <a:cs typeface="Times New Roman" panose="02020603050405020304" pitchFamily="18" charset="0"/>
                      </a:endParaRPr>
                    </a:p>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 steel</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endParaRPr lang="en-US" sz="1200" dirty="0">
                        <a:effectLst/>
                        <a:latin typeface="Times New Roman" panose="02020603050405020304" pitchFamily="18" charset="0"/>
                        <a:cs typeface="Times New Roman" panose="02020603050405020304" pitchFamily="18" charset="0"/>
                      </a:endParaRPr>
                    </a:p>
                    <a:p>
                      <a:pPr indent="274320" algn="l">
                        <a:lnSpc>
                          <a:spcPct val="150000"/>
                        </a:lnSpc>
                        <a:spcAft>
                          <a:spcPts val="0"/>
                        </a:spcAft>
                      </a:pPr>
                      <a:r>
                        <a:rPr lang="en-US" sz="1200" dirty="0">
                          <a:effectLst/>
                          <a:latin typeface="Times New Roman" panose="02020603050405020304" pitchFamily="18" charset="0"/>
                          <a:cs typeface="Times New Roman" panose="02020603050405020304" pitchFamily="18" charset="0"/>
                        </a:rPr>
                        <a:t>Aluminum</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Glass fiber reinforced plastic (GFRP)</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ctr">
                        <a:lnSpc>
                          <a:spcPct val="150000"/>
                        </a:lnSpc>
                        <a:spcAft>
                          <a:spcPts val="0"/>
                        </a:spcAft>
                      </a:pPr>
                      <a:r>
                        <a:rPr lang="en-US" sz="1200" dirty="0">
                          <a:effectLst/>
                          <a:latin typeface="Times New Roman" panose="02020603050405020304" pitchFamily="18" charset="0"/>
                          <a:cs typeface="Times New Roman" panose="02020603050405020304" pitchFamily="18" charset="0"/>
                        </a:rPr>
                        <a:t>Carbon fiber reinforced plastic (CFRP)</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12559">
                <a:tc rowSpan="2">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 </a:t>
                      </a:r>
                    </a:p>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Rotor</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Hub</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l">
                        <a:lnSpc>
                          <a:spcPct val="150000"/>
                        </a:lnSpc>
                        <a:spcAft>
                          <a:spcPts val="0"/>
                        </a:spcAft>
                      </a:pPr>
                      <a:r>
                        <a:rPr lang="en-US" sz="1200" dirty="0">
                          <a:effectLst/>
                          <a:latin typeface="Times New Roman" panose="02020603050405020304" pitchFamily="18" charset="0"/>
                          <a:cs typeface="Times New Roman" panose="02020603050405020304" pitchFamily="18" charset="0"/>
                        </a:rPr>
                        <a:t>95-100</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0-5</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nSpc>
                          <a:spcPct val="150000"/>
                        </a:lnSpc>
                        <a:spcAft>
                          <a:spcPts val="0"/>
                        </a:spcAft>
                      </a:pPr>
                      <a:r>
                        <a:rPr lang="en-US"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58115">
                <a:tc vMerge="1">
                  <a:txBody>
                    <a:bodyPr/>
                    <a:lstStyle/>
                    <a:p>
                      <a:pPr rtl="1"/>
                      <a:endParaRPr lang="ar-SA"/>
                    </a:p>
                  </a:txBody>
                  <a:tcPr/>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Balde</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5</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95</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95</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62001">
                <a:tc gridSpan="2">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  Tower</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hMerge="1">
                  <a:txBody>
                    <a:bodyPr/>
                    <a:lstStyle/>
                    <a:p>
                      <a:pPr rtl="1"/>
                      <a:endParaRPr lang="ar-SA"/>
                    </a:p>
                  </a:txBody>
                  <a:tcPr/>
                </a:tc>
                <a:tc>
                  <a:txBody>
                    <a:bodyPr/>
                    <a:lstStyle/>
                    <a:p>
                      <a:pPr indent="274320" algn="just">
                        <a:lnSpc>
                          <a:spcPct val="150000"/>
                        </a:lnSpc>
                        <a:spcAft>
                          <a:spcPts val="0"/>
                        </a:spcAft>
                      </a:pPr>
                      <a:r>
                        <a:rPr lang="en-US" sz="1200" baseline="0" dirty="0">
                          <a:effectLst/>
                          <a:latin typeface="Times New Roman" panose="02020603050405020304" pitchFamily="18" charset="0"/>
                          <a:ea typeface="Calibri"/>
                          <a:cs typeface="Times New Roman" panose="02020603050405020304" pitchFamily="18" charset="0"/>
                        </a:rPr>
                        <a:t>98                             </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2</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6" name="TextBox 5">
            <a:extLst>
              <a:ext uri="{FF2B5EF4-FFF2-40B4-BE49-F238E27FC236}">
                <a16:creationId xmlns:a16="http://schemas.microsoft.com/office/drawing/2014/main" id="{73822FB9-0F3E-C232-BC56-68FB768104B4}"/>
              </a:ext>
            </a:extLst>
          </p:cNvPr>
          <p:cNvSpPr txBox="1"/>
          <p:nvPr/>
        </p:nvSpPr>
        <p:spPr>
          <a:xfrm>
            <a:off x="296260" y="1179277"/>
            <a:ext cx="4586990" cy="276999"/>
          </a:xfrm>
          <a:prstGeom prst="rect">
            <a:avLst/>
          </a:prstGeom>
          <a:noFill/>
        </p:spPr>
        <p:txBody>
          <a:bodyPr wrap="square">
            <a:spAutoFit/>
          </a:bodyPr>
          <a:lstStyle/>
          <a:p>
            <a:pPr marL="0" marR="0" indent="274320">
              <a:spcBef>
                <a:spcPts val="0"/>
              </a:spcBef>
              <a:spcAft>
                <a:spcPts val="1000"/>
              </a:spcAft>
            </a:pPr>
            <a:r>
              <a:rPr lang="en-US" sz="1200" b="1" i="1"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Table 2:</a:t>
            </a:r>
            <a:r>
              <a:rPr lang="en-US" sz="900" i="1"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0"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Materials percent in blades  </a:t>
            </a:r>
            <a:r>
              <a:rPr lang="en-US" sz="1100" b="1" i="0"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[7]</a:t>
            </a:r>
            <a:endParaRPr lang="en-US" sz="900" i="1"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4241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latin typeface="Times New Roman" panose="02020603050405020304" pitchFamily="18" charset="0"/>
                <a:cs typeface="Times New Roman" panose="02020603050405020304" pitchFamily="18" charset="0"/>
              </a:rPr>
              <a:t>Literature review</a:t>
            </a:r>
            <a:br>
              <a:rPr lang="en-US" dirty="0"/>
            </a:b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9638995"/>
              </p:ext>
            </p:extLst>
          </p:nvPr>
        </p:nvGraphicFramePr>
        <p:xfrm>
          <a:off x="425257" y="1474404"/>
          <a:ext cx="8498343" cy="3505505"/>
        </p:xfrm>
        <a:graphic>
          <a:graphicData uri="http://schemas.openxmlformats.org/drawingml/2006/table">
            <a:tbl>
              <a:tblPr rtl="1">
                <a:tableStyleId>{5C22544A-7EE6-4342-B048-85BDC9FD1C3A}</a:tableStyleId>
              </a:tblPr>
              <a:tblGrid>
                <a:gridCol w="3820316">
                  <a:extLst>
                    <a:ext uri="{9D8B030D-6E8A-4147-A177-3AD203B41FA5}">
                      <a16:colId xmlns:a16="http://schemas.microsoft.com/office/drawing/2014/main" val="20000"/>
                    </a:ext>
                  </a:extLst>
                </a:gridCol>
                <a:gridCol w="2719769">
                  <a:extLst>
                    <a:ext uri="{9D8B030D-6E8A-4147-A177-3AD203B41FA5}">
                      <a16:colId xmlns:a16="http://schemas.microsoft.com/office/drawing/2014/main" val="20001"/>
                    </a:ext>
                  </a:extLst>
                </a:gridCol>
                <a:gridCol w="1056675">
                  <a:extLst>
                    <a:ext uri="{9D8B030D-6E8A-4147-A177-3AD203B41FA5}">
                      <a16:colId xmlns:a16="http://schemas.microsoft.com/office/drawing/2014/main" val="20002"/>
                    </a:ext>
                  </a:extLst>
                </a:gridCol>
                <a:gridCol w="901583">
                  <a:extLst>
                    <a:ext uri="{9D8B030D-6E8A-4147-A177-3AD203B41FA5}">
                      <a16:colId xmlns:a16="http://schemas.microsoft.com/office/drawing/2014/main" val="20003"/>
                    </a:ext>
                  </a:extLst>
                </a:gridCol>
              </a:tblGrid>
              <a:tr h="458115">
                <a:tc>
                  <a:txBody>
                    <a:bodyPr/>
                    <a:lstStyle/>
                    <a:p>
                      <a:pPr algn="ctr" rtl="0" fontAlgn="ctr"/>
                      <a:r>
                        <a:rPr lang="en-US" sz="1200" b="1" u="none" strike="noStrike" dirty="0">
                          <a:effectLst/>
                        </a:rPr>
                        <a:t>What did they find ?</a:t>
                      </a:r>
                      <a:endParaRPr lang="en-US" sz="1200" b="1" i="0" u="none" strike="noStrike" dirty="0">
                        <a:solidFill>
                          <a:srgbClr val="000000"/>
                        </a:solidFill>
                        <a:effectLst/>
                        <a:latin typeface="Times New Roman"/>
                      </a:endParaRPr>
                    </a:p>
                  </a:txBody>
                  <a:tcPr marL="6379" marR="6379" marT="6379" marB="0" anchor="ctr"/>
                </a:tc>
                <a:tc>
                  <a:txBody>
                    <a:bodyPr/>
                    <a:lstStyle/>
                    <a:p>
                      <a:pPr algn="ctr" rtl="0" fontAlgn="ctr"/>
                      <a:r>
                        <a:rPr lang="en-US" sz="1200" b="1" u="none" strike="noStrike">
                          <a:effectLst/>
                        </a:rPr>
                        <a:t>What did they do ?</a:t>
                      </a:r>
                      <a:endParaRPr lang="en-US" sz="1200" b="1" i="0" u="none" strike="noStrike">
                        <a:solidFill>
                          <a:srgbClr val="000000"/>
                        </a:solidFill>
                        <a:effectLst/>
                        <a:latin typeface="Times New Roman"/>
                      </a:endParaRPr>
                    </a:p>
                  </a:txBody>
                  <a:tcPr marL="6379" marR="6379" marT="6379" marB="0" anchor="ctr"/>
                </a:tc>
                <a:tc>
                  <a:txBody>
                    <a:bodyPr/>
                    <a:lstStyle/>
                    <a:p>
                      <a:pPr algn="ctr" rtl="0" fontAlgn="ctr"/>
                      <a:r>
                        <a:rPr lang="en-US" sz="1200" b="1" u="none" strike="noStrike" dirty="0">
                          <a:effectLst/>
                        </a:rPr>
                        <a:t>Year / country </a:t>
                      </a:r>
                      <a:endParaRPr lang="en-US" sz="1200" b="1" i="0" u="none" strike="noStrike" dirty="0">
                        <a:solidFill>
                          <a:srgbClr val="000000"/>
                        </a:solidFill>
                        <a:effectLst/>
                        <a:latin typeface="Times New Roman"/>
                      </a:endParaRPr>
                    </a:p>
                  </a:txBody>
                  <a:tcPr marL="6379" marR="6379" marT="6379" marB="0" anchor="ctr"/>
                </a:tc>
                <a:tc>
                  <a:txBody>
                    <a:bodyPr/>
                    <a:lstStyle/>
                    <a:p>
                      <a:pPr algn="ctr" rtl="0" fontAlgn="ctr"/>
                      <a:r>
                        <a:rPr lang="en-US" sz="1200" b="1" u="none" strike="noStrike" dirty="0">
                          <a:effectLst/>
                        </a:rPr>
                        <a:t>Authors</a:t>
                      </a:r>
                      <a:endParaRPr lang="en-US" sz="1200" b="1" i="0" u="none" strike="noStrike" dirty="0">
                        <a:solidFill>
                          <a:srgbClr val="000000"/>
                        </a:solidFill>
                        <a:effectLst/>
                        <a:latin typeface="Times New Roman"/>
                      </a:endParaRPr>
                    </a:p>
                  </a:txBody>
                  <a:tcPr marL="6379" marR="6379" marT="6379" marB="0" anchor="ctr"/>
                </a:tc>
                <a:extLst>
                  <a:ext uri="{0D108BD9-81ED-4DB2-BD59-A6C34878D82A}">
                    <a16:rowId xmlns:a16="http://schemas.microsoft.com/office/drawing/2014/main" val="10000"/>
                  </a:ext>
                </a:extLst>
              </a:tr>
              <a:tr h="1158214">
                <a:tc>
                  <a:txBody>
                    <a:bodyPr/>
                    <a:lstStyle/>
                    <a:p>
                      <a:pPr algn="ctr" rtl="0" fontAlgn="ctr"/>
                      <a:r>
                        <a:rPr lang="en-US" sz="1100" u="none" strike="noStrike" dirty="0">
                          <a:effectLst/>
                        </a:rPr>
                        <a:t>The result of this study is the promising ability of airfoil HAWT and savonius VAWT to generate power at low wind speeds.</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This research paper studies and analyzes several designs of horizontal and vertical wind turbines using the Solid Work program.</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2015 / San Diego,californioa </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 MS.Mayeed A.khalid</a:t>
                      </a:r>
                      <a:endParaRPr lang="en-US" sz="1100" b="0" i="0" u="none" strike="noStrike" dirty="0">
                        <a:solidFill>
                          <a:srgbClr val="000000"/>
                        </a:solidFill>
                        <a:effectLst/>
                        <a:latin typeface="Times New Roman"/>
                      </a:endParaRPr>
                    </a:p>
                  </a:txBody>
                  <a:tcPr marL="6379" marR="6379" marT="6379" marB="0" anchor="ctr"/>
                </a:tc>
                <a:extLst>
                  <a:ext uri="{0D108BD9-81ED-4DB2-BD59-A6C34878D82A}">
                    <a16:rowId xmlns:a16="http://schemas.microsoft.com/office/drawing/2014/main" val="10001"/>
                  </a:ext>
                </a:extLst>
              </a:tr>
              <a:tr h="1068935">
                <a:tc>
                  <a:txBody>
                    <a:bodyPr/>
                    <a:lstStyle/>
                    <a:p>
                      <a:pPr algn="ctr" rtl="0" fontAlgn="ctr"/>
                      <a:r>
                        <a:rPr lang="en-US" sz="1100" u="none" strike="noStrike" dirty="0">
                          <a:effectLst/>
                        </a:rPr>
                        <a:t>It resulted that HAWT turbines are the best type of turbine to be implemented in Malaysia, despite the low wind speed in most parts of Malaysia. </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Through this study, a simulation of HAWT &amp; VAWT wind turbines was carried out through the SOLIDWORKS program.</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a:effectLst/>
                        </a:rPr>
                        <a:t>2020 / Doha,Qatar</a:t>
                      </a:r>
                      <a:endParaRPr lang="en-US" sz="1100" b="0" i="0" u="none" strike="noStrike">
                        <a:solidFill>
                          <a:srgbClr val="000000"/>
                        </a:solidFill>
                        <a:effectLst/>
                        <a:latin typeface="Times New Roman"/>
                      </a:endParaRPr>
                    </a:p>
                  </a:txBody>
                  <a:tcPr marL="6379" marR="6379" marT="6379" marB="0" anchor="ctr"/>
                </a:tc>
                <a:tc>
                  <a:txBody>
                    <a:bodyPr/>
                    <a:lstStyle/>
                    <a:p>
                      <a:pPr algn="ctr" rtl="0" fontAlgn="ctr"/>
                      <a:r>
                        <a:rPr lang="en-US" sz="1100" u="none" strike="noStrike">
                          <a:effectLst/>
                        </a:rPr>
                        <a:t>A.Khandakar  S.Abul kashem</a:t>
                      </a:r>
                      <a:endParaRPr lang="en-US" sz="1100" b="0" i="0" u="none" strike="noStrike">
                        <a:solidFill>
                          <a:srgbClr val="000000"/>
                        </a:solidFill>
                        <a:effectLst/>
                        <a:latin typeface="Times New Roman"/>
                      </a:endParaRPr>
                    </a:p>
                  </a:txBody>
                  <a:tcPr marL="6379" marR="6379" marT="6379" marB="0" anchor="ctr"/>
                </a:tc>
                <a:extLst>
                  <a:ext uri="{0D108BD9-81ED-4DB2-BD59-A6C34878D82A}">
                    <a16:rowId xmlns:a16="http://schemas.microsoft.com/office/drawing/2014/main" val="10002"/>
                  </a:ext>
                </a:extLst>
              </a:tr>
              <a:tr h="820241">
                <a:tc>
                  <a:txBody>
                    <a:bodyPr/>
                    <a:lstStyle/>
                    <a:p>
                      <a:pPr algn="ctr" rtl="0" fontAlgn="ctr"/>
                      <a:r>
                        <a:rPr lang="en-US" sz="1100" u="none" strike="noStrike" dirty="0">
                          <a:effectLst/>
                        </a:rPr>
                        <a:t> A wind turbine system with a total capacity of 700 kW has been planned, which will reduce the costs of electricity and diesel consumption in the hospital by 30-40%.  </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This study aims to design a new system for generating wind energy in Al-Ahli hospital buildings</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2011 /Hebron,Palestine</a:t>
                      </a:r>
                      <a:endParaRPr lang="en-US" sz="1100" b="0" i="0" u="none" strike="noStrike" dirty="0">
                        <a:solidFill>
                          <a:srgbClr val="000000"/>
                        </a:solidFill>
                        <a:effectLst/>
                        <a:latin typeface="Times New Roman"/>
                      </a:endParaRPr>
                    </a:p>
                  </a:txBody>
                  <a:tcPr marL="6379" marR="6379" marT="6379" marB="0" anchor="ctr"/>
                </a:tc>
                <a:tc>
                  <a:txBody>
                    <a:bodyPr/>
                    <a:lstStyle/>
                    <a:p>
                      <a:pPr algn="ctr" rtl="0" fontAlgn="ctr"/>
                      <a:r>
                        <a:rPr lang="en-US" sz="1100" u="none" strike="noStrike" dirty="0">
                          <a:effectLst/>
                        </a:rPr>
                        <a:t>RR.Tahboub I.Braik M.Tamimi</a:t>
                      </a:r>
                      <a:endParaRPr lang="en-US" sz="1100" b="0" i="0" u="none" strike="noStrike" dirty="0">
                        <a:solidFill>
                          <a:srgbClr val="000000"/>
                        </a:solidFill>
                        <a:effectLst/>
                        <a:latin typeface="Times New Roman"/>
                      </a:endParaRPr>
                    </a:p>
                  </a:txBody>
                  <a:tcPr marL="6379" marR="6379" marT="6379" marB="0" anchor="ctr"/>
                </a:tc>
                <a:extLst>
                  <a:ext uri="{0D108BD9-81ED-4DB2-BD59-A6C34878D82A}">
                    <a16:rowId xmlns:a16="http://schemas.microsoft.com/office/drawing/2014/main" val="10003"/>
                  </a:ext>
                </a:extLst>
              </a:tr>
            </a:tbl>
          </a:graphicData>
        </a:graphic>
      </p:graphicFrame>
      <p:sp>
        <p:nvSpPr>
          <p:cNvPr id="5" name="TextBox 4">
            <a:extLst>
              <a:ext uri="{FF2B5EF4-FFF2-40B4-BE49-F238E27FC236}">
                <a16:creationId xmlns:a16="http://schemas.microsoft.com/office/drawing/2014/main" id="{F51C65A8-75BE-E036-89F4-5E85AF01407D}"/>
              </a:ext>
            </a:extLst>
          </p:cNvPr>
          <p:cNvSpPr txBox="1"/>
          <p:nvPr/>
        </p:nvSpPr>
        <p:spPr>
          <a:xfrm>
            <a:off x="601670" y="1197405"/>
            <a:ext cx="4586990" cy="276999"/>
          </a:xfrm>
          <a:prstGeom prst="rect">
            <a:avLst/>
          </a:prstGeom>
          <a:noFill/>
        </p:spPr>
        <p:txBody>
          <a:bodyPr wrap="square">
            <a:spAutoFit/>
          </a:bodyPr>
          <a:lstStyle/>
          <a:p>
            <a:pPr marL="0" marR="0" indent="0">
              <a:spcBef>
                <a:spcPts val="0"/>
              </a:spcBef>
              <a:spcAft>
                <a:spcPts val="1000"/>
              </a:spcAft>
            </a:pPr>
            <a:r>
              <a:rPr lang="en-US" sz="1200" b="1" i="1" dirty="0">
                <a:effectLst/>
                <a:latin typeface="Times New Roman" panose="02020603050405020304" pitchFamily="18" charset="0"/>
                <a:ea typeface="Calibri" panose="020F0502020204030204" pitchFamily="34" charset="0"/>
                <a:cs typeface="Arial" panose="020B0604020202020204" pitchFamily="34" charset="0"/>
              </a:rPr>
              <a:t>Table 3:</a:t>
            </a:r>
            <a:r>
              <a:rPr lang="en-US" sz="1200" i="0" dirty="0">
                <a:effectLst/>
                <a:latin typeface="Times New Roman" panose="02020603050405020304" pitchFamily="18" charset="0"/>
                <a:ea typeface="Calibri" panose="020F0502020204030204" pitchFamily="34" charset="0"/>
                <a:cs typeface="Arial" panose="020B0604020202020204" pitchFamily="34" charset="0"/>
              </a:rPr>
              <a:t>Summary of studies conducted on wind energy</a:t>
            </a:r>
            <a:endParaRPr lang="en-US" sz="1200"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4390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Methodology</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Simulation and Measurement </a:t>
            </a:r>
          </a:p>
          <a:p>
            <a:pPr>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Effect of height</a:t>
            </a:r>
          </a:p>
          <a:p>
            <a:pPr>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Constraints </a:t>
            </a:r>
          </a:p>
          <a:p>
            <a:pPr>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a:p>
            <a:pPr marL="0" indent="0">
              <a:buNone/>
            </a:pPr>
            <a:endParaRPr lang="ar-SA" dirty="0"/>
          </a:p>
        </p:txBody>
      </p:sp>
    </p:spTree>
    <p:extLst>
      <p:ext uri="{BB962C8B-B14F-4D97-AF65-F5344CB8AC3E}">
        <p14:creationId xmlns:p14="http://schemas.microsoft.com/office/powerpoint/2010/main" val="2650157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latin typeface="Times New Roman" panose="02020603050405020304" pitchFamily="18" charset="0"/>
                <a:cs typeface="Times New Roman" panose="02020603050405020304" pitchFamily="18" charset="0"/>
              </a:rPr>
              <a:t>Methodology</a:t>
            </a:r>
            <a:br>
              <a:rPr lang="en-US" dirty="0"/>
            </a:br>
            <a:endParaRPr lang="ar-SA" dirty="0"/>
          </a:p>
        </p:txBody>
      </p:sp>
      <p:sp>
        <p:nvSpPr>
          <p:cNvPr id="3" name="Content Placeholder 2"/>
          <p:cNvSpPr>
            <a:spLocks noGrp="1"/>
          </p:cNvSpPr>
          <p:nvPr>
            <p:ph idx="1"/>
          </p:nvPr>
        </p:nvSpPr>
        <p:spPr>
          <a:xfrm>
            <a:off x="296260" y="1197405"/>
            <a:ext cx="8704185" cy="3817626"/>
          </a:xfrm>
        </p:spPr>
        <p:txBody>
          <a:bodyPr>
            <a:normAutofit/>
          </a:bodyPr>
          <a:lstStyle/>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Simulation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this research, two different types of wind turbines (H&amp;V) will be simulated in areas in Palestine where the wind speed is appropriate, such as the city of Hebron.  and this simulation will be done using the Solid Work program to find out the appropriate type of wind turbine.</a:t>
            </a:r>
          </a:p>
          <a:p>
            <a:pPr marL="0" marR="0" indent="0" algn="just">
              <a:lnSpc>
                <a:spcPct val="150000"/>
              </a:lnSpc>
              <a:spcBef>
                <a:spcPts val="0"/>
              </a:spcBef>
              <a:spcAft>
                <a:spcPts val="80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R="0" algn="just">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Each type of Turbine used will be tested at (0.5 – 4.5) m/s wind speeds.</a:t>
            </a:r>
          </a:p>
          <a:p>
            <a:pPr marL="0" indent="0">
              <a:buNone/>
            </a:pPr>
            <a:endParaRPr lang="ar-SA" dirty="0"/>
          </a:p>
        </p:txBody>
      </p:sp>
    </p:spTree>
    <p:extLst>
      <p:ext uri="{BB962C8B-B14F-4D97-AF65-F5344CB8AC3E}">
        <p14:creationId xmlns:p14="http://schemas.microsoft.com/office/powerpoint/2010/main" val="3111559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62CD3-F027-D8DF-958E-9BB100130CEE}"/>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Methodology</a:t>
            </a:r>
            <a:endParaRPr lang="en-US" dirty="0"/>
          </a:p>
        </p:txBody>
      </p:sp>
      <p:sp>
        <p:nvSpPr>
          <p:cNvPr id="3" name="Content Placeholder 2">
            <a:extLst>
              <a:ext uri="{FF2B5EF4-FFF2-40B4-BE49-F238E27FC236}">
                <a16:creationId xmlns:a16="http://schemas.microsoft.com/office/drawing/2014/main" id="{4DDE0DEB-9053-E345-2634-62E66C03CB20}"/>
              </a:ext>
            </a:extLst>
          </p:cNvPr>
          <p:cNvSpPr>
            <a:spLocks noGrp="1"/>
          </p:cNvSpPr>
          <p:nvPr>
            <p:ph idx="1"/>
          </p:nvPr>
        </p:nvSpPr>
        <p:spPr/>
        <p:txBody>
          <a:bodyPr/>
          <a:lstStyle/>
          <a:p>
            <a:pPr marR="0" lvl="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Measurement </a:t>
            </a:r>
            <a:endParaRPr lang="en-US" sz="2000" dirty="0">
              <a:solidFill>
                <a:schemeClr val="tx1"/>
              </a:solidFill>
              <a:latin typeface="Times New Roman" panose="02020603050405020304" pitchFamily="18" charset="0"/>
              <a:cs typeface="Times New Roman" panose="02020603050405020304" pitchFamily="18" charset="0"/>
            </a:endParaRPr>
          </a:p>
          <a:p>
            <a:pPr marL="0" marR="0" indent="274320" algn="just">
              <a:lnSpc>
                <a:spcPct val="150000"/>
              </a:lnSpc>
              <a:spcBef>
                <a:spcPts val="0"/>
              </a:spcBef>
              <a:spcAft>
                <a:spcPts val="1000"/>
              </a:spcAft>
            </a:pPr>
            <a:r>
              <a:rPr lang="en-US" sz="18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HAWT, </a:t>
            </a:r>
            <a:r>
              <a:rPr lang="en-US" sz="18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4</a:t>
            </a:r>
            <a:r>
              <a:rPr lang="en-US" sz="18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contains the measurements of the turbines used in this study.</a:t>
            </a:r>
          </a:p>
        </p:txBody>
      </p:sp>
      <p:graphicFrame>
        <p:nvGraphicFramePr>
          <p:cNvPr id="4" name="Table 3">
            <a:extLst>
              <a:ext uri="{FF2B5EF4-FFF2-40B4-BE49-F238E27FC236}">
                <a16:creationId xmlns:a16="http://schemas.microsoft.com/office/drawing/2014/main" id="{E986F5DF-46E7-42AA-3787-71B145C27C56}"/>
              </a:ext>
            </a:extLst>
          </p:cNvPr>
          <p:cNvGraphicFramePr>
            <a:graphicFrameLocks noGrp="1"/>
          </p:cNvGraphicFramePr>
          <p:nvPr>
            <p:extLst>
              <p:ext uri="{D42A27DB-BD31-4B8C-83A1-F6EECF244321}">
                <p14:modId xmlns:p14="http://schemas.microsoft.com/office/powerpoint/2010/main" val="2198671450"/>
              </p:ext>
            </p:extLst>
          </p:nvPr>
        </p:nvGraphicFramePr>
        <p:xfrm>
          <a:off x="937384" y="2419045"/>
          <a:ext cx="7329840" cy="2443279"/>
        </p:xfrm>
        <a:graphic>
          <a:graphicData uri="http://schemas.openxmlformats.org/drawingml/2006/table">
            <a:tbl>
              <a:tblPr firstRow="1" firstCol="1" bandRow="1">
                <a:tableStyleId>{5C22544A-7EE6-4342-B048-85BDC9FD1C3A}</a:tableStyleId>
              </a:tblPr>
              <a:tblGrid>
                <a:gridCol w="2094240">
                  <a:extLst>
                    <a:ext uri="{9D8B030D-6E8A-4147-A177-3AD203B41FA5}">
                      <a16:colId xmlns:a16="http://schemas.microsoft.com/office/drawing/2014/main" val="1511526798"/>
                    </a:ext>
                  </a:extLst>
                </a:gridCol>
                <a:gridCol w="2842183">
                  <a:extLst>
                    <a:ext uri="{9D8B030D-6E8A-4147-A177-3AD203B41FA5}">
                      <a16:colId xmlns:a16="http://schemas.microsoft.com/office/drawing/2014/main" val="792208100"/>
                    </a:ext>
                  </a:extLst>
                </a:gridCol>
                <a:gridCol w="2393417">
                  <a:extLst>
                    <a:ext uri="{9D8B030D-6E8A-4147-A177-3AD203B41FA5}">
                      <a16:colId xmlns:a16="http://schemas.microsoft.com/office/drawing/2014/main" val="39428208"/>
                    </a:ext>
                  </a:extLst>
                </a:gridCol>
              </a:tblGrid>
              <a:tr h="596969">
                <a:tc rowSpan="3">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Blades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a:effectLst/>
                          <a:latin typeface="Times New Roman" panose="02020603050405020304" pitchFamily="18" charset="0"/>
                          <a:cs typeface="Times New Roman" panose="02020603050405020304" pitchFamily="18" charset="0"/>
                        </a:rPr>
                        <a:t>Quantity</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5880545"/>
                  </a:ext>
                </a:extLst>
              </a:tr>
              <a:tr h="596969">
                <a:tc vMerge="1">
                  <a:txBody>
                    <a:bodyPr/>
                    <a:lstStyle/>
                    <a:p>
                      <a:endParaRPr lang="en-US"/>
                    </a:p>
                  </a:txBody>
                  <a:tcPr/>
                </a:tc>
                <a:tc>
                  <a:txBody>
                    <a:bodyPr/>
                    <a:lstStyle/>
                    <a:p>
                      <a:pPr marL="0" marR="0" indent="0" algn="ctr">
                        <a:lnSpc>
                          <a:spcPct val="150000"/>
                        </a:lnSpc>
                        <a:spcBef>
                          <a:spcPts val="0"/>
                        </a:spcBef>
                        <a:spcAft>
                          <a:spcPts val="0"/>
                        </a:spcAft>
                      </a:pPr>
                      <a:r>
                        <a:rPr lang="en-US" sz="1200">
                          <a:effectLst/>
                          <a:latin typeface="Times New Roman" panose="02020603050405020304" pitchFamily="18" charset="0"/>
                          <a:cs typeface="Times New Roman" panose="02020603050405020304" pitchFamily="18" charset="0"/>
                        </a:rPr>
                        <a:t>Swept area (m</a:t>
                      </a:r>
                      <a:r>
                        <a:rPr lang="en-US" sz="1200" baseline="30000">
                          <a:effectLst/>
                          <a:latin typeface="Times New Roman" panose="02020603050405020304" pitchFamily="18" charset="0"/>
                          <a:cs typeface="Times New Roman" panose="02020603050405020304" pitchFamily="18" charset="0"/>
                        </a:rPr>
                        <a:t>2</a:t>
                      </a:r>
                      <a:r>
                        <a:rPr lang="en-US" sz="1200">
                          <a:effectLst/>
                          <a:latin typeface="Times New Roman" panose="02020603050405020304" pitchFamily="18" charset="0"/>
                          <a:cs typeface="Times New Roman" panose="02020603050405020304" pitchFamily="18" charset="0"/>
                        </a:rPr>
                        <a: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19.55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005380"/>
                  </a:ext>
                </a:extLst>
              </a:tr>
              <a:tr h="596969">
                <a:tc vMerge="1">
                  <a:txBody>
                    <a:bodyPr/>
                    <a:lstStyle/>
                    <a:p>
                      <a:endParaRPr lang="en-US"/>
                    </a:p>
                  </a:txBody>
                  <a:tcP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Length(m)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6404450"/>
                  </a:ext>
                </a:extLst>
              </a:tr>
              <a:tr h="326186">
                <a:tc rowSpan="2">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Hub (m)</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Outside radius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0.25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5568439"/>
                  </a:ext>
                </a:extLst>
              </a:tr>
              <a:tr h="326186">
                <a:tc vMerge="1">
                  <a:txBody>
                    <a:bodyPr/>
                    <a:lstStyle/>
                    <a:p>
                      <a:endParaRPr lang="en-US"/>
                    </a:p>
                  </a:txBody>
                  <a:tcP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Inner radius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0.05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196724"/>
                  </a:ext>
                </a:extLst>
              </a:tr>
            </a:tbl>
          </a:graphicData>
        </a:graphic>
      </p:graphicFrame>
      <p:sp>
        <p:nvSpPr>
          <p:cNvPr id="6" name="TextBox 5">
            <a:extLst>
              <a:ext uri="{FF2B5EF4-FFF2-40B4-BE49-F238E27FC236}">
                <a16:creationId xmlns:a16="http://schemas.microsoft.com/office/drawing/2014/main" id="{4EB6C7AB-1582-46FD-41FD-84CE441EE1DF}"/>
              </a:ext>
            </a:extLst>
          </p:cNvPr>
          <p:cNvSpPr txBox="1"/>
          <p:nvPr/>
        </p:nvSpPr>
        <p:spPr>
          <a:xfrm>
            <a:off x="754375" y="2081965"/>
            <a:ext cx="4586990" cy="337080"/>
          </a:xfrm>
          <a:prstGeom prst="rect">
            <a:avLst/>
          </a:prstGeom>
          <a:noFill/>
        </p:spPr>
        <p:txBody>
          <a:bodyPr wrap="square">
            <a:spAutoFit/>
          </a:bodyPr>
          <a:lstStyle/>
          <a:p>
            <a:pPr marL="0" marR="0" indent="274320">
              <a:lnSpc>
                <a:spcPct val="150000"/>
              </a:lnSpc>
              <a:spcBef>
                <a:spcPts val="0"/>
              </a:spcBef>
              <a:spcAft>
                <a:spcPts val="1000"/>
              </a:spcAft>
            </a:pPr>
            <a:r>
              <a:rPr lang="en-US" sz="1200" b="1" i="1" dirty="0">
                <a:effectLst/>
                <a:latin typeface="Times New Roman" panose="02020603050405020304" pitchFamily="18" charset="0"/>
                <a:ea typeface="Calibri" panose="020F0502020204030204" pitchFamily="34" charset="0"/>
                <a:cs typeface="Times New Roman" panose="02020603050405020304" pitchFamily="18" charset="0"/>
              </a:rPr>
              <a:t>Table 4:</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0" dirty="0">
                <a:effectLst/>
                <a:latin typeface="Times New Roman" panose="02020603050405020304" pitchFamily="18" charset="0"/>
                <a:ea typeface="Calibri" panose="020F0502020204030204" pitchFamily="34" charset="0"/>
                <a:cs typeface="Times New Roman" panose="02020603050405020304" pitchFamily="18" charset="0"/>
              </a:rPr>
              <a:t>Characteristics of the wind turbine components </a:t>
            </a:r>
            <a:r>
              <a:rPr lang="en-US" sz="1200" b="1" i="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1"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[8]</a:t>
            </a:r>
            <a:endParaRPr lang="en-US" sz="12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133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4DDA1-249E-640F-DB26-3FE5591E298D}"/>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Methodology</a:t>
            </a:r>
            <a:endParaRPr lang="en-US" dirty="0"/>
          </a:p>
        </p:txBody>
      </p:sp>
      <p:sp>
        <p:nvSpPr>
          <p:cNvPr id="3" name="Content Placeholder 2">
            <a:extLst>
              <a:ext uri="{FF2B5EF4-FFF2-40B4-BE49-F238E27FC236}">
                <a16:creationId xmlns:a16="http://schemas.microsoft.com/office/drawing/2014/main" id="{161A8252-0E64-20CB-B1F4-C30BE3CEDD65}"/>
              </a:ext>
            </a:extLst>
          </p:cNvPr>
          <p:cNvSpPr>
            <a:spLocks noGrp="1"/>
          </p:cNvSpPr>
          <p:nvPr>
            <p:ph idx="1"/>
          </p:nvPr>
        </p:nvSpPr>
        <p:spPr>
          <a:xfrm>
            <a:off x="143556" y="1197405"/>
            <a:ext cx="8600262" cy="3946095"/>
          </a:xfrm>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Measurement </a:t>
            </a:r>
          </a:p>
          <a:p>
            <a:r>
              <a:rPr lang="en-US" sz="1800" dirty="0">
                <a:effectLst/>
                <a:latin typeface="Times New Roman" panose="02020603050405020304" pitchFamily="18" charset="0"/>
                <a:ea typeface="Calibri" panose="020F0502020204030204" pitchFamily="34" charset="0"/>
              </a:rPr>
              <a:t>For VAWT,</a:t>
            </a:r>
            <a:r>
              <a:rPr lang="en-US" sz="1800" b="1" dirty="0">
                <a:effectLst/>
                <a:latin typeface="Times New Roman" panose="02020603050405020304" pitchFamily="18" charset="0"/>
                <a:ea typeface="Calibri" panose="020F0502020204030204" pitchFamily="34" charset="0"/>
              </a:rPr>
              <a:t> Table 5</a:t>
            </a:r>
            <a:r>
              <a:rPr lang="en-US" sz="1800" dirty="0">
                <a:effectLst/>
                <a:latin typeface="Times New Roman" panose="02020603050405020304" pitchFamily="18" charset="0"/>
                <a:ea typeface="Calibri" panose="020F0502020204030204" pitchFamily="34" charset="0"/>
              </a:rPr>
              <a:t> shows the measurements of a Savonius vertical turbine used in this study.</a:t>
            </a:r>
            <a:endParaRPr lang="en-US" sz="1200" b="1"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1000"/>
              </a:spcAft>
              <a:buNone/>
            </a:pPr>
            <a:r>
              <a:rPr lang="en-US" sz="1200" b="1"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5:</a:t>
            </a:r>
            <a:r>
              <a:rPr lang="en-US" sz="12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measurements for savonius turbine  </a:t>
            </a:r>
            <a:r>
              <a:rPr lang="en-US" sz="1200" b="1"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[9]</a:t>
            </a:r>
            <a:endParaRPr lang="en-US" sz="12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800" dirty="0">
              <a:effectLst/>
              <a:latin typeface="Times New Roman" panose="02020603050405020304" pitchFamily="18" charset="0"/>
              <a:ea typeface="Calibri" panose="020F0502020204030204" pitchFamily="34" charset="0"/>
            </a:endParaRPr>
          </a:p>
          <a:p>
            <a:endParaRPr lang="en-US" sz="1800" dirty="0"/>
          </a:p>
        </p:txBody>
      </p:sp>
      <p:graphicFrame>
        <p:nvGraphicFramePr>
          <p:cNvPr id="4" name="Table 3">
            <a:extLst>
              <a:ext uri="{FF2B5EF4-FFF2-40B4-BE49-F238E27FC236}">
                <a16:creationId xmlns:a16="http://schemas.microsoft.com/office/drawing/2014/main" id="{096BBB7C-4022-322B-1B4F-12224CCAEFD1}"/>
              </a:ext>
            </a:extLst>
          </p:cNvPr>
          <p:cNvGraphicFramePr>
            <a:graphicFrameLocks noGrp="1"/>
          </p:cNvGraphicFramePr>
          <p:nvPr>
            <p:extLst>
              <p:ext uri="{D42A27DB-BD31-4B8C-83A1-F6EECF244321}">
                <p14:modId xmlns:p14="http://schemas.microsoft.com/office/powerpoint/2010/main" val="1628943558"/>
              </p:ext>
            </p:extLst>
          </p:nvPr>
        </p:nvGraphicFramePr>
        <p:xfrm>
          <a:off x="1212489" y="2419042"/>
          <a:ext cx="5955495" cy="2598075"/>
        </p:xfrm>
        <a:graphic>
          <a:graphicData uri="http://schemas.openxmlformats.org/drawingml/2006/table">
            <a:tbl>
              <a:tblPr firstRow="1" firstCol="1" bandRow="1">
                <a:tableStyleId>{5C22544A-7EE6-4342-B048-85BDC9FD1C3A}</a:tableStyleId>
              </a:tblPr>
              <a:tblGrid>
                <a:gridCol w="3403140">
                  <a:extLst>
                    <a:ext uri="{9D8B030D-6E8A-4147-A177-3AD203B41FA5}">
                      <a16:colId xmlns:a16="http://schemas.microsoft.com/office/drawing/2014/main" val="1983706610"/>
                    </a:ext>
                  </a:extLst>
                </a:gridCol>
                <a:gridCol w="2552355">
                  <a:extLst>
                    <a:ext uri="{9D8B030D-6E8A-4147-A177-3AD203B41FA5}">
                      <a16:colId xmlns:a16="http://schemas.microsoft.com/office/drawing/2014/main" val="2106810650"/>
                    </a:ext>
                  </a:extLst>
                </a:gridCol>
              </a:tblGrid>
              <a:tr h="552033">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Design Parameters</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Value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56750943"/>
                  </a:ext>
                </a:extLst>
              </a:tr>
              <a:tr h="341007">
                <a:tc>
                  <a:txBody>
                    <a:bodyPr/>
                    <a:lstStyle/>
                    <a:p>
                      <a:pPr marL="0" marR="0" indent="274320" algn="ctr">
                        <a:lnSpc>
                          <a:spcPct val="150000"/>
                        </a:lnSpc>
                        <a:spcBef>
                          <a:spcPts val="0"/>
                        </a:spcBef>
                        <a:spcAft>
                          <a:spcPts val="0"/>
                        </a:spcAft>
                      </a:pPr>
                      <a:r>
                        <a:rPr lang="en-US" sz="1200" b="0" dirty="0">
                          <a:effectLst/>
                          <a:latin typeface="Times New Roman" panose="02020603050405020304" pitchFamily="18" charset="0"/>
                          <a:cs typeface="Times New Roman" panose="02020603050405020304" pitchFamily="18" charset="0"/>
                        </a:rPr>
                        <a:t>Number of blades</a:t>
                      </a:r>
                      <a:endParaRPr lang="en-US" sz="11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41155486"/>
                  </a:ext>
                </a:extLst>
              </a:tr>
              <a:tr h="341007">
                <a:tc>
                  <a:txBody>
                    <a:bodyPr/>
                    <a:lstStyle/>
                    <a:p>
                      <a:pPr marL="0" marR="0" indent="274320" algn="ctr">
                        <a:lnSpc>
                          <a:spcPct val="150000"/>
                        </a:lnSpc>
                        <a:spcBef>
                          <a:spcPts val="0"/>
                        </a:spcBef>
                        <a:spcAft>
                          <a:spcPts val="0"/>
                        </a:spcAft>
                      </a:pPr>
                      <a:r>
                        <a:rPr lang="en-US" sz="1200" b="0" dirty="0">
                          <a:effectLst/>
                          <a:latin typeface="Times New Roman" panose="02020603050405020304" pitchFamily="18" charset="0"/>
                          <a:cs typeface="Times New Roman" panose="02020603050405020304" pitchFamily="18" charset="0"/>
                        </a:rPr>
                        <a:t>Main shaft diameter</a:t>
                      </a:r>
                      <a:endParaRPr lang="en-US" sz="11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20 mm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35340219"/>
                  </a:ext>
                </a:extLst>
              </a:tr>
              <a:tr h="341007">
                <a:tc>
                  <a:txBody>
                    <a:bodyPr/>
                    <a:lstStyle/>
                    <a:p>
                      <a:pPr marL="0" marR="0" indent="274320" algn="ctr">
                        <a:lnSpc>
                          <a:spcPct val="150000"/>
                        </a:lnSpc>
                        <a:spcBef>
                          <a:spcPts val="0"/>
                        </a:spcBef>
                        <a:spcAft>
                          <a:spcPts val="0"/>
                        </a:spcAft>
                      </a:pPr>
                      <a:r>
                        <a:rPr lang="en-US" sz="1200" b="0" dirty="0">
                          <a:effectLst/>
                          <a:latin typeface="Times New Roman" panose="02020603050405020304" pitchFamily="18" charset="0"/>
                          <a:cs typeface="Times New Roman" panose="02020603050405020304" pitchFamily="18" charset="0"/>
                        </a:rPr>
                        <a:t>Rotor diameter</a:t>
                      </a:r>
                      <a:endParaRPr lang="en-US" sz="11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1100 mm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2229506"/>
                  </a:ext>
                </a:extLst>
              </a:tr>
              <a:tr h="341007">
                <a:tc>
                  <a:txBody>
                    <a:bodyPr/>
                    <a:lstStyle/>
                    <a:p>
                      <a:pPr marL="0" marR="0" indent="274320" algn="ctr">
                        <a:lnSpc>
                          <a:spcPct val="150000"/>
                        </a:lnSpc>
                        <a:spcBef>
                          <a:spcPts val="0"/>
                        </a:spcBef>
                        <a:spcAft>
                          <a:spcPts val="0"/>
                        </a:spcAft>
                      </a:pPr>
                      <a:r>
                        <a:rPr lang="en-US" sz="1200" b="0" dirty="0">
                          <a:effectLst/>
                          <a:latin typeface="Times New Roman" panose="02020603050405020304" pitchFamily="18" charset="0"/>
                          <a:cs typeface="Times New Roman" panose="02020603050405020304" pitchFamily="18" charset="0"/>
                        </a:rPr>
                        <a:t>Blade diameter</a:t>
                      </a:r>
                      <a:endParaRPr lang="en-US" sz="11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600 mm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97244867"/>
                  </a:ext>
                </a:extLst>
              </a:tr>
              <a:tr h="341007">
                <a:tc>
                  <a:txBody>
                    <a:bodyPr/>
                    <a:lstStyle/>
                    <a:p>
                      <a:pPr marL="0" marR="0" indent="274320" algn="ctr">
                        <a:lnSpc>
                          <a:spcPct val="150000"/>
                        </a:lnSpc>
                        <a:spcBef>
                          <a:spcPts val="0"/>
                        </a:spcBef>
                        <a:spcAft>
                          <a:spcPts val="0"/>
                        </a:spcAft>
                      </a:pPr>
                      <a:r>
                        <a:rPr lang="en-US" sz="1200" b="0" dirty="0">
                          <a:effectLst/>
                          <a:latin typeface="Times New Roman" panose="02020603050405020304" pitchFamily="18" charset="0"/>
                          <a:cs typeface="Times New Roman" panose="02020603050405020304" pitchFamily="18" charset="0"/>
                        </a:rPr>
                        <a:t>High blade / blade</a:t>
                      </a:r>
                      <a:endParaRPr lang="en-US" sz="11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1400 mm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11866764"/>
                  </a:ext>
                </a:extLst>
              </a:tr>
              <a:tr h="341007">
                <a:tc>
                  <a:txBody>
                    <a:bodyPr/>
                    <a:lstStyle/>
                    <a:p>
                      <a:pPr marL="0" marR="0" indent="274320" algn="ctr">
                        <a:lnSpc>
                          <a:spcPct val="150000"/>
                        </a:lnSpc>
                        <a:spcBef>
                          <a:spcPts val="0"/>
                        </a:spcBef>
                        <a:spcAft>
                          <a:spcPts val="0"/>
                        </a:spcAft>
                      </a:pPr>
                      <a:r>
                        <a:rPr lang="en-US" sz="1200" b="0" dirty="0">
                          <a:effectLst/>
                          <a:latin typeface="Times New Roman" panose="02020603050405020304" pitchFamily="18" charset="0"/>
                          <a:cs typeface="Times New Roman" panose="02020603050405020304" pitchFamily="18" charset="0"/>
                        </a:rPr>
                        <a:t>Overlap blade</a:t>
                      </a:r>
                      <a:endParaRPr lang="en-US" sz="11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indent="274320" algn="ctr">
                        <a:lnSpc>
                          <a:spcPct val="150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50 mm</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1577376"/>
                  </a:ext>
                </a:extLst>
              </a:tr>
            </a:tbl>
          </a:graphicData>
        </a:graphic>
      </p:graphicFrame>
    </p:spTree>
    <p:extLst>
      <p:ext uri="{BB962C8B-B14F-4D97-AF65-F5344CB8AC3E}">
        <p14:creationId xmlns:p14="http://schemas.microsoft.com/office/powerpoint/2010/main" val="219876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8A1A7-8D31-2EAE-FA68-C3F9733B13B9}"/>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Methodology</a:t>
            </a:r>
            <a:endParaRPr lang="en-US" dirty="0"/>
          </a:p>
        </p:txBody>
      </p:sp>
      <p:sp>
        <p:nvSpPr>
          <p:cNvPr id="3" name="Content Placeholder 2">
            <a:extLst>
              <a:ext uri="{FF2B5EF4-FFF2-40B4-BE49-F238E27FC236}">
                <a16:creationId xmlns:a16="http://schemas.microsoft.com/office/drawing/2014/main" id="{5999A222-4200-6ADB-0363-37892302FDBB}"/>
              </a:ext>
            </a:extLst>
          </p:cNvPr>
          <p:cNvSpPr>
            <a:spLocks noGrp="1"/>
          </p:cNvSpPr>
          <p:nvPr>
            <p:ph idx="1"/>
          </p:nvPr>
        </p:nvSpPr>
        <p:spPr>
          <a:xfrm>
            <a:off x="296260" y="1350110"/>
            <a:ext cx="8447557" cy="3664920"/>
          </a:xfrm>
        </p:spPr>
        <p:txBody>
          <a:bodyPr>
            <a:normAutofit fontScale="55000" lnSpcReduction="20000"/>
          </a:bodyPr>
          <a:lstStyle/>
          <a:p>
            <a:pPr>
              <a:buFont typeface="Wingdings" panose="05000000000000000000" pitchFamily="2" charset="2"/>
              <a:buChar char="Ø"/>
            </a:pPr>
            <a:r>
              <a:rPr kumimoji="0" lang="en-US" sz="3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Measurement</a:t>
            </a:r>
          </a:p>
          <a:p>
            <a:pPr marL="0" indent="0">
              <a:buNone/>
            </a:pPr>
            <a:endParaRPr kumimoji="0" lang="en-US" sz="33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buFont typeface="Wingdings" panose="05000000000000000000" pitchFamily="2" charset="2"/>
              <a:buChar char="Ø"/>
            </a:pPr>
            <a:endParaRPr lang="en-US" sz="2000" dirty="0">
              <a:solidFill>
                <a:prstClr val="black"/>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buFont typeface="Wingdings" panose="05000000000000000000" pitchFamily="2" charset="2"/>
              <a:buChar char="Ø"/>
            </a:pPr>
            <a:endParaRPr lang="en-US" sz="2000" dirty="0">
              <a:solidFill>
                <a:prstClr val="black"/>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buFont typeface="Wingdings" panose="05000000000000000000" pitchFamily="2" charset="2"/>
              <a:buChar char="Ø"/>
            </a:pPr>
            <a:endParaRPr lang="en-US" sz="2000" dirty="0">
              <a:solidFill>
                <a:prstClr val="black"/>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274320" algn="ctr">
              <a:spcBef>
                <a:spcPts val="0"/>
              </a:spcBef>
              <a:spcAft>
                <a:spcPts val="1000"/>
              </a:spcAft>
            </a:pPr>
            <a:endParaRPr lang="en-US" sz="1800" b="1" i="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spcBef>
                <a:spcPts val="0"/>
              </a:spcBef>
              <a:spcAft>
                <a:spcPts val="1000"/>
              </a:spcAft>
              <a:buNone/>
            </a:pPr>
            <a:r>
              <a:rPr lang="en-US" sz="2200" b="1"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Figure 5:</a:t>
            </a:r>
            <a:r>
              <a:rPr lang="en-US" sz="2200" i="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Relation between Duration and mid velocity</a:t>
            </a:r>
            <a:r>
              <a:rPr lang="en-US" sz="22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[4]</a:t>
            </a:r>
            <a:endParaRPr lang="en-US"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graphicFrame>
        <p:nvGraphicFramePr>
          <p:cNvPr id="5" name="Chart 4">
            <a:extLst>
              <a:ext uri="{FF2B5EF4-FFF2-40B4-BE49-F238E27FC236}">
                <a16:creationId xmlns:a16="http://schemas.microsoft.com/office/drawing/2014/main" id="{3CD15D3D-6FD6-44E3-B2D4-6E16100822A4}"/>
              </a:ext>
            </a:extLst>
          </p:cNvPr>
          <p:cNvGraphicFramePr/>
          <p:nvPr>
            <p:extLst>
              <p:ext uri="{D42A27DB-BD31-4B8C-83A1-F6EECF244321}">
                <p14:modId xmlns:p14="http://schemas.microsoft.com/office/powerpoint/2010/main" val="3303793067"/>
              </p:ext>
            </p:extLst>
          </p:nvPr>
        </p:nvGraphicFramePr>
        <p:xfrm>
          <a:off x="2434130" y="1808226"/>
          <a:ext cx="4886560" cy="27486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4523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175"/>
            <a:ext cx="6252670" cy="763525"/>
          </a:xfrm>
        </p:spPr>
        <p:txBody>
          <a:bodyPr>
            <a:normAutofit/>
          </a:bodyPr>
          <a:lstStyle/>
          <a:p>
            <a:r>
              <a:rPr lang="en-US" sz="3200" dirty="0">
                <a:latin typeface="Times New Roman" panose="02020603050405020304" pitchFamily="18" charset="0"/>
                <a:cs typeface="Times New Roman" panose="02020603050405020304" pitchFamily="18" charset="0"/>
              </a:rPr>
              <a:t>Methodology</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044700"/>
            <a:ext cx="6558080" cy="3970330"/>
          </a:xfrm>
        </p:spPr>
        <p:txBody>
          <a:bodyPr>
            <a:normAutofit/>
          </a:bodyPr>
          <a:lstStyle/>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Effect of highet:</a:t>
            </a:r>
          </a:p>
          <a:p>
            <a:pPr marL="0" indent="0">
              <a:buNone/>
            </a:pP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6015" y="1655520"/>
            <a:ext cx="4581150" cy="2965476"/>
          </a:xfrm>
          <a:prstGeom prst="rect">
            <a:avLst/>
          </a:prstGeom>
        </p:spPr>
      </p:pic>
      <p:sp>
        <p:nvSpPr>
          <p:cNvPr id="6" name="TextBox 5">
            <a:extLst>
              <a:ext uri="{FF2B5EF4-FFF2-40B4-BE49-F238E27FC236}">
                <a16:creationId xmlns:a16="http://schemas.microsoft.com/office/drawing/2014/main" id="{CBCAD60E-B50D-9364-C615-5DF394161508}"/>
              </a:ext>
            </a:extLst>
          </p:cNvPr>
          <p:cNvSpPr txBox="1"/>
          <p:nvPr/>
        </p:nvSpPr>
        <p:spPr>
          <a:xfrm>
            <a:off x="1823310" y="4679513"/>
            <a:ext cx="4586990" cy="276999"/>
          </a:xfrm>
          <a:prstGeom prst="rect">
            <a:avLst/>
          </a:prstGeom>
          <a:noFill/>
        </p:spPr>
        <p:txBody>
          <a:bodyPr wrap="square">
            <a:spAutoFit/>
          </a:bodyPr>
          <a:lstStyle/>
          <a:p>
            <a:pPr marL="0" marR="0" indent="274320" algn="ctr">
              <a:spcBef>
                <a:spcPts val="0"/>
              </a:spcBef>
              <a:spcAft>
                <a:spcPts val="1000"/>
              </a:spcAft>
            </a:pPr>
            <a:r>
              <a:rPr lang="en-US" sz="1200" b="1" i="0"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Figure 6:</a:t>
            </a:r>
            <a:r>
              <a:rPr lang="en-US" sz="1200" i="1"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0"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Relation between height and wind speed </a:t>
            </a:r>
            <a:r>
              <a:rPr lang="en-US" sz="1200" b="1" i="0"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[10]</a:t>
            </a:r>
            <a:endParaRPr lang="en-US" sz="1200" i="1"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13495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latin typeface="Times New Roman" panose="02020603050405020304" pitchFamily="18" charset="0"/>
                <a:cs typeface="Times New Roman" panose="02020603050405020304" pitchFamily="18" charset="0"/>
              </a:rPr>
              <a:t>Methodology</a:t>
            </a:r>
            <a:br>
              <a:rPr lang="en-US" dirty="0"/>
            </a:br>
            <a:endParaRPr lang="ar-SA"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Ø"/>
            </a:pPr>
            <a:r>
              <a:rPr lang="en-US" sz="2200" dirty="0">
                <a:effectLst/>
                <a:latin typeface="Times New Roman" panose="02020603050405020304" pitchFamily="18" charset="0"/>
                <a:ea typeface="Times New Roman" panose="02020603050405020304" pitchFamily="18" charset="0"/>
                <a:cs typeface="Arial" panose="020B0604020202020204" pitchFamily="34" charset="0"/>
              </a:rPr>
              <a:t>Constraints </a:t>
            </a:r>
          </a:p>
          <a:p>
            <a:pPr>
              <a:buFont typeface="Wingdings" panose="05000000000000000000" pitchFamily="2" charset="2"/>
              <a:buChar char="Ø"/>
            </a:pPr>
            <a:endParaRPr lang="en-US" sz="2000" b="1" dirty="0">
              <a:effectLst/>
              <a:latin typeface="Times New Roman" panose="02020603050405020304" pitchFamily="18" charset="0"/>
              <a:ea typeface="Times New Roman" panose="02020603050405020304" pitchFamily="18" charset="0"/>
              <a:cs typeface="Arial" panose="020B0604020202020204" pitchFamily="34" charset="0"/>
            </a:endParaRPr>
          </a:p>
          <a:p>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The lack of any previous reference or practical use of wind turbines in Palestine makes obtaining sufficient information difficult.</a:t>
            </a: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pPr marR="0" lvl="0">
              <a:lnSpc>
                <a:spcPct val="150000"/>
              </a:lnSpc>
              <a:spcBef>
                <a:spcPts val="0"/>
              </a:spcBef>
              <a:spcAft>
                <a:spcPts val="0"/>
              </a:spcAft>
            </a:pP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It is also difficult to find studies similar to the climate of Palestine and the speed of winds in it.</a:t>
            </a: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pPr marR="0" lvl="0">
              <a:lnSpc>
                <a:spcPct val="150000"/>
              </a:lnSpc>
              <a:spcBef>
                <a:spcPts val="0"/>
              </a:spcBef>
              <a:spcAft>
                <a:spcPts val="800"/>
              </a:spcAft>
            </a:pPr>
            <a:r>
              <a:rPr lang="en-US" sz="1900" dirty="0">
                <a:effectLst/>
                <a:latin typeface="Times New Roman" panose="02020603050405020304" pitchFamily="18" charset="0"/>
                <a:ea typeface="Times New Roman" panose="02020603050405020304" pitchFamily="18" charset="0"/>
                <a:cs typeface="Times New Roman" panose="02020603050405020304" pitchFamily="18" charset="0"/>
              </a:rPr>
              <a:t>There were difficulties in working with simulations on SolidWorks and the difficulty of obtaining the necessary parts because they are not available in Palestine, as well as the high cost of importing them.</a:t>
            </a:r>
            <a:endParaRPr lang="en-US" sz="1900" dirty="0">
              <a:effectLst/>
              <a:latin typeface="Times New Roman" panose="02020603050405020304" pitchFamily="18" charset="0"/>
              <a:ea typeface="Calibri" panose="020F0502020204030204" pitchFamily="34" charset="0"/>
              <a:cs typeface="Times New Roman" panose="02020603050405020304" pitchFamily="18" charset="0"/>
            </a:endParaRPr>
          </a:p>
          <a:p>
            <a:pPr>
              <a:buFont typeface="Wingdings" pitchFamily="2" charset="2"/>
              <a:buChar char="Ø"/>
            </a:pPr>
            <a:endParaRPr lang="ar-SA" sz="2000" dirty="0"/>
          </a:p>
        </p:txBody>
      </p:sp>
    </p:spTree>
    <p:extLst>
      <p:ext uri="{BB962C8B-B14F-4D97-AF65-F5344CB8AC3E}">
        <p14:creationId xmlns:p14="http://schemas.microsoft.com/office/powerpoint/2010/main" val="927804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633" y="201359"/>
            <a:ext cx="6252670" cy="763525"/>
          </a:xfrm>
        </p:spPr>
        <p:txBody>
          <a:bodyPr>
            <a:normAutofit fontScale="90000"/>
          </a:bodyPr>
          <a:lstStyle/>
          <a:p>
            <a:br>
              <a:rPr lang="en-US" dirty="0"/>
            </a:br>
            <a:r>
              <a:rPr lang="en-US" dirty="0">
                <a:latin typeface="Times New Roman" panose="02020603050405020304" pitchFamily="18" charset="0"/>
                <a:cs typeface="Times New Roman" panose="02020603050405020304" pitchFamily="18" charset="0"/>
              </a:rPr>
              <a:t>Results</a:t>
            </a:r>
            <a:r>
              <a:rPr lang="en-US" sz="4000" dirty="0"/>
              <a:t> </a:t>
            </a:r>
            <a:br>
              <a:rPr lang="en-US" dirty="0"/>
            </a:br>
            <a:endParaRPr lang="ar-SA" dirty="0"/>
          </a:p>
        </p:txBody>
      </p:sp>
      <p:sp>
        <p:nvSpPr>
          <p:cNvPr id="3" name="Content Placeholder 2"/>
          <p:cNvSpPr>
            <a:spLocks noGrp="1"/>
          </p:cNvSpPr>
          <p:nvPr>
            <p:ph idx="1"/>
          </p:nvPr>
        </p:nvSpPr>
        <p:spPr>
          <a:xfrm>
            <a:off x="463620" y="1050702"/>
            <a:ext cx="6252670" cy="4092798"/>
          </a:xfrm>
        </p:spPr>
        <p:txBody>
          <a:bodyPr>
            <a:normAutofit/>
          </a:bodyPr>
          <a:lstStyle/>
          <a:p>
            <a:pPr marR="0">
              <a:lnSpc>
                <a:spcPct val="107000"/>
              </a:lnSpc>
              <a:spcBef>
                <a:spcPts val="200"/>
              </a:spcBef>
              <a:spcAft>
                <a:spcPts val="0"/>
              </a:spcAft>
              <a:buFont typeface="Wingdings" panose="05000000000000000000" pitchFamily="2" charset="2"/>
              <a:buChar char="Ø"/>
            </a:pPr>
            <a:r>
              <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4.1 Designs of (H&amp;V) AWT from Solidworks </a:t>
            </a:r>
          </a:p>
          <a:p>
            <a:pPr>
              <a:buFont typeface="Wingdings" pitchFamily="2" charset="2"/>
              <a:buChar char="Ø"/>
            </a:pPr>
            <a:endParaRPr lang="ar-SA" sz="2000" dirty="0"/>
          </a:p>
        </p:txBody>
      </p:sp>
      <p:pic>
        <p:nvPicPr>
          <p:cNvPr id="7" name="Picture 6">
            <a:extLst>
              <a:ext uri="{FF2B5EF4-FFF2-40B4-BE49-F238E27FC236}">
                <a16:creationId xmlns:a16="http://schemas.microsoft.com/office/drawing/2014/main" id="{B0D616F8-289F-7786-8E83-EED70B0797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70" y="1621216"/>
            <a:ext cx="2415479" cy="3110597"/>
          </a:xfrm>
          <a:prstGeom prst="rect">
            <a:avLst/>
          </a:prstGeom>
        </p:spPr>
      </p:pic>
      <p:pic>
        <p:nvPicPr>
          <p:cNvPr id="8" name="Picture 7">
            <a:extLst>
              <a:ext uri="{FF2B5EF4-FFF2-40B4-BE49-F238E27FC236}">
                <a16:creationId xmlns:a16="http://schemas.microsoft.com/office/drawing/2014/main" id="{89F53E8A-5AB2-A577-B52D-E80A2574E6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1266" y="1621215"/>
            <a:ext cx="2518609" cy="3110597"/>
          </a:xfrm>
          <a:prstGeom prst="rect">
            <a:avLst/>
          </a:prstGeom>
        </p:spPr>
      </p:pic>
      <p:sp>
        <p:nvSpPr>
          <p:cNvPr id="9" name="TextBox 8">
            <a:extLst>
              <a:ext uri="{FF2B5EF4-FFF2-40B4-BE49-F238E27FC236}">
                <a16:creationId xmlns:a16="http://schemas.microsoft.com/office/drawing/2014/main" id="{E9D71B60-ACF1-0D6F-513E-D50BC80738F8}"/>
              </a:ext>
            </a:extLst>
          </p:cNvPr>
          <p:cNvSpPr txBox="1"/>
          <p:nvPr/>
        </p:nvSpPr>
        <p:spPr>
          <a:xfrm>
            <a:off x="1673839" y="4817631"/>
            <a:ext cx="4586990" cy="276999"/>
          </a:xfrm>
          <a:prstGeom prst="rect">
            <a:avLst/>
          </a:prstGeom>
          <a:noFill/>
        </p:spPr>
        <p:txBody>
          <a:bodyPr wrap="square">
            <a:spAutoFit/>
          </a:bodyPr>
          <a:lstStyle/>
          <a:p>
            <a:pPr marL="0" marR="0" indent="274320" algn="ctr">
              <a:spcBef>
                <a:spcPts val="0"/>
              </a:spcBef>
              <a:spcAft>
                <a:spcPts val="1000"/>
              </a:spcAft>
            </a:pPr>
            <a:r>
              <a:rPr lang="en-US" sz="1200" b="1"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Figure 7</a:t>
            </a:r>
            <a:r>
              <a:rPr lang="en-US" sz="1200" i="1"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a:t>
            </a:r>
            <a:r>
              <a:rPr lang="en-US" sz="1200"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Wind Turbines model in solid works</a:t>
            </a:r>
            <a:endParaRPr lang="en-US" sz="120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58978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TABLE OF CONTENTS</a:t>
            </a:r>
          </a:p>
        </p:txBody>
      </p:sp>
      <p:sp>
        <p:nvSpPr>
          <p:cNvPr id="3" name="Content Placeholder 2"/>
          <p:cNvSpPr>
            <a:spLocks noGrp="1"/>
          </p:cNvSpPr>
          <p:nvPr>
            <p:ph idx="1"/>
          </p:nvPr>
        </p:nvSpPr>
        <p:spPr/>
        <p:txBody>
          <a:bodyPr>
            <a:normAutofit/>
          </a:bodyPr>
          <a:lstStyle/>
          <a:p>
            <a:r>
              <a:rPr lang="en-US" sz="1800" dirty="0">
                <a:latin typeface="Times New Roman" panose="02020603050405020304" pitchFamily="18" charset="0"/>
                <a:cs typeface="Times New Roman" panose="02020603050405020304" pitchFamily="18" charset="0"/>
              </a:rPr>
              <a:t>Introduction</a:t>
            </a:r>
          </a:p>
          <a:p>
            <a:pPr lvl="0">
              <a:lnSpc>
                <a:spcPct val="107000"/>
              </a:lnSpc>
              <a:buFont typeface="Wingdings"/>
              <a:buChar char=""/>
              <a:tabLst>
                <a:tab pos="457200" algn="l"/>
              </a:tabLst>
            </a:pPr>
            <a:r>
              <a:rPr lang="en-US" sz="1800" dirty="0">
                <a:solidFill>
                  <a:srgbClr val="10253F"/>
                </a:solidFill>
                <a:latin typeface="Times New Roman" panose="02020603050405020304" pitchFamily="18" charset="0"/>
                <a:cs typeface="Times New Roman" panose="02020603050405020304" pitchFamily="18" charset="0"/>
              </a:rPr>
              <a:t>Sources and Types of Energy</a:t>
            </a:r>
            <a:endParaRPr lang="en-US" sz="1800" dirty="0">
              <a:latin typeface="Times New Roman" panose="02020603050405020304" pitchFamily="18" charset="0"/>
              <a:ea typeface="Calibri"/>
              <a:cs typeface="Times New Roman" panose="02020603050405020304" pitchFamily="18" charset="0"/>
            </a:endParaRPr>
          </a:p>
          <a:p>
            <a:pPr lvl="0">
              <a:buFont typeface="Wingdings"/>
              <a:buChar char=""/>
              <a:tabLst>
                <a:tab pos="457200" algn="l"/>
              </a:tabLst>
            </a:pPr>
            <a:r>
              <a:rPr lang="en-US" sz="1800" dirty="0">
                <a:solidFill>
                  <a:srgbClr val="10253F"/>
                </a:solidFill>
                <a:latin typeface="Times New Roman" panose="02020603050405020304" pitchFamily="18" charset="0"/>
                <a:cs typeface="Times New Roman" panose="02020603050405020304" pitchFamily="18" charset="0"/>
              </a:rPr>
              <a:t>Types of Wind Turbine</a:t>
            </a:r>
            <a:endParaRPr lang="en-US" sz="1800" dirty="0">
              <a:latin typeface="Times New Roman" panose="02020603050405020304" pitchFamily="18" charset="0"/>
              <a:cs typeface="Times New Roman" panose="02020603050405020304" pitchFamily="18" charset="0"/>
            </a:endParaRPr>
          </a:p>
          <a:p>
            <a:pPr lvl="0">
              <a:buFont typeface="Wingdings"/>
              <a:buChar char=""/>
              <a:tabLst>
                <a:tab pos="457200" algn="l"/>
              </a:tabLst>
            </a:pPr>
            <a:r>
              <a:rPr lang="en-US" sz="1800" dirty="0">
                <a:solidFill>
                  <a:srgbClr val="10253F"/>
                </a:solidFill>
                <a:latin typeface="Times New Roman" panose="02020603050405020304" pitchFamily="18" charset="0"/>
                <a:cs typeface="Times New Roman" panose="02020603050405020304" pitchFamily="18" charset="0"/>
              </a:rPr>
              <a:t>Wind Potential in Palestine</a:t>
            </a:r>
            <a:endParaRPr lang="en-US" sz="1800" dirty="0">
              <a:latin typeface="Times New Roman" panose="02020603050405020304" pitchFamily="18" charset="0"/>
              <a:cs typeface="Times New Roman" panose="02020603050405020304" pitchFamily="18" charset="0"/>
            </a:endParaRPr>
          </a:p>
          <a:p>
            <a:pPr lvl="0">
              <a:buFont typeface="Wingdings"/>
              <a:buChar char=""/>
              <a:tabLst>
                <a:tab pos="457200" algn="l"/>
              </a:tabLst>
            </a:pPr>
            <a:r>
              <a:rPr lang="en-US" sz="1800" dirty="0">
                <a:solidFill>
                  <a:srgbClr val="10253F"/>
                </a:solidFill>
                <a:latin typeface="Times New Roman" panose="02020603050405020304" pitchFamily="18" charset="0"/>
                <a:cs typeface="Times New Roman" panose="02020603050405020304" pitchFamily="18" charset="0"/>
              </a:rPr>
              <a:t>Material Used in Manufacturing</a:t>
            </a:r>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Literature review</a:t>
            </a:r>
          </a:p>
          <a:p>
            <a:r>
              <a:rPr lang="en-US" sz="1800" dirty="0">
                <a:latin typeface="Times New Roman" panose="02020603050405020304" pitchFamily="18" charset="0"/>
                <a:cs typeface="Times New Roman" panose="02020603050405020304" pitchFamily="18" charset="0"/>
              </a:rPr>
              <a:t>Methodology</a:t>
            </a:r>
          </a:p>
          <a:p>
            <a:r>
              <a:rPr lang="en-US" sz="1800" dirty="0">
                <a:latin typeface="Times New Roman" panose="02020603050405020304" pitchFamily="18" charset="0"/>
                <a:cs typeface="Times New Roman" panose="02020603050405020304" pitchFamily="18" charset="0"/>
              </a:rPr>
              <a:t>Results </a:t>
            </a:r>
          </a:p>
          <a:p>
            <a:r>
              <a:rPr lang="en-US" sz="1800" dirty="0">
                <a:latin typeface="Times New Roman" panose="02020603050405020304" pitchFamily="18" charset="0"/>
                <a:cs typeface="Times New Roman" panose="02020603050405020304" pitchFamily="18" charset="0"/>
              </a:rPr>
              <a:t>Conclusion</a:t>
            </a:r>
          </a:p>
          <a:p>
            <a:r>
              <a:rPr kumimoji="0" lang="en-US" sz="1800" i="0" u="none" strike="noStrike" kern="1200" cap="none" spc="0" normalizeH="0" baseline="0" noProof="0" dirty="0">
                <a:ln>
                  <a:noFill/>
                </a:ln>
                <a:solidFill>
                  <a:schemeClr val="tx2">
                    <a:lumMod val="75000"/>
                  </a:schemeClr>
                </a:solidFill>
                <a:effectLst/>
                <a:uLnTx/>
                <a:uFillTx/>
                <a:latin typeface="Times New Roman" panose="02020603050405020304" pitchFamily="18" charset="0"/>
                <a:ea typeface="Calibri" panose="020F0502020204030204" pitchFamily="34" charset="0"/>
                <a:cs typeface="Times New Roman" panose="02020603050405020304" pitchFamily="18" charset="0"/>
              </a:rPr>
              <a:t>Reference</a:t>
            </a:r>
            <a:endParaRPr lang="en-US" sz="1800" dirty="0">
              <a:solidFill>
                <a:schemeClr val="tx2">
                  <a:lumMod val="75000"/>
                </a:schemeClr>
              </a:solidFill>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10330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2692B-4231-5376-D695-F283A95923A6}"/>
              </a:ext>
            </a:extLst>
          </p:cNvPr>
          <p:cNvSpPr>
            <a:spLocks noGrp="1"/>
          </p:cNvSpPr>
          <p:nvPr>
            <p:ph type="title"/>
          </p:nvPr>
        </p:nvSpPr>
        <p:spPr>
          <a:xfrm>
            <a:off x="457200" y="196600"/>
            <a:ext cx="6252670" cy="763525"/>
          </a:xfrm>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Results</a:t>
            </a:r>
            <a:endParaRPr lang="en-US" dirty="0"/>
          </a:p>
        </p:txBody>
      </p:sp>
      <p:sp>
        <p:nvSpPr>
          <p:cNvPr id="3" name="Content Placeholder 2">
            <a:extLst>
              <a:ext uri="{FF2B5EF4-FFF2-40B4-BE49-F238E27FC236}">
                <a16:creationId xmlns:a16="http://schemas.microsoft.com/office/drawing/2014/main" id="{50898B89-C855-F915-F2D6-1504A4221871}"/>
              </a:ext>
            </a:extLst>
          </p:cNvPr>
          <p:cNvSpPr>
            <a:spLocks noGrp="1"/>
          </p:cNvSpPr>
          <p:nvPr>
            <p:ph idx="1"/>
          </p:nvPr>
        </p:nvSpPr>
        <p:spPr>
          <a:xfrm>
            <a:off x="601669" y="960125"/>
            <a:ext cx="6566315" cy="3986775"/>
          </a:xfrm>
        </p:spPr>
        <p:txBody>
          <a:bodyPr/>
          <a:lstStyle/>
          <a:p>
            <a:pPr marL="342900" marR="0" lvl="0" indent="-342900" algn="l" defTabSz="914400" rtl="0" eaLnBrk="1" fontAlgn="auto" latinLnBrk="0" hangingPunct="1">
              <a:lnSpc>
                <a:spcPct val="150000"/>
              </a:lnSpc>
              <a:spcBef>
                <a:spcPts val="200"/>
              </a:spcBef>
              <a:spcAft>
                <a:spcPts val="0"/>
              </a:spcAft>
              <a:buClrTx/>
              <a:buSzTx/>
              <a:buFont typeface="Wingdings" panose="05000000000000000000" pitchFamily="2" charset="2"/>
              <a:buChar char="Ø"/>
              <a:tabLst/>
              <a:defRPr/>
            </a:pPr>
            <a:r>
              <a:rPr kumimoji="0" lang="en-US" sz="2000" b="0" i="0" u="none" strike="noStrike" kern="1200" cap="none" spc="0" normalizeH="0" baseline="0" noProof="0" dirty="0">
                <a:ln>
                  <a:noFill/>
                </a:ln>
                <a:solidFill>
                  <a:schemeClr val="tx2">
                    <a:lumMod val="60000"/>
                    <a:lumOff val="40000"/>
                  </a:scheme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4.2 simulation of the HAWT (3-blades) </a:t>
            </a:r>
          </a:p>
          <a:p>
            <a:pPr marL="0" indent="0">
              <a:buNone/>
            </a:pPr>
            <a:endParaRPr lang="en-US" dirty="0"/>
          </a:p>
        </p:txBody>
      </p:sp>
      <p:pic>
        <p:nvPicPr>
          <p:cNvPr id="4" name="Picture 3">
            <a:extLst>
              <a:ext uri="{FF2B5EF4-FFF2-40B4-BE49-F238E27FC236}">
                <a16:creationId xmlns:a16="http://schemas.microsoft.com/office/drawing/2014/main" id="{B35EF83F-B534-A7E3-1502-1C6A43A425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6479" y="1829139"/>
            <a:ext cx="4683391" cy="2727775"/>
          </a:xfrm>
          <a:prstGeom prst="rect">
            <a:avLst/>
          </a:prstGeom>
        </p:spPr>
      </p:pic>
      <p:sp>
        <p:nvSpPr>
          <p:cNvPr id="6" name="TextBox 5">
            <a:extLst>
              <a:ext uri="{FF2B5EF4-FFF2-40B4-BE49-F238E27FC236}">
                <a16:creationId xmlns:a16="http://schemas.microsoft.com/office/drawing/2014/main" id="{3CC06B2F-1C44-2FF9-0088-8551974B39DE}"/>
              </a:ext>
            </a:extLst>
          </p:cNvPr>
          <p:cNvSpPr txBox="1"/>
          <p:nvPr/>
        </p:nvSpPr>
        <p:spPr>
          <a:xfrm>
            <a:off x="2116417" y="4613407"/>
            <a:ext cx="4586990" cy="276999"/>
          </a:xfrm>
          <a:prstGeom prst="rect">
            <a:avLst/>
          </a:prstGeom>
          <a:noFill/>
        </p:spPr>
        <p:txBody>
          <a:bodyPr wrap="square">
            <a:spAutoFit/>
          </a:bodyPr>
          <a:lstStyle/>
          <a:p>
            <a:pPr marL="0" marR="0" lvl="0" indent="274320" algn="ctr" defTabSz="914400" rtl="0" eaLnBrk="1" fontAlgn="auto" latinLnBrk="0" hangingPunct="1">
              <a:lnSpc>
                <a:spcPct val="100000"/>
              </a:lnSpc>
              <a:spcBef>
                <a:spcPts val="0"/>
              </a:spcBef>
              <a:spcAft>
                <a:spcPts val="1000"/>
              </a:spcAft>
              <a:buClrTx/>
              <a:buSzTx/>
              <a:buFontTx/>
              <a:buNone/>
              <a:tabLst/>
              <a:defRPr/>
            </a:pPr>
            <a:r>
              <a:rPr kumimoji="0" lang="en-US" sz="1200" b="1" i="0" u="none" strike="noStrike" kern="1200" cap="none" spc="0" normalizeH="0" baseline="0" noProof="0" dirty="0">
                <a:ln>
                  <a:noFill/>
                </a:ln>
                <a:solidFill>
                  <a:schemeClr val="tx2">
                    <a:lumMod val="60000"/>
                    <a:lumOff val="40000"/>
                  </a:schemeClr>
                </a:solidFill>
                <a:effectLst/>
                <a:uLnTx/>
                <a:uFillTx/>
                <a:latin typeface="Times New Roman" panose="02020603050405020304" pitchFamily="18" charset="0"/>
                <a:ea typeface="Calibri" panose="020F0502020204030204" pitchFamily="34" charset="0"/>
                <a:cs typeface="Arial" panose="020B0604020202020204" pitchFamily="34" charset="0"/>
              </a:rPr>
              <a:t>Figure 8:</a:t>
            </a:r>
            <a:r>
              <a:rPr kumimoji="0" lang="en-US" sz="900" b="0" i="1" u="none" strike="noStrike" kern="1200" cap="none" spc="0" normalizeH="0" baseline="0" noProof="0" dirty="0">
                <a:ln>
                  <a:noFill/>
                </a:ln>
                <a:solidFill>
                  <a:schemeClr val="tx2">
                    <a:lumMod val="60000"/>
                    <a:lumOff val="40000"/>
                  </a:schemeClr>
                </a:solidFill>
                <a:effectLst/>
                <a:uLnTx/>
                <a:uFillTx/>
                <a:latin typeface="Calibri" panose="020F0502020204030204" pitchFamily="34" charset="0"/>
                <a:ea typeface="Calibri" panose="020F0502020204030204" pitchFamily="34" charset="0"/>
                <a:cs typeface="Arial" panose="020B0604020202020204" pitchFamily="34" charset="0"/>
              </a:rPr>
              <a:t> </a:t>
            </a:r>
            <a:r>
              <a:rPr kumimoji="0" lang="en-US" sz="1100" b="0" i="0" u="none" strike="noStrike" kern="1200" cap="none" spc="0" normalizeH="0" baseline="0" noProof="0" dirty="0">
                <a:ln>
                  <a:noFill/>
                </a:ln>
                <a:solidFill>
                  <a:schemeClr val="tx2">
                    <a:lumMod val="60000"/>
                    <a:lumOff val="40000"/>
                  </a:schemeClr>
                </a:solidFill>
                <a:effectLst/>
                <a:uLnTx/>
                <a:uFillTx/>
                <a:latin typeface="Times New Roman" panose="02020603050405020304" pitchFamily="18" charset="0"/>
                <a:ea typeface="Calibri" panose="020F0502020204030204" pitchFamily="34" charset="0"/>
                <a:cs typeface="Arial" panose="020B0604020202020204" pitchFamily="34" charset="0"/>
              </a:rPr>
              <a:t>air flow on the blades</a:t>
            </a:r>
            <a:endParaRPr kumimoji="0" lang="en-US" sz="900" b="0" i="1" u="none" strike="noStrike" kern="1200" cap="none" spc="0" normalizeH="0" baseline="0" noProof="0" dirty="0">
              <a:ln>
                <a:noFill/>
              </a:ln>
              <a:solidFill>
                <a:schemeClr val="tx2">
                  <a:lumMod val="60000"/>
                  <a:lumOff val="40000"/>
                </a:schemeClr>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49798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CB1CF-E2F0-C9C6-21A3-C266B4837D10}"/>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Results</a:t>
            </a:r>
            <a:endParaRPr lang="en-US" dirty="0"/>
          </a:p>
        </p:txBody>
      </p:sp>
      <p:pic>
        <p:nvPicPr>
          <p:cNvPr id="4" name="Content Placeholder 3">
            <a:extLst>
              <a:ext uri="{FF2B5EF4-FFF2-40B4-BE49-F238E27FC236}">
                <a16:creationId xmlns:a16="http://schemas.microsoft.com/office/drawing/2014/main" id="{846101D7-6996-E4FB-2643-6E7ED16168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1425" y="1350110"/>
            <a:ext cx="4683754" cy="3066744"/>
          </a:xfrm>
          <a:prstGeom prst="rect">
            <a:avLst/>
          </a:prstGeom>
        </p:spPr>
      </p:pic>
      <p:sp>
        <p:nvSpPr>
          <p:cNvPr id="6" name="TextBox 5">
            <a:extLst>
              <a:ext uri="{FF2B5EF4-FFF2-40B4-BE49-F238E27FC236}">
                <a16:creationId xmlns:a16="http://schemas.microsoft.com/office/drawing/2014/main" id="{DE02DF74-A7B6-92CF-FFF5-4F84BBA12C36}"/>
              </a:ext>
            </a:extLst>
          </p:cNvPr>
          <p:cNvSpPr txBox="1"/>
          <p:nvPr/>
        </p:nvSpPr>
        <p:spPr>
          <a:xfrm>
            <a:off x="1887743" y="4416854"/>
            <a:ext cx="5368514" cy="276999"/>
          </a:xfrm>
          <a:prstGeom prst="rect">
            <a:avLst/>
          </a:prstGeom>
          <a:noFill/>
        </p:spPr>
        <p:txBody>
          <a:bodyPr wrap="square">
            <a:spAutoFit/>
          </a:bodyPr>
          <a:lstStyle/>
          <a:p>
            <a:pPr marL="0" marR="0" indent="274320" algn="ctr">
              <a:spcBef>
                <a:spcPts val="0"/>
              </a:spcBef>
              <a:spcAft>
                <a:spcPts val="1000"/>
              </a:spcAft>
            </a:pPr>
            <a:r>
              <a:rPr lang="en-US" sz="1200" b="1" i="0" dirty="0">
                <a:effectLst/>
                <a:latin typeface="Times New Roman" panose="02020603050405020304" pitchFamily="18" charset="0"/>
                <a:ea typeface="Calibri" panose="020F0502020204030204" pitchFamily="34" charset="0"/>
                <a:cs typeface="Arial" panose="020B0604020202020204" pitchFamily="34" charset="0"/>
              </a:rPr>
              <a:t>Figure 9:</a:t>
            </a:r>
            <a:r>
              <a:rPr lang="en-US" sz="1200" i="0" dirty="0">
                <a:effectLst/>
                <a:latin typeface="Times New Roman" panose="02020603050405020304" pitchFamily="18" charset="0"/>
                <a:ea typeface="Calibri" panose="020F0502020204030204" pitchFamily="34" charset="0"/>
                <a:cs typeface="Arial" panose="020B0604020202020204" pitchFamily="34" charset="0"/>
              </a:rPr>
              <a:t>Relation between the Power and Angular velocity at different speeds</a:t>
            </a:r>
            <a:r>
              <a:rPr lang="en-US" sz="1100" i="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endParaRPr lang="en-US" sz="900" i="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81450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0005-1085-3BC3-37AA-E1CB718150D7}"/>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Results</a:t>
            </a:r>
            <a:endParaRPr lang="en-US" dirty="0"/>
          </a:p>
        </p:txBody>
      </p:sp>
      <p:pic>
        <p:nvPicPr>
          <p:cNvPr id="4" name="Content Placeholder 3">
            <a:extLst>
              <a:ext uri="{FF2B5EF4-FFF2-40B4-BE49-F238E27FC236}">
                <a16:creationId xmlns:a16="http://schemas.microsoft.com/office/drawing/2014/main" id="{04CBCE38-E89B-8D2B-D443-C8655FAAF4AE}"/>
              </a:ext>
            </a:extLst>
          </p:cNvPr>
          <p:cNvPicPr>
            <a:picLocks noGrp="1" noChangeAspect="1"/>
          </p:cNvPicPr>
          <p:nvPr>
            <p:ph idx="1"/>
          </p:nvPr>
        </p:nvPicPr>
        <p:blipFill>
          <a:blip r:embed="rId2"/>
          <a:stretch>
            <a:fillRect/>
          </a:stretch>
        </p:blipFill>
        <p:spPr>
          <a:xfrm>
            <a:off x="1976015" y="1565887"/>
            <a:ext cx="4750524" cy="2866797"/>
          </a:xfrm>
          <a:prstGeom prst="rect">
            <a:avLst/>
          </a:prstGeom>
        </p:spPr>
      </p:pic>
      <p:sp>
        <p:nvSpPr>
          <p:cNvPr id="5" name="TextBox 4">
            <a:extLst>
              <a:ext uri="{FF2B5EF4-FFF2-40B4-BE49-F238E27FC236}">
                <a16:creationId xmlns:a16="http://schemas.microsoft.com/office/drawing/2014/main" id="{22CE957F-69AD-7F55-64EF-685227A77CCA}"/>
              </a:ext>
            </a:extLst>
          </p:cNvPr>
          <p:cNvSpPr txBox="1"/>
          <p:nvPr/>
        </p:nvSpPr>
        <p:spPr>
          <a:xfrm>
            <a:off x="1365195" y="4404210"/>
            <a:ext cx="5502516" cy="276999"/>
          </a:xfrm>
          <a:prstGeom prst="rect">
            <a:avLst/>
          </a:prstGeom>
          <a:noFill/>
        </p:spPr>
        <p:txBody>
          <a:bodyPr wrap="square">
            <a:spAutoFit/>
          </a:bodyPr>
          <a:lstStyle/>
          <a:p>
            <a:pPr marL="0" marR="0" indent="274320" algn="r">
              <a:spcBef>
                <a:spcPts val="0"/>
              </a:spcBef>
              <a:spcAft>
                <a:spcPts val="1000"/>
              </a:spcAft>
            </a:pPr>
            <a:r>
              <a:rPr lang="en-US" sz="1200" b="1" i="0" dirty="0">
                <a:effectLst/>
                <a:latin typeface="Times New Roman" panose="02020603050405020304" pitchFamily="18" charset="0"/>
                <a:ea typeface="Calibri" panose="020F0502020204030204" pitchFamily="34" charset="0"/>
                <a:cs typeface="Arial" panose="020B0604020202020204" pitchFamily="34" charset="0"/>
              </a:rPr>
              <a:t>Figure </a:t>
            </a:r>
            <a:r>
              <a:rPr lang="en-US" sz="1200" b="1" dirty="0">
                <a:latin typeface="Times New Roman" panose="02020603050405020304" pitchFamily="18" charset="0"/>
                <a:ea typeface="Calibri" panose="020F0502020204030204" pitchFamily="34" charset="0"/>
                <a:cs typeface="Arial" panose="020B0604020202020204" pitchFamily="34" charset="0"/>
              </a:rPr>
              <a:t>10</a:t>
            </a:r>
            <a:r>
              <a:rPr lang="en-US" sz="1200" b="1" i="0" dirty="0">
                <a:effectLst/>
                <a:latin typeface="Times New Roman" panose="02020603050405020304" pitchFamily="18" charset="0"/>
                <a:ea typeface="Calibri" panose="020F0502020204030204" pitchFamily="34" charset="0"/>
                <a:cs typeface="Arial" panose="020B0604020202020204" pitchFamily="34" charset="0"/>
              </a:rPr>
              <a:t>:</a:t>
            </a:r>
            <a:r>
              <a:rPr lang="en-US" sz="1200" i="0" dirty="0">
                <a:effectLst/>
                <a:latin typeface="Times New Roman" panose="02020603050405020304" pitchFamily="18" charset="0"/>
                <a:ea typeface="Calibri" panose="020F0502020204030204" pitchFamily="34" charset="0"/>
                <a:cs typeface="Arial" panose="020B0604020202020204" pitchFamily="34" charset="0"/>
              </a:rPr>
              <a:t>Relation between the Power and Angular velocity at a different speeds</a:t>
            </a:r>
            <a:endParaRPr lang="en-US" sz="1200"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11407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Result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R="0">
              <a:lnSpc>
                <a:spcPct val="107000"/>
              </a:lnSpc>
              <a:spcBef>
                <a:spcPts val="200"/>
              </a:spcBef>
              <a:spcAft>
                <a:spcPts val="0"/>
              </a:spcAft>
              <a:buFont typeface="Wingdings" panose="05000000000000000000" pitchFamily="2" charset="2"/>
              <a:buChar char="Ø"/>
            </a:pPr>
            <a:r>
              <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ar-SA"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Study the effect of the number of blades</a:t>
            </a:r>
          </a:p>
          <a:p>
            <a:pPr>
              <a:buFont typeface="Wingdings" pitchFamily="2" charset="2"/>
              <a:buChar char="Ø"/>
            </a:pPr>
            <a:endParaRPr lang="en-US" dirty="0"/>
          </a:p>
          <a:p>
            <a:pPr marL="0" indent="0">
              <a:buNone/>
            </a:pPr>
            <a:endParaRPr lang="en-US" dirty="0"/>
          </a:p>
          <a:p>
            <a:pPr marL="0" indent="0">
              <a:buNone/>
            </a:pPr>
            <a:endParaRPr lang="ar-SA" dirty="0"/>
          </a:p>
        </p:txBody>
      </p:sp>
      <p:graphicFrame>
        <p:nvGraphicFramePr>
          <p:cNvPr id="6" name="Chart 5">
            <a:extLst>
              <a:ext uri="{FF2B5EF4-FFF2-40B4-BE49-F238E27FC236}">
                <a16:creationId xmlns:a16="http://schemas.microsoft.com/office/drawing/2014/main" id="{3BB751B0-A316-4294-A077-7AF489C11A7E}"/>
              </a:ext>
            </a:extLst>
          </p:cNvPr>
          <p:cNvGraphicFramePr/>
          <p:nvPr>
            <p:extLst>
              <p:ext uri="{D42A27DB-BD31-4B8C-83A1-F6EECF244321}">
                <p14:modId xmlns:p14="http://schemas.microsoft.com/office/powerpoint/2010/main" val="1958266391"/>
              </p:ext>
            </p:extLst>
          </p:nvPr>
        </p:nvGraphicFramePr>
        <p:xfrm>
          <a:off x="1670605" y="1752350"/>
          <a:ext cx="4428445" cy="2804565"/>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957DD348-39D4-1576-71D5-653E49416403}"/>
              </a:ext>
            </a:extLst>
          </p:cNvPr>
          <p:cNvSpPr txBox="1"/>
          <p:nvPr/>
        </p:nvSpPr>
        <p:spPr>
          <a:xfrm>
            <a:off x="1512060" y="4589524"/>
            <a:ext cx="4586990" cy="276999"/>
          </a:xfrm>
          <a:prstGeom prst="rect">
            <a:avLst/>
          </a:prstGeom>
          <a:noFill/>
        </p:spPr>
        <p:txBody>
          <a:bodyPr wrap="square">
            <a:spAutoFit/>
          </a:bodyPr>
          <a:lstStyle/>
          <a:p>
            <a:pPr marL="0" marR="0" indent="274320" algn="ctr">
              <a:spcBef>
                <a:spcPts val="0"/>
              </a:spcBef>
              <a:spcAft>
                <a:spcPts val="1000"/>
              </a:spcAft>
            </a:pPr>
            <a:r>
              <a:rPr lang="en-US" sz="1200" b="1" i="0"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Figure 11:</a:t>
            </a:r>
            <a:r>
              <a:rPr lang="en-US" sz="1200" i="1"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0"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Relation between the Torque and Rotational speed.</a:t>
            </a:r>
            <a:endParaRPr lang="en-US" sz="1200" i="1" dirty="0">
              <a:solidFill>
                <a:schemeClr val="tx2">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10505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8CC4C-E82E-C0E7-96C2-BDCD53A36A64}"/>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Result</a:t>
            </a:r>
            <a:endParaRPr lang="en-US" dirty="0"/>
          </a:p>
        </p:txBody>
      </p:sp>
      <p:sp>
        <p:nvSpPr>
          <p:cNvPr id="3" name="Content Placeholder 2">
            <a:extLst>
              <a:ext uri="{FF2B5EF4-FFF2-40B4-BE49-F238E27FC236}">
                <a16:creationId xmlns:a16="http://schemas.microsoft.com/office/drawing/2014/main" id="{147D203E-CDEE-40B3-4816-DA68E6392AD8}"/>
              </a:ext>
            </a:extLst>
          </p:cNvPr>
          <p:cNvSpPr>
            <a:spLocks noGrp="1"/>
          </p:cNvSpPr>
          <p:nvPr>
            <p:ph idx="1"/>
          </p:nvPr>
        </p:nvSpPr>
        <p:spPr>
          <a:xfrm>
            <a:off x="457199" y="1237124"/>
            <a:ext cx="6710785" cy="3562895"/>
          </a:xfrm>
        </p:spPr>
        <p:txBody>
          <a:bodyPr/>
          <a:lstStyle/>
          <a:p>
            <a:pPr marR="0">
              <a:lnSpc>
                <a:spcPct val="107000"/>
              </a:lnSpc>
              <a:spcBef>
                <a:spcPts val="200"/>
              </a:spcBef>
              <a:spcAft>
                <a:spcPts val="0"/>
              </a:spcAft>
              <a:buFont typeface="Wingdings" panose="05000000000000000000" pitchFamily="2" charset="2"/>
              <a:buChar char="Ø"/>
            </a:pPr>
            <a:r>
              <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4.4 Simulation of Savonius Wind Turbine</a:t>
            </a:r>
          </a:p>
          <a:p>
            <a:pPr marR="0">
              <a:lnSpc>
                <a:spcPct val="107000"/>
              </a:lnSpc>
              <a:spcBef>
                <a:spcPts val="200"/>
              </a:spcBef>
              <a:spcAft>
                <a:spcPts val="0"/>
              </a:spcAft>
              <a:buFont typeface="Wingdings" panose="05000000000000000000" pitchFamily="2" charset="2"/>
              <a:buChar char="Ø"/>
            </a:pPr>
            <a:endPar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2DFCECAA-0D2F-EE44-652C-C409429D39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7080" y="1960930"/>
            <a:ext cx="6125845" cy="2468880"/>
          </a:xfrm>
          <a:prstGeom prst="rect">
            <a:avLst/>
          </a:prstGeom>
        </p:spPr>
      </p:pic>
      <p:sp>
        <p:nvSpPr>
          <p:cNvPr id="6" name="TextBox 5">
            <a:extLst>
              <a:ext uri="{FF2B5EF4-FFF2-40B4-BE49-F238E27FC236}">
                <a16:creationId xmlns:a16="http://schemas.microsoft.com/office/drawing/2014/main" id="{63BB511F-4E51-6B32-1099-0CE063B0F1E6}"/>
              </a:ext>
            </a:extLst>
          </p:cNvPr>
          <p:cNvSpPr txBox="1"/>
          <p:nvPr/>
        </p:nvSpPr>
        <p:spPr>
          <a:xfrm>
            <a:off x="1519096" y="4476415"/>
            <a:ext cx="4586990" cy="276999"/>
          </a:xfrm>
          <a:prstGeom prst="rect">
            <a:avLst/>
          </a:prstGeom>
          <a:noFill/>
        </p:spPr>
        <p:txBody>
          <a:bodyPr wrap="square">
            <a:spAutoFit/>
          </a:bodyPr>
          <a:lstStyle/>
          <a:p>
            <a:pPr marL="0" marR="0" indent="274320" algn="ctr">
              <a:spcBef>
                <a:spcPts val="0"/>
              </a:spcBef>
              <a:spcAft>
                <a:spcPts val="1000"/>
              </a:spcAft>
            </a:pPr>
            <a:r>
              <a:rPr lang="en-US" sz="1200" b="1"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Figure 12:</a:t>
            </a:r>
            <a:r>
              <a:rPr lang="en-US" sz="1200"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Air flow on the blades</a:t>
            </a:r>
            <a:endParaRPr lang="en-US" sz="120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93714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kumimoji="0" lang="en-US"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Result</a:t>
            </a:r>
            <a:br>
              <a:rPr lang="en-US" dirty="0"/>
            </a:br>
            <a:endParaRPr lang="ar-SA" dirty="0"/>
          </a:p>
        </p:txBody>
      </p:sp>
      <p:sp>
        <p:nvSpPr>
          <p:cNvPr id="3" name="Content Placeholder 2"/>
          <p:cNvSpPr>
            <a:spLocks noGrp="1"/>
          </p:cNvSpPr>
          <p:nvPr>
            <p:ph idx="1"/>
          </p:nvPr>
        </p:nvSpPr>
        <p:spPr/>
        <p:txBody>
          <a:bodyPr>
            <a:normAutofit/>
          </a:bodyPr>
          <a:lstStyle/>
          <a:p>
            <a:pPr>
              <a:lnSpc>
                <a:spcPct val="120000"/>
              </a:lnSpc>
            </a:pPr>
            <a:endParaRPr lang="en-US" dirty="0"/>
          </a:p>
          <a:p>
            <a:pPr>
              <a:lnSpc>
                <a:spcPct val="120000"/>
              </a:lnSpc>
            </a:pPr>
            <a:endParaRPr lang="en-US" dirty="0"/>
          </a:p>
          <a:p>
            <a:pPr>
              <a:lnSpc>
                <a:spcPct val="120000"/>
              </a:lnSpc>
            </a:pPr>
            <a:endParaRPr lang="ar-SA" dirty="0"/>
          </a:p>
        </p:txBody>
      </p:sp>
      <p:graphicFrame>
        <p:nvGraphicFramePr>
          <p:cNvPr id="4" name="Chart 3">
            <a:extLst>
              <a:ext uri="{FF2B5EF4-FFF2-40B4-BE49-F238E27FC236}">
                <a16:creationId xmlns:a16="http://schemas.microsoft.com/office/drawing/2014/main" id="{577AA84C-1A99-4DB2-940E-168D7AB0B7CA}"/>
              </a:ext>
            </a:extLst>
          </p:cNvPr>
          <p:cNvGraphicFramePr/>
          <p:nvPr>
            <p:extLst>
              <p:ext uri="{D42A27DB-BD31-4B8C-83A1-F6EECF244321}">
                <p14:modId xmlns:p14="http://schemas.microsoft.com/office/powerpoint/2010/main" val="3802576619"/>
              </p:ext>
            </p:extLst>
          </p:nvPr>
        </p:nvGraphicFramePr>
        <p:xfrm>
          <a:off x="2128720" y="1264556"/>
          <a:ext cx="5039265" cy="326940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AAAF483E-9F98-6060-35C2-16C176AF6A31}"/>
              </a:ext>
            </a:extLst>
          </p:cNvPr>
          <p:cNvSpPr txBox="1"/>
          <p:nvPr/>
        </p:nvSpPr>
        <p:spPr>
          <a:xfrm>
            <a:off x="1823311" y="4533957"/>
            <a:ext cx="5497380" cy="276999"/>
          </a:xfrm>
          <a:prstGeom prst="rect">
            <a:avLst/>
          </a:prstGeom>
          <a:noFill/>
        </p:spPr>
        <p:txBody>
          <a:bodyPr wrap="square">
            <a:spAutoFit/>
          </a:bodyPr>
          <a:lstStyle/>
          <a:p>
            <a:pPr marL="0" marR="0" indent="274320" algn="ctr">
              <a:spcBef>
                <a:spcPts val="0"/>
              </a:spcBef>
              <a:spcAft>
                <a:spcPts val="1000"/>
              </a:spcAft>
            </a:pPr>
            <a:r>
              <a:rPr lang="en-US" sz="1200" b="1" i="0" dirty="0">
                <a:effectLst/>
                <a:latin typeface="Times New Roman" panose="02020603050405020304" pitchFamily="18" charset="0"/>
                <a:ea typeface="Calibri" panose="020F0502020204030204" pitchFamily="34" charset="0"/>
                <a:cs typeface="Times New Roman" panose="02020603050405020304" pitchFamily="18" charset="0"/>
              </a:rPr>
              <a:t>Figure 13:</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0" dirty="0">
                <a:effectLst/>
                <a:latin typeface="Times New Roman" panose="02020603050405020304" pitchFamily="18" charset="0"/>
                <a:ea typeface="Calibri" panose="020F0502020204030204" pitchFamily="34" charset="0"/>
                <a:cs typeface="Times New Roman" panose="02020603050405020304" pitchFamily="18" charset="0"/>
              </a:rPr>
              <a:t>Relation between the Power and Angular velocity at a different speeds</a:t>
            </a:r>
            <a:endParaRPr lang="en-US" sz="12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80089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231105"/>
            <a:ext cx="6252670" cy="763525"/>
          </a:xfrm>
        </p:spPr>
        <p:txBody>
          <a:bodyPr>
            <a:normAutofit/>
          </a:bodyPr>
          <a:lstStyle/>
          <a:p>
            <a:r>
              <a:rPr lang="en-US" sz="3200" dirty="0">
                <a:latin typeface="Times New Roman" panose="02020603050405020304" pitchFamily="18" charset="0"/>
                <a:cs typeface="Times New Roman" panose="02020603050405020304" pitchFamily="18" charset="0"/>
              </a:rPr>
              <a:t>Result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Wingdings" pitchFamily="2" charset="2"/>
              <a:buChar char="Ø"/>
            </a:pPr>
            <a:endParaRPr lang="en-US" dirty="0"/>
          </a:p>
          <a:p>
            <a:pPr marL="0" indent="0">
              <a:buNone/>
            </a:pPr>
            <a:endParaRPr lang="en-US" dirty="0"/>
          </a:p>
          <a:p>
            <a:pPr marL="0" indent="0">
              <a:buNone/>
            </a:pPr>
            <a:endParaRPr lang="ar-SA" dirty="0"/>
          </a:p>
        </p:txBody>
      </p:sp>
      <p:sp>
        <p:nvSpPr>
          <p:cNvPr id="4" name="TextBox 3">
            <a:extLst>
              <a:ext uri="{FF2B5EF4-FFF2-40B4-BE49-F238E27FC236}">
                <a16:creationId xmlns:a16="http://schemas.microsoft.com/office/drawing/2014/main" id="{0935A14B-11F9-DBA5-DEBD-9401C3616E97}"/>
              </a:ext>
            </a:extLst>
          </p:cNvPr>
          <p:cNvSpPr txBox="1"/>
          <p:nvPr/>
        </p:nvSpPr>
        <p:spPr>
          <a:xfrm>
            <a:off x="441470" y="842178"/>
            <a:ext cx="6413610" cy="966290"/>
          </a:xfrm>
          <a:prstGeom prst="rect">
            <a:avLst/>
          </a:prstGeom>
          <a:noFill/>
        </p:spPr>
        <p:txBody>
          <a:bodyPr wrap="square" rtlCol="0">
            <a:spAutoFit/>
          </a:bodyPr>
          <a:lstStyle/>
          <a:p>
            <a:pPr marL="342900" marR="0" indent="-342900">
              <a:lnSpc>
                <a:spcPct val="150000"/>
              </a:lnSpc>
              <a:spcBef>
                <a:spcPts val="200"/>
              </a:spcBef>
              <a:spcAft>
                <a:spcPts val="0"/>
              </a:spcAft>
              <a:buFont typeface="Wingdings" panose="05000000000000000000" pitchFamily="2" charset="2"/>
              <a:buChar char="Ø"/>
            </a:pPr>
            <a:r>
              <a:rPr lang="en-US" sz="2000" dirty="0">
                <a:solidFill>
                  <a:schemeClr val="tx2">
                    <a:lumMod val="60000"/>
                    <a:lumOff val="4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4.5 Compare between Horizontal and Vertical turbines simulation results</a:t>
            </a:r>
            <a:endParaRPr lang="en-US" sz="2000" dirty="0">
              <a:solidFill>
                <a:schemeClr val="tx2">
                  <a:lumMod val="60000"/>
                  <a:lumOff val="40000"/>
                </a:schemeClr>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34D1666-1FCE-D6B2-B6D1-EF6ECFA213A3}"/>
              </a:ext>
            </a:extLst>
          </p:cNvPr>
          <p:cNvSpPr txBox="1"/>
          <p:nvPr/>
        </p:nvSpPr>
        <p:spPr>
          <a:xfrm>
            <a:off x="1059785" y="4697224"/>
            <a:ext cx="5497379" cy="276999"/>
          </a:xfrm>
          <a:prstGeom prst="rect">
            <a:avLst/>
          </a:prstGeom>
          <a:noFill/>
        </p:spPr>
        <p:txBody>
          <a:bodyPr wrap="square">
            <a:spAutoFit/>
          </a:bodyPr>
          <a:lstStyle/>
          <a:p>
            <a:pPr marL="0" marR="0" indent="274320" algn="ctr">
              <a:spcBef>
                <a:spcPts val="0"/>
              </a:spcBef>
              <a:spcAft>
                <a:spcPts val="1000"/>
              </a:spcAft>
            </a:pPr>
            <a:r>
              <a:rPr lang="en-US" sz="1200" b="1"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Figure 14:</a:t>
            </a:r>
            <a:r>
              <a:rPr lang="en-US" sz="1200"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Relation between the Torque and Angular velocity at a speed of 4.5m/s</a:t>
            </a:r>
            <a:endParaRPr lang="en-US" sz="120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0" name="Chart 9">
            <a:extLst>
              <a:ext uri="{FF2B5EF4-FFF2-40B4-BE49-F238E27FC236}">
                <a16:creationId xmlns:a16="http://schemas.microsoft.com/office/drawing/2014/main" id="{56B015EC-5B0D-48AB-A7EA-7153053BEACA}"/>
              </a:ext>
            </a:extLst>
          </p:cNvPr>
          <p:cNvGraphicFramePr/>
          <p:nvPr>
            <p:extLst>
              <p:ext uri="{D42A27DB-BD31-4B8C-83A1-F6EECF244321}">
                <p14:modId xmlns:p14="http://schemas.microsoft.com/office/powerpoint/2010/main" val="278053330"/>
              </p:ext>
            </p:extLst>
          </p:nvPr>
        </p:nvGraphicFramePr>
        <p:xfrm>
          <a:off x="1670604" y="1862498"/>
          <a:ext cx="4733855" cy="2834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131310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DFCAA-6577-42F4-B739-4E819EB064D9}"/>
              </a:ext>
            </a:extLst>
          </p:cNvPr>
          <p:cNvSpPr>
            <a:spLocks noGrp="1"/>
          </p:cNvSpPr>
          <p:nvPr>
            <p:ph type="title"/>
          </p:nvPr>
        </p:nvSpPr>
        <p:spPr/>
        <p:txBody>
          <a:bodyPr>
            <a:normAutofit/>
          </a:bodyPr>
          <a:lstStyle/>
          <a:p>
            <a:r>
              <a:rPr kumimoji="0" lang="en-US" sz="3200" i="0" u="none" strike="noStrike" kern="1200" cap="none" spc="0" normalizeH="0" baseline="0" noProof="0" dirty="0">
                <a:ln>
                  <a:noFill/>
                </a:ln>
                <a:solidFill>
                  <a:schemeClr val="tx2">
                    <a:lumMod val="40000"/>
                    <a:lumOff val="60000"/>
                  </a:schemeClr>
                </a:solidFill>
                <a:effectLst/>
                <a:uLnTx/>
                <a:uFillTx/>
                <a:latin typeface="Times New Roman" panose="02020603050405020304" pitchFamily="18" charset="0"/>
                <a:ea typeface="Calibri" panose="020F0502020204030204" pitchFamily="34" charset="0"/>
                <a:cs typeface="Arial" panose="020B0604020202020204" pitchFamily="34" charset="0"/>
              </a:rPr>
              <a:t>Conclusion</a:t>
            </a:r>
            <a:endParaRPr lang="en-US" sz="3200" dirty="0">
              <a:solidFill>
                <a:schemeClr val="tx2">
                  <a:lumMod val="40000"/>
                  <a:lumOff val="60000"/>
                </a:schemeClr>
              </a:solidFill>
            </a:endParaRPr>
          </a:p>
        </p:txBody>
      </p:sp>
      <p:sp>
        <p:nvSpPr>
          <p:cNvPr id="3" name="Content Placeholder 2">
            <a:extLst>
              <a:ext uri="{FF2B5EF4-FFF2-40B4-BE49-F238E27FC236}">
                <a16:creationId xmlns:a16="http://schemas.microsoft.com/office/drawing/2014/main" id="{2AEFE84F-CBF0-DE33-43AF-A804FD465D30}"/>
              </a:ext>
            </a:extLst>
          </p:cNvPr>
          <p:cNvSpPr>
            <a:spLocks noGrp="1"/>
          </p:cNvSpPr>
          <p:nvPr>
            <p:ph idx="1"/>
          </p:nvPr>
        </p:nvSpPr>
        <p:spPr/>
        <p:txBody>
          <a:bodyPr/>
          <a:lstStyle/>
          <a:p>
            <a:pPr>
              <a:lnSpc>
                <a:spcPct val="150000"/>
              </a:lnSpc>
              <a:buFont typeface="Wingdings" panose="05000000000000000000" pitchFamily="2" charset="2"/>
              <a:buChar char="ü"/>
            </a:pPr>
            <a:r>
              <a:rPr lang="en-US" sz="1800" dirty="0">
                <a:solidFill>
                  <a:schemeClr val="tx2">
                    <a:lumMod val="40000"/>
                    <a:lumOff val="60000"/>
                  </a:schemeClr>
                </a:solidFill>
                <a:latin typeface="Times New Roman" panose="02020603050405020304" pitchFamily="18" charset="0"/>
                <a:cs typeface="Times New Roman" panose="02020603050405020304" pitchFamily="18" charset="0"/>
              </a:rPr>
              <a:t>it was found that the best energy yield is at a wind speed of 4.5 m/s.</a:t>
            </a:r>
          </a:p>
          <a:p>
            <a:pPr>
              <a:lnSpc>
                <a:spcPct val="150000"/>
              </a:lnSpc>
              <a:buFont typeface="Wingdings" panose="05000000000000000000" pitchFamily="2" charset="2"/>
              <a:buChar char="ü"/>
            </a:pPr>
            <a:r>
              <a:rPr lang="en-US" sz="1800" dirty="0">
                <a:solidFill>
                  <a:schemeClr val="tx2">
                    <a:lumMod val="40000"/>
                    <a:lumOff val="60000"/>
                  </a:schemeClr>
                </a:solidFill>
                <a:latin typeface="Times New Roman" panose="02020603050405020304" pitchFamily="18" charset="0"/>
                <a:cs typeface="Times New Roman" panose="02020603050405020304" pitchFamily="18" charset="0"/>
              </a:rPr>
              <a:t>in HAWT, it is preferable to choose 3 blades as they are most appropriate economically and productively.</a:t>
            </a:r>
          </a:p>
          <a:p>
            <a:pPr>
              <a:lnSpc>
                <a:spcPct val="150000"/>
              </a:lnSpc>
              <a:buFont typeface="Wingdings" panose="05000000000000000000" pitchFamily="2" charset="2"/>
              <a:buChar char="ü"/>
            </a:pPr>
            <a:r>
              <a:rPr lang="en-US" sz="1800" dirty="0">
                <a:solidFill>
                  <a:schemeClr val="tx2">
                    <a:lumMod val="40000"/>
                    <a:lumOff val="60000"/>
                  </a:schemeClr>
                </a:solidFill>
                <a:effectLst/>
                <a:latin typeface="Times New Roman" panose="02020603050405020304" pitchFamily="18" charset="0"/>
                <a:ea typeface="Calibri" panose="020F0502020204030204" pitchFamily="34" charset="0"/>
                <a:cs typeface="Times New Roman" panose="02020603050405020304" pitchFamily="18" charset="0"/>
              </a:rPr>
              <a:t>After comparing the results of (H&amp;V) AWTs, it was found that Savonius turbines have the greatest ability to generate power at low wind speeds commensurate with the wind speed in the city of Hebron.</a:t>
            </a:r>
            <a:endParaRPr lang="en-US" sz="1800" dirty="0">
              <a:solidFill>
                <a:schemeClr val="tx2">
                  <a:lumMod val="40000"/>
                  <a:lumOff val="6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5973931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FF2DD-183B-3BF9-5E83-DD94D597A63D}"/>
              </a:ext>
            </a:extLst>
          </p:cNvPr>
          <p:cNvSpPr>
            <a:spLocks noGrp="1"/>
          </p:cNvSpPr>
          <p:nvPr>
            <p:ph type="title"/>
          </p:nvPr>
        </p:nvSpPr>
        <p:spPr/>
        <p:txBody>
          <a:bodyPr>
            <a:normAutofit/>
          </a:bodyPr>
          <a:lstStyle/>
          <a:p>
            <a:r>
              <a:rPr lang="en-US" sz="3200" dirty="0">
                <a:solidFill>
                  <a:schemeClr val="tx2">
                    <a:lumMod val="40000"/>
                    <a:lumOff val="60000"/>
                  </a:schemeClr>
                </a:solidFill>
                <a:effectLst/>
                <a:latin typeface="Times New Roman" panose="02020603050405020304" pitchFamily="18" charset="0"/>
                <a:ea typeface="Calibri" panose="020F0502020204030204" pitchFamily="34" charset="0"/>
                <a:cs typeface="Arial" panose="020B0604020202020204" pitchFamily="34" charset="0"/>
              </a:rPr>
              <a:t>Recommendation</a:t>
            </a:r>
            <a:endParaRPr lang="en-US" sz="3200" dirty="0">
              <a:solidFill>
                <a:schemeClr val="tx2">
                  <a:lumMod val="40000"/>
                  <a:lumOff val="60000"/>
                </a:schemeClr>
              </a:solidFill>
            </a:endParaRPr>
          </a:p>
        </p:txBody>
      </p:sp>
      <p:sp>
        <p:nvSpPr>
          <p:cNvPr id="3" name="Content Placeholder 2">
            <a:extLst>
              <a:ext uri="{FF2B5EF4-FFF2-40B4-BE49-F238E27FC236}">
                <a16:creationId xmlns:a16="http://schemas.microsoft.com/office/drawing/2014/main" id="{AC14012B-A83F-BAB9-FB78-74161EB26A06}"/>
              </a:ext>
            </a:extLst>
          </p:cNvPr>
          <p:cNvSpPr>
            <a:spLocks noGrp="1"/>
          </p:cNvSpPr>
          <p:nvPr>
            <p:ph idx="1"/>
          </p:nvPr>
        </p:nvSpPr>
        <p:spPr/>
        <p:txBody>
          <a:bodyPr>
            <a:normAutofit/>
          </a:bodyPr>
          <a:lstStyle/>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It is recommended to experiment with various types of VAWT turbines</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Different HAWT blade designs may be tested and compared</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It is suggested to conduct a practical experiment of the species given in the research and compare the results with those obtained in the real world and those obtained by performing a simulation.</a:t>
            </a:r>
          </a:p>
          <a:p>
            <a:pPr>
              <a:lnSpc>
                <a:spcPct val="15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The types of turbines to be simulated should depend on the wind speed in the chosen area.</a:t>
            </a:r>
          </a:p>
          <a:p>
            <a:pPr marL="0" indent="0">
              <a:buNone/>
            </a:pPr>
            <a:endParaRPr lang="en-US" dirty="0"/>
          </a:p>
        </p:txBody>
      </p:sp>
    </p:spTree>
    <p:extLst>
      <p:ext uri="{BB962C8B-B14F-4D97-AF65-F5344CB8AC3E}">
        <p14:creationId xmlns:p14="http://schemas.microsoft.com/office/powerpoint/2010/main" val="3157162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55" y="63818"/>
            <a:ext cx="6521773" cy="916230"/>
          </a:xfrm>
        </p:spPr>
        <p:txBody>
          <a:bodyPr>
            <a:normAutofit/>
          </a:bodyPr>
          <a:lstStyle/>
          <a:p>
            <a:r>
              <a:rPr lang="en-US" sz="3200" dirty="0">
                <a:latin typeface="Times New Roman" panose="02020603050405020304" pitchFamily="18" charset="0"/>
                <a:cs typeface="Times New Roman" panose="02020603050405020304" pitchFamily="18" charset="0"/>
              </a:rPr>
              <a:t> </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Reference</a:t>
            </a:r>
            <a:endParaRPr lang="ar-SA" sz="32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95BBE1F-15BF-AAB7-5B91-EC46574BB5B4}"/>
              </a:ext>
            </a:extLst>
          </p:cNvPr>
          <p:cNvSpPr txBox="1"/>
          <p:nvPr/>
        </p:nvSpPr>
        <p:spPr>
          <a:xfrm>
            <a:off x="404423" y="1044700"/>
            <a:ext cx="6566315" cy="5747984"/>
          </a:xfrm>
          <a:prstGeom prst="rect">
            <a:avLst/>
          </a:prstGeom>
          <a:noFill/>
        </p:spPr>
        <p:txBody>
          <a:bodyPr wrap="square" rtlCol="0">
            <a:spAutoFit/>
          </a:bodyPr>
          <a:lstStyle/>
          <a:p>
            <a:pPr marL="342900" marR="0" lvl="0" indent="-342900" algn="just">
              <a:lnSpc>
                <a:spcPct val="150000"/>
              </a:lnSpc>
              <a:spcBef>
                <a:spcPts val="0"/>
              </a:spcBef>
              <a:spcAft>
                <a:spcPts val="800"/>
              </a:spcAft>
              <a:buFont typeface="+mj-lt"/>
              <a:buAutoNum type="arabicPeriod"/>
            </a:pPr>
            <a:r>
              <a:rPr lang="en-GB"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mj-cs"/>
              </a:rPr>
              <a:t>Makhalas</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 K. A., &amp; </a:t>
            </a:r>
            <a:r>
              <a:rPr lang="en-GB"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mj-cs"/>
              </a:rPr>
              <a:t>Alsehlli</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 F. (2015). Wind Power.</a:t>
            </a:r>
          </a:p>
          <a:p>
            <a:pPr marL="342900" marR="0" lvl="0" indent="-342900" algn="just">
              <a:lnSpc>
                <a:spcPct val="150000"/>
              </a:lnSpc>
              <a:spcBef>
                <a:spcPts val="0"/>
              </a:spcBef>
              <a:spcAft>
                <a:spcPts val="800"/>
              </a:spcAft>
              <a:buFont typeface="+mj-lt"/>
              <a:buAutoNum type="arabicPeriod"/>
            </a:pPr>
            <a:r>
              <a:rPr lang="fr-FR"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mj-cs"/>
              </a:rPr>
              <a:t>Aymane</a:t>
            </a:r>
            <a:r>
              <a:rPr lang="fr-FR"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 E., </a:t>
            </a:r>
            <a:r>
              <a:rPr lang="fr-FR"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mj-cs"/>
              </a:rPr>
              <a:t>Darhmaoui</a:t>
            </a:r>
            <a:r>
              <a:rPr lang="fr-FR"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 H., &amp; Sheikh, N. (2017). </a:t>
            </a:r>
            <a:r>
              <a:rPr lang="en-GB"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mj-cs"/>
              </a:rPr>
              <a:t>Savonius</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 Vertical Wind Turbine: Design, Simulation, and Physical Testing. </a:t>
            </a:r>
            <a:r>
              <a:rPr lang="en-GB" sz="1400" i="1"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School of Sci. &amp; Eng. Univ. Program</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a:t>
            </a:r>
            <a:endParaRPr lang="en-US" sz="1400" dirty="0">
              <a:solidFill>
                <a:schemeClr val="accent1">
                  <a:lumMod val="60000"/>
                  <a:lumOff val="40000"/>
                </a:schemeClr>
              </a:solidFill>
              <a:effectLst/>
              <a:latin typeface="Calibri" panose="020F0502020204030204" pitchFamily="34" charset="0"/>
              <a:ea typeface="Calibri" panose="020F0502020204030204" pitchFamily="34" charset="0"/>
              <a:cs typeface="+mj-cs"/>
            </a:endParaRPr>
          </a:p>
          <a:p>
            <a:pPr marL="342900" marR="0" lvl="0" indent="-342900" algn="just">
              <a:lnSpc>
                <a:spcPct val="150000"/>
              </a:lnSpc>
              <a:spcBef>
                <a:spcPts val="0"/>
              </a:spcBef>
              <a:spcAft>
                <a:spcPts val="0"/>
              </a:spcAft>
              <a:buFont typeface="+mj-lt"/>
              <a:buAutoNum type="arabicPeriod"/>
            </a:pPr>
            <a:r>
              <a:rPr lang="en-US"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mj-cs"/>
              </a:rPr>
              <a:t>Óskarsdóttir</a:t>
            </a:r>
            <a:r>
              <a:rPr lang="en-US"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 M. Ó. (2014). A general description and comparison of horizontal axis wind turbines and vertical axis wind turbines (Doctoral dissertation).</a:t>
            </a:r>
          </a:p>
          <a:p>
            <a:pPr marL="342900" marR="0" lvl="0" indent="-342900" algn="just">
              <a:lnSpc>
                <a:spcPct val="150000"/>
              </a:lnSpc>
              <a:spcBef>
                <a:spcPts val="0"/>
              </a:spcBef>
              <a:spcAft>
                <a:spcPts val="800"/>
              </a:spcAft>
              <a:buFont typeface="+mj-lt"/>
              <a:buAutoNum type="arabicPeriod"/>
            </a:pPr>
            <a:r>
              <a:rPr lang="ar-SA"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rPr>
              <a:t>Palestinian Meteorological Department, Ministry of transportation. https://www.pmd.ps/. (Accessed 8.14.21).</a:t>
            </a:r>
          </a:p>
          <a:p>
            <a:pPr marL="342900" marR="0" lvl="0" indent="-342900" algn="just">
              <a:lnSpc>
                <a:spcPct val="150000"/>
              </a:lnSpc>
              <a:spcBef>
                <a:spcPts val="0"/>
              </a:spcBef>
              <a:spcAft>
                <a:spcPts val="800"/>
              </a:spcAft>
              <a:buFont typeface="+mj-lt"/>
              <a:buAutoNum type="arabicPeriod"/>
            </a:pPr>
            <a:r>
              <a:rPr lang="en-GB" sz="1400" dirty="0" err="1">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Tahboub</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 R., Ibrik, I., &amp; Tamimi, M. (2011). The potential and feasibility of solar and wind energy applications in Al-Ahli Hospital. In </a:t>
            </a:r>
            <a:r>
              <a:rPr lang="en-GB" sz="1400" i="1"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A paper presented at the 4th International Energy Conference in Palestine</a:t>
            </a:r>
            <a:r>
              <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400" dirty="0">
              <a:solidFill>
                <a:schemeClr val="accent1">
                  <a:lumMod val="60000"/>
                  <a:lumOff val="4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800"/>
              </a:spcAft>
              <a:buFont typeface="+mj-lt"/>
              <a:buAutoNum type="arabicPeriod"/>
            </a:pPr>
            <a:endParaRPr lang="en-GB"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endParaRPr>
          </a:p>
          <a:p>
            <a:pPr marL="342900" marR="0" lvl="0" indent="-342900" algn="just">
              <a:lnSpc>
                <a:spcPct val="150000"/>
              </a:lnSpc>
              <a:spcBef>
                <a:spcPts val="0"/>
              </a:spcBef>
              <a:spcAft>
                <a:spcPts val="800"/>
              </a:spcAft>
              <a:buFont typeface="+mj-lt"/>
              <a:buAutoNum type="arabicPeriod"/>
            </a:pPr>
            <a:endParaRPr lang="en-US" sz="1400" dirty="0">
              <a:solidFill>
                <a:schemeClr val="accent1">
                  <a:lumMod val="60000"/>
                  <a:lumOff val="40000"/>
                </a:schemeClr>
              </a:solidFill>
              <a:effectLst/>
              <a:latin typeface="Times New Roman" panose="02020603050405020304" pitchFamily="18" charset="0"/>
              <a:ea typeface="Calibri" panose="020F0502020204030204" pitchFamily="34" charset="0"/>
              <a:cs typeface="+mj-cs"/>
            </a:endParaRPr>
          </a:p>
          <a:p>
            <a:pPr marL="342900" marR="0" lvl="0" indent="-342900" algn="just">
              <a:lnSpc>
                <a:spcPct val="150000"/>
              </a:lnSpc>
              <a:spcBef>
                <a:spcPts val="0"/>
              </a:spcBef>
              <a:spcAft>
                <a:spcPts val="0"/>
              </a:spcAft>
              <a:buFont typeface="+mj-lt"/>
              <a:buAutoNum type="arabicPeriod"/>
            </a:pPr>
            <a:endParaRPr lang="en-US" dirty="0">
              <a:solidFill>
                <a:schemeClr val="accent1">
                  <a:lumMod val="60000"/>
                  <a:lumOff val="40000"/>
                </a:schemeClr>
              </a:solidFill>
              <a:effectLst/>
              <a:latin typeface="Times New Roman" panose="02020603050405020304" pitchFamily="18" charset="0"/>
              <a:ea typeface="Calibri" panose="020F0502020204030204" pitchFamily="34" charset="0"/>
              <a:cs typeface="+mj-cs"/>
            </a:endParaRPr>
          </a:p>
          <a:p>
            <a:pPr marL="342900" marR="0" lvl="0" indent="-342900" algn="just">
              <a:lnSpc>
                <a:spcPct val="150000"/>
              </a:lnSpc>
              <a:spcBef>
                <a:spcPts val="0"/>
              </a:spcBef>
              <a:spcAft>
                <a:spcPts val="0"/>
              </a:spcAft>
              <a:buFont typeface="+mj-lt"/>
              <a:buAutoNum type="arabicPeriod"/>
            </a:pPr>
            <a:endParaRPr lang="en-US" dirty="0">
              <a:solidFill>
                <a:schemeClr val="accent1">
                  <a:lumMod val="60000"/>
                  <a:lumOff val="40000"/>
                </a:schemeClr>
              </a:solidFill>
              <a:effectLst/>
              <a:latin typeface="Calibri" panose="020F0502020204030204" pitchFamily="34" charset="0"/>
              <a:ea typeface="Calibri" panose="020F0502020204030204" pitchFamily="34" charset="0"/>
              <a:cs typeface="+mj-cs"/>
            </a:endParaRPr>
          </a:p>
          <a:p>
            <a:pPr marL="342900" marR="0" lvl="0" indent="-342900" algn="just">
              <a:lnSpc>
                <a:spcPct val="150000"/>
              </a:lnSpc>
              <a:spcBef>
                <a:spcPts val="0"/>
              </a:spcBef>
              <a:spcAft>
                <a:spcPts val="800"/>
              </a:spcAft>
              <a:buFont typeface="+mj-lt"/>
              <a:buAutoNum type="arabicPeriod"/>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61303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43481"/>
            <a:ext cx="6252670" cy="763525"/>
          </a:xfrm>
        </p:spPr>
        <p:txBody>
          <a:bodyPr>
            <a:normAutofit fontScale="90000"/>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br>
              <a:rPr lang="en-US" dirty="0"/>
            </a:br>
            <a:endParaRPr lang="en-US" dirty="0"/>
          </a:p>
        </p:txBody>
      </p:sp>
      <p:sp>
        <p:nvSpPr>
          <p:cNvPr id="5" name="Content Placeholder 4"/>
          <p:cNvSpPr>
            <a:spLocks noGrp="1"/>
          </p:cNvSpPr>
          <p:nvPr>
            <p:ph idx="1"/>
          </p:nvPr>
        </p:nvSpPr>
        <p:spPr>
          <a:xfrm>
            <a:off x="457200" y="1237124"/>
            <a:ext cx="6558080" cy="3562895"/>
          </a:xfrm>
        </p:spPr>
        <p:txBody>
          <a:bodyPr/>
          <a:lstStyle/>
          <a:p>
            <a:r>
              <a:rPr lang="en-US" sz="1800" dirty="0">
                <a:latin typeface="Times New Roman" panose="02020603050405020304" pitchFamily="18" charset="0"/>
                <a:cs typeface="Times New Roman" panose="02020603050405020304" pitchFamily="18" charset="0"/>
              </a:rPr>
              <a:t>What is energy?</a:t>
            </a:r>
          </a:p>
          <a:p>
            <a:pPr marL="0" indent="0">
              <a:buNone/>
            </a:pPr>
            <a:endParaRPr lang="en-US" sz="1800" dirty="0">
              <a:latin typeface="Times New Roman" panose="02020603050405020304" pitchFamily="18" charset="0"/>
              <a:cs typeface="Times New Roman" panose="02020603050405020304" pitchFamily="18" charset="0"/>
            </a:endParaRPr>
          </a:p>
          <a:p>
            <a:pPr>
              <a:buFont typeface="Wingdings" pitchFamily="2" charset="2"/>
              <a:buChar char="Ø"/>
            </a:pPr>
            <a:r>
              <a:rPr lang="en-US" sz="1800" dirty="0">
                <a:latin typeface="Times New Roman" panose="02020603050405020304" pitchFamily="18" charset="0"/>
                <a:cs typeface="Times New Roman" panose="02020603050405020304" pitchFamily="18" charset="0"/>
              </a:rPr>
              <a:t>Energy is the ability to do a certain thing in a certain system.</a:t>
            </a:r>
            <a:r>
              <a:rPr lang="en-US" sz="1800" b="1" dirty="0">
                <a:solidFill>
                  <a:srgbClr val="0070C0"/>
                </a:solidFill>
                <a:effectLst/>
                <a:latin typeface="Times New Roman" panose="02020603050405020304" pitchFamily="18" charset="0"/>
                <a:ea typeface="Calibri" panose="020F0502020204030204" pitchFamily="34" charset="0"/>
              </a:rPr>
              <a:t> </a:t>
            </a:r>
            <a:endParaRPr lang="en-US" sz="1800" dirty="0">
              <a:latin typeface="Times New Roman" panose="02020603050405020304" pitchFamily="18" charset="0"/>
              <a:cs typeface="Times New Roman" panose="02020603050405020304" pitchFamily="18" charset="0"/>
            </a:endParaRPr>
          </a:p>
          <a:p>
            <a:pPr marL="0" indent="0">
              <a:buNone/>
            </a:pPr>
            <a:endParaRPr lang="en-US" sz="24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4F81BD">
                    <a:lumMod val="60000"/>
                    <a:lumOff val="40000"/>
                  </a:srgbClr>
                </a:solidFill>
                <a:effectLst/>
                <a:uLnTx/>
                <a:uFillTx/>
                <a:latin typeface="Times New Roman" panose="02020603050405020304" pitchFamily="18" charset="0"/>
                <a:cs typeface="Times New Roman" panose="02020603050405020304" pitchFamily="18" charset="0"/>
              </a:rPr>
              <a:t>Multiple types of energy fall under two main categories in terms of source:</a:t>
            </a:r>
            <a:r>
              <a:rPr lang="en-US" sz="1800" b="1" dirty="0">
                <a:solidFill>
                  <a:srgbClr val="0070C0"/>
                </a:solidFill>
                <a:effectLst/>
                <a:latin typeface="Times New Roman" panose="02020603050405020304" pitchFamily="18" charset="0"/>
                <a:ea typeface="Calibri" panose="020F0502020204030204" pitchFamily="34" charset="0"/>
              </a:rPr>
              <a:t> </a:t>
            </a:r>
          </a:p>
          <a:p>
            <a:pPr marR="0" lvl="0" algn="l"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n-US" sz="1800" b="0" i="0" u="none" strike="noStrike" kern="1200" cap="none" spc="0" normalizeH="0" baseline="0" noProof="0" dirty="0">
                <a:ln>
                  <a:noFill/>
                </a:ln>
                <a:solidFill>
                  <a:srgbClr val="4F81BD">
                    <a:lumMod val="60000"/>
                    <a:lumOff val="40000"/>
                  </a:srgbClr>
                </a:solidFill>
                <a:effectLst/>
                <a:uLnTx/>
                <a:uFillTx/>
                <a:latin typeface="Times New Roman" panose="02020603050405020304" pitchFamily="18" charset="0"/>
                <a:cs typeface="Times New Roman" panose="02020603050405020304" pitchFamily="18" charset="0"/>
              </a:rPr>
              <a:t>Renewable sources</a:t>
            </a:r>
          </a:p>
          <a:p>
            <a:pPr marR="0" lvl="0" algn="l" defTabSz="914400" rtl="0" eaLnBrk="1" fontAlgn="auto" latinLnBrk="0" hangingPunct="1">
              <a:lnSpc>
                <a:spcPct val="100000"/>
              </a:lnSpc>
              <a:spcBef>
                <a:spcPct val="20000"/>
              </a:spcBef>
              <a:spcAft>
                <a:spcPts val="0"/>
              </a:spcAft>
              <a:buClrTx/>
              <a:buSzTx/>
              <a:buFont typeface="Wingdings" pitchFamily="2" charset="2"/>
              <a:buChar char="Ø"/>
              <a:tabLst/>
              <a:defRPr/>
            </a:pPr>
            <a:r>
              <a:rPr kumimoji="0" lang="en-US" sz="1800" b="0" i="0" u="none" strike="noStrike" kern="1200" cap="none" spc="0" normalizeH="0" baseline="0" noProof="0" dirty="0">
                <a:ln>
                  <a:noFill/>
                </a:ln>
                <a:solidFill>
                  <a:srgbClr val="4F81BD">
                    <a:lumMod val="60000"/>
                    <a:lumOff val="40000"/>
                  </a:srgbClr>
                </a:solidFill>
                <a:effectLst/>
                <a:uLnTx/>
                <a:uFillTx/>
                <a:latin typeface="Times New Roman" panose="02020603050405020304" pitchFamily="18" charset="0"/>
                <a:cs typeface="Times New Roman" panose="02020603050405020304" pitchFamily="18" charset="0"/>
              </a:rPr>
              <a:t>Non-Renewable resources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01633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FF2DD-183B-3BF9-5E83-DD94D597A63D}"/>
              </a:ext>
            </a:extLst>
          </p:cNvPr>
          <p:cNvSpPr>
            <a:spLocks noGrp="1"/>
          </p:cNvSpPr>
          <p:nvPr>
            <p:ph type="title"/>
          </p:nvPr>
        </p:nvSpPr>
        <p:spPr/>
        <p:txBody>
          <a:bodyPr>
            <a:normAutofit/>
          </a:bodyPr>
          <a:lstStyle/>
          <a:p>
            <a:r>
              <a:rPr kumimoji="0" lang="en-US" sz="3200" b="0" i="0" u="none" strike="noStrike" kern="1200" cap="none" spc="0" normalizeH="0" baseline="0" noProof="0" dirty="0">
                <a:ln>
                  <a:noFill/>
                </a:ln>
                <a:solidFill>
                  <a:srgbClr val="4F81BD">
                    <a:lumMod val="40000"/>
                    <a:lumOff val="6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Reference</a:t>
            </a:r>
            <a:endParaRPr lang="en-US" sz="3200" dirty="0">
              <a:solidFill>
                <a:schemeClr val="tx2">
                  <a:lumMod val="40000"/>
                  <a:lumOff val="60000"/>
                </a:schemeClr>
              </a:solidFill>
            </a:endParaRPr>
          </a:p>
        </p:txBody>
      </p:sp>
      <p:sp>
        <p:nvSpPr>
          <p:cNvPr id="3" name="Content Placeholder 2">
            <a:extLst>
              <a:ext uri="{FF2B5EF4-FFF2-40B4-BE49-F238E27FC236}">
                <a16:creationId xmlns:a16="http://schemas.microsoft.com/office/drawing/2014/main" id="{AC14012B-A83F-BAB9-FB78-74161EB26A06}"/>
              </a:ext>
            </a:extLst>
          </p:cNvPr>
          <p:cNvSpPr>
            <a:spLocks noGrp="1"/>
          </p:cNvSpPr>
          <p:nvPr>
            <p:ph idx="1"/>
          </p:nvPr>
        </p:nvSpPr>
        <p:spPr>
          <a:xfrm>
            <a:off x="143556" y="1350110"/>
            <a:ext cx="8600262" cy="3375291"/>
          </a:xfrm>
        </p:spPr>
        <p:txBody>
          <a:bodyPr>
            <a:normAutofit fontScale="92500" lnSpcReduction="10000"/>
          </a:bodyPr>
          <a:lstStyle/>
          <a:p>
            <a:pPr marL="0" indent="0">
              <a:lnSpc>
                <a:spcPct val="160000"/>
              </a:lnSpc>
              <a:buNone/>
            </a:pPr>
            <a:r>
              <a:rPr lang="ar-JO" sz="1500" dirty="0">
                <a:effectLst/>
                <a:latin typeface="Times New Roman" panose="02020603050405020304" pitchFamily="18" charset="0"/>
                <a:ea typeface="Calibri" panose="020F0502020204030204" pitchFamily="34" charset="0"/>
                <a:cs typeface="+mj-cs"/>
              </a:rPr>
              <a:t>    .6</a:t>
            </a:r>
            <a:r>
              <a:rPr lang="en-GB" sz="1500" dirty="0" err="1">
                <a:effectLst/>
                <a:latin typeface="Times New Roman" panose="02020603050405020304" pitchFamily="18" charset="0"/>
                <a:ea typeface="Calibri" panose="020F0502020204030204" pitchFamily="34" charset="0"/>
                <a:cs typeface="+mj-cs"/>
              </a:rPr>
              <a:t>Albisher</a:t>
            </a:r>
            <a:r>
              <a:rPr lang="en-GB" sz="1500" dirty="0">
                <a:effectLst/>
                <a:latin typeface="Times New Roman" panose="02020603050405020304" pitchFamily="18" charset="0"/>
                <a:ea typeface="Calibri" panose="020F0502020204030204" pitchFamily="34" charset="0"/>
                <a:cs typeface="+mj-cs"/>
              </a:rPr>
              <a:t>, H., &amp; </a:t>
            </a:r>
            <a:r>
              <a:rPr lang="en-GB" sz="1500" dirty="0" err="1">
                <a:effectLst/>
                <a:latin typeface="Times New Roman" panose="02020603050405020304" pitchFamily="18" charset="0"/>
                <a:ea typeface="Calibri" panose="020F0502020204030204" pitchFamily="34" charset="0"/>
                <a:cs typeface="+mj-cs"/>
              </a:rPr>
              <a:t>Alsamamra</a:t>
            </a:r>
            <a:r>
              <a:rPr lang="en-GB" sz="1500" dirty="0">
                <a:effectLst/>
                <a:latin typeface="Times New Roman" panose="02020603050405020304" pitchFamily="18" charset="0"/>
                <a:ea typeface="Calibri" panose="020F0502020204030204" pitchFamily="34" charset="0"/>
                <a:cs typeface="+mj-cs"/>
              </a:rPr>
              <a:t>, H. (2019). An overview of wind energy potentials in Palestine. </a:t>
            </a:r>
            <a:r>
              <a:rPr lang="en-GB" sz="1500" i="1" dirty="0">
                <a:effectLst/>
                <a:latin typeface="Times New Roman" panose="02020603050405020304" pitchFamily="18" charset="0"/>
                <a:ea typeface="Calibri" panose="020F0502020204030204" pitchFamily="34" charset="0"/>
                <a:cs typeface="+mj-cs"/>
              </a:rPr>
              <a:t>Journal of Energy</a:t>
            </a:r>
            <a:r>
              <a:rPr lang="ar-JO" sz="1500" i="1" dirty="0">
                <a:effectLst/>
                <a:latin typeface="Times New Roman" panose="02020603050405020304" pitchFamily="18" charset="0"/>
                <a:ea typeface="Calibri" panose="020F0502020204030204" pitchFamily="34" charset="0"/>
                <a:cs typeface="+mj-cs"/>
              </a:rPr>
              <a:t> </a:t>
            </a:r>
            <a:r>
              <a:rPr lang="en-GB" sz="1500" i="1" dirty="0">
                <a:effectLst/>
                <a:latin typeface="Times New Roman" panose="02020603050405020304" pitchFamily="18" charset="0"/>
                <a:ea typeface="Calibri" panose="020F0502020204030204" pitchFamily="34" charset="0"/>
                <a:cs typeface="+mj-cs"/>
              </a:rPr>
              <a:t>and   Natural Resources</a:t>
            </a:r>
            <a:r>
              <a:rPr lang="en-GB" sz="1500" dirty="0">
                <a:effectLst/>
                <a:latin typeface="Times New Roman" panose="02020603050405020304" pitchFamily="18" charset="0"/>
                <a:ea typeface="Calibri" panose="020F0502020204030204" pitchFamily="34" charset="0"/>
                <a:cs typeface="+mj-cs"/>
              </a:rPr>
              <a:t>, </a:t>
            </a:r>
            <a:r>
              <a:rPr lang="en-GB" sz="1500" i="1" dirty="0">
                <a:effectLst/>
                <a:latin typeface="Times New Roman" panose="02020603050405020304" pitchFamily="18" charset="0"/>
                <a:ea typeface="Calibri" panose="020F0502020204030204" pitchFamily="34" charset="0"/>
                <a:cs typeface="+mj-cs"/>
              </a:rPr>
              <a:t>8</a:t>
            </a:r>
            <a:r>
              <a:rPr lang="en-GB" sz="1500" dirty="0">
                <a:effectLst/>
                <a:latin typeface="Times New Roman" panose="02020603050405020304" pitchFamily="18" charset="0"/>
                <a:ea typeface="Calibri" panose="020F0502020204030204" pitchFamily="34" charset="0"/>
                <a:cs typeface="+mj-cs"/>
              </a:rPr>
              <a:t>(3), 98.</a:t>
            </a:r>
            <a:endParaRPr lang="ar-JO" sz="1500" dirty="0">
              <a:effectLst/>
              <a:latin typeface="Times New Roman" panose="02020603050405020304" pitchFamily="18" charset="0"/>
              <a:ea typeface="Calibri" panose="020F0502020204030204" pitchFamily="34" charset="0"/>
              <a:cs typeface="+mj-cs"/>
            </a:endParaRPr>
          </a:p>
          <a:p>
            <a:pPr marL="0" indent="0">
              <a:lnSpc>
                <a:spcPct val="160000"/>
              </a:lnSpc>
              <a:buNone/>
            </a:pPr>
            <a:r>
              <a:rPr lang="ar-JO" sz="1500" dirty="0">
                <a:effectLst/>
                <a:latin typeface="Times New Roman" panose="02020603050405020304" pitchFamily="18" charset="0"/>
                <a:ea typeface="Calibri" panose="020F0502020204030204" pitchFamily="34" charset="0"/>
                <a:cs typeface="+mj-cs"/>
              </a:rPr>
              <a:t>   .7 </a:t>
            </a:r>
            <a:r>
              <a:rPr lang="en-GB" sz="1500" dirty="0">
                <a:effectLst/>
                <a:latin typeface="Times New Roman" panose="02020603050405020304" pitchFamily="18" charset="0"/>
                <a:ea typeface="Calibri" panose="020F0502020204030204" pitchFamily="34" charset="0"/>
                <a:cs typeface="+mj-cs"/>
              </a:rPr>
              <a:t>Ancona, D., &amp; McVeigh, J. (2001). Wind turbine-materials and manufacturing fact sheet. Princeton Energy Resources International, LLC, 19.</a:t>
            </a:r>
            <a:endParaRPr lang="ar-JO" sz="1500" dirty="0">
              <a:effectLst/>
              <a:latin typeface="Times New Roman" panose="02020603050405020304" pitchFamily="18" charset="0"/>
              <a:ea typeface="Calibri" panose="020F0502020204030204" pitchFamily="34" charset="0"/>
              <a:cs typeface="+mj-cs"/>
            </a:endParaRPr>
          </a:p>
          <a:p>
            <a:pPr marL="0" marR="0" lvl="0" indent="0" algn="just" defTabSz="914400" rtl="0" eaLnBrk="1" fontAlgn="auto" latinLnBrk="0" hangingPunct="1">
              <a:lnSpc>
                <a:spcPct val="160000"/>
              </a:lnSpc>
              <a:spcBef>
                <a:spcPts val="0"/>
              </a:spcBef>
              <a:spcAft>
                <a:spcPts val="800"/>
              </a:spcAft>
              <a:buClrTx/>
              <a:buSzTx/>
              <a:buFont typeface="+mj-lt"/>
              <a:buNone/>
              <a:tabLst/>
              <a:defRPr/>
            </a:pPr>
            <a:r>
              <a:rPr kumimoji="0" lang="ar-JO"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.8</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EV </a:t>
            </a:r>
            <a:r>
              <a:rPr kumimoji="0" lang="en-US" sz="1500" b="0" i="0" u="none" strike="noStrike" kern="1200" cap="none" spc="0" normalizeH="0" baseline="0" noProof="0" dirty="0" err="1">
                <a:ln>
                  <a:noFill/>
                </a:ln>
                <a:solidFill>
                  <a:srgbClr val="222222"/>
                </a:solidFill>
                <a:effectLst/>
                <a:uLnTx/>
                <a:uFillTx/>
                <a:latin typeface="Times New Roman" panose="02020603050405020304" pitchFamily="18" charset="0"/>
                <a:ea typeface="Calibri" panose="020F0502020204030204" pitchFamily="34" charset="0"/>
                <a:cs typeface="+mj-cs"/>
              </a:rPr>
              <a:t>Donnou</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H., </a:t>
            </a:r>
            <a:r>
              <a:rPr kumimoji="0" lang="en-US" sz="1500" b="0" i="0" u="none" strike="noStrike" kern="1200" cap="none" spc="0" normalizeH="0" baseline="0" noProof="0" dirty="0" err="1">
                <a:ln>
                  <a:noFill/>
                </a:ln>
                <a:solidFill>
                  <a:srgbClr val="222222"/>
                </a:solidFill>
                <a:effectLst/>
                <a:uLnTx/>
                <a:uFillTx/>
                <a:latin typeface="Times New Roman" panose="02020603050405020304" pitchFamily="18" charset="0"/>
                <a:ea typeface="Calibri" panose="020F0502020204030204" pitchFamily="34" charset="0"/>
                <a:cs typeface="+mj-cs"/>
              </a:rPr>
              <a:t>Boro</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D., </a:t>
            </a:r>
            <a:r>
              <a:rPr kumimoji="0" lang="en-US" sz="1500" b="0" i="0" u="none" strike="noStrike" kern="1200" cap="none" spc="0" normalizeH="0" baseline="0" noProof="0" dirty="0" err="1">
                <a:ln>
                  <a:noFill/>
                </a:ln>
                <a:solidFill>
                  <a:srgbClr val="222222"/>
                </a:solidFill>
                <a:effectLst/>
                <a:uLnTx/>
                <a:uFillTx/>
                <a:latin typeface="Times New Roman" panose="02020603050405020304" pitchFamily="18" charset="0"/>
                <a:ea typeface="Calibri" panose="020F0502020204030204" pitchFamily="34" charset="0"/>
                <a:cs typeface="+mj-cs"/>
              </a:rPr>
              <a:t>Noé</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a:t>
            </a:r>
            <a:r>
              <a:rPr kumimoji="0" lang="en-US" sz="1500" b="0" i="0" u="none" strike="noStrike" kern="1200" cap="none" spc="0" normalizeH="0" baseline="0" noProof="0" dirty="0" err="1">
                <a:ln>
                  <a:noFill/>
                </a:ln>
                <a:solidFill>
                  <a:srgbClr val="222222"/>
                </a:solidFill>
                <a:effectLst/>
                <a:uLnTx/>
                <a:uFillTx/>
                <a:latin typeface="Times New Roman" panose="02020603050405020304" pitchFamily="18" charset="0"/>
                <a:ea typeface="Calibri" panose="020F0502020204030204" pitchFamily="34" charset="0"/>
                <a:cs typeface="+mj-cs"/>
              </a:rPr>
              <a:t>Fabiyi</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J., </a:t>
            </a:r>
            <a:r>
              <a:rPr kumimoji="0" lang="en-US" sz="1500" b="0" i="0" u="none" strike="noStrike" kern="1200" cap="none" spc="0" normalizeH="0" baseline="0" noProof="0" dirty="0" err="1">
                <a:ln>
                  <a:noFill/>
                </a:ln>
                <a:solidFill>
                  <a:srgbClr val="222222"/>
                </a:solidFill>
                <a:effectLst/>
                <a:uLnTx/>
                <a:uFillTx/>
                <a:latin typeface="Times New Roman" panose="02020603050405020304" pitchFamily="18" charset="0"/>
                <a:ea typeface="Calibri" panose="020F0502020204030204" pitchFamily="34" charset="0"/>
                <a:cs typeface="+mj-cs"/>
              </a:rPr>
              <a:t>Tovoeho</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M., &amp; B </a:t>
            </a:r>
            <a:r>
              <a:rPr kumimoji="0" lang="en-US" sz="1500" b="0" i="0" u="none" strike="noStrike" kern="1200" cap="none" spc="0" normalizeH="0" baseline="0" noProof="0" dirty="0" err="1">
                <a:ln>
                  <a:noFill/>
                </a:ln>
                <a:solidFill>
                  <a:srgbClr val="222222"/>
                </a:solidFill>
                <a:effectLst/>
                <a:uLnTx/>
                <a:uFillTx/>
                <a:latin typeface="Times New Roman" panose="02020603050405020304" pitchFamily="18" charset="0"/>
                <a:ea typeface="Calibri" panose="020F0502020204030204" pitchFamily="34" charset="0"/>
                <a:cs typeface="+mj-cs"/>
              </a:rPr>
              <a:t>Akpo</a:t>
            </a:r>
            <a:r>
              <a:rPr kumimoji="0" lang="en-US"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 A. (2021). Study and Design of a Horizontal Axis Wind Turbine (0.5 kW) Using Software Solid Works.</a:t>
            </a:r>
            <a:r>
              <a:rPr kumimoji="0" lang="ar-SA"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rPr>
              <a:t>‏</a:t>
            </a:r>
            <a:endParaRPr kumimoji="0" lang="ar-JO" sz="15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mj-cs"/>
            </a:endParaRPr>
          </a:p>
          <a:p>
            <a:pPr marL="0" indent="0" algn="just">
              <a:lnSpc>
                <a:spcPct val="160000"/>
              </a:lnSpc>
              <a:spcBef>
                <a:spcPts val="0"/>
              </a:spcBef>
              <a:spcAft>
                <a:spcPts val="800"/>
              </a:spcAft>
              <a:buNone/>
              <a:defRPr/>
            </a:pPr>
            <a:r>
              <a:rPr lang="ar-JO" sz="1500" kern="1200" dirty="0">
                <a:solidFill>
                  <a:srgbClr val="222222"/>
                </a:solidFill>
                <a:effectLst/>
                <a:latin typeface="Times New Roman" panose="02020603050405020304" pitchFamily="18" charset="0"/>
                <a:ea typeface="Calibri" panose="020F0502020204030204" pitchFamily="34" charset="0"/>
                <a:cs typeface="+mj-cs"/>
              </a:rPr>
              <a:t>    .9</a:t>
            </a:r>
            <a:r>
              <a:rPr lang="en-US" sz="1500" kern="1200" dirty="0" err="1">
                <a:solidFill>
                  <a:srgbClr val="222222"/>
                </a:solidFill>
                <a:effectLst/>
                <a:latin typeface="Times New Roman" panose="02020603050405020304" pitchFamily="18" charset="0"/>
                <a:ea typeface="Calibri" panose="020F0502020204030204" pitchFamily="34" charset="0"/>
                <a:cs typeface="+mj-cs"/>
              </a:rPr>
              <a:t>Pamungkas</a:t>
            </a:r>
            <a:r>
              <a:rPr lang="en-US" sz="1500" kern="1200" dirty="0">
                <a:solidFill>
                  <a:srgbClr val="222222"/>
                </a:solidFill>
                <a:effectLst/>
                <a:latin typeface="Times New Roman" panose="02020603050405020304" pitchFamily="18" charset="0"/>
                <a:ea typeface="Calibri" panose="020F0502020204030204" pitchFamily="34" charset="0"/>
                <a:cs typeface="+mj-cs"/>
              </a:rPr>
              <a:t>, S. F., </a:t>
            </a:r>
            <a:r>
              <a:rPr lang="en-US" sz="1500" kern="1200" dirty="0" err="1">
                <a:solidFill>
                  <a:srgbClr val="222222"/>
                </a:solidFill>
                <a:effectLst/>
                <a:latin typeface="Times New Roman" panose="02020603050405020304" pitchFamily="18" charset="0"/>
                <a:ea typeface="Calibri" panose="020F0502020204030204" pitchFamily="34" charset="0"/>
                <a:cs typeface="+mj-cs"/>
              </a:rPr>
              <a:t>Wijayanto</a:t>
            </a:r>
            <a:r>
              <a:rPr lang="en-US" sz="1500" kern="1200" dirty="0">
                <a:solidFill>
                  <a:srgbClr val="222222"/>
                </a:solidFill>
                <a:effectLst/>
                <a:latin typeface="Times New Roman" panose="02020603050405020304" pitchFamily="18" charset="0"/>
                <a:ea typeface="Calibri" panose="020F0502020204030204" pitchFamily="34" charset="0"/>
                <a:cs typeface="+mj-cs"/>
              </a:rPr>
              <a:t>, D. S., </a:t>
            </a:r>
            <a:r>
              <a:rPr lang="en-US" sz="1500" kern="1200" dirty="0" err="1">
                <a:solidFill>
                  <a:srgbClr val="222222"/>
                </a:solidFill>
                <a:effectLst/>
                <a:latin typeface="Times New Roman" panose="02020603050405020304" pitchFamily="18" charset="0"/>
                <a:ea typeface="Calibri" panose="020F0502020204030204" pitchFamily="34" charset="0"/>
                <a:cs typeface="+mj-cs"/>
              </a:rPr>
              <a:t>Saputro</a:t>
            </a:r>
            <a:r>
              <a:rPr lang="en-US" sz="1500" kern="1200" dirty="0">
                <a:solidFill>
                  <a:srgbClr val="222222"/>
                </a:solidFill>
                <a:effectLst/>
                <a:latin typeface="Times New Roman" panose="02020603050405020304" pitchFamily="18" charset="0"/>
                <a:ea typeface="Calibri" panose="020F0502020204030204" pitchFamily="34" charset="0"/>
                <a:cs typeface="+mj-cs"/>
              </a:rPr>
              <a:t>, H., &amp; </a:t>
            </a:r>
            <a:r>
              <a:rPr lang="en-US" sz="1500" kern="1200" dirty="0" err="1">
                <a:solidFill>
                  <a:srgbClr val="222222"/>
                </a:solidFill>
                <a:effectLst/>
                <a:latin typeface="Times New Roman" panose="02020603050405020304" pitchFamily="18" charset="0"/>
                <a:ea typeface="Calibri" panose="020F0502020204030204" pitchFamily="34" charset="0"/>
                <a:cs typeface="+mj-cs"/>
              </a:rPr>
              <a:t>Widiastuti</a:t>
            </a:r>
            <a:r>
              <a:rPr lang="en-US" sz="1500" kern="1200" dirty="0">
                <a:solidFill>
                  <a:srgbClr val="222222"/>
                </a:solidFill>
                <a:effectLst/>
                <a:latin typeface="Times New Roman" panose="02020603050405020304" pitchFamily="18" charset="0"/>
                <a:ea typeface="Calibri" panose="020F0502020204030204" pitchFamily="34" charset="0"/>
                <a:cs typeface="+mj-cs"/>
              </a:rPr>
              <a:t>, I. (2018). Performance ‘</a:t>
            </a:r>
            <a:r>
              <a:rPr lang="en-US" sz="1500" kern="1200" dirty="0" err="1">
                <a:solidFill>
                  <a:srgbClr val="222222"/>
                </a:solidFill>
                <a:effectLst/>
                <a:latin typeface="Times New Roman" panose="02020603050405020304" pitchFamily="18" charset="0"/>
                <a:ea typeface="Calibri" panose="020F0502020204030204" pitchFamily="34" charset="0"/>
                <a:cs typeface="+mj-cs"/>
              </a:rPr>
              <a:t>S’type</a:t>
            </a:r>
            <a:r>
              <a:rPr lang="en-US" sz="1500" kern="1200" dirty="0">
                <a:solidFill>
                  <a:srgbClr val="222222"/>
                </a:solidFill>
                <a:effectLst/>
                <a:latin typeface="Times New Roman" panose="02020603050405020304" pitchFamily="18" charset="0"/>
                <a:ea typeface="Calibri" panose="020F0502020204030204" pitchFamily="34" charset="0"/>
                <a:cs typeface="+mj-cs"/>
              </a:rPr>
              <a:t> </a:t>
            </a:r>
            <a:r>
              <a:rPr lang="en-US" sz="1500" kern="1200" dirty="0" err="1">
                <a:solidFill>
                  <a:srgbClr val="222222"/>
                </a:solidFill>
                <a:effectLst/>
                <a:latin typeface="Times New Roman" panose="02020603050405020304" pitchFamily="18" charset="0"/>
                <a:ea typeface="Calibri" panose="020F0502020204030204" pitchFamily="34" charset="0"/>
                <a:cs typeface="+mj-cs"/>
              </a:rPr>
              <a:t>Savonius</a:t>
            </a:r>
            <a:r>
              <a:rPr lang="en-US" sz="1500" kern="1200" dirty="0">
                <a:solidFill>
                  <a:srgbClr val="222222"/>
                </a:solidFill>
                <a:effectLst/>
                <a:latin typeface="Times New Roman" panose="02020603050405020304" pitchFamily="18" charset="0"/>
                <a:ea typeface="Calibri" panose="020F0502020204030204" pitchFamily="34" charset="0"/>
                <a:cs typeface="+mj-cs"/>
              </a:rPr>
              <a:t> wind turbine with variation of fin addition on blade. In </a:t>
            </a:r>
            <a:r>
              <a:rPr lang="en-US" sz="1500" i="1" kern="1200" dirty="0">
                <a:solidFill>
                  <a:srgbClr val="222222"/>
                </a:solidFill>
                <a:effectLst/>
                <a:latin typeface="Times New Roman" panose="02020603050405020304" pitchFamily="18" charset="0"/>
                <a:ea typeface="Calibri" panose="020F0502020204030204" pitchFamily="34" charset="0"/>
                <a:cs typeface="+mj-cs"/>
              </a:rPr>
              <a:t>IOP Conference Series: Materials Science and Engineering</a:t>
            </a:r>
            <a:r>
              <a:rPr lang="en-US" sz="1500" kern="1200" dirty="0">
                <a:solidFill>
                  <a:srgbClr val="222222"/>
                </a:solidFill>
                <a:effectLst/>
                <a:latin typeface="Times New Roman" panose="02020603050405020304" pitchFamily="18" charset="0"/>
                <a:ea typeface="Calibri" panose="020F0502020204030204" pitchFamily="34" charset="0"/>
                <a:cs typeface="+mj-cs"/>
              </a:rPr>
              <a:t> (Vol. 288, No. 1, p. 012132). IOP Publishing.</a:t>
            </a:r>
          </a:p>
          <a:p>
            <a:pPr marL="0" marR="0" lvl="0" indent="0" algn="just" defTabSz="914400" rtl="0" eaLnBrk="1" fontAlgn="auto" latinLnBrk="0" hangingPunct="1">
              <a:lnSpc>
                <a:spcPct val="150000"/>
              </a:lnSpc>
              <a:spcBef>
                <a:spcPts val="0"/>
              </a:spcBef>
              <a:spcAft>
                <a:spcPts val="800"/>
              </a:spcAft>
              <a:buClrTx/>
              <a:buSzTx/>
              <a:buFont typeface="+mj-lt"/>
              <a:buNone/>
              <a:tabLst/>
              <a:defRPr/>
            </a:pPr>
            <a:endParaRPr kumimoji="0" lang="ar-JO" sz="14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800"/>
              </a:spcAft>
              <a:buClrTx/>
              <a:buSzTx/>
              <a:buFont typeface="+mj-lt"/>
              <a:buNone/>
              <a:tabLst/>
              <a:defRPr/>
            </a:pPr>
            <a:endParaRPr kumimoji="0" lang="ar-JO" sz="1400" b="0" i="0" u="none" strike="noStrike" kern="1200" cap="none" spc="0" normalizeH="0" baseline="0" noProof="0" dirty="0">
              <a:ln>
                <a:noFill/>
              </a:ln>
              <a:solidFill>
                <a:srgbClr val="222222"/>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800"/>
              </a:spcAft>
              <a:buClrTx/>
              <a:buSzTx/>
              <a:buFont typeface="+mj-lt"/>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indent="0">
              <a:buNone/>
            </a:pPr>
            <a:endParaRPr lang="ar-JO" sz="1600" dirty="0">
              <a:effectLst/>
              <a:latin typeface="Times New Roman" panose="02020603050405020304" pitchFamily="18" charset="0"/>
              <a:ea typeface="Calibri" panose="020F0502020204030204" pitchFamily="34" charset="0"/>
              <a:cs typeface="+mj-cs"/>
            </a:endParaRPr>
          </a:p>
          <a:p>
            <a:pPr marL="0" indent="0">
              <a:buNone/>
            </a:pPr>
            <a:endParaRPr lang="en-US" sz="1600" dirty="0">
              <a:effectLst/>
              <a:latin typeface="Times New Roman" panose="02020603050405020304" pitchFamily="18" charset="0"/>
              <a:ea typeface="Calibri" panose="020F0502020204030204" pitchFamily="34" charset="0"/>
              <a:cs typeface="+mj-cs"/>
            </a:endParaRPr>
          </a:p>
          <a:p>
            <a:pPr marL="0" indent="0">
              <a:buNone/>
            </a:pPr>
            <a:endParaRPr lang="ar-JO" sz="2800" dirty="0">
              <a:effectLst/>
              <a:latin typeface="Times New Roman" panose="02020603050405020304" pitchFamily="18" charset="0"/>
              <a:ea typeface="Calibri" panose="020F0502020204030204" pitchFamily="34" charset="0"/>
              <a:cs typeface="+mj-cs"/>
            </a:endParaRPr>
          </a:p>
          <a:p>
            <a:pPr marL="0" indent="0">
              <a:buNone/>
            </a:pPr>
            <a:endParaRPr lang="en-GB" sz="2800" dirty="0">
              <a:effectLst/>
              <a:latin typeface="Times New Roman" panose="02020603050405020304" pitchFamily="18" charset="0"/>
              <a:ea typeface="Calibri" panose="020F0502020204030204" pitchFamily="34" charset="0"/>
              <a:cs typeface="+mj-cs"/>
            </a:endParaRPr>
          </a:p>
          <a:p>
            <a:pPr marL="0" indent="0">
              <a:buNone/>
            </a:pPr>
            <a:endParaRPr lang="en-US" dirty="0"/>
          </a:p>
        </p:txBody>
      </p:sp>
    </p:spTree>
    <p:extLst>
      <p:ext uri="{BB962C8B-B14F-4D97-AF65-F5344CB8AC3E}">
        <p14:creationId xmlns:p14="http://schemas.microsoft.com/office/powerpoint/2010/main" val="263438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2D305-B717-4978-94E5-CB8CCDD057A3}"/>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uLnTx/>
                <a:uFillTx/>
                <a:latin typeface="Times New Roman" panose="02020603050405020304" pitchFamily="18" charset="0"/>
                <a:ea typeface="Calibri" panose="020F0502020204030204" pitchFamily="34" charset="0"/>
                <a:cs typeface="Times New Roman" panose="02020603050405020304" pitchFamily="18" charset="0"/>
              </a:rPr>
              <a:t>Reference</a:t>
            </a:r>
            <a:endParaRPr lang="en-US" dirty="0"/>
          </a:p>
        </p:txBody>
      </p:sp>
      <p:sp>
        <p:nvSpPr>
          <p:cNvPr id="3" name="Content Placeholder 2">
            <a:extLst>
              <a:ext uri="{FF2B5EF4-FFF2-40B4-BE49-F238E27FC236}">
                <a16:creationId xmlns:a16="http://schemas.microsoft.com/office/drawing/2014/main" id="{7E67DACE-E372-7B27-1D46-5B81B084CFAB}"/>
              </a:ext>
            </a:extLst>
          </p:cNvPr>
          <p:cNvSpPr>
            <a:spLocks noGrp="1"/>
          </p:cNvSpPr>
          <p:nvPr>
            <p:ph idx="1"/>
          </p:nvPr>
        </p:nvSpPr>
        <p:spPr/>
        <p:txBody>
          <a:bodyPr/>
          <a:lstStyle/>
          <a:p>
            <a:pPr marL="0" marR="0" lvl="0" indent="0" algn="just" defTabSz="914400" rtl="0" eaLnBrk="1" fontAlgn="auto" latinLnBrk="0" hangingPunct="1">
              <a:lnSpc>
                <a:spcPct val="150000"/>
              </a:lnSpc>
              <a:spcBef>
                <a:spcPts val="0"/>
              </a:spcBef>
              <a:spcAft>
                <a:spcPts val="800"/>
              </a:spcAft>
              <a:buClrTx/>
              <a:buSzTx/>
              <a:buFont typeface="+mj-lt"/>
              <a:buNone/>
              <a:tabLst/>
              <a:defRPr/>
            </a:pPr>
            <a:r>
              <a:rPr kumimoji="0" lang="ar-JO"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.10</a:t>
            </a:r>
            <a:r>
              <a:rPr kumimoji="0" lang="en-GB"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Badawi, A. S. (2013). An analytical study for </a:t>
            </a:r>
            <a:r>
              <a:rPr kumimoji="0" lang="ar-JO"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the </a:t>
            </a:r>
            <a:r>
              <a:rPr kumimoji="0" lang="en-GB"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establishment of wind farms in </a:t>
            </a:r>
            <a:r>
              <a:rPr kumimoji="0" lang="ar-JO"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Palestine</a:t>
            </a:r>
            <a:r>
              <a:rPr kumimoji="0" lang="en-GB"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to reach the optimum</a:t>
            </a:r>
            <a:r>
              <a:rPr kumimoji="0" lang="ar-JO"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GB"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electrical energy.</a:t>
            </a:r>
            <a:endPar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022955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6835" y="1808225"/>
            <a:ext cx="6521773" cy="916230"/>
          </a:xfrm>
        </p:spPr>
        <p:txBody>
          <a:bodyPr>
            <a:normAutofit fontScale="90000"/>
          </a:bodyPr>
          <a:lstStyle/>
          <a:p>
            <a:r>
              <a:rPr lang="en-US" sz="6700" dirty="0"/>
              <a:t>Thanks</a:t>
            </a:r>
            <a:r>
              <a:rPr lang="en-US" dirty="0"/>
              <a:t> </a:t>
            </a:r>
            <a:endParaRPr lang="ar-SA" dirty="0"/>
          </a:p>
        </p:txBody>
      </p:sp>
    </p:spTree>
    <p:extLst>
      <p:ext uri="{BB962C8B-B14F-4D97-AF65-F5344CB8AC3E}">
        <p14:creationId xmlns:p14="http://schemas.microsoft.com/office/powerpoint/2010/main" val="3134410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6136" y="1044699"/>
            <a:ext cx="6871728" cy="4098801"/>
          </a:xfrm>
        </p:spPr>
      </p:pic>
      <p:sp>
        <p:nvSpPr>
          <p:cNvPr id="2" name="TextBox 1">
            <a:extLst>
              <a:ext uri="{FF2B5EF4-FFF2-40B4-BE49-F238E27FC236}">
                <a16:creationId xmlns:a16="http://schemas.microsoft.com/office/drawing/2014/main" id="{5E410729-F656-67B2-4A7B-67A4BC1D16EE}"/>
              </a:ext>
            </a:extLst>
          </p:cNvPr>
          <p:cNvSpPr txBox="1"/>
          <p:nvPr/>
        </p:nvSpPr>
        <p:spPr>
          <a:xfrm>
            <a:off x="448965" y="128470"/>
            <a:ext cx="5344675" cy="584775"/>
          </a:xfrm>
          <a:prstGeom prst="rect">
            <a:avLst/>
          </a:prstGeom>
          <a:noFill/>
        </p:spPr>
        <p:txBody>
          <a:bodyPr wrap="square" rtlCol="0">
            <a:spAutoFit/>
          </a:bodyPr>
          <a:lstStyle/>
          <a:p>
            <a:r>
              <a:rPr lang="en-US" sz="3200" dirty="0">
                <a:solidFill>
                  <a:schemeClr val="tx2">
                    <a:lumMod val="20000"/>
                    <a:lumOff val="8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Examples of energy sources</a:t>
            </a:r>
            <a:endParaRPr lang="en-US" sz="3200" dirty="0">
              <a:solidFill>
                <a:schemeClr val="tx2">
                  <a:lumMod val="20000"/>
                  <a:lumOff val="80000"/>
                </a:schemeClr>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452459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Types of Wind Turbine</a:t>
            </a:r>
            <a:endParaRPr lang="ar-SA" sz="3200"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531812" y="1450303"/>
            <a:ext cx="4040188" cy="479822"/>
          </a:xfrm>
        </p:spPr>
        <p:txBody>
          <a:bodyPr>
            <a:normAutofit/>
          </a:bodyPr>
          <a:lstStyle/>
          <a:p>
            <a:pPr lvl="0"/>
            <a:r>
              <a:rPr lang="en-US" sz="1800" dirty="0">
                <a:solidFill>
                  <a:srgbClr val="1F497D">
                    <a:lumMod val="75000"/>
                  </a:srgbClr>
                </a:solidFill>
                <a:latin typeface="Times New Roman" panose="02020603050405020304" pitchFamily="18" charset="0"/>
                <a:cs typeface="Times New Roman" panose="02020603050405020304" pitchFamily="18" charset="0"/>
              </a:rPr>
              <a:t>Horizontal Axis (HAWT)</a:t>
            </a:r>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786370" y="2113635"/>
            <a:ext cx="3378235" cy="2130275"/>
          </a:xfrm>
        </p:spPr>
      </p:pic>
      <p:sp>
        <p:nvSpPr>
          <p:cNvPr id="5" name="Text Placeholder 4"/>
          <p:cNvSpPr>
            <a:spLocks noGrp="1"/>
          </p:cNvSpPr>
          <p:nvPr>
            <p:ph type="body" sz="quarter" idx="3"/>
          </p:nvPr>
        </p:nvSpPr>
        <p:spPr>
          <a:xfrm>
            <a:off x="4913829" y="1450303"/>
            <a:ext cx="4041775" cy="479822"/>
          </a:xfrm>
        </p:spPr>
        <p:txBody>
          <a:bodyPr/>
          <a:lstStyle/>
          <a:p>
            <a:r>
              <a:rPr lang="en-US" sz="1800" dirty="0">
                <a:latin typeface="Times New Roman" panose="02020603050405020304" pitchFamily="18" charset="0"/>
                <a:cs typeface="Times New Roman" panose="02020603050405020304" pitchFamily="18" charset="0"/>
              </a:rPr>
              <a:t>Vertical Axis (VAWT)   </a:t>
            </a:r>
            <a:r>
              <a:rPr lang="en-US" dirty="0"/>
              <a:t>            </a:t>
            </a:r>
            <a:endParaRPr lang="ar-SA" dirty="0"/>
          </a:p>
        </p:txBody>
      </p:sp>
      <p:pic>
        <p:nvPicPr>
          <p:cNvPr id="8" name="Content Placeholder 7"/>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4877409" y="2152962"/>
            <a:ext cx="4158831" cy="2090948"/>
          </a:xfrm>
        </p:spPr>
      </p:pic>
      <p:sp>
        <p:nvSpPr>
          <p:cNvPr id="9" name="TextBox 8">
            <a:extLst>
              <a:ext uri="{FF2B5EF4-FFF2-40B4-BE49-F238E27FC236}">
                <a16:creationId xmlns:a16="http://schemas.microsoft.com/office/drawing/2014/main" id="{1DFA4259-E39E-30D7-BC9F-5549F912D0B2}"/>
              </a:ext>
            </a:extLst>
          </p:cNvPr>
          <p:cNvSpPr txBox="1"/>
          <p:nvPr/>
        </p:nvSpPr>
        <p:spPr>
          <a:xfrm>
            <a:off x="4266592" y="4126974"/>
            <a:ext cx="4586990" cy="339773"/>
          </a:xfrm>
          <a:prstGeom prst="rect">
            <a:avLst/>
          </a:prstGeom>
          <a:noFill/>
        </p:spPr>
        <p:txBody>
          <a:bodyPr wrap="square">
            <a:spAutoFit/>
          </a:bodyPr>
          <a:lstStyle/>
          <a:p>
            <a:pPr marL="0" marR="0" indent="274320" algn="ctr">
              <a:lnSpc>
                <a:spcPct val="150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Figure 2:</a:t>
            </a:r>
            <a:r>
              <a:rPr lang="en-US" sz="1200" dirty="0">
                <a:effectLst/>
                <a:latin typeface="Times New Roman" panose="02020603050405020304" pitchFamily="18" charset="0"/>
                <a:ea typeface="Calibri" panose="020F0502020204030204" pitchFamily="34" charset="0"/>
                <a:cs typeface="Arial" panose="020B0604020202020204" pitchFamily="34" charset="0"/>
              </a:rPr>
              <a:t>Types of VAWTs </a:t>
            </a:r>
            <a:r>
              <a:rPr lang="en-US" sz="1200" b="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[2-3].</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724D3A8-AF9E-DB6F-15BC-EFEEBDF4F3CE}"/>
              </a:ext>
            </a:extLst>
          </p:cNvPr>
          <p:cNvSpPr txBox="1"/>
          <p:nvPr/>
        </p:nvSpPr>
        <p:spPr>
          <a:xfrm>
            <a:off x="107761" y="4195185"/>
            <a:ext cx="4586990" cy="339773"/>
          </a:xfrm>
          <a:prstGeom prst="rect">
            <a:avLst/>
          </a:prstGeom>
          <a:noFill/>
        </p:spPr>
        <p:txBody>
          <a:bodyPr wrap="square">
            <a:spAutoFit/>
          </a:bodyPr>
          <a:lstStyle/>
          <a:p>
            <a:pPr marL="0" marR="0" indent="274320" algn="ctr">
              <a:lnSpc>
                <a:spcPct val="150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Figure 1:</a:t>
            </a:r>
            <a:r>
              <a:rPr lang="en-US" sz="1200" dirty="0">
                <a:effectLst/>
                <a:latin typeface="Times New Roman" panose="02020603050405020304" pitchFamily="18" charset="0"/>
                <a:ea typeface="Calibri" panose="020F0502020204030204" pitchFamily="34" charset="0"/>
                <a:cs typeface="Arial" panose="020B0604020202020204" pitchFamily="34" charset="0"/>
              </a:rPr>
              <a:t>Types of HAWTs</a:t>
            </a:r>
            <a:r>
              <a:rPr kumimoji="0" lang="en-US" sz="1200" b="1" i="0" u="none" strike="noStrike" kern="1200" cap="none" spc="0" normalizeH="0" baseline="0" noProof="0" dirty="0">
                <a:ln>
                  <a:noFill/>
                </a:ln>
                <a:solidFill>
                  <a:srgbClr val="0070C0"/>
                </a:solidFill>
                <a:effectLst/>
                <a:uLnTx/>
                <a:uFillTx/>
                <a:latin typeface="Times New Roman" panose="02020603050405020304" pitchFamily="18" charset="0"/>
                <a:ea typeface="Calibri" panose="020F0502020204030204" pitchFamily="34" charset="0"/>
                <a:cs typeface="Arial" panose="020B0604020202020204" pitchFamily="34" charset="0"/>
              </a:rPr>
              <a:t> [1]</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39375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CDAC0-708B-6905-60B2-88A0A5A218CC}"/>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Types of Wind Turbine</a:t>
            </a:r>
            <a:endParaRPr lang="en-US" dirty="0"/>
          </a:p>
        </p:txBody>
      </p:sp>
      <p:pic>
        <p:nvPicPr>
          <p:cNvPr id="7" name="Content Placeholder 6">
            <a:extLst>
              <a:ext uri="{FF2B5EF4-FFF2-40B4-BE49-F238E27FC236}">
                <a16:creationId xmlns:a16="http://schemas.microsoft.com/office/drawing/2014/main" id="{2B589EEB-79AC-099A-295B-5C796D3032D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59785" y="1197405"/>
            <a:ext cx="7161956" cy="3836355"/>
          </a:xfrm>
          <a:prstGeom prst="rect">
            <a:avLst/>
          </a:prstGeom>
        </p:spPr>
      </p:pic>
    </p:spTree>
    <p:extLst>
      <p:ext uri="{BB962C8B-B14F-4D97-AF65-F5344CB8AC3E}">
        <p14:creationId xmlns:p14="http://schemas.microsoft.com/office/powerpoint/2010/main" val="3022482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281175"/>
            <a:ext cx="6413610" cy="916230"/>
          </a:xfrm>
        </p:spPr>
        <p:txBody>
          <a:bodyPr>
            <a:noAutofit/>
          </a:bodyPr>
          <a:lstStyle/>
          <a:p>
            <a:r>
              <a:rPr lang="en-US" sz="3200" dirty="0">
                <a:latin typeface="Times New Roman" panose="02020603050405020304" pitchFamily="18" charset="0"/>
                <a:cs typeface="Times New Roman" panose="02020603050405020304" pitchFamily="18" charset="0"/>
              </a:rPr>
              <a:t>Difference between Vertical and Horizontal Wind Turbine</a:t>
            </a:r>
            <a:endParaRPr lang="ar-SA" sz="3200"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11239187"/>
              </p:ext>
            </p:extLst>
          </p:nvPr>
        </p:nvGraphicFramePr>
        <p:xfrm>
          <a:off x="601669" y="1655520"/>
          <a:ext cx="6566316" cy="3141689"/>
        </p:xfrm>
        <a:graphic>
          <a:graphicData uri="http://schemas.openxmlformats.org/drawingml/2006/table">
            <a:tbl>
              <a:tblPr firstRow="1" firstCol="1" bandRow="1">
                <a:tableStyleId>{5C22544A-7EE6-4342-B048-85BDC9FD1C3A}</a:tableStyleId>
              </a:tblPr>
              <a:tblGrid>
                <a:gridCol w="2132650">
                  <a:extLst>
                    <a:ext uri="{9D8B030D-6E8A-4147-A177-3AD203B41FA5}">
                      <a16:colId xmlns:a16="http://schemas.microsoft.com/office/drawing/2014/main" val="20000"/>
                    </a:ext>
                  </a:extLst>
                </a:gridCol>
                <a:gridCol w="2132650">
                  <a:extLst>
                    <a:ext uri="{9D8B030D-6E8A-4147-A177-3AD203B41FA5}">
                      <a16:colId xmlns:a16="http://schemas.microsoft.com/office/drawing/2014/main" val="20001"/>
                    </a:ext>
                  </a:extLst>
                </a:gridCol>
                <a:gridCol w="2301016">
                  <a:extLst>
                    <a:ext uri="{9D8B030D-6E8A-4147-A177-3AD203B41FA5}">
                      <a16:colId xmlns:a16="http://schemas.microsoft.com/office/drawing/2014/main" val="20002"/>
                    </a:ext>
                  </a:extLst>
                </a:gridCol>
              </a:tblGrid>
              <a:tr h="470317">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Items</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HA-WTS</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VA-WTS</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31125">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Output</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Wide range</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Narrow range</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31125">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Starting</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Self-starting</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Need starting means</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31125">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Efficiency</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Higher</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Lower</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91664">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Cost</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ea typeface="Calibri"/>
                          <a:cs typeface="Times New Roman" panose="02020603050405020304" pitchFamily="18" charset="0"/>
                        </a:rPr>
                        <a:t>Higher</a:t>
                      </a: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ea typeface="+mn-ea"/>
                          <a:cs typeface="Times New Roman" panose="02020603050405020304" pitchFamily="18" charset="0"/>
                        </a:rPr>
                        <a:t>Lower</a:t>
                      </a:r>
                    </a:p>
                    <a:p>
                      <a:pPr indent="274320" algn="just">
                        <a:lnSpc>
                          <a:spcPct val="150000"/>
                        </a:lnSpc>
                        <a:spcAft>
                          <a:spcPts val="0"/>
                        </a:spcAft>
                      </a:pPr>
                      <a:endParaRPr lang="en-US" sz="1200" dirty="0">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31125">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Maintenance</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Difficult</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Easy</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31125">
                <a:tc>
                  <a:txBody>
                    <a:bodyPr/>
                    <a:lstStyle/>
                    <a:p>
                      <a:pPr indent="274320" algn="just">
                        <a:lnSpc>
                          <a:spcPct val="150000"/>
                        </a:lnSpc>
                        <a:spcAft>
                          <a:spcPts val="0"/>
                        </a:spcAft>
                      </a:pPr>
                      <a:r>
                        <a:rPr lang="en-US" sz="1200">
                          <a:effectLst/>
                          <a:latin typeface="Times New Roman" panose="02020603050405020304" pitchFamily="18" charset="0"/>
                          <a:cs typeface="Times New Roman" panose="02020603050405020304" pitchFamily="18" charset="0"/>
                        </a:rPr>
                        <a:t>Generator and gear box</a:t>
                      </a:r>
                      <a:endParaRPr lang="en-US" sz="120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At the top of the tower</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indent="274320" algn="just">
                        <a:lnSpc>
                          <a:spcPct val="150000"/>
                        </a:lnSpc>
                        <a:spcAft>
                          <a:spcPts val="0"/>
                        </a:spcAft>
                      </a:pPr>
                      <a:r>
                        <a:rPr lang="en-US" sz="1200" dirty="0">
                          <a:effectLst/>
                          <a:latin typeface="Times New Roman" panose="02020603050405020304" pitchFamily="18" charset="0"/>
                          <a:cs typeface="Times New Roman" panose="02020603050405020304" pitchFamily="18" charset="0"/>
                        </a:rPr>
                        <a:t>At the ground level</a:t>
                      </a:r>
                      <a:endParaRPr lang="en-US" sz="120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bl>
          </a:graphicData>
        </a:graphic>
      </p:graphicFrame>
      <p:sp>
        <p:nvSpPr>
          <p:cNvPr id="6" name="TextBox 5">
            <a:extLst>
              <a:ext uri="{FF2B5EF4-FFF2-40B4-BE49-F238E27FC236}">
                <a16:creationId xmlns:a16="http://schemas.microsoft.com/office/drawing/2014/main" id="{35D64D60-BC64-B28E-6EA9-F15CFB6BB528}"/>
              </a:ext>
            </a:extLst>
          </p:cNvPr>
          <p:cNvSpPr txBox="1"/>
          <p:nvPr/>
        </p:nvSpPr>
        <p:spPr>
          <a:xfrm>
            <a:off x="296259" y="1341424"/>
            <a:ext cx="5039265" cy="276999"/>
          </a:xfrm>
          <a:prstGeom prst="rect">
            <a:avLst/>
          </a:prstGeom>
          <a:noFill/>
        </p:spPr>
        <p:txBody>
          <a:bodyPr wrap="square">
            <a:spAutoFit/>
          </a:bodyPr>
          <a:lstStyle/>
          <a:p>
            <a:pPr marL="0" marR="0" indent="274320">
              <a:spcBef>
                <a:spcPts val="0"/>
              </a:spcBef>
              <a:spcAft>
                <a:spcPts val="1000"/>
              </a:spcAft>
            </a:pPr>
            <a:r>
              <a:rPr lang="en-US" sz="1200" b="1" i="1" dirty="0">
                <a:solidFill>
                  <a:schemeClr val="accent1">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Table 1:</a:t>
            </a:r>
            <a:r>
              <a:rPr lang="en-US" sz="1200" i="0" dirty="0">
                <a:solidFill>
                  <a:schemeClr val="accent1">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 Difference between Vertical and Horizontal Wind Turbines</a:t>
            </a:r>
            <a:r>
              <a:rPr lang="en-US" sz="1200" b="1" i="0" dirty="0">
                <a:solidFill>
                  <a:schemeClr val="accent1">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 </a:t>
            </a:r>
            <a:r>
              <a:rPr lang="en-US" sz="1200" b="1" i="0"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[2]. </a:t>
            </a:r>
            <a:endParaRPr lang="en-US" sz="120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21460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0A060-D292-6012-8F25-C84663868CA9}"/>
              </a:ext>
            </a:extLst>
          </p:cNvPr>
          <p:cNvSpPr>
            <a:spLocks noGrp="1"/>
          </p:cNvSpPr>
          <p:nvPr>
            <p:ph type="title"/>
          </p:nvPr>
        </p:nvSpPr>
        <p:spPr>
          <a:xfrm>
            <a:off x="296260" y="147274"/>
            <a:ext cx="6252670" cy="763525"/>
          </a:xfrm>
        </p:spPr>
        <p:txBody>
          <a:bodyPr/>
          <a:lstStyle/>
          <a:p>
            <a:r>
              <a:rPr kumimoji="0" lang="en-US" sz="3200" b="0" i="0" u="none" strike="noStrike" kern="1200" cap="none" spc="0" normalizeH="0" baseline="0" noProof="0" dirty="0">
                <a:ln>
                  <a:noFill/>
                </a:ln>
                <a:solidFill>
                  <a:schemeClr val="accent1">
                    <a:lumMod val="60000"/>
                    <a:lumOff val="40000"/>
                  </a:scheme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Wind Potential in Palestine</a:t>
            </a:r>
            <a:endParaRPr lang="en-US" dirty="0">
              <a:solidFill>
                <a:schemeClr val="accent1">
                  <a:lumMod val="60000"/>
                  <a:lumOff val="40000"/>
                </a:schemeClr>
              </a:solidFill>
            </a:endParaRPr>
          </a:p>
        </p:txBody>
      </p:sp>
      <p:pic>
        <p:nvPicPr>
          <p:cNvPr id="4" name="Content Placeholder 3">
            <a:extLst>
              <a:ext uri="{FF2B5EF4-FFF2-40B4-BE49-F238E27FC236}">
                <a16:creationId xmlns:a16="http://schemas.microsoft.com/office/drawing/2014/main" id="{7B692A41-4DF5-B012-5A42-343C5A1B243C}"/>
              </a:ext>
            </a:extLst>
          </p:cNvPr>
          <p:cNvPicPr>
            <a:picLocks noGrp="1" noChangeAspect="1"/>
          </p:cNvPicPr>
          <p:nvPr>
            <p:ph idx="1"/>
          </p:nvPr>
        </p:nvPicPr>
        <p:blipFill>
          <a:blip r:embed="rId2"/>
          <a:stretch>
            <a:fillRect/>
          </a:stretch>
        </p:blipFill>
        <p:spPr>
          <a:xfrm>
            <a:off x="2102680" y="1380454"/>
            <a:ext cx="4518339" cy="2927066"/>
          </a:xfrm>
          <a:prstGeom prst="rect">
            <a:avLst/>
          </a:prstGeom>
        </p:spPr>
      </p:pic>
      <p:sp>
        <p:nvSpPr>
          <p:cNvPr id="5" name="TextBox 4">
            <a:extLst>
              <a:ext uri="{FF2B5EF4-FFF2-40B4-BE49-F238E27FC236}">
                <a16:creationId xmlns:a16="http://schemas.microsoft.com/office/drawing/2014/main" id="{8F74DE2D-389D-6520-CAD6-B8FFC1CF6D10}"/>
              </a:ext>
            </a:extLst>
          </p:cNvPr>
          <p:cNvSpPr txBox="1"/>
          <p:nvPr/>
        </p:nvSpPr>
        <p:spPr>
          <a:xfrm>
            <a:off x="1907362" y="4366602"/>
            <a:ext cx="4586990" cy="276999"/>
          </a:xfrm>
          <a:prstGeom prst="rect">
            <a:avLst/>
          </a:prstGeom>
          <a:noFill/>
        </p:spPr>
        <p:txBody>
          <a:bodyPr wrap="square">
            <a:spAutoFit/>
          </a:bodyPr>
          <a:lstStyle/>
          <a:p>
            <a:pPr marL="0" marR="0" indent="274320" algn="ctr">
              <a:spcBef>
                <a:spcPts val="0"/>
              </a:spcBef>
              <a:spcAft>
                <a:spcPts val="1000"/>
              </a:spcAft>
            </a:pPr>
            <a:r>
              <a:rPr lang="en-US" sz="1200" b="1" i="0" dirty="0">
                <a:solidFill>
                  <a:schemeClr val="accent1">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Figure 3:</a:t>
            </a:r>
            <a:r>
              <a:rPr lang="en-US" sz="1200" i="0" dirty="0">
                <a:solidFill>
                  <a:schemeClr val="accent1">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Monthly average wind speed in Hebron</a:t>
            </a:r>
            <a:r>
              <a:rPr lang="en-US" sz="1200" i="1" dirty="0">
                <a:solidFill>
                  <a:schemeClr val="accent1">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 </a:t>
            </a:r>
            <a:r>
              <a:rPr lang="en-US" sz="1200" b="1" dirty="0">
                <a:solidFill>
                  <a:schemeClr val="tx2">
                    <a:lumMod val="60000"/>
                    <a:lumOff val="40000"/>
                  </a:schemeClr>
                </a:solidFill>
                <a:effectLst/>
                <a:latin typeface="Times New Roman" panose="02020603050405020304" pitchFamily="18" charset="0"/>
                <a:ea typeface="Calibri" panose="020F0502020204030204" pitchFamily="34" charset="0"/>
                <a:cs typeface="Arial" panose="020B0604020202020204" pitchFamily="34" charset="0"/>
              </a:rPr>
              <a:t>[4]</a:t>
            </a:r>
            <a:endParaRPr lang="en-US" sz="1200"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4897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4CBE2-F31A-5FFB-AFA9-E69146B987D4}"/>
              </a:ext>
            </a:extLst>
          </p:cNvPr>
          <p:cNvSpPr>
            <a:spLocks noGrp="1"/>
          </p:cNvSpPr>
          <p:nvPr>
            <p:ph type="title"/>
          </p:nvPr>
        </p:nvSpPr>
        <p:spPr/>
        <p:txBody>
          <a:bodyPr/>
          <a:lstStyle/>
          <a:p>
            <a:r>
              <a:rPr kumimoji="0" lang="en-US" sz="3200" b="0" i="0" u="none" strike="noStrike" kern="1200" cap="none" spc="0" normalizeH="0" baseline="0" noProof="0" dirty="0">
                <a:ln>
                  <a:noFill/>
                </a:ln>
                <a:solidFill>
                  <a:srgbClr val="4F81BD">
                    <a:lumMod val="40000"/>
                    <a:lumOff val="60000"/>
                  </a:srgbClr>
                </a:solidFill>
                <a:effectLst>
                  <a:outerShdw blurRad="50800" dist="38100" dir="2700000" algn="tl" rotWithShape="0">
                    <a:prstClr val="black">
                      <a:alpha val="40000"/>
                    </a:prstClr>
                  </a:outerShdw>
                </a:effectLst>
                <a:uLnTx/>
                <a:uFillTx/>
                <a:latin typeface="Times New Roman" panose="02020603050405020304" pitchFamily="18" charset="0"/>
                <a:ea typeface="+mj-ea"/>
                <a:cs typeface="Times New Roman" panose="02020603050405020304" pitchFamily="18" charset="0"/>
              </a:rPr>
              <a:t>Wind Potential in Palestine</a:t>
            </a:r>
            <a:endParaRPr lang="en-US" dirty="0"/>
          </a:p>
        </p:txBody>
      </p:sp>
      <p:pic>
        <p:nvPicPr>
          <p:cNvPr id="4" name="Content Placeholder 3">
            <a:extLst>
              <a:ext uri="{FF2B5EF4-FFF2-40B4-BE49-F238E27FC236}">
                <a16:creationId xmlns:a16="http://schemas.microsoft.com/office/drawing/2014/main" id="{34879AB5-3BE9-5D6A-F341-0F050C4D72C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8720" y="1502815"/>
            <a:ext cx="5323756" cy="2802719"/>
          </a:xfrm>
          <a:prstGeom prst="rect">
            <a:avLst/>
          </a:prstGeom>
          <a:noFill/>
          <a:ln>
            <a:noFill/>
          </a:ln>
        </p:spPr>
      </p:pic>
      <p:sp>
        <p:nvSpPr>
          <p:cNvPr id="6" name="TextBox 5">
            <a:extLst>
              <a:ext uri="{FF2B5EF4-FFF2-40B4-BE49-F238E27FC236}">
                <a16:creationId xmlns:a16="http://schemas.microsoft.com/office/drawing/2014/main" id="{9DB1AA93-F582-C0F0-C436-59D67EC3AE3B}"/>
              </a:ext>
            </a:extLst>
          </p:cNvPr>
          <p:cNvSpPr txBox="1"/>
          <p:nvPr/>
        </p:nvSpPr>
        <p:spPr>
          <a:xfrm>
            <a:off x="2865486" y="4305534"/>
            <a:ext cx="4586990" cy="276999"/>
          </a:xfrm>
          <a:prstGeom prst="rect">
            <a:avLst/>
          </a:prstGeom>
          <a:noFill/>
        </p:spPr>
        <p:txBody>
          <a:bodyPr wrap="square">
            <a:spAutoFit/>
          </a:bodyPr>
          <a:lstStyle/>
          <a:p>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Figure 4:</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Monthly average wind speed in Hebron </a:t>
            </a: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[5</a:t>
            </a:r>
            <a:r>
              <a:rPr lang="en-US" sz="1200" b="1" dirty="0">
                <a:solidFill>
                  <a:schemeClr val="tx2"/>
                </a:solidFill>
                <a:effectLst/>
                <a:latin typeface="Times New Roman" panose="02020603050405020304" pitchFamily="18" charset="0"/>
                <a:ea typeface="SimSun" panose="02010600030101010101" pitchFamily="2" charset="-122"/>
                <a:cs typeface="Times New Roman" panose="02020603050405020304" pitchFamily="18" charset="0"/>
              </a:rPr>
              <a:t> -</a:t>
            </a:r>
            <a:r>
              <a:rPr lang="en-US" sz="1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a:t>
            </a:r>
            <a:endParaRPr lang="en-US" sz="12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88782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1522</Words>
  <Application>Microsoft Office PowerPoint</Application>
  <PresentationFormat>On-screen Show (16:9)</PresentationFormat>
  <Paragraphs>253</Paragraphs>
  <Slides>32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Times New Roman</vt:lpstr>
      <vt:lpstr>Wingdings</vt:lpstr>
      <vt:lpstr>Office Theme</vt:lpstr>
      <vt:lpstr>The Use of Solid Works in the Evaluation of Different Types of Turbine Wind in Palestine.</vt:lpstr>
      <vt:lpstr>TABLE OF CONTENTS</vt:lpstr>
      <vt:lpstr>Introduction </vt:lpstr>
      <vt:lpstr>PowerPoint Presentation</vt:lpstr>
      <vt:lpstr>Types of Wind Turbine</vt:lpstr>
      <vt:lpstr>Types of Wind Turbine</vt:lpstr>
      <vt:lpstr>Difference between Vertical and Horizontal Wind Turbine</vt:lpstr>
      <vt:lpstr>Wind Potential in Palestine</vt:lpstr>
      <vt:lpstr>Wind Potential in Palestine</vt:lpstr>
      <vt:lpstr> Material Used in Manufacturing </vt:lpstr>
      <vt:lpstr> Literature review </vt:lpstr>
      <vt:lpstr>Methodology</vt:lpstr>
      <vt:lpstr> Methodology </vt:lpstr>
      <vt:lpstr>Methodology</vt:lpstr>
      <vt:lpstr>Methodology</vt:lpstr>
      <vt:lpstr>Methodology</vt:lpstr>
      <vt:lpstr>Methodology</vt:lpstr>
      <vt:lpstr> Methodology </vt:lpstr>
      <vt:lpstr> Results  </vt:lpstr>
      <vt:lpstr>Results</vt:lpstr>
      <vt:lpstr>Results</vt:lpstr>
      <vt:lpstr>Results</vt:lpstr>
      <vt:lpstr>Result </vt:lpstr>
      <vt:lpstr>Result</vt:lpstr>
      <vt:lpstr> Result </vt:lpstr>
      <vt:lpstr>Result </vt:lpstr>
      <vt:lpstr>Conclusion</vt:lpstr>
      <vt:lpstr>Recommendation</vt:lpstr>
      <vt:lpstr> Reference</vt:lpstr>
      <vt:lpstr>Reference</vt:lpstr>
      <vt:lpstr>Reference</vt:lpstr>
      <vt:lpstr>Thanks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2017-08-01T15:40:51Z</dcterms:created>
  <dcterms:modified xsi:type="dcterms:W3CDTF">2022-05-29T20:18:27Z</dcterms:modified>
</cp:coreProperties>
</file>