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4" r:id="rId2"/>
    <p:sldId id="258" r:id="rId3"/>
    <p:sldId id="259" r:id="rId4"/>
    <p:sldId id="267" r:id="rId5"/>
    <p:sldId id="265" r:id="rId6"/>
    <p:sldId id="268" r:id="rId7"/>
    <p:sldId id="266" r:id="rId8"/>
    <p:sldId id="263" r:id="rId9"/>
    <p:sldId id="26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F2302A4-0E77-4438-9642-B3759F9C67FC}">
          <p14:sldIdLst/>
        </p14:section>
        <p14:section name="Untitled Section" id="{E35FF41F-F1C7-47C8-AD42-BD6A12920BA5}">
          <p14:sldIdLst>
            <p14:sldId id="264"/>
            <p14:sldId id="258"/>
            <p14:sldId id="259"/>
            <p14:sldId id="267"/>
            <p14:sldId id="265"/>
            <p14:sldId id="268"/>
            <p14:sldId id="266"/>
            <p14:sldId id="263"/>
            <p14:sldId id="261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8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1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12574-685A-4B4E-9025-61F01A9ADE88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5D3FD-4D35-4380-BCF5-7D04009C7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92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5D3FD-4D35-4380-BCF5-7D04009C78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89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5D3FD-4D35-4380-BCF5-7D04009C78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41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F93BDEB-B093-4F2C-97BC-373D78396D8C}" type="datetime1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46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2104-65EE-499C-BB1D-A73FBEE9C4F8}" type="datetime1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FA4C043-F4F2-4E04-834B-6006DDD99138}" type="datetime1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1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F986-92E7-427E-99C2-D123B6AFFCC4}" type="datetime1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33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B6B1B35-095E-4249-B2F0-DB1A789AE53C}" type="datetime1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8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61F6-B1C0-4DBA-BF01-AAAF59961A80}" type="datetime1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1DB8-53C8-4612-A0C1-E51BD5BD028B}" type="datetime1">
              <a:rPr lang="en-US" smtClean="0"/>
              <a:t>12/23/2021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78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E07C-ABDE-4708-839B-6D429512F646}" type="datetime1">
              <a:rPr lang="en-US" smtClean="0"/>
              <a:t>12/23/2021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641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B1C4-B74C-4BBC-A4CE-ECDE80097066}" type="datetime1">
              <a:rPr lang="en-US" smtClean="0"/>
              <a:t>12/23/2021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04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3A724C4-B4DF-4941-A862-CB46AA893158}" type="datetime1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76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545B6-CEFB-4D09-9953-994D99EEB1A0}" type="datetime1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4D3426A-C79D-481E-BC26-9176180528EA}" type="datetime1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F269205-ABB2-45A6-A146-97C09E23186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7662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43" y="2677607"/>
            <a:ext cx="1707931" cy="1554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2254" y="4285668"/>
            <a:ext cx="210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Doaa Abu Zahra</a:t>
            </a:r>
            <a:endParaRPr lang="en-US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43" y="4702607"/>
            <a:ext cx="1707931" cy="1554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425" y="6274469"/>
            <a:ext cx="243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Taqwa Abu Tarboush</a:t>
            </a:r>
            <a:endParaRPr lang="en-US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5589" y="667480"/>
            <a:ext cx="5724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An-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Najah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University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0566" y="2211818"/>
            <a:ext cx="591958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Engineering and Information Technology Faculty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Information Systems Department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2021/2022 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Graduation Project 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Computerization of the System for 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Refai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Cars Trading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Supervised By : Dr.</a:t>
            </a:r>
            <a:r>
              <a:rPr lang="ar-A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Safa’a</a:t>
            </a:r>
            <a:r>
              <a:rPr lang="ar-A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AbuJarour </a:t>
            </a:r>
          </a:p>
          <a:p>
            <a:pPr algn="ctr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009" y="2382296"/>
            <a:ext cx="2369915" cy="19462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36766" y="5043086"/>
            <a:ext cx="276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Cars Trading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36766" y="1574172"/>
            <a:ext cx="276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Refai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69" y="610338"/>
            <a:ext cx="1701504" cy="1554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6345" y="2211818"/>
            <a:ext cx="259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Safa’a  AbuJarour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9020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6499" y="2458401"/>
            <a:ext cx="6138055" cy="3497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 !</a:t>
            </a:r>
          </a:p>
          <a:p>
            <a:pPr marL="0" indent="0" algn="ctr">
              <a:buNone/>
            </a:pPr>
            <a:endParaRPr lang="en-US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 to your questions ?! </a:t>
            </a:r>
            <a:endParaRPr lang="en-US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47"/>
          <a:stretch/>
        </p:blipFill>
        <p:spPr>
          <a:xfrm>
            <a:off x="1238535" y="2267484"/>
            <a:ext cx="3429000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7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 – </a:t>
            </a:r>
            <a:r>
              <a:rPr lang="en-US" dirty="0" err="1" smtClean="0"/>
              <a:t>refai</a:t>
            </a:r>
            <a:r>
              <a:rPr lang="en-US" dirty="0" smtClean="0"/>
              <a:t> cars trading  </a:t>
            </a:r>
            <a:endParaRPr lang="en-US" dirty="0"/>
          </a:p>
        </p:txBody>
      </p:sp>
      <p:pic>
        <p:nvPicPr>
          <p:cNvPr id="5" name="الرفاعي 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1375" y="1952243"/>
            <a:ext cx="11209250" cy="4296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9429750" y="-2667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863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</a:t>
            </a:r>
            <a:r>
              <a:rPr lang="ar-AE" dirty="0" smtClean="0"/>
              <a:t> </a:t>
            </a:r>
            <a:r>
              <a:rPr lang="en-US" dirty="0" smtClean="0"/>
              <a:t> the art </a:t>
            </a:r>
            <a:endParaRPr lang="en-US" dirty="0"/>
          </a:p>
        </p:txBody>
      </p:sp>
      <p:pic>
        <p:nvPicPr>
          <p:cNvPr id="4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77862" y="1979619"/>
            <a:ext cx="1123294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/>
              <a:t>After the cars arrive at the store , all cars details are manually </a:t>
            </a:r>
            <a:r>
              <a:rPr lang="en-US" sz="2800" b="1" dirty="0"/>
              <a:t>recorded on paper </a:t>
            </a:r>
            <a:r>
              <a:rPr lang="en-US" sz="2800" b="1" dirty="0" smtClean="0"/>
              <a:t>. 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ar-SA" sz="28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74" y="2614410"/>
            <a:ext cx="9080209" cy="4077553"/>
          </a:xfrm>
          <a:prstGeom prst="rect">
            <a:avLst/>
          </a:prstGeom>
        </p:spPr>
      </p:pic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864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</a:t>
            </a:r>
            <a:r>
              <a:rPr lang="ar-AE" dirty="0" smtClean="0"/>
              <a:t> </a:t>
            </a:r>
            <a:r>
              <a:rPr lang="en-US" dirty="0" smtClean="0"/>
              <a:t> the art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03" y="3497230"/>
            <a:ext cx="2706854" cy="255577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" t="2162" r="255" b="541"/>
          <a:stretch/>
        </p:blipFill>
        <p:spPr>
          <a:xfrm>
            <a:off x="709981" y="1931831"/>
            <a:ext cx="5046876" cy="48038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3"/>
          <a:stretch/>
        </p:blipFill>
        <p:spPr>
          <a:xfrm>
            <a:off x="6327820" y="1931831"/>
            <a:ext cx="4954073" cy="4803819"/>
          </a:xfrm>
          <a:prstGeom prst="rect">
            <a:avLst/>
          </a:prstGeom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852275" y="6492875"/>
            <a:ext cx="215900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7902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</a:t>
            </a:r>
            <a:r>
              <a:rPr lang="ar-AE" dirty="0" smtClean="0"/>
              <a:t> </a:t>
            </a:r>
            <a:r>
              <a:rPr lang="en-US" dirty="0" smtClean="0"/>
              <a:t> the art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7100" y="2172013"/>
            <a:ext cx="97605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</a:t>
            </a:r>
            <a:r>
              <a:rPr lang="en-US" sz="2800" dirty="0" smtClean="0"/>
              <a:t>e study the user </a:t>
            </a:r>
            <a:r>
              <a:rPr lang="en-US" sz="2800" b="1" dirty="0"/>
              <a:t>n</a:t>
            </a:r>
            <a:r>
              <a:rPr lang="en-US" sz="2800" b="1" dirty="0" smtClean="0"/>
              <a:t>eeds &amp; requirements </a:t>
            </a:r>
            <a:r>
              <a:rPr lang="en-US" sz="2800" dirty="0" smtClean="0"/>
              <a:t>and </a:t>
            </a:r>
            <a:r>
              <a:rPr lang="en-US" sz="2800" b="1" dirty="0" smtClean="0"/>
              <a:t>collect data </a:t>
            </a:r>
            <a:r>
              <a:rPr lang="en-US" sz="2800" dirty="0" smtClean="0"/>
              <a:t>such as :-</a:t>
            </a:r>
            <a:endParaRPr lang="en-US" sz="2800" dirty="0"/>
          </a:p>
          <a:p>
            <a:endParaRPr lang="en-US" sz="2800" dirty="0" smtClean="0"/>
          </a:p>
          <a:p>
            <a:pPr marL="457200" indent="-457200">
              <a:buFont typeface="Gill Sans MT" panose="020B0502020104020203" pitchFamily="34" charset="0"/>
              <a:buChar char="*"/>
            </a:pPr>
            <a:r>
              <a:rPr lang="en-US" sz="2800" dirty="0" smtClean="0"/>
              <a:t>The </a:t>
            </a:r>
            <a:r>
              <a:rPr lang="en-US" sz="2800" dirty="0"/>
              <a:t>nature of the </a:t>
            </a:r>
            <a:r>
              <a:rPr lang="en-US" sz="2800" dirty="0" smtClean="0"/>
              <a:t>work .</a:t>
            </a:r>
          </a:p>
          <a:p>
            <a:pPr marL="457200" indent="-457200">
              <a:buFont typeface="Gill Sans MT" panose="020B0502020104020203" pitchFamily="34" charset="0"/>
              <a:buChar char="*"/>
            </a:pPr>
            <a:r>
              <a:rPr lang="en-US" sz="2800" dirty="0" smtClean="0"/>
              <a:t>The </a:t>
            </a:r>
            <a:r>
              <a:rPr lang="en-US" sz="2800" dirty="0"/>
              <a:t>way operations </a:t>
            </a:r>
            <a:r>
              <a:rPr lang="en-US" sz="2800" dirty="0" smtClean="0"/>
              <a:t>work and .</a:t>
            </a:r>
            <a:endParaRPr lang="en-US" sz="2800" dirty="0"/>
          </a:p>
          <a:p>
            <a:pPr marL="457200" indent="-457200">
              <a:buFont typeface="Gill Sans MT" panose="020B0502020104020203" pitchFamily="34" charset="0"/>
              <a:buChar char="*"/>
            </a:pPr>
            <a:r>
              <a:rPr lang="en-US" sz="2800" dirty="0" smtClean="0"/>
              <a:t>Performance errors in the current system . 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7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6617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7100" y="2172013"/>
            <a:ext cx="97605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Therefore , we came up with a two folded solution about “</a:t>
            </a:r>
            <a:r>
              <a:rPr lang="en-US" sz="2800" b="1" dirty="0" smtClean="0"/>
              <a:t>Computerizing the Current System</a:t>
            </a:r>
            <a:r>
              <a:rPr lang="en-US" sz="2800" dirty="0" smtClean="0"/>
              <a:t>” :-</a:t>
            </a:r>
          </a:p>
          <a:p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A </a:t>
            </a:r>
            <a:r>
              <a:rPr lang="en-US" sz="2800" dirty="0"/>
              <a:t>website that display the cars in a professional </a:t>
            </a:r>
            <a:r>
              <a:rPr lang="en-US" sz="2800" dirty="0" smtClean="0"/>
              <a:t>way .</a:t>
            </a:r>
          </a:p>
          <a:p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A system </a:t>
            </a:r>
            <a:r>
              <a:rPr lang="en-US" sz="2800" dirty="0"/>
              <a:t>which contains all commercial operation of the company</a:t>
            </a:r>
            <a:r>
              <a:rPr lang="en-US" sz="2800" dirty="0" smtClean="0"/>
              <a:t> </a:t>
            </a:r>
            <a:r>
              <a:rPr lang="en-US" sz="2800" dirty="0" smtClean="0"/>
              <a:t>.</a:t>
            </a:r>
            <a:r>
              <a:rPr lang="ar-AE" sz="2800" dirty="0" smtClean="0"/>
              <a:t> )</a:t>
            </a:r>
            <a:r>
              <a:rPr lang="en-US" sz="2800" smtClean="0"/>
              <a:t>Refaii.com )</a:t>
            </a:r>
            <a:endParaRPr lang="en-US" sz="2800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sz="2800" dirty="0"/>
          </a:p>
        </p:txBody>
      </p:sp>
      <p:pic>
        <p:nvPicPr>
          <p:cNvPr id="7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069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outputs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282892"/>
            <a:ext cx="4982481" cy="382460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377" y="2282893"/>
            <a:ext cx="5839431" cy="3824601"/>
          </a:xfrm>
          <a:prstGeom prst="rect">
            <a:avLst/>
          </a:prstGeom>
        </p:spPr>
      </p:pic>
      <p:pic>
        <p:nvPicPr>
          <p:cNvPr id="7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8259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courses did we use 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6" y="3953814"/>
            <a:ext cx="11908664" cy="7587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We would like to mention some of </a:t>
            </a:r>
            <a:r>
              <a:rPr lang="en-US" sz="2400" b="1" dirty="0" smtClean="0">
                <a:solidFill>
                  <a:schemeClr val="tx1"/>
                </a:solidFill>
              </a:rPr>
              <a:t>the courses that helped us </a:t>
            </a:r>
            <a:r>
              <a:rPr lang="en-US" sz="2400" b="1" dirty="0">
                <a:solidFill>
                  <a:schemeClr val="tx1"/>
                </a:solidFill>
              </a:rPr>
              <a:t>to accomplish our </a:t>
            </a:r>
            <a:r>
              <a:rPr lang="en-US" sz="2400" b="1" dirty="0" smtClean="0">
                <a:solidFill>
                  <a:schemeClr val="tx1"/>
                </a:solidFill>
              </a:rPr>
              <a:t>project during </a:t>
            </a:r>
            <a:r>
              <a:rPr lang="en-US" sz="2400" b="1" dirty="0">
                <a:solidFill>
                  <a:schemeClr val="tx1"/>
                </a:solidFill>
              </a:rPr>
              <a:t>our </a:t>
            </a:r>
            <a:r>
              <a:rPr lang="en-US" sz="2400" b="1" dirty="0" smtClean="0">
                <a:solidFill>
                  <a:schemeClr val="tx1"/>
                </a:solidFill>
              </a:rPr>
              <a:t>university journey , </a:t>
            </a:r>
            <a:r>
              <a:rPr lang="en-US" sz="2400" dirty="0" smtClean="0">
                <a:solidFill>
                  <a:schemeClr val="tx1"/>
                </a:solidFill>
              </a:rPr>
              <a:t>such as :-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System Analysis by Dr. Kamal Irshaid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Visual Studio by Dr. Mohammad Dweikat 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Database by Dr. Najwan Deleq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</a:rPr>
              <a:t>Operation Management by Dr.  Ahmad Shraideh 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ar-AE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Institutional Development </a:t>
            </a:r>
            <a:r>
              <a:rPr lang="en-US" sz="2400" dirty="0">
                <a:solidFill>
                  <a:schemeClr val="tx1"/>
                </a:solidFill>
              </a:rPr>
              <a:t>and </a:t>
            </a:r>
            <a:r>
              <a:rPr lang="en-US" sz="2400" dirty="0" smtClean="0">
                <a:solidFill>
                  <a:schemeClr val="tx1"/>
                </a:solidFill>
              </a:rPr>
              <a:t>Change Management by Dr. Maher Arafat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Principles of Scientific Research by Dr. Maher Abu Baker . </a:t>
            </a:r>
            <a:endParaRPr lang="ar-AE" sz="2400" dirty="0" smtClean="0">
              <a:solidFill>
                <a:schemeClr val="tx1"/>
              </a:solidFill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635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887" y="1452181"/>
            <a:ext cx="11029616" cy="541907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 smtClean="0"/>
              <a:t> </a:t>
            </a:r>
            <a:r>
              <a:rPr lang="en-US" sz="3100" dirty="0"/>
              <a:t>Acknowledgement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19" y="3039158"/>
            <a:ext cx="11029615" cy="40635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First and foremost , we would like to thank the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chairwomen 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of our committee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Dr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.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Safa’a 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for her support , outstanding guidance and encouragement throughout our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graduation project 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O</a:t>
            </a:r>
            <a:r>
              <a:rPr lang="en-US" sz="2400" dirty="0" smtClean="0">
                <a:solidFill>
                  <a:schemeClr val="tx1"/>
                </a:solidFill>
              </a:rPr>
              <a:t>ur </a:t>
            </a:r>
            <a:r>
              <a:rPr lang="en-US" sz="2400" dirty="0">
                <a:solidFill>
                  <a:schemeClr val="tx1"/>
                </a:solidFill>
              </a:rPr>
              <a:t>deep thanks go to all of the teaching </a:t>
            </a:r>
            <a:r>
              <a:rPr lang="en-US" sz="2400" dirty="0" smtClean="0">
                <a:solidFill>
                  <a:schemeClr val="tx1"/>
                </a:solidFill>
              </a:rPr>
              <a:t>members of the MIS department , whom </a:t>
            </a:r>
            <a:r>
              <a:rPr lang="en-US" sz="2400" dirty="0">
                <a:solidFill>
                  <a:schemeClr val="tx1"/>
                </a:solidFill>
              </a:rPr>
              <a:t>we really </a:t>
            </a:r>
            <a:r>
              <a:rPr lang="en-US" sz="2400" dirty="0" smtClean="0">
                <a:solidFill>
                  <a:schemeClr val="tx1"/>
                </a:solidFill>
              </a:rPr>
              <a:t>consider them </a:t>
            </a:r>
            <a:r>
              <a:rPr lang="en-US" sz="2400" dirty="0">
                <a:solidFill>
                  <a:schemeClr val="tx1"/>
                </a:solidFill>
              </a:rPr>
              <a:t>as our second </a:t>
            </a:r>
            <a:r>
              <a:rPr lang="en-US" sz="2400" dirty="0" smtClean="0">
                <a:solidFill>
                  <a:schemeClr val="tx1"/>
                </a:solidFill>
              </a:rPr>
              <a:t>families 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Thanks for 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our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families , 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for their encouragement,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patience , 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and assistance over the years .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We </a:t>
            </a:r>
            <a:r>
              <a:rPr lang="en-US" sz="2400" dirty="0">
                <a:solidFill>
                  <a:schemeClr val="tx1"/>
                </a:solidFill>
                <a:cs typeface="Times New Roman" panose="02020603050405020304" pitchFamily="18" charset="0"/>
              </a:rPr>
              <a:t>are forever indebted to who have always kept us in their prayers </a:t>
            </a:r>
            <a:r>
              <a:rPr lang="en-US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tx1"/>
                </a:solidFill>
              </a:rPr>
              <a:t>Last but not </a:t>
            </a:r>
            <a:r>
              <a:rPr lang="en-US" sz="2400" dirty="0" smtClean="0">
                <a:solidFill>
                  <a:schemeClr val="tx1"/>
                </a:solidFill>
              </a:rPr>
              <a:t>least , </a:t>
            </a:r>
            <a:r>
              <a:rPr lang="en-US" sz="2400" dirty="0">
                <a:solidFill>
                  <a:schemeClr val="tx1"/>
                </a:solidFill>
              </a:rPr>
              <a:t>this project was really helpful and efficient </a:t>
            </a:r>
            <a:r>
              <a:rPr lang="en-US" sz="2400" dirty="0" smtClean="0">
                <a:solidFill>
                  <a:schemeClr val="tx1"/>
                </a:solidFill>
              </a:rPr>
              <a:t>because of our </a:t>
            </a:r>
            <a:r>
              <a:rPr lang="en-US" sz="2400" dirty="0">
                <a:solidFill>
                  <a:schemeClr val="tx1"/>
                </a:solidFill>
              </a:rPr>
              <a:t>partner "</a:t>
            </a:r>
            <a:r>
              <a:rPr lang="en-US" sz="2400" dirty="0" smtClean="0">
                <a:solidFill>
                  <a:schemeClr val="tx1"/>
                </a:solidFill>
              </a:rPr>
              <a:t>Al-</a:t>
            </a:r>
            <a:r>
              <a:rPr lang="en-US" sz="2400" dirty="0" err="1" smtClean="0">
                <a:solidFill>
                  <a:schemeClr val="tx1"/>
                </a:solidFill>
              </a:rPr>
              <a:t>Refai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Cars </a:t>
            </a:r>
            <a:r>
              <a:rPr lang="en-US" sz="2400" dirty="0" smtClean="0">
                <a:solidFill>
                  <a:schemeClr val="tx1"/>
                </a:solidFill>
              </a:rPr>
              <a:t>Trading Company” .  We </a:t>
            </a:r>
            <a:r>
              <a:rPr lang="en-US" sz="2400" dirty="0">
                <a:solidFill>
                  <a:schemeClr val="tx1"/>
                </a:solidFill>
              </a:rPr>
              <a:t>were really pleased by this cooperation 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="" xmlns:a16="http://schemas.microsoft.com/office/drawing/2014/main" id="{8D9CDAD1-620F-464E-A842-7F8E9C341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280" y="805092"/>
            <a:ext cx="1071716" cy="751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39492" y="6492875"/>
            <a:ext cx="1052508" cy="36512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Microsoft Uighur" panose="02000000000000000000" pitchFamily="2" charset="-78"/>
                <a:cs typeface="Microsoft Uighur" panose="02000000000000000000" pitchFamily="2" charset="-78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6110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745</TotalTime>
  <Words>354</Words>
  <Application>Microsoft Office PowerPoint</Application>
  <PresentationFormat>Widescreen</PresentationFormat>
  <Paragraphs>61</Paragraphs>
  <Slides>10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Calibri</vt:lpstr>
      <vt:lpstr>Gill Sans MT</vt:lpstr>
      <vt:lpstr>Majalla UI</vt:lpstr>
      <vt:lpstr>Microsoft Uighur</vt:lpstr>
      <vt:lpstr>Times New Roman</vt:lpstr>
      <vt:lpstr>Wingdings</vt:lpstr>
      <vt:lpstr>Wingdings 2</vt:lpstr>
      <vt:lpstr>Dividend</vt:lpstr>
      <vt:lpstr>PowerPoint Presentation</vt:lpstr>
      <vt:lpstr>Al – refai cars trading  </vt:lpstr>
      <vt:lpstr>State of  the art </vt:lpstr>
      <vt:lpstr>State of  the art </vt:lpstr>
      <vt:lpstr>State of  the art </vt:lpstr>
      <vt:lpstr>Solution </vt:lpstr>
      <vt:lpstr>Our outputs </vt:lpstr>
      <vt:lpstr>Which courses did we use ? </vt:lpstr>
      <vt:lpstr>     Acknowledgement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doaa azzam</dc:creator>
  <cp:lastModifiedBy>doaa azzam</cp:lastModifiedBy>
  <cp:revision>83</cp:revision>
  <dcterms:created xsi:type="dcterms:W3CDTF">2021-12-07T09:23:50Z</dcterms:created>
  <dcterms:modified xsi:type="dcterms:W3CDTF">2021-12-23T08:22:48Z</dcterms:modified>
</cp:coreProperties>
</file>