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 id="279" r:id="rId24"/>
    <p:sldId id="280" r:id="rId25"/>
    <p:sldId id="330" r:id="rId26"/>
    <p:sldId id="281" r:id="rId27"/>
    <p:sldId id="282" r:id="rId28"/>
    <p:sldId id="283" r:id="rId29"/>
    <p:sldId id="284" r:id="rId30"/>
    <p:sldId id="287" r:id="rId31"/>
    <p:sldId id="306" r:id="rId32"/>
    <p:sldId id="338" r:id="rId33"/>
    <p:sldId id="336" r:id="rId34"/>
    <p:sldId id="288" r:id="rId35"/>
    <p:sldId id="289" r:id="rId36"/>
    <p:sldId id="331" r:id="rId37"/>
    <p:sldId id="332" r:id="rId38"/>
    <p:sldId id="290" r:id="rId39"/>
    <p:sldId id="291" r:id="rId40"/>
    <p:sldId id="293" r:id="rId41"/>
    <p:sldId id="294" r:id="rId42"/>
    <p:sldId id="333" r:id="rId43"/>
    <p:sldId id="334" r:id="rId44"/>
    <p:sldId id="335" r:id="rId45"/>
    <p:sldId id="337" r:id="rId46"/>
    <p:sldId id="295" r:id="rId47"/>
    <p:sldId id="296" r:id="rId48"/>
    <p:sldId id="297" r:id="rId49"/>
    <p:sldId id="298" r:id="rId50"/>
    <p:sldId id="300" r:id="rId51"/>
    <p:sldId id="301" r:id="rId52"/>
    <p:sldId id="302" r:id="rId53"/>
    <p:sldId id="303" r:id="rId54"/>
    <p:sldId id="304" r:id="rId55"/>
    <p:sldId id="380" r:id="rId56"/>
    <p:sldId id="381" r:id="rId57"/>
    <p:sldId id="382" r:id="rId58"/>
    <p:sldId id="383" r:id="rId59"/>
    <p:sldId id="384" r:id="rId60"/>
    <p:sldId id="385" r:id="rId61"/>
    <p:sldId id="386" r:id="rId62"/>
    <p:sldId id="387" r:id="rId63"/>
    <p:sldId id="388" r:id="rId64"/>
    <p:sldId id="389" r:id="rId65"/>
    <p:sldId id="390" r:id="rId66"/>
    <p:sldId id="391" r:id="rId67"/>
    <p:sldId id="392" r:id="rId68"/>
    <p:sldId id="393" r:id="rId69"/>
    <p:sldId id="394" r:id="rId70"/>
    <p:sldId id="395" r:id="rId71"/>
    <p:sldId id="396" r:id="rId72"/>
    <p:sldId id="397" r:id="rId73"/>
    <p:sldId id="398" r:id="rId74"/>
    <p:sldId id="399" r:id="rId75"/>
    <p:sldId id="400" r:id="rId76"/>
    <p:sldId id="401" r:id="rId77"/>
    <p:sldId id="402" r:id="rId78"/>
    <p:sldId id="403" r:id="rId79"/>
    <p:sldId id="404" r:id="rId80"/>
    <p:sldId id="405" r:id="rId81"/>
    <p:sldId id="406" r:id="rId82"/>
    <p:sldId id="407" r:id="rId83"/>
    <p:sldId id="408" r:id="rId84"/>
    <p:sldId id="409" r:id="rId85"/>
    <p:sldId id="410" r:id="rId86"/>
    <p:sldId id="411" r:id="rId87"/>
    <p:sldId id="412" r:id="rId88"/>
    <p:sldId id="413" r:id="rId89"/>
    <p:sldId id="414" r:id="rId90"/>
    <p:sldId id="415" r:id="rId91"/>
    <p:sldId id="416" r:id="rId92"/>
    <p:sldId id="417" r:id="rId93"/>
    <p:sldId id="418" r:id="rId94"/>
    <p:sldId id="419" r:id="rId95"/>
    <p:sldId id="420" r:id="rId96"/>
    <p:sldId id="421" r:id="rId97"/>
    <p:sldId id="375" r:id="rId98"/>
    <p:sldId id="339" r:id="rId99"/>
    <p:sldId id="340" r:id="rId100"/>
    <p:sldId id="341" r:id="rId101"/>
    <p:sldId id="342" r:id="rId102"/>
    <p:sldId id="343" r:id="rId103"/>
    <p:sldId id="344" r:id="rId104"/>
    <p:sldId id="345" r:id="rId105"/>
    <p:sldId id="346" r:id="rId106"/>
    <p:sldId id="347" r:id="rId107"/>
    <p:sldId id="348" r:id="rId108"/>
    <p:sldId id="349" r:id="rId109"/>
    <p:sldId id="350" r:id="rId110"/>
    <p:sldId id="351" r:id="rId111"/>
    <p:sldId id="352" r:id="rId112"/>
    <p:sldId id="353" r:id="rId113"/>
    <p:sldId id="354" r:id="rId114"/>
    <p:sldId id="355" r:id="rId115"/>
    <p:sldId id="356" r:id="rId116"/>
    <p:sldId id="357" r:id="rId117"/>
    <p:sldId id="358" r:id="rId118"/>
    <p:sldId id="359" r:id="rId119"/>
    <p:sldId id="360" r:id="rId120"/>
    <p:sldId id="361" r:id="rId121"/>
    <p:sldId id="362" r:id="rId122"/>
    <p:sldId id="363" r:id="rId123"/>
    <p:sldId id="364" r:id="rId124"/>
    <p:sldId id="365" r:id="rId125"/>
    <p:sldId id="366" r:id="rId126"/>
    <p:sldId id="367" r:id="rId127"/>
    <p:sldId id="368" r:id="rId128"/>
    <p:sldId id="369" r:id="rId129"/>
    <p:sldId id="370" r:id="rId130"/>
    <p:sldId id="371" r:id="rId131"/>
    <p:sldId id="372" r:id="rId132"/>
    <p:sldId id="373" r:id="rId133"/>
    <p:sldId id="374" r:id="rId134"/>
    <p:sldId id="422" r:id="rId135"/>
    <p:sldId id="423" r:id="rId136"/>
    <p:sldId id="424" r:id="rId137"/>
    <p:sldId id="425" r:id="rId138"/>
    <p:sldId id="426" r:id="rId139"/>
    <p:sldId id="427" r:id="rId140"/>
    <p:sldId id="428" r:id="rId141"/>
    <p:sldId id="429" r:id="rId142"/>
    <p:sldId id="376" r:id="rId143"/>
    <p:sldId id="377" r:id="rId144"/>
    <p:sldId id="378" r:id="rId145"/>
    <p:sldId id="379" r:id="rId146"/>
    <p:sldId id="305" r:id="rId147"/>
    <p:sldId id="329" r:id="rId1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29" autoAdjust="0"/>
    <p:restoredTop sz="94660"/>
  </p:normalViewPr>
  <p:slideViewPr>
    <p:cSldViewPr snapToGrid="0">
      <p:cViewPr varScale="1">
        <p:scale>
          <a:sx n="88" d="100"/>
          <a:sy n="88" d="100"/>
        </p:scale>
        <p:origin x="67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presProps" Target="presProp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Cooling Load before</c:v>
          </c:tx>
          <c:spPr>
            <a:solidFill>
              <a:schemeClr val="accent1"/>
            </a:solidFill>
            <a:ln>
              <a:noFill/>
            </a:ln>
            <a:effectLst/>
          </c:spPr>
          <c:invertIfNegative val="0"/>
          <c:cat>
            <c:numRef>
              <c:f>Sheet1!$L$45</c:f>
              <c:numCache>
                <c:formatCode>General</c:formatCode>
                <c:ptCount val="1"/>
                <c:pt idx="0">
                  <c:v>105.10999999999999</c:v>
                </c:pt>
              </c:numCache>
            </c:numRef>
          </c:cat>
          <c:val>
            <c:numRef>
              <c:f>Sheet1!$K$45</c:f>
              <c:numCache>
                <c:formatCode>General</c:formatCode>
                <c:ptCount val="1"/>
                <c:pt idx="0">
                  <c:v>259.93</c:v>
                </c:pt>
              </c:numCache>
            </c:numRef>
          </c:val>
          <c:extLst>
            <c:ext xmlns:c16="http://schemas.microsoft.com/office/drawing/2014/chart" uri="{C3380CC4-5D6E-409C-BE32-E72D297353CC}">
              <c16:uniqueId val="{00000000-73E1-4CC6-BE47-1525A773052F}"/>
            </c:ext>
          </c:extLst>
        </c:ser>
        <c:ser>
          <c:idx val="1"/>
          <c:order val="1"/>
          <c:tx>
            <c:v>Cooling Load after</c:v>
          </c:tx>
          <c:spPr>
            <a:solidFill>
              <a:schemeClr val="accent2"/>
            </a:solidFill>
            <a:ln>
              <a:noFill/>
            </a:ln>
            <a:effectLst/>
          </c:spPr>
          <c:invertIfNegative val="0"/>
          <c:cat>
            <c:numRef>
              <c:f>Sheet1!$L$45</c:f>
              <c:numCache>
                <c:formatCode>General</c:formatCode>
                <c:ptCount val="1"/>
                <c:pt idx="0">
                  <c:v>105.10999999999999</c:v>
                </c:pt>
              </c:numCache>
            </c:numRef>
          </c:cat>
          <c:val>
            <c:numRef>
              <c:f>Sheet1!$L$45</c:f>
              <c:numCache>
                <c:formatCode>General</c:formatCode>
                <c:ptCount val="1"/>
                <c:pt idx="0">
                  <c:v>105.10999999999999</c:v>
                </c:pt>
              </c:numCache>
            </c:numRef>
          </c:val>
          <c:extLst>
            <c:ext xmlns:c16="http://schemas.microsoft.com/office/drawing/2014/chart" uri="{C3380CC4-5D6E-409C-BE32-E72D297353CC}">
              <c16:uniqueId val="{00000001-73E1-4CC6-BE47-1525A773052F}"/>
            </c:ext>
          </c:extLst>
        </c:ser>
        <c:ser>
          <c:idx val="2"/>
          <c:order val="2"/>
          <c:tx>
            <c:v>Heating Load Before </c:v>
          </c:tx>
          <c:spPr>
            <a:solidFill>
              <a:schemeClr val="accent3"/>
            </a:solidFill>
            <a:ln>
              <a:noFill/>
            </a:ln>
            <a:effectLst/>
          </c:spPr>
          <c:invertIfNegative val="0"/>
          <c:val>
            <c:numRef>
              <c:f>Sheet1!$M$45</c:f>
              <c:numCache>
                <c:formatCode>General</c:formatCode>
                <c:ptCount val="1"/>
                <c:pt idx="0">
                  <c:v>221.65</c:v>
                </c:pt>
              </c:numCache>
            </c:numRef>
          </c:val>
          <c:extLst>
            <c:ext xmlns:c16="http://schemas.microsoft.com/office/drawing/2014/chart" uri="{C3380CC4-5D6E-409C-BE32-E72D297353CC}">
              <c16:uniqueId val="{00000002-73E1-4CC6-BE47-1525A773052F}"/>
            </c:ext>
          </c:extLst>
        </c:ser>
        <c:ser>
          <c:idx val="3"/>
          <c:order val="3"/>
          <c:tx>
            <c:v>Heating Load after</c:v>
          </c:tx>
          <c:spPr>
            <a:solidFill>
              <a:schemeClr val="accent4"/>
            </a:solidFill>
            <a:ln>
              <a:noFill/>
            </a:ln>
            <a:effectLst/>
          </c:spPr>
          <c:invertIfNegative val="0"/>
          <c:val>
            <c:numRef>
              <c:f>Sheet1!$N$45</c:f>
              <c:numCache>
                <c:formatCode>General</c:formatCode>
                <c:ptCount val="1"/>
                <c:pt idx="0">
                  <c:v>64.94</c:v>
                </c:pt>
              </c:numCache>
            </c:numRef>
          </c:val>
          <c:extLst>
            <c:ext xmlns:c16="http://schemas.microsoft.com/office/drawing/2014/chart" uri="{C3380CC4-5D6E-409C-BE32-E72D297353CC}">
              <c16:uniqueId val="{00000003-73E1-4CC6-BE47-1525A773052F}"/>
            </c:ext>
          </c:extLst>
        </c:ser>
        <c:dLbls>
          <c:showLegendKey val="0"/>
          <c:showVal val="0"/>
          <c:showCatName val="0"/>
          <c:showSerName val="0"/>
          <c:showPercent val="0"/>
          <c:showBubbleSize val="0"/>
        </c:dLbls>
        <c:gapWidth val="219"/>
        <c:overlap val="-27"/>
        <c:axId val="1246185648"/>
        <c:axId val="1246179824"/>
      </c:barChart>
      <c:catAx>
        <c:axId val="1246185648"/>
        <c:scaling>
          <c:orientation val="minMax"/>
        </c:scaling>
        <c:delete val="1"/>
        <c:axPos val="b"/>
        <c:numFmt formatCode="General" sourceLinked="1"/>
        <c:majorTickMark val="none"/>
        <c:minorTickMark val="none"/>
        <c:tickLblPos val="nextTo"/>
        <c:crossAx val="1246179824"/>
        <c:crosses val="autoZero"/>
        <c:auto val="1"/>
        <c:lblAlgn val="ctr"/>
        <c:lblOffset val="100"/>
        <c:noMultiLvlLbl val="0"/>
      </c:catAx>
      <c:valAx>
        <c:axId val="1246179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61856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A072D7-048C-44D2-A048-EBD5EA46921B}" type="datetimeFigureOut">
              <a:rPr lang="en-US" smtClean="0"/>
              <a:t>03/01/2021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DF82CB-C92E-48B7-9764-A3CA486EE8B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6287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A072D7-048C-44D2-A048-EBD5EA46921B}" type="datetimeFigureOut">
              <a:rPr lang="en-US" smtClean="0"/>
              <a:t>03/01/2021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1103203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A072D7-048C-44D2-A048-EBD5EA46921B}" type="datetimeFigureOut">
              <a:rPr lang="en-US" smtClean="0"/>
              <a:t>03/01/2021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1324266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A072D7-048C-44D2-A048-EBD5EA46921B}" type="datetimeFigureOut">
              <a:rPr lang="en-US" smtClean="0"/>
              <a:t>03/01/2021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2701372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A072D7-048C-44D2-A048-EBD5EA46921B}" type="datetimeFigureOut">
              <a:rPr lang="en-US" smtClean="0"/>
              <a:t>03/01/2021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DF82CB-C92E-48B7-9764-A3CA486EE8B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673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A072D7-048C-44D2-A048-EBD5EA46921B}" type="datetimeFigureOut">
              <a:rPr lang="en-US" smtClean="0"/>
              <a:t>03/01/2021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1701012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A072D7-048C-44D2-A048-EBD5EA46921B}" type="datetimeFigureOut">
              <a:rPr lang="en-US" smtClean="0"/>
              <a:t>03/01/2021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590274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FA072D7-048C-44D2-A048-EBD5EA46921B}" type="datetimeFigureOut">
              <a:rPr lang="en-US" smtClean="0"/>
              <a:t>03/01/2021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3235873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A072D7-048C-44D2-A048-EBD5EA46921B}" type="datetimeFigureOut">
              <a:rPr lang="en-US" smtClean="0"/>
              <a:t>03/01/2021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2050181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A072D7-048C-44D2-A048-EBD5EA46921B}" type="datetimeFigureOut">
              <a:rPr lang="en-US" smtClean="0"/>
              <a:t>03/01/2021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EDF82CB-C92E-48B7-9764-A3CA486EE8BE}" type="slidenum">
              <a:rPr lang="en-US" smtClean="0"/>
              <a:t>‹#›</a:t>
            </a:fld>
            <a:endParaRPr lang="en-US"/>
          </a:p>
        </p:txBody>
      </p:sp>
    </p:spTree>
    <p:extLst>
      <p:ext uri="{BB962C8B-B14F-4D97-AF65-F5344CB8AC3E}">
        <p14:creationId xmlns:p14="http://schemas.microsoft.com/office/powerpoint/2010/main" val="415860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FA072D7-048C-44D2-A048-EBD5EA46921B}" type="datetimeFigureOut">
              <a:rPr lang="en-US" smtClean="0"/>
              <a:t>03/01/2021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DF82CB-C92E-48B7-9764-A3CA486EE8BE}" type="slidenum">
              <a:rPr lang="en-US" smtClean="0"/>
              <a:t>‹#›</a:t>
            </a:fld>
            <a:endParaRPr lang="en-US"/>
          </a:p>
        </p:txBody>
      </p:sp>
    </p:spTree>
    <p:extLst>
      <p:ext uri="{BB962C8B-B14F-4D97-AF65-F5344CB8AC3E}">
        <p14:creationId xmlns:p14="http://schemas.microsoft.com/office/powerpoint/2010/main" val="3917714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A072D7-048C-44D2-A048-EBD5EA46921B}" type="datetimeFigureOut">
              <a:rPr lang="en-US" smtClean="0"/>
              <a:t>03/01/2021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EDF82CB-C92E-48B7-9764-A3CA486EE8BE}"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7288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139.jp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141.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149.jpg"/><Relationship Id="rId2" Type="http://schemas.openxmlformats.org/officeDocument/2006/relationships/image" Target="../media/image148.jpeg"/><Relationship Id="rId1" Type="http://schemas.openxmlformats.org/officeDocument/2006/relationships/slideLayout" Target="../slideLayouts/slideLayout7.xml"/><Relationship Id="rId6" Type="http://schemas.openxmlformats.org/officeDocument/2006/relationships/image" Target="../media/image152.jpg"/><Relationship Id="rId5" Type="http://schemas.openxmlformats.org/officeDocument/2006/relationships/image" Target="../media/image151.png"/><Relationship Id="rId4" Type="http://schemas.openxmlformats.org/officeDocument/2006/relationships/image" Target="../media/image150.png"/></Relationships>
</file>

<file path=ppt/slides/_rels/slide106.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image" Target="../media/image153.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56.jpg"/><Relationship Id="rId2" Type="http://schemas.openxmlformats.org/officeDocument/2006/relationships/image" Target="../media/image155.jp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58.jpg"/><Relationship Id="rId2" Type="http://schemas.openxmlformats.org/officeDocument/2006/relationships/image" Target="../media/image157.jpg"/><Relationship Id="rId1" Type="http://schemas.openxmlformats.org/officeDocument/2006/relationships/slideLayout" Target="../slideLayouts/slideLayout7.xml"/><Relationship Id="rId4" Type="http://schemas.openxmlformats.org/officeDocument/2006/relationships/image" Target="../media/image159.png"/></Relationships>
</file>

<file path=ppt/slides/_rels/slide109.xml.rels><?xml version="1.0" encoding="UTF-8" standalone="yes"?>
<Relationships xmlns="http://schemas.openxmlformats.org/package/2006/relationships"><Relationship Id="rId3" Type="http://schemas.openxmlformats.org/officeDocument/2006/relationships/image" Target="../media/image161.jpg"/><Relationship Id="rId2" Type="http://schemas.openxmlformats.org/officeDocument/2006/relationships/image" Target="../media/image16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63.jpg"/><Relationship Id="rId2" Type="http://schemas.openxmlformats.org/officeDocument/2006/relationships/image" Target="../media/image162.jpg"/><Relationship Id="rId1" Type="http://schemas.openxmlformats.org/officeDocument/2006/relationships/slideLayout" Target="../slideLayouts/slideLayout7.xml"/><Relationship Id="rId5" Type="http://schemas.openxmlformats.org/officeDocument/2006/relationships/image" Target="../media/image165.jpeg"/><Relationship Id="rId4" Type="http://schemas.openxmlformats.org/officeDocument/2006/relationships/image" Target="../media/image164.jpg"/></Relationships>
</file>

<file path=ppt/slides/_rels/slide111.xml.rels><?xml version="1.0" encoding="UTF-8" standalone="yes"?>
<Relationships xmlns="http://schemas.openxmlformats.org/package/2006/relationships"><Relationship Id="rId3" Type="http://schemas.openxmlformats.org/officeDocument/2006/relationships/image" Target="../media/image167.jpg"/><Relationship Id="rId2" Type="http://schemas.openxmlformats.org/officeDocument/2006/relationships/image" Target="../media/image166.jp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169.jpg"/><Relationship Id="rId2" Type="http://schemas.openxmlformats.org/officeDocument/2006/relationships/image" Target="../media/image168.jpg"/><Relationship Id="rId1" Type="http://schemas.openxmlformats.org/officeDocument/2006/relationships/slideLayout" Target="../slideLayouts/slideLayout7.xml"/><Relationship Id="rId4" Type="http://schemas.openxmlformats.org/officeDocument/2006/relationships/image" Target="../media/image170.png"/></Relationships>
</file>

<file path=ppt/slides/_rels/slide113.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image" Target="../media/image147.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173.jpg"/><Relationship Id="rId2" Type="http://schemas.openxmlformats.org/officeDocument/2006/relationships/image" Target="../media/image172.jp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75.jpg"/><Relationship Id="rId2" Type="http://schemas.openxmlformats.org/officeDocument/2006/relationships/image" Target="../media/image174.jpg"/><Relationship Id="rId1" Type="http://schemas.openxmlformats.org/officeDocument/2006/relationships/slideLayout" Target="../slideLayouts/slideLayout7.xml"/><Relationship Id="rId4" Type="http://schemas.openxmlformats.org/officeDocument/2006/relationships/image" Target="../media/image176.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177.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78.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180.jpeg"/><Relationship Id="rId2" Type="http://schemas.openxmlformats.org/officeDocument/2006/relationships/image" Target="../media/image179.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82.jpeg"/><Relationship Id="rId2" Type="http://schemas.openxmlformats.org/officeDocument/2006/relationships/image" Target="../media/image181.jpe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184.jpeg"/><Relationship Id="rId2" Type="http://schemas.openxmlformats.org/officeDocument/2006/relationships/image" Target="../media/image183.jpe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86.jpeg"/><Relationship Id="rId2" Type="http://schemas.openxmlformats.org/officeDocument/2006/relationships/image" Target="../media/image185.jpe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87.jpe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88.jpe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189.jpe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190.jpe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192.jpg"/><Relationship Id="rId2" Type="http://schemas.openxmlformats.org/officeDocument/2006/relationships/image" Target="../media/image191.jpe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194.jpeg"/><Relationship Id="rId2" Type="http://schemas.openxmlformats.org/officeDocument/2006/relationships/image" Target="../media/image19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195.jp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196.jpe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197.jpe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image" Target="../media/image199.jpeg"/><Relationship Id="rId2" Type="http://schemas.openxmlformats.org/officeDocument/2006/relationships/image" Target="../media/image198.jp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7.xml"/><Relationship Id="rId4" Type="http://schemas.openxmlformats.org/officeDocument/2006/relationships/image" Target="../media/image202.png"/></Relationships>
</file>

<file path=ppt/slides/_rels/slide135.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205.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image" Target="../media/image211.pn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image" Target="../media/image215.jpe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216.jpe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217.jpe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image" Target="../media/image218.jpe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219.pn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22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32.jp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jpeg"/><Relationship Id="rId1" Type="http://schemas.openxmlformats.org/officeDocument/2006/relationships/slideLayout" Target="../slideLayouts/slideLayout7.xml"/><Relationship Id="rId4" Type="http://schemas.openxmlformats.org/officeDocument/2006/relationships/image" Target="../media/image135.jpeg"/></Relationships>
</file>

<file path=ppt/slides/_rels/slide9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jpeg"/><Relationship Id="rId1" Type="http://schemas.openxmlformats.org/officeDocument/2006/relationships/slideLayout" Target="../slideLayouts/slideLayout7.xml"/><Relationship Id="rId4" Type="http://schemas.openxmlformats.org/officeDocument/2006/relationships/image" Target="../media/image1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شعار_الجامعة"/>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206" y="548641"/>
            <a:ext cx="3492137" cy="3492137"/>
          </a:xfrm>
          <a:prstGeom prst="rect">
            <a:avLst/>
          </a:prstGeom>
          <a:noFill/>
        </p:spPr>
      </p:pic>
      <p:sp>
        <p:nvSpPr>
          <p:cNvPr id="6" name="TextBox 5"/>
          <p:cNvSpPr txBox="1"/>
          <p:nvPr/>
        </p:nvSpPr>
        <p:spPr>
          <a:xfrm>
            <a:off x="644434" y="435429"/>
            <a:ext cx="6348548" cy="1200329"/>
          </a:xfrm>
          <a:prstGeom prst="rect">
            <a:avLst/>
          </a:prstGeom>
          <a:noFill/>
        </p:spPr>
        <p:txBody>
          <a:bodyPr wrap="square" rtlCol="0">
            <a:spAutoFit/>
          </a:bodyPr>
          <a:lstStyle/>
          <a:p>
            <a:pPr algn="ctr"/>
            <a:r>
              <a:rPr lang="en-US" sz="2400" b="1" dirty="0">
                <a:solidFill>
                  <a:schemeClr val="bg2">
                    <a:lumMod val="50000"/>
                  </a:schemeClr>
                </a:solidFill>
              </a:rPr>
              <a:t>An-</a:t>
            </a:r>
            <a:r>
              <a:rPr lang="en-US" sz="2400" b="1" dirty="0" err="1">
                <a:solidFill>
                  <a:schemeClr val="bg2">
                    <a:lumMod val="50000"/>
                  </a:schemeClr>
                </a:solidFill>
              </a:rPr>
              <a:t>Najah</a:t>
            </a:r>
            <a:r>
              <a:rPr lang="en-US" sz="2400" b="1" dirty="0">
                <a:solidFill>
                  <a:schemeClr val="bg2">
                    <a:lumMod val="50000"/>
                  </a:schemeClr>
                </a:solidFill>
              </a:rPr>
              <a:t> National </a:t>
            </a:r>
            <a:r>
              <a:rPr lang="en-US" sz="2400" b="1" dirty="0" smtClean="0">
                <a:solidFill>
                  <a:schemeClr val="bg2">
                    <a:lumMod val="50000"/>
                  </a:schemeClr>
                </a:solidFill>
              </a:rPr>
              <a:t>University</a:t>
            </a:r>
          </a:p>
          <a:p>
            <a:pPr algn="ctr"/>
            <a:r>
              <a:rPr lang="en-US" sz="2400" b="1" dirty="0" smtClean="0">
                <a:solidFill>
                  <a:schemeClr val="bg2">
                    <a:lumMod val="50000"/>
                  </a:schemeClr>
                </a:solidFill>
              </a:rPr>
              <a:t>Faculty of Engineering &amp; Information Technology</a:t>
            </a:r>
            <a:endParaRPr lang="en-US" sz="2400" dirty="0">
              <a:solidFill>
                <a:schemeClr val="bg2">
                  <a:lumMod val="50000"/>
                </a:schemeClr>
              </a:solidFill>
            </a:endParaRPr>
          </a:p>
          <a:p>
            <a:pPr algn="ctr"/>
            <a:r>
              <a:rPr lang="en-US" sz="2400" b="1" dirty="0">
                <a:solidFill>
                  <a:schemeClr val="bg2">
                    <a:lumMod val="50000"/>
                  </a:schemeClr>
                </a:solidFill>
              </a:rPr>
              <a:t>Building Engineering Department </a:t>
            </a:r>
            <a:endParaRPr lang="en-US" sz="2400" dirty="0">
              <a:solidFill>
                <a:schemeClr val="bg2">
                  <a:lumMod val="50000"/>
                </a:schemeClr>
              </a:solidFill>
            </a:endParaRPr>
          </a:p>
        </p:txBody>
      </p:sp>
      <p:sp>
        <p:nvSpPr>
          <p:cNvPr id="7" name="TextBox 6"/>
          <p:cNvSpPr txBox="1"/>
          <p:nvPr/>
        </p:nvSpPr>
        <p:spPr>
          <a:xfrm>
            <a:off x="644434" y="1876698"/>
            <a:ext cx="6348548" cy="2308324"/>
          </a:xfrm>
          <a:prstGeom prst="rect">
            <a:avLst/>
          </a:prstGeom>
          <a:noFill/>
        </p:spPr>
        <p:txBody>
          <a:bodyPr wrap="square" rtlCol="0">
            <a:spAutoFit/>
          </a:bodyPr>
          <a:lstStyle/>
          <a:p>
            <a:pPr algn="ctr"/>
            <a:r>
              <a:rPr lang="en-US" sz="2400" b="1" dirty="0" smtClean="0">
                <a:solidFill>
                  <a:schemeClr val="accent1"/>
                </a:solidFill>
              </a:rPr>
              <a:t>Group members:</a:t>
            </a:r>
            <a:endParaRPr lang="en-US" sz="2400" dirty="0" smtClean="0">
              <a:solidFill>
                <a:schemeClr val="accent1"/>
              </a:solidFill>
            </a:endParaRPr>
          </a:p>
          <a:p>
            <a:r>
              <a:rPr lang="en-US" sz="2400" b="1" dirty="0" smtClean="0">
                <a:solidFill>
                  <a:schemeClr val="bg2">
                    <a:lumMod val="50000"/>
                  </a:schemeClr>
                </a:solidFill>
              </a:rPr>
              <a:t>Adnan Arafat</a:t>
            </a:r>
          </a:p>
          <a:p>
            <a:r>
              <a:rPr lang="en-US" sz="2400" b="1" dirty="0" smtClean="0">
                <a:solidFill>
                  <a:schemeClr val="bg2">
                    <a:lumMod val="50000"/>
                  </a:schemeClr>
                </a:solidFill>
              </a:rPr>
              <a:t>Mohy Darwazeh</a:t>
            </a:r>
          </a:p>
          <a:p>
            <a:r>
              <a:rPr lang="en-US" sz="2400" b="1" dirty="0" smtClean="0">
                <a:solidFill>
                  <a:schemeClr val="bg2">
                    <a:lumMod val="50000"/>
                  </a:schemeClr>
                </a:solidFill>
              </a:rPr>
              <a:t>Khalil </a:t>
            </a:r>
            <a:r>
              <a:rPr lang="en-US" sz="2400" b="1" dirty="0" err="1" smtClean="0">
                <a:solidFill>
                  <a:schemeClr val="bg2">
                    <a:lumMod val="50000"/>
                  </a:schemeClr>
                </a:solidFill>
              </a:rPr>
              <a:t>Tanbour</a:t>
            </a:r>
            <a:endParaRPr lang="en-US" sz="2400" b="1" dirty="0" smtClean="0">
              <a:solidFill>
                <a:schemeClr val="bg2">
                  <a:lumMod val="50000"/>
                </a:schemeClr>
              </a:solidFill>
            </a:endParaRPr>
          </a:p>
          <a:p>
            <a:endParaRPr lang="en-US" sz="2400" b="1" dirty="0">
              <a:solidFill>
                <a:schemeClr val="bg2">
                  <a:lumMod val="50000"/>
                </a:schemeClr>
              </a:solidFill>
            </a:endParaRPr>
          </a:p>
          <a:p>
            <a:r>
              <a:rPr lang="en-US" sz="2400" b="1" dirty="0" smtClean="0">
                <a:solidFill>
                  <a:schemeClr val="accent1"/>
                </a:solidFill>
              </a:rPr>
              <a:t>Supervisor name: </a:t>
            </a:r>
            <a:r>
              <a:rPr lang="en-US" sz="2400" b="1" dirty="0" err="1" smtClean="0">
                <a:solidFill>
                  <a:schemeClr val="bg2">
                    <a:lumMod val="50000"/>
                  </a:schemeClr>
                </a:solidFill>
              </a:rPr>
              <a:t>Eng.Hasan</a:t>
            </a:r>
            <a:r>
              <a:rPr lang="en-US" sz="2400" b="1" dirty="0" smtClean="0">
                <a:solidFill>
                  <a:schemeClr val="bg2">
                    <a:lumMod val="50000"/>
                  </a:schemeClr>
                </a:solidFill>
              </a:rPr>
              <a:t> </a:t>
            </a:r>
            <a:r>
              <a:rPr lang="en-US" sz="2400" b="1" dirty="0" err="1" smtClean="0">
                <a:solidFill>
                  <a:schemeClr val="bg2">
                    <a:lumMod val="50000"/>
                  </a:schemeClr>
                </a:solidFill>
              </a:rPr>
              <a:t>Mathar</a:t>
            </a:r>
            <a:endParaRPr lang="en-US" sz="2400" b="1" dirty="0" smtClean="0">
              <a:solidFill>
                <a:schemeClr val="bg2">
                  <a:lumMod val="50000"/>
                </a:schemeClr>
              </a:solidFill>
            </a:endParaRPr>
          </a:p>
        </p:txBody>
      </p:sp>
      <p:sp>
        <p:nvSpPr>
          <p:cNvPr id="8" name="TextBox 7"/>
          <p:cNvSpPr txBox="1"/>
          <p:nvPr/>
        </p:nvSpPr>
        <p:spPr>
          <a:xfrm>
            <a:off x="1027611" y="4782458"/>
            <a:ext cx="9988732" cy="1323439"/>
          </a:xfrm>
          <a:prstGeom prst="rect">
            <a:avLst/>
          </a:prstGeom>
          <a:noFill/>
        </p:spPr>
        <p:txBody>
          <a:bodyPr wrap="square" rtlCol="0">
            <a:spAutoFit/>
          </a:bodyPr>
          <a:lstStyle/>
          <a:p>
            <a:pPr algn="ctr"/>
            <a:r>
              <a:rPr lang="en-US" sz="4000" b="1" dirty="0" smtClean="0">
                <a:solidFill>
                  <a:schemeClr val="accent1"/>
                </a:solidFill>
              </a:rPr>
              <a:t>Graduation Project 1</a:t>
            </a:r>
          </a:p>
          <a:p>
            <a:pPr algn="ctr"/>
            <a:r>
              <a:rPr lang="en-US" sz="4000" b="1" dirty="0" smtClean="0">
                <a:solidFill>
                  <a:schemeClr val="accent1"/>
                </a:solidFill>
              </a:rPr>
              <a:t>“Holy Qur’an Academy Primary School “</a:t>
            </a:r>
          </a:p>
        </p:txBody>
      </p:sp>
    </p:spTree>
    <p:extLst>
      <p:ext uri="{BB962C8B-B14F-4D97-AF65-F5344CB8AC3E}">
        <p14:creationId xmlns:p14="http://schemas.microsoft.com/office/powerpoint/2010/main" val="1312932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8084"/>
          <a:stretch/>
        </p:blipFill>
        <p:spPr>
          <a:xfrm>
            <a:off x="1149012" y="1741997"/>
            <a:ext cx="10125109" cy="4158897"/>
          </a:xfrm>
          <a:prstGeom prst="rect">
            <a:avLst/>
          </a:prstGeom>
        </p:spPr>
      </p:pic>
      <p:sp>
        <p:nvSpPr>
          <p:cNvPr id="3"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Elevations:</a:t>
            </a:r>
            <a:endParaRPr lang="en-US" sz="3600" b="1" dirty="0">
              <a:solidFill>
                <a:schemeClr val="accent1"/>
              </a:solidFill>
              <a:latin typeface="+mn-lt"/>
            </a:endParaRPr>
          </a:p>
        </p:txBody>
      </p:sp>
      <p:sp>
        <p:nvSpPr>
          <p:cNvPr id="11" name="Title 1"/>
          <p:cNvSpPr txBox="1">
            <a:spLocks/>
          </p:cNvSpPr>
          <p:nvPr/>
        </p:nvSpPr>
        <p:spPr>
          <a:xfrm>
            <a:off x="1149012" y="5900894"/>
            <a:ext cx="296578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a:solidFill>
                  <a:schemeClr val="tx1">
                    <a:lumMod val="65000"/>
                    <a:lumOff val="35000"/>
                  </a:schemeClr>
                </a:solidFill>
                <a:latin typeface="+mn-lt"/>
              </a:rPr>
              <a:t>Western elevation</a:t>
            </a:r>
          </a:p>
        </p:txBody>
      </p:sp>
      <p:sp>
        <p:nvSpPr>
          <p:cNvPr id="1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02901533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4"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5"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Meeting Room:</a:t>
            </a:r>
            <a:endParaRPr lang="en-US" sz="3500" b="1" dirty="0">
              <a:solidFill>
                <a:schemeClr val="tx1">
                  <a:lumMod val="65000"/>
                  <a:lumOff val="35000"/>
                </a:schemeClr>
              </a:solidFill>
              <a:latin typeface="+mn-lt"/>
            </a:endParaRPr>
          </a:p>
        </p:txBody>
      </p:sp>
      <p:pic>
        <p:nvPicPr>
          <p:cNvPr id="6" name="Picture 5"/>
          <p:cNvPicPr/>
          <p:nvPr/>
        </p:nvPicPr>
        <p:blipFill rotWithShape="1">
          <a:blip r:embed="rId2">
            <a:extLst>
              <a:ext uri="{28A0092B-C50C-407E-A947-70E740481C1C}">
                <a14:useLocalDpi xmlns:a14="http://schemas.microsoft.com/office/drawing/2010/main" val="0"/>
              </a:ext>
            </a:extLst>
          </a:blip>
          <a:srcRect t="2915" b="6538"/>
          <a:stretch/>
        </p:blipFill>
        <p:spPr bwMode="auto">
          <a:xfrm>
            <a:off x="182880" y="2865619"/>
            <a:ext cx="5730240" cy="3164840"/>
          </a:xfrm>
          <a:prstGeom prst="rect">
            <a:avLst/>
          </a:prstGeom>
          <a:ln>
            <a:noFill/>
          </a:ln>
          <a:extLst>
            <a:ext uri="{53640926-AAD7-44D8-BBD7-CCE9431645EC}">
              <a14:shadowObscured xmlns:a14="http://schemas.microsoft.com/office/drawing/2010/main"/>
            </a:ext>
          </a:extLst>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5913120" y="3003943"/>
            <a:ext cx="6209211" cy="2888191"/>
          </a:xfrm>
          <a:prstGeom prst="rect">
            <a:avLst/>
          </a:prstGeom>
        </p:spPr>
      </p:pic>
      <p:sp>
        <p:nvSpPr>
          <p:cNvPr id="9" name="Title 1"/>
          <p:cNvSpPr txBox="1">
            <a:spLocks/>
          </p:cNvSpPr>
          <p:nvPr/>
        </p:nvSpPr>
        <p:spPr>
          <a:xfrm>
            <a:off x="879651" y="599205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 UGR Calculation objects plan</a:t>
            </a:r>
          </a:p>
        </p:txBody>
      </p:sp>
      <p:sp>
        <p:nvSpPr>
          <p:cNvPr id="10" name="Title 1"/>
          <p:cNvSpPr txBox="1">
            <a:spLocks/>
          </p:cNvSpPr>
          <p:nvPr/>
        </p:nvSpPr>
        <p:spPr>
          <a:xfrm>
            <a:off x="7539028" y="602174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UGR Results</a:t>
            </a:r>
          </a:p>
        </p:txBody>
      </p:sp>
    </p:spTree>
    <p:extLst>
      <p:ext uri="{BB962C8B-B14F-4D97-AF65-F5344CB8AC3E}">
        <p14:creationId xmlns:p14="http://schemas.microsoft.com/office/powerpoint/2010/main" val="366640889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Meeting Room:</a:t>
            </a:r>
            <a:endParaRPr lang="en-US" sz="3500" b="1" dirty="0">
              <a:solidFill>
                <a:schemeClr val="tx1">
                  <a:lumMod val="65000"/>
                  <a:lumOff val="35000"/>
                </a:schemeClr>
              </a:solidFill>
              <a:latin typeface="+mn-lt"/>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6583681" y="2700084"/>
            <a:ext cx="4600622" cy="3450762"/>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1069226" y="2681710"/>
            <a:ext cx="4600054" cy="3450620"/>
          </a:xfrm>
          <a:prstGeom prst="rect">
            <a:avLst/>
          </a:prstGeom>
        </p:spPr>
      </p:pic>
    </p:spTree>
    <p:extLst>
      <p:ext uri="{BB962C8B-B14F-4D97-AF65-F5344CB8AC3E}">
        <p14:creationId xmlns:p14="http://schemas.microsoft.com/office/powerpoint/2010/main" val="158490281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Classroom:</a:t>
            </a:r>
            <a:endParaRPr lang="en-US" sz="3500" b="1" dirty="0">
              <a:solidFill>
                <a:schemeClr val="tx1">
                  <a:lumMod val="65000"/>
                  <a:lumOff val="35000"/>
                </a:schemeClr>
              </a:solidFill>
              <a:latin typeface="+mn-lt"/>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t="2963" b="5436"/>
          <a:stretch/>
        </p:blipFill>
        <p:spPr>
          <a:xfrm>
            <a:off x="446178" y="2571949"/>
            <a:ext cx="4213253" cy="3402130"/>
          </a:xfrm>
          <a:prstGeom prst="rect">
            <a:avLst/>
          </a:prstGeom>
        </p:spPr>
      </p:pic>
      <p:sp>
        <p:nvSpPr>
          <p:cNvPr id="6" name="Title 1"/>
          <p:cNvSpPr txBox="1">
            <a:spLocks/>
          </p:cNvSpPr>
          <p:nvPr/>
        </p:nvSpPr>
        <p:spPr>
          <a:xfrm>
            <a:off x="420050" y="599526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Luminaire used in Classroom Catalogue</a:t>
            </a: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191793" y="2571949"/>
            <a:ext cx="4617176" cy="3147576"/>
          </a:xfrm>
          <a:prstGeom prst="rect">
            <a:avLst/>
          </a:prstGeom>
        </p:spPr>
      </p:pic>
      <p:sp>
        <p:nvSpPr>
          <p:cNvPr id="8" name="Title 1"/>
          <p:cNvSpPr txBox="1">
            <a:spLocks/>
          </p:cNvSpPr>
          <p:nvPr/>
        </p:nvSpPr>
        <p:spPr>
          <a:xfrm>
            <a:off x="6419119" y="599526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Classroom Results</a:t>
            </a:r>
            <a:endParaRPr lang="en-US" sz="1600" b="1" dirty="0" smtClean="0">
              <a:solidFill>
                <a:schemeClr val="tx1">
                  <a:lumMod val="65000"/>
                  <a:lumOff val="35000"/>
                </a:schemeClr>
              </a:solidFill>
              <a:latin typeface="+mn-lt"/>
            </a:endParaRPr>
          </a:p>
        </p:txBody>
      </p:sp>
    </p:spTree>
    <p:extLst>
      <p:ext uri="{BB962C8B-B14F-4D97-AF65-F5344CB8AC3E}">
        <p14:creationId xmlns:p14="http://schemas.microsoft.com/office/powerpoint/2010/main" val="315326993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150734" y="2405447"/>
            <a:ext cx="2986326" cy="3720454"/>
          </a:xfrm>
          <a:prstGeom prst="rect">
            <a:avLst/>
          </a:prstGeom>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Classroom:</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t="3402" b="3159"/>
          <a:stretch/>
        </p:blipFill>
        <p:spPr bwMode="auto">
          <a:xfrm>
            <a:off x="5926840" y="1261563"/>
            <a:ext cx="5582285" cy="4718050"/>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420050"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 UGR Calculation objects plan</a:t>
            </a:r>
          </a:p>
        </p:txBody>
      </p:sp>
      <p:sp>
        <p:nvSpPr>
          <p:cNvPr id="8" name="Title 1"/>
          <p:cNvSpPr txBox="1">
            <a:spLocks/>
          </p:cNvSpPr>
          <p:nvPr/>
        </p:nvSpPr>
        <p:spPr>
          <a:xfrm>
            <a:off x="6546530"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UGR Result</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415990630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Classroom:</a:t>
            </a:r>
            <a:endParaRPr lang="en-US" sz="3500" b="1" dirty="0">
              <a:solidFill>
                <a:schemeClr val="tx1">
                  <a:lumMod val="65000"/>
                  <a:lumOff val="35000"/>
                </a:schemeClr>
              </a:solidFill>
              <a:latin typeface="+mn-lt"/>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889"/>
          <a:stretch/>
        </p:blipFill>
        <p:spPr>
          <a:xfrm>
            <a:off x="5277395" y="1682139"/>
            <a:ext cx="6392092" cy="4502869"/>
          </a:xfrm>
          <a:prstGeom prst="rect">
            <a:avLst/>
          </a:prstGeom>
        </p:spPr>
      </p:pic>
    </p:spTree>
    <p:extLst>
      <p:ext uri="{BB962C8B-B14F-4D97-AF65-F5344CB8AC3E}">
        <p14:creationId xmlns:p14="http://schemas.microsoft.com/office/powerpoint/2010/main" val="422133865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6190920" y="1019800"/>
            <a:ext cx="4809550" cy="4840978"/>
          </a:xfrm>
          <a:prstGeom prst="rect">
            <a:avLst/>
          </a:prstGeom>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Computer Lab:</a:t>
            </a:r>
            <a:endParaRPr lang="en-US" sz="3500" b="1" dirty="0">
              <a:solidFill>
                <a:schemeClr val="tx1">
                  <a:lumMod val="65000"/>
                  <a:lumOff val="35000"/>
                </a:schemeClr>
              </a:solidFill>
              <a:latin typeface="+mn-lt"/>
            </a:endParaRPr>
          </a:p>
        </p:txBody>
      </p:sp>
      <p:pic>
        <p:nvPicPr>
          <p:cNvPr id="5" name="Picture 4"/>
          <p:cNvPicPr/>
          <p:nvPr/>
        </p:nvPicPr>
        <p:blipFill rotWithShape="1">
          <a:blip r:embed="rId3">
            <a:extLst>
              <a:ext uri="{28A0092B-C50C-407E-A947-70E740481C1C}">
                <a14:useLocalDpi xmlns:a14="http://schemas.microsoft.com/office/drawing/2010/main" val="0"/>
              </a:ext>
            </a:extLst>
          </a:blip>
          <a:srcRect b="18036"/>
          <a:stretch/>
        </p:blipFill>
        <p:spPr>
          <a:xfrm>
            <a:off x="705000" y="2777526"/>
            <a:ext cx="2271235" cy="1476533"/>
          </a:xfrm>
          <a:prstGeom prst="rect">
            <a:avLst/>
          </a:prstGeom>
        </p:spPr>
      </p:pic>
      <p:pic>
        <p:nvPicPr>
          <p:cNvPr id="6" name="Picture 5"/>
          <p:cNvPicPr/>
          <p:nvPr/>
        </p:nvPicPr>
        <p:blipFill rotWithShape="1">
          <a:blip r:embed="rId4">
            <a:extLst>
              <a:ext uri="{28A0092B-C50C-407E-A947-70E740481C1C}">
                <a14:useLocalDpi xmlns:a14="http://schemas.microsoft.com/office/drawing/2010/main" val="0"/>
              </a:ext>
            </a:extLst>
          </a:blip>
          <a:srcRect b="18594"/>
          <a:stretch/>
        </p:blipFill>
        <p:spPr>
          <a:xfrm>
            <a:off x="3115576" y="2777525"/>
            <a:ext cx="2098079" cy="1476535"/>
          </a:xfrm>
          <a:prstGeom prst="rect">
            <a:avLst/>
          </a:prstGeom>
        </p:spPr>
      </p:pic>
      <p:pic>
        <p:nvPicPr>
          <p:cNvPr id="7" name="Picture 6"/>
          <p:cNvPicPr/>
          <p:nvPr/>
        </p:nvPicPr>
        <p:blipFill rotWithShape="1">
          <a:blip r:embed="rId5">
            <a:extLst>
              <a:ext uri="{28A0092B-C50C-407E-A947-70E740481C1C}">
                <a14:useLocalDpi xmlns:a14="http://schemas.microsoft.com/office/drawing/2010/main" val="0"/>
              </a:ext>
            </a:extLst>
          </a:blip>
          <a:srcRect b="19133"/>
          <a:stretch/>
        </p:blipFill>
        <p:spPr>
          <a:xfrm>
            <a:off x="705393" y="4385204"/>
            <a:ext cx="2281662" cy="1565665"/>
          </a:xfrm>
          <a:prstGeom prst="rect">
            <a:avLst/>
          </a:prstGeom>
        </p:spPr>
      </p:pic>
      <p:pic>
        <p:nvPicPr>
          <p:cNvPr id="8" name="Picture 7"/>
          <p:cNvPicPr/>
          <p:nvPr/>
        </p:nvPicPr>
        <p:blipFill rotWithShape="1">
          <a:blip r:embed="rId6">
            <a:extLst>
              <a:ext uri="{28A0092B-C50C-407E-A947-70E740481C1C}">
                <a14:useLocalDpi xmlns:a14="http://schemas.microsoft.com/office/drawing/2010/main" val="0"/>
              </a:ext>
            </a:extLst>
          </a:blip>
          <a:srcRect l="5532" b="18106"/>
          <a:stretch/>
        </p:blipFill>
        <p:spPr>
          <a:xfrm>
            <a:off x="3115576" y="4385204"/>
            <a:ext cx="2098079" cy="1565665"/>
          </a:xfrm>
          <a:prstGeom prst="rect">
            <a:avLst/>
          </a:prstGeom>
        </p:spPr>
      </p:pic>
      <p:sp>
        <p:nvSpPr>
          <p:cNvPr id="11" name="Title 1"/>
          <p:cNvSpPr txBox="1">
            <a:spLocks/>
          </p:cNvSpPr>
          <p:nvPr/>
        </p:nvSpPr>
        <p:spPr>
          <a:xfrm>
            <a:off x="894973" y="600615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Computer Lab Results</a:t>
            </a:r>
          </a:p>
        </p:txBody>
      </p:sp>
      <p:sp>
        <p:nvSpPr>
          <p:cNvPr id="12" name="Title 1"/>
          <p:cNvSpPr txBox="1">
            <a:spLocks/>
          </p:cNvSpPr>
          <p:nvPr/>
        </p:nvSpPr>
        <p:spPr>
          <a:xfrm>
            <a:off x="6977604" y="586672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 UGR Calculation objects plan</a:t>
            </a:r>
          </a:p>
        </p:txBody>
      </p:sp>
    </p:spTree>
    <p:extLst>
      <p:ext uri="{BB962C8B-B14F-4D97-AF65-F5344CB8AC3E}">
        <p14:creationId xmlns:p14="http://schemas.microsoft.com/office/powerpoint/2010/main" val="116949341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t="13276" b="16851"/>
          <a:stretch/>
        </p:blipFill>
        <p:spPr bwMode="auto">
          <a:xfrm>
            <a:off x="6339841" y="404672"/>
            <a:ext cx="5495108" cy="5427646"/>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Computer Lab:</a:t>
            </a:r>
            <a:endParaRPr lang="en-US" sz="3500" b="1" dirty="0">
              <a:solidFill>
                <a:schemeClr val="tx1">
                  <a:lumMod val="65000"/>
                  <a:lumOff val="35000"/>
                </a:schemeClr>
              </a:solidFill>
              <a:latin typeface="+mn-lt"/>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1106939" y="2696952"/>
            <a:ext cx="4727804" cy="3546045"/>
          </a:xfrm>
          <a:prstGeom prst="rect">
            <a:avLst/>
          </a:prstGeom>
        </p:spPr>
      </p:pic>
      <p:sp>
        <p:nvSpPr>
          <p:cNvPr id="7" name="Title 1"/>
          <p:cNvSpPr txBox="1">
            <a:spLocks/>
          </p:cNvSpPr>
          <p:nvPr/>
        </p:nvSpPr>
        <p:spPr>
          <a:xfrm>
            <a:off x="8013426"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UGR Result</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422125836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Luminaires Distribution:</a:t>
            </a:r>
            <a:endParaRPr lang="en-US" sz="3500" b="1" dirty="0">
              <a:solidFill>
                <a:schemeClr val="tx1">
                  <a:lumMod val="65000"/>
                  <a:lumOff val="35000"/>
                </a:schemeClr>
              </a:solidFill>
              <a:latin typeface="+mn-lt"/>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2379" t="1846" r="4767" b="9398"/>
          <a:stretch/>
        </p:blipFill>
        <p:spPr bwMode="auto">
          <a:xfrm rot="16200000">
            <a:off x="1401299" y="1793183"/>
            <a:ext cx="3483610" cy="5146040"/>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cstate="print">
            <a:extLst>
              <a:ext uri="{28A0092B-C50C-407E-A947-70E740481C1C}">
                <a14:useLocalDpi xmlns:a14="http://schemas.microsoft.com/office/drawing/2010/main" val="0"/>
              </a:ext>
            </a:extLst>
          </a:blip>
          <a:srcRect l="1287" r="6003" b="18985"/>
          <a:stretch/>
        </p:blipFill>
        <p:spPr bwMode="auto">
          <a:xfrm rot="16200000">
            <a:off x="6756400" y="1722608"/>
            <a:ext cx="3921760" cy="5295900"/>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Luminaires Distribution in B2 </a:t>
            </a:r>
            <a:endParaRPr lang="en-US" sz="1600" b="1" dirty="0">
              <a:solidFill>
                <a:schemeClr val="tx1">
                  <a:lumMod val="65000"/>
                  <a:lumOff val="35000"/>
                </a:schemeClr>
              </a:solidFill>
              <a:latin typeface="+mn-lt"/>
            </a:endParaRPr>
          </a:p>
        </p:txBody>
      </p:sp>
      <p:sp>
        <p:nvSpPr>
          <p:cNvPr id="8" name="Title 1"/>
          <p:cNvSpPr txBox="1">
            <a:spLocks/>
          </p:cNvSpPr>
          <p:nvPr/>
        </p:nvSpPr>
        <p:spPr>
          <a:xfrm>
            <a:off x="629880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Luminaires Distribution in B1</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133294349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2914" b="20463"/>
          <a:stretch/>
        </p:blipFill>
        <p:spPr bwMode="auto">
          <a:xfrm rot="16200000">
            <a:off x="1092604" y="1978029"/>
            <a:ext cx="3811183" cy="4825365"/>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Luminaires Distribution:</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1813" b="17644"/>
          <a:stretch/>
        </p:blipFill>
        <p:spPr bwMode="auto">
          <a:xfrm rot="16200000">
            <a:off x="6705418" y="1698897"/>
            <a:ext cx="3919220" cy="5080000"/>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Luminaires Distribution in GF </a:t>
            </a:r>
            <a:endParaRPr lang="en-US" sz="1600" b="1" dirty="0">
              <a:solidFill>
                <a:schemeClr val="tx1">
                  <a:lumMod val="65000"/>
                  <a:lumOff val="35000"/>
                </a:schemeClr>
              </a:solidFill>
              <a:latin typeface="+mn-lt"/>
            </a:endParaRPr>
          </a:p>
        </p:txBody>
      </p:sp>
      <p:sp>
        <p:nvSpPr>
          <p:cNvPr id="8" name="Title 1"/>
          <p:cNvSpPr txBox="1">
            <a:spLocks/>
          </p:cNvSpPr>
          <p:nvPr/>
        </p:nvSpPr>
        <p:spPr>
          <a:xfrm>
            <a:off x="6298809"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Luminaires Distribution in FF</a:t>
            </a:r>
            <a:endParaRPr lang="en-US" sz="1600" b="1" dirty="0">
              <a:solidFill>
                <a:schemeClr val="tx1">
                  <a:lumMod val="65000"/>
                  <a:lumOff val="35000"/>
                </a:schemeClr>
              </a:solidFill>
              <a:latin typeface="+mn-lt"/>
            </a:endParaRPr>
          </a:p>
        </p:txBody>
      </p:sp>
      <p:sp>
        <p:nvSpPr>
          <p:cNvPr id="12" name="Bent-Up Arrow 11"/>
          <p:cNvSpPr/>
          <p:nvPr/>
        </p:nvSpPr>
        <p:spPr>
          <a:xfrm>
            <a:off x="9822970" y="2176959"/>
            <a:ext cx="548640" cy="5273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7338" y="-235132"/>
            <a:ext cx="4243231" cy="3000351"/>
          </a:xfrm>
          <a:prstGeom prst="rect">
            <a:avLst/>
          </a:prstGeom>
        </p:spPr>
      </p:pic>
    </p:spTree>
    <p:extLst>
      <p:ext uri="{BB962C8B-B14F-4D97-AF65-F5344CB8AC3E}">
        <p14:creationId xmlns:p14="http://schemas.microsoft.com/office/powerpoint/2010/main" val="298171747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Design:</a:t>
            </a:r>
            <a:endParaRPr lang="en-US" sz="3600" b="1" dirty="0">
              <a:solidFill>
                <a:schemeClr val="accent1"/>
              </a:solidFill>
              <a:latin typeface="+mn-lt"/>
            </a:endParaRPr>
          </a:p>
        </p:txBody>
      </p:sp>
      <p:sp>
        <p:nvSpPr>
          <p:cNvPr id="5" name="TextBox 4"/>
          <p:cNvSpPr txBox="1"/>
          <p:nvPr/>
        </p:nvSpPr>
        <p:spPr>
          <a:xfrm>
            <a:off x="420050" y="2633107"/>
            <a:ext cx="5223104" cy="2308324"/>
          </a:xfrm>
          <a:prstGeom prst="rect">
            <a:avLst/>
          </a:prstGeom>
          <a:noFill/>
        </p:spPr>
        <p:txBody>
          <a:bodyPr wrap="square" rtlCol="0">
            <a:spAutoFit/>
          </a:bodyPr>
          <a:lstStyle/>
          <a:p>
            <a:r>
              <a:rPr lang="en-US" sz="2400" dirty="0">
                <a:solidFill>
                  <a:schemeClr val="tx1">
                    <a:lumMod val="65000"/>
                    <a:lumOff val="35000"/>
                  </a:schemeClr>
                </a:solidFill>
              </a:rPr>
              <a:t>According to the simulation results on Design builder software the total heating load is equal 74.8 kW and the total cooling load is equal 105.11 kW. The system was designed on cooling load because it’s the higher value.</a:t>
            </a:r>
            <a:endParaRPr lang="en-US" sz="2400" dirty="0" smtClean="0">
              <a:solidFill>
                <a:schemeClr val="tx1">
                  <a:lumMod val="65000"/>
                  <a:lumOff val="35000"/>
                </a:schemeClr>
              </a:solidFill>
            </a:endParaRPr>
          </a:p>
        </p:txBody>
      </p:sp>
      <p:pic>
        <p:nvPicPr>
          <p:cNvPr id="6" name="Picture 5"/>
          <p:cNvPicPr/>
          <p:nvPr/>
        </p:nvPicPr>
        <p:blipFill rotWithShape="1">
          <a:blip r:embed="rId2">
            <a:extLst>
              <a:ext uri="{28A0092B-C50C-407E-A947-70E740481C1C}">
                <a14:useLocalDpi xmlns:a14="http://schemas.microsoft.com/office/drawing/2010/main" val="0"/>
              </a:ext>
            </a:extLst>
          </a:blip>
          <a:srcRect l="2890" r="5698" b="23874"/>
          <a:stretch/>
        </p:blipFill>
        <p:spPr bwMode="auto">
          <a:xfrm>
            <a:off x="6826885" y="669940"/>
            <a:ext cx="5243830" cy="2691571"/>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3">
            <a:extLst>
              <a:ext uri="{28A0092B-C50C-407E-A947-70E740481C1C}">
                <a14:useLocalDpi xmlns:a14="http://schemas.microsoft.com/office/drawing/2010/main" val="0"/>
              </a:ext>
            </a:extLst>
          </a:blip>
          <a:srcRect l="3141" r="2874" b="32447"/>
          <a:stretch/>
        </p:blipFill>
        <p:spPr bwMode="auto">
          <a:xfrm>
            <a:off x="6409690" y="3415864"/>
            <a:ext cx="5661025" cy="2508139"/>
          </a:xfrm>
          <a:prstGeom prst="rect">
            <a:avLst/>
          </a:prstGeom>
          <a:ln>
            <a:noFill/>
          </a:ln>
          <a:extLst>
            <a:ext uri="{53640926-AAD7-44D8-BBD7-CCE9431645EC}">
              <a14:shadowObscured xmlns:a14="http://schemas.microsoft.com/office/drawing/2010/main"/>
            </a:ext>
          </a:extLst>
        </p:spPr>
      </p:pic>
      <p:sp>
        <p:nvSpPr>
          <p:cNvPr id="8" name="Title 1"/>
          <p:cNvSpPr txBox="1">
            <a:spLocks/>
          </p:cNvSpPr>
          <p:nvPr/>
        </p:nvSpPr>
        <p:spPr>
          <a:xfrm>
            <a:off x="7254326" y="597835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Outdoor and indoor units Catalogue</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226145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13087" b="14740"/>
          <a:stretch/>
        </p:blipFill>
        <p:spPr>
          <a:xfrm>
            <a:off x="1526118" y="1426028"/>
            <a:ext cx="9030122" cy="4887969"/>
          </a:xfrm>
          <a:prstGeom prst="rect">
            <a:avLst/>
          </a:prstGeom>
        </p:spPr>
      </p:pic>
      <p:sp>
        <p:nvSpPr>
          <p:cNvPr id="4"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Elevations:</a:t>
            </a:r>
            <a:endParaRPr lang="en-US" sz="3600" b="1" dirty="0">
              <a:solidFill>
                <a:schemeClr val="accent1"/>
              </a:solidFill>
              <a:latin typeface="+mn-lt"/>
            </a:endParaRPr>
          </a:p>
        </p:txBody>
      </p:sp>
      <p:sp>
        <p:nvSpPr>
          <p:cNvPr id="7"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1840169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a:extLst>
              <a:ext uri="{28A0092B-C50C-407E-A947-70E740481C1C}">
                <a14:useLocalDpi xmlns:a14="http://schemas.microsoft.com/office/drawing/2010/main" val="0"/>
              </a:ext>
            </a:extLst>
          </a:blip>
          <a:srcRect b="8259"/>
          <a:stretch/>
        </p:blipFill>
        <p:spPr bwMode="auto">
          <a:xfrm>
            <a:off x="5935037" y="986553"/>
            <a:ext cx="4890067" cy="1830390"/>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HVAC System Design:</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925149" y="2420983"/>
            <a:ext cx="3534991" cy="3657598"/>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6055195" y="4509248"/>
            <a:ext cx="4702091" cy="1569333"/>
          </a:xfrm>
          <a:prstGeom prst="rect">
            <a:avLst/>
          </a:prstGeom>
        </p:spPr>
      </p:pic>
      <p:pic>
        <p:nvPicPr>
          <p:cNvPr id="8" name="Picture 7"/>
          <p:cNvPicPr/>
          <p:nvPr/>
        </p:nvPicPr>
        <p:blipFill rotWithShape="1">
          <a:blip r:embed="rId5" cstate="print">
            <a:extLst>
              <a:ext uri="{28A0092B-C50C-407E-A947-70E740481C1C}">
                <a14:useLocalDpi xmlns:a14="http://schemas.microsoft.com/office/drawing/2010/main" val="0"/>
              </a:ext>
            </a:extLst>
          </a:blip>
          <a:srcRect b="10043"/>
          <a:stretch/>
        </p:blipFill>
        <p:spPr>
          <a:xfrm>
            <a:off x="5966000" y="2884073"/>
            <a:ext cx="4867813" cy="1374418"/>
          </a:xfrm>
          <a:prstGeom prst="rect">
            <a:avLst/>
          </a:prstGeom>
        </p:spPr>
      </p:pic>
      <p:sp>
        <p:nvSpPr>
          <p:cNvPr id="9" name="Title 1"/>
          <p:cNvSpPr txBox="1">
            <a:spLocks/>
          </p:cNvSpPr>
          <p:nvPr/>
        </p:nvSpPr>
        <p:spPr>
          <a:xfrm>
            <a:off x="6281433" y="2691528"/>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Slot Diffuser Catalogue  </a:t>
            </a:r>
            <a:endParaRPr lang="en-US" sz="1600" b="1" dirty="0">
              <a:solidFill>
                <a:schemeClr val="tx1">
                  <a:lumMod val="65000"/>
                  <a:lumOff val="35000"/>
                </a:schemeClr>
              </a:solidFill>
              <a:latin typeface="+mn-lt"/>
            </a:endParaRPr>
          </a:p>
        </p:txBody>
      </p:sp>
      <p:sp>
        <p:nvSpPr>
          <p:cNvPr id="10" name="Title 1"/>
          <p:cNvSpPr txBox="1">
            <a:spLocks/>
          </p:cNvSpPr>
          <p:nvPr/>
        </p:nvSpPr>
        <p:spPr>
          <a:xfrm>
            <a:off x="568085" y="602710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600x600 Diffuser Catalogue  </a:t>
            </a:r>
            <a:endParaRPr lang="en-US" sz="1600" b="1" dirty="0">
              <a:solidFill>
                <a:schemeClr val="tx1">
                  <a:lumMod val="65000"/>
                  <a:lumOff val="35000"/>
                </a:schemeClr>
              </a:solidFill>
              <a:latin typeface="+mn-lt"/>
            </a:endParaRPr>
          </a:p>
        </p:txBody>
      </p:sp>
      <p:sp>
        <p:nvSpPr>
          <p:cNvPr id="11" name="Title 1"/>
          <p:cNvSpPr txBox="1">
            <a:spLocks/>
          </p:cNvSpPr>
          <p:nvPr/>
        </p:nvSpPr>
        <p:spPr>
          <a:xfrm>
            <a:off x="6283808" y="4245815"/>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Ventilation Fan catalogue</a:t>
            </a:r>
          </a:p>
        </p:txBody>
      </p:sp>
      <p:sp>
        <p:nvSpPr>
          <p:cNvPr id="12" name="Title 1"/>
          <p:cNvSpPr txBox="1">
            <a:spLocks/>
          </p:cNvSpPr>
          <p:nvPr/>
        </p:nvSpPr>
        <p:spPr>
          <a:xfrm>
            <a:off x="6148826" y="6066454"/>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300x300 Exhaust catalogue</a:t>
            </a:r>
          </a:p>
        </p:txBody>
      </p:sp>
    </p:spTree>
    <p:extLst>
      <p:ext uri="{BB962C8B-B14F-4D97-AF65-F5344CB8AC3E}">
        <p14:creationId xmlns:p14="http://schemas.microsoft.com/office/powerpoint/2010/main" val="373366729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2974" r="4866" b="11236"/>
          <a:stretch/>
        </p:blipFill>
        <p:spPr bwMode="auto">
          <a:xfrm rot="16200000">
            <a:off x="1038300" y="1034339"/>
            <a:ext cx="4252135" cy="6328735"/>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HVAC System Design:</a:t>
            </a: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1122" t="1912" r="2508" b="15569"/>
          <a:stretch/>
        </p:blipFill>
        <p:spPr bwMode="auto">
          <a:xfrm rot="16200000">
            <a:off x="6890902" y="1115008"/>
            <a:ext cx="4488921" cy="5939103"/>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HVAC Distribution in B2 </a:t>
            </a:r>
            <a:endParaRPr lang="en-US" sz="1600" b="1" dirty="0">
              <a:solidFill>
                <a:schemeClr val="tx1">
                  <a:lumMod val="65000"/>
                  <a:lumOff val="35000"/>
                </a:schemeClr>
              </a:solidFill>
              <a:latin typeface="+mn-lt"/>
            </a:endParaRPr>
          </a:p>
        </p:txBody>
      </p:sp>
      <p:sp>
        <p:nvSpPr>
          <p:cNvPr id="8" name="Title 1"/>
          <p:cNvSpPr txBox="1">
            <a:spLocks/>
          </p:cNvSpPr>
          <p:nvPr/>
        </p:nvSpPr>
        <p:spPr>
          <a:xfrm>
            <a:off x="661851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HVAC Distribution in B1</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97372686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3074" t="4488" r="4767" b="21014"/>
          <a:stretch/>
        </p:blipFill>
        <p:spPr bwMode="auto">
          <a:xfrm rot="16200000">
            <a:off x="801785" y="1385259"/>
            <a:ext cx="4398160" cy="5493586"/>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HVAC System Design:</a:t>
            </a: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t="996" b="20532"/>
          <a:stretch/>
        </p:blipFill>
        <p:spPr bwMode="auto">
          <a:xfrm rot="16200000">
            <a:off x="6582201" y="1121927"/>
            <a:ext cx="4708706" cy="5709705"/>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HVAC Distribution in GF</a:t>
            </a:r>
            <a:endParaRPr lang="en-US" sz="1600" b="1" dirty="0">
              <a:solidFill>
                <a:schemeClr val="tx1">
                  <a:lumMod val="65000"/>
                  <a:lumOff val="35000"/>
                </a:schemeClr>
              </a:solidFill>
              <a:latin typeface="+mn-lt"/>
            </a:endParaRPr>
          </a:p>
        </p:txBody>
      </p:sp>
      <p:sp>
        <p:nvSpPr>
          <p:cNvPr id="8" name="Title 1"/>
          <p:cNvSpPr txBox="1">
            <a:spLocks/>
          </p:cNvSpPr>
          <p:nvPr/>
        </p:nvSpPr>
        <p:spPr>
          <a:xfrm>
            <a:off x="629880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HVAC Distribution in FF</a:t>
            </a:r>
            <a:endParaRPr lang="en-US" sz="1600" b="1" dirty="0">
              <a:solidFill>
                <a:schemeClr val="tx1">
                  <a:lumMod val="65000"/>
                  <a:lumOff val="35000"/>
                </a:schemeClr>
              </a:solidFill>
              <a:latin typeface="+mn-lt"/>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1280" y="-248629"/>
            <a:ext cx="3308028" cy="2339077"/>
          </a:xfrm>
          <a:prstGeom prst="rect">
            <a:avLst/>
          </a:prstGeom>
        </p:spPr>
      </p:pic>
      <p:sp>
        <p:nvSpPr>
          <p:cNvPr id="10" name="Bent-Up Arrow 9"/>
          <p:cNvSpPr/>
          <p:nvPr/>
        </p:nvSpPr>
        <p:spPr>
          <a:xfrm rot="19640990">
            <a:off x="10556126" y="1588552"/>
            <a:ext cx="587639" cy="533157"/>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427349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HVAC System Design: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89"/>
          <a:stretch/>
        </p:blipFill>
        <p:spPr>
          <a:xfrm>
            <a:off x="265282" y="2101524"/>
            <a:ext cx="5796750" cy="4083484"/>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5886"/>
          <a:stretch/>
        </p:blipFill>
        <p:spPr>
          <a:xfrm>
            <a:off x="6183574" y="2103741"/>
            <a:ext cx="5782004" cy="4081266"/>
          </a:xfrm>
          <a:prstGeom prst="rect">
            <a:avLst/>
          </a:prstGeom>
        </p:spPr>
      </p:pic>
    </p:spTree>
    <p:extLst>
      <p:ext uri="{BB962C8B-B14F-4D97-AF65-F5344CB8AC3E}">
        <p14:creationId xmlns:p14="http://schemas.microsoft.com/office/powerpoint/2010/main" val="291089189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t="875" r="4837" b="10059"/>
          <a:stretch/>
        </p:blipFill>
        <p:spPr bwMode="auto">
          <a:xfrm rot="16200000">
            <a:off x="1318873" y="1666315"/>
            <a:ext cx="3785395" cy="5474564"/>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Sockets Distribution:</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t="1190" b="15044"/>
          <a:stretch/>
        </p:blipFill>
        <p:spPr bwMode="auto">
          <a:xfrm rot="16200000">
            <a:off x="7043876" y="1729149"/>
            <a:ext cx="4003675" cy="5182870"/>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Socket Distribution in B2 </a:t>
            </a:r>
            <a:endParaRPr lang="en-US" sz="1600" b="1" dirty="0">
              <a:solidFill>
                <a:schemeClr val="tx1">
                  <a:lumMod val="65000"/>
                  <a:lumOff val="35000"/>
                </a:schemeClr>
              </a:solidFill>
              <a:latin typeface="+mn-lt"/>
            </a:endParaRPr>
          </a:p>
        </p:txBody>
      </p:sp>
      <p:sp>
        <p:nvSpPr>
          <p:cNvPr id="8" name="Title 1"/>
          <p:cNvSpPr txBox="1">
            <a:spLocks/>
          </p:cNvSpPr>
          <p:nvPr/>
        </p:nvSpPr>
        <p:spPr>
          <a:xfrm>
            <a:off x="661851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Socket Distribution in B1</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91355501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3139" t="1977" r="2148" b="19511"/>
          <a:stretch/>
        </p:blipFill>
        <p:spPr bwMode="auto">
          <a:xfrm rot="16200000">
            <a:off x="1097279" y="1912622"/>
            <a:ext cx="3866609" cy="4953000"/>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0050"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Sockets Distribution:</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2170" t="2898" r="1467" b="19772"/>
          <a:stretch/>
        </p:blipFill>
        <p:spPr bwMode="auto">
          <a:xfrm rot="16200000">
            <a:off x="6672005" y="1994592"/>
            <a:ext cx="3808676" cy="4723245"/>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Socket Distribution in GF</a:t>
            </a:r>
            <a:endParaRPr lang="en-US" sz="1600" b="1" dirty="0">
              <a:solidFill>
                <a:schemeClr val="tx1">
                  <a:lumMod val="65000"/>
                  <a:lumOff val="35000"/>
                </a:schemeClr>
              </a:solidFill>
              <a:latin typeface="+mn-lt"/>
            </a:endParaRPr>
          </a:p>
        </p:txBody>
      </p:sp>
      <p:sp>
        <p:nvSpPr>
          <p:cNvPr id="8" name="Title 1"/>
          <p:cNvSpPr txBox="1">
            <a:spLocks/>
          </p:cNvSpPr>
          <p:nvPr/>
        </p:nvSpPr>
        <p:spPr>
          <a:xfrm>
            <a:off x="629880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Socket Distribution in FF</a:t>
            </a:r>
            <a:endParaRPr lang="en-US" sz="1600" b="1" dirty="0">
              <a:solidFill>
                <a:schemeClr val="tx1">
                  <a:lumMod val="65000"/>
                  <a:lumOff val="35000"/>
                </a:schemeClr>
              </a:solidFill>
              <a:latin typeface="+mn-lt"/>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6132" y="-181983"/>
            <a:ext cx="4384515" cy="3100251"/>
          </a:xfrm>
          <a:prstGeom prst="rect">
            <a:avLst/>
          </a:prstGeom>
        </p:spPr>
      </p:pic>
      <p:sp>
        <p:nvSpPr>
          <p:cNvPr id="13" name="Bent-Up Arrow 12"/>
          <p:cNvSpPr/>
          <p:nvPr/>
        </p:nvSpPr>
        <p:spPr>
          <a:xfrm rot="19953080">
            <a:off x="10013858" y="2213148"/>
            <a:ext cx="767736" cy="569855"/>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078234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8759"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Drop Voltage:</a:t>
            </a:r>
            <a:endParaRPr lang="en-US" sz="3500" b="1" dirty="0">
              <a:solidFill>
                <a:schemeClr val="tx1">
                  <a:lumMod val="65000"/>
                  <a:lumOff val="35000"/>
                </a:schemeClr>
              </a:solidFill>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2781259955"/>
              </p:ext>
            </p:extLst>
          </p:nvPr>
        </p:nvGraphicFramePr>
        <p:xfrm>
          <a:off x="474288" y="3102767"/>
          <a:ext cx="5299256" cy="718137"/>
        </p:xfrm>
        <a:graphic>
          <a:graphicData uri="http://schemas.openxmlformats.org/drawingml/2006/table">
            <a:tbl>
              <a:tblPr firstRow="1" firstCol="1" bandRow="1">
                <a:tableStyleId>{5C22544A-7EE6-4342-B048-85BDC9FD1C3A}</a:tableStyleId>
              </a:tblPr>
              <a:tblGrid>
                <a:gridCol w="1609238">
                  <a:extLst>
                    <a:ext uri="{9D8B030D-6E8A-4147-A177-3AD203B41FA5}">
                      <a16:colId xmlns:a16="http://schemas.microsoft.com/office/drawing/2014/main" val="4274296644"/>
                    </a:ext>
                  </a:extLst>
                </a:gridCol>
                <a:gridCol w="1757816">
                  <a:extLst>
                    <a:ext uri="{9D8B030D-6E8A-4147-A177-3AD203B41FA5}">
                      <a16:colId xmlns:a16="http://schemas.microsoft.com/office/drawing/2014/main" val="2492778883"/>
                    </a:ext>
                  </a:extLst>
                </a:gridCol>
                <a:gridCol w="1321152">
                  <a:extLst>
                    <a:ext uri="{9D8B030D-6E8A-4147-A177-3AD203B41FA5}">
                      <a16:colId xmlns:a16="http://schemas.microsoft.com/office/drawing/2014/main" val="2210652522"/>
                    </a:ext>
                  </a:extLst>
                </a:gridCol>
                <a:gridCol w="611050">
                  <a:extLst>
                    <a:ext uri="{9D8B030D-6E8A-4147-A177-3AD203B41FA5}">
                      <a16:colId xmlns:a16="http://schemas.microsoft.com/office/drawing/2014/main" val="2325828314"/>
                    </a:ext>
                  </a:extLst>
                </a:gridCol>
              </a:tblGrid>
              <a:tr h="239379">
                <a:tc gridSpan="4">
                  <a:txBody>
                    <a:bodyPr/>
                    <a:lstStyle/>
                    <a:p>
                      <a:pPr marL="0" marR="0" algn="ctr">
                        <a:spcBef>
                          <a:spcPts val="0"/>
                        </a:spcBef>
                        <a:spcAft>
                          <a:spcPts val="0"/>
                        </a:spcAft>
                      </a:pPr>
                      <a:r>
                        <a:rPr lang="en-US" sz="1200" kern="100">
                          <a:effectLst/>
                        </a:rPr>
                        <a:t>Resistance for Normal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0215663"/>
                  </a:ext>
                </a:extLst>
              </a:tr>
              <a:tr h="239379">
                <a:tc>
                  <a:txBody>
                    <a:bodyPr/>
                    <a:lstStyle/>
                    <a:p>
                      <a:pPr marL="0" marR="0" algn="ctr">
                        <a:spcBef>
                          <a:spcPts val="0"/>
                        </a:spcBef>
                        <a:spcAft>
                          <a:spcPts val="0"/>
                        </a:spcAft>
                      </a:pPr>
                      <a:r>
                        <a:rPr lang="en-US" sz="1200" kern="100">
                          <a:effectLst/>
                        </a:rPr>
                        <a:t>Resistance wire (r)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maximum length (m)</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wire area (m^2)</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R </a:t>
                      </a:r>
                      <a:r>
                        <a:rPr lang="en-US" sz="1200" kern="100" dirty="0" smtClean="0">
                          <a:effectLst/>
                        </a:rPr>
                        <a:t>(</a:t>
                      </a:r>
                      <a:r>
                        <a:rPr lang="en-US" sz="1200" kern="100" dirty="0" smtClean="0">
                          <a:effectLst/>
                          <a:sym typeface="Symbol" panose="05050102010706020507" pitchFamily="18" charset="2"/>
                        </a:rPr>
                        <a:t></a:t>
                      </a:r>
                      <a:r>
                        <a:rPr lang="en-US" sz="1200" kern="100" dirty="0" smtClean="0">
                          <a:effectLst/>
                        </a:rPr>
                        <a:t>)</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602691293"/>
                  </a:ext>
                </a:extLst>
              </a:tr>
              <a:tr h="239379">
                <a:tc>
                  <a:txBody>
                    <a:bodyPr/>
                    <a:lstStyle/>
                    <a:p>
                      <a:pPr marL="0" marR="0" algn="ctr">
                        <a:spcBef>
                          <a:spcPts val="0"/>
                        </a:spcBef>
                        <a:spcAft>
                          <a:spcPts val="0"/>
                        </a:spcAft>
                      </a:pPr>
                      <a:r>
                        <a:rPr lang="en-US" sz="1200" kern="100">
                          <a:effectLst/>
                        </a:rPr>
                        <a:t>1.68E-08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30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0.0000025</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0.2016</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603283887"/>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37398615"/>
              </p:ext>
            </p:extLst>
          </p:nvPr>
        </p:nvGraphicFramePr>
        <p:xfrm>
          <a:off x="474288" y="3934154"/>
          <a:ext cx="5299256" cy="750414"/>
        </p:xfrm>
        <a:graphic>
          <a:graphicData uri="http://schemas.openxmlformats.org/drawingml/2006/table">
            <a:tbl>
              <a:tblPr firstRow="1" firstCol="1" bandRow="1">
                <a:tableStyleId>{5C22544A-7EE6-4342-B048-85BDC9FD1C3A}</a:tableStyleId>
              </a:tblPr>
              <a:tblGrid>
                <a:gridCol w="1691416">
                  <a:extLst>
                    <a:ext uri="{9D8B030D-6E8A-4147-A177-3AD203B41FA5}">
                      <a16:colId xmlns:a16="http://schemas.microsoft.com/office/drawing/2014/main" val="2675405307"/>
                    </a:ext>
                  </a:extLst>
                </a:gridCol>
                <a:gridCol w="1055645">
                  <a:extLst>
                    <a:ext uri="{9D8B030D-6E8A-4147-A177-3AD203B41FA5}">
                      <a16:colId xmlns:a16="http://schemas.microsoft.com/office/drawing/2014/main" val="1983274804"/>
                    </a:ext>
                  </a:extLst>
                </a:gridCol>
                <a:gridCol w="853068">
                  <a:extLst>
                    <a:ext uri="{9D8B030D-6E8A-4147-A177-3AD203B41FA5}">
                      <a16:colId xmlns:a16="http://schemas.microsoft.com/office/drawing/2014/main" val="4128812562"/>
                    </a:ext>
                  </a:extLst>
                </a:gridCol>
                <a:gridCol w="1699127">
                  <a:extLst>
                    <a:ext uri="{9D8B030D-6E8A-4147-A177-3AD203B41FA5}">
                      <a16:colId xmlns:a16="http://schemas.microsoft.com/office/drawing/2014/main" val="618850742"/>
                    </a:ext>
                  </a:extLst>
                </a:gridCol>
              </a:tblGrid>
              <a:tr h="250138">
                <a:tc gridSpan="4">
                  <a:txBody>
                    <a:bodyPr/>
                    <a:lstStyle/>
                    <a:p>
                      <a:pPr marL="0" marR="0" algn="ctr">
                        <a:spcBef>
                          <a:spcPts val="0"/>
                        </a:spcBef>
                        <a:spcAft>
                          <a:spcPts val="0"/>
                        </a:spcAft>
                      </a:pPr>
                      <a:r>
                        <a:rPr lang="en-US" sz="1200" kern="100">
                          <a:effectLst/>
                        </a:rPr>
                        <a:t>Current for Normal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27587243"/>
                  </a:ext>
                </a:extLst>
              </a:tr>
              <a:tr h="250138">
                <a:tc>
                  <a:txBody>
                    <a:bodyPr/>
                    <a:lstStyle/>
                    <a:p>
                      <a:pPr marL="0" marR="0" algn="ctr">
                        <a:spcBef>
                          <a:spcPts val="0"/>
                        </a:spcBef>
                        <a:spcAft>
                          <a:spcPts val="0"/>
                        </a:spcAft>
                      </a:pPr>
                      <a:r>
                        <a:rPr lang="en-US" sz="1200" kern="100">
                          <a:effectLst/>
                        </a:rPr>
                        <a:t>Power (watt)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Volt (v)</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Factor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I load (Amp)</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348770753"/>
                  </a:ext>
                </a:extLst>
              </a:tr>
              <a:tr h="250138">
                <a:tc>
                  <a:txBody>
                    <a:bodyPr/>
                    <a:lstStyle/>
                    <a:p>
                      <a:pPr marL="0" marR="0" algn="ctr">
                        <a:spcBef>
                          <a:spcPts val="0"/>
                        </a:spcBef>
                        <a:spcAft>
                          <a:spcPts val="0"/>
                        </a:spcAft>
                      </a:pPr>
                      <a:r>
                        <a:rPr lang="en-US" sz="1200" kern="100">
                          <a:effectLst/>
                        </a:rPr>
                        <a:t>1000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220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0.9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5.1</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32701319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46839486"/>
              </p:ext>
            </p:extLst>
          </p:nvPr>
        </p:nvGraphicFramePr>
        <p:xfrm>
          <a:off x="474287" y="4797818"/>
          <a:ext cx="5299257" cy="718137"/>
        </p:xfrm>
        <a:graphic>
          <a:graphicData uri="http://schemas.openxmlformats.org/drawingml/2006/table">
            <a:tbl>
              <a:tblPr firstRow="1" firstCol="1" bandRow="1">
                <a:tableStyleId>{5C22544A-7EE6-4342-B048-85BDC9FD1C3A}</a:tableStyleId>
              </a:tblPr>
              <a:tblGrid>
                <a:gridCol w="1222188">
                  <a:extLst>
                    <a:ext uri="{9D8B030D-6E8A-4147-A177-3AD203B41FA5}">
                      <a16:colId xmlns:a16="http://schemas.microsoft.com/office/drawing/2014/main" val="2915211248"/>
                    </a:ext>
                  </a:extLst>
                </a:gridCol>
                <a:gridCol w="657431">
                  <a:extLst>
                    <a:ext uri="{9D8B030D-6E8A-4147-A177-3AD203B41FA5}">
                      <a16:colId xmlns:a16="http://schemas.microsoft.com/office/drawing/2014/main" val="1745796117"/>
                    </a:ext>
                  </a:extLst>
                </a:gridCol>
                <a:gridCol w="1279410">
                  <a:extLst>
                    <a:ext uri="{9D8B030D-6E8A-4147-A177-3AD203B41FA5}">
                      <a16:colId xmlns:a16="http://schemas.microsoft.com/office/drawing/2014/main" val="2047558635"/>
                    </a:ext>
                  </a:extLst>
                </a:gridCol>
                <a:gridCol w="1526957">
                  <a:extLst>
                    <a:ext uri="{9D8B030D-6E8A-4147-A177-3AD203B41FA5}">
                      <a16:colId xmlns:a16="http://schemas.microsoft.com/office/drawing/2014/main" val="3424807417"/>
                    </a:ext>
                  </a:extLst>
                </a:gridCol>
                <a:gridCol w="613271">
                  <a:extLst>
                    <a:ext uri="{9D8B030D-6E8A-4147-A177-3AD203B41FA5}">
                      <a16:colId xmlns:a16="http://schemas.microsoft.com/office/drawing/2014/main" val="3204508481"/>
                    </a:ext>
                  </a:extLst>
                </a:gridCol>
              </a:tblGrid>
              <a:tr h="239379">
                <a:tc gridSpan="5">
                  <a:txBody>
                    <a:bodyPr/>
                    <a:lstStyle/>
                    <a:p>
                      <a:pPr marL="0" marR="0" algn="ctr">
                        <a:spcBef>
                          <a:spcPts val="0"/>
                        </a:spcBef>
                        <a:spcAft>
                          <a:spcPts val="0"/>
                        </a:spcAft>
                      </a:pPr>
                      <a:r>
                        <a:rPr lang="en-US" sz="1200" kern="100" dirty="0">
                          <a:effectLst/>
                        </a:rPr>
                        <a:t>Drop Voltage for Normal Load</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11760204"/>
                  </a:ext>
                </a:extLst>
              </a:tr>
              <a:tr h="239379">
                <a:tc>
                  <a:txBody>
                    <a:bodyPr/>
                    <a:lstStyle/>
                    <a:p>
                      <a:pPr marL="0" marR="0" algn="ctr">
                        <a:spcBef>
                          <a:spcPts val="0"/>
                        </a:spcBef>
                        <a:spcAft>
                          <a:spcPts val="0"/>
                        </a:spcAft>
                      </a:pPr>
                      <a:r>
                        <a:rPr lang="en-US" sz="1200" kern="100">
                          <a:effectLst/>
                        </a:rPr>
                        <a:t>I load (Amp)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R (W)</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Drop Voltage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Drop Voltage %</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Check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690381830"/>
                  </a:ext>
                </a:extLst>
              </a:tr>
              <a:tr h="239379">
                <a:tc>
                  <a:txBody>
                    <a:bodyPr/>
                    <a:lstStyle/>
                    <a:p>
                      <a:pPr marL="0" marR="0" algn="ctr">
                        <a:spcBef>
                          <a:spcPts val="0"/>
                        </a:spcBef>
                        <a:spcAft>
                          <a:spcPts val="0"/>
                        </a:spcAft>
                      </a:pPr>
                      <a:r>
                        <a:rPr lang="en-US" sz="1200" kern="100">
                          <a:effectLst/>
                        </a:rPr>
                        <a:t>5.1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0.2016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0. 46</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ok</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97149817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95068854"/>
              </p:ext>
            </p:extLst>
          </p:nvPr>
        </p:nvGraphicFramePr>
        <p:xfrm>
          <a:off x="6492149" y="3102767"/>
          <a:ext cx="5098959" cy="718138"/>
        </p:xfrm>
        <a:graphic>
          <a:graphicData uri="http://schemas.openxmlformats.org/drawingml/2006/table">
            <a:tbl>
              <a:tblPr firstRow="1" firstCol="1" bandRow="1">
                <a:tableStyleId>{5C22544A-7EE6-4342-B048-85BDC9FD1C3A}</a:tableStyleId>
              </a:tblPr>
              <a:tblGrid>
                <a:gridCol w="1548414">
                  <a:extLst>
                    <a:ext uri="{9D8B030D-6E8A-4147-A177-3AD203B41FA5}">
                      <a16:colId xmlns:a16="http://schemas.microsoft.com/office/drawing/2014/main" val="3245732503"/>
                    </a:ext>
                  </a:extLst>
                </a:gridCol>
                <a:gridCol w="1691375">
                  <a:extLst>
                    <a:ext uri="{9D8B030D-6E8A-4147-A177-3AD203B41FA5}">
                      <a16:colId xmlns:a16="http://schemas.microsoft.com/office/drawing/2014/main" val="2812556291"/>
                    </a:ext>
                  </a:extLst>
                </a:gridCol>
                <a:gridCol w="1271216">
                  <a:extLst>
                    <a:ext uri="{9D8B030D-6E8A-4147-A177-3AD203B41FA5}">
                      <a16:colId xmlns:a16="http://schemas.microsoft.com/office/drawing/2014/main" val="3494653455"/>
                    </a:ext>
                  </a:extLst>
                </a:gridCol>
                <a:gridCol w="587954">
                  <a:extLst>
                    <a:ext uri="{9D8B030D-6E8A-4147-A177-3AD203B41FA5}">
                      <a16:colId xmlns:a16="http://schemas.microsoft.com/office/drawing/2014/main" val="2949270843"/>
                    </a:ext>
                  </a:extLst>
                </a:gridCol>
              </a:tblGrid>
              <a:tr h="186716">
                <a:tc gridSpan="4">
                  <a:txBody>
                    <a:bodyPr/>
                    <a:lstStyle/>
                    <a:p>
                      <a:pPr marL="0" marR="0" algn="ctr">
                        <a:spcBef>
                          <a:spcPts val="0"/>
                        </a:spcBef>
                        <a:spcAft>
                          <a:spcPts val="0"/>
                        </a:spcAft>
                      </a:pPr>
                      <a:r>
                        <a:rPr lang="en-US" sz="1200" kern="100">
                          <a:effectLst/>
                        </a:rPr>
                        <a:t>Resistance for Special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12252224"/>
                  </a:ext>
                </a:extLst>
              </a:tr>
              <a:tr h="186716">
                <a:tc>
                  <a:txBody>
                    <a:bodyPr/>
                    <a:lstStyle/>
                    <a:p>
                      <a:pPr marL="0" marR="0" algn="ctr">
                        <a:spcBef>
                          <a:spcPts val="0"/>
                        </a:spcBef>
                        <a:spcAft>
                          <a:spcPts val="0"/>
                        </a:spcAft>
                      </a:pPr>
                      <a:r>
                        <a:rPr lang="en-US" sz="1200" kern="100">
                          <a:effectLst/>
                        </a:rPr>
                        <a:t>Resistance wire (r)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maximum length (m)</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wire area (m^2)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R </a:t>
                      </a:r>
                      <a:r>
                        <a:rPr lang="en-US" sz="1200" kern="100" dirty="0" smtClean="0">
                          <a:effectLst/>
                        </a:rPr>
                        <a:t>(</a:t>
                      </a:r>
                      <a:r>
                        <a:rPr lang="en-US" sz="1200" kern="100" dirty="0" smtClean="0">
                          <a:effectLst/>
                          <a:sym typeface="Symbol" panose="05050102010706020507" pitchFamily="18" charset="2"/>
                        </a:rPr>
                        <a:t></a:t>
                      </a:r>
                      <a:r>
                        <a:rPr lang="en-US" sz="1200" kern="100" dirty="0" smtClean="0">
                          <a:effectLst/>
                        </a:rPr>
                        <a:t>)</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869554929"/>
                  </a:ext>
                </a:extLst>
              </a:tr>
              <a:tr h="344706">
                <a:tc>
                  <a:txBody>
                    <a:bodyPr/>
                    <a:lstStyle/>
                    <a:p>
                      <a:pPr marL="0" marR="0" algn="ctr">
                        <a:spcBef>
                          <a:spcPts val="0"/>
                        </a:spcBef>
                        <a:spcAft>
                          <a:spcPts val="0"/>
                        </a:spcAft>
                      </a:pPr>
                      <a:r>
                        <a:rPr lang="en-US" sz="1200" kern="100">
                          <a:effectLst/>
                        </a:rPr>
                        <a:t>1.68E-08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30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0.0000025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0.2016</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67998465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6095616"/>
              </p:ext>
            </p:extLst>
          </p:nvPr>
        </p:nvGraphicFramePr>
        <p:xfrm>
          <a:off x="6492149" y="3934154"/>
          <a:ext cx="5098958" cy="750414"/>
        </p:xfrm>
        <a:graphic>
          <a:graphicData uri="http://schemas.openxmlformats.org/drawingml/2006/table">
            <a:tbl>
              <a:tblPr firstRow="1" firstCol="1" bandRow="1">
                <a:tableStyleId>{5C22544A-7EE6-4342-B048-85BDC9FD1C3A}</a:tableStyleId>
              </a:tblPr>
              <a:tblGrid>
                <a:gridCol w="1627485">
                  <a:extLst>
                    <a:ext uri="{9D8B030D-6E8A-4147-A177-3AD203B41FA5}">
                      <a16:colId xmlns:a16="http://schemas.microsoft.com/office/drawing/2014/main" val="1651769711"/>
                    </a:ext>
                  </a:extLst>
                </a:gridCol>
                <a:gridCol w="1015745">
                  <a:extLst>
                    <a:ext uri="{9D8B030D-6E8A-4147-A177-3AD203B41FA5}">
                      <a16:colId xmlns:a16="http://schemas.microsoft.com/office/drawing/2014/main" val="430127084"/>
                    </a:ext>
                  </a:extLst>
                </a:gridCol>
                <a:gridCol w="820824">
                  <a:extLst>
                    <a:ext uri="{9D8B030D-6E8A-4147-A177-3AD203B41FA5}">
                      <a16:colId xmlns:a16="http://schemas.microsoft.com/office/drawing/2014/main" val="1993041603"/>
                    </a:ext>
                  </a:extLst>
                </a:gridCol>
                <a:gridCol w="1634904">
                  <a:extLst>
                    <a:ext uri="{9D8B030D-6E8A-4147-A177-3AD203B41FA5}">
                      <a16:colId xmlns:a16="http://schemas.microsoft.com/office/drawing/2014/main" val="2938265617"/>
                    </a:ext>
                  </a:extLst>
                </a:gridCol>
              </a:tblGrid>
              <a:tr h="250138">
                <a:tc gridSpan="4">
                  <a:txBody>
                    <a:bodyPr/>
                    <a:lstStyle/>
                    <a:p>
                      <a:pPr marL="0" marR="0" algn="ctr">
                        <a:spcBef>
                          <a:spcPts val="0"/>
                        </a:spcBef>
                        <a:spcAft>
                          <a:spcPts val="0"/>
                        </a:spcAft>
                      </a:pPr>
                      <a:r>
                        <a:rPr lang="en-US" sz="1200" kern="100">
                          <a:effectLst/>
                        </a:rPr>
                        <a:t>Current for Special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21978799"/>
                  </a:ext>
                </a:extLst>
              </a:tr>
              <a:tr h="250138">
                <a:tc>
                  <a:txBody>
                    <a:bodyPr/>
                    <a:lstStyle/>
                    <a:p>
                      <a:pPr marL="0" marR="0" algn="ctr">
                        <a:spcBef>
                          <a:spcPts val="0"/>
                        </a:spcBef>
                        <a:spcAft>
                          <a:spcPts val="0"/>
                        </a:spcAft>
                      </a:pPr>
                      <a:r>
                        <a:rPr lang="en-US" sz="1200" kern="100">
                          <a:effectLst/>
                        </a:rPr>
                        <a:t>Power (watt)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Volt (v)</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Factor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I load (Amp)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588433514"/>
                  </a:ext>
                </a:extLst>
              </a:tr>
              <a:tr h="250138">
                <a:tc>
                  <a:txBody>
                    <a:bodyPr/>
                    <a:lstStyle/>
                    <a:p>
                      <a:pPr marL="0" marR="0" algn="ctr">
                        <a:spcBef>
                          <a:spcPts val="0"/>
                        </a:spcBef>
                        <a:spcAft>
                          <a:spcPts val="0"/>
                        </a:spcAft>
                      </a:pPr>
                      <a:r>
                        <a:rPr lang="en-US" sz="1200" kern="100">
                          <a:effectLst/>
                        </a:rPr>
                        <a:t>1500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220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0.9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7.6</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50599699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345627776"/>
              </p:ext>
            </p:extLst>
          </p:nvPr>
        </p:nvGraphicFramePr>
        <p:xfrm>
          <a:off x="6492149" y="4797817"/>
          <a:ext cx="5098959" cy="718137"/>
        </p:xfrm>
        <a:graphic>
          <a:graphicData uri="http://schemas.openxmlformats.org/drawingml/2006/table">
            <a:tbl>
              <a:tblPr firstRow="1" firstCol="1" bandRow="1">
                <a:tableStyleId>{5C22544A-7EE6-4342-B048-85BDC9FD1C3A}</a:tableStyleId>
              </a:tblPr>
              <a:tblGrid>
                <a:gridCol w="1175993">
                  <a:extLst>
                    <a:ext uri="{9D8B030D-6E8A-4147-A177-3AD203B41FA5}">
                      <a16:colId xmlns:a16="http://schemas.microsoft.com/office/drawing/2014/main" val="4201135739"/>
                    </a:ext>
                  </a:extLst>
                </a:gridCol>
                <a:gridCol w="632582">
                  <a:extLst>
                    <a:ext uri="{9D8B030D-6E8A-4147-A177-3AD203B41FA5}">
                      <a16:colId xmlns:a16="http://schemas.microsoft.com/office/drawing/2014/main" val="159393582"/>
                    </a:ext>
                  </a:extLst>
                </a:gridCol>
                <a:gridCol w="1231051">
                  <a:extLst>
                    <a:ext uri="{9D8B030D-6E8A-4147-A177-3AD203B41FA5}">
                      <a16:colId xmlns:a16="http://schemas.microsoft.com/office/drawing/2014/main" val="205857592"/>
                    </a:ext>
                  </a:extLst>
                </a:gridCol>
                <a:gridCol w="1469242">
                  <a:extLst>
                    <a:ext uri="{9D8B030D-6E8A-4147-A177-3AD203B41FA5}">
                      <a16:colId xmlns:a16="http://schemas.microsoft.com/office/drawing/2014/main" val="4275747239"/>
                    </a:ext>
                  </a:extLst>
                </a:gridCol>
                <a:gridCol w="590091">
                  <a:extLst>
                    <a:ext uri="{9D8B030D-6E8A-4147-A177-3AD203B41FA5}">
                      <a16:colId xmlns:a16="http://schemas.microsoft.com/office/drawing/2014/main" val="4021207687"/>
                    </a:ext>
                  </a:extLst>
                </a:gridCol>
              </a:tblGrid>
              <a:tr h="239379">
                <a:tc gridSpan="5">
                  <a:txBody>
                    <a:bodyPr/>
                    <a:lstStyle/>
                    <a:p>
                      <a:pPr marL="0" marR="0" algn="ctr">
                        <a:spcBef>
                          <a:spcPts val="0"/>
                        </a:spcBef>
                        <a:spcAft>
                          <a:spcPts val="0"/>
                        </a:spcAft>
                      </a:pPr>
                      <a:r>
                        <a:rPr lang="en-US" sz="1200" kern="100">
                          <a:effectLst/>
                        </a:rPr>
                        <a:t>Drop Voltage for Special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82890398"/>
                  </a:ext>
                </a:extLst>
              </a:tr>
              <a:tr h="239379">
                <a:tc>
                  <a:txBody>
                    <a:bodyPr/>
                    <a:lstStyle/>
                    <a:p>
                      <a:pPr marL="0" marR="0" algn="ctr">
                        <a:spcBef>
                          <a:spcPts val="0"/>
                        </a:spcBef>
                        <a:spcAft>
                          <a:spcPts val="0"/>
                        </a:spcAft>
                      </a:pPr>
                      <a:r>
                        <a:rPr lang="en-US" sz="1200" kern="100">
                          <a:effectLst/>
                        </a:rPr>
                        <a:t>I load (Amp)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R (W)</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Drop Voltage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Drop Voltage %</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Check</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935435168"/>
                  </a:ext>
                </a:extLst>
              </a:tr>
              <a:tr h="239379">
                <a:tc>
                  <a:txBody>
                    <a:bodyPr/>
                    <a:lstStyle/>
                    <a:p>
                      <a:pPr marL="0" marR="0" algn="ctr">
                        <a:spcBef>
                          <a:spcPts val="0"/>
                        </a:spcBef>
                        <a:spcAft>
                          <a:spcPts val="0"/>
                        </a:spcAft>
                      </a:pPr>
                      <a:r>
                        <a:rPr lang="en-US" sz="1200" kern="100">
                          <a:effectLst/>
                        </a:rPr>
                        <a:t>7.6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0.2016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0.70</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ok</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491021091"/>
                  </a:ext>
                </a:extLst>
              </a:tr>
            </a:tbl>
          </a:graphicData>
        </a:graphic>
      </p:graphicFrame>
      <p:sp>
        <p:nvSpPr>
          <p:cNvPr id="12" name="Title 1"/>
          <p:cNvSpPr txBox="1">
            <a:spLocks/>
          </p:cNvSpPr>
          <p:nvPr/>
        </p:nvSpPr>
        <p:spPr>
          <a:xfrm>
            <a:off x="474287" y="277257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smtClean="0">
                <a:solidFill>
                  <a:schemeClr val="tx1">
                    <a:lumMod val="65000"/>
                    <a:lumOff val="35000"/>
                  </a:schemeClr>
                </a:solidFill>
                <a:latin typeface="+mn-lt"/>
              </a:rPr>
              <a:t>Voltage Drop for normal power socket</a:t>
            </a:r>
            <a:endParaRPr lang="en-US" sz="1600" b="1" dirty="0">
              <a:solidFill>
                <a:schemeClr val="tx1">
                  <a:lumMod val="65000"/>
                  <a:lumOff val="35000"/>
                </a:schemeClr>
              </a:solidFill>
              <a:latin typeface="+mn-lt"/>
            </a:endParaRPr>
          </a:p>
        </p:txBody>
      </p:sp>
      <p:sp>
        <p:nvSpPr>
          <p:cNvPr id="13" name="Title 1"/>
          <p:cNvSpPr txBox="1">
            <a:spLocks/>
          </p:cNvSpPr>
          <p:nvPr/>
        </p:nvSpPr>
        <p:spPr>
          <a:xfrm>
            <a:off x="6492149" y="2768413"/>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smtClean="0">
                <a:solidFill>
                  <a:schemeClr val="tx1">
                    <a:lumMod val="65000"/>
                    <a:lumOff val="35000"/>
                  </a:schemeClr>
                </a:solidFill>
                <a:latin typeface="+mn-lt"/>
              </a:rPr>
              <a:t>Voltage Drop for special power socket</a:t>
            </a:r>
            <a:endParaRPr lang="en-US" sz="1600" b="1" dirty="0">
              <a:solidFill>
                <a:schemeClr val="tx1">
                  <a:lumMod val="65000"/>
                  <a:lumOff val="35000"/>
                </a:schemeClr>
              </a:solidFill>
              <a:latin typeface="+mn-lt"/>
            </a:endParaRPr>
          </a:p>
        </p:txBody>
      </p:sp>
      <p:sp>
        <p:nvSpPr>
          <p:cNvPr id="15" name="Rectangle 14"/>
          <p:cNvSpPr/>
          <p:nvPr/>
        </p:nvSpPr>
        <p:spPr>
          <a:xfrm>
            <a:off x="5405639" y="5900450"/>
            <a:ext cx="1535093" cy="303416"/>
          </a:xfrm>
          <a:prstGeom prst="rect">
            <a:avLst/>
          </a:prstGeom>
        </p:spPr>
        <p:txBody>
          <a:bodyPr>
            <a:noAutofit/>
          </a:bodyPr>
          <a:lstStyle/>
          <a:p>
            <a:pPr>
              <a:lnSpc>
                <a:spcPct val="85000"/>
              </a:lnSpc>
              <a:spcBef>
                <a:spcPct val="0"/>
              </a:spcBef>
            </a:pPr>
            <a:r>
              <a:rPr lang="en-US" b="1" spc="-50" dirty="0">
                <a:solidFill>
                  <a:schemeClr val="tx1">
                    <a:lumMod val="65000"/>
                    <a:lumOff val="35000"/>
                  </a:schemeClr>
                </a:solidFill>
                <a:ea typeface="+mj-ea"/>
                <a:cs typeface="+mj-cs"/>
              </a:rPr>
              <a:t>&lt;5% so its ok</a:t>
            </a:r>
          </a:p>
        </p:txBody>
      </p:sp>
    </p:spTree>
    <p:extLst>
      <p:ext uri="{BB962C8B-B14F-4D97-AF65-F5344CB8AC3E}">
        <p14:creationId xmlns:p14="http://schemas.microsoft.com/office/powerpoint/2010/main" val="177394308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8634"/>
          <a:stretch/>
        </p:blipFill>
        <p:spPr>
          <a:xfrm rot="16200000">
            <a:off x="6322353" y="803242"/>
            <a:ext cx="6226631" cy="4811730"/>
          </a:xfrm>
          <a:prstGeom prst="rect">
            <a:avLst/>
          </a:prstGeom>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8759"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Distribution Boards Design:</a:t>
            </a:r>
            <a:endParaRPr lang="en-US" sz="3500" b="1" dirty="0">
              <a:solidFill>
                <a:schemeClr val="tx1">
                  <a:lumMod val="65000"/>
                  <a:lumOff val="35000"/>
                </a:schemeClr>
              </a:solidFill>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3077605176"/>
              </p:ext>
            </p:extLst>
          </p:nvPr>
        </p:nvGraphicFramePr>
        <p:xfrm>
          <a:off x="278673" y="2768414"/>
          <a:ext cx="7053946" cy="3075036"/>
        </p:xfrm>
        <a:graphic>
          <a:graphicData uri="http://schemas.openxmlformats.org/drawingml/2006/table">
            <a:tbl>
              <a:tblPr firstRow="1" firstCol="1" bandRow="1">
                <a:tableStyleId>{5C22544A-7EE6-4342-B048-85BDC9FD1C3A}</a:tableStyleId>
              </a:tblPr>
              <a:tblGrid>
                <a:gridCol w="709265">
                  <a:extLst>
                    <a:ext uri="{9D8B030D-6E8A-4147-A177-3AD203B41FA5}">
                      <a16:colId xmlns:a16="http://schemas.microsoft.com/office/drawing/2014/main" val="3879023515"/>
                    </a:ext>
                  </a:extLst>
                </a:gridCol>
                <a:gridCol w="478255">
                  <a:extLst>
                    <a:ext uri="{9D8B030D-6E8A-4147-A177-3AD203B41FA5}">
                      <a16:colId xmlns:a16="http://schemas.microsoft.com/office/drawing/2014/main" val="3377645998"/>
                    </a:ext>
                  </a:extLst>
                </a:gridCol>
                <a:gridCol w="427057">
                  <a:extLst>
                    <a:ext uri="{9D8B030D-6E8A-4147-A177-3AD203B41FA5}">
                      <a16:colId xmlns:a16="http://schemas.microsoft.com/office/drawing/2014/main" val="3533667963"/>
                    </a:ext>
                  </a:extLst>
                </a:gridCol>
                <a:gridCol w="438296">
                  <a:extLst>
                    <a:ext uri="{9D8B030D-6E8A-4147-A177-3AD203B41FA5}">
                      <a16:colId xmlns:a16="http://schemas.microsoft.com/office/drawing/2014/main" val="3580504175"/>
                    </a:ext>
                  </a:extLst>
                </a:gridCol>
                <a:gridCol w="478879">
                  <a:extLst>
                    <a:ext uri="{9D8B030D-6E8A-4147-A177-3AD203B41FA5}">
                      <a16:colId xmlns:a16="http://schemas.microsoft.com/office/drawing/2014/main" val="516913394"/>
                    </a:ext>
                  </a:extLst>
                </a:gridCol>
                <a:gridCol w="547558">
                  <a:extLst>
                    <a:ext uri="{9D8B030D-6E8A-4147-A177-3AD203B41FA5}">
                      <a16:colId xmlns:a16="http://schemas.microsoft.com/office/drawing/2014/main" val="723397852"/>
                    </a:ext>
                  </a:extLst>
                </a:gridCol>
                <a:gridCol w="443915">
                  <a:extLst>
                    <a:ext uri="{9D8B030D-6E8A-4147-A177-3AD203B41FA5}">
                      <a16:colId xmlns:a16="http://schemas.microsoft.com/office/drawing/2014/main" val="3026467900"/>
                    </a:ext>
                  </a:extLst>
                </a:gridCol>
                <a:gridCol w="387724">
                  <a:extLst>
                    <a:ext uri="{9D8B030D-6E8A-4147-A177-3AD203B41FA5}">
                      <a16:colId xmlns:a16="http://schemas.microsoft.com/office/drawing/2014/main" val="305465149"/>
                    </a:ext>
                  </a:extLst>
                </a:gridCol>
                <a:gridCol w="387724">
                  <a:extLst>
                    <a:ext uri="{9D8B030D-6E8A-4147-A177-3AD203B41FA5}">
                      <a16:colId xmlns:a16="http://schemas.microsoft.com/office/drawing/2014/main" val="181856695"/>
                    </a:ext>
                  </a:extLst>
                </a:gridCol>
                <a:gridCol w="415820">
                  <a:extLst>
                    <a:ext uri="{9D8B030D-6E8A-4147-A177-3AD203B41FA5}">
                      <a16:colId xmlns:a16="http://schemas.microsoft.com/office/drawing/2014/main" val="3278197920"/>
                    </a:ext>
                  </a:extLst>
                </a:gridCol>
                <a:gridCol w="359628">
                  <a:extLst>
                    <a:ext uri="{9D8B030D-6E8A-4147-A177-3AD203B41FA5}">
                      <a16:colId xmlns:a16="http://schemas.microsoft.com/office/drawing/2014/main" val="3984247881"/>
                    </a:ext>
                  </a:extLst>
                </a:gridCol>
                <a:gridCol w="415820">
                  <a:extLst>
                    <a:ext uri="{9D8B030D-6E8A-4147-A177-3AD203B41FA5}">
                      <a16:colId xmlns:a16="http://schemas.microsoft.com/office/drawing/2014/main" val="3924929415"/>
                    </a:ext>
                  </a:extLst>
                </a:gridCol>
                <a:gridCol w="418941">
                  <a:extLst>
                    <a:ext uri="{9D8B030D-6E8A-4147-A177-3AD203B41FA5}">
                      <a16:colId xmlns:a16="http://schemas.microsoft.com/office/drawing/2014/main" val="458080567"/>
                    </a:ext>
                  </a:extLst>
                </a:gridCol>
                <a:gridCol w="572532">
                  <a:extLst>
                    <a:ext uri="{9D8B030D-6E8A-4147-A177-3AD203B41FA5}">
                      <a16:colId xmlns:a16="http://schemas.microsoft.com/office/drawing/2014/main" val="21349091"/>
                    </a:ext>
                  </a:extLst>
                </a:gridCol>
                <a:gridCol w="572532">
                  <a:extLst>
                    <a:ext uri="{9D8B030D-6E8A-4147-A177-3AD203B41FA5}">
                      <a16:colId xmlns:a16="http://schemas.microsoft.com/office/drawing/2014/main" val="3660678051"/>
                    </a:ext>
                  </a:extLst>
                </a:gridCol>
              </a:tblGrid>
              <a:tr h="1117698">
                <a:tc>
                  <a:txBody>
                    <a:bodyPr/>
                    <a:lstStyle/>
                    <a:p>
                      <a:pPr marL="0" marR="0" algn="ctr">
                        <a:spcBef>
                          <a:spcPts val="0"/>
                        </a:spcBef>
                        <a:spcAft>
                          <a:spcPts val="0"/>
                        </a:spcAft>
                      </a:pPr>
                      <a:r>
                        <a:rPr lang="en-US" sz="900" kern="100">
                          <a:effectLst/>
                        </a:rPr>
                        <a:t>DB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sockets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gridSpan="2">
                  <a:txBody>
                    <a:bodyPr/>
                    <a:lstStyle/>
                    <a:p>
                      <a:pPr marL="0" marR="0" algn="ctr">
                        <a:spcBef>
                          <a:spcPts val="0"/>
                        </a:spcBef>
                        <a:spcAft>
                          <a:spcPts val="0"/>
                        </a:spcAft>
                      </a:pPr>
                      <a:r>
                        <a:rPr lang="en-US" sz="900" kern="100">
                          <a:effectLst/>
                        </a:rPr>
                        <a:t>Normal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en-US" sz="900" kern="100">
                          <a:effectLst/>
                        </a:rPr>
                        <a:t>Special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Lighting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Total power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C.B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Cable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Cable IEC</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Cable size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power branches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lighting branches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223026607"/>
                  </a:ext>
                </a:extLst>
              </a:tr>
              <a:tr h="472914">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mm^2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060442257"/>
                  </a:ext>
                </a:extLst>
              </a:tr>
              <a:tr h="371106">
                <a:tc>
                  <a:txBody>
                    <a:bodyPr/>
                    <a:lstStyle/>
                    <a:p>
                      <a:pPr marL="0" marR="0" algn="ctr">
                        <a:spcBef>
                          <a:spcPts val="0"/>
                        </a:spcBef>
                        <a:spcAft>
                          <a:spcPts val="0"/>
                        </a:spcAft>
                      </a:pPr>
                      <a:r>
                        <a:rPr lang="en-US" sz="900" kern="100">
                          <a:effectLst/>
                        </a:rPr>
                        <a:t>DBGa</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1414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4581.2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23.14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26.61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30.60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624878061"/>
                  </a:ext>
                </a:extLst>
              </a:tr>
              <a:tr h="371106">
                <a:tc>
                  <a:txBody>
                    <a:bodyPr/>
                    <a:lstStyle/>
                    <a:p>
                      <a:pPr marL="0" marR="0" algn="ctr">
                        <a:spcBef>
                          <a:spcPts val="0"/>
                        </a:spcBef>
                        <a:spcAft>
                          <a:spcPts val="0"/>
                        </a:spcAft>
                      </a:pPr>
                      <a:r>
                        <a:rPr lang="en-US" sz="900" kern="100">
                          <a:effectLst/>
                        </a:rPr>
                        <a:t>DBGb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4750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1239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3916.2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19.78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22.75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26.16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924309927"/>
                  </a:ext>
                </a:extLst>
              </a:tr>
              <a:tr h="371106">
                <a:tc>
                  <a:txBody>
                    <a:bodyPr/>
                    <a:lstStyle/>
                    <a:p>
                      <a:pPr marL="0" marR="0" algn="ctr">
                        <a:spcBef>
                          <a:spcPts val="0"/>
                        </a:spcBef>
                        <a:spcAft>
                          <a:spcPts val="0"/>
                        </a:spcAft>
                      </a:pPr>
                      <a:r>
                        <a:rPr lang="en-US" sz="900" kern="100">
                          <a:effectLst/>
                        </a:rPr>
                        <a:t>DBGa-UPS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1188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950.4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4.80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5.52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6.35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783634014"/>
                  </a:ext>
                </a:extLst>
              </a:tr>
              <a:tr h="371106">
                <a:tc>
                  <a:txBody>
                    <a:bodyPr/>
                    <a:lstStyle/>
                    <a:p>
                      <a:pPr marL="0" marR="0" algn="ctr">
                        <a:spcBef>
                          <a:spcPts val="0"/>
                        </a:spcBef>
                        <a:spcAft>
                          <a:spcPts val="0"/>
                        </a:spcAft>
                      </a:pPr>
                      <a:r>
                        <a:rPr lang="en-US" sz="900" kern="100">
                          <a:effectLst/>
                        </a:rPr>
                        <a:t>DBGb-UPS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1041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832.8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4.21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4.84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5.56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dirty="0">
                          <a:effectLst/>
                        </a:rPr>
                        <a:t>0</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dirty="0">
                          <a:effectLst/>
                        </a:rPr>
                        <a:t>7</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179242745"/>
                  </a:ext>
                </a:extLst>
              </a:tr>
            </a:tbl>
          </a:graphicData>
        </a:graphic>
      </p:graphicFrame>
      <p:sp>
        <p:nvSpPr>
          <p:cNvPr id="8" name="Title 1"/>
          <p:cNvSpPr txBox="1">
            <a:spLocks/>
          </p:cNvSpPr>
          <p:nvPr/>
        </p:nvSpPr>
        <p:spPr>
          <a:xfrm>
            <a:off x="1616503" y="5978757"/>
            <a:ext cx="4519662"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Distribution Boards Load Calculation for Ground Floor</a:t>
            </a:r>
          </a:p>
        </p:txBody>
      </p:sp>
    </p:spTree>
    <p:extLst>
      <p:ext uri="{BB962C8B-B14F-4D97-AF65-F5344CB8AC3E}">
        <p14:creationId xmlns:p14="http://schemas.microsoft.com/office/powerpoint/2010/main" val="362021693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8759"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Distribution Boards Design:</a:t>
            </a:r>
            <a:endParaRPr lang="en-US" sz="3500" b="1" dirty="0">
              <a:solidFill>
                <a:schemeClr val="tx1">
                  <a:lumMod val="65000"/>
                  <a:lumOff val="35000"/>
                </a:schemeClr>
              </a:solidFill>
              <a:latin typeface="+mn-lt"/>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333" r="8423"/>
          <a:stretch/>
        </p:blipFill>
        <p:spPr>
          <a:xfrm rot="16200000">
            <a:off x="6331098" y="687947"/>
            <a:ext cx="6322429" cy="494652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568567153"/>
              </p:ext>
            </p:extLst>
          </p:nvPr>
        </p:nvGraphicFramePr>
        <p:xfrm>
          <a:off x="124652" y="2721528"/>
          <a:ext cx="7244032" cy="2348504"/>
        </p:xfrm>
        <a:graphic>
          <a:graphicData uri="http://schemas.openxmlformats.org/drawingml/2006/table">
            <a:tbl>
              <a:tblPr firstRow="1" firstCol="1" bandRow="1">
                <a:tableStyleId>{5C22544A-7EE6-4342-B048-85BDC9FD1C3A}</a:tableStyleId>
              </a:tblPr>
              <a:tblGrid>
                <a:gridCol w="751459">
                  <a:extLst>
                    <a:ext uri="{9D8B030D-6E8A-4147-A177-3AD203B41FA5}">
                      <a16:colId xmlns:a16="http://schemas.microsoft.com/office/drawing/2014/main" val="3046690504"/>
                    </a:ext>
                  </a:extLst>
                </a:gridCol>
                <a:gridCol w="491490">
                  <a:extLst>
                    <a:ext uri="{9D8B030D-6E8A-4147-A177-3AD203B41FA5}">
                      <a16:colId xmlns:a16="http://schemas.microsoft.com/office/drawing/2014/main" val="3124790179"/>
                    </a:ext>
                  </a:extLst>
                </a:gridCol>
                <a:gridCol w="404173">
                  <a:extLst>
                    <a:ext uri="{9D8B030D-6E8A-4147-A177-3AD203B41FA5}">
                      <a16:colId xmlns:a16="http://schemas.microsoft.com/office/drawing/2014/main" val="671022252"/>
                    </a:ext>
                  </a:extLst>
                </a:gridCol>
                <a:gridCol w="513321">
                  <a:extLst>
                    <a:ext uri="{9D8B030D-6E8A-4147-A177-3AD203B41FA5}">
                      <a16:colId xmlns:a16="http://schemas.microsoft.com/office/drawing/2014/main" val="468089704"/>
                    </a:ext>
                  </a:extLst>
                </a:gridCol>
                <a:gridCol w="486861">
                  <a:extLst>
                    <a:ext uri="{9D8B030D-6E8A-4147-A177-3AD203B41FA5}">
                      <a16:colId xmlns:a16="http://schemas.microsoft.com/office/drawing/2014/main" val="3233179407"/>
                    </a:ext>
                  </a:extLst>
                </a:gridCol>
                <a:gridCol w="556318">
                  <a:extLst>
                    <a:ext uri="{9D8B030D-6E8A-4147-A177-3AD203B41FA5}">
                      <a16:colId xmlns:a16="http://schemas.microsoft.com/office/drawing/2014/main" val="4133739615"/>
                    </a:ext>
                  </a:extLst>
                </a:gridCol>
                <a:gridCol w="451141">
                  <a:extLst>
                    <a:ext uri="{9D8B030D-6E8A-4147-A177-3AD203B41FA5}">
                      <a16:colId xmlns:a16="http://schemas.microsoft.com/office/drawing/2014/main" val="3005634629"/>
                    </a:ext>
                  </a:extLst>
                </a:gridCol>
                <a:gridCol w="394250">
                  <a:extLst>
                    <a:ext uri="{9D8B030D-6E8A-4147-A177-3AD203B41FA5}">
                      <a16:colId xmlns:a16="http://schemas.microsoft.com/office/drawing/2014/main" val="73272591"/>
                    </a:ext>
                  </a:extLst>
                </a:gridCol>
                <a:gridCol w="394250">
                  <a:extLst>
                    <a:ext uri="{9D8B030D-6E8A-4147-A177-3AD203B41FA5}">
                      <a16:colId xmlns:a16="http://schemas.microsoft.com/office/drawing/2014/main" val="197368455"/>
                    </a:ext>
                  </a:extLst>
                </a:gridCol>
                <a:gridCol w="422696">
                  <a:extLst>
                    <a:ext uri="{9D8B030D-6E8A-4147-A177-3AD203B41FA5}">
                      <a16:colId xmlns:a16="http://schemas.microsoft.com/office/drawing/2014/main" val="1925582848"/>
                    </a:ext>
                  </a:extLst>
                </a:gridCol>
                <a:gridCol w="365145">
                  <a:extLst>
                    <a:ext uri="{9D8B030D-6E8A-4147-A177-3AD203B41FA5}">
                      <a16:colId xmlns:a16="http://schemas.microsoft.com/office/drawing/2014/main" val="3266290411"/>
                    </a:ext>
                  </a:extLst>
                </a:gridCol>
                <a:gridCol w="422696">
                  <a:extLst>
                    <a:ext uri="{9D8B030D-6E8A-4147-A177-3AD203B41FA5}">
                      <a16:colId xmlns:a16="http://schemas.microsoft.com/office/drawing/2014/main" val="3278427656"/>
                    </a:ext>
                  </a:extLst>
                </a:gridCol>
                <a:gridCol w="426002">
                  <a:extLst>
                    <a:ext uri="{9D8B030D-6E8A-4147-A177-3AD203B41FA5}">
                      <a16:colId xmlns:a16="http://schemas.microsoft.com/office/drawing/2014/main" val="2435526638"/>
                    </a:ext>
                  </a:extLst>
                </a:gridCol>
                <a:gridCol w="582115">
                  <a:extLst>
                    <a:ext uri="{9D8B030D-6E8A-4147-A177-3AD203B41FA5}">
                      <a16:colId xmlns:a16="http://schemas.microsoft.com/office/drawing/2014/main" val="772134555"/>
                    </a:ext>
                  </a:extLst>
                </a:gridCol>
                <a:gridCol w="582115">
                  <a:extLst>
                    <a:ext uri="{9D8B030D-6E8A-4147-A177-3AD203B41FA5}">
                      <a16:colId xmlns:a16="http://schemas.microsoft.com/office/drawing/2014/main" val="2971969733"/>
                    </a:ext>
                  </a:extLst>
                </a:gridCol>
              </a:tblGrid>
              <a:tr h="428264">
                <a:tc>
                  <a:txBody>
                    <a:bodyPr/>
                    <a:lstStyle/>
                    <a:p>
                      <a:pPr marL="0" marR="0" algn="ctr">
                        <a:spcBef>
                          <a:spcPts val="0"/>
                        </a:spcBef>
                        <a:spcAft>
                          <a:spcPts val="0"/>
                        </a:spcAft>
                      </a:pPr>
                      <a:r>
                        <a:rPr lang="en-US" sz="900" kern="100">
                          <a:effectLst/>
                        </a:rPr>
                        <a:t>DB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sockets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gridSpan="2">
                  <a:txBody>
                    <a:bodyPr/>
                    <a:lstStyle/>
                    <a:p>
                      <a:pPr marL="0" marR="0" algn="ctr">
                        <a:spcBef>
                          <a:spcPts val="0"/>
                        </a:spcBef>
                        <a:spcAft>
                          <a:spcPts val="0"/>
                        </a:spcAft>
                      </a:pPr>
                      <a:r>
                        <a:rPr lang="en-US" sz="900" kern="100">
                          <a:effectLst/>
                        </a:rPr>
                        <a:t>Normal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en-US" sz="900" kern="100">
                          <a:effectLst/>
                        </a:rPr>
                        <a:t>Special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Lighting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Total power</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load</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C.B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I Cable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Cable IEC</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Cable size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power branches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No. of lighting branches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502334243"/>
                  </a:ext>
                </a:extLst>
              </a:tr>
              <a:tr h="250448">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Watt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Amp</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mm^2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904718959"/>
                  </a:ext>
                </a:extLst>
              </a:tr>
              <a:tr h="250448">
                <a:tc>
                  <a:txBody>
                    <a:bodyPr/>
                    <a:lstStyle/>
                    <a:p>
                      <a:pPr marL="0" marR="0" algn="ctr">
                        <a:spcBef>
                          <a:spcPts val="0"/>
                        </a:spcBef>
                        <a:spcAft>
                          <a:spcPts val="0"/>
                        </a:spcAft>
                      </a:pPr>
                      <a:r>
                        <a:rPr lang="en-US" sz="900" kern="100">
                          <a:effectLst/>
                        </a:rPr>
                        <a:t>DBB2a</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8500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328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4312.4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21.78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28.80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86326601"/>
                  </a:ext>
                </a:extLst>
              </a:tr>
              <a:tr h="250448">
                <a:tc>
                  <a:txBody>
                    <a:bodyPr/>
                    <a:lstStyle/>
                    <a:p>
                      <a:pPr marL="0" marR="0" algn="ctr">
                        <a:spcBef>
                          <a:spcPts val="0"/>
                        </a:spcBef>
                        <a:spcAft>
                          <a:spcPts val="0"/>
                        </a:spcAft>
                      </a:pPr>
                      <a:r>
                        <a:rPr lang="en-US" sz="900" kern="100">
                          <a:effectLst/>
                        </a:rPr>
                        <a:t>DBB2b (3 phase)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9750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3000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961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6693.8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33.81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38.88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44.71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dirty="0">
                          <a:effectLst/>
                        </a:rPr>
                        <a:t>6</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774041906"/>
                  </a:ext>
                </a:extLst>
              </a:tr>
              <a:tr h="250448">
                <a:tc>
                  <a:txBody>
                    <a:bodyPr/>
                    <a:lstStyle/>
                    <a:p>
                      <a:pPr marL="0" marR="0" algn="ctr">
                        <a:spcBef>
                          <a:spcPts val="0"/>
                        </a:spcBef>
                        <a:spcAft>
                          <a:spcPts val="0"/>
                        </a:spcAft>
                      </a:pPr>
                      <a:r>
                        <a:rPr lang="en-US" sz="900" kern="100">
                          <a:effectLst/>
                        </a:rPr>
                        <a:t>DBLAB1 (3 phase)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14250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228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5957.4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30.09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34.60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39.79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284047227"/>
                  </a:ext>
                </a:extLst>
              </a:tr>
              <a:tr h="250448">
                <a:tc>
                  <a:txBody>
                    <a:bodyPr/>
                    <a:lstStyle/>
                    <a:p>
                      <a:pPr marL="0" marR="0" algn="ctr">
                        <a:spcBef>
                          <a:spcPts val="0"/>
                        </a:spcBef>
                        <a:spcAft>
                          <a:spcPts val="0"/>
                        </a:spcAft>
                      </a:pPr>
                      <a:r>
                        <a:rPr lang="en-US" sz="900" kern="100">
                          <a:effectLst/>
                        </a:rPr>
                        <a:t>DBB2a-UPS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720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5376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27.15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31.22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35.91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rowSpan="2">
                  <a:txBody>
                    <a:bodyPr/>
                    <a:lstStyle/>
                    <a:p>
                      <a:pPr marL="0" marR="0" algn="ctr">
                        <a:spcBef>
                          <a:spcPts val="0"/>
                        </a:spcBef>
                        <a:spcAft>
                          <a:spcPts val="0"/>
                        </a:spcAft>
                      </a:pPr>
                      <a:r>
                        <a:rPr lang="en-US" sz="900" kern="100">
                          <a:effectLst/>
                        </a:rPr>
                        <a:t>44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rowSpan="2">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797362275"/>
                  </a:ext>
                </a:extLst>
              </a:tr>
              <a:tr h="375671">
                <a:tc>
                  <a:txBody>
                    <a:bodyPr/>
                    <a:lstStyle/>
                    <a:p>
                      <a:pPr marL="0" marR="0" algn="ctr">
                        <a:spcBef>
                          <a:spcPts val="0"/>
                        </a:spcBef>
                        <a:spcAft>
                          <a:spcPts val="0"/>
                        </a:spcAft>
                      </a:pPr>
                      <a:r>
                        <a:rPr lang="en-US" sz="900" kern="100">
                          <a:effectLst/>
                        </a:rPr>
                        <a:t>DBB2a-UPS (Elevator C.B)</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4500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20.45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23.52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27.05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32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30679775"/>
                  </a:ext>
                </a:extLst>
              </a:tr>
              <a:tr h="125224">
                <a:tc>
                  <a:txBody>
                    <a:bodyPr/>
                    <a:lstStyle/>
                    <a:p>
                      <a:pPr marL="0" marR="0" algn="ctr">
                        <a:spcBef>
                          <a:spcPts val="0"/>
                        </a:spcBef>
                        <a:spcAft>
                          <a:spcPts val="0"/>
                        </a:spcAft>
                      </a:pPr>
                      <a:r>
                        <a:rPr lang="en-US" sz="900" kern="100">
                          <a:effectLst/>
                        </a:rPr>
                        <a:t>DBB2b-UPS</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dirty="0">
                          <a:effectLst/>
                        </a:rPr>
                        <a:t>1070</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856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4.32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4.97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5.72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900" kern="100" dirty="0">
                          <a:effectLst/>
                        </a:rPr>
                        <a:t>7</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5551093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850717692"/>
              </p:ext>
            </p:extLst>
          </p:nvPr>
        </p:nvGraphicFramePr>
        <p:xfrm>
          <a:off x="124652" y="5188839"/>
          <a:ext cx="7207964" cy="762000"/>
        </p:xfrm>
        <a:graphic>
          <a:graphicData uri="http://schemas.openxmlformats.org/drawingml/2006/table">
            <a:tbl>
              <a:tblPr firstRow="1" firstCol="1" bandRow="1">
                <a:tableStyleId>{5C22544A-7EE6-4342-B048-85BDC9FD1C3A}</a:tableStyleId>
              </a:tblPr>
              <a:tblGrid>
                <a:gridCol w="1906414">
                  <a:extLst>
                    <a:ext uri="{9D8B030D-6E8A-4147-A177-3AD203B41FA5}">
                      <a16:colId xmlns:a16="http://schemas.microsoft.com/office/drawing/2014/main" val="3642293431"/>
                    </a:ext>
                  </a:extLst>
                </a:gridCol>
                <a:gridCol w="1060864">
                  <a:extLst>
                    <a:ext uri="{9D8B030D-6E8A-4147-A177-3AD203B41FA5}">
                      <a16:colId xmlns:a16="http://schemas.microsoft.com/office/drawing/2014/main" val="3597503093"/>
                    </a:ext>
                  </a:extLst>
                </a:gridCol>
                <a:gridCol w="677364">
                  <a:extLst>
                    <a:ext uri="{9D8B030D-6E8A-4147-A177-3AD203B41FA5}">
                      <a16:colId xmlns:a16="http://schemas.microsoft.com/office/drawing/2014/main" val="2944987798"/>
                    </a:ext>
                  </a:extLst>
                </a:gridCol>
                <a:gridCol w="938883">
                  <a:extLst>
                    <a:ext uri="{9D8B030D-6E8A-4147-A177-3AD203B41FA5}">
                      <a16:colId xmlns:a16="http://schemas.microsoft.com/office/drawing/2014/main" val="3682776870"/>
                    </a:ext>
                  </a:extLst>
                </a:gridCol>
                <a:gridCol w="846474">
                  <a:extLst>
                    <a:ext uri="{9D8B030D-6E8A-4147-A177-3AD203B41FA5}">
                      <a16:colId xmlns:a16="http://schemas.microsoft.com/office/drawing/2014/main" val="697510394"/>
                    </a:ext>
                  </a:extLst>
                </a:gridCol>
                <a:gridCol w="591423">
                  <a:extLst>
                    <a:ext uri="{9D8B030D-6E8A-4147-A177-3AD203B41FA5}">
                      <a16:colId xmlns:a16="http://schemas.microsoft.com/office/drawing/2014/main" val="3363306648"/>
                    </a:ext>
                  </a:extLst>
                </a:gridCol>
                <a:gridCol w="1186542">
                  <a:extLst>
                    <a:ext uri="{9D8B030D-6E8A-4147-A177-3AD203B41FA5}">
                      <a16:colId xmlns:a16="http://schemas.microsoft.com/office/drawing/2014/main" val="2858032336"/>
                    </a:ext>
                  </a:extLst>
                </a:gridCol>
              </a:tblGrid>
              <a:tr h="118730">
                <a:tc gridSpan="7">
                  <a:txBody>
                    <a:bodyPr/>
                    <a:lstStyle/>
                    <a:p>
                      <a:pPr marL="0" marR="0" algn="ctr">
                        <a:spcBef>
                          <a:spcPts val="0"/>
                        </a:spcBef>
                        <a:spcAft>
                          <a:spcPts val="0"/>
                        </a:spcAft>
                      </a:pPr>
                      <a:r>
                        <a:rPr lang="en-US" sz="1000" kern="100" dirty="0">
                          <a:effectLst/>
                        </a:rPr>
                        <a:t>Main Distribution Board</a:t>
                      </a:r>
                      <a:endParaRPr lang="en-US" sz="1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33185254"/>
                  </a:ext>
                </a:extLst>
              </a:tr>
              <a:tr h="118730">
                <a:tc>
                  <a:txBody>
                    <a:bodyPr/>
                    <a:lstStyle/>
                    <a:p>
                      <a:pPr marL="0" marR="0" algn="ctr">
                        <a:spcBef>
                          <a:spcPts val="0"/>
                        </a:spcBef>
                        <a:spcAft>
                          <a:spcPts val="0"/>
                        </a:spcAft>
                      </a:pPr>
                      <a:r>
                        <a:rPr lang="en-US" sz="1000" kern="100">
                          <a:effectLst/>
                        </a:rPr>
                        <a:t>DB</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Total power</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I load</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I C.B</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I Cable</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C.B</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Cable size</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578301113"/>
                  </a:ext>
                </a:extLst>
              </a:tr>
              <a:tr h="118730">
                <a:tc>
                  <a:txBody>
                    <a:bodyPr/>
                    <a:lstStyle/>
                    <a:p>
                      <a:pPr marL="0" marR="0" algn="ctr">
                        <a:spcBef>
                          <a:spcPts val="0"/>
                        </a:spcBef>
                        <a:spcAft>
                          <a:spcPts val="0"/>
                        </a:spcAft>
                      </a:pPr>
                      <a:r>
                        <a:rPr lang="en-US" sz="1000" kern="100">
                          <a:effectLst/>
                        </a:rPr>
                        <a:t>-</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Watt</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Amp</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Amp</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Amp</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Amp</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mm^2</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570830246"/>
                  </a:ext>
                </a:extLst>
              </a:tr>
              <a:tr h="118730">
                <a:tc>
                  <a:txBody>
                    <a:bodyPr/>
                    <a:lstStyle/>
                    <a:p>
                      <a:pPr marL="0" marR="0" algn="ctr">
                        <a:spcBef>
                          <a:spcPts val="0"/>
                        </a:spcBef>
                        <a:spcAft>
                          <a:spcPts val="0"/>
                        </a:spcAft>
                      </a:pPr>
                      <a:r>
                        <a:rPr lang="en-US" sz="1000" kern="100">
                          <a:effectLst/>
                        </a:rPr>
                        <a:t>MDB ( 3 phase )</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27695.6</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76.93</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88.47</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101.74</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853097013"/>
                  </a:ext>
                </a:extLst>
              </a:tr>
              <a:tr h="118730">
                <a:tc>
                  <a:txBody>
                    <a:bodyPr/>
                    <a:lstStyle/>
                    <a:p>
                      <a:pPr marL="0" marR="0" algn="ctr">
                        <a:spcBef>
                          <a:spcPts val="0"/>
                        </a:spcBef>
                        <a:spcAft>
                          <a:spcPts val="0"/>
                        </a:spcAft>
                      </a:pPr>
                      <a:r>
                        <a:rPr lang="en-US" sz="1000" kern="100">
                          <a:effectLst/>
                        </a:rPr>
                        <a:t>each phase</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9231.87</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46.63</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53.6194</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61.662</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a:effectLst/>
                        </a:rPr>
                        <a:t>66</a:t>
                      </a:r>
                      <a:endParaRPr lang="en-US" sz="10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000" kern="100" dirty="0">
                          <a:effectLst/>
                        </a:rPr>
                        <a:t>16</a:t>
                      </a:r>
                      <a:endParaRPr lang="en-US" sz="1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034472618"/>
                  </a:ext>
                </a:extLst>
              </a:tr>
            </a:tbl>
          </a:graphicData>
        </a:graphic>
      </p:graphicFrame>
      <p:sp>
        <p:nvSpPr>
          <p:cNvPr id="8" name="Title 1"/>
          <p:cNvSpPr txBox="1">
            <a:spLocks/>
          </p:cNvSpPr>
          <p:nvPr/>
        </p:nvSpPr>
        <p:spPr>
          <a:xfrm>
            <a:off x="1616503" y="6069646"/>
            <a:ext cx="4519662"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Main distribution and first floor load calculation</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958006633"/>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Electrical Power Design:</a:t>
            </a:r>
            <a:endParaRPr lang="en-US" sz="3600" b="1" dirty="0">
              <a:solidFill>
                <a:schemeClr val="accent1"/>
              </a:solidFill>
              <a:latin typeface="+mn-lt"/>
            </a:endParaRPr>
          </a:p>
        </p:txBody>
      </p:sp>
      <p:sp>
        <p:nvSpPr>
          <p:cNvPr id="4" name="Title 1"/>
          <p:cNvSpPr txBox="1">
            <a:spLocks/>
          </p:cNvSpPr>
          <p:nvPr/>
        </p:nvSpPr>
        <p:spPr>
          <a:xfrm>
            <a:off x="428759" y="2068278"/>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Generator selection:</a:t>
            </a:r>
            <a:endParaRPr lang="en-US" sz="3500" b="1" dirty="0">
              <a:solidFill>
                <a:schemeClr val="tx1">
                  <a:lumMod val="65000"/>
                  <a:lumOff val="35000"/>
                </a:schemeClr>
              </a:solidFill>
              <a:latin typeface="+mn-lt"/>
            </a:endParaRPr>
          </a:p>
        </p:txBody>
      </p:sp>
      <p:sp>
        <p:nvSpPr>
          <p:cNvPr id="5" name="TextBox 4"/>
          <p:cNvSpPr txBox="1"/>
          <p:nvPr/>
        </p:nvSpPr>
        <p:spPr>
          <a:xfrm>
            <a:off x="411214" y="2865619"/>
            <a:ext cx="11232146" cy="3046988"/>
          </a:xfrm>
          <a:prstGeom prst="rect">
            <a:avLst/>
          </a:prstGeom>
          <a:noFill/>
        </p:spPr>
        <p:txBody>
          <a:bodyPr wrap="square" rtlCol="0">
            <a:spAutoFit/>
          </a:bodyPr>
          <a:lstStyle/>
          <a:p>
            <a:r>
              <a:rPr lang="en-US" sz="2400" dirty="0">
                <a:solidFill>
                  <a:schemeClr val="tx1">
                    <a:lumMod val="65000"/>
                    <a:lumOff val="35000"/>
                  </a:schemeClr>
                </a:solidFill>
              </a:rPr>
              <a:t>Backup system should work automatically when an electrical cut occurs, so a UPS system installed to feed selected luminaires, sockets and the elevator with enough power to work normally</a:t>
            </a:r>
            <a:r>
              <a:rPr lang="en-US" sz="2400" dirty="0" smtClean="0">
                <a:solidFill>
                  <a:schemeClr val="tx1">
                    <a:lumMod val="65000"/>
                    <a:lumOff val="35000"/>
                  </a:schemeClr>
                </a:solidFill>
              </a:rPr>
              <a:t>.</a:t>
            </a:r>
          </a:p>
          <a:p>
            <a:endParaRPr lang="en-US" sz="2400" dirty="0">
              <a:solidFill>
                <a:schemeClr val="tx1">
                  <a:lumMod val="65000"/>
                  <a:lumOff val="35000"/>
                </a:schemeClr>
              </a:solidFill>
            </a:endParaRPr>
          </a:p>
          <a:p>
            <a:r>
              <a:rPr lang="en-US" sz="2400" dirty="0">
                <a:solidFill>
                  <a:schemeClr val="tx1">
                    <a:lumMod val="65000"/>
                    <a:lumOff val="35000"/>
                  </a:schemeClr>
                </a:solidFill>
              </a:rPr>
              <a:t>The total power that UPS must feed is 14125 watt</a:t>
            </a:r>
          </a:p>
          <a:p>
            <a:r>
              <a:rPr lang="en-US" sz="2400" dirty="0">
                <a:solidFill>
                  <a:schemeClr val="tx1">
                    <a:lumMod val="65000"/>
                    <a:lumOff val="35000"/>
                  </a:schemeClr>
                </a:solidFill>
              </a:rPr>
              <a:t>Reserve capacity = Total power * 0.25 = 14125 * 0.25 = 3531.25 watt</a:t>
            </a:r>
          </a:p>
          <a:p>
            <a:r>
              <a:rPr lang="en-US" sz="2400" dirty="0">
                <a:solidFill>
                  <a:schemeClr val="tx1">
                    <a:lumMod val="65000"/>
                    <a:lumOff val="35000"/>
                  </a:schemeClr>
                </a:solidFill>
              </a:rPr>
              <a:t>Generator size = Total power + Reserve capacity = 14125 + 3531.24 = 17656.25 watt</a:t>
            </a:r>
          </a:p>
          <a:p>
            <a:r>
              <a:rPr lang="en-US" sz="2400" dirty="0">
                <a:solidFill>
                  <a:schemeClr val="tx1">
                    <a:lumMod val="65000"/>
                    <a:lumOff val="35000"/>
                  </a:schemeClr>
                </a:solidFill>
              </a:rPr>
              <a:t>So the selected capacity for the generator is 20 kW 3 Phase</a:t>
            </a:r>
          </a:p>
        </p:txBody>
      </p:sp>
    </p:spTree>
    <p:extLst>
      <p:ext uri="{BB962C8B-B14F-4D97-AF65-F5344CB8AC3E}">
        <p14:creationId xmlns:p14="http://schemas.microsoft.com/office/powerpoint/2010/main" val="3913220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2682" y="1554480"/>
            <a:ext cx="9517775" cy="4705350"/>
          </a:xfrm>
          <a:prstGeom prst="rect">
            <a:avLst/>
          </a:prstGeom>
        </p:spPr>
      </p:pic>
      <p:sp>
        <p:nvSpPr>
          <p:cNvPr id="4"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Elevations:</a:t>
            </a:r>
            <a:endParaRPr lang="en-US" sz="3600" b="1" dirty="0">
              <a:solidFill>
                <a:schemeClr val="accent1"/>
              </a:solidFill>
              <a:latin typeface="+mn-lt"/>
            </a:endParaRPr>
          </a:p>
        </p:txBody>
      </p:sp>
      <p:sp>
        <p:nvSpPr>
          <p:cNvPr id="6" name="Title 1"/>
          <p:cNvSpPr txBox="1">
            <a:spLocks/>
          </p:cNvSpPr>
          <p:nvPr/>
        </p:nvSpPr>
        <p:spPr>
          <a:xfrm>
            <a:off x="300669" y="54673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60044101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Fire alarm and Firefighting system:</a:t>
            </a:r>
            <a:endParaRPr lang="en-US" sz="3600" b="1" dirty="0">
              <a:solidFill>
                <a:schemeClr val="accent1"/>
              </a:solidFill>
              <a:latin typeface="+mn-lt"/>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4598" t="14613" r="13696"/>
          <a:stretch/>
        </p:blipFill>
        <p:spPr bwMode="auto">
          <a:xfrm>
            <a:off x="420051" y="2432918"/>
            <a:ext cx="5347063" cy="3616300"/>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cstate="print">
            <a:extLst>
              <a:ext uri="{28A0092B-C50C-407E-A947-70E740481C1C}">
                <a14:useLocalDpi xmlns:a14="http://schemas.microsoft.com/office/drawing/2010/main" val="0"/>
              </a:ext>
            </a:extLst>
          </a:blip>
          <a:srcRect l="3940" t="14348" r="10418"/>
          <a:stretch/>
        </p:blipFill>
        <p:spPr bwMode="auto">
          <a:xfrm>
            <a:off x="6545081" y="2647104"/>
            <a:ext cx="4926462" cy="3187928"/>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Sample for detectors location</a:t>
            </a:r>
          </a:p>
        </p:txBody>
      </p:sp>
      <p:sp>
        <p:nvSpPr>
          <p:cNvPr id="8" name="Title 1"/>
          <p:cNvSpPr txBox="1">
            <a:spLocks/>
          </p:cNvSpPr>
          <p:nvPr/>
        </p:nvSpPr>
        <p:spPr>
          <a:xfrm>
            <a:off x="629880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Sample for fire hose location</a:t>
            </a:r>
          </a:p>
        </p:txBody>
      </p:sp>
    </p:spTree>
    <p:extLst>
      <p:ext uri="{BB962C8B-B14F-4D97-AF65-F5344CB8AC3E}">
        <p14:creationId xmlns:p14="http://schemas.microsoft.com/office/powerpoint/2010/main" val="346855585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Fire alarm and Firefighting system:</a:t>
            </a:r>
            <a:endParaRPr lang="en-US" sz="3600" b="1" dirty="0">
              <a:solidFill>
                <a:schemeClr val="accent1"/>
              </a:solidFill>
              <a:latin typeface="+mn-lt"/>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66156" y="2420983"/>
            <a:ext cx="5491064" cy="3552779"/>
          </a:xfrm>
          <a:prstGeom prst="rect">
            <a:avLst/>
          </a:prstGeom>
        </p:spPr>
      </p:pic>
      <p:pic>
        <p:nvPicPr>
          <p:cNvPr id="5" name="Picture 4"/>
          <p:cNvPicPr/>
          <p:nvPr/>
        </p:nvPicPr>
        <p:blipFill rotWithShape="1">
          <a:blip r:embed="rId3" cstate="print">
            <a:extLst>
              <a:ext uri="{28A0092B-C50C-407E-A947-70E740481C1C}">
                <a14:useLocalDpi xmlns:a14="http://schemas.microsoft.com/office/drawing/2010/main" val="0"/>
              </a:ext>
            </a:extLst>
          </a:blip>
          <a:srcRect l="3290" b="21172"/>
          <a:stretch/>
        </p:blipFill>
        <p:spPr bwMode="auto">
          <a:xfrm rot="16200000">
            <a:off x="7189215" y="1523333"/>
            <a:ext cx="4039659" cy="5088255"/>
          </a:xfrm>
          <a:prstGeom prst="rect">
            <a:avLst/>
          </a:prstGeom>
          <a:ln>
            <a:noFill/>
          </a:ln>
          <a:extLst>
            <a:ext uri="{53640926-AAD7-44D8-BBD7-CCE9431645EC}">
              <a14:shadowObscured xmlns:a14="http://schemas.microsoft.com/office/drawing/2010/main"/>
            </a:ext>
          </a:extLst>
        </p:spPr>
      </p:pic>
      <p:sp>
        <p:nvSpPr>
          <p:cNvPr id="6"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Sample for extinguisher location</a:t>
            </a:r>
          </a:p>
        </p:txBody>
      </p:sp>
      <p:sp>
        <p:nvSpPr>
          <p:cNvPr id="7" name="Title 1"/>
          <p:cNvSpPr txBox="1">
            <a:spLocks/>
          </p:cNvSpPr>
          <p:nvPr/>
        </p:nvSpPr>
        <p:spPr>
          <a:xfrm>
            <a:off x="684744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FM200 Suppression System</a:t>
            </a:r>
          </a:p>
        </p:txBody>
      </p:sp>
    </p:spTree>
    <p:extLst>
      <p:ext uri="{BB962C8B-B14F-4D97-AF65-F5344CB8AC3E}">
        <p14:creationId xmlns:p14="http://schemas.microsoft.com/office/powerpoint/2010/main" val="1985991218"/>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8701" r="6712"/>
          <a:stretch/>
        </p:blipFill>
        <p:spPr bwMode="auto">
          <a:xfrm rot="16200000">
            <a:off x="1320184" y="1468992"/>
            <a:ext cx="3987347" cy="5597596"/>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07180"/>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Fire alarm and Firefighting system:</a:t>
            </a:r>
            <a:endParaRPr lang="en-US" sz="3600" b="1" dirty="0">
              <a:solidFill>
                <a:schemeClr val="accent1"/>
              </a:solidFill>
              <a:latin typeface="+mn-lt"/>
            </a:endParaRPr>
          </a:p>
        </p:txBody>
      </p:sp>
      <p:sp>
        <p:nvSpPr>
          <p:cNvPr id="4" name="Title 1"/>
          <p:cNvSpPr txBox="1">
            <a:spLocks/>
          </p:cNvSpPr>
          <p:nvPr/>
        </p:nvSpPr>
        <p:spPr>
          <a:xfrm>
            <a:off x="428759" y="1989899"/>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Evacuation Plans:</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8652" t="5450" r="8427"/>
          <a:stretch/>
        </p:blipFill>
        <p:spPr bwMode="auto">
          <a:xfrm rot="16200000">
            <a:off x="7208492" y="1556253"/>
            <a:ext cx="4057014" cy="5492742"/>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Evacuation routes in B2 </a:t>
            </a:r>
            <a:endParaRPr lang="en-US" sz="1600" b="1" dirty="0">
              <a:solidFill>
                <a:schemeClr val="tx1">
                  <a:lumMod val="65000"/>
                  <a:lumOff val="35000"/>
                </a:schemeClr>
              </a:solidFill>
              <a:latin typeface="+mn-lt"/>
            </a:endParaRPr>
          </a:p>
        </p:txBody>
      </p:sp>
      <p:sp>
        <p:nvSpPr>
          <p:cNvPr id="8" name="Title 1"/>
          <p:cNvSpPr txBox="1">
            <a:spLocks/>
          </p:cNvSpPr>
          <p:nvPr/>
        </p:nvSpPr>
        <p:spPr>
          <a:xfrm>
            <a:off x="661851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Evacuation routes in B1</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389661037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6791" r="6225"/>
          <a:stretch/>
        </p:blipFill>
        <p:spPr bwMode="auto">
          <a:xfrm rot="16200000">
            <a:off x="1185308" y="1716248"/>
            <a:ext cx="3894871" cy="5316912"/>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07180"/>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Fire alarm and Firefighting system:</a:t>
            </a:r>
            <a:endParaRPr lang="en-US" sz="3600" b="1" dirty="0">
              <a:solidFill>
                <a:schemeClr val="accent1"/>
              </a:solidFill>
              <a:latin typeface="+mn-lt"/>
            </a:endParaRPr>
          </a:p>
        </p:txBody>
      </p:sp>
      <p:sp>
        <p:nvSpPr>
          <p:cNvPr id="4" name="Title 1"/>
          <p:cNvSpPr txBox="1">
            <a:spLocks/>
          </p:cNvSpPr>
          <p:nvPr/>
        </p:nvSpPr>
        <p:spPr>
          <a:xfrm>
            <a:off x="428759" y="1989899"/>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Evacuation Plans:</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5576" t="4695" r="6567" b="2266"/>
          <a:stretch/>
        </p:blipFill>
        <p:spPr bwMode="auto">
          <a:xfrm rot="16200000">
            <a:off x="6765062" y="1417715"/>
            <a:ext cx="4345239" cy="5463613"/>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768393" y="604752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Evacuation routes in GF</a:t>
            </a:r>
            <a:endParaRPr lang="en-US" sz="1600" b="1" dirty="0">
              <a:solidFill>
                <a:schemeClr val="tx1">
                  <a:lumMod val="65000"/>
                  <a:lumOff val="35000"/>
                </a:schemeClr>
              </a:solidFill>
              <a:latin typeface="+mn-lt"/>
            </a:endParaRPr>
          </a:p>
        </p:txBody>
      </p:sp>
      <p:sp>
        <p:nvSpPr>
          <p:cNvPr id="8" name="Title 1"/>
          <p:cNvSpPr txBox="1">
            <a:spLocks/>
          </p:cNvSpPr>
          <p:nvPr/>
        </p:nvSpPr>
        <p:spPr>
          <a:xfrm>
            <a:off x="6618519" y="604751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Evacuation routes in FF</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170790589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bwMode="auto">
          <a:xfrm>
            <a:off x="6563124" y="155965"/>
            <a:ext cx="5628876" cy="2989183"/>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4" name="Title 1"/>
          <p:cNvSpPr txBox="1">
            <a:spLocks/>
          </p:cNvSpPr>
          <p:nvPr/>
        </p:nvSpPr>
        <p:spPr>
          <a:xfrm>
            <a:off x="428759" y="2068278"/>
            <a:ext cx="523693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Tanks Capacity and Distribution:</a:t>
            </a:r>
            <a:endParaRPr lang="en-US" sz="3500" b="1" dirty="0">
              <a:solidFill>
                <a:schemeClr val="tx1">
                  <a:lumMod val="65000"/>
                  <a:lumOff val="35000"/>
                </a:schemeClr>
              </a:solidFill>
              <a:latin typeface="+mn-lt"/>
            </a:endParaRPr>
          </a:p>
        </p:txBody>
      </p:sp>
      <p:sp>
        <p:nvSpPr>
          <p:cNvPr id="7" name="TextBox 6"/>
          <p:cNvSpPr txBox="1"/>
          <p:nvPr/>
        </p:nvSpPr>
        <p:spPr>
          <a:xfrm>
            <a:off x="405478" y="3071711"/>
            <a:ext cx="11490687" cy="3046988"/>
          </a:xfrm>
          <a:prstGeom prst="rect">
            <a:avLst/>
          </a:prstGeom>
          <a:noFill/>
        </p:spPr>
        <p:txBody>
          <a:bodyPr wrap="square" rtlCol="0">
            <a:spAutoFit/>
          </a:bodyPr>
          <a:lstStyle/>
          <a:p>
            <a:r>
              <a:rPr lang="en-US" sz="2400" dirty="0" smtClean="0">
                <a:solidFill>
                  <a:schemeClr val="tx1">
                    <a:lumMod val="65000"/>
                    <a:lumOff val="35000"/>
                  </a:schemeClr>
                </a:solidFill>
              </a:rPr>
              <a:t>Required </a:t>
            </a:r>
            <a:r>
              <a:rPr lang="en-US" sz="2400" dirty="0">
                <a:solidFill>
                  <a:schemeClr val="tx1">
                    <a:lumMod val="65000"/>
                    <a:lumOff val="35000"/>
                  </a:schemeClr>
                </a:solidFill>
              </a:rPr>
              <a:t>water per day = 600 student * 18 L/day*student = 10800 L/Day</a:t>
            </a:r>
          </a:p>
          <a:p>
            <a:r>
              <a:rPr lang="en-US" sz="2400" dirty="0">
                <a:solidFill>
                  <a:schemeClr val="tx1">
                    <a:lumMod val="65000"/>
                    <a:lumOff val="35000"/>
                  </a:schemeClr>
                </a:solidFill>
              </a:rPr>
              <a:t>In Nablus city water pumped by municipality every 3 days, so enough water should save in tanks to serve for 3 days.</a:t>
            </a:r>
          </a:p>
          <a:p>
            <a:r>
              <a:rPr lang="en-US" sz="2400" dirty="0" smtClean="0">
                <a:solidFill>
                  <a:schemeClr val="tx1">
                    <a:lumMod val="65000"/>
                    <a:lumOff val="35000"/>
                  </a:schemeClr>
                </a:solidFill>
              </a:rPr>
              <a:t>The </a:t>
            </a:r>
            <a:r>
              <a:rPr lang="en-US" sz="2400" dirty="0">
                <a:solidFill>
                  <a:schemeClr val="tx1">
                    <a:lumMod val="65000"/>
                    <a:lumOff val="35000"/>
                  </a:schemeClr>
                </a:solidFill>
              </a:rPr>
              <a:t>total amount of water for each cycle = required water per day * 3 days = 10800 L/Day * 3 Days = 32400 L </a:t>
            </a:r>
          </a:p>
          <a:p>
            <a:r>
              <a:rPr lang="en-US" sz="2400" dirty="0" smtClean="0">
                <a:solidFill>
                  <a:schemeClr val="tx1">
                    <a:lumMod val="65000"/>
                    <a:lumOff val="35000"/>
                  </a:schemeClr>
                </a:solidFill>
              </a:rPr>
              <a:t>Tanks </a:t>
            </a:r>
            <a:r>
              <a:rPr lang="en-US" sz="2400" dirty="0">
                <a:solidFill>
                  <a:schemeClr val="tx1">
                    <a:lumMod val="65000"/>
                    <a:lumOff val="35000"/>
                  </a:schemeClr>
                </a:solidFill>
              </a:rPr>
              <a:t>with 2000 Liter capacity were used.</a:t>
            </a:r>
          </a:p>
          <a:p>
            <a:r>
              <a:rPr lang="en-US" sz="2400" dirty="0" smtClean="0">
                <a:solidFill>
                  <a:schemeClr val="tx1">
                    <a:lumMod val="65000"/>
                    <a:lumOff val="35000"/>
                  </a:schemeClr>
                </a:solidFill>
              </a:rPr>
              <a:t>Total </a:t>
            </a:r>
            <a:r>
              <a:rPr lang="en-US" sz="2400" dirty="0">
                <a:solidFill>
                  <a:schemeClr val="tx1">
                    <a:lumMod val="65000"/>
                    <a:lumOff val="35000"/>
                  </a:schemeClr>
                </a:solidFill>
              </a:rPr>
              <a:t>number of tanks needed in the school = 32400 L / 2000 L = </a:t>
            </a:r>
            <a:r>
              <a:rPr lang="en-US" sz="2400" dirty="0" smtClean="0">
                <a:solidFill>
                  <a:schemeClr val="tx1">
                    <a:lumMod val="65000"/>
                    <a:lumOff val="35000"/>
                  </a:schemeClr>
                </a:solidFill>
              </a:rPr>
              <a:t>16.2 Tank</a:t>
            </a:r>
          </a:p>
          <a:p>
            <a:r>
              <a:rPr lang="en-US" sz="2400" dirty="0">
                <a:solidFill>
                  <a:schemeClr val="tx1">
                    <a:lumMod val="65000"/>
                    <a:lumOff val="35000"/>
                  </a:schemeClr>
                </a:solidFill>
              </a:rPr>
              <a:t>So 17 Royal tanks with 2000 L capacity were used</a:t>
            </a:r>
          </a:p>
        </p:txBody>
      </p:sp>
    </p:spTree>
    <p:extLst>
      <p:ext uri="{BB962C8B-B14F-4D97-AF65-F5344CB8AC3E}">
        <p14:creationId xmlns:p14="http://schemas.microsoft.com/office/powerpoint/2010/main" val="1389127804"/>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2570" t="9875" r="14746"/>
          <a:stretch/>
        </p:blipFill>
        <p:spPr bwMode="auto">
          <a:xfrm rot="16200000">
            <a:off x="5648262" y="384986"/>
            <a:ext cx="5181602" cy="6706591"/>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4" name="Title 1"/>
          <p:cNvSpPr txBox="1">
            <a:spLocks/>
          </p:cNvSpPr>
          <p:nvPr/>
        </p:nvSpPr>
        <p:spPr>
          <a:xfrm>
            <a:off x="428759" y="2068278"/>
            <a:ext cx="4985923"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Tanks Capacity and Distribution:</a:t>
            </a:r>
            <a:endParaRPr lang="en-US" sz="3500" b="1" dirty="0">
              <a:solidFill>
                <a:schemeClr val="tx1">
                  <a:lumMod val="65000"/>
                  <a:lumOff val="35000"/>
                </a:schemeClr>
              </a:solidFill>
              <a:latin typeface="+mn-lt"/>
            </a:endParaRPr>
          </a:p>
        </p:txBody>
      </p:sp>
      <p:sp>
        <p:nvSpPr>
          <p:cNvPr id="6" name="Title 1"/>
          <p:cNvSpPr txBox="1">
            <a:spLocks/>
          </p:cNvSpPr>
          <p:nvPr/>
        </p:nvSpPr>
        <p:spPr>
          <a:xfrm>
            <a:off x="4772302" y="5962855"/>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Tanks Distribution on the Roof</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94316859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4"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5"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a:solidFill>
                  <a:schemeClr val="tx1">
                    <a:lumMod val="65000"/>
                    <a:lumOff val="35000"/>
                  </a:schemeClr>
                </a:solidFill>
                <a:latin typeface="+mn-lt"/>
              </a:rPr>
              <a:t>Water Supply Pipes </a:t>
            </a:r>
            <a:r>
              <a:rPr lang="en-US" sz="3500" b="1" dirty="0" smtClean="0">
                <a:solidFill>
                  <a:schemeClr val="tx1">
                    <a:lumMod val="65000"/>
                    <a:lumOff val="35000"/>
                  </a:schemeClr>
                </a:solidFill>
                <a:latin typeface="+mn-lt"/>
              </a:rPr>
              <a:t>Sizing</a:t>
            </a:r>
            <a:r>
              <a:rPr lang="en-US" sz="3500" b="1" dirty="0">
                <a:solidFill>
                  <a:schemeClr val="tx1">
                    <a:lumMod val="65000"/>
                    <a:lumOff val="35000"/>
                  </a:schemeClr>
                </a:solidFill>
                <a:latin typeface="+mn-lt"/>
              </a:rPr>
              <a:t>:</a:t>
            </a:r>
            <a:endParaRPr lang="en-US" sz="3500" b="1" dirty="0">
              <a:solidFill>
                <a:schemeClr val="tx1">
                  <a:lumMod val="65000"/>
                  <a:lumOff val="35000"/>
                </a:schemeClr>
              </a:solidFill>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1523951156"/>
              </p:ext>
            </p:extLst>
          </p:nvPr>
        </p:nvGraphicFramePr>
        <p:xfrm>
          <a:off x="5788527" y="1698173"/>
          <a:ext cx="6072546" cy="4410890"/>
        </p:xfrm>
        <a:graphic>
          <a:graphicData uri="http://schemas.openxmlformats.org/drawingml/2006/table">
            <a:tbl>
              <a:tblPr firstRow="1" firstCol="1" bandRow="1">
                <a:tableStyleId>{5C22544A-7EE6-4342-B048-85BDC9FD1C3A}</a:tableStyleId>
              </a:tblPr>
              <a:tblGrid>
                <a:gridCol w="602363">
                  <a:extLst>
                    <a:ext uri="{9D8B030D-6E8A-4147-A177-3AD203B41FA5}">
                      <a16:colId xmlns:a16="http://schemas.microsoft.com/office/drawing/2014/main" val="1583677367"/>
                    </a:ext>
                  </a:extLst>
                </a:gridCol>
                <a:gridCol w="602363">
                  <a:extLst>
                    <a:ext uri="{9D8B030D-6E8A-4147-A177-3AD203B41FA5}">
                      <a16:colId xmlns:a16="http://schemas.microsoft.com/office/drawing/2014/main" val="849587566"/>
                    </a:ext>
                  </a:extLst>
                </a:gridCol>
                <a:gridCol w="599519">
                  <a:extLst>
                    <a:ext uri="{9D8B030D-6E8A-4147-A177-3AD203B41FA5}">
                      <a16:colId xmlns:a16="http://schemas.microsoft.com/office/drawing/2014/main" val="514593437"/>
                    </a:ext>
                  </a:extLst>
                </a:gridCol>
                <a:gridCol w="503959">
                  <a:extLst>
                    <a:ext uri="{9D8B030D-6E8A-4147-A177-3AD203B41FA5}">
                      <a16:colId xmlns:a16="http://schemas.microsoft.com/office/drawing/2014/main" val="1984821651"/>
                    </a:ext>
                  </a:extLst>
                </a:gridCol>
                <a:gridCol w="495428">
                  <a:extLst>
                    <a:ext uri="{9D8B030D-6E8A-4147-A177-3AD203B41FA5}">
                      <a16:colId xmlns:a16="http://schemas.microsoft.com/office/drawing/2014/main" val="1600777623"/>
                    </a:ext>
                  </a:extLst>
                </a:gridCol>
                <a:gridCol w="565390">
                  <a:extLst>
                    <a:ext uri="{9D8B030D-6E8A-4147-A177-3AD203B41FA5}">
                      <a16:colId xmlns:a16="http://schemas.microsoft.com/office/drawing/2014/main" val="1597011290"/>
                    </a:ext>
                  </a:extLst>
                </a:gridCol>
                <a:gridCol w="634785">
                  <a:extLst>
                    <a:ext uri="{9D8B030D-6E8A-4147-A177-3AD203B41FA5}">
                      <a16:colId xmlns:a16="http://schemas.microsoft.com/office/drawing/2014/main" val="807259502"/>
                    </a:ext>
                  </a:extLst>
                </a:gridCol>
                <a:gridCol w="825903">
                  <a:extLst>
                    <a:ext uri="{9D8B030D-6E8A-4147-A177-3AD203B41FA5}">
                      <a16:colId xmlns:a16="http://schemas.microsoft.com/office/drawing/2014/main" val="1943684143"/>
                    </a:ext>
                  </a:extLst>
                </a:gridCol>
                <a:gridCol w="689959">
                  <a:extLst>
                    <a:ext uri="{9D8B030D-6E8A-4147-A177-3AD203B41FA5}">
                      <a16:colId xmlns:a16="http://schemas.microsoft.com/office/drawing/2014/main" val="247940820"/>
                    </a:ext>
                  </a:extLst>
                </a:gridCol>
                <a:gridCol w="552877">
                  <a:extLst>
                    <a:ext uri="{9D8B030D-6E8A-4147-A177-3AD203B41FA5}">
                      <a16:colId xmlns:a16="http://schemas.microsoft.com/office/drawing/2014/main" val="3717430110"/>
                    </a:ext>
                  </a:extLst>
                </a:gridCol>
              </a:tblGrid>
              <a:tr h="326733">
                <a:tc>
                  <a:txBody>
                    <a:bodyPr/>
                    <a:lstStyle/>
                    <a:p>
                      <a:pPr marL="0" marR="0" algn="ctr">
                        <a:spcBef>
                          <a:spcPts val="0"/>
                        </a:spcBef>
                        <a:spcAft>
                          <a:spcPts val="0"/>
                        </a:spcAft>
                      </a:pPr>
                      <a:r>
                        <a:rPr lang="en-US" sz="1000" kern="100">
                          <a:effectLst/>
                        </a:rPr>
                        <a:t>Branch</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Fixture type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No. of fixture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Load value</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WSFU</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Total WSFU</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Demand gpm</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PVC Horizontal Ꝋ</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Horizontal  Ꝋ</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Vertical Ꝋ </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extLst>
                  <a:ext uri="{0D108BD9-81ED-4DB2-BD59-A6C34878D82A}">
                    <a16:rowId xmlns:a16="http://schemas.microsoft.com/office/drawing/2014/main" val="1798455336"/>
                  </a:ext>
                </a:extLst>
              </a:tr>
              <a:tr h="326733">
                <a:tc rowSpan="3">
                  <a:txBody>
                    <a:bodyPr/>
                    <a:lstStyle/>
                    <a:p>
                      <a:pPr marL="0" marR="0" algn="ctr">
                        <a:spcBef>
                          <a:spcPts val="0"/>
                        </a:spcBef>
                        <a:spcAft>
                          <a:spcPts val="0"/>
                        </a:spcAft>
                      </a:pPr>
                      <a:r>
                        <a:rPr lang="en-US" sz="1000" kern="100">
                          <a:effectLst/>
                        </a:rPr>
                        <a:t>T1-FF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35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55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30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5">
                  <a:txBody>
                    <a:bodyPr/>
                    <a:lstStyle/>
                    <a:p>
                      <a:pPr marL="0" marR="0" algn="ctr">
                        <a:spcBef>
                          <a:spcPts val="0"/>
                        </a:spcBef>
                        <a:spcAft>
                          <a:spcPts val="0"/>
                        </a:spcAft>
                      </a:pPr>
                      <a:r>
                        <a:rPr lang="en-US" sz="1000" kern="100">
                          <a:effectLst/>
                        </a:rPr>
                        <a:t>3/4"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6">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extLst>
                  <a:ext uri="{0D108BD9-81ED-4DB2-BD59-A6C34878D82A}">
                    <a16:rowId xmlns:a16="http://schemas.microsoft.com/office/drawing/2014/main" val="1960301556"/>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947292987"/>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Sink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35967443"/>
                  </a:ext>
                </a:extLst>
              </a:tr>
              <a:tr h="326733">
                <a:tc rowSpan="2">
                  <a:txBody>
                    <a:bodyPr/>
                    <a:lstStyle/>
                    <a:p>
                      <a:pPr marL="0" marR="0" algn="ctr">
                        <a:spcBef>
                          <a:spcPts val="0"/>
                        </a:spcBef>
                        <a:spcAft>
                          <a:spcPts val="0"/>
                        </a:spcAft>
                      </a:pPr>
                      <a:r>
                        <a:rPr lang="en-US" sz="1000" kern="100">
                          <a:effectLst/>
                        </a:rPr>
                        <a:t>T1-GF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54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29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rowSpan="2">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extLst>
                  <a:ext uri="{0D108BD9-81ED-4DB2-BD59-A6C34878D82A}">
                    <a16:rowId xmlns:a16="http://schemas.microsoft.com/office/drawing/2014/main" val="1340666620"/>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3257899"/>
                  </a:ext>
                </a:extLst>
              </a:tr>
              <a:tr h="163366">
                <a:tc>
                  <a:txBody>
                    <a:bodyPr/>
                    <a:lstStyle/>
                    <a:p>
                      <a:pPr marL="0" marR="0">
                        <a:spcBef>
                          <a:spcPts val="0"/>
                        </a:spcBef>
                        <a:spcAft>
                          <a:spcPts val="0"/>
                        </a:spcAft>
                      </a:pPr>
                      <a:r>
                        <a:rPr lang="en-US" sz="1000" kern="100">
                          <a:effectLst/>
                        </a:rPr>
                        <a:t>T1-B2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Sink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6">
                  <a:txBody>
                    <a:bodyPr/>
                    <a:lstStyle/>
                    <a:p>
                      <a:pPr marL="0" marR="0" algn="ctr">
                        <a:spcBef>
                          <a:spcPts val="0"/>
                        </a:spcBef>
                        <a:spcAft>
                          <a:spcPts val="0"/>
                        </a:spcAft>
                      </a:pPr>
                      <a:r>
                        <a:rPr lang="en-US" sz="1000" kern="100">
                          <a:effectLst/>
                        </a:rPr>
                        <a:t>3/4"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extLst>
                  <a:ext uri="{0D108BD9-81ED-4DB2-BD59-A6C34878D82A}">
                    <a16:rowId xmlns:a16="http://schemas.microsoft.com/office/drawing/2014/main" val="1445717092"/>
                  </a:ext>
                </a:extLst>
              </a:tr>
              <a:tr h="326733">
                <a:tc rowSpan="2">
                  <a:txBody>
                    <a:bodyPr/>
                    <a:lstStyle/>
                    <a:p>
                      <a:pPr marL="0" marR="0" algn="ctr">
                        <a:spcBef>
                          <a:spcPts val="0"/>
                        </a:spcBef>
                        <a:spcAft>
                          <a:spcPts val="0"/>
                        </a:spcAft>
                      </a:pPr>
                      <a:r>
                        <a:rPr lang="en-US" sz="1000" kern="100">
                          <a:effectLst/>
                        </a:rPr>
                        <a:t>T2-B1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48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28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rowSpan="2">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5">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extLst>
                  <a:ext uri="{0D108BD9-81ED-4DB2-BD59-A6C34878D82A}">
                    <a16:rowId xmlns:a16="http://schemas.microsoft.com/office/drawing/2014/main" val="4204752532"/>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658225253"/>
                  </a:ext>
                </a:extLst>
              </a:tr>
              <a:tr h="326733">
                <a:tc rowSpan="3">
                  <a:txBody>
                    <a:bodyPr/>
                    <a:lstStyle/>
                    <a:p>
                      <a:pPr marL="0" marR="0" algn="ctr">
                        <a:spcBef>
                          <a:spcPts val="0"/>
                        </a:spcBef>
                        <a:spcAft>
                          <a:spcPts val="0"/>
                        </a:spcAft>
                      </a:pPr>
                      <a:r>
                        <a:rPr lang="en-US" sz="1000" kern="100">
                          <a:effectLst/>
                        </a:rPr>
                        <a:t>T2-B2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61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33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rowSpan="3">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extLst>
                  <a:ext uri="{0D108BD9-81ED-4DB2-BD59-A6C34878D82A}">
                    <a16:rowId xmlns:a16="http://schemas.microsoft.com/office/drawing/2014/main" val="1124213539"/>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736920136"/>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Sink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11118094"/>
                  </a:ext>
                </a:extLst>
              </a:tr>
              <a:tr h="326733">
                <a:tc rowSpan="2">
                  <a:txBody>
                    <a:bodyPr/>
                    <a:lstStyle/>
                    <a:p>
                      <a:pPr marL="0" marR="0" algn="ctr">
                        <a:spcBef>
                          <a:spcPts val="0"/>
                        </a:spcBef>
                        <a:spcAft>
                          <a:spcPts val="0"/>
                        </a:spcAft>
                      </a:pPr>
                      <a:r>
                        <a:rPr lang="en-US" sz="1000" kern="100">
                          <a:effectLst/>
                        </a:rPr>
                        <a:t>T3-GF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7">
                  <a:txBody>
                    <a:bodyPr/>
                    <a:lstStyle/>
                    <a:p>
                      <a:pPr marL="0" marR="0" algn="ctr">
                        <a:spcBef>
                          <a:spcPts val="0"/>
                        </a:spcBef>
                        <a:spcAft>
                          <a:spcPts val="0"/>
                        </a:spcAft>
                      </a:pPr>
                      <a:r>
                        <a:rPr lang="en-US" sz="1000" kern="100">
                          <a:effectLst/>
                        </a:rPr>
                        <a:t>3/4"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7">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extLst>
                  <a:ext uri="{0D108BD9-81ED-4DB2-BD59-A6C34878D82A}">
                    <a16:rowId xmlns:a16="http://schemas.microsoft.com/office/drawing/2014/main" val="1750893184"/>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75603455"/>
                  </a:ext>
                </a:extLst>
              </a:tr>
              <a:tr h="326733">
                <a:tc rowSpan="2">
                  <a:txBody>
                    <a:bodyPr/>
                    <a:lstStyle/>
                    <a:p>
                      <a:pPr marL="0" marR="0" algn="ctr">
                        <a:spcBef>
                          <a:spcPts val="0"/>
                        </a:spcBef>
                        <a:spcAft>
                          <a:spcPts val="0"/>
                        </a:spcAft>
                      </a:pPr>
                      <a:r>
                        <a:rPr lang="en-US" sz="1000" kern="100">
                          <a:effectLst/>
                        </a:rPr>
                        <a:t>T3-B1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64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2">
                  <a:txBody>
                    <a:bodyPr/>
                    <a:lstStyle/>
                    <a:p>
                      <a:pPr marL="0" marR="0" algn="ctr">
                        <a:spcBef>
                          <a:spcPts val="0"/>
                        </a:spcBef>
                        <a:spcAft>
                          <a:spcPts val="0"/>
                        </a:spcAft>
                      </a:pPr>
                      <a:r>
                        <a:rPr lang="en-US" sz="1000" kern="100">
                          <a:effectLst/>
                        </a:rPr>
                        <a:t>35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rowSpan="2">
                  <a:txBody>
                    <a:bodyPr/>
                    <a:lstStyle/>
                    <a:p>
                      <a:pPr marL="0" marR="0" algn="ctr">
                        <a:spcBef>
                          <a:spcPts val="0"/>
                        </a:spcBef>
                        <a:spcAft>
                          <a:spcPts val="0"/>
                        </a:spcAft>
                      </a:pPr>
                      <a:r>
                        <a:rPr lang="en-US" sz="1000" kern="100">
                          <a:effectLst/>
                        </a:rPr>
                        <a:t>1.5"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extLst>
                  <a:ext uri="{0D108BD9-81ED-4DB2-BD59-A6C34878D82A}">
                    <a16:rowId xmlns:a16="http://schemas.microsoft.com/office/drawing/2014/main" val="2594717888"/>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4255007003"/>
                  </a:ext>
                </a:extLst>
              </a:tr>
              <a:tr h="326733">
                <a:tc rowSpan="3">
                  <a:txBody>
                    <a:bodyPr/>
                    <a:lstStyle/>
                    <a:p>
                      <a:pPr marL="0" marR="0" algn="ctr">
                        <a:spcBef>
                          <a:spcPts val="0"/>
                        </a:spcBef>
                        <a:spcAft>
                          <a:spcPts val="0"/>
                        </a:spcAft>
                      </a:pPr>
                      <a:r>
                        <a:rPr lang="en-US" sz="1000" kern="100">
                          <a:effectLst/>
                        </a:rPr>
                        <a:t>T3-B2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Water closet</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10</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18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rowSpan="3">
                  <a:txBody>
                    <a:bodyPr/>
                    <a:lstStyle/>
                    <a:p>
                      <a:pPr marL="0" marR="0" algn="ctr">
                        <a:spcBef>
                          <a:spcPts val="0"/>
                        </a:spcBef>
                        <a:spcAft>
                          <a:spcPts val="0"/>
                        </a:spcAft>
                      </a:pPr>
                      <a:r>
                        <a:rPr lang="en-US" sz="1000" kern="100">
                          <a:effectLst/>
                        </a:rPr>
                        <a:t>14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rowSpan="3">
                  <a:txBody>
                    <a:bodyPr/>
                    <a:lstStyle/>
                    <a:p>
                      <a:pPr marL="0" marR="0" algn="ctr">
                        <a:spcBef>
                          <a:spcPts val="0"/>
                        </a:spcBef>
                        <a:spcAft>
                          <a:spcPts val="0"/>
                        </a:spcAft>
                      </a:pPr>
                      <a:r>
                        <a:rPr lang="en-US" sz="1000" kern="100">
                          <a:effectLst/>
                        </a:rPr>
                        <a:t>1.25"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extLst>
                  <a:ext uri="{0D108BD9-81ED-4DB2-BD59-A6C34878D82A}">
                    <a16:rowId xmlns:a16="http://schemas.microsoft.com/office/drawing/2014/main" val="1589617959"/>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Lavatory</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56069902"/>
                  </a:ext>
                </a:extLst>
              </a:tr>
              <a:tr h="163366">
                <a:tc vMerge="1">
                  <a:txBody>
                    <a:bodyPr/>
                    <a:lstStyle/>
                    <a:p>
                      <a:endParaRPr lang="en-US"/>
                    </a:p>
                  </a:txBody>
                  <a:tcPr/>
                </a:tc>
                <a:tc>
                  <a:txBody>
                    <a:bodyPr/>
                    <a:lstStyle/>
                    <a:p>
                      <a:pPr marL="0" marR="0" algn="ctr">
                        <a:spcBef>
                          <a:spcPts val="0"/>
                        </a:spcBef>
                        <a:spcAft>
                          <a:spcPts val="0"/>
                        </a:spcAft>
                      </a:pPr>
                      <a:r>
                        <a:rPr lang="en-US" sz="1000" kern="100">
                          <a:effectLst/>
                        </a:rPr>
                        <a:t>Sink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dirty="0">
                          <a:effectLst/>
                        </a:rPr>
                        <a:t>1</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a:effectLst/>
                        </a:rPr>
                        <a:t>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a:txBody>
                    <a:bodyPr/>
                    <a:lstStyle/>
                    <a:p>
                      <a:pPr marL="0" marR="0" algn="ctr">
                        <a:spcBef>
                          <a:spcPts val="0"/>
                        </a:spcBef>
                        <a:spcAft>
                          <a:spcPts val="0"/>
                        </a:spcAft>
                      </a:pPr>
                      <a:r>
                        <a:rPr lang="en-US" sz="1000" kern="100" dirty="0">
                          <a:effectLst/>
                        </a:rPr>
                        <a:t>4</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5926" marR="65926" marT="0"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20106528"/>
                  </a:ext>
                </a:extLst>
              </a:tr>
            </a:tbl>
          </a:graphicData>
        </a:graphic>
      </p:graphicFrame>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t="2191" b="5799"/>
          <a:stretch/>
        </p:blipFill>
        <p:spPr>
          <a:xfrm>
            <a:off x="474288" y="2779866"/>
            <a:ext cx="4644340" cy="3071246"/>
          </a:xfrm>
          <a:prstGeom prst="rect">
            <a:avLst/>
          </a:prstGeom>
        </p:spPr>
      </p:pic>
      <p:sp>
        <p:nvSpPr>
          <p:cNvPr id="9" name="Title 1"/>
          <p:cNvSpPr txBox="1">
            <a:spLocks/>
          </p:cNvSpPr>
          <p:nvPr/>
        </p:nvSpPr>
        <p:spPr>
          <a:xfrm>
            <a:off x="5775083" y="132662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a:solidFill>
                  <a:schemeClr val="tx1">
                    <a:lumMod val="65000"/>
                    <a:lumOff val="35000"/>
                  </a:schemeClr>
                </a:solidFill>
                <a:latin typeface="+mn-lt"/>
              </a:rPr>
              <a:t>Pipe Sizing for the whole group branches</a:t>
            </a:r>
          </a:p>
        </p:txBody>
      </p:sp>
      <p:sp>
        <p:nvSpPr>
          <p:cNvPr id="12" name="Title 1"/>
          <p:cNvSpPr txBox="1">
            <a:spLocks/>
          </p:cNvSpPr>
          <p:nvPr/>
        </p:nvSpPr>
        <p:spPr>
          <a:xfrm>
            <a:off x="956105" y="5997871"/>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smtClean="0">
                <a:solidFill>
                  <a:schemeClr val="tx1">
                    <a:lumMod val="65000"/>
                    <a:lumOff val="35000"/>
                  </a:schemeClr>
                </a:solidFill>
                <a:latin typeface="+mn-lt"/>
              </a:rPr>
              <a:t>Sample for PVC horizontal branches distribution </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49840766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6309723" y="2851786"/>
            <a:ext cx="5755640" cy="2061210"/>
          </a:xfrm>
          <a:prstGeom prst="rect">
            <a:avLst/>
          </a:prstGeom>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Pump Selection:</a:t>
            </a:r>
            <a:endParaRPr lang="en-US" sz="3500" b="1" dirty="0">
              <a:solidFill>
                <a:schemeClr val="tx1">
                  <a:lumMod val="65000"/>
                  <a:lumOff val="35000"/>
                </a:schemeClr>
              </a:solidFill>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433206586"/>
              </p:ext>
            </p:extLst>
          </p:nvPr>
        </p:nvGraphicFramePr>
        <p:xfrm>
          <a:off x="474288" y="2851786"/>
          <a:ext cx="5639129" cy="3252923"/>
        </p:xfrm>
        <a:graphic>
          <a:graphicData uri="http://schemas.openxmlformats.org/drawingml/2006/table">
            <a:tbl>
              <a:tblPr firstRow="1" firstCol="1" bandRow="1">
                <a:tableStyleId>{5C22544A-7EE6-4342-B048-85BDC9FD1C3A}</a:tableStyleId>
              </a:tblPr>
              <a:tblGrid>
                <a:gridCol w="630536">
                  <a:extLst>
                    <a:ext uri="{9D8B030D-6E8A-4147-A177-3AD203B41FA5}">
                      <a16:colId xmlns:a16="http://schemas.microsoft.com/office/drawing/2014/main" val="3394488217"/>
                    </a:ext>
                  </a:extLst>
                </a:gridCol>
                <a:gridCol w="1092020">
                  <a:extLst>
                    <a:ext uri="{9D8B030D-6E8A-4147-A177-3AD203B41FA5}">
                      <a16:colId xmlns:a16="http://schemas.microsoft.com/office/drawing/2014/main" val="1118563699"/>
                    </a:ext>
                  </a:extLst>
                </a:gridCol>
                <a:gridCol w="1092020">
                  <a:extLst>
                    <a:ext uri="{9D8B030D-6E8A-4147-A177-3AD203B41FA5}">
                      <a16:colId xmlns:a16="http://schemas.microsoft.com/office/drawing/2014/main" val="477478800"/>
                    </a:ext>
                  </a:extLst>
                </a:gridCol>
                <a:gridCol w="1071020">
                  <a:extLst>
                    <a:ext uri="{9D8B030D-6E8A-4147-A177-3AD203B41FA5}">
                      <a16:colId xmlns:a16="http://schemas.microsoft.com/office/drawing/2014/main" val="4107993907"/>
                    </a:ext>
                  </a:extLst>
                </a:gridCol>
                <a:gridCol w="1071020">
                  <a:extLst>
                    <a:ext uri="{9D8B030D-6E8A-4147-A177-3AD203B41FA5}">
                      <a16:colId xmlns:a16="http://schemas.microsoft.com/office/drawing/2014/main" val="278662851"/>
                    </a:ext>
                  </a:extLst>
                </a:gridCol>
                <a:gridCol w="682513">
                  <a:extLst>
                    <a:ext uri="{9D8B030D-6E8A-4147-A177-3AD203B41FA5}">
                      <a16:colId xmlns:a16="http://schemas.microsoft.com/office/drawing/2014/main" val="3514245586"/>
                    </a:ext>
                  </a:extLst>
                </a:gridCol>
              </a:tblGrid>
              <a:tr h="836467">
                <a:tc gridSpan="2">
                  <a:txBody>
                    <a:bodyPr/>
                    <a:lstStyle/>
                    <a:p>
                      <a:pPr marL="0" marR="0" algn="ctr">
                        <a:spcBef>
                          <a:spcPts val="0"/>
                        </a:spcBef>
                        <a:spcAft>
                          <a:spcPts val="0"/>
                        </a:spcAft>
                      </a:pPr>
                      <a:r>
                        <a:rPr lang="en-US" sz="1200" kern="100">
                          <a:effectLst/>
                        </a:rPr>
                        <a:t>Branch</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en-US" sz="1200" kern="100">
                          <a:effectLst/>
                        </a:rPr>
                        <a:t>Pressure without losses (psi)</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Losses (psi)</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Pressure with Losses (psi)</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Check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4257382818"/>
                  </a:ext>
                </a:extLst>
              </a:tr>
              <a:tr h="302057">
                <a:tc rowSpan="3">
                  <a:txBody>
                    <a:bodyPr/>
                    <a:lstStyle/>
                    <a:p>
                      <a:pPr marL="0" marR="0" algn="ctr">
                        <a:spcBef>
                          <a:spcPts val="0"/>
                        </a:spcBef>
                        <a:spcAft>
                          <a:spcPts val="0"/>
                        </a:spcAft>
                      </a:pPr>
                      <a:r>
                        <a:rPr lang="en-US" sz="1200" kern="100">
                          <a:effectLst/>
                        </a:rPr>
                        <a:t>T1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25.73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10.34</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15.39</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485748233"/>
                  </a:ext>
                </a:extLst>
              </a:tr>
              <a:tr h="302057">
                <a:tc vMerge="1">
                  <a:txBody>
                    <a:bodyPr/>
                    <a:lstStyle/>
                    <a:p>
                      <a:endParaRPr lang="en-US"/>
                    </a:p>
                  </a:txBody>
                  <a:tcPr/>
                </a:tc>
                <a:tc>
                  <a:txBody>
                    <a:bodyPr/>
                    <a:lstStyle/>
                    <a:p>
                      <a:pPr marL="0" marR="0" algn="ctr">
                        <a:spcBef>
                          <a:spcPts val="0"/>
                        </a:spcBef>
                        <a:spcAft>
                          <a:spcPts val="0"/>
                        </a:spcAft>
                      </a:pPr>
                      <a:r>
                        <a:rPr lang="en-US" sz="1200" kern="100">
                          <a:effectLst/>
                        </a:rPr>
                        <a:t>GF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13.23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9.22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4.01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not 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369080291"/>
                  </a:ext>
                </a:extLst>
              </a:tr>
              <a:tr h="302057">
                <a:tc vMerge="1">
                  <a:txBody>
                    <a:bodyPr/>
                    <a:lstStyle/>
                    <a:p>
                      <a:endParaRPr lang="en-US"/>
                    </a:p>
                  </a:txBody>
                  <a:tcPr/>
                </a:tc>
                <a:tc>
                  <a:txBody>
                    <a:bodyPr/>
                    <a:lstStyle/>
                    <a:p>
                      <a:pPr marL="0" marR="0" algn="ctr">
                        <a:spcBef>
                          <a:spcPts val="0"/>
                        </a:spcBef>
                        <a:spcAft>
                          <a:spcPts val="0"/>
                        </a:spcAft>
                      </a:pPr>
                      <a:r>
                        <a:rPr lang="en-US" sz="1200" kern="100">
                          <a:effectLst/>
                        </a:rPr>
                        <a:t>FF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8.05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9.36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-1.31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not 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586163148"/>
                  </a:ext>
                </a:extLst>
              </a:tr>
              <a:tr h="302057">
                <a:tc rowSpan="2">
                  <a:txBody>
                    <a:bodyPr/>
                    <a:lstStyle/>
                    <a:p>
                      <a:pPr marL="0" marR="0" algn="ctr">
                        <a:spcBef>
                          <a:spcPts val="0"/>
                        </a:spcBef>
                        <a:spcAft>
                          <a:spcPts val="0"/>
                        </a:spcAft>
                      </a:pPr>
                      <a:r>
                        <a:rPr lang="en-US" sz="1200" kern="100">
                          <a:effectLst/>
                        </a:rPr>
                        <a:t>T2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25.73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5.06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20.67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704380450"/>
                  </a:ext>
                </a:extLst>
              </a:tr>
              <a:tr h="302057">
                <a:tc vMerge="1">
                  <a:txBody>
                    <a:bodyPr/>
                    <a:lstStyle/>
                    <a:p>
                      <a:endParaRPr lang="en-US"/>
                    </a:p>
                  </a:txBody>
                  <a:tcPr/>
                </a:tc>
                <a:tc>
                  <a:txBody>
                    <a:bodyPr/>
                    <a:lstStyle/>
                    <a:p>
                      <a:pPr marL="0" marR="0" algn="ctr">
                        <a:spcBef>
                          <a:spcPts val="0"/>
                        </a:spcBef>
                        <a:spcAft>
                          <a:spcPts val="0"/>
                        </a:spcAft>
                      </a:pPr>
                      <a:r>
                        <a:rPr lang="en-US" sz="1200" kern="100">
                          <a:effectLst/>
                        </a:rPr>
                        <a:t>B1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19.485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4.61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14.875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037325367"/>
                  </a:ext>
                </a:extLst>
              </a:tr>
              <a:tr h="302057">
                <a:tc rowSpan="3">
                  <a:txBody>
                    <a:bodyPr/>
                    <a:lstStyle/>
                    <a:p>
                      <a:pPr marL="0" marR="0" algn="ctr">
                        <a:spcBef>
                          <a:spcPts val="0"/>
                        </a:spcBef>
                        <a:spcAft>
                          <a:spcPts val="0"/>
                        </a:spcAft>
                      </a:pPr>
                      <a:r>
                        <a:rPr lang="en-US" sz="1200" kern="100">
                          <a:effectLst/>
                        </a:rPr>
                        <a:t>T3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B2</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20.55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2.48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18.07</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3498897404"/>
                  </a:ext>
                </a:extLst>
              </a:tr>
              <a:tr h="302057">
                <a:tc vMerge="1">
                  <a:txBody>
                    <a:bodyPr/>
                    <a:lstStyle/>
                    <a:p>
                      <a:endParaRPr lang="en-US"/>
                    </a:p>
                  </a:txBody>
                  <a:tcPr/>
                </a:tc>
                <a:tc>
                  <a:txBody>
                    <a:bodyPr/>
                    <a:lstStyle/>
                    <a:p>
                      <a:pPr marL="0" marR="0" algn="ctr">
                        <a:spcBef>
                          <a:spcPts val="0"/>
                        </a:spcBef>
                        <a:spcAft>
                          <a:spcPts val="0"/>
                        </a:spcAft>
                      </a:pPr>
                      <a:r>
                        <a:rPr lang="en-US" sz="1200" kern="100">
                          <a:effectLst/>
                        </a:rPr>
                        <a:t>B1</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15.36</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2.63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12.73</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ok</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1156057567"/>
                  </a:ext>
                </a:extLst>
              </a:tr>
              <a:tr h="302057">
                <a:tc vMerge="1">
                  <a:txBody>
                    <a:bodyPr/>
                    <a:lstStyle/>
                    <a:p>
                      <a:endParaRPr lang="en-US"/>
                    </a:p>
                  </a:txBody>
                  <a:tcPr/>
                </a:tc>
                <a:tc>
                  <a:txBody>
                    <a:bodyPr/>
                    <a:lstStyle/>
                    <a:p>
                      <a:pPr marL="0" marR="0" algn="ctr">
                        <a:spcBef>
                          <a:spcPts val="0"/>
                        </a:spcBef>
                        <a:spcAft>
                          <a:spcPts val="0"/>
                        </a:spcAft>
                      </a:pPr>
                      <a:r>
                        <a:rPr lang="en-US" sz="1200" kern="100">
                          <a:effectLst/>
                        </a:rPr>
                        <a:t>GF</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8.05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1.25</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a:effectLst/>
                        </a:rPr>
                        <a:t>6.8</a:t>
                      </a:r>
                      <a:endParaRPr lang="en-US" sz="1200" kern="10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tc>
                  <a:txBody>
                    <a:bodyPr/>
                    <a:lstStyle/>
                    <a:p>
                      <a:pPr marL="0" marR="0" algn="ctr">
                        <a:spcBef>
                          <a:spcPts val="0"/>
                        </a:spcBef>
                        <a:spcAft>
                          <a:spcPts val="0"/>
                        </a:spcAft>
                      </a:pPr>
                      <a:r>
                        <a:rPr lang="en-US" sz="1200" kern="100" dirty="0">
                          <a:effectLst/>
                        </a:rPr>
                        <a:t>not ok</a:t>
                      </a:r>
                      <a:endParaRPr lang="en-US" sz="12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nchor="ctr"/>
                </a:tc>
                <a:extLst>
                  <a:ext uri="{0D108BD9-81ED-4DB2-BD59-A6C34878D82A}">
                    <a16:rowId xmlns:a16="http://schemas.microsoft.com/office/drawing/2014/main" val="2184072624"/>
                  </a:ext>
                </a:extLst>
              </a:tr>
            </a:tbl>
          </a:graphicData>
        </a:graphic>
      </p:graphicFrame>
      <p:sp>
        <p:nvSpPr>
          <p:cNvPr id="9" name="Title 1"/>
          <p:cNvSpPr txBox="1">
            <a:spLocks/>
          </p:cNvSpPr>
          <p:nvPr/>
        </p:nvSpPr>
        <p:spPr>
          <a:xfrm>
            <a:off x="7106281" y="497878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water pump catalogue for T1 branch</a:t>
            </a:r>
          </a:p>
        </p:txBody>
      </p:sp>
    </p:spTree>
    <p:extLst>
      <p:ext uri="{BB962C8B-B14F-4D97-AF65-F5344CB8AC3E}">
        <p14:creationId xmlns:p14="http://schemas.microsoft.com/office/powerpoint/2010/main" val="419582597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44553" y="3386722"/>
            <a:ext cx="5859145" cy="2098040"/>
          </a:xfrm>
          <a:prstGeom prst="rect">
            <a:avLst/>
          </a:prstGeom>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Pump Selection:</a:t>
            </a:r>
            <a:endParaRPr lang="en-US" sz="3500" b="1" dirty="0">
              <a:solidFill>
                <a:schemeClr val="tx1">
                  <a:lumMod val="65000"/>
                  <a:lumOff val="35000"/>
                </a:schemeClr>
              </a:solidFill>
              <a:latin typeface="+mn-lt"/>
            </a:endParaRPr>
          </a:p>
        </p:txBody>
      </p:sp>
      <p:pic>
        <p:nvPicPr>
          <p:cNvPr id="6" name="Picture 5"/>
          <p:cNvPicPr/>
          <p:nvPr/>
        </p:nvPicPr>
        <p:blipFill rotWithShape="1">
          <a:blip r:embed="rId3">
            <a:extLst>
              <a:ext uri="{28A0092B-C50C-407E-A947-70E740481C1C}">
                <a14:useLocalDpi xmlns:a14="http://schemas.microsoft.com/office/drawing/2010/main" val="0"/>
              </a:ext>
            </a:extLst>
          </a:blip>
          <a:srcRect l="1994" r="1647"/>
          <a:stretch/>
        </p:blipFill>
        <p:spPr bwMode="auto">
          <a:xfrm>
            <a:off x="6271124" y="2563439"/>
            <a:ext cx="5245100" cy="3464560"/>
          </a:xfrm>
          <a:prstGeom prst="rect">
            <a:avLst/>
          </a:prstGeom>
          <a:ln>
            <a:noFill/>
          </a:ln>
          <a:extLst>
            <a:ext uri="{53640926-AAD7-44D8-BBD7-CCE9431645EC}">
              <a14:shadowObscured xmlns:a14="http://schemas.microsoft.com/office/drawing/2010/main"/>
            </a:ext>
          </a:extLst>
        </p:spPr>
      </p:pic>
      <p:sp>
        <p:nvSpPr>
          <p:cNvPr id="7" name="Title 1"/>
          <p:cNvSpPr txBox="1">
            <a:spLocks/>
          </p:cNvSpPr>
          <p:nvPr/>
        </p:nvSpPr>
        <p:spPr>
          <a:xfrm>
            <a:off x="1053824" y="5594118"/>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water pump catalogue for T3 branch</a:t>
            </a:r>
          </a:p>
        </p:txBody>
      </p:sp>
      <p:sp>
        <p:nvSpPr>
          <p:cNvPr id="8" name="Title 1"/>
          <p:cNvSpPr txBox="1">
            <a:spLocks/>
          </p:cNvSpPr>
          <p:nvPr/>
        </p:nvSpPr>
        <p:spPr>
          <a:xfrm>
            <a:off x="6701332" y="6027999"/>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water pump catalogue for firefighting system</a:t>
            </a:r>
          </a:p>
        </p:txBody>
      </p:sp>
    </p:spTree>
    <p:extLst>
      <p:ext uri="{BB962C8B-B14F-4D97-AF65-F5344CB8AC3E}">
        <p14:creationId xmlns:p14="http://schemas.microsoft.com/office/powerpoint/2010/main" val="981365509"/>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Water Supply System:</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a:solidFill>
                  <a:schemeClr val="tx1">
                    <a:lumMod val="65000"/>
                    <a:lumOff val="35000"/>
                  </a:schemeClr>
                </a:solidFill>
                <a:latin typeface="+mn-lt"/>
              </a:rPr>
              <a:t>Hot Water Design:</a:t>
            </a:r>
            <a:endParaRPr lang="en-US" sz="3500" b="1" dirty="0">
              <a:solidFill>
                <a:schemeClr val="tx1">
                  <a:lumMod val="65000"/>
                  <a:lumOff val="35000"/>
                </a:schemeClr>
              </a:solidFill>
              <a:latin typeface="+mn-lt"/>
            </a:endParaRPr>
          </a:p>
        </p:txBody>
      </p:sp>
      <p:sp>
        <p:nvSpPr>
          <p:cNvPr id="5" name="TextBox 4"/>
          <p:cNvSpPr txBox="1"/>
          <p:nvPr/>
        </p:nvSpPr>
        <p:spPr>
          <a:xfrm>
            <a:off x="420051" y="2880123"/>
            <a:ext cx="6448168" cy="2308324"/>
          </a:xfrm>
          <a:prstGeom prst="rect">
            <a:avLst/>
          </a:prstGeom>
          <a:noFill/>
        </p:spPr>
        <p:txBody>
          <a:bodyPr wrap="square" rtlCol="0">
            <a:spAutoFit/>
          </a:bodyPr>
          <a:lstStyle/>
          <a:p>
            <a:r>
              <a:rPr lang="en-US" sz="2400" dirty="0">
                <a:solidFill>
                  <a:schemeClr val="tx1">
                    <a:lumMod val="65000"/>
                    <a:lumOff val="35000"/>
                  </a:schemeClr>
                </a:solidFill>
              </a:rPr>
              <a:t>The total amount of required hot water = No. of students * Required hot water per day</a:t>
            </a:r>
          </a:p>
          <a:p>
            <a:r>
              <a:rPr lang="en-US" sz="2400" dirty="0">
                <a:solidFill>
                  <a:schemeClr val="tx1">
                    <a:lumMod val="65000"/>
                    <a:lumOff val="35000"/>
                  </a:schemeClr>
                </a:solidFill>
              </a:rPr>
              <a:t>= 570 Student * 2.3 L/Day*Student = 1311 L / Day.</a:t>
            </a:r>
          </a:p>
          <a:p>
            <a:r>
              <a:rPr lang="en-US" sz="2400" dirty="0">
                <a:solidFill>
                  <a:schemeClr val="tx1">
                    <a:lumMod val="65000"/>
                    <a:lumOff val="35000"/>
                  </a:schemeClr>
                </a:solidFill>
              </a:rPr>
              <a:t>So use 5 electric boilers with 125 L capacity for students W.C and 6 electric boilers of 50 L capacity for teachers’ </a:t>
            </a:r>
            <a:r>
              <a:rPr lang="en-US" sz="2400" dirty="0" smtClean="0">
                <a:solidFill>
                  <a:schemeClr val="tx1">
                    <a:lumMod val="65000"/>
                    <a:lumOff val="35000"/>
                  </a:schemeClr>
                </a:solidFill>
              </a:rPr>
              <a:t>rooms</a:t>
            </a:r>
            <a:endParaRPr lang="en-US" sz="2400" dirty="0">
              <a:solidFill>
                <a:schemeClr val="tx1">
                  <a:lumMod val="65000"/>
                  <a:lumOff val="35000"/>
                </a:schemeClr>
              </a:solidFill>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bwMode="auto">
          <a:xfrm>
            <a:off x="7332617" y="658578"/>
            <a:ext cx="4001770" cy="2819400"/>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3" cstate="print">
            <a:extLst>
              <a:ext uri="{28A0092B-C50C-407E-A947-70E740481C1C}">
                <a14:useLocalDpi xmlns:a14="http://schemas.microsoft.com/office/drawing/2010/main" val="0"/>
              </a:ext>
            </a:extLst>
          </a:blip>
          <a:srcRect l="5610" r="5200"/>
          <a:stretch/>
        </p:blipFill>
        <p:spPr bwMode="auto">
          <a:xfrm>
            <a:off x="7332617" y="3592546"/>
            <a:ext cx="4294505" cy="2426970"/>
          </a:xfrm>
          <a:prstGeom prst="rect">
            <a:avLst/>
          </a:prstGeom>
          <a:ln>
            <a:noFill/>
          </a:ln>
          <a:extLst>
            <a:ext uri="{53640926-AAD7-44D8-BBD7-CCE9431645EC}">
              <a14:shadowObscured xmlns:a14="http://schemas.microsoft.com/office/drawing/2010/main"/>
            </a:ext>
          </a:extLst>
        </p:spPr>
      </p:pic>
      <p:sp>
        <p:nvSpPr>
          <p:cNvPr id="8" name="Title 1"/>
          <p:cNvSpPr txBox="1">
            <a:spLocks/>
          </p:cNvSpPr>
          <p:nvPr/>
        </p:nvSpPr>
        <p:spPr>
          <a:xfrm>
            <a:off x="7739076" y="3318322"/>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1600" b="1" dirty="0">
                <a:solidFill>
                  <a:schemeClr val="tx1">
                    <a:lumMod val="65000"/>
                    <a:lumOff val="35000"/>
                  </a:schemeClr>
                </a:solidFill>
                <a:latin typeface="+mn-lt"/>
              </a:rPr>
              <a:t>125 L Electric Boiler catalogue</a:t>
            </a:r>
            <a:endParaRPr lang="en-US" sz="1600" b="1" dirty="0">
              <a:solidFill>
                <a:schemeClr val="tx1">
                  <a:lumMod val="65000"/>
                  <a:lumOff val="35000"/>
                </a:schemeClr>
              </a:solidFill>
              <a:latin typeface="+mn-lt"/>
            </a:endParaRPr>
          </a:p>
        </p:txBody>
      </p:sp>
      <p:sp>
        <p:nvSpPr>
          <p:cNvPr id="9" name="Title 1"/>
          <p:cNvSpPr txBox="1">
            <a:spLocks/>
          </p:cNvSpPr>
          <p:nvPr/>
        </p:nvSpPr>
        <p:spPr>
          <a:xfrm>
            <a:off x="7739075" y="5960648"/>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1600" b="1" dirty="0">
                <a:solidFill>
                  <a:schemeClr val="tx1">
                    <a:lumMod val="65000"/>
                    <a:lumOff val="35000"/>
                  </a:schemeClr>
                </a:solidFill>
                <a:latin typeface="+mn-lt"/>
              </a:rPr>
              <a:t>50 L Electric Boiler catalogue</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2442966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Elevations:</a:t>
            </a:r>
            <a:endParaRPr lang="en-US" sz="3600" b="1" dirty="0">
              <a:solidFill>
                <a:schemeClr val="accent1"/>
              </a:solidFill>
              <a:latin typeface="+mn-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051" y="2116881"/>
            <a:ext cx="11226800" cy="3971481"/>
          </a:xfrm>
          <a:prstGeom prst="rect">
            <a:avLst/>
          </a:prstGeom>
        </p:spPr>
      </p:pic>
      <p:sp>
        <p:nvSpPr>
          <p:cNvPr id="6"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817281794"/>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Drainage and Rain Water System:</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a:solidFill>
                  <a:schemeClr val="tx1">
                    <a:lumMod val="65000"/>
                    <a:lumOff val="35000"/>
                  </a:schemeClr>
                </a:solidFill>
                <a:latin typeface="+mn-lt"/>
              </a:rPr>
              <a:t>Drainage Pipes Design:</a:t>
            </a:r>
            <a:endParaRPr lang="en-US" sz="3500" b="1" dirty="0">
              <a:solidFill>
                <a:schemeClr val="tx1">
                  <a:lumMod val="65000"/>
                  <a:lumOff val="35000"/>
                </a:schemeClr>
              </a:solidFill>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2191697696"/>
              </p:ext>
            </p:extLst>
          </p:nvPr>
        </p:nvGraphicFramePr>
        <p:xfrm>
          <a:off x="7219405" y="121933"/>
          <a:ext cx="4580710" cy="6174359"/>
        </p:xfrm>
        <a:graphic>
          <a:graphicData uri="http://schemas.openxmlformats.org/drawingml/2006/table">
            <a:tbl>
              <a:tblPr firstRow="1" firstCol="1" bandRow="1">
                <a:tableStyleId>{5C22544A-7EE6-4342-B048-85BDC9FD1C3A}</a:tableStyleId>
              </a:tblPr>
              <a:tblGrid>
                <a:gridCol w="594770">
                  <a:extLst>
                    <a:ext uri="{9D8B030D-6E8A-4147-A177-3AD203B41FA5}">
                      <a16:colId xmlns:a16="http://schemas.microsoft.com/office/drawing/2014/main" val="3400786217"/>
                    </a:ext>
                  </a:extLst>
                </a:gridCol>
                <a:gridCol w="594770">
                  <a:extLst>
                    <a:ext uri="{9D8B030D-6E8A-4147-A177-3AD203B41FA5}">
                      <a16:colId xmlns:a16="http://schemas.microsoft.com/office/drawing/2014/main" val="1475577716"/>
                    </a:ext>
                  </a:extLst>
                </a:gridCol>
                <a:gridCol w="594770">
                  <a:extLst>
                    <a:ext uri="{9D8B030D-6E8A-4147-A177-3AD203B41FA5}">
                      <a16:colId xmlns:a16="http://schemas.microsoft.com/office/drawing/2014/main" val="2395332527"/>
                    </a:ext>
                  </a:extLst>
                </a:gridCol>
                <a:gridCol w="556580">
                  <a:extLst>
                    <a:ext uri="{9D8B030D-6E8A-4147-A177-3AD203B41FA5}">
                      <a16:colId xmlns:a16="http://schemas.microsoft.com/office/drawing/2014/main" val="3054382438"/>
                    </a:ext>
                  </a:extLst>
                </a:gridCol>
                <a:gridCol w="537481">
                  <a:extLst>
                    <a:ext uri="{9D8B030D-6E8A-4147-A177-3AD203B41FA5}">
                      <a16:colId xmlns:a16="http://schemas.microsoft.com/office/drawing/2014/main" val="4132983496"/>
                    </a:ext>
                  </a:extLst>
                </a:gridCol>
                <a:gridCol w="604086">
                  <a:extLst>
                    <a:ext uri="{9D8B030D-6E8A-4147-A177-3AD203B41FA5}">
                      <a16:colId xmlns:a16="http://schemas.microsoft.com/office/drawing/2014/main" val="3822131324"/>
                    </a:ext>
                  </a:extLst>
                </a:gridCol>
                <a:gridCol w="604086">
                  <a:extLst>
                    <a:ext uri="{9D8B030D-6E8A-4147-A177-3AD203B41FA5}">
                      <a16:colId xmlns:a16="http://schemas.microsoft.com/office/drawing/2014/main" val="3889210726"/>
                    </a:ext>
                  </a:extLst>
                </a:gridCol>
                <a:gridCol w="494167">
                  <a:extLst>
                    <a:ext uri="{9D8B030D-6E8A-4147-A177-3AD203B41FA5}">
                      <a16:colId xmlns:a16="http://schemas.microsoft.com/office/drawing/2014/main" val="2794252867"/>
                    </a:ext>
                  </a:extLst>
                </a:gridCol>
              </a:tblGrid>
              <a:tr h="402676">
                <a:tc>
                  <a:txBody>
                    <a:bodyPr/>
                    <a:lstStyle/>
                    <a:p>
                      <a:pPr marL="0" marR="0" algn="ctr">
                        <a:spcBef>
                          <a:spcPts val="0"/>
                        </a:spcBef>
                        <a:spcAft>
                          <a:spcPts val="0"/>
                        </a:spcAft>
                      </a:pPr>
                      <a:r>
                        <a:rPr lang="en-US" sz="800" kern="100">
                          <a:effectLst/>
                        </a:rPr>
                        <a:t>Stack No.</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Type of unit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No pf units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DFU</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Total DFU</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Horizontal Drains Ꝋ</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Stack Ꝋ</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2426519518"/>
                  </a:ext>
                </a:extLst>
              </a:tr>
              <a:tr h="134225">
                <a:tc rowSpan="4">
                  <a:txBody>
                    <a:bodyPr/>
                    <a:lstStyle/>
                    <a:p>
                      <a:pPr marL="0" marR="0" algn="ctr">
                        <a:spcBef>
                          <a:spcPts val="0"/>
                        </a:spcBef>
                        <a:spcAft>
                          <a:spcPts val="0"/>
                        </a:spcAft>
                      </a:pPr>
                      <a:r>
                        <a:rPr lang="en-US" sz="800" kern="100">
                          <a:effectLst/>
                        </a:rPr>
                        <a:t>Stack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2">
                  <a:txBody>
                    <a:bodyPr/>
                    <a:lstStyle/>
                    <a:p>
                      <a:pPr marL="0" marR="0" algn="ctr">
                        <a:spcBef>
                          <a:spcPts val="0"/>
                        </a:spcBef>
                        <a:spcAft>
                          <a:spcPts val="0"/>
                        </a:spcAft>
                      </a:pPr>
                      <a:r>
                        <a:rPr lang="en-US" sz="800" kern="100">
                          <a:effectLst/>
                        </a:rPr>
                        <a:t>B1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5">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844202524"/>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344879988"/>
                  </a:ext>
                </a:extLst>
              </a:tr>
              <a:tr h="134225">
                <a:tc vMerge="1">
                  <a:txBody>
                    <a:bodyPr/>
                    <a:lstStyle/>
                    <a:p>
                      <a:endParaRPr lang="en-US"/>
                    </a:p>
                  </a:txBody>
                  <a:tcPr/>
                </a:tc>
                <a:tc rowSpan="2">
                  <a:txBody>
                    <a:bodyPr/>
                    <a:lstStyle/>
                    <a:p>
                      <a:pPr marL="0" marR="0" algn="ctr">
                        <a:spcBef>
                          <a:spcPts val="0"/>
                        </a:spcBef>
                        <a:spcAft>
                          <a:spcPts val="0"/>
                        </a:spcAft>
                      </a:pPr>
                      <a:r>
                        <a:rPr lang="en-US" sz="800" kern="100">
                          <a:effectLst/>
                        </a:rPr>
                        <a:t>B2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9</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026755537"/>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3064631317"/>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79</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551048239"/>
                  </a:ext>
                </a:extLst>
              </a:tr>
              <a:tr h="134225">
                <a:tc rowSpan="4">
                  <a:txBody>
                    <a:bodyPr/>
                    <a:lstStyle/>
                    <a:p>
                      <a:pPr marL="0" marR="0" algn="ctr">
                        <a:spcBef>
                          <a:spcPts val="0"/>
                        </a:spcBef>
                        <a:spcAft>
                          <a:spcPts val="0"/>
                        </a:spcAft>
                      </a:pPr>
                      <a:r>
                        <a:rPr lang="en-US" sz="800" kern="100">
                          <a:effectLst/>
                        </a:rPr>
                        <a:t>Stack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3">
                  <a:txBody>
                    <a:bodyPr/>
                    <a:lstStyle/>
                    <a:p>
                      <a:pPr marL="0" marR="0" algn="ctr">
                        <a:spcBef>
                          <a:spcPts val="0"/>
                        </a:spcBef>
                        <a:spcAft>
                          <a:spcPts val="0"/>
                        </a:spcAft>
                      </a:pPr>
                      <a:r>
                        <a:rPr lang="en-US" sz="800" kern="100">
                          <a:effectLst/>
                        </a:rPr>
                        <a:t>GF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5">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966697458"/>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883719590"/>
                  </a:ext>
                </a:extLst>
              </a:tr>
              <a:tr h="268451">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3705835391"/>
                  </a:ext>
                </a:extLst>
              </a:tr>
              <a:tr h="134225">
                <a:tc vMerge="1">
                  <a:txBody>
                    <a:bodyPr/>
                    <a:lstStyle/>
                    <a:p>
                      <a:endParaRPr lang="en-US"/>
                    </a:p>
                  </a:txBody>
                  <a:tcPr/>
                </a:tc>
                <a:tc>
                  <a:txBody>
                    <a:bodyPr/>
                    <a:lstStyle/>
                    <a:p>
                      <a:pPr marL="0" marR="0" algn="ctr">
                        <a:spcBef>
                          <a:spcPts val="0"/>
                        </a:spcBef>
                        <a:spcAft>
                          <a:spcPts val="0"/>
                        </a:spcAft>
                      </a:pPr>
                      <a:r>
                        <a:rPr lang="en-US" sz="800" kern="100">
                          <a:effectLst/>
                        </a:rPr>
                        <a:t>B2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Sink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4218100676"/>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62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499236749"/>
                  </a:ext>
                </a:extLst>
              </a:tr>
              <a:tr h="134225">
                <a:tc rowSpan="5">
                  <a:txBody>
                    <a:bodyPr/>
                    <a:lstStyle/>
                    <a:p>
                      <a:pPr marL="0" marR="0" algn="ctr">
                        <a:spcBef>
                          <a:spcPts val="0"/>
                        </a:spcBef>
                        <a:spcAft>
                          <a:spcPts val="0"/>
                        </a:spcAft>
                      </a:pPr>
                      <a:r>
                        <a:rPr lang="en-US" sz="800" kern="100">
                          <a:effectLst/>
                        </a:rPr>
                        <a:t>Stack 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3">
                  <a:txBody>
                    <a:bodyPr/>
                    <a:lstStyle/>
                    <a:p>
                      <a:pPr marL="0" marR="0" algn="ctr">
                        <a:spcBef>
                          <a:spcPts val="0"/>
                        </a:spcBef>
                        <a:spcAft>
                          <a:spcPts val="0"/>
                        </a:spcAft>
                      </a:pPr>
                      <a:r>
                        <a:rPr lang="en-US" sz="800" kern="100">
                          <a:effectLst/>
                        </a:rPr>
                        <a:t>FF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6">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3252013651"/>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854147839"/>
                  </a:ext>
                </a:extLst>
              </a:tr>
              <a:tr h="268451">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3266215114"/>
                  </a:ext>
                </a:extLst>
              </a:tr>
              <a:tr h="268451">
                <a:tc vMerge="1">
                  <a:txBody>
                    <a:bodyPr/>
                    <a:lstStyle/>
                    <a:p>
                      <a:endParaRPr lang="en-US"/>
                    </a:p>
                  </a:txBody>
                  <a:tcPr/>
                </a:tc>
                <a:tc>
                  <a:txBody>
                    <a:bodyPr/>
                    <a:lstStyle/>
                    <a:p>
                      <a:pPr marL="0" marR="0" algn="ctr">
                        <a:spcBef>
                          <a:spcPts val="0"/>
                        </a:spcBef>
                        <a:spcAft>
                          <a:spcPts val="0"/>
                        </a:spcAft>
                      </a:pPr>
                      <a:r>
                        <a:rPr lang="en-US" sz="800" kern="100">
                          <a:effectLst/>
                        </a:rPr>
                        <a:t>GF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790856208"/>
                  </a:ext>
                </a:extLst>
              </a:tr>
              <a:tr h="268451">
                <a:tc vMerge="1">
                  <a:txBody>
                    <a:bodyPr/>
                    <a:lstStyle/>
                    <a:p>
                      <a:endParaRPr lang="en-US"/>
                    </a:p>
                  </a:txBody>
                  <a:tcPr/>
                </a:tc>
                <a:tc>
                  <a:txBody>
                    <a:bodyPr/>
                    <a:lstStyle/>
                    <a:p>
                      <a:pPr marL="0" marR="0" algn="ctr">
                        <a:spcBef>
                          <a:spcPts val="0"/>
                        </a:spcBef>
                        <a:spcAft>
                          <a:spcPts val="0"/>
                        </a:spcAft>
                      </a:pPr>
                      <a:r>
                        <a:rPr lang="en-US" sz="800" kern="100">
                          <a:effectLst/>
                        </a:rPr>
                        <a:t>B1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987637964"/>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41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541682163"/>
                  </a:ext>
                </a:extLst>
              </a:tr>
              <a:tr h="134225">
                <a:tc rowSpan="3">
                  <a:txBody>
                    <a:bodyPr/>
                    <a:lstStyle/>
                    <a:p>
                      <a:pPr marL="0" marR="0" algn="ctr">
                        <a:spcBef>
                          <a:spcPts val="0"/>
                        </a:spcBef>
                        <a:spcAft>
                          <a:spcPts val="0"/>
                        </a:spcAft>
                      </a:pPr>
                      <a:r>
                        <a:rPr lang="en-US" sz="800" kern="100">
                          <a:effectLst/>
                        </a:rPr>
                        <a:t>Stack 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3">
                  <a:txBody>
                    <a:bodyPr/>
                    <a:lstStyle/>
                    <a:p>
                      <a:pPr marL="0" marR="0" algn="ctr">
                        <a:spcBef>
                          <a:spcPts val="0"/>
                        </a:spcBef>
                        <a:spcAft>
                          <a:spcPts val="0"/>
                        </a:spcAft>
                      </a:pPr>
                      <a:r>
                        <a:rPr lang="en-US" sz="800" kern="100">
                          <a:effectLst/>
                        </a:rPr>
                        <a:t>FF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4">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920783154"/>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902158514"/>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Sink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103293411"/>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12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221370656"/>
                  </a:ext>
                </a:extLst>
              </a:tr>
              <a:tr h="134225">
                <a:tc rowSpan="2">
                  <a:txBody>
                    <a:bodyPr/>
                    <a:lstStyle/>
                    <a:p>
                      <a:pPr marL="0" marR="0" algn="ctr">
                        <a:spcBef>
                          <a:spcPts val="0"/>
                        </a:spcBef>
                        <a:spcAft>
                          <a:spcPts val="0"/>
                        </a:spcAft>
                      </a:pPr>
                      <a:r>
                        <a:rPr lang="en-US" sz="800" kern="100" dirty="0">
                          <a:effectLst/>
                        </a:rPr>
                        <a:t>Stack 5</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2">
                  <a:txBody>
                    <a:bodyPr/>
                    <a:lstStyle/>
                    <a:p>
                      <a:pPr marL="0" marR="0" algn="ctr">
                        <a:spcBef>
                          <a:spcPts val="0"/>
                        </a:spcBef>
                        <a:spcAft>
                          <a:spcPts val="0"/>
                        </a:spcAft>
                      </a:pPr>
                      <a:r>
                        <a:rPr lang="en-US" sz="800" kern="100">
                          <a:effectLst/>
                        </a:rPr>
                        <a:t>GF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3">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1830317505"/>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3955774979"/>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10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79600161"/>
                  </a:ext>
                </a:extLst>
              </a:tr>
              <a:tr h="268451">
                <a:tc rowSpan="6">
                  <a:txBody>
                    <a:bodyPr/>
                    <a:lstStyle/>
                    <a:p>
                      <a:pPr marL="0" marR="0" algn="ctr">
                        <a:spcBef>
                          <a:spcPts val="0"/>
                        </a:spcBef>
                        <a:spcAft>
                          <a:spcPts val="0"/>
                        </a:spcAft>
                      </a:pPr>
                      <a:r>
                        <a:rPr lang="en-US" sz="800" kern="100">
                          <a:effectLst/>
                        </a:rPr>
                        <a:t>Stack 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7">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4103885657"/>
                  </a:ext>
                </a:extLst>
              </a:tr>
              <a:tr h="268451">
                <a:tc vMerge="1">
                  <a:txBody>
                    <a:bodyPr/>
                    <a:lstStyle/>
                    <a:p>
                      <a:endParaRPr lang="en-US"/>
                    </a:p>
                  </a:txBody>
                  <a:tcPr/>
                </a:tc>
                <a:tc>
                  <a:txBody>
                    <a:bodyPr/>
                    <a:lstStyle/>
                    <a:p>
                      <a:pPr marL="0" marR="0" algn="ctr">
                        <a:spcBef>
                          <a:spcPts val="0"/>
                        </a:spcBef>
                        <a:spcAft>
                          <a:spcPts val="0"/>
                        </a:spcAft>
                      </a:pPr>
                      <a:r>
                        <a:rPr lang="en-US" sz="800" kern="100">
                          <a:effectLst/>
                        </a:rPr>
                        <a:t>GF</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891186418"/>
                  </a:ext>
                </a:extLst>
              </a:tr>
              <a:tr h="134225">
                <a:tc vMerge="1">
                  <a:txBody>
                    <a:bodyPr/>
                    <a:lstStyle/>
                    <a:p>
                      <a:endParaRPr lang="en-US"/>
                    </a:p>
                  </a:txBody>
                  <a:tcPr/>
                </a:tc>
                <a:tc rowSpan="3">
                  <a:txBody>
                    <a:bodyPr/>
                    <a:lstStyle/>
                    <a:p>
                      <a:pPr marL="0" marR="0" algn="ctr">
                        <a:spcBef>
                          <a:spcPts val="0"/>
                        </a:spcBef>
                        <a:spcAft>
                          <a:spcPts val="0"/>
                        </a:spcAft>
                      </a:pPr>
                      <a:r>
                        <a:rPr lang="en-US" sz="800" kern="100">
                          <a:effectLst/>
                        </a:rPr>
                        <a:t>B1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944348041"/>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14370641"/>
                  </a:ext>
                </a:extLst>
              </a:tr>
              <a:tr h="268451">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4092857840"/>
                  </a:ext>
                </a:extLst>
              </a:tr>
              <a:tr h="268451">
                <a:tc vMerge="1">
                  <a:txBody>
                    <a:bodyPr/>
                    <a:lstStyle/>
                    <a:p>
                      <a:endParaRPr lang="en-US"/>
                    </a:p>
                  </a:txBody>
                  <a:tcPr/>
                </a:tc>
                <a:tc>
                  <a:txBody>
                    <a:bodyPr/>
                    <a:lstStyle/>
                    <a:p>
                      <a:pPr marL="0" marR="0" algn="ctr">
                        <a:spcBef>
                          <a:spcPts val="0"/>
                        </a:spcBef>
                        <a:spcAft>
                          <a:spcPts val="0"/>
                        </a:spcAft>
                      </a:pPr>
                      <a:r>
                        <a:rPr lang="en-US" sz="800" kern="100">
                          <a:effectLst/>
                        </a:rPr>
                        <a:t>B2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Floor trap</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886392861"/>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37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993426534"/>
                  </a:ext>
                </a:extLst>
              </a:tr>
              <a:tr h="134225">
                <a:tc rowSpan="4">
                  <a:txBody>
                    <a:bodyPr/>
                    <a:lstStyle/>
                    <a:p>
                      <a:pPr marL="0" marR="0" algn="ctr">
                        <a:spcBef>
                          <a:spcPts val="0"/>
                        </a:spcBef>
                        <a:spcAft>
                          <a:spcPts val="0"/>
                        </a:spcAft>
                      </a:pPr>
                      <a:r>
                        <a:rPr lang="en-US" sz="800" kern="100">
                          <a:effectLst/>
                        </a:rPr>
                        <a:t>Stack 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2">
                  <a:txBody>
                    <a:bodyPr/>
                    <a:lstStyle/>
                    <a:p>
                      <a:pPr marL="0" marR="0" algn="ctr">
                        <a:spcBef>
                          <a:spcPts val="0"/>
                        </a:spcBef>
                        <a:spcAft>
                          <a:spcPts val="0"/>
                        </a:spcAft>
                      </a:pPr>
                      <a:r>
                        <a:rPr lang="en-US" sz="800" kern="100">
                          <a:effectLst/>
                        </a:rPr>
                        <a:t>B1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rowSpan="5">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extLst>
                  <a:ext uri="{0D108BD9-81ED-4DB2-BD59-A6C34878D82A}">
                    <a16:rowId xmlns:a16="http://schemas.microsoft.com/office/drawing/2014/main" val="34247562"/>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4031164911"/>
                  </a:ext>
                </a:extLst>
              </a:tr>
              <a:tr h="134225">
                <a:tc vMerge="1">
                  <a:txBody>
                    <a:bodyPr/>
                    <a:lstStyle/>
                    <a:p>
                      <a:endParaRPr lang="en-US"/>
                    </a:p>
                  </a:txBody>
                  <a:tcPr/>
                </a:tc>
                <a:tc rowSpan="2">
                  <a:txBody>
                    <a:bodyPr/>
                    <a:lstStyle/>
                    <a:p>
                      <a:pPr marL="0" marR="0" algn="ctr">
                        <a:spcBef>
                          <a:spcPts val="0"/>
                        </a:spcBef>
                        <a:spcAft>
                          <a:spcPts val="0"/>
                        </a:spcAft>
                      </a:pPr>
                      <a:r>
                        <a:rPr lang="en-US" sz="800" kern="100">
                          <a:effectLst/>
                        </a:rPr>
                        <a:t>B2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W.C</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4"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642911260"/>
                  </a:ext>
                </a:extLst>
              </a:tr>
              <a:tr h="134225">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800" kern="100">
                          <a:effectLst/>
                        </a:rPr>
                        <a:t>Lavatory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a:effectLst/>
                        </a:rPr>
                        <a:t>2"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282931753"/>
                  </a:ext>
                </a:extLst>
              </a:tr>
              <a:tr h="134225">
                <a:tc gridSpan="5">
                  <a:txBody>
                    <a:bodyPr/>
                    <a:lstStyle/>
                    <a:p>
                      <a:pPr marL="0" marR="0" algn="ctr">
                        <a:spcBef>
                          <a:spcPts val="0"/>
                        </a:spcBef>
                        <a:spcAft>
                          <a:spcPts val="0"/>
                        </a:spcAft>
                      </a:pPr>
                      <a:r>
                        <a:rPr lang="en-US" sz="800" kern="100">
                          <a:effectLst/>
                        </a:rPr>
                        <a:t>Sum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800" kern="100">
                          <a:effectLst/>
                        </a:rPr>
                        <a:t>32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a:txBody>
                    <a:bodyPr/>
                    <a:lstStyle/>
                    <a:p>
                      <a:pPr marL="0" marR="0" algn="ctr">
                        <a:spcBef>
                          <a:spcPts val="0"/>
                        </a:spcBef>
                        <a:spcAft>
                          <a:spcPts val="0"/>
                        </a:spcAft>
                      </a:pPr>
                      <a:r>
                        <a:rPr lang="en-US" sz="800" kern="100" dirty="0">
                          <a:effectLst/>
                        </a:rPr>
                        <a:t> </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32794" marR="32794" marT="0" marB="0" anchor="ctr"/>
                </a:tc>
                <a:tc vMerge="1">
                  <a:txBody>
                    <a:bodyPr/>
                    <a:lstStyle/>
                    <a:p>
                      <a:endParaRPr lang="en-US"/>
                    </a:p>
                  </a:txBody>
                  <a:tcPr/>
                </a:tc>
                <a:extLst>
                  <a:ext uri="{0D108BD9-81ED-4DB2-BD59-A6C34878D82A}">
                    <a16:rowId xmlns:a16="http://schemas.microsoft.com/office/drawing/2014/main" val="142913460"/>
                  </a:ext>
                </a:extLst>
              </a:tr>
            </a:tbl>
          </a:graphicData>
        </a:graphic>
      </p:graphicFrame>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856" t="2270" b="4767"/>
          <a:stretch/>
        </p:blipFill>
        <p:spPr>
          <a:xfrm>
            <a:off x="1011213" y="2633107"/>
            <a:ext cx="4746172" cy="3369972"/>
          </a:xfrm>
          <a:prstGeom prst="rect">
            <a:avLst/>
          </a:prstGeom>
        </p:spPr>
      </p:pic>
      <p:sp>
        <p:nvSpPr>
          <p:cNvPr id="7" name="Title 1"/>
          <p:cNvSpPr txBox="1">
            <a:spLocks/>
          </p:cNvSpPr>
          <p:nvPr/>
        </p:nvSpPr>
        <p:spPr>
          <a:xfrm>
            <a:off x="1224662" y="6023998"/>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Sample for drainage system design</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155954454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l="3547" t="7070" r="7012" b="10161"/>
          <a:stretch/>
        </p:blipFill>
        <p:spPr bwMode="auto">
          <a:xfrm>
            <a:off x="2977005" y="1263360"/>
            <a:ext cx="7743246" cy="5059063"/>
          </a:xfrm>
          <a:prstGeom prst="rect">
            <a:avLst/>
          </a:prstGeom>
          <a:ln>
            <a:noFill/>
          </a:ln>
          <a:extLst>
            <a:ext uri="{53640926-AAD7-44D8-BBD7-CCE9431645EC}">
              <a14:shadowObscured xmlns:a14="http://schemas.microsoft.com/office/drawing/2010/main"/>
            </a:ext>
          </a:extLst>
        </p:spPr>
      </p:pic>
      <p:sp>
        <p:nvSpPr>
          <p:cNvPr id="3"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4"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Drainage and Rain Water System:</a:t>
            </a:r>
            <a:endParaRPr lang="en-US" sz="3600" b="1" dirty="0">
              <a:solidFill>
                <a:schemeClr val="accent1"/>
              </a:solidFill>
              <a:latin typeface="+mn-lt"/>
            </a:endParaRPr>
          </a:p>
        </p:txBody>
      </p:sp>
    </p:spTree>
    <p:extLst>
      <p:ext uri="{BB962C8B-B14F-4D97-AF65-F5344CB8AC3E}">
        <p14:creationId xmlns:p14="http://schemas.microsoft.com/office/powerpoint/2010/main" val="21113074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cstate="print">
            <a:extLst>
              <a:ext uri="{28A0092B-C50C-407E-A947-70E740481C1C}">
                <a14:useLocalDpi xmlns:a14="http://schemas.microsoft.com/office/drawing/2010/main" val="0"/>
              </a:ext>
            </a:extLst>
          </a:blip>
          <a:srcRect l="10965" t="2625" r="6510" b="2206"/>
          <a:stretch/>
        </p:blipFill>
        <p:spPr bwMode="auto">
          <a:xfrm>
            <a:off x="6138910" y="1376852"/>
            <a:ext cx="6096635" cy="4963886"/>
          </a:xfrm>
          <a:prstGeom prst="rect">
            <a:avLst/>
          </a:prstGeom>
          <a:ln>
            <a:noFill/>
          </a:ln>
          <a:extLst>
            <a:ext uri="{53640926-AAD7-44D8-BBD7-CCE9431645EC}">
              <a14:shadowObscured xmlns:a14="http://schemas.microsoft.com/office/drawing/2010/main"/>
            </a:ext>
          </a:extLst>
        </p:spPr>
      </p:pic>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Drainage and Rain Water System:</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a:solidFill>
                  <a:schemeClr val="tx1">
                    <a:lumMod val="65000"/>
                    <a:lumOff val="35000"/>
                  </a:schemeClr>
                </a:solidFill>
                <a:latin typeface="+mn-lt"/>
              </a:rPr>
              <a:t>Rain Water System Design:</a:t>
            </a:r>
            <a:endParaRPr lang="en-US" sz="3500" b="1" dirty="0">
              <a:solidFill>
                <a:schemeClr val="tx1">
                  <a:lumMod val="65000"/>
                  <a:lumOff val="35000"/>
                </a:schemeClr>
              </a:solidFill>
              <a:latin typeface="+mn-lt"/>
            </a:endParaRPr>
          </a:p>
        </p:txBody>
      </p:sp>
      <p:sp>
        <p:nvSpPr>
          <p:cNvPr id="6" name="TextBox 5"/>
          <p:cNvSpPr txBox="1"/>
          <p:nvPr/>
        </p:nvSpPr>
        <p:spPr>
          <a:xfrm>
            <a:off x="405479" y="2803659"/>
            <a:ext cx="5768898" cy="1569660"/>
          </a:xfrm>
          <a:prstGeom prst="rect">
            <a:avLst/>
          </a:prstGeom>
          <a:noFill/>
        </p:spPr>
        <p:txBody>
          <a:bodyPr wrap="square" rtlCol="0">
            <a:spAutoFit/>
          </a:bodyPr>
          <a:lstStyle/>
          <a:p>
            <a:r>
              <a:rPr lang="en-US" sz="2400" dirty="0">
                <a:solidFill>
                  <a:schemeClr val="tx1">
                    <a:lumMod val="65000"/>
                    <a:lumOff val="35000"/>
                  </a:schemeClr>
                </a:solidFill>
              </a:rPr>
              <a:t>This system aims to design correct drainage of rain water to avoid problems due to accumulation of the rainwater on roof, water seepage, stains and structural side effects</a:t>
            </a:r>
          </a:p>
        </p:txBody>
      </p:sp>
    </p:spTree>
    <p:extLst>
      <p:ext uri="{BB962C8B-B14F-4D97-AF65-F5344CB8AC3E}">
        <p14:creationId xmlns:p14="http://schemas.microsoft.com/office/powerpoint/2010/main" val="2272173815"/>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Vertical Transportation:</a:t>
            </a:r>
            <a:endParaRPr lang="en-US" sz="3600" b="1" dirty="0">
              <a:solidFill>
                <a:schemeClr val="accent1"/>
              </a:solidFill>
              <a:latin typeface="+mn-lt"/>
            </a:endParaRPr>
          </a:p>
        </p:txBody>
      </p:sp>
      <p:sp>
        <p:nvSpPr>
          <p:cNvPr id="4" name="Title 1"/>
          <p:cNvSpPr txBox="1">
            <a:spLocks/>
          </p:cNvSpPr>
          <p:nvPr/>
        </p:nvSpPr>
        <p:spPr>
          <a:xfrm>
            <a:off x="428759" y="2068278"/>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a:solidFill>
                  <a:schemeClr val="tx1">
                    <a:lumMod val="65000"/>
                    <a:lumOff val="35000"/>
                  </a:schemeClr>
                </a:solidFill>
                <a:latin typeface="+mn-lt"/>
              </a:rPr>
              <a:t>Elevator Selection:</a:t>
            </a:r>
            <a:endParaRPr lang="en-US" sz="3500" b="1" dirty="0">
              <a:solidFill>
                <a:schemeClr val="tx1">
                  <a:lumMod val="65000"/>
                  <a:lumOff val="35000"/>
                </a:schemeClr>
              </a:solidFill>
              <a:latin typeface="+mn-lt"/>
            </a:endParaRPr>
          </a:p>
        </p:txBody>
      </p:sp>
      <p:pic>
        <p:nvPicPr>
          <p:cNvPr id="5" name="Picture 4"/>
          <p:cNvPicPr/>
          <p:nvPr/>
        </p:nvPicPr>
        <p:blipFill rotWithShape="1">
          <a:blip r:embed="rId2">
            <a:extLst>
              <a:ext uri="{28A0092B-C50C-407E-A947-70E740481C1C}">
                <a14:useLocalDpi xmlns:a14="http://schemas.microsoft.com/office/drawing/2010/main" val="0"/>
              </a:ext>
            </a:extLst>
          </a:blip>
          <a:srcRect b="50127"/>
          <a:stretch/>
        </p:blipFill>
        <p:spPr>
          <a:xfrm>
            <a:off x="474288" y="3011896"/>
            <a:ext cx="5710555" cy="2570299"/>
          </a:xfrm>
          <a:prstGeom prst="rect">
            <a:avLst/>
          </a:prstGeom>
        </p:spPr>
      </p:pic>
      <p:pic>
        <p:nvPicPr>
          <p:cNvPr id="6" name="Picture 5"/>
          <p:cNvPicPr/>
          <p:nvPr/>
        </p:nvPicPr>
        <p:blipFill rotWithShape="1">
          <a:blip r:embed="rId3" cstate="print">
            <a:extLst>
              <a:ext uri="{28A0092B-C50C-407E-A947-70E740481C1C}">
                <a14:useLocalDpi xmlns:a14="http://schemas.microsoft.com/office/drawing/2010/main" val="0"/>
              </a:ext>
            </a:extLst>
          </a:blip>
          <a:srcRect l="4128"/>
          <a:stretch/>
        </p:blipFill>
        <p:spPr>
          <a:xfrm>
            <a:off x="6714309" y="2518924"/>
            <a:ext cx="5225142" cy="3385159"/>
          </a:xfrm>
          <a:prstGeom prst="rect">
            <a:avLst/>
          </a:prstGeom>
        </p:spPr>
      </p:pic>
      <p:sp>
        <p:nvSpPr>
          <p:cNvPr id="7" name="Title 1"/>
          <p:cNvSpPr txBox="1">
            <a:spLocks/>
          </p:cNvSpPr>
          <p:nvPr/>
        </p:nvSpPr>
        <p:spPr>
          <a:xfrm>
            <a:off x="1224662" y="592692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Standard for Handicapped Elevator</a:t>
            </a:r>
            <a:endParaRPr lang="en-US" sz="1600" b="1" dirty="0">
              <a:solidFill>
                <a:schemeClr val="tx1">
                  <a:lumMod val="65000"/>
                  <a:lumOff val="35000"/>
                </a:schemeClr>
              </a:solidFill>
              <a:latin typeface="+mn-lt"/>
            </a:endParaRPr>
          </a:p>
        </p:txBody>
      </p:sp>
      <p:sp>
        <p:nvSpPr>
          <p:cNvPr id="8" name="Title 1"/>
          <p:cNvSpPr txBox="1">
            <a:spLocks/>
          </p:cNvSpPr>
          <p:nvPr/>
        </p:nvSpPr>
        <p:spPr>
          <a:xfrm>
            <a:off x="7080156" y="594479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Selected Elevator Catalogue</a:t>
            </a:r>
            <a:endParaRPr lang="en-US" sz="1600" b="1" dirty="0">
              <a:solidFill>
                <a:schemeClr val="tx1">
                  <a:lumMod val="65000"/>
                  <a:lumOff val="35000"/>
                </a:schemeClr>
              </a:solidFill>
              <a:latin typeface="+mn-lt"/>
            </a:endParaRPr>
          </a:p>
        </p:txBody>
      </p:sp>
    </p:spTree>
    <p:extLst>
      <p:ext uri="{BB962C8B-B14F-4D97-AF65-F5344CB8AC3E}">
        <p14:creationId xmlns:p14="http://schemas.microsoft.com/office/powerpoint/2010/main" val="78511536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E057F1-6137-4F5B-AF0D-34D4A94B7897}"/>
              </a:ext>
            </a:extLst>
          </p:cNvPr>
          <p:cNvPicPr>
            <a:picLocks noChangeAspect="1"/>
          </p:cNvPicPr>
          <p:nvPr/>
        </p:nvPicPr>
        <p:blipFill>
          <a:blip r:embed="rId2" cstate="print"/>
          <a:srcRect b="17493"/>
          <a:stretch>
            <a:fillRect/>
          </a:stretch>
        </p:blipFill>
        <p:spPr>
          <a:xfrm>
            <a:off x="7803834" y="316765"/>
            <a:ext cx="4087681" cy="30400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nner surface.PNG"/>
          <p:cNvPicPr/>
          <p:nvPr/>
        </p:nvPicPr>
        <p:blipFill>
          <a:blip r:embed="rId3" cstate="print"/>
          <a:stretch>
            <a:fillRect/>
          </a:stretch>
        </p:blipFill>
        <p:spPr>
          <a:xfrm>
            <a:off x="689128" y="2664951"/>
            <a:ext cx="2846552" cy="3610417"/>
          </a:xfrm>
          <a:prstGeom prst="rect">
            <a:avLst/>
          </a:prstGeom>
        </p:spPr>
      </p:pic>
      <p:pic>
        <p:nvPicPr>
          <p:cNvPr id="7" name="Picture 6" descr="inner surface 2.PNG"/>
          <p:cNvPicPr/>
          <p:nvPr/>
        </p:nvPicPr>
        <p:blipFill>
          <a:blip r:embed="rId4" cstate="print"/>
          <a:stretch>
            <a:fillRect/>
          </a:stretch>
        </p:blipFill>
        <p:spPr>
          <a:xfrm>
            <a:off x="3907438" y="3573379"/>
            <a:ext cx="3510852" cy="2463632"/>
          </a:xfrm>
          <a:prstGeom prst="rect">
            <a:avLst/>
          </a:prstGeom>
        </p:spPr>
      </p:pic>
      <p:sp>
        <p:nvSpPr>
          <p:cNvPr id="8"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9"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0" name="Title 1"/>
          <p:cNvSpPr txBox="1">
            <a:spLocks/>
          </p:cNvSpPr>
          <p:nvPr/>
        </p:nvSpPr>
        <p:spPr>
          <a:xfrm>
            <a:off x="428759"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STC for Internal Partition</a:t>
            </a:r>
            <a:endParaRPr lang="en-US" sz="3500" b="1" dirty="0">
              <a:solidFill>
                <a:schemeClr val="tx1">
                  <a:lumMod val="65000"/>
                  <a:lumOff val="35000"/>
                </a:schemeClr>
              </a:solidFill>
              <a:latin typeface="+mn-lt"/>
            </a:endParaRPr>
          </a:p>
        </p:txBody>
      </p:sp>
    </p:spTree>
    <p:extLst>
      <p:ext uri="{BB962C8B-B14F-4D97-AF65-F5344CB8AC3E}">
        <p14:creationId xmlns:p14="http://schemas.microsoft.com/office/powerpoint/2010/main" val="32256262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xternal wall.PNG"/>
          <p:cNvPicPr/>
          <p:nvPr/>
        </p:nvPicPr>
        <p:blipFill>
          <a:blip r:embed="rId2" cstate="print"/>
          <a:stretch>
            <a:fillRect/>
          </a:stretch>
        </p:blipFill>
        <p:spPr>
          <a:xfrm>
            <a:off x="8137221" y="2105527"/>
            <a:ext cx="3834337" cy="3873694"/>
          </a:xfrm>
          <a:prstGeom prst="rect">
            <a:avLst/>
          </a:prstGeom>
        </p:spPr>
      </p:pic>
      <p:pic>
        <p:nvPicPr>
          <p:cNvPr id="9" name="Picture 8" descr="External wall 2.PNG"/>
          <p:cNvPicPr/>
          <p:nvPr/>
        </p:nvPicPr>
        <p:blipFill>
          <a:blip r:embed="rId3" cstate="print"/>
          <a:stretch>
            <a:fillRect/>
          </a:stretch>
        </p:blipFill>
        <p:spPr>
          <a:xfrm>
            <a:off x="4230158" y="3802289"/>
            <a:ext cx="3852000" cy="2333506"/>
          </a:xfrm>
          <a:prstGeom prst="rect">
            <a:avLst/>
          </a:prstGeom>
        </p:spPr>
      </p:pic>
      <p:sp>
        <p:nvSpPr>
          <p:cNvPr id="15"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6"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7" name="Title 1"/>
          <p:cNvSpPr txBox="1">
            <a:spLocks/>
          </p:cNvSpPr>
          <p:nvPr/>
        </p:nvSpPr>
        <p:spPr>
          <a:xfrm>
            <a:off x="428759"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STC for External Walls</a:t>
            </a:r>
            <a:endParaRPr lang="en-US" sz="3500" b="1" dirty="0">
              <a:solidFill>
                <a:schemeClr val="tx1">
                  <a:lumMod val="65000"/>
                  <a:lumOff val="35000"/>
                </a:schemeClr>
              </a:solidFill>
              <a:latin typeface="+mn-lt"/>
            </a:endParaRPr>
          </a:p>
        </p:txBody>
      </p:sp>
      <p:sp>
        <p:nvSpPr>
          <p:cNvPr id="18" name="TextBox 17"/>
          <p:cNvSpPr txBox="1"/>
          <p:nvPr/>
        </p:nvSpPr>
        <p:spPr>
          <a:xfrm>
            <a:off x="405479" y="2601960"/>
            <a:ext cx="5768898" cy="1200329"/>
          </a:xfrm>
          <a:prstGeom prst="rect">
            <a:avLst/>
          </a:prstGeom>
          <a:noFill/>
        </p:spPr>
        <p:txBody>
          <a:bodyPr wrap="square" rtlCol="0">
            <a:spAutoFit/>
          </a:bodyPr>
          <a:lstStyle/>
          <a:p>
            <a:r>
              <a:rPr lang="en-US" sz="2400" dirty="0">
                <a:solidFill>
                  <a:schemeClr val="tx1">
                    <a:lumMod val="65000"/>
                    <a:lumOff val="35000"/>
                  </a:schemeClr>
                </a:solidFill>
              </a:rPr>
              <a:t>Where the outdoor background noise level is between 76 </a:t>
            </a:r>
            <a:r>
              <a:rPr lang="en-US" sz="2400" dirty="0" err="1">
                <a:solidFill>
                  <a:schemeClr val="tx1">
                    <a:lumMod val="65000"/>
                    <a:lumOff val="35000"/>
                  </a:schemeClr>
                </a:solidFill>
              </a:rPr>
              <a:t>dBA</a:t>
            </a:r>
            <a:r>
              <a:rPr lang="en-US" sz="2400" dirty="0">
                <a:solidFill>
                  <a:schemeClr val="tx1">
                    <a:lumMod val="65000"/>
                    <a:lumOff val="35000"/>
                  </a:schemeClr>
                </a:solidFill>
              </a:rPr>
              <a:t> and 80 </a:t>
            </a:r>
            <a:r>
              <a:rPr lang="en-US" sz="2400" dirty="0" err="1">
                <a:solidFill>
                  <a:schemeClr val="tx1">
                    <a:lumMod val="65000"/>
                    <a:lumOff val="35000"/>
                  </a:schemeClr>
                </a:solidFill>
              </a:rPr>
              <a:t>dBA</a:t>
            </a:r>
            <a:r>
              <a:rPr lang="en-US" sz="2400" dirty="0">
                <a:solidFill>
                  <a:schemeClr val="tx1">
                    <a:lumMod val="65000"/>
                    <a:lumOff val="35000"/>
                  </a:schemeClr>
                </a:solidFill>
              </a:rPr>
              <a:t>, then the OITC  should be not less than 50</a:t>
            </a:r>
          </a:p>
        </p:txBody>
      </p:sp>
    </p:spTree>
    <p:extLst>
      <p:ext uri="{BB962C8B-B14F-4D97-AF65-F5344CB8AC3E}">
        <p14:creationId xmlns:p14="http://schemas.microsoft.com/office/powerpoint/2010/main" val="2947605253"/>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floor 4.PNG"/>
          <p:cNvPicPr/>
          <p:nvPr/>
        </p:nvPicPr>
        <p:blipFill>
          <a:blip r:embed="rId2" cstate="print"/>
          <a:stretch>
            <a:fillRect/>
          </a:stretch>
        </p:blipFill>
        <p:spPr>
          <a:xfrm>
            <a:off x="7467518" y="3011969"/>
            <a:ext cx="4090899" cy="3096000"/>
          </a:xfrm>
          <a:prstGeom prst="rect">
            <a:avLst/>
          </a:prstGeom>
        </p:spPr>
      </p:pic>
      <p:pic>
        <p:nvPicPr>
          <p:cNvPr id="13" name="Picture 12" descr="Floor 3.PNG"/>
          <p:cNvPicPr/>
          <p:nvPr/>
        </p:nvPicPr>
        <p:blipFill>
          <a:blip r:embed="rId3" cstate="print"/>
          <a:stretch>
            <a:fillRect/>
          </a:stretch>
        </p:blipFill>
        <p:spPr>
          <a:xfrm>
            <a:off x="7676147" y="613610"/>
            <a:ext cx="3902242" cy="2466474"/>
          </a:xfrm>
          <a:prstGeom prst="rect">
            <a:avLst/>
          </a:prstGeom>
        </p:spPr>
      </p:pic>
      <p:sp>
        <p:nvSpPr>
          <p:cNvPr id="8"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9"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0" name="Title 1"/>
          <p:cNvSpPr txBox="1">
            <a:spLocks/>
          </p:cNvSpPr>
          <p:nvPr/>
        </p:nvSpPr>
        <p:spPr>
          <a:xfrm>
            <a:off x="428759"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IIC for Floor</a:t>
            </a:r>
            <a:endParaRPr lang="en-US" sz="3500" b="1" dirty="0">
              <a:solidFill>
                <a:schemeClr val="tx1">
                  <a:lumMod val="65000"/>
                  <a:lumOff val="35000"/>
                </a:schemeClr>
              </a:solidFill>
              <a:latin typeface="+mn-lt"/>
            </a:endParaRPr>
          </a:p>
        </p:txBody>
      </p:sp>
      <p:sp>
        <p:nvSpPr>
          <p:cNvPr id="14" name="TextBox 13"/>
          <p:cNvSpPr txBox="1"/>
          <p:nvPr/>
        </p:nvSpPr>
        <p:spPr>
          <a:xfrm>
            <a:off x="405479" y="2601960"/>
            <a:ext cx="5768898" cy="1569660"/>
          </a:xfrm>
          <a:prstGeom prst="rect">
            <a:avLst/>
          </a:prstGeom>
          <a:noFill/>
        </p:spPr>
        <p:txBody>
          <a:bodyPr wrap="square" rtlCol="0">
            <a:spAutoFit/>
          </a:bodyPr>
          <a:lstStyle/>
          <a:p>
            <a:r>
              <a:rPr lang="en-US" sz="2400" dirty="0">
                <a:solidFill>
                  <a:schemeClr val="tx1">
                    <a:lumMod val="65000"/>
                    <a:lumOff val="35000"/>
                  </a:schemeClr>
                </a:solidFill>
              </a:rPr>
              <a:t>IIC ratings for floor-ceiling assemblies above core learning spaces should be at least IIC-45 and preferably IIC-50  (measured without carpeting on the floor). </a:t>
            </a:r>
          </a:p>
        </p:txBody>
      </p:sp>
    </p:spTree>
    <p:extLst>
      <p:ext uri="{BB962C8B-B14F-4D97-AF65-F5344CB8AC3E}">
        <p14:creationId xmlns:p14="http://schemas.microsoft.com/office/powerpoint/2010/main" val="215446165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lass room rt.PNG"/>
          <p:cNvPicPr/>
          <p:nvPr/>
        </p:nvPicPr>
        <p:blipFill>
          <a:blip r:embed="rId2" cstate="print"/>
          <a:stretch>
            <a:fillRect/>
          </a:stretch>
        </p:blipFill>
        <p:spPr>
          <a:xfrm>
            <a:off x="5259976" y="967609"/>
            <a:ext cx="6932023" cy="3062515"/>
          </a:xfrm>
          <a:prstGeom prst="rect">
            <a:avLst/>
          </a:prstGeom>
        </p:spPr>
      </p:pic>
      <p:graphicFrame>
        <p:nvGraphicFramePr>
          <p:cNvPr id="14" name="Table 13"/>
          <p:cNvGraphicFramePr>
            <a:graphicFrameLocks noGrp="1"/>
          </p:cNvGraphicFramePr>
          <p:nvPr>
            <p:extLst>
              <p:ext uri="{D42A27DB-BD31-4B8C-83A1-F6EECF244321}">
                <p14:modId xmlns:p14="http://schemas.microsoft.com/office/powerpoint/2010/main" val="1502751952"/>
              </p:ext>
            </p:extLst>
          </p:nvPr>
        </p:nvGraphicFramePr>
        <p:xfrm>
          <a:off x="348915" y="4042611"/>
          <a:ext cx="5868670" cy="2162847"/>
        </p:xfrm>
        <a:graphic>
          <a:graphicData uri="http://schemas.openxmlformats.org/drawingml/2006/table">
            <a:tbl>
              <a:tblPr/>
              <a:tblGrid>
                <a:gridCol w="1173480">
                  <a:extLst>
                    <a:ext uri="{9D8B030D-6E8A-4147-A177-3AD203B41FA5}">
                      <a16:colId xmlns:a16="http://schemas.microsoft.com/office/drawing/2014/main" val="20000"/>
                    </a:ext>
                  </a:extLst>
                </a:gridCol>
                <a:gridCol w="1173480">
                  <a:extLst>
                    <a:ext uri="{9D8B030D-6E8A-4147-A177-3AD203B41FA5}">
                      <a16:colId xmlns:a16="http://schemas.microsoft.com/office/drawing/2014/main" val="20001"/>
                    </a:ext>
                  </a:extLst>
                </a:gridCol>
                <a:gridCol w="1173480">
                  <a:extLst>
                    <a:ext uri="{9D8B030D-6E8A-4147-A177-3AD203B41FA5}">
                      <a16:colId xmlns:a16="http://schemas.microsoft.com/office/drawing/2014/main" val="20002"/>
                    </a:ext>
                  </a:extLst>
                </a:gridCol>
                <a:gridCol w="1174115">
                  <a:extLst>
                    <a:ext uri="{9D8B030D-6E8A-4147-A177-3AD203B41FA5}">
                      <a16:colId xmlns:a16="http://schemas.microsoft.com/office/drawing/2014/main" val="20003"/>
                    </a:ext>
                  </a:extLst>
                </a:gridCol>
                <a:gridCol w="1174115">
                  <a:extLst>
                    <a:ext uri="{9D8B030D-6E8A-4147-A177-3AD203B41FA5}">
                      <a16:colId xmlns:a16="http://schemas.microsoft.com/office/drawing/2014/main" val="20004"/>
                    </a:ext>
                  </a:extLst>
                </a:gridCol>
              </a:tblGrid>
              <a:tr h="234987">
                <a:tc>
                  <a:txBody>
                    <a:bodyPr/>
                    <a:lstStyle/>
                    <a:p>
                      <a:pPr algn="ctr">
                        <a:lnSpc>
                          <a:spcPct val="115000"/>
                        </a:lnSpc>
                        <a:spcAft>
                          <a:spcPts val="0"/>
                        </a:spcAft>
                      </a:pPr>
                      <a:r>
                        <a:rPr lang="en-GB" sz="1050" dirty="0">
                          <a:latin typeface="Times New Roman"/>
                          <a:ea typeface="CIDFont+F2"/>
                          <a:cs typeface="Arial"/>
                        </a:rPr>
                        <a:t>FREQ.</a:t>
                      </a:r>
                      <a:endParaRPr lang="en-GB"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TOTAL</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SABINE</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NOR-ER</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MIL-SE</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lnSpc>
                          <a:spcPct val="115000"/>
                        </a:lnSpc>
                        <a:spcAft>
                          <a:spcPts val="0"/>
                        </a:spcAft>
                      </a:pPr>
                      <a:endParaRPr lang="en-GB" sz="1100">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ABSPT.</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15000"/>
                        </a:lnSpc>
                        <a:spcAft>
                          <a:spcPts val="0"/>
                        </a:spcAft>
                      </a:pPr>
                      <a:r>
                        <a:rPr lang="en-GB" sz="1100">
                          <a:latin typeface="Calibri"/>
                          <a:ea typeface="Calibri"/>
                          <a:cs typeface="Arial"/>
                        </a:rPr>
                        <a:t>63Hz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12.602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a:lnSpc>
                          <a:spcPct val="115000"/>
                        </a:lnSpc>
                        <a:spcAft>
                          <a:spcPts val="0"/>
                        </a:spcAft>
                      </a:pPr>
                      <a:r>
                        <a:rPr lang="en-GB" sz="1100">
                          <a:latin typeface="Calibri"/>
                          <a:ea typeface="Calibri"/>
                          <a:cs typeface="Arial"/>
                        </a:rPr>
                        <a:t>125Hz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10.428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a:lnSpc>
                          <a:spcPct val="115000"/>
                        </a:lnSpc>
                        <a:spcAft>
                          <a:spcPts val="0"/>
                        </a:spcAft>
                      </a:pPr>
                      <a:r>
                        <a:rPr lang="en-GB" sz="1100" dirty="0">
                          <a:latin typeface="Calibri"/>
                          <a:ea typeface="Calibri"/>
                          <a:cs typeface="Arial"/>
                        </a:rPr>
                        <a:t>250Hz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12.673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dirty="0">
                          <a:latin typeface="Calibri"/>
                          <a:ea typeface="Calibri"/>
                          <a:cs typeface="Arial"/>
                        </a:rPr>
                        <a:t>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ctr">
                        <a:lnSpc>
                          <a:spcPct val="115000"/>
                        </a:lnSpc>
                        <a:spcAft>
                          <a:spcPts val="0"/>
                        </a:spcAft>
                      </a:pPr>
                      <a:r>
                        <a:rPr lang="en-GB" sz="1100">
                          <a:latin typeface="Calibri"/>
                          <a:ea typeface="Calibri"/>
                          <a:cs typeface="Arial"/>
                        </a:rPr>
                        <a:t>500Hz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26.449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b="1" dirty="0">
                          <a:solidFill>
                            <a:schemeClr val="accent1"/>
                          </a:solidFill>
                          <a:latin typeface="Calibri"/>
                          <a:ea typeface="Calibri"/>
                          <a:cs typeface="Arial"/>
                        </a:rPr>
                        <a:t>0.62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ctr">
                        <a:lnSpc>
                          <a:spcPct val="115000"/>
                        </a:lnSpc>
                        <a:spcAft>
                          <a:spcPts val="0"/>
                        </a:spcAft>
                      </a:pPr>
                      <a:r>
                        <a:rPr lang="en-GB" sz="1100">
                          <a:latin typeface="Calibri"/>
                          <a:ea typeface="Calibri"/>
                          <a:cs typeface="Arial"/>
                        </a:rPr>
                        <a:t>1kHz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49.201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dirty="0">
                          <a:latin typeface="Calibri"/>
                          <a:ea typeface="Calibri"/>
                          <a:cs typeface="Arial"/>
                        </a:rPr>
                        <a:t>0.35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algn="ctr">
                        <a:lnSpc>
                          <a:spcPct val="115000"/>
                        </a:lnSpc>
                        <a:spcAft>
                          <a:spcPts val="0"/>
                        </a:spcAft>
                      </a:pPr>
                      <a:r>
                        <a:rPr lang="en-GB" sz="1100">
                          <a:latin typeface="Calibri"/>
                          <a:ea typeface="Calibri"/>
                          <a:cs typeface="Arial"/>
                        </a:rPr>
                        <a:t>2kHz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50.698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ctr">
                        <a:lnSpc>
                          <a:spcPct val="115000"/>
                        </a:lnSpc>
                        <a:spcAft>
                          <a:spcPts val="0"/>
                        </a:spcAft>
                      </a:pPr>
                      <a:r>
                        <a:rPr lang="en-GB" sz="1100">
                          <a:latin typeface="Calibri"/>
                          <a:ea typeface="Calibri"/>
                          <a:cs typeface="Arial"/>
                        </a:rPr>
                        <a:t>4kHz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42.957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ctr">
                        <a:lnSpc>
                          <a:spcPct val="115000"/>
                        </a:lnSpc>
                        <a:spcAft>
                          <a:spcPts val="0"/>
                        </a:spcAft>
                      </a:pPr>
                      <a:r>
                        <a:rPr lang="en-GB" sz="1100">
                          <a:latin typeface="Calibri"/>
                          <a:ea typeface="Calibri"/>
                          <a:cs typeface="Arial"/>
                        </a:rPr>
                        <a:t>8kHz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40.382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ctr">
                        <a:lnSpc>
                          <a:spcPct val="115000"/>
                        </a:lnSpc>
                        <a:spcAft>
                          <a:spcPts val="0"/>
                        </a:spcAft>
                      </a:pPr>
                      <a:r>
                        <a:rPr lang="en-GB" sz="1100">
                          <a:latin typeface="Calibri"/>
                          <a:ea typeface="Calibri"/>
                          <a:cs typeface="Arial"/>
                        </a:rPr>
                        <a:t>16kHz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38.879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dirty="0">
                          <a:latin typeface="Calibri"/>
                          <a:ea typeface="Calibri"/>
                          <a:cs typeface="Arial"/>
                        </a:rPr>
                        <a:t>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graphicFrame>
        <p:nvGraphicFramePr>
          <p:cNvPr id="15" name="Table 14"/>
          <p:cNvGraphicFramePr>
            <a:graphicFrameLocks noGrp="1"/>
          </p:cNvGraphicFramePr>
          <p:nvPr/>
        </p:nvGraphicFramePr>
        <p:xfrm>
          <a:off x="1494556" y="2998991"/>
          <a:ext cx="2970530" cy="210312"/>
        </p:xfrm>
        <a:graphic>
          <a:graphicData uri="http://schemas.openxmlformats.org/drawingml/2006/table">
            <a:tbl>
              <a:tblPr/>
              <a:tblGrid>
                <a:gridCol w="1605280">
                  <a:extLst>
                    <a:ext uri="{9D8B030D-6E8A-4147-A177-3AD203B41FA5}">
                      <a16:colId xmlns:a16="http://schemas.microsoft.com/office/drawing/2014/main" val="20000"/>
                    </a:ext>
                  </a:extLst>
                </a:gridCol>
                <a:gridCol w="1365250">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en-GB" sz="1200">
                          <a:latin typeface="Times New Roman"/>
                          <a:ea typeface="Calibri"/>
                          <a:cs typeface="Arial"/>
                        </a:rPr>
                        <a:t>Classroom </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dirty="0">
                          <a:latin typeface="Times New Roman"/>
                          <a:ea typeface="Calibri"/>
                          <a:cs typeface="Arial"/>
                        </a:rPr>
                        <a:t>0.6-0.8</a:t>
                      </a:r>
                      <a:endParaRPr lang="en-GB"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0"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1"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2" name="Title 1"/>
          <p:cNvSpPr txBox="1">
            <a:spLocks/>
          </p:cNvSpPr>
          <p:nvPr/>
        </p:nvSpPr>
        <p:spPr>
          <a:xfrm>
            <a:off x="428759"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RT60 for Classroom</a:t>
            </a:r>
            <a:endParaRPr lang="en-US" sz="3500" b="1" dirty="0">
              <a:solidFill>
                <a:schemeClr val="tx1">
                  <a:lumMod val="65000"/>
                  <a:lumOff val="35000"/>
                </a:schemeClr>
              </a:solidFill>
              <a:latin typeface="+mn-lt"/>
            </a:endParaRPr>
          </a:p>
        </p:txBody>
      </p:sp>
    </p:spTree>
    <p:extLst>
      <p:ext uri="{BB962C8B-B14F-4D97-AF65-F5344CB8AC3E}">
        <p14:creationId xmlns:p14="http://schemas.microsoft.com/office/powerpoint/2010/main" val="264611606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ib.PNG"/>
          <p:cNvPicPr/>
          <p:nvPr/>
        </p:nvPicPr>
        <p:blipFill>
          <a:blip r:embed="rId2" cstate="print"/>
          <a:stretch>
            <a:fillRect/>
          </a:stretch>
        </p:blipFill>
        <p:spPr>
          <a:xfrm>
            <a:off x="6286268" y="1347303"/>
            <a:ext cx="5731510" cy="2454910"/>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657668756"/>
              </p:ext>
            </p:extLst>
          </p:nvPr>
        </p:nvGraphicFramePr>
        <p:xfrm>
          <a:off x="394401" y="4033416"/>
          <a:ext cx="5868670" cy="2111883"/>
        </p:xfrm>
        <a:graphic>
          <a:graphicData uri="http://schemas.openxmlformats.org/drawingml/2006/table">
            <a:tbl>
              <a:tblPr/>
              <a:tblGrid>
                <a:gridCol w="1173480">
                  <a:extLst>
                    <a:ext uri="{9D8B030D-6E8A-4147-A177-3AD203B41FA5}">
                      <a16:colId xmlns:a16="http://schemas.microsoft.com/office/drawing/2014/main" val="20000"/>
                    </a:ext>
                  </a:extLst>
                </a:gridCol>
                <a:gridCol w="1173480">
                  <a:extLst>
                    <a:ext uri="{9D8B030D-6E8A-4147-A177-3AD203B41FA5}">
                      <a16:colId xmlns:a16="http://schemas.microsoft.com/office/drawing/2014/main" val="20001"/>
                    </a:ext>
                  </a:extLst>
                </a:gridCol>
                <a:gridCol w="1173480">
                  <a:extLst>
                    <a:ext uri="{9D8B030D-6E8A-4147-A177-3AD203B41FA5}">
                      <a16:colId xmlns:a16="http://schemas.microsoft.com/office/drawing/2014/main" val="20002"/>
                    </a:ext>
                  </a:extLst>
                </a:gridCol>
                <a:gridCol w="1174115">
                  <a:extLst>
                    <a:ext uri="{9D8B030D-6E8A-4147-A177-3AD203B41FA5}">
                      <a16:colId xmlns:a16="http://schemas.microsoft.com/office/drawing/2014/main" val="20003"/>
                    </a:ext>
                  </a:extLst>
                </a:gridCol>
                <a:gridCol w="1174115">
                  <a:extLst>
                    <a:ext uri="{9D8B030D-6E8A-4147-A177-3AD203B41FA5}">
                      <a16:colId xmlns:a16="http://schemas.microsoft.com/office/drawing/2014/main" val="20004"/>
                    </a:ext>
                  </a:extLst>
                </a:gridCol>
              </a:tblGrid>
              <a:tr h="0">
                <a:tc>
                  <a:txBody>
                    <a:bodyPr/>
                    <a:lstStyle/>
                    <a:p>
                      <a:pPr algn="ctr">
                        <a:lnSpc>
                          <a:spcPct val="115000"/>
                        </a:lnSpc>
                        <a:spcAft>
                          <a:spcPts val="0"/>
                        </a:spcAft>
                      </a:pPr>
                      <a:r>
                        <a:rPr lang="en-GB" sz="1050">
                          <a:latin typeface="Times New Roman"/>
                          <a:ea typeface="CIDFont+F2"/>
                          <a:cs typeface="Arial"/>
                        </a:rPr>
                        <a:t>FREQ.</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TOTAL</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SABINE</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NOR-ER</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MIL-SE</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lnSpc>
                          <a:spcPct val="115000"/>
                        </a:lnSpc>
                        <a:spcAft>
                          <a:spcPts val="0"/>
                        </a:spcAft>
                      </a:pPr>
                      <a:endParaRPr lang="en-GB" sz="1100">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ABSPT.</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050">
                          <a:latin typeface="Times New Roman"/>
                          <a:ea typeface="CIDFont+F2"/>
                          <a:cs typeface="Arial"/>
                        </a:rPr>
                        <a:t>RT(60)</a:t>
                      </a:r>
                      <a:endParaRPr lang="en-GB"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15000"/>
                        </a:lnSpc>
                        <a:spcAft>
                          <a:spcPts val="0"/>
                        </a:spcAft>
                      </a:pPr>
                      <a:r>
                        <a:rPr lang="en-GB" sz="1100">
                          <a:latin typeface="Calibri"/>
                          <a:ea typeface="Calibri"/>
                          <a:cs typeface="Arial"/>
                        </a:rPr>
                        <a:t>63Hz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16.653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a:lnSpc>
                          <a:spcPct val="115000"/>
                        </a:lnSpc>
                        <a:spcAft>
                          <a:spcPts val="0"/>
                        </a:spcAft>
                      </a:pPr>
                      <a:r>
                        <a:rPr lang="en-GB" sz="1100">
                          <a:latin typeface="Calibri"/>
                          <a:ea typeface="Calibri"/>
                          <a:cs typeface="Arial"/>
                        </a:rPr>
                        <a:t>125Hz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13.683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a:lnSpc>
                          <a:spcPct val="115000"/>
                        </a:lnSpc>
                        <a:spcAft>
                          <a:spcPts val="0"/>
                        </a:spcAft>
                      </a:pPr>
                      <a:r>
                        <a:rPr lang="en-GB" sz="1100">
                          <a:latin typeface="Calibri"/>
                          <a:ea typeface="Calibri"/>
                          <a:cs typeface="Arial"/>
                        </a:rPr>
                        <a:t>250Hz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15.491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ctr">
                        <a:lnSpc>
                          <a:spcPct val="115000"/>
                        </a:lnSpc>
                        <a:spcAft>
                          <a:spcPts val="0"/>
                        </a:spcAft>
                      </a:pPr>
                      <a:r>
                        <a:rPr lang="en-GB" sz="1100">
                          <a:latin typeface="Calibri"/>
                          <a:ea typeface="Calibri"/>
                          <a:cs typeface="Arial"/>
                        </a:rPr>
                        <a:t>500Hz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28.776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b="1" i="0" dirty="0">
                          <a:solidFill>
                            <a:schemeClr val="accent1"/>
                          </a:solidFill>
                          <a:latin typeface="Calibri"/>
                          <a:ea typeface="Calibri"/>
                          <a:cs typeface="Arial"/>
                        </a:rPr>
                        <a:t>0.76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1.26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ctr">
                        <a:lnSpc>
                          <a:spcPct val="115000"/>
                        </a:lnSpc>
                        <a:spcAft>
                          <a:spcPts val="0"/>
                        </a:spcAft>
                      </a:pPr>
                      <a:r>
                        <a:rPr lang="en-GB" sz="1100">
                          <a:latin typeface="Calibri"/>
                          <a:ea typeface="Calibri"/>
                          <a:cs typeface="Arial"/>
                        </a:rPr>
                        <a:t>1kHz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53.192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algn="ctr">
                        <a:lnSpc>
                          <a:spcPct val="115000"/>
                        </a:lnSpc>
                        <a:spcAft>
                          <a:spcPts val="0"/>
                        </a:spcAft>
                      </a:pPr>
                      <a:r>
                        <a:rPr lang="en-GB" sz="1100">
                          <a:latin typeface="Calibri"/>
                          <a:ea typeface="Calibri"/>
                          <a:cs typeface="Arial"/>
                        </a:rPr>
                        <a:t>2kHz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54.876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ctr">
                        <a:lnSpc>
                          <a:spcPct val="115000"/>
                        </a:lnSpc>
                        <a:spcAft>
                          <a:spcPts val="0"/>
                        </a:spcAft>
                      </a:pPr>
                      <a:r>
                        <a:rPr lang="en-GB" sz="1100">
                          <a:latin typeface="Calibri"/>
                          <a:ea typeface="Calibri"/>
                          <a:cs typeface="Arial"/>
                        </a:rPr>
                        <a:t>4kHz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46.744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ctr">
                        <a:lnSpc>
                          <a:spcPct val="115000"/>
                        </a:lnSpc>
                        <a:spcAft>
                          <a:spcPts val="0"/>
                        </a:spcAft>
                      </a:pPr>
                      <a:r>
                        <a:rPr lang="en-GB" sz="1100">
                          <a:latin typeface="Calibri"/>
                          <a:ea typeface="Calibri"/>
                          <a:cs typeface="Arial"/>
                        </a:rPr>
                        <a:t>8kHz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43.790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ctr">
                        <a:lnSpc>
                          <a:spcPct val="115000"/>
                        </a:lnSpc>
                        <a:spcAft>
                          <a:spcPts val="0"/>
                        </a:spcAft>
                      </a:pPr>
                      <a:r>
                        <a:rPr lang="en-GB" sz="1100">
                          <a:latin typeface="Calibri"/>
                          <a:ea typeface="Calibri"/>
                          <a:cs typeface="Arial"/>
                        </a:rPr>
                        <a:t>16kHz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42.394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a:latin typeface="Calibri"/>
                          <a:ea typeface="Calibri"/>
                          <a:cs typeface="Arial"/>
                        </a:rPr>
                        <a:t>0.55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100" dirty="0">
                          <a:latin typeface="Calibri"/>
                          <a:ea typeface="Calibri"/>
                          <a:cs typeface="Arial"/>
                        </a:rPr>
                        <a:t>0.28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65541"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65542" name="Rectangle 6"/>
          <p:cNvSpPr>
            <a:spLocks noChangeArrowheads="1"/>
          </p:cNvSpPr>
          <p:nvPr/>
        </p:nvSpPr>
        <p:spPr bwMode="auto">
          <a:xfrm>
            <a:off x="474288" y="2623770"/>
            <a:ext cx="552946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GB" sz="2400" dirty="0">
                <a:solidFill>
                  <a:schemeClr val="tx1">
                    <a:lumMod val="65000"/>
                    <a:lumOff val="35000"/>
                  </a:schemeClr>
                </a:solidFill>
              </a:rPr>
              <a:t>Recommended RT60 for library = 0.6 to 0.8</a:t>
            </a:r>
          </a:p>
        </p:txBody>
      </p:sp>
      <p:sp>
        <p:nvSpPr>
          <p:cNvPr id="12"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3"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4" name="Title 1"/>
          <p:cNvSpPr txBox="1">
            <a:spLocks/>
          </p:cNvSpPr>
          <p:nvPr/>
        </p:nvSpPr>
        <p:spPr>
          <a:xfrm>
            <a:off x="428759"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RT60 for Library</a:t>
            </a:r>
            <a:endParaRPr lang="en-US" sz="3500" b="1" dirty="0">
              <a:solidFill>
                <a:schemeClr val="tx1">
                  <a:lumMod val="65000"/>
                  <a:lumOff val="35000"/>
                </a:schemeClr>
              </a:solidFill>
              <a:latin typeface="+mn-lt"/>
            </a:endParaRPr>
          </a:p>
        </p:txBody>
      </p:sp>
    </p:spTree>
    <p:extLst>
      <p:ext uri="{BB962C8B-B14F-4D97-AF65-F5344CB8AC3E}">
        <p14:creationId xmlns:p14="http://schemas.microsoft.com/office/powerpoint/2010/main" val="108018708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3" name="Picture 12" descr="ease modelng.PNG"/>
          <p:cNvPicPr/>
          <p:nvPr/>
        </p:nvPicPr>
        <p:blipFill>
          <a:blip r:embed="rId2" cstate="print"/>
          <a:stretch>
            <a:fillRect/>
          </a:stretch>
        </p:blipFill>
        <p:spPr>
          <a:xfrm>
            <a:off x="5614501" y="2203249"/>
            <a:ext cx="6230586" cy="3733532"/>
          </a:xfrm>
          <a:prstGeom prst="rect">
            <a:avLst/>
          </a:prstGeom>
        </p:spPr>
      </p:pic>
      <p:pic>
        <p:nvPicPr>
          <p:cNvPr id="14" name="Picture 13" descr="Direct spl 1.PNG"/>
          <p:cNvPicPr/>
          <p:nvPr/>
        </p:nvPicPr>
        <p:blipFill>
          <a:blip r:embed="rId3" cstate="print"/>
          <a:stretch>
            <a:fillRect/>
          </a:stretch>
        </p:blipFill>
        <p:spPr>
          <a:xfrm>
            <a:off x="4196759" y="2735743"/>
            <a:ext cx="790113" cy="2916382"/>
          </a:xfrm>
          <a:prstGeom prst="rect">
            <a:avLst/>
          </a:prstGeom>
        </p:spPr>
      </p:pic>
      <p:sp>
        <p:nvSpPr>
          <p:cNvPr id="15" name="Rectangle 14"/>
          <p:cNvSpPr/>
          <p:nvPr/>
        </p:nvSpPr>
        <p:spPr>
          <a:xfrm>
            <a:off x="4338609" y="5671445"/>
            <a:ext cx="607859" cy="341632"/>
          </a:xfrm>
          <a:prstGeom prst="rect">
            <a:avLst/>
          </a:prstGeom>
        </p:spPr>
        <p:txBody>
          <a:bodyPr wrap="none">
            <a:spAutoFit/>
          </a:bodyPr>
          <a:lstStyle/>
          <a:p>
            <a:pPr defTabSz="889000">
              <a:lnSpc>
                <a:spcPct val="90000"/>
              </a:lnSpc>
              <a:spcBef>
                <a:spcPct val="0"/>
              </a:spcBef>
              <a:spcAft>
                <a:spcPct val="35000"/>
              </a:spcAft>
            </a:pPr>
            <a:r>
              <a:rPr lang="en-US" b="1" dirty="0" smtClean="0">
                <a:solidFill>
                  <a:srgbClr val="813D05"/>
                </a:solidFill>
                <a:latin typeface="Times New Roman" panose="02020603050405020304" pitchFamily="18" charset="0"/>
                <a:cs typeface="Times New Roman" panose="02020603050405020304" pitchFamily="18" charset="0"/>
              </a:rPr>
              <a:t>SPL</a:t>
            </a:r>
            <a:endParaRPr lang="en-US" b="1" dirty="0">
              <a:solidFill>
                <a:srgbClr val="813D05"/>
              </a:solidFill>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0"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1" name="Title 1"/>
          <p:cNvSpPr txBox="1">
            <a:spLocks/>
          </p:cNvSpPr>
          <p:nvPr/>
        </p:nvSpPr>
        <p:spPr>
          <a:xfrm>
            <a:off x="419794"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Ease Modeling for</a:t>
            </a:r>
            <a:r>
              <a:rPr lang="en-US" sz="3500" b="1" dirty="0">
                <a:solidFill>
                  <a:schemeClr val="tx1">
                    <a:lumMod val="65000"/>
                    <a:lumOff val="35000"/>
                  </a:schemeClr>
                </a:solidFill>
                <a:latin typeface="+mn-lt"/>
              </a:rPr>
              <a:t> </a:t>
            </a:r>
            <a:r>
              <a:rPr lang="en-US" sz="3500" b="1" dirty="0" smtClean="0">
                <a:solidFill>
                  <a:schemeClr val="tx1">
                    <a:lumMod val="65000"/>
                    <a:lumOff val="35000"/>
                  </a:schemeClr>
                </a:solidFill>
                <a:latin typeface="+mn-lt"/>
              </a:rPr>
              <a:t>Cafeteria</a:t>
            </a:r>
            <a:endParaRPr lang="en-US" sz="3500" b="1" dirty="0" smtClean="0">
              <a:solidFill>
                <a:schemeClr val="tx1">
                  <a:lumMod val="65000"/>
                  <a:lumOff val="35000"/>
                </a:schemeClr>
              </a:solidFill>
              <a:latin typeface="+mn-lt"/>
            </a:endParaRPr>
          </a:p>
        </p:txBody>
      </p:sp>
    </p:spTree>
    <p:extLst>
      <p:ext uri="{BB962C8B-B14F-4D97-AF65-F5344CB8AC3E}">
        <p14:creationId xmlns:p14="http://schemas.microsoft.com/office/powerpoint/2010/main" val="1257340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3778" b="16297"/>
          <a:stretch/>
        </p:blipFill>
        <p:spPr>
          <a:xfrm>
            <a:off x="1329416" y="1380319"/>
            <a:ext cx="9379223" cy="4918881"/>
          </a:xfrm>
          <a:prstGeom prst="rect">
            <a:avLst/>
          </a:prstGeom>
        </p:spPr>
      </p:pic>
      <p:sp>
        <p:nvSpPr>
          <p:cNvPr id="4"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sections:</a:t>
            </a:r>
            <a:endParaRPr lang="en-US" sz="3600" b="1" dirty="0">
              <a:solidFill>
                <a:schemeClr val="accent1"/>
              </a:solidFill>
              <a:latin typeface="+mn-lt"/>
            </a:endParaRPr>
          </a:p>
        </p:txBody>
      </p:sp>
      <p:sp>
        <p:nvSpPr>
          <p:cNvPr id="6"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41906090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9" name="Picture 8" descr="Total spl 2.PNG"/>
          <p:cNvPicPr/>
          <p:nvPr/>
        </p:nvPicPr>
        <p:blipFill>
          <a:blip r:embed="rId2" cstate="print"/>
          <a:stretch>
            <a:fillRect/>
          </a:stretch>
        </p:blipFill>
        <p:spPr>
          <a:xfrm>
            <a:off x="891281" y="2560915"/>
            <a:ext cx="4417713" cy="3456000"/>
          </a:xfrm>
          <a:prstGeom prst="rect">
            <a:avLst/>
          </a:prstGeom>
        </p:spPr>
      </p:pic>
      <p:sp>
        <p:nvSpPr>
          <p:cNvPr id="10" name="Rectangle 9"/>
          <p:cNvSpPr/>
          <p:nvPr/>
        </p:nvSpPr>
        <p:spPr>
          <a:xfrm>
            <a:off x="1050010" y="6011952"/>
            <a:ext cx="4148380" cy="369332"/>
          </a:xfrm>
          <a:prstGeom prst="rect">
            <a:avLst/>
          </a:prstGeom>
        </p:spPr>
        <p:txBody>
          <a:bodyPr wrap="none">
            <a:spAutoFit/>
          </a:bodyPr>
          <a:lstStyle/>
          <a:p>
            <a:r>
              <a:rPr lang="en-GB" dirty="0" smtClean="0"/>
              <a:t>Total Sound pressure level Values on areas</a:t>
            </a:r>
            <a:endParaRPr lang="en-GB" dirty="0"/>
          </a:p>
        </p:txBody>
      </p:sp>
      <p:pic>
        <p:nvPicPr>
          <p:cNvPr id="11" name="Picture 10" descr="articulation loss.PNG"/>
          <p:cNvPicPr/>
          <p:nvPr/>
        </p:nvPicPr>
        <p:blipFill>
          <a:blip r:embed="rId3" cstate="print"/>
          <a:stretch>
            <a:fillRect/>
          </a:stretch>
        </p:blipFill>
        <p:spPr>
          <a:xfrm>
            <a:off x="6554505" y="2581362"/>
            <a:ext cx="4470550" cy="3430590"/>
          </a:xfrm>
          <a:prstGeom prst="rect">
            <a:avLst/>
          </a:prstGeom>
        </p:spPr>
      </p:pic>
      <p:sp>
        <p:nvSpPr>
          <p:cNvPr id="16" name="Rectangle 15"/>
          <p:cNvSpPr/>
          <p:nvPr/>
        </p:nvSpPr>
        <p:spPr>
          <a:xfrm>
            <a:off x="7296200" y="5989952"/>
            <a:ext cx="2797241" cy="369332"/>
          </a:xfrm>
          <a:prstGeom prst="rect">
            <a:avLst/>
          </a:prstGeom>
        </p:spPr>
        <p:txBody>
          <a:bodyPr wrap="none">
            <a:spAutoFit/>
          </a:bodyPr>
          <a:lstStyle/>
          <a:p>
            <a:r>
              <a:rPr lang="en-GB" dirty="0" smtClean="0"/>
              <a:t>Articulation Values on areas</a:t>
            </a:r>
            <a:endParaRPr lang="en-GB" dirty="0"/>
          </a:p>
        </p:txBody>
      </p:sp>
      <p:sp>
        <p:nvSpPr>
          <p:cNvPr id="13"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4"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5" name="Title 1"/>
          <p:cNvSpPr txBox="1">
            <a:spLocks/>
          </p:cNvSpPr>
          <p:nvPr/>
        </p:nvSpPr>
        <p:spPr>
          <a:xfrm>
            <a:off x="419794"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Ease Results for</a:t>
            </a:r>
            <a:r>
              <a:rPr lang="en-US" sz="3500" b="1" dirty="0" smtClean="0">
                <a:solidFill>
                  <a:schemeClr val="tx1">
                    <a:lumMod val="65000"/>
                    <a:lumOff val="35000"/>
                  </a:schemeClr>
                </a:solidFill>
                <a:latin typeface="+mn-lt"/>
              </a:rPr>
              <a:t> Cafeteria</a:t>
            </a:r>
            <a:endParaRPr lang="en-US" sz="3500" b="1" dirty="0" smtClean="0">
              <a:solidFill>
                <a:schemeClr val="tx1">
                  <a:lumMod val="65000"/>
                  <a:lumOff val="35000"/>
                </a:schemeClr>
              </a:solidFill>
              <a:latin typeface="+mn-lt"/>
            </a:endParaRPr>
          </a:p>
        </p:txBody>
      </p:sp>
    </p:spTree>
    <p:extLst>
      <p:ext uri="{BB962C8B-B14F-4D97-AF65-F5344CB8AC3E}">
        <p14:creationId xmlns:p14="http://schemas.microsoft.com/office/powerpoint/2010/main" val="92013860"/>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9"/>
          <p:cNvSpPr/>
          <p:nvPr/>
        </p:nvSpPr>
        <p:spPr>
          <a:xfrm>
            <a:off x="1050010" y="5980149"/>
            <a:ext cx="4260077" cy="369332"/>
          </a:xfrm>
          <a:prstGeom prst="rect">
            <a:avLst/>
          </a:prstGeom>
        </p:spPr>
        <p:txBody>
          <a:bodyPr wrap="none">
            <a:spAutoFit/>
          </a:bodyPr>
          <a:lstStyle/>
          <a:p>
            <a:r>
              <a:rPr lang="en-GB" dirty="0" smtClean="0"/>
              <a:t>Direct Sound pressure level Values on areas</a:t>
            </a:r>
            <a:endParaRPr lang="en-GB" dirty="0"/>
          </a:p>
        </p:txBody>
      </p:sp>
      <p:sp>
        <p:nvSpPr>
          <p:cNvPr id="16" name="Rectangle 15"/>
          <p:cNvSpPr/>
          <p:nvPr/>
        </p:nvSpPr>
        <p:spPr>
          <a:xfrm>
            <a:off x="7296200" y="6032856"/>
            <a:ext cx="3358035" cy="369332"/>
          </a:xfrm>
          <a:prstGeom prst="rect">
            <a:avLst/>
          </a:prstGeom>
        </p:spPr>
        <p:txBody>
          <a:bodyPr wrap="none">
            <a:spAutoFit/>
          </a:bodyPr>
          <a:lstStyle/>
          <a:p>
            <a:r>
              <a:rPr lang="en-GB" dirty="0" smtClean="0"/>
              <a:t>Articulation index Values on areas</a:t>
            </a:r>
            <a:endParaRPr lang="en-GB" dirty="0"/>
          </a:p>
        </p:txBody>
      </p:sp>
      <p:pic>
        <p:nvPicPr>
          <p:cNvPr id="13" name="Picture 12" descr="Direct spl 2.PNG"/>
          <p:cNvPicPr/>
          <p:nvPr/>
        </p:nvPicPr>
        <p:blipFill>
          <a:blip r:embed="rId2" cstate="print"/>
          <a:stretch>
            <a:fillRect/>
          </a:stretch>
        </p:blipFill>
        <p:spPr>
          <a:xfrm>
            <a:off x="939544" y="2464525"/>
            <a:ext cx="4522933" cy="3515623"/>
          </a:xfrm>
          <a:prstGeom prst="rect">
            <a:avLst/>
          </a:prstGeom>
        </p:spPr>
      </p:pic>
      <p:pic>
        <p:nvPicPr>
          <p:cNvPr id="14" name="Picture 13" descr="index.png"/>
          <p:cNvPicPr/>
          <p:nvPr/>
        </p:nvPicPr>
        <p:blipFill>
          <a:blip r:embed="rId3" cstate="print"/>
          <a:stretch>
            <a:fillRect/>
          </a:stretch>
        </p:blipFill>
        <p:spPr>
          <a:xfrm>
            <a:off x="6563261" y="2374308"/>
            <a:ext cx="4731272" cy="3658548"/>
          </a:xfrm>
          <a:prstGeom prst="rect">
            <a:avLst/>
          </a:prstGeom>
        </p:spPr>
      </p:pic>
      <p:sp>
        <p:nvSpPr>
          <p:cNvPr id="11" name="Title 1"/>
          <p:cNvSpPr txBox="1">
            <a:spLocks/>
          </p:cNvSpPr>
          <p:nvPr/>
        </p:nvSpPr>
        <p:spPr>
          <a:xfrm>
            <a:off x="474288" y="4025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15" name="Title 1"/>
          <p:cNvSpPr txBox="1">
            <a:spLocks/>
          </p:cNvSpPr>
          <p:nvPr/>
        </p:nvSpPr>
        <p:spPr>
          <a:xfrm>
            <a:off x="420051" y="12266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Acoustical Design:</a:t>
            </a:r>
            <a:endParaRPr lang="en-US" sz="3600" b="1" dirty="0">
              <a:solidFill>
                <a:schemeClr val="accent1"/>
              </a:solidFill>
              <a:latin typeface="+mn-lt"/>
            </a:endParaRPr>
          </a:p>
        </p:txBody>
      </p:sp>
      <p:sp>
        <p:nvSpPr>
          <p:cNvPr id="17" name="Title 1"/>
          <p:cNvSpPr txBox="1">
            <a:spLocks/>
          </p:cNvSpPr>
          <p:nvPr/>
        </p:nvSpPr>
        <p:spPr>
          <a:xfrm>
            <a:off x="419794" y="1981193"/>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Ease Results for</a:t>
            </a:r>
            <a:r>
              <a:rPr lang="en-US" sz="3500" b="1" dirty="0" smtClean="0">
                <a:solidFill>
                  <a:schemeClr val="tx1">
                    <a:lumMod val="65000"/>
                    <a:lumOff val="35000"/>
                  </a:schemeClr>
                </a:solidFill>
                <a:latin typeface="+mn-lt"/>
              </a:rPr>
              <a:t> Cafeteria</a:t>
            </a:r>
            <a:endParaRPr lang="en-US" sz="3500" b="1" dirty="0" smtClean="0">
              <a:solidFill>
                <a:schemeClr val="tx1">
                  <a:lumMod val="65000"/>
                  <a:lumOff val="35000"/>
                </a:schemeClr>
              </a:solidFill>
              <a:latin typeface="+mn-lt"/>
            </a:endParaRPr>
          </a:p>
        </p:txBody>
      </p:sp>
    </p:spTree>
    <p:extLst>
      <p:ext uri="{BB962C8B-B14F-4D97-AF65-F5344CB8AC3E}">
        <p14:creationId xmlns:p14="http://schemas.microsoft.com/office/powerpoint/2010/main" val="357695903"/>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854" t="5206" r="1404" b="1968"/>
          <a:stretch/>
        </p:blipFill>
        <p:spPr>
          <a:xfrm>
            <a:off x="3135087" y="87086"/>
            <a:ext cx="9092846" cy="6235339"/>
          </a:xfrm>
          <a:prstGeom prst="rect">
            <a:avLst/>
          </a:prstGeom>
        </p:spPr>
      </p:pic>
      <p:sp>
        <p:nvSpPr>
          <p:cNvPr id="3" name="Title 1"/>
          <p:cNvSpPr txBox="1">
            <a:spLocks/>
          </p:cNvSpPr>
          <p:nvPr/>
        </p:nvSpPr>
        <p:spPr>
          <a:xfrm>
            <a:off x="306840" y="201304"/>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Integrated System:</a:t>
            </a:r>
            <a:endParaRPr lang="en-US" sz="3600" b="1" dirty="0">
              <a:solidFill>
                <a:schemeClr val="accent1"/>
              </a:solidFill>
              <a:latin typeface="+mn-lt"/>
            </a:endParaRPr>
          </a:p>
        </p:txBody>
      </p:sp>
      <p:sp>
        <p:nvSpPr>
          <p:cNvPr id="4" name="Title 1"/>
          <p:cNvSpPr txBox="1">
            <a:spLocks/>
          </p:cNvSpPr>
          <p:nvPr/>
        </p:nvSpPr>
        <p:spPr>
          <a:xfrm>
            <a:off x="306840" y="880351"/>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Integrated Plan :</a:t>
            </a:r>
            <a:endParaRPr lang="en-US" sz="2800" b="1" dirty="0">
              <a:solidFill>
                <a:schemeClr val="tx1">
                  <a:lumMod val="65000"/>
                  <a:lumOff val="35000"/>
                </a:schemeClr>
              </a:solidFill>
              <a:latin typeface="+mn-lt"/>
            </a:endParaRPr>
          </a:p>
        </p:txBody>
      </p:sp>
    </p:spTree>
    <p:extLst>
      <p:ext uri="{BB962C8B-B14F-4D97-AF65-F5344CB8AC3E}">
        <p14:creationId xmlns:p14="http://schemas.microsoft.com/office/powerpoint/2010/main" val="1508429144"/>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6840" y="201304"/>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Integrated System:</a:t>
            </a:r>
            <a:endParaRPr lang="en-US" sz="3600" b="1" dirty="0">
              <a:solidFill>
                <a:schemeClr val="accent1"/>
              </a:solidFill>
              <a:latin typeface="+mn-lt"/>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1861"/>
          <a:stretch/>
        </p:blipFill>
        <p:spPr>
          <a:xfrm>
            <a:off x="3971108" y="8707"/>
            <a:ext cx="8220891" cy="6320940"/>
          </a:xfrm>
          <a:prstGeom prst="rect">
            <a:avLst/>
          </a:prstGeom>
        </p:spPr>
      </p:pic>
      <p:sp>
        <p:nvSpPr>
          <p:cNvPr id="4" name="Title 1"/>
          <p:cNvSpPr txBox="1">
            <a:spLocks/>
          </p:cNvSpPr>
          <p:nvPr/>
        </p:nvSpPr>
        <p:spPr>
          <a:xfrm>
            <a:off x="306840" y="880351"/>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Integrated Plan :</a:t>
            </a:r>
            <a:endParaRPr lang="en-US" sz="2800" b="1" dirty="0">
              <a:solidFill>
                <a:schemeClr val="tx1">
                  <a:lumMod val="65000"/>
                  <a:lumOff val="35000"/>
                </a:schemeClr>
              </a:solidFill>
              <a:latin typeface="+mn-lt"/>
            </a:endParaRPr>
          </a:p>
        </p:txBody>
      </p:sp>
    </p:spTree>
    <p:extLst>
      <p:ext uri="{BB962C8B-B14F-4D97-AF65-F5344CB8AC3E}">
        <p14:creationId xmlns:p14="http://schemas.microsoft.com/office/powerpoint/2010/main" val="1848458544"/>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6840" y="201304"/>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Integrated System:</a:t>
            </a:r>
            <a:endParaRPr lang="en-US" sz="3600" b="1" dirty="0">
              <a:solidFill>
                <a:schemeClr val="accent1"/>
              </a:solidFill>
              <a:latin typeface="+mn-lt"/>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4480" y="45090"/>
            <a:ext cx="7738183" cy="6277335"/>
          </a:xfrm>
          <a:prstGeom prst="rect">
            <a:avLst/>
          </a:prstGeom>
        </p:spPr>
      </p:pic>
      <p:sp>
        <p:nvSpPr>
          <p:cNvPr id="4" name="Title 1"/>
          <p:cNvSpPr txBox="1">
            <a:spLocks/>
          </p:cNvSpPr>
          <p:nvPr/>
        </p:nvSpPr>
        <p:spPr>
          <a:xfrm>
            <a:off x="306840" y="880351"/>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GF Integrated Plan :</a:t>
            </a:r>
            <a:endParaRPr lang="en-US" sz="2800" b="1" dirty="0">
              <a:solidFill>
                <a:schemeClr val="tx1">
                  <a:lumMod val="65000"/>
                  <a:lumOff val="35000"/>
                </a:schemeClr>
              </a:solidFill>
              <a:latin typeface="+mn-lt"/>
            </a:endParaRPr>
          </a:p>
        </p:txBody>
      </p:sp>
    </p:spTree>
    <p:extLst>
      <p:ext uri="{BB962C8B-B14F-4D97-AF65-F5344CB8AC3E}">
        <p14:creationId xmlns:p14="http://schemas.microsoft.com/office/powerpoint/2010/main" val="1887515913"/>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6840" y="201304"/>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Integrated System:</a:t>
            </a:r>
            <a:endParaRPr lang="en-US" sz="3600" b="1" dirty="0">
              <a:solidFill>
                <a:schemeClr val="accent1"/>
              </a:solidFill>
              <a:latin typeface="+mn-lt"/>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1255"/>
          <a:stretch/>
        </p:blipFill>
        <p:spPr>
          <a:xfrm>
            <a:off x="4284620" y="50006"/>
            <a:ext cx="7678944" cy="6275425"/>
          </a:xfrm>
          <a:prstGeom prst="rect">
            <a:avLst/>
          </a:prstGeom>
        </p:spPr>
      </p:pic>
      <p:sp>
        <p:nvSpPr>
          <p:cNvPr id="4" name="Title 1"/>
          <p:cNvSpPr txBox="1">
            <a:spLocks/>
          </p:cNvSpPr>
          <p:nvPr/>
        </p:nvSpPr>
        <p:spPr>
          <a:xfrm>
            <a:off x="306840" y="880351"/>
            <a:ext cx="6033001"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FF Integrated Plan :</a:t>
            </a:r>
            <a:endParaRPr lang="en-US" sz="2800" b="1" dirty="0">
              <a:solidFill>
                <a:schemeClr val="tx1">
                  <a:lumMod val="65000"/>
                  <a:lumOff val="35000"/>
                </a:schemeClr>
              </a:solidFill>
              <a:latin typeface="+mn-lt"/>
            </a:endParaRPr>
          </a:p>
        </p:txBody>
      </p:sp>
    </p:spTree>
    <p:extLst>
      <p:ext uri="{BB962C8B-B14F-4D97-AF65-F5344CB8AC3E}">
        <p14:creationId xmlns:p14="http://schemas.microsoft.com/office/powerpoint/2010/main" val="420519261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3654"/>
          <a:stretch/>
        </p:blipFill>
        <p:spPr>
          <a:xfrm>
            <a:off x="7576035" y="2270876"/>
            <a:ext cx="4006367" cy="3859958"/>
          </a:xfrm>
          <a:prstGeom prst="rect">
            <a:avLst/>
          </a:prstGeom>
        </p:spPr>
      </p:pic>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a:solidFill>
                  <a:schemeClr val="accent1"/>
                </a:solidFill>
                <a:latin typeface="+mn-lt"/>
              </a:rPr>
              <a:t>Quantity Surveying and Cost Estimation </a:t>
            </a:r>
          </a:p>
        </p:txBody>
      </p:sp>
      <p:sp>
        <p:nvSpPr>
          <p:cNvPr id="4" name="TextBox 3"/>
          <p:cNvSpPr txBox="1"/>
          <p:nvPr/>
        </p:nvSpPr>
        <p:spPr>
          <a:xfrm>
            <a:off x="411214" y="1350525"/>
            <a:ext cx="11258272" cy="830997"/>
          </a:xfrm>
          <a:prstGeom prst="rect">
            <a:avLst/>
          </a:prstGeom>
          <a:noFill/>
        </p:spPr>
        <p:txBody>
          <a:bodyPr wrap="square" rtlCol="0">
            <a:spAutoFit/>
          </a:bodyPr>
          <a:lstStyle/>
          <a:p>
            <a:r>
              <a:rPr lang="en-US" sz="2400" dirty="0" smtClean="0">
                <a:solidFill>
                  <a:schemeClr val="tx1">
                    <a:lumMod val="65000"/>
                    <a:lumOff val="35000"/>
                  </a:schemeClr>
                </a:solidFill>
              </a:rPr>
              <a:t>The total </a:t>
            </a:r>
            <a:r>
              <a:rPr lang="en-US" sz="2400" dirty="0">
                <a:solidFill>
                  <a:schemeClr val="tx1">
                    <a:lumMod val="65000"/>
                    <a:lumOff val="35000"/>
                  </a:schemeClr>
                </a:solidFill>
              </a:rPr>
              <a:t>cost for the school = 4,295,858 </a:t>
            </a:r>
            <a:r>
              <a:rPr lang="en-US" sz="2400" dirty="0" smtClean="0">
                <a:solidFill>
                  <a:schemeClr val="tx1">
                    <a:lumMod val="65000"/>
                    <a:lumOff val="35000"/>
                  </a:schemeClr>
                </a:solidFill>
              </a:rPr>
              <a:t>Nis, </a:t>
            </a:r>
            <a:r>
              <a:rPr lang="en-US" sz="2400" dirty="0">
                <a:solidFill>
                  <a:schemeClr val="tx1">
                    <a:lumMod val="65000"/>
                    <a:lumOff val="35000"/>
                  </a:schemeClr>
                </a:solidFill>
              </a:rPr>
              <a:t>including material, labor and equipment cost. The table below show a brief summary for the main components of the project cost.</a:t>
            </a:r>
            <a:endParaRPr lang="en-US" sz="2400" dirty="0" smtClean="0">
              <a:solidFill>
                <a:schemeClr val="tx1">
                  <a:lumMod val="65000"/>
                  <a:lumOff val="3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056054623"/>
              </p:ext>
            </p:extLst>
          </p:nvPr>
        </p:nvGraphicFramePr>
        <p:xfrm>
          <a:off x="570099" y="2473235"/>
          <a:ext cx="6475136" cy="3561803"/>
        </p:xfrm>
        <a:graphic>
          <a:graphicData uri="http://schemas.openxmlformats.org/drawingml/2006/table">
            <a:tbl>
              <a:tblPr firstRow="1" firstCol="1" bandRow="1">
                <a:tableStyleId>{5C22544A-7EE6-4342-B048-85BDC9FD1C3A}</a:tableStyleId>
              </a:tblPr>
              <a:tblGrid>
                <a:gridCol w="4170106">
                  <a:extLst>
                    <a:ext uri="{9D8B030D-6E8A-4147-A177-3AD203B41FA5}">
                      <a16:colId xmlns:a16="http://schemas.microsoft.com/office/drawing/2014/main" val="2296248111"/>
                    </a:ext>
                  </a:extLst>
                </a:gridCol>
                <a:gridCol w="2305030">
                  <a:extLst>
                    <a:ext uri="{9D8B030D-6E8A-4147-A177-3AD203B41FA5}">
                      <a16:colId xmlns:a16="http://schemas.microsoft.com/office/drawing/2014/main" val="2410637696"/>
                    </a:ext>
                  </a:extLst>
                </a:gridCol>
              </a:tblGrid>
              <a:tr h="508829">
                <a:tc>
                  <a:txBody>
                    <a:bodyPr/>
                    <a:lstStyle/>
                    <a:p>
                      <a:pPr marL="0" marR="0" algn="ctr">
                        <a:lnSpc>
                          <a:spcPct val="115000"/>
                        </a:lnSpc>
                        <a:spcBef>
                          <a:spcPts val="0"/>
                        </a:spcBef>
                        <a:spcAft>
                          <a:spcPts val="0"/>
                        </a:spcAft>
                        <a:tabLst>
                          <a:tab pos="1165860" algn="l"/>
                        </a:tabLst>
                      </a:pPr>
                      <a:r>
                        <a:rPr lang="en-US" sz="2000" b="1" kern="100" dirty="0">
                          <a:effectLst/>
                        </a:rPr>
                        <a:t>Item</a:t>
                      </a:r>
                      <a:endParaRPr lang="en-US" sz="2000" b="1"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b="1" kern="100" dirty="0">
                          <a:effectLst/>
                        </a:rPr>
                        <a:t>Total Cost (NIS)</a:t>
                      </a:r>
                      <a:endParaRPr lang="en-US" sz="2000" b="1"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1010261187"/>
                  </a:ext>
                </a:extLst>
              </a:tr>
              <a:tr h="508829">
                <a:tc>
                  <a:txBody>
                    <a:bodyPr/>
                    <a:lstStyle/>
                    <a:p>
                      <a:pPr marL="0" marR="0" algn="ctr">
                        <a:lnSpc>
                          <a:spcPct val="115000"/>
                        </a:lnSpc>
                        <a:spcBef>
                          <a:spcPts val="0"/>
                        </a:spcBef>
                        <a:spcAft>
                          <a:spcPts val="0"/>
                        </a:spcAft>
                        <a:tabLst>
                          <a:tab pos="1165860" algn="l"/>
                        </a:tabLst>
                      </a:pPr>
                      <a:r>
                        <a:rPr lang="en-US" sz="2000" kern="100" dirty="0">
                          <a:effectLst/>
                        </a:rPr>
                        <a:t>Earth Work</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kern="100" dirty="0" smtClean="0">
                          <a:effectLst/>
                        </a:rPr>
                        <a:t>114,900</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889819478"/>
                  </a:ext>
                </a:extLst>
              </a:tr>
              <a:tr h="508829">
                <a:tc>
                  <a:txBody>
                    <a:bodyPr/>
                    <a:lstStyle/>
                    <a:p>
                      <a:pPr marL="0" marR="0" algn="ctr">
                        <a:lnSpc>
                          <a:spcPct val="115000"/>
                        </a:lnSpc>
                        <a:spcBef>
                          <a:spcPts val="0"/>
                        </a:spcBef>
                        <a:spcAft>
                          <a:spcPts val="0"/>
                        </a:spcAft>
                        <a:tabLst>
                          <a:tab pos="1165860" algn="l"/>
                        </a:tabLst>
                      </a:pPr>
                      <a:r>
                        <a:rPr lang="en-US" sz="2000" kern="100" dirty="0">
                          <a:effectLst/>
                        </a:rPr>
                        <a:t>Construction Work</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kern="100" dirty="0" smtClean="0">
                          <a:effectLst/>
                        </a:rPr>
                        <a:t>1,352,904</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932626792"/>
                  </a:ext>
                </a:extLst>
              </a:tr>
              <a:tr h="508829">
                <a:tc>
                  <a:txBody>
                    <a:bodyPr/>
                    <a:lstStyle/>
                    <a:p>
                      <a:pPr marL="0" marR="0" algn="ctr">
                        <a:lnSpc>
                          <a:spcPct val="115000"/>
                        </a:lnSpc>
                        <a:spcBef>
                          <a:spcPts val="0"/>
                        </a:spcBef>
                        <a:spcAft>
                          <a:spcPts val="0"/>
                        </a:spcAft>
                        <a:tabLst>
                          <a:tab pos="1165860" algn="l"/>
                        </a:tabLst>
                      </a:pPr>
                      <a:r>
                        <a:rPr lang="en-US" sz="2000" kern="100" dirty="0">
                          <a:effectLst/>
                        </a:rPr>
                        <a:t>Finishes Work</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kern="100" dirty="0" smtClean="0">
                          <a:effectLst/>
                        </a:rPr>
                        <a:t>1,649,476</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682824195"/>
                  </a:ext>
                </a:extLst>
              </a:tr>
              <a:tr h="508829">
                <a:tc>
                  <a:txBody>
                    <a:bodyPr/>
                    <a:lstStyle/>
                    <a:p>
                      <a:pPr marL="0" marR="0" algn="ctr">
                        <a:lnSpc>
                          <a:spcPct val="115000"/>
                        </a:lnSpc>
                        <a:spcBef>
                          <a:spcPts val="0"/>
                        </a:spcBef>
                        <a:spcAft>
                          <a:spcPts val="0"/>
                        </a:spcAft>
                        <a:tabLst>
                          <a:tab pos="1165860" algn="l"/>
                        </a:tabLst>
                      </a:pPr>
                      <a:r>
                        <a:rPr lang="en-US" sz="2000" kern="100" dirty="0">
                          <a:effectLst/>
                        </a:rPr>
                        <a:t>Electrical Work</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kern="100" dirty="0" smtClean="0">
                          <a:effectLst/>
                        </a:rPr>
                        <a:t>442,680</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2056019978"/>
                  </a:ext>
                </a:extLst>
              </a:tr>
              <a:tr h="508829">
                <a:tc>
                  <a:txBody>
                    <a:bodyPr/>
                    <a:lstStyle/>
                    <a:p>
                      <a:pPr marL="0" marR="0" algn="ctr">
                        <a:lnSpc>
                          <a:spcPct val="115000"/>
                        </a:lnSpc>
                        <a:spcBef>
                          <a:spcPts val="0"/>
                        </a:spcBef>
                        <a:spcAft>
                          <a:spcPts val="0"/>
                        </a:spcAft>
                        <a:tabLst>
                          <a:tab pos="1165860" algn="l"/>
                        </a:tabLst>
                      </a:pPr>
                      <a:r>
                        <a:rPr lang="en-US" sz="2000" kern="100" dirty="0">
                          <a:effectLst/>
                        </a:rPr>
                        <a:t>Mechanical Work</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kern="100" dirty="0" smtClean="0">
                          <a:effectLst/>
                        </a:rPr>
                        <a:t>735,898</a:t>
                      </a:r>
                      <a:endParaRPr lang="en-US" sz="2000"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1547068165"/>
                  </a:ext>
                </a:extLst>
              </a:tr>
              <a:tr h="508829">
                <a:tc>
                  <a:txBody>
                    <a:bodyPr/>
                    <a:lstStyle/>
                    <a:p>
                      <a:pPr marL="0" marR="0" algn="ctr">
                        <a:lnSpc>
                          <a:spcPct val="115000"/>
                        </a:lnSpc>
                        <a:spcBef>
                          <a:spcPts val="0"/>
                        </a:spcBef>
                        <a:spcAft>
                          <a:spcPts val="0"/>
                        </a:spcAft>
                        <a:tabLst>
                          <a:tab pos="1165860" algn="l"/>
                        </a:tabLst>
                      </a:pPr>
                      <a:r>
                        <a:rPr lang="en-US" sz="2000" b="1" kern="100" dirty="0">
                          <a:effectLst/>
                        </a:rPr>
                        <a:t>Total Project Cost</a:t>
                      </a:r>
                      <a:endParaRPr lang="en-US" sz="2000" b="1"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tc>
                  <a:txBody>
                    <a:bodyPr/>
                    <a:lstStyle/>
                    <a:p>
                      <a:pPr marL="0" marR="0" algn="ctr">
                        <a:lnSpc>
                          <a:spcPct val="115000"/>
                        </a:lnSpc>
                        <a:spcBef>
                          <a:spcPts val="0"/>
                        </a:spcBef>
                        <a:spcAft>
                          <a:spcPts val="0"/>
                        </a:spcAft>
                        <a:tabLst>
                          <a:tab pos="1165860" algn="l"/>
                        </a:tabLst>
                      </a:pPr>
                      <a:r>
                        <a:rPr lang="en-US" sz="2000" b="1" kern="100" dirty="0" smtClean="0">
                          <a:effectLst/>
                        </a:rPr>
                        <a:t>4,295,858</a:t>
                      </a:r>
                      <a:endParaRPr lang="en-US" sz="2000" b="1" kern="100" dirty="0">
                        <a:effectLst/>
                        <a:latin typeface="SimSun" panose="02010600030101010101" pitchFamily="2" charset="-122"/>
                        <a:ea typeface="SimSun" panose="02010600030101010101" pitchFamily="2" charset="-122"/>
                        <a:cs typeface="SimSun" panose="02010600030101010101" pitchFamily="2" charset="-122"/>
                      </a:endParaRPr>
                    </a:p>
                  </a:txBody>
                  <a:tcPr marL="68580" marR="68580" marT="0" marB="0"/>
                </a:tc>
                <a:extLst>
                  <a:ext uri="{0D108BD9-81ED-4DB2-BD59-A6C34878D82A}">
                    <a16:rowId xmlns:a16="http://schemas.microsoft.com/office/drawing/2014/main" val="2641513651"/>
                  </a:ext>
                </a:extLst>
              </a:tr>
            </a:tbl>
          </a:graphicData>
        </a:graphic>
      </p:graphicFrame>
    </p:spTree>
    <p:extLst>
      <p:ext uri="{BB962C8B-B14F-4D97-AF65-F5344CB8AC3E}">
        <p14:creationId xmlns:p14="http://schemas.microsoft.com/office/powerpoint/2010/main" val="56201517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842" y="274319"/>
            <a:ext cx="10367715" cy="5831841"/>
          </a:xfrm>
          <a:prstGeom prst="rect">
            <a:avLst/>
          </a:prstGeom>
          <a:ln>
            <a:noFill/>
          </a:ln>
          <a:effectLst>
            <a:outerShdw blurRad="292100" dist="139700" dir="2700000" algn="tl" rotWithShape="0">
              <a:srgbClr val="333333">
                <a:alpha val="65000"/>
              </a:srgbClr>
            </a:outerShdw>
          </a:effectLst>
        </p:spPr>
      </p:pic>
      <p:sp>
        <p:nvSpPr>
          <p:cNvPr id="4" name="Title 1"/>
          <p:cNvSpPr txBox="1">
            <a:spLocks/>
          </p:cNvSpPr>
          <p:nvPr/>
        </p:nvSpPr>
        <p:spPr>
          <a:xfrm>
            <a:off x="1162983" y="4854937"/>
            <a:ext cx="4557098" cy="1149623"/>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8000" b="1"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Thank you</a:t>
            </a:r>
            <a:endParaRPr lang="ko-KR" altLang="en-US" sz="8000" b="1"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endParaRPr>
          </a:p>
        </p:txBody>
      </p:sp>
    </p:spTree>
    <p:extLst>
      <p:ext uri="{BB962C8B-B14F-4D97-AF65-F5344CB8AC3E}">
        <p14:creationId xmlns:p14="http://schemas.microsoft.com/office/powerpoint/2010/main" val="2304262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sections:</a:t>
            </a:r>
            <a:endParaRPr lang="en-US" sz="3600" b="1" dirty="0">
              <a:solidFill>
                <a:schemeClr val="accent1"/>
              </a:solidFill>
              <a:latin typeface="+mn-lt"/>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992"/>
          <a:stretch/>
        </p:blipFill>
        <p:spPr>
          <a:xfrm>
            <a:off x="509674" y="1932972"/>
            <a:ext cx="10891520" cy="4029862"/>
          </a:xfrm>
          <a:prstGeom prst="rect">
            <a:avLst/>
          </a:prstGeom>
        </p:spPr>
      </p:pic>
      <p:sp>
        <p:nvSpPr>
          <p:cNvPr id="6"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3460480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Sun Path:</a:t>
            </a:r>
            <a:endParaRPr lang="en-US" sz="3600" b="1" dirty="0">
              <a:solidFill>
                <a:schemeClr val="tx1">
                  <a:lumMod val="65000"/>
                  <a:lumOff val="35000"/>
                </a:schemeClr>
              </a:solidFill>
              <a:latin typeface="+mn-lt"/>
            </a:endParaRPr>
          </a:p>
        </p:txBody>
      </p:sp>
      <p:sp>
        <p:nvSpPr>
          <p:cNvPr id="5" name="TextBox 4"/>
          <p:cNvSpPr txBox="1"/>
          <p:nvPr/>
        </p:nvSpPr>
        <p:spPr>
          <a:xfrm>
            <a:off x="411213" y="1873041"/>
            <a:ext cx="11130545" cy="830997"/>
          </a:xfrm>
          <a:prstGeom prst="rect">
            <a:avLst/>
          </a:prstGeom>
          <a:noFill/>
        </p:spPr>
        <p:txBody>
          <a:bodyPr wrap="square" rtlCol="0">
            <a:spAutoFit/>
          </a:bodyPr>
          <a:lstStyle/>
          <a:p>
            <a:r>
              <a:rPr lang="en-US" sz="2400" dirty="0" smtClean="0">
                <a:solidFill>
                  <a:schemeClr val="tx1">
                    <a:lumMod val="65000"/>
                    <a:lumOff val="35000"/>
                  </a:schemeClr>
                </a:solidFill>
              </a:rPr>
              <a:t>Depending on Palestine location so the sun path is wide in summer and narrow in winter with Altitude in summer (21-6) is 81.5 and in winter (21-12) is 34.7 .</a:t>
            </a: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6863715" y="2916753"/>
            <a:ext cx="4329536" cy="2843967"/>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991236" y="2916754"/>
            <a:ext cx="3883430" cy="2843967"/>
          </a:xfrm>
          <a:prstGeom prst="rect">
            <a:avLst/>
          </a:prstGeom>
          <a:noFill/>
          <a:ln>
            <a:noFill/>
          </a:ln>
        </p:spPr>
      </p:pic>
      <p:sp>
        <p:nvSpPr>
          <p:cNvPr id="8" name="Title 1"/>
          <p:cNvSpPr txBox="1">
            <a:spLocks/>
          </p:cNvSpPr>
          <p:nvPr/>
        </p:nvSpPr>
        <p:spPr>
          <a:xfrm>
            <a:off x="1545252" y="5922637"/>
            <a:ext cx="296578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800" b="1" dirty="0">
                <a:solidFill>
                  <a:schemeClr val="tx1">
                    <a:lumMod val="65000"/>
                    <a:lumOff val="35000"/>
                  </a:schemeClr>
                </a:solidFill>
                <a:latin typeface="+mn-lt"/>
              </a:rPr>
              <a:t>Sun path – </a:t>
            </a:r>
            <a:r>
              <a:rPr lang="en-US" sz="1800" b="1" dirty="0" smtClean="0">
                <a:solidFill>
                  <a:schemeClr val="tx1">
                    <a:lumMod val="65000"/>
                    <a:lumOff val="35000"/>
                  </a:schemeClr>
                </a:solidFill>
                <a:latin typeface="+mn-lt"/>
              </a:rPr>
              <a:t>Winter condition</a:t>
            </a:r>
            <a:endParaRPr lang="en-US" sz="1800" b="1" dirty="0">
              <a:solidFill>
                <a:schemeClr val="tx1">
                  <a:lumMod val="65000"/>
                  <a:lumOff val="35000"/>
                </a:schemeClr>
              </a:solidFill>
              <a:latin typeface="+mn-lt"/>
            </a:endParaRPr>
          </a:p>
        </p:txBody>
      </p:sp>
      <p:sp>
        <p:nvSpPr>
          <p:cNvPr id="9" name="Title 1"/>
          <p:cNvSpPr txBox="1">
            <a:spLocks/>
          </p:cNvSpPr>
          <p:nvPr/>
        </p:nvSpPr>
        <p:spPr>
          <a:xfrm>
            <a:off x="7578749" y="5922637"/>
            <a:ext cx="296578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800" b="1" dirty="0" smtClean="0">
                <a:solidFill>
                  <a:schemeClr val="tx1">
                    <a:lumMod val="65000"/>
                    <a:lumOff val="35000"/>
                  </a:schemeClr>
                </a:solidFill>
                <a:latin typeface="+mn-lt"/>
              </a:rPr>
              <a:t>Sun path – Summer condition</a:t>
            </a:r>
            <a:endParaRPr lang="en-US" sz="1800" b="1" dirty="0">
              <a:solidFill>
                <a:schemeClr val="tx1">
                  <a:lumMod val="65000"/>
                  <a:lumOff val="35000"/>
                </a:schemeClr>
              </a:solidFill>
              <a:latin typeface="+mn-lt"/>
            </a:endParaRPr>
          </a:p>
        </p:txBody>
      </p:sp>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4289925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10212" r="10000"/>
          <a:stretch/>
        </p:blipFill>
        <p:spPr>
          <a:xfrm>
            <a:off x="904240" y="1535871"/>
            <a:ext cx="5252720" cy="4702369"/>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9366" r="8836"/>
          <a:stretch/>
        </p:blipFill>
        <p:spPr>
          <a:xfrm>
            <a:off x="6595345" y="1336627"/>
            <a:ext cx="5069840" cy="4427092"/>
          </a:xfrm>
          <a:prstGeom prst="rect">
            <a:avLst/>
          </a:prstGeom>
        </p:spPr>
      </p:pic>
      <p:sp>
        <p:nvSpPr>
          <p:cNvPr id="5" name="Title 1"/>
          <p:cNvSpPr txBox="1">
            <a:spLocks/>
          </p:cNvSpPr>
          <p:nvPr/>
        </p:nvSpPr>
        <p:spPr>
          <a:xfrm>
            <a:off x="8029411"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floor Plan</a:t>
            </a:r>
            <a:endParaRPr lang="en-US" sz="2800" b="1" dirty="0">
              <a:solidFill>
                <a:schemeClr val="tx1">
                  <a:lumMod val="65000"/>
                  <a:lumOff val="35000"/>
                </a:schemeClr>
              </a:solidFill>
              <a:latin typeface="+mn-lt"/>
            </a:endParaRPr>
          </a:p>
        </p:txBody>
      </p:sp>
      <p:sp>
        <p:nvSpPr>
          <p:cNvPr id="6" name="Title 1"/>
          <p:cNvSpPr txBox="1">
            <a:spLocks/>
          </p:cNvSpPr>
          <p:nvPr/>
        </p:nvSpPr>
        <p:spPr>
          <a:xfrm>
            <a:off x="1939669"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floor Plan</a:t>
            </a:r>
            <a:endParaRPr lang="en-US" sz="2800" b="1" dirty="0">
              <a:solidFill>
                <a:schemeClr val="tx1">
                  <a:lumMod val="65000"/>
                  <a:lumOff val="35000"/>
                </a:schemeClr>
              </a:solidFill>
              <a:latin typeface="+mn-lt"/>
            </a:endParaRPr>
          </a:p>
        </p:txBody>
      </p:sp>
      <p:sp>
        <p:nvSpPr>
          <p:cNvPr id="9"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Sun Path on floors:</a:t>
            </a:r>
            <a:endParaRPr lang="en-US" sz="3600" b="1" dirty="0">
              <a:solidFill>
                <a:schemeClr val="tx1">
                  <a:lumMod val="65000"/>
                  <a:lumOff val="35000"/>
                </a:schemeClr>
              </a:solidFill>
              <a:latin typeface="+mn-lt"/>
            </a:endParaRPr>
          </a:p>
        </p:txBody>
      </p:sp>
      <p:sp>
        <p:nvSpPr>
          <p:cNvPr id="1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5052297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l="12434" r="9048"/>
          <a:stretch/>
        </p:blipFill>
        <p:spPr>
          <a:xfrm>
            <a:off x="6380480" y="1159698"/>
            <a:ext cx="5344160" cy="4861601"/>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8624" r="9576"/>
          <a:stretch/>
        </p:blipFill>
        <p:spPr>
          <a:xfrm>
            <a:off x="965200" y="1321184"/>
            <a:ext cx="5506720" cy="4808585"/>
          </a:xfrm>
          <a:prstGeom prst="rect">
            <a:avLst/>
          </a:prstGeom>
        </p:spPr>
      </p:pic>
      <p:sp>
        <p:nvSpPr>
          <p:cNvPr id="13"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Sun Path on floors:</a:t>
            </a:r>
            <a:endParaRPr lang="en-US" sz="3600" b="1" dirty="0">
              <a:solidFill>
                <a:schemeClr val="tx1">
                  <a:lumMod val="65000"/>
                  <a:lumOff val="35000"/>
                </a:schemeClr>
              </a:solidFill>
              <a:latin typeface="+mn-lt"/>
            </a:endParaRPr>
          </a:p>
        </p:txBody>
      </p:sp>
      <p:sp>
        <p:nvSpPr>
          <p:cNvPr id="14" name="Title 1"/>
          <p:cNvSpPr txBox="1">
            <a:spLocks/>
          </p:cNvSpPr>
          <p:nvPr/>
        </p:nvSpPr>
        <p:spPr>
          <a:xfrm>
            <a:off x="7866851" y="5804359"/>
            <a:ext cx="275034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Ground floor Plan</a:t>
            </a:r>
            <a:endParaRPr lang="en-US" sz="2800" b="1" dirty="0">
              <a:solidFill>
                <a:schemeClr val="tx1">
                  <a:lumMod val="65000"/>
                  <a:lumOff val="35000"/>
                </a:schemeClr>
              </a:solidFill>
              <a:latin typeface="+mn-lt"/>
            </a:endParaRPr>
          </a:p>
        </p:txBody>
      </p:sp>
      <p:sp>
        <p:nvSpPr>
          <p:cNvPr id="15" name="Title 1"/>
          <p:cNvSpPr txBox="1">
            <a:spLocks/>
          </p:cNvSpPr>
          <p:nvPr/>
        </p:nvSpPr>
        <p:spPr>
          <a:xfrm>
            <a:off x="1939669" y="5804359"/>
            <a:ext cx="243919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First floor Plan</a:t>
            </a:r>
            <a:endParaRPr lang="en-US" sz="2800" b="1" dirty="0">
              <a:solidFill>
                <a:schemeClr val="tx1">
                  <a:lumMod val="65000"/>
                  <a:lumOff val="35000"/>
                </a:schemeClr>
              </a:solidFill>
              <a:latin typeface="+mn-lt"/>
            </a:endParaRPr>
          </a:p>
        </p:txBody>
      </p:sp>
      <p:sp>
        <p:nvSpPr>
          <p:cNvPr id="8"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33969153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39" y="1932972"/>
            <a:ext cx="5874512" cy="41960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1840" y="1796538"/>
            <a:ext cx="6065520" cy="4332514"/>
          </a:xfrm>
          <a:prstGeom prst="rect">
            <a:avLst/>
          </a:prstGeom>
        </p:spPr>
      </p:pic>
      <p:sp>
        <p:nvSpPr>
          <p:cNvPr id="4" name="Title 1"/>
          <p:cNvSpPr txBox="1">
            <a:spLocks/>
          </p:cNvSpPr>
          <p:nvPr/>
        </p:nvSpPr>
        <p:spPr>
          <a:xfrm>
            <a:off x="8029411"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floor Plan</a:t>
            </a:r>
            <a:endParaRPr lang="en-US" sz="2800" b="1" dirty="0">
              <a:solidFill>
                <a:schemeClr val="tx1">
                  <a:lumMod val="65000"/>
                  <a:lumOff val="35000"/>
                </a:schemeClr>
              </a:solidFill>
              <a:latin typeface="+mn-lt"/>
            </a:endParaRPr>
          </a:p>
        </p:txBody>
      </p:sp>
      <p:sp>
        <p:nvSpPr>
          <p:cNvPr id="5" name="Title 1"/>
          <p:cNvSpPr txBox="1">
            <a:spLocks/>
          </p:cNvSpPr>
          <p:nvPr/>
        </p:nvSpPr>
        <p:spPr>
          <a:xfrm>
            <a:off x="1939669"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floor Plan</a:t>
            </a:r>
            <a:endParaRPr lang="en-US" sz="2800" b="1" dirty="0">
              <a:solidFill>
                <a:schemeClr val="tx1">
                  <a:lumMod val="65000"/>
                  <a:lumOff val="35000"/>
                </a:schemeClr>
              </a:solidFill>
              <a:latin typeface="+mn-lt"/>
            </a:endParaRPr>
          </a:p>
        </p:txBody>
      </p:sp>
      <p:sp>
        <p:nvSpPr>
          <p:cNvPr id="7" name="Title 1"/>
          <p:cNvSpPr txBox="1">
            <a:spLocks/>
          </p:cNvSpPr>
          <p:nvPr/>
        </p:nvSpPr>
        <p:spPr>
          <a:xfrm>
            <a:off x="420051" y="1368143"/>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View analysis on floors:</a:t>
            </a:r>
            <a:endParaRPr lang="en-US" sz="3600" b="1" dirty="0">
              <a:solidFill>
                <a:schemeClr val="tx1">
                  <a:lumMod val="65000"/>
                  <a:lumOff val="35000"/>
                </a:schemeClr>
              </a:solidFill>
              <a:latin typeface="+mn-lt"/>
            </a:endParaRPr>
          </a:p>
        </p:txBody>
      </p:sp>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200918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394062"/>
            <a:ext cx="3296194" cy="1922418"/>
          </a:xfrm>
        </p:spPr>
        <p:txBody>
          <a:bodyPr>
            <a:noAutofit/>
          </a:bodyPr>
          <a:lstStyle/>
          <a:p>
            <a:r>
              <a:rPr lang="en-US" sz="6600" b="1" dirty="0" smtClean="0"/>
              <a:t>Table of Content :</a:t>
            </a:r>
            <a:endParaRPr lang="en-US" sz="6600" b="1" dirty="0"/>
          </a:p>
        </p:txBody>
      </p:sp>
      <p:sp>
        <p:nvSpPr>
          <p:cNvPr id="5" name="Oval 4"/>
          <p:cNvSpPr/>
          <p:nvPr/>
        </p:nvSpPr>
        <p:spPr>
          <a:xfrm>
            <a:off x="5381897" y="506089"/>
            <a:ext cx="653143" cy="65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81896" y="1703518"/>
            <a:ext cx="653143" cy="65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381897" y="2874821"/>
            <a:ext cx="653143" cy="65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81896" y="4072250"/>
            <a:ext cx="653143" cy="65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499115" y="512901"/>
            <a:ext cx="418704" cy="646331"/>
          </a:xfrm>
          <a:prstGeom prst="rect">
            <a:avLst/>
          </a:prstGeom>
          <a:noFill/>
        </p:spPr>
        <p:txBody>
          <a:bodyPr wrap="none" rtlCol="0">
            <a:spAutoFit/>
          </a:bodyPr>
          <a:lstStyle/>
          <a:p>
            <a:r>
              <a:rPr lang="en-US" sz="3600" b="1" dirty="0" smtClean="0">
                <a:solidFill>
                  <a:schemeClr val="bg1"/>
                </a:solidFill>
              </a:rPr>
              <a:t>1</a:t>
            </a:r>
            <a:endParaRPr lang="en-US" sz="3600" b="1" dirty="0">
              <a:solidFill>
                <a:schemeClr val="bg1"/>
              </a:solidFill>
            </a:endParaRPr>
          </a:p>
        </p:txBody>
      </p:sp>
      <p:sp>
        <p:nvSpPr>
          <p:cNvPr id="10" name="TextBox 9"/>
          <p:cNvSpPr txBox="1"/>
          <p:nvPr/>
        </p:nvSpPr>
        <p:spPr>
          <a:xfrm>
            <a:off x="5499115" y="1720489"/>
            <a:ext cx="418704" cy="646331"/>
          </a:xfrm>
          <a:prstGeom prst="rect">
            <a:avLst/>
          </a:prstGeom>
          <a:noFill/>
        </p:spPr>
        <p:txBody>
          <a:bodyPr wrap="none" rtlCol="0">
            <a:spAutoFit/>
          </a:bodyPr>
          <a:lstStyle/>
          <a:p>
            <a:r>
              <a:rPr lang="en-US" sz="3600" b="1" dirty="0" smtClean="0">
                <a:solidFill>
                  <a:schemeClr val="bg1"/>
                </a:solidFill>
              </a:rPr>
              <a:t>2</a:t>
            </a:r>
            <a:endParaRPr lang="en-US" sz="3600" b="1" dirty="0">
              <a:solidFill>
                <a:schemeClr val="bg1"/>
              </a:solidFill>
            </a:endParaRPr>
          </a:p>
        </p:txBody>
      </p:sp>
      <p:sp>
        <p:nvSpPr>
          <p:cNvPr id="11" name="TextBox 10"/>
          <p:cNvSpPr txBox="1"/>
          <p:nvPr/>
        </p:nvSpPr>
        <p:spPr>
          <a:xfrm>
            <a:off x="5509275" y="2878448"/>
            <a:ext cx="418704" cy="646331"/>
          </a:xfrm>
          <a:prstGeom prst="rect">
            <a:avLst/>
          </a:prstGeom>
          <a:noFill/>
        </p:spPr>
        <p:txBody>
          <a:bodyPr wrap="none" rtlCol="0">
            <a:spAutoFit/>
          </a:bodyPr>
          <a:lstStyle/>
          <a:p>
            <a:r>
              <a:rPr lang="en-US" sz="3600" b="1" dirty="0" smtClean="0">
                <a:solidFill>
                  <a:schemeClr val="bg1"/>
                </a:solidFill>
              </a:rPr>
              <a:t>3</a:t>
            </a:r>
            <a:endParaRPr lang="en-US" sz="3600" b="1" dirty="0">
              <a:solidFill>
                <a:schemeClr val="bg1"/>
              </a:solidFill>
            </a:endParaRPr>
          </a:p>
        </p:txBody>
      </p:sp>
      <p:sp>
        <p:nvSpPr>
          <p:cNvPr id="12" name="TextBox 11"/>
          <p:cNvSpPr txBox="1"/>
          <p:nvPr/>
        </p:nvSpPr>
        <p:spPr>
          <a:xfrm>
            <a:off x="5509275" y="4069065"/>
            <a:ext cx="418704" cy="646331"/>
          </a:xfrm>
          <a:prstGeom prst="rect">
            <a:avLst/>
          </a:prstGeom>
          <a:noFill/>
        </p:spPr>
        <p:txBody>
          <a:bodyPr wrap="none" rtlCol="0">
            <a:spAutoFit/>
          </a:bodyPr>
          <a:lstStyle/>
          <a:p>
            <a:r>
              <a:rPr lang="en-US" sz="3600" b="1" dirty="0" smtClean="0">
                <a:solidFill>
                  <a:schemeClr val="bg1"/>
                </a:solidFill>
              </a:rPr>
              <a:t>4</a:t>
            </a:r>
            <a:endParaRPr lang="en-US" sz="3600" b="1" dirty="0">
              <a:solidFill>
                <a:schemeClr val="bg1"/>
              </a:solidFill>
            </a:endParaRPr>
          </a:p>
        </p:txBody>
      </p:sp>
      <p:sp>
        <p:nvSpPr>
          <p:cNvPr id="15" name="TextBox 14"/>
          <p:cNvSpPr txBox="1"/>
          <p:nvPr/>
        </p:nvSpPr>
        <p:spPr>
          <a:xfrm>
            <a:off x="6152258" y="567369"/>
            <a:ext cx="5532699" cy="523220"/>
          </a:xfrm>
          <a:prstGeom prst="rect">
            <a:avLst/>
          </a:prstGeom>
          <a:noFill/>
        </p:spPr>
        <p:txBody>
          <a:bodyPr wrap="square" rtlCol="0">
            <a:spAutoFit/>
          </a:bodyPr>
          <a:lstStyle/>
          <a:p>
            <a:r>
              <a:rPr lang="en-US" sz="2800" b="1" dirty="0" smtClean="0">
                <a:solidFill>
                  <a:schemeClr val="accent1"/>
                </a:solidFill>
              </a:rPr>
              <a:t>Introduction</a:t>
            </a:r>
            <a:endParaRPr lang="en-US" sz="2800" b="1" dirty="0">
              <a:solidFill>
                <a:schemeClr val="accent1"/>
              </a:solidFill>
            </a:endParaRPr>
          </a:p>
        </p:txBody>
      </p:sp>
      <p:sp>
        <p:nvSpPr>
          <p:cNvPr id="16" name="TextBox 15"/>
          <p:cNvSpPr txBox="1"/>
          <p:nvPr/>
        </p:nvSpPr>
        <p:spPr>
          <a:xfrm>
            <a:off x="6152258" y="1795992"/>
            <a:ext cx="5908562" cy="523220"/>
          </a:xfrm>
          <a:prstGeom prst="rect">
            <a:avLst/>
          </a:prstGeom>
          <a:noFill/>
        </p:spPr>
        <p:txBody>
          <a:bodyPr wrap="square" rtlCol="0">
            <a:spAutoFit/>
          </a:bodyPr>
          <a:lstStyle/>
          <a:p>
            <a:r>
              <a:rPr lang="en-US" sz="2800" b="1" dirty="0" smtClean="0">
                <a:solidFill>
                  <a:schemeClr val="accent1"/>
                </a:solidFill>
              </a:rPr>
              <a:t>Environmental-Architectural Aspects</a:t>
            </a:r>
            <a:endParaRPr lang="en-US" sz="2800" b="1" dirty="0">
              <a:solidFill>
                <a:schemeClr val="accent1"/>
              </a:solidFill>
            </a:endParaRPr>
          </a:p>
        </p:txBody>
      </p:sp>
      <p:sp>
        <p:nvSpPr>
          <p:cNvPr id="17" name="TextBox 16"/>
          <p:cNvSpPr txBox="1"/>
          <p:nvPr/>
        </p:nvSpPr>
        <p:spPr>
          <a:xfrm>
            <a:off x="6152258" y="2947140"/>
            <a:ext cx="5532699" cy="523220"/>
          </a:xfrm>
          <a:prstGeom prst="rect">
            <a:avLst/>
          </a:prstGeom>
          <a:noFill/>
        </p:spPr>
        <p:txBody>
          <a:bodyPr wrap="square" rtlCol="0">
            <a:spAutoFit/>
          </a:bodyPr>
          <a:lstStyle/>
          <a:p>
            <a:r>
              <a:rPr lang="en-US" sz="2800" b="1" dirty="0" smtClean="0">
                <a:solidFill>
                  <a:schemeClr val="accent1"/>
                </a:solidFill>
              </a:rPr>
              <a:t>Structural Aspects</a:t>
            </a:r>
            <a:endParaRPr lang="en-US" sz="2800" b="1" dirty="0">
              <a:solidFill>
                <a:schemeClr val="accent1"/>
              </a:solidFill>
            </a:endParaRPr>
          </a:p>
        </p:txBody>
      </p:sp>
      <p:sp>
        <p:nvSpPr>
          <p:cNvPr id="18" name="TextBox 17"/>
          <p:cNvSpPr txBox="1"/>
          <p:nvPr/>
        </p:nvSpPr>
        <p:spPr>
          <a:xfrm>
            <a:off x="6152258" y="4057489"/>
            <a:ext cx="5532699" cy="523220"/>
          </a:xfrm>
          <a:prstGeom prst="rect">
            <a:avLst/>
          </a:prstGeom>
          <a:noFill/>
        </p:spPr>
        <p:txBody>
          <a:bodyPr wrap="square" rtlCol="0">
            <a:spAutoFit/>
          </a:bodyPr>
          <a:lstStyle/>
          <a:p>
            <a:r>
              <a:rPr lang="en-US" sz="2800" b="1" dirty="0" smtClean="0">
                <a:solidFill>
                  <a:schemeClr val="accent1"/>
                </a:solidFill>
              </a:rPr>
              <a:t>Electro-Mechanical Aspects</a:t>
            </a:r>
            <a:endParaRPr lang="en-US" sz="2800" b="1" dirty="0">
              <a:solidFill>
                <a:schemeClr val="accent1"/>
              </a:solidFill>
            </a:endParaRPr>
          </a:p>
        </p:txBody>
      </p:sp>
      <p:sp>
        <p:nvSpPr>
          <p:cNvPr id="21" name="Oval 20"/>
          <p:cNvSpPr/>
          <p:nvPr/>
        </p:nvSpPr>
        <p:spPr>
          <a:xfrm>
            <a:off x="5381896" y="5211828"/>
            <a:ext cx="653143" cy="65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509275" y="5208643"/>
            <a:ext cx="418704" cy="646331"/>
          </a:xfrm>
          <a:prstGeom prst="rect">
            <a:avLst/>
          </a:prstGeom>
          <a:noFill/>
        </p:spPr>
        <p:txBody>
          <a:bodyPr wrap="none" rtlCol="0">
            <a:spAutoFit/>
          </a:bodyPr>
          <a:lstStyle/>
          <a:p>
            <a:r>
              <a:rPr lang="en-US" sz="3600" b="1" dirty="0" smtClean="0">
                <a:solidFill>
                  <a:schemeClr val="bg1"/>
                </a:solidFill>
              </a:rPr>
              <a:t>5</a:t>
            </a:r>
            <a:endParaRPr lang="en-US" sz="3600" b="1" dirty="0">
              <a:solidFill>
                <a:schemeClr val="bg1"/>
              </a:solidFill>
            </a:endParaRPr>
          </a:p>
        </p:txBody>
      </p:sp>
      <p:sp>
        <p:nvSpPr>
          <p:cNvPr id="23" name="TextBox 22"/>
          <p:cNvSpPr txBox="1"/>
          <p:nvPr/>
        </p:nvSpPr>
        <p:spPr>
          <a:xfrm>
            <a:off x="6162418" y="5270198"/>
            <a:ext cx="5532699" cy="954107"/>
          </a:xfrm>
          <a:prstGeom prst="rect">
            <a:avLst/>
          </a:prstGeom>
          <a:noFill/>
        </p:spPr>
        <p:txBody>
          <a:bodyPr wrap="square" rtlCol="0">
            <a:spAutoFit/>
          </a:bodyPr>
          <a:lstStyle/>
          <a:p>
            <a:r>
              <a:rPr lang="en-US" sz="2800" b="1" dirty="0" smtClean="0">
                <a:solidFill>
                  <a:schemeClr val="accent1"/>
                </a:solidFill>
              </a:rPr>
              <a:t>Quantity Surveying and Cost Estimate</a:t>
            </a:r>
            <a:endParaRPr lang="en-US" sz="2800" b="1" dirty="0">
              <a:solidFill>
                <a:schemeClr val="accent1"/>
              </a:solidFill>
            </a:endParaRPr>
          </a:p>
        </p:txBody>
      </p:sp>
    </p:spTree>
    <p:extLst>
      <p:ext uri="{BB962C8B-B14F-4D97-AF65-F5344CB8AC3E}">
        <p14:creationId xmlns:p14="http://schemas.microsoft.com/office/powerpoint/2010/main" val="2701805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39" y="1796538"/>
            <a:ext cx="6065520" cy="433251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1840" y="1796538"/>
            <a:ext cx="6065519" cy="4332514"/>
          </a:xfrm>
          <a:prstGeom prst="rect">
            <a:avLst/>
          </a:prstGeom>
        </p:spPr>
      </p:pic>
      <p:sp>
        <p:nvSpPr>
          <p:cNvPr id="7" name="Title 1"/>
          <p:cNvSpPr txBox="1">
            <a:spLocks/>
          </p:cNvSpPr>
          <p:nvPr/>
        </p:nvSpPr>
        <p:spPr>
          <a:xfrm>
            <a:off x="420051" y="1368143"/>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View analysis on floors:</a:t>
            </a:r>
            <a:endParaRPr lang="en-US" sz="3600" b="1" dirty="0">
              <a:solidFill>
                <a:schemeClr val="tx1">
                  <a:lumMod val="65000"/>
                  <a:lumOff val="35000"/>
                </a:schemeClr>
              </a:solidFill>
              <a:latin typeface="+mn-lt"/>
            </a:endParaRPr>
          </a:p>
        </p:txBody>
      </p:sp>
      <p:sp>
        <p:nvSpPr>
          <p:cNvPr id="8" name="Title 1"/>
          <p:cNvSpPr txBox="1">
            <a:spLocks/>
          </p:cNvSpPr>
          <p:nvPr/>
        </p:nvSpPr>
        <p:spPr>
          <a:xfrm>
            <a:off x="7866851" y="5804359"/>
            <a:ext cx="275034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Ground floor Plan</a:t>
            </a:r>
            <a:endParaRPr lang="en-US" sz="2800" b="1" dirty="0">
              <a:solidFill>
                <a:schemeClr val="tx1">
                  <a:lumMod val="65000"/>
                  <a:lumOff val="35000"/>
                </a:schemeClr>
              </a:solidFill>
              <a:latin typeface="+mn-lt"/>
            </a:endParaRPr>
          </a:p>
        </p:txBody>
      </p:sp>
      <p:sp>
        <p:nvSpPr>
          <p:cNvPr id="9" name="Title 1"/>
          <p:cNvSpPr txBox="1">
            <a:spLocks/>
          </p:cNvSpPr>
          <p:nvPr/>
        </p:nvSpPr>
        <p:spPr>
          <a:xfrm>
            <a:off x="1939669" y="5804359"/>
            <a:ext cx="243919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First floor Plan</a:t>
            </a:r>
            <a:endParaRPr lang="en-US" sz="2800" b="1" dirty="0">
              <a:solidFill>
                <a:schemeClr val="tx1">
                  <a:lumMod val="65000"/>
                  <a:lumOff val="35000"/>
                </a:schemeClr>
              </a:solidFill>
              <a:latin typeface="+mn-lt"/>
            </a:endParaRPr>
          </a:p>
        </p:txBody>
      </p:sp>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758724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669" y="1932972"/>
            <a:ext cx="5874512" cy="419608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2603" y="1368367"/>
            <a:ext cx="6664959" cy="4760685"/>
          </a:xfrm>
          <a:prstGeom prst="rect">
            <a:avLst/>
          </a:prstGeom>
        </p:spPr>
      </p:pic>
      <p:sp>
        <p:nvSpPr>
          <p:cNvPr id="4" name="Title 1"/>
          <p:cNvSpPr txBox="1">
            <a:spLocks/>
          </p:cNvSpPr>
          <p:nvPr/>
        </p:nvSpPr>
        <p:spPr>
          <a:xfrm>
            <a:off x="8029411"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floor Plan</a:t>
            </a:r>
            <a:endParaRPr lang="en-US" sz="2800" b="1" dirty="0">
              <a:solidFill>
                <a:schemeClr val="tx1">
                  <a:lumMod val="65000"/>
                  <a:lumOff val="35000"/>
                </a:schemeClr>
              </a:solidFill>
              <a:latin typeface="+mn-lt"/>
            </a:endParaRPr>
          </a:p>
        </p:txBody>
      </p:sp>
      <p:sp>
        <p:nvSpPr>
          <p:cNvPr id="5" name="Title 1"/>
          <p:cNvSpPr txBox="1">
            <a:spLocks/>
          </p:cNvSpPr>
          <p:nvPr/>
        </p:nvSpPr>
        <p:spPr>
          <a:xfrm>
            <a:off x="1939669"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floor Plan</a:t>
            </a:r>
            <a:endParaRPr lang="en-US" sz="2800" b="1" dirty="0">
              <a:solidFill>
                <a:schemeClr val="tx1">
                  <a:lumMod val="65000"/>
                  <a:lumOff val="35000"/>
                </a:schemeClr>
              </a:solidFill>
              <a:latin typeface="+mn-lt"/>
            </a:endParaRPr>
          </a:p>
        </p:txBody>
      </p:sp>
      <p:sp>
        <p:nvSpPr>
          <p:cNvPr id="7" name="Title 1"/>
          <p:cNvSpPr txBox="1">
            <a:spLocks/>
          </p:cNvSpPr>
          <p:nvPr/>
        </p:nvSpPr>
        <p:spPr>
          <a:xfrm>
            <a:off x="420051" y="1376745"/>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Wind analysis on floors:</a:t>
            </a:r>
            <a:endParaRPr lang="en-US" sz="3600" b="1" dirty="0">
              <a:solidFill>
                <a:schemeClr val="tx1">
                  <a:lumMod val="65000"/>
                  <a:lumOff val="35000"/>
                </a:schemeClr>
              </a:solidFill>
              <a:latin typeface="+mn-lt"/>
            </a:endParaRPr>
          </a:p>
        </p:txBody>
      </p:sp>
      <p:sp>
        <p:nvSpPr>
          <p:cNvPr id="8"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314401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895" y="1788160"/>
            <a:ext cx="6077249" cy="434089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4038" y="1559079"/>
            <a:ext cx="6397962" cy="4569973"/>
          </a:xfrm>
          <a:prstGeom prst="rect">
            <a:avLst/>
          </a:prstGeom>
        </p:spPr>
      </p:pic>
      <p:sp>
        <p:nvSpPr>
          <p:cNvPr id="7" name="Title 1"/>
          <p:cNvSpPr txBox="1">
            <a:spLocks/>
          </p:cNvSpPr>
          <p:nvPr/>
        </p:nvSpPr>
        <p:spPr>
          <a:xfrm>
            <a:off x="420051" y="1368143"/>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Wind analysis on floors:</a:t>
            </a:r>
            <a:endParaRPr lang="en-US" sz="3600" b="1" dirty="0">
              <a:solidFill>
                <a:schemeClr val="tx1">
                  <a:lumMod val="65000"/>
                  <a:lumOff val="35000"/>
                </a:schemeClr>
              </a:solidFill>
              <a:latin typeface="+mn-lt"/>
            </a:endParaRPr>
          </a:p>
        </p:txBody>
      </p:sp>
      <p:sp>
        <p:nvSpPr>
          <p:cNvPr id="8" name="Title 1"/>
          <p:cNvSpPr txBox="1">
            <a:spLocks/>
          </p:cNvSpPr>
          <p:nvPr/>
        </p:nvSpPr>
        <p:spPr>
          <a:xfrm>
            <a:off x="7617844" y="5804359"/>
            <a:ext cx="275034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Ground floor Plan</a:t>
            </a:r>
            <a:endParaRPr lang="en-US" sz="2800" b="1" dirty="0">
              <a:solidFill>
                <a:schemeClr val="tx1">
                  <a:lumMod val="65000"/>
                  <a:lumOff val="35000"/>
                </a:schemeClr>
              </a:solidFill>
              <a:latin typeface="+mn-lt"/>
            </a:endParaRPr>
          </a:p>
        </p:txBody>
      </p:sp>
      <p:sp>
        <p:nvSpPr>
          <p:cNvPr id="9" name="Title 1"/>
          <p:cNvSpPr txBox="1">
            <a:spLocks/>
          </p:cNvSpPr>
          <p:nvPr/>
        </p:nvSpPr>
        <p:spPr>
          <a:xfrm>
            <a:off x="1939669" y="5804359"/>
            <a:ext cx="243919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First floor Plan</a:t>
            </a:r>
            <a:endParaRPr lang="en-US" sz="2800" b="1" dirty="0">
              <a:solidFill>
                <a:schemeClr val="tx1">
                  <a:lumMod val="65000"/>
                  <a:lumOff val="35000"/>
                </a:schemeClr>
              </a:solidFill>
              <a:latin typeface="+mn-lt"/>
            </a:endParaRPr>
          </a:p>
        </p:txBody>
      </p:sp>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754706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2" y="1764722"/>
            <a:ext cx="6110062" cy="436433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6160" y="1856622"/>
            <a:ext cx="5981402" cy="4272430"/>
          </a:xfrm>
          <a:prstGeom prst="rect">
            <a:avLst/>
          </a:prstGeom>
        </p:spPr>
      </p:pic>
      <p:sp>
        <p:nvSpPr>
          <p:cNvPr id="4" name="Title 1"/>
          <p:cNvSpPr txBox="1">
            <a:spLocks/>
          </p:cNvSpPr>
          <p:nvPr/>
        </p:nvSpPr>
        <p:spPr>
          <a:xfrm>
            <a:off x="8029411"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floor Plan</a:t>
            </a:r>
            <a:endParaRPr lang="en-US" sz="2800" b="1" dirty="0">
              <a:solidFill>
                <a:schemeClr val="tx1">
                  <a:lumMod val="65000"/>
                  <a:lumOff val="35000"/>
                </a:schemeClr>
              </a:solidFill>
              <a:latin typeface="+mn-lt"/>
            </a:endParaRPr>
          </a:p>
        </p:txBody>
      </p:sp>
      <p:sp>
        <p:nvSpPr>
          <p:cNvPr id="5" name="Title 1"/>
          <p:cNvSpPr txBox="1">
            <a:spLocks/>
          </p:cNvSpPr>
          <p:nvPr/>
        </p:nvSpPr>
        <p:spPr>
          <a:xfrm>
            <a:off x="1939669"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floor Plan</a:t>
            </a:r>
            <a:endParaRPr lang="en-US" sz="2800" b="1" dirty="0">
              <a:solidFill>
                <a:schemeClr val="tx1">
                  <a:lumMod val="65000"/>
                  <a:lumOff val="35000"/>
                </a:schemeClr>
              </a:solidFill>
              <a:latin typeface="+mn-lt"/>
            </a:endParaRPr>
          </a:p>
        </p:txBody>
      </p:sp>
      <p:sp>
        <p:nvSpPr>
          <p:cNvPr id="7" name="Title 1"/>
          <p:cNvSpPr txBox="1">
            <a:spLocks/>
          </p:cNvSpPr>
          <p:nvPr/>
        </p:nvSpPr>
        <p:spPr>
          <a:xfrm>
            <a:off x="420051" y="1368143"/>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Noise analysis on floors:</a:t>
            </a:r>
            <a:endParaRPr lang="en-US" sz="3600" b="1" dirty="0">
              <a:solidFill>
                <a:schemeClr val="tx1">
                  <a:lumMod val="65000"/>
                  <a:lumOff val="35000"/>
                </a:schemeClr>
              </a:solidFill>
              <a:latin typeface="+mn-lt"/>
            </a:endParaRPr>
          </a:p>
        </p:txBody>
      </p:sp>
      <p:sp>
        <p:nvSpPr>
          <p:cNvPr id="8"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8447791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36" y="1764722"/>
            <a:ext cx="6110062" cy="436433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0240" y="1711479"/>
            <a:ext cx="6184602" cy="4417573"/>
          </a:xfrm>
          <a:prstGeom prst="rect">
            <a:avLst/>
          </a:prstGeom>
        </p:spPr>
      </p:pic>
      <p:sp>
        <p:nvSpPr>
          <p:cNvPr id="7" name="Title 1"/>
          <p:cNvSpPr txBox="1">
            <a:spLocks/>
          </p:cNvSpPr>
          <p:nvPr/>
        </p:nvSpPr>
        <p:spPr>
          <a:xfrm>
            <a:off x="420051" y="1368143"/>
            <a:ext cx="46802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Noise analysis on floors:</a:t>
            </a:r>
            <a:endParaRPr lang="en-US" sz="3600" b="1" dirty="0">
              <a:solidFill>
                <a:schemeClr val="tx1">
                  <a:lumMod val="65000"/>
                  <a:lumOff val="35000"/>
                </a:schemeClr>
              </a:solidFill>
              <a:latin typeface="+mn-lt"/>
            </a:endParaRPr>
          </a:p>
        </p:txBody>
      </p:sp>
      <p:sp>
        <p:nvSpPr>
          <p:cNvPr id="8" name="Title 1"/>
          <p:cNvSpPr txBox="1">
            <a:spLocks/>
          </p:cNvSpPr>
          <p:nvPr/>
        </p:nvSpPr>
        <p:spPr>
          <a:xfrm>
            <a:off x="7617844" y="5804359"/>
            <a:ext cx="275034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Ground floor Plan</a:t>
            </a:r>
            <a:endParaRPr lang="en-US" sz="2800" b="1" dirty="0">
              <a:solidFill>
                <a:schemeClr val="tx1">
                  <a:lumMod val="65000"/>
                  <a:lumOff val="35000"/>
                </a:schemeClr>
              </a:solidFill>
              <a:latin typeface="+mn-lt"/>
            </a:endParaRPr>
          </a:p>
        </p:txBody>
      </p:sp>
      <p:sp>
        <p:nvSpPr>
          <p:cNvPr id="9" name="Title 1"/>
          <p:cNvSpPr txBox="1">
            <a:spLocks/>
          </p:cNvSpPr>
          <p:nvPr/>
        </p:nvSpPr>
        <p:spPr>
          <a:xfrm>
            <a:off x="1939669" y="5804359"/>
            <a:ext cx="243919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First floor Plan</a:t>
            </a:r>
            <a:endParaRPr lang="en-US" sz="2800" b="1" dirty="0">
              <a:solidFill>
                <a:schemeClr val="tx1">
                  <a:lumMod val="65000"/>
                  <a:lumOff val="35000"/>
                </a:schemeClr>
              </a:solidFill>
              <a:latin typeface="+mn-lt"/>
            </a:endParaRPr>
          </a:p>
        </p:txBody>
      </p:sp>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316980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graphicFrame>
        <p:nvGraphicFramePr>
          <p:cNvPr id="4" name="Table 3"/>
          <p:cNvGraphicFramePr>
            <a:graphicFrameLocks noGrp="1"/>
          </p:cNvGraphicFramePr>
          <p:nvPr>
            <p:extLst>
              <p:ext uri="{D42A27DB-BD31-4B8C-83A1-F6EECF244321}">
                <p14:modId xmlns:p14="http://schemas.microsoft.com/office/powerpoint/2010/main" val="2468683563"/>
              </p:ext>
            </p:extLst>
          </p:nvPr>
        </p:nvGraphicFramePr>
        <p:xfrm>
          <a:off x="4052818" y="1314240"/>
          <a:ext cx="3786621" cy="4993846"/>
        </p:xfrm>
        <a:graphic>
          <a:graphicData uri="http://schemas.openxmlformats.org/drawingml/2006/table">
            <a:tbl>
              <a:tblPr firstRow="1" firstCol="1" bandRow="1">
                <a:tableStyleId>{5C22544A-7EE6-4342-B048-85BDC9FD1C3A}</a:tableStyleId>
              </a:tblPr>
              <a:tblGrid>
                <a:gridCol w="1296065">
                  <a:extLst>
                    <a:ext uri="{9D8B030D-6E8A-4147-A177-3AD203B41FA5}">
                      <a16:colId xmlns:a16="http://schemas.microsoft.com/office/drawing/2014/main" val="234325877"/>
                    </a:ext>
                  </a:extLst>
                </a:gridCol>
                <a:gridCol w="915244">
                  <a:extLst>
                    <a:ext uri="{9D8B030D-6E8A-4147-A177-3AD203B41FA5}">
                      <a16:colId xmlns:a16="http://schemas.microsoft.com/office/drawing/2014/main" val="473505330"/>
                    </a:ext>
                  </a:extLst>
                </a:gridCol>
                <a:gridCol w="752099">
                  <a:extLst>
                    <a:ext uri="{9D8B030D-6E8A-4147-A177-3AD203B41FA5}">
                      <a16:colId xmlns:a16="http://schemas.microsoft.com/office/drawing/2014/main" val="1865035868"/>
                    </a:ext>
                  </a:extLst>
                </a:gridCol>
                <a:gridCol w="75658">
                  <a:extLst>
                    <a:ext uri="{9D8B030D-6E8A-4147-A177-3AD203B41FA5}">
                      <a16:colId xmlns:a16="http://schemas.microsoft.com/office/drawing/2014/main" val="2662049722"/>
                    </a:ext>
                  </a:extLst>
                </a:gridCol>
                <a:gridCol w="747555">
                  <a:extLst>
                    <a:ext uri="{9D8B030D-6E8A-4147-A177-3AD203B41FA5}">
                      <a16:colId xmlns:a16="http://schemas.microsoft.com/office/drawing/2014/main" val="1645596743"/>
                    </a:ext>
                  </a:extLst>
                </a:gridCol>
              </a:tblGrid>
              <a:tr h="384142">
                <a:tc>
                  <a:txBody>
                    <a:bodyPr/>
                    <a:lstStyle/>
                    <a:p>
                      <a:pPr marL="0" marR="0" algn="ctr">
                        <a:lnSpc>
                          <a:spcPct val="150000"/>
                        </a:lnSpc>
                        <a:spcBef>
                          <a:spcPts val="0"/>
                        </a:spcBef>
                        <a:spcAft>
                          <a:spcPts val="0"/>
                        </a:spcAft>
                      </a:pPr>
                      <a:r>
                        <a:rPr lang="en-US" sz="800" kern="100">
                          <a:effectLst/>
                        </a:rPr>
                        <a:t>Function</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Actuel Area (m</a:t>
                      </a:r>
                      <a:r>
                        <a:rPr lang="en-US" sz="800" kern="100" baseline="30000">
                          <a:effectLst/>
                        </a:rPr>
                        <a:t>2</a:t>
                      </a:r>
                      <a:r>
                        <a:rPr lang="en-US" sz="800" kern="100">
                          <a:effectLst/>
                        </a:rPr>
                        <a: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Standard area (m</a:t>
                      </a:r>
                      <a:r>
                        <a:rPr lang="en-US" sz="800" kern="100" baseline="30000">
                          <a:effectLst/>
                        </a:rPr>
                        <a:t>2</a:t>
                      </a:r>
                      <a:r>
                        <a:rPr lang="en-US" sz="800" kern="100">
                          <a:effectLst/>
                        </a:rPr>
                        <a: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tc>
                  <a:txBody>
                    <a:bodyPr/>
                    <a:lstStyle/>
                    <a:p>
                      <a:pPr marL="0" marR="0" algn="ctr">
                        <a:lnSpc>
                          <a:spcPct val="150000"/>
                        </a:lnSpc>
                        <a:spcBef>
                          <a:spcPts val="0"/>
                        </a:spcBef>
                        <a:spcAft>
                          <a:spcPts val="0"/>
                        </a:spcAft>
                      </a:pPr>
                      <a:r>
                        <a:rPr lang="en-US" sz="800" kern="100" dirty="0">
                          <a:effectLst/>
                        </a:rPr>
                        <a:t>Check</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extLst>
                  <a:ext uri="{0D108BD9-81ED-4DB2-BD59-A6C34878D82A}">
                    <a16:rowId xmlns:a16="http://schemas.microsoft.com/office/drawing/2014/main" val="3321717502"/>
                  </a:ext>
                </a:extLst>
              </a:tr>
              <a:tr h="192071">
                <a:tc>
                  <a:txBody>
                    <a:bodyPr/>
                    <a:lstStyle/>
                    <a:p>
                      <a:pPr marL="0" marR="0" algn="ctr">
                        <a:lnSpc>
                          <a:spcPct val="150000"/>
                        </a:lnSpc>
                        <a:spcBef>
                          <a:spcPts val="0"/>
                        </a:spcBef>
                        <a:spcAft>
                          <a:spcPts val="0"/>
                        </a:spcAft>
                      </a:pPr>
                      <a:r>
                        <a:rPr lang="en-US" sz="800" kern="100" dirty="0">
                          <a:effectLst/>
                        </a:rPr>
                        <a:t>Administrative</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4">
                  <a:txBody>
                    <a:bodyPr/>
                    <a:lstStyle/>
                    <a:p>
                      <a:pPr marL="0" marR="0" algn="ctr">
                        <a:lnSpc>
                          <a:spcPct val="150000"/>
                        </a:lnSpc>
                        <a:spcBef>
                          <a:spcPts val="0"/>
                        </a:spcBef>
                        <a:spcAft>
                          <a:spcPts val="0"/>
                        </a:spcAft>
                      </a:pPr>
                      <a:r>
                        <a:rPr lang="en-US" sz="800" kern="100">
                          <a:effectLst/>
                        </a:rPr>
                        <a:t> </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14083201"/>
                  </a:ext>
                </a:extLst>
              </a:tr>
              <a:tr h="192071">
                <a:tc>
                  <a:txBody>
                    <a:bodyPr/>
                    <a:lstStyle/>
                    <a:p>
                      <a:pPr marL="0" marR="0" algn="ctr">
                        <a:lnSpc>
                          <a:spcPct val="150000"/>
                        </a:lnSpc>
                        <a:spcBef>
                          <a:spcPts val="0"/>
                        </a:spcBef>
                        <a:spcAft>
                          <a:spcPts val="0"/>
                        </a:spcAft>
                      </a:pPr>
                      <a:r>
                        <a:rPr lang="en-US" sz="800" kern="100">
                          <a:effectLst/>
                        </a:rPr>
                        <a:t>Principle office</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20-30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1821619552"/>
                  </a:ext>
                </a:extLst>
              </a:tr>
              <a:tr h="192071">
                <a:tc>
                  <a:txBody>
                    <a:bodyPr/>
                    <a:lstStyle/>
                    <a:p>
                      <a:pPr marL="0" marR="0" algn="ctr">
                        <a:lnSpc>
                          <a:spcPct val="150000"/>
                        </a:lnSpc>
                        <a:spcBef>
                          <a:spcPts val="0"/>
                        </a:spcBef>
                        <a:spcAft>
                          <a:spcPts val="0"/>
                        </a:spcAft>
                      </a:pPr>
                      <a:r>
                        <a:rPr lang="en-US" sz="800" kern="100">
                          <a:effectLst/>
                        </a:rPr>
                        <a:t>Secretary</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14.5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20-24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Not 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207666488"/>
                  </a:ext>
                </a:extLst>
              </a:tr>
              <a:tr h="192071">
                <a:tc>
                  <a:txBody>
                    <a:bodyPr/>
                    <a:lstStyle/>
                    <a:p>
                      <a:pPr marL="0" marR="0" algn="ctr">
                        <a:lnSpc>
                          <a:spcPct val="150000"/>
                        </a:lnSpc>
                        <a:spcBef>
                          <a:spcPts val="0"/>
                        </a:spcBef>
                        <a:spcAft>
                          <a:spcPts val="0"/>
                        </a:spcAft>
                      </a:pPr>
                      <a:r>
                        <a:rPr lang="en-US" sz="800" kern="100">
                          <a:effectLst/>
                        </a:rPr>
                        <a:t>meeting room</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39.17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80-85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dirty="0">
                          <a:effectLst/>
                        </a:rPr>
                        <a:t> Not ok</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1457948890"/>
                  </a:ext>
                </a:extLst>
              </a:tr>
              <a:tr h="192071">
                <a:tc>
                  <a:txBody>
                    <a:bodyPr/>
                    <a:lstStyle/>
                    <a:p>
                      <a:pPr marL="0" marR="0" algn="ctr">
                        <a:lnSpc>
                          <a:spcPct val="150000"/>
                        </a:lnSpc>
                        <a:spcBef>
                          <a:spcPts val="0"/>
                        </a:spcBef>
                        <a:spcAft>
                          <a:spcPts val="0"/>
                        </a:spcAft>
                      </a:pPr>
                      <a:r>
                        <a:rPr lang="en-US" sz="800" kern="100">
                          <a:effectLst/>
                        </a:rPr>
                        <a:t>social guidance</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3782605442"/>
                  </a:ext>
                </a:extLst>
              </a:tr>
              <a:tr h="192071">
                <a:tc>
                  <a:txBody>
                    <a:bodyPr/>
                    <a:lstStyle/>
                    <a:p>
                      <a:pPr marL="0" marR="0" algn="ctr">
                        <a:lnSpc>
                          <a:spcPct val="150000"/>
                        </a:lnSpc>
                        <a:spcBef>
                          <a:spcPts val="0"/>
                        </a:spcBef>
                        <a:spcAft>
                          <a:spcPts val="0"/>
                        </a:spcAft>
                      </a:pPr>
                      <a:r>
                        <a:rPr lang="en-US" sz="800" kern="100">
                          <a:effectLst/>
                        </a:rPr>
                        <a:t>Services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4">
                  <a:txBody>
                    <a:bodyPr/>
                    <a:lstStyle/>
                    <a:p>
                      <a:pPr marL="0" marR="0" algn="ctr">
                        <a:lnSpc>
                          <a:spcPct val="150000"/>
                        </a:lnSpc>
                        <a:spcBef>
                          <a:spcPts val="0"/>
                        </a:spcBef>
                        <a:spcAft>
                          <a:spcPts val="0"/>
                        </a:spcAft>
                      </a:pPr>
                      <a:r>
                        <a:rPr lang="en-US" sz="800" kern="100" dirty="0">
                          <a:effectLst/>
                        </a:rPr>
                        <a:t> </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76937982"/>
                  </a:ext>
                </a:extLst>
              </a:tr>
              <a:tr h="192071">
                <a:tc>
                  <a:txBody>
                    <a:bodyPr/>
                    <a:lstStyle/>
                    <a:p>
                      <a:pPr marL="0" marR="0" algn="ctr">
                        <a:lnSpc>
                          <a:spcPct val="150000"/>
                        </a:lnSpc>
                        <a:spcBef>
                          <a:spcPts val="0"/>
                        </a:spcBef>
                        <a:spcAft>
                          <a:spcPts val="0"/>
                        </a:spcAft>
                      </a:pPr>
                      <a:r>
                        <a:rPr lang="en-US" sz="800" kern="100">
                          <a:effectLst/>
                        </a:rPr>
                        <a:t>First Aid</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16.5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399023930"/>
                  </a:ext>
                </a:extLst>
              </a:tr>
              <a:tr h="192071">
                <a:tc>
                  <a:txBody>
                    <a:bodyPr/>
                    <a:lstStyle/>
                    <a:p>
                      <a:pPr marL="0" marR="0" algn="ctr">
                        <a:lnSpc>
                          <a:spcPct val="150000"/>
                        </a:lnSpc>
                        <a:spcBef>
                          <a:spcPts val="0"/>
                        </a:spcBef>
                        <a:spcAft>
                          <a:spcPts val="0"/>
                        </a:spcAft>
                      </a:pPr>
                      <a:r>
                        <a:rPr lang="en-US" sz="800" kern="100">
                          <a:effectLst/>
                        </a:rPr>
                        <a:t>Reception</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82.5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423424784"/>
                  </a:ext>
                </a:extLst>
              </a:tr>
              <a:tr h="192071">
                <a:tc>
                  <a:txBody>
                    <a:bodyPr/>
                    <a:lstStyle/>
                    <a:p>
                      <a:pPr marL="0" marR="0" algn="ctr">
                        <a:lnSpc>
                          <a:spcPct val="150000"/>
                        </a:lnSpc>
                        <a:spcBef>
                          <a:spcPts val="0"/>
                        </a:spcBef>
                        <a:spcAft>
                          <a:spcPts val="0"/>
                        </a:spcAft>
                      </a:pPr>
                      <a:r>
                        <a:rPr lang="en-US" sz="800" kern="100">
                          <a:effectLst/>
                        </a:rPr>
                        <a:t>Multipurpose hall</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89.21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90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913398034"/>
                  </a:ext>
                </a:extLst>
              </a:tr>
              <a:tr h="192071">
                <a:tc>
                  <a:txBody>
                    <a:bodyPr/>
                    <a:lstStyle/>
                    <a:p>
                      <a:pPr marL="0" marR="0" algn="ctr">
                        <a:lnSpc>
                          <a:spcPct val="150000"/>
                        </a:lnSpc>
                        <a:spcBef>
                          <a:spcPts val="0"/>
                        </a:spcBef>
                        <a:spcAft>
                          <a:spcPts val="0"/>
                        </a:spcAft>
                      </a:pPr>
                      <a:r>
                        <a:rPr lang="en-US" sz="800" kern="100">
                          <a:effectLst/>
                        </a:rPr>
                        <a:t>Canteen</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21.19</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40-60</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Not 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3341212512"/>
                  </a:ext>
                </a:extLst>
              </a:tr>
              <a:tr h="192071">
                <a:tc>
                  <a:txBody>
                    <a:bodyPr/>
                    <a:lstStyle/>
                    <a:p>
                      <a:pPr marL="0" marR="0" algn="ctr">
                        <a:lnSpc>
                          <a:spcPct val="150000"/>
                        </a:lnSpc>
                        <a:spcBef>
                          <a:spcPts val="0"/>
                        </a:spcBef>
                        <a:spcAft>
                          <a:spcPts val="0"/>
                        </a:spcAft>
                      </a:pPr>
                      <a:r>
                        <a:rPr lang="en-US" sz="800" kern="100">
                          <a:effectLst/>
                        </a:rPr>
                        <a:t>Kitchens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23.5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649210277"/>
                  </a:ext>
                </a:extLst>
              </a:tr>
              <a:tr h="192071">
                <a:tc>
                  <a:txBody>
                    <a:bodyPr/>
                    <a:lstStyle/>
                    <a:p>
                      <a:pPr marL="0" marR="0" algn="ctr">
                        <a:lnSpc>
                          <a:spcPct val="150000"/>
                        </a:lnSpc>
                        <a:spcBef>
                          <a:spcPts val="0"/>
                        </a:spcBef>
                        <a:spcAft>
                          <a:spcPts val="0"/>
                        </a:spcAft>
                      </a:pPr>
                      <a:r>
                        <a:rPr lang="en-US" sz="800" kern="100">
                          <a:effectLst/>
                        </a:rPr>
                        <a:t>Staff W.Cs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31.9</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15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1228183705"/>
                  </a:ext>
                </a:extLst>
              </a:tr>
              <a:tr h="192071">
                <a:tc>
                  <a:txBody>
                    <a:bodyPr/>
                    <a:lstStyle/>
                    <a:p>
                      <a:pPr marL="0" marR="0" algn="ctr">
                        <a:lnSpc>
                          <a:spcPct val="150000"/>
                        </a:lnSpc>
                        <a:spcBef>
                          <a:spcPts val="0"/>
                        </a:spcBef>
                        <a:spcAft>
                          <a:spcPts val="0"/>
                        </a:spcAft>
                      </a:pPr>
                      <a:r>
                        <a:rPr lang="en-US" sz="800" kern="100">
                          <a:effectLst/>
                        </a:rPr>
                        <a:t>Store</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17.9</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3662986815"/>
                  </a:ext>
                </a:extLst>
              </a:tr>
              <a:tr h="192071">
                <a:tc>
                  <a:txBody>
                    <a:bodyPr/>
                    <a:lstStyle/>
                    <a:p>
                      <a:pPr marL="0" marR="0" algn="ctr">
                        <a:lnSpc>
                          <a:spcPct val="150000"/>
                        </a:lnSpc>
                        <a:spcBef>
                          <a:spcPts val="0"/>
                        </a:spcBef>
                        <a:spcAft>
                          <a:spcPts val="0"/>
                        </a:spcAft>
                      </a:pPr>
                      <a:r>
                        <a:rPr lang="en-US" sz="800" kern="100">
                          <a:effectLst/>
                        </a:rPr>
                        <a:t>*Student W.Cs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84.225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Not 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412364978"/>
                  </a:ext>
                </a:extLst>
              </a:tr>
              <a:tr h="192071">
                <a:tc>
                  <a:txBody>
                    <a:bodyPr/>
                    <a:lstStyle/>
                    <a:p>
                      <a:pPr marL="0" marR="0" algn="ctr">
                        <a:lnSpc>
                          <a:spcPct val="150000"/>
                        </a:lnSpc>
                        <a:spcBef>
                          <a:spcPts val="0"/>
                        </a:spcBef>
                        <a:spcAft>
                          <a:spcPts val="0"/>
                        </a:spcAft>
                      </a:pPr>
                      <a:r>
                        <a:rPr lang="en-US" sz="800" kern="100">
                          <a:effectLst/>
                        </a:rPr>
                        <a:t>Educational Spaces</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4">
                  <a:txBody>
                    <a:bodyPr/>
                    <a:lstStyle/>
                    <a:p>
                      <a:endParaRPr lang="en-US" sz="700" kern="100">
                        <a:effectLst/>
                        <a:latin typeface="Calibri" panose="020F0502020204030204" pitchFamily="34" charset="0"/>
                        <a:cs typeface="Arial" panose="020B0604020202020204" pitchFamily="34" charset="0"/>
                      </a:endParaRPr>
                    </a:p>
                  </a:txBody>
                  <a:tcPr marL="45668" marR="45668"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7502883"/>
                  </a:ext>
                </a:extLst>
              </a:tr>
              <a:tr h="192071">
                <a:tc>
                  <a:txBody>
                    <a:bodyPr/>
                    <a:lstStyle/>
                    <a:p>
                      <a:pPr marL="0" marR="0" algn="ctr">
                        <a:lnSpc>
                          <a:spcPct val="150000"/>
                        </a:lnSpc>
                        <a:spcBef>
                          <a:spcPts val="0"/>
                        </a:spcBef>
                        <a:spcAft>
                          <a:spcPts val="0"/>
                        </a:spcAft>
                      </a:pPr>
                      <a:r>
                        <a:rPr lang="en-US" sz="800" kern="100">
                          <a:effectLst/>
                        </a:rPr>
                        <a:t>Classroom 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39.36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Not 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697899860"/>
                  </a:ext>
                </a:extLst>
              </a:tr>
              <a:tr h="192071">
                <a:tc>
                  <a:txBody>
                    <a:bodyPr/>
                    <a:lstStyle/>
                    <a:p>
                      <a:pPr marL="0" marR="0" algn="ctr">
                        <a:lnSpc>
                          <a:spcPct val="150000"/>
                        </a:lnSpc>
                        <a:spcBef>
                          <a:spcPts val="0"/>
                        </a:spcBef>
                        <a:spcAft>
                          <a:spcPts val="0"/>
                        </a:spcAft>
                      </a:pPr>
                      <a:r>
                        <a:rPr lang="en-US" sz="800" kern="100">
                          <a:effectLst/>
                        </a:rPr>
                        <a:t>Classroom 2</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35.88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Not 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232946265"/>
                  </a:ext>
                </a:extLst>
              </a:tr>
              <a:tr h="192071">
                <a:tc>
                  <a:txBody>
                    <a:bodyPr/>
                    <a:lstStyle/>
                    <a:p>
                      <a:pPr marL="0" marR="0" algn="ctr">
                        <a:lnSpc>
                          <a:spcPct val="150000"/>
                        </a:lnSpc>
                        <a:spcBef>
                          <a:spcPts val="0"/>
                        </a:spcBef>
                        <a:spcAft>
                          <a:spcPts val="0"/>
                        </a:spcAft>
                      </a:pPr>
                      <a:r>
                        <a:rPr lang="en-US" sz="800" kern="100">
                          <a:effectLst/>
                        </a:rPr>
                        <a:t>Classroom 3</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42.1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290421841"/>
                  </a:ext>
                </a:extLst>
              </a:tr>
              <a:tr h="192071">
                <a:tc>
                  <a:txBody>
                    <a:bodyPr/>
                    <a:lstStyle/>
                    <a:p>
                      <a:pPr marL="0" marR="0" algn="ctr">
                        <a:lnSpc>
                          <a:spcPct val="150000"/>
                        </a:lnSpc>
                        <a:spcBef>
                          <a:spcPts val="0"/>
                        </a:spcBef>
                        <a:spcAft>
                          <a:spcPts val="0"/>
                        </a:spcAft>
                      </a:pPr>
                      <a:r>
                        <a:rPr lang="en-US" sz="800" kern="100">
                          <a:effectLst/>
                        </a:rPr>
                        <a:t>Classroom 4</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42.21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1355985516"/>
                  </a:ext>
                </a:extLst>
              </a:tr>
              <a:tr h="192071">
                <a:tc>
                  <a:txBody>
                    <a:bodyPr/>
                    <a:lstStyle/>
                    <a:p>
                      <a:pPr marL="0" marR="0" algn="ctr">
                        <a:lnSpc>
                          <a:spcPct val="150000"/>
                        </a:lnSpc>
                        <a:spcBef>
                          <a:spcPts val="0"/>
                        </a:spcBef>
                        <a:spcAft>
                          <a:spcPts val="0"/>
                        </a:spcAft>
                      </a:pPr>
                      <a:r>
                        <a:rPr lang="en-US" sz="800" kern="100">
                          <a:effectLst/>
                        </a:rPr>
                        <a:t>Classroom 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48.45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139318379"/>
                  </a:ext>
                </a:extLst>
              </a:tr>
              <a:tr h="192071">
                <a:tc>
                  <a:txBody>
                    <a:bodyPr/>
                    <a:lstStyle/>
                    <a:p>
                      <a:pPr marL="0" marR="0" algn="ctr">
                        <a:lnSpc>
                          <a:spcPct val="150000"/>
                        </a:lnSpc>
                        <a:spcBef>
                          <a:spcPts val="0"/>
                        </a:spcBef>
                        <a:spcAft>
                          <a:spcPts val="0"/>
                        </a:spcAft>
                      </a:pPr>
                      <a:r>
                        <a:rPr lang="en-US" sz="800" kern="100">
                          <a:effectLst/>
                        </a:rPr>
                        <a:t>Classroom 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46.6</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126956283"/>
                  </a:ext>
                </a:extLst>
              </a:tr>
              <a:tr h="192071">
                <a:tc>
                  <a:txBody>
                    <a:bodyPr/>
                    <a:lstStyle/>
                    <a:p>
                      <a:pPr marL="0" marR="0" algn="ctr">
                        <a:lnSpc>
                          <a:spcPct val="150000"/>
                        </a:lnSpc>
                        <a:spcBef>
                          <a:spcPts val="0"/>
                        </a:spcBef>
                        <a:spcAft>
                          <a:spcPts val="0"/>
                        </a:spcAft>
                      </a:pPr>
                      <a:r>
                        <a:rPr lang="en-US" sz="800" kern="100">
                          <a:effectLst/>
                        </a:rPr>
                        <a:t>Classroom 7</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46.1</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249194356"/>
                  </a:ext>
                </a:extLst>
              </a:tr>
              <a:tr h="192071">
                <a:tc>
                  <a:txBody>
                    <a:bodyPr/>
                    <a:lstStyle/>
                    <a:p>
                      <a:pPr marL="0" marR="0" algn="ctr">
                        <a:lnSpc>
                          <a:spcPct val="150000"/>
                        </a:lnSpc>
                        <a:spcBef>
                          <a:spcPts val="0"/>
                        </a:spcBef>
                        <a:spcAft>
                          <a:spcPts val="0"/>
                        </a:spcAft>
                      </a:pPr>
                      <a:r>
                        <a:rPr lang="en-US" sz="800" kern="100">
                          <a:effectLst/>
                        </a:rPr>
                        <a:t>Classroom 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51.78</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a:effectLst/>
                        </a:rPr>
                        <a:t>ok</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59101584"/>
                  </a:ext>
                </a:extLst>
              </a:tr>
              <a:tr h="192071">
                <a:tc>
                  <a:txBody>
                    <a:bodyPr/>
                    <a:lstStyle/>
                    <a:p>
                      <a:pPr marL="0" marR="0" algn="ctr">
                        <a:lnSpc>
                          <a:spcPct val="150000"/>
                        </a:lnSpc>
                        <a:spcBef>
                          <a:spcPts val="0"/>
                        </a:spcBef>
                        <a:spcAft>
                          <a:spcPts val="0"/>
                        </a:spcAft>
                      </a:pPr>
                      <a:r>
                        <a:rPr lang="en-US" sz="800" kern="100" dirty="0">
                          <a:effectLst/>
                        </a:rPr>
                        <a:t>Classroom 9</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dirty="0">
                          <a:effectLst/>
                        </a:rPr>
                        <a:t>45.82</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a:txBody>
                    <a:bodyPr/>
                    <a:lstStyle/>
                    <a:p>
                      <a:pPr marL="0" marR="0" algn="ctr">
                        <a:lnSpc>
                          <a:spcPct val="150000"/>
                        </a:lnSpc>
                        <a:spcBef>
                          <a:spcPts val="0"/>
                        </a:spcBef>
                        <a:spcAft>
                          <a:spcPts val="0"/>
                        </a:spcAft>
                      </a:pPr>
                      <a:r>
                        <a:rPr lang="en-US" sz="800" kern="100">
                          <a:effectLst/>
                        </a:rPr>
                        <a:t>45</a:t>
                      </a:r>
                      <a:endParaRPr lang="en-US" sz="800" kern="10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gridSpan="2">
                  <a:txBody>
                    <a:bodyPr/>
                    <a:lstStyle/>
                    <a:p>
                      <a:pPr marL="0" marR="0" algn="ctr">
                        <a:lnSpc>
                          <a:spcPct val="150000"/>
                        </a:lnSpc>
                        <a:spcBef>
                          <a:spcPts val="0"/>
                        </a:spcBef>
                        <a:spcAft>
                          <a:spcPts val="0"/>
                        </a:spcAft>
                      </a:pPr>
                      <a:r>
                        <a:rPr lang="en-US" sz="800" kern="100" dirty="0">
                          <a:effectLst/>
                        </a:rPr>
                        <a:t>ok</a:t>
                      </a:r>
                      <a:endParaRPr lang="en-US" sz="800" kern="100" dirty="0">
                        <a:effectLst/>
                        <a:latin typeface="SimSun" panose="02010600030101010101" pitchFamily="2" charset="-122"/>
                        <a:ea typeface="SimSun" panose="02010600030101010101" pitchFamily="2" charset="-122"/>
                        <a:cs typeface="SimSun" panose="02010600030101010101" pitchFamily="2" charset="-122"/>
                      </a:endParaRPr>
                    </a:p>
                  </a:txBody>
                  <a:tcPr marL="45668" marR="45668" marT="0" marB="0" anchor="ctr"/>
                </a:tc>
                <a:tc hMerge="1">
                  <a:txBody>
                    <a:bodyPr/>
                    <a:lstStyle/>
                    <a:p>
                      <a:endParaRPr lang="en-US"/>
                    </a:p>
                  </a:txBody>
                  <a:tcPr/>
                </a:tc>
                <a:extLst>
                  <a:ext uri="{0D108BD9-81ED-4DB2-BD59-A6C34878D82A}">
                    <a16:rowId xmlns:a16="http://schemas.microsoft.com/office/drawing/2014/main" val="204540147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92770999"/>
              </p:ext>
            </p:extLst>
          </p:nvPr>
        </p:nvGraphicFramePr>
        <p:xfrm>
          <a:off x="7839439" y="1314240"/>
          <a:ext cx="4282988" cy="4908477"/>
        </p:xfrm>
        <a:graphic>
          <a:graphicData uri="http://schemas.openxmlformats.org/drawingml/2006/table">
            <a:tbl>
              <a:tblPr firstRow="1" firstCol="1" bandRow="1">
                <a:tableStyleId>{5C22544A-7EE6-4342-B048-85BDC9FD1C3A}</a:tableStyleId>
              </a:tblPr>
              <a:tblGrid>
                <a:gridCol w="1367114">
                  <a:extLst>
                    <a:ext uri="{9D8B030D-6E8A-4147-A177-3AD203B41FA5}">
                      <a16:colId xmlns:a16="http://schemas.microsoft.com/office/drawing/2014/main" val="3406395634"/>
                    </a:ext>
                  </a:extLst>
                </a:gridCol>
                <a:gridCol w="947644">
                  <a:extLst>
                    <a:ext uri="{9D8B030D-6E8A-4147-A177-3AD203B41FA5}">
                      <a16:colId xmlns:a16="http://schemas.microsoft.com/office/drawing/2014/main" val="2740076623"/>
                    </a:ext>
                  </a:extLst>
                </a:gridCol>
                <a:gridCol w="811441">
                  <a:extLst>
                    <a:ext uri="{9D8B030D-6E8A-4147-A177-3AD203B41FA5}">
                      <a16:colId xmlns:a16="http://schemas.microsoft.com/office/drawing/2014/main" val="1109453511"/>
                    </a:ext>
                  </a:extLst>
                </a:gridCol>
                <a:gridCol w="1156789">
                  <a:extLst>
                    <a:ext uri="{9D8B030D-6E8A-4147-A177-3AD203B41FA5}">
                      <a16:colId xmlns:a16="http://schemas.microsoft.com/office/drawing/2014/main" val="1098841601"/>
                    </a:ext>
                  </a:extLst>
                </a:gridCol>
              </a:tblGrid>
              <a:tr h="640237">
                <a:tc>
                  <a:txBody>
                    <a:bodyPr/>
                    <a:lstStyle/>
                    <a:p>
                      <a:pPr marL="0" marR="0" algn="ctr">
                        <a:lnSpc>
                          <a:spcPct val="150000"/>
                        </a:lnSpc>
                        <a:spcBef>
                          <a:spcPts val="0"/>
                        </a:spcBef>
                        <a:spcAft>
                          <a:spcPts val="0"/>
                        </a:spcAft>
                      </a:pPr>
                      <a:r>
                        <a:rPr lang="en-US" sz="900" kern="100" dirty="0">
                          <a:effectLst/>
                        </a:rPr>
                        <a:t>Function</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dirty="0" err="1">
                          <a:effectLst/>
                        </a:rPr>
                        <a:t>Actuel</a:t>
                      </a:r>
                      <a:r>
                        <a:rPr lang="en-US" sz="900" kern="100" dirty="0">
                          <a:effectLst/>
                        </a:rPr>
                        <a:t> Area</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p>
                      <a:pPr marL="0" marR="0" algn="ctr">
                        <a:lnSpc>
                          <a:spcPct val="150000"/>
                        </a:lnSpc>
                        <a:spcBef>
                          <a:spcPts val="0"/>
                        </a:spcBef>
                        <a:spcAft>
                          <a:spcPts val="0"/>
                        </a:spcAft>
                      </a:pPr>
                      <a:r>
                        <a:rPr lang="en-US" sz="900" kern="100" dirty="0">
                          <a:effectLst/>
                        </a:rPr>
                        <a:t> (m</a:t>
                      </a:r>
                      <a:r>
                        <a:rPr lang="en-US" sz="900" kern="100" baseline="30000" dirty="0">
                          <a:effectLst/>
                        </a:rPr>
                        <a:t>2</a:t>
                      </a:r>
                      <a:r>
                        <a:rPr lang="en-US" sz="900" kern="100" dirty="0">
                          <a:effectLst/>
                        </a:rPr>
                        <a:t>)</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dirty="0">
                          <a:effectLst/>
                        </a:rPr>
                        <a:t>Standard Area </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p>
                      <a:pPr marL="0" marR="0" algn="ctr">
                        <a:lnSpc>
                          <a:spcPct val="150000"/>
                        </a:lnSpc>
                        <a:spcBef>
                          <a:spcPts val="0"/>
                        </a:spcBef>
                        <a:spcAft>
                          <a:spcPts val="0"/>
                        </a:spcAft>
                      </a:pPr>
                      <a:r>
                        <a:rPr lang="en-US" sz="900" kern="100" dirty="0">
                          <a:effectLst/>
                        </a:rPr>
                        <a:t>(m</a:t>
                      </a:r>
                      <a:r>
                        <a:rPr lang="en-US" sz="900" kern="100" baseline="30000" dirty="0">
                          <a:effectLst/>
                        </a:rPr>
                        <a:t>2</a:t>
                      </a:r>
                      <a:r>
                        <a:rPr lang="en-US" sz="900" kern="100" dirty="0">
                          <a:effectLst/>
                        </a:rPr>
                        <a:t>)</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dirty="0">
                          <a:effectLst/>
                        </a:rPr>
                        <a:t>Check</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2948777627"/>
                  </a:ext>
                </a:extLst>
              </a:tr>
              <a:tr h="213412">
                <a:tc>
                  <a:txBody>
                    <a:bodyPr/>
                    <a:lstStyle/>
                    <a:p>
                      <a:pPr marL="0" marR="0" algn="ctr">
                        <a:lnSpc>
                          <a:spcPct val="150000"/>
                        </a:lnSpc>
                        <a:spcBef>
                          <a:spcPts val="0"/>
                        </a:spcBef>
                        <a:spcAft>
                          <a:spcPts val="0"/>
                        </a:spcAft>
                      </a:pPr>
                      <a:r>
                        <a:rPr lang="en-US" sz="900" kern="100">
                          <a:effectLst/>
                        </a:rPr>
                        <a:t>Classroom 11</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44.6</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2902337097"/>
                  </a:ext>
                </a:extLst>
              </a:tr>
              <a:tr h="213412">
                <a:tc>
                  <a:txBody>
                    <a:bodyPr/>
                    <a:lstStyle/>
                    <a:p>
                      <a:pPr marL="0" marR="0" algn="ctr">
                        <a:lnSpc>
                          <a:spcPct val="150000"/>
                        </a:lnSpc>
                        <a:spcBef>
                          <a:spcPts val="0"/>
                        </a:spcBef>
                        <a:spcAft>
                          <a:spcPts val="0"/>
                        </a:spcAft>
                      </a:pPr>
                      <a:r>
                        <a:rPr lang="en-US" sz="900" kern="100">
                          <a:effectLst/>
                        </a:rPr>
                        <a:t>Classroom 12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38.2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dirty="0">
                          <a:effectLst/>
                        </a:rPr>
                        <a:t>Not ok</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714078608"/>
                  </a:ext>
                </a:extLst>
              </a:tr>
              <a:tr h="213412">
                <a:tc>
                  <a:txBody>
                    <a:bodyPr/>
                    <a:lstStyle/>
                    <a:p>
                      <a:pPr marL="0" marR="0" algn="ctr">
                        <a:lnSpc>
                          <a:spcPct val="150000"/>
                        </a:lnSpc>
                        <a:spcBef>
                          <a:spcPts val="0"/>
                        </a:spcBef>
                        <a:spcAft>
                          <a:spcPts val="0"/>
                        </a:spcAft>
                      </a:pPr>
                      <a:r>
                        <a:rPr lang="en-US" sz="900" kern="100">
                          <a:effectLst/>
                        </a:rPr>
                        <a:t>Classroom 13</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39.8</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Not 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806082171"/>
                  </a:ext>
                </a:extLst>
              </a:tr>
              <a:tr h="213412">
                <a:tc>
                  <a:txBody>
                    <a:bodyPr/>
                    <a:lstStyle/>
                    <a:p>
                      <a:pPr marL="0" marR="0" algn="ctr">
                        <a:lnSpc>
                          <a:spcPct val="150000"/>
                        </a:lnSpc>
                        <a:spcBef>
                          <a:spcPts val="0"/>
                        </a:spcBef>
                        <a:spcAft>
                          <a:spcPts val="0"/>
                        </a:spcAft>
                      </a:pPr>
                      <a:r>
                        <a:rPr lang="en-US" sz="900" kern="100">
                          <a:effectLst/>
                        </a:rPr>
                        <a:t>Classroom 14</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46.1</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4254625781"/>
                  </a:ext>
                </a:extLst>
              </a:tr>
              <a:tr h="213412">
                <a:tc>
                  <a:txBody>
                    <a:bodyPr/>
                    <a:lstStyle/>
                    <a:p>
                      <a:pPr marL="0" marR="0" algn="ctr">
                        <a:lnSpc>
                          <a:spcPct val="150000"/>
                        </a:lnSpc>
                        <a:spcBef>
                          <a:spcPts val="0"/>
                        </a:spcBef>
                        <a:spcAft>
                          <a:spcPts val="0"/>
                        </a:spcAft>
                      </a:pPr>
                      <a:r>
                        <a:rPr lang="en-US" sz="900" kern="100">
                          <a:effectLst/>
                        </a:rPr>
                        <a:t>Classroom 15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46.25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3222511294"/>
                  </a:ext>
                </a:extLst>
              </a:tr>
              <a:tr h="213412">
                <a:tc>
                  <a:txBody>
                    <a:bodyPr/>
                    <a:lstStyle/>
                    <a:p>
                      <a:pPr marL="0" marR="0" algn="ctr">
                        <a:lnSpc>
                          <a:spcPct val="150000"/>
                        </a:lnSpc>
                        <a:spcBef>
                          <a:spcPts val="0"/>
                        </a:spcBef>
                        <a:spcAft>
                          <a:spcPts val="0"/>
                        </a:spcAft>
                      </a:pPr>
                      <a:r>
                        <a:rPr lang="en-US" sz="900" kern="100">
                          <a:effectLst/>
                        </a:rPr>
                        <a:t>Classroom 16</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48.2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3953513234"/>
                  </a:ext>
                </a:extLst>
              </a:tr>
              <a:tr h="213412">
                <a:tc>
                  <a:txBody>
                    <a:bodyPr/>
                    <a:lstStyle/>
                    <a:p>
                      <a:pPr marL="0" marR="0" algn="ctr">
                        <a:lnSpc>
                          <a:spcPct val="150000"/>
                        </a:lnSpc>
                        <a:spcBef>
                          <a:spcPts val="0"/>
                        </a:spcBef>
                        <a:spcAft>
                          <a:spcPts val="0"/>
                        </a:spcAft>
                      </a:pPr>
                      <a:r>
                        <a:rPr lang="en-US" sz="900" kern="100">
                          <a:effectLst/>
                        </a:rPr>
                        <a:t>Classroom 17</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47.3</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2689574270"/>
                  </a:ext>
                </a:extLst>
              </a:tr>
              <a:tr h="213412">
                <a:tc>
                  <a:txBody>
                    <a:bodyPr/>
                    <a:lstStyle/>
                    <a:p>
                      <a:pPr marL="0" marR="0" algn="ctr">
                        <a:lnSpc>
                          <a:spcPct val="150000"/>
                        </a:lnSpc>
                        <a:spcBef>
                          <a:spcPts val="0"/>
                        </a:spcBef>
                        <a:spcAft>
                          <a:spcPts val="0"/>
                        </a:spcAft>
                      </a:pPr>
                      <a:r>
                        <a:rPr lang="en-US" sz="900" kern="100">
                          <a:effectLst/>
                        </a:rPr>
                        <a:t>Classroom 18</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45.82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4133882613"/>
                  </a:ext>
                </a:extLst>
              </a:tr>
              <a:tr h="213412">
                <a:tc>
                  <a:txBody>
                    <a:bodyPr/>
                    <a:lstStyle/>
                    <a:p>
                      <a:pPr marL="0" marR="0" algn="ctr">
                        <a:lnSpc>
                          <a:spcPct val="150000"/>
                        </a:lnSpc>
                        <a:spcBef>
                          <a:spcPts val="0"/>
                        </a:spcBef>
                        <a:spcAft>
                          <a:spcPts val="0"/>
                        </a:spcAft>
                      </a:pPr>
                      <a:r>
                        <a:rPr lang="en-US" sz="900" kern="100">
                          <a:effectLst/>
                        </a:rPr>
                        <a:t>Classroom 19</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45.8</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4206128612"/>
                  </a:ext>
                </a:extLst>
              </a:tr>
              <a:tr h="213412">
                <a:tc>
                  <a:txBody>
                    <a:bodyPr/>
                    <a:lstStyle/>
                    <a:p>
                      <a:pPr marL="0" marR="0" algn="ctr">
                        <a:lnSpc>
                          <a:spcPct val="150000"/>
                        </a:lnSpc>
                        <a:spcBef>
                          <a:spcPts val="0"/>
                        </a:spcBef>
                        <a:spcAft>
                          <a:spcPts val="0"/>
                        </a:spcAft>
                      </a:pPr>
                      <a:r>
                        <a:rPr lang="en-US" sz="900" kern="100">
                          <a:effectLst/>
                        </a:rPr>
                        <a:t>Classroom 20</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49.1</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4012444763"/>
                  </a:ext>
                </a:extLst>
              </a:tr>
              <a:tr h="213412">
                <a:tc>
                  <a:txBody>
                    <a:bodyPr/>
                    <a:lstStyle/>
                    <a:p>
                      <a:pPr marL="0" marR="0" algn="ctr">
                        <a:lnSpc>
                          <a:spcPct val="150000"/>
                        </a:lnSpc>
                        <a:spcBef>
                          <a:spcPts val="0"/>
                        </a:spcBef>
                        <a:spcAft>
                          <a:spcPts val="0"/>
                        </a:spcAft>
                      </a:pPr>
                      <a:r>
                        <a:rPr lang="en-US" sz="900" kern="100">
                          <a:effectLst/>
                        </a:rPr>
                        <a:t>Classroom 21</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3581164165"/>
                  </a:ext>
                </a:extLst>
              </a:tr>
              <a:tr h="213412">
                <a:tc>
                  <a:txBody>
                    <a:bodyPr/>
                    <a:lstStyle/>
                    <a:p>
                      <a:pPr marL="0" marR="0" algn="ctr">
                        <a:lnSpc>
                          <a:spcPct val="150000"/>
                        </a:lnSpc>
                        <a:spcBef>
                          <a:spcPts val="0"/>
                        </a:spcBef>
                        <a:spcAft>
                          <a:spcPts val="0"/>
                        </a:spcAft>
                      </a:pPr>
                      <a:r>
                        <a:rPr lang="en-US" sz="900" kern="100">
                          <a:effectLst/>
                        </a:rPr>
                        <a:t>Classroom 22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45.23</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3142544093"/>
                  </a:ext>
                </a:extLst>
              </a:tr>
              <a:tr h="213412">
                <a:tc>
                  <a:txBody>
                    <a:bodyPr/>
                    <a:lstStyle/>
                    <a:p>
                      <a:pPr marL="0" marR="0" algn="ctr">
                        <a:lnSpc>
                          <a:spcPct val="150000"/>
                        </a:lnSpc>
                        <a:spcBef>
                          <a:spcPts val="0"/>
                        </a:spcBef>
                        <a:spcAft>
                          <a:spcPts val="0"/>
                        </a:spcAft>
                      </a:pPr>
                      <a:r>
                        <a:rPr lang="en-US" sz="900" kern="100">
                          <a:effectLst/>
                        </a:rPr>
                        <a:t>Classroom 23</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45.23</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743124943"/>
                  </a:ext>
                </a:extLst>
              </a:tr>
              <a:tr h="213412">
                <a:tc>
                  <a:txBody>
                    <a:bodyPr/>
                    <a:lstStyle/>
                    <a:p>
                      <a:pPr marL="0" marR="0" algn="ctr">
                        <a:lnSpc>
                          <a:spcPct val="150000"/>
                        </a:lnSpc>
                        <a:spcBef>
                          <a:spcPts val="0"/>
                        </a:spcBef>
                        <a:spcAft>
                          <a:spcPts val="0"/>
                        </a:spcAft>
                      </a:pPr>
                      <a:r>
                        <a:rPr lang="en-US" sz="900" kern="100">
                          <a:effectLst/>
                        </a:rPr>
                        <a:t>**Library</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106.16</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50-70</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Not 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983416007"/>
                  </a:ext>
                </a:extLst>
              </a:tr>
              <a:tr h="213412">
                <a:tc>
                  <a:txBody>
                    <a:bodyPr/>
                    <a:lstStyle/>
                    <a:p>
                      <a:pPr marL="0" marR="0" algn="ctr">
                        <a:lnSpc>
                          <a:spcPct val="150000"/>
                        </a:lnSpc>
                        <a:spcBef>
                          <a:spcPts val="0"/>
                        </a:spcBef>
                        <a:spcAft>
                          <a:spcPts val="0"/>
                        </a:spcAft>
                      </a:pPr>
                      <a:r>
                        <a:rPr lang="en-US" sz="900" kern="100">
                          <a:effectLst/>
                        </a:rPr>
                        <a:t>Science lab</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51.75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70-80</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Not 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411848119"/>
                  </a:ext>
                </a:extLst>
              </a:tr>
              <a:tr h="213412">
                <a:tc>
                  <a:txBody>
                    <a:bodyPr/>
                    <a:lstStyle/>
                    <a:p>
                      <a:pPr marL="0" marR="0" algn="ctr">
                        <a:lnSpc>
                          <a:spcPct val="150000"/>
                        </a:lnSpc>
                        <a:spcBef>
                          <a:spcPts val="0"/>
                        </a:spcBef>
                        <a:spcAft>
                          <a:spcPts val="0"/>
                        </a:spcAft>
                      </a:pPr>
                      <a:r>
                        <a:rPr lang="en-US" sz="900" kern="100">
                          <a:effectLst/>
                        </a:rPr>
                        <a:t>Computer lab</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46.6</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40.5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2525992765"/>
                  </a:ext>
                </a:extLst>
              </a:tr>
              <a:tr h="213412">
                <a:tc>
                  <a:txBody>
                    <a:bodyPr/>
                    <a:lstStyle/>
                    <a:p>
                      <a:pPr marL="0" marR="0" algn="ctr">
                        <a:lnSpc>
                          <a:spcPct val="150000"/>
                        </a:lnSpc>
                        <a:spcBef>
                          <a:spcPts val="0"/>
                        </a:spcBef>
                        <a:spcAft>
                          <a:spcPts val="0"/>
                        </a:spcAft>
                      </a:pPr>
                      <a:r>
                        <a:rPr lang="en-US" sz="900" kern="100">
                          <a:effectLst/>
                        </a:rPr>
                        <a:t>Teacher's rooms</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89.22</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24-50</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2546383987"/>
                  </a:ext>
                </a:extLst>
              </a:tr>
              <a:tr h="213412">
                <a:tc>
                  <a:txBody>
                    <a:bodyPr/>
                    <a:lstStyle/>
                    <a:p>
                      <a:pPr marL="0" marR="0" algn="ctr">
                        <a:lnSpc>
                          <a:spcPct val="150000"/>
                        </a:lnSpc>
                        <a:spcBef>
                          <a:spcPts val="0"/>
                        </a:spcBef>
                        <a:spcAft>
                          <a:spcPts val="0"/>
                        </a:spcAft>
                      </a:pPr>
                      <a:r>
                        <a:rPr lang="en-US" sz="900" kern="100">
                          <a:effectLst/>
                        </a:rPr>
                        <a:t>Circulation</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 </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 </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 </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890576596"/>
                  </a:ext>
                </a:extLst>
              </a:tr>
              <a:tr h="213412">
                <a:tc>
                  <a:txBody>
                    <a:bodyPr/>
                    <a:lstStyle/>
                    <a:p>
                      <a:pPr marL="0" marR="0" algn="ctr">
                        <a:lnSpc>
                          <a:spcPct val="150000"/>
                        </a:lnSpc>
                        <a:spcBef>
                          <a:spcPts val="0"/>
                        </a:spcBef>
                        <a:spcAft>
                          <a:spcPts val="0"/>
                        </a:spcAft>
                      </a:pPr>
                      <a:r>
                        <a:rPr lang="en-US" sz="900" kern="100">
                          <a:effectLst/>
                        </a:rPr>
                        <a:t>Staircase A</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24.55</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ok</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279613749"/>
                  </a:ext>
                </a:extLst>
              </a:tr>
              <a:tr h="213412">
                <a:tc>
                  <a:txBody>
                    <a:bodyPr/>
                    <a:lstStyle/>
                    <a:p>
                      <a:pPr marL="0" marR="0" algn="ctr">
                        <a:lnSpc>
                          <a:spcPct val="150000"/>
                        </a:lnSpc>
                        <a:spcBef>
                          <a:spcPts val="0"/>
                        </a:spcBef>
                        <a:spcAft>
                          <a:spcPts val="0"/>
                        </a:spcAft>
                      </a:pPr>
                      <a:r>
                        <a:rPr lang="en-US" sz="900" kern="100">
                          <a:effectLst/>
                        </a:rPr>
                        <a:t>Staircase B</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23.8</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a:effectLst/>
                        </a:rPr>
                        <a:t>***</a:t>
                      </a:r>
                      <a:endParaRPr lang="en-US" sz="900" kern="10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tc>
                  <a:txBody>
                    <a:bodyPr/>
                    <a:lstStyle/>
                    <a:p>
                      <a:pPr marL="0" marR="0" algn="ctr">
                        <a:lnSpc>
                          <a:spcPct val="150000"/>
                        </a:lnSpc>
                        <a:spcBef>
                          <a:spcPts val="0"/>
                        </a:spcBef>
                        <a:spcAft>
                          <a:spcPts val="0"/>
                        </a:spcAft>
                      </a:pPr>
                      <a:r>
                        <a:rPr lang="en-US" sz="900" kern="100" dirty="0">
                          <a:effectLst/>
                        </a:rPr>
                        <a:t>ok</a:t>
                      </a:r>
                      <a:endParaRPr lang="en-US" sz="900" kern="100" dirty="0">
                        <a:effectLst/>
                        <a:latin typeface="SimSun" panose="02010600030101010101" pitchFamily="2" charset="-122"/>
                        <a:ea typeface="SimSun" panose="02010600030101010101" pitchFamily="2" charset="-122"/>
                        <a:cs typeface="SimSun" panose="02010600030101010101" pitchFamily="2" charset="-122"/>
                      </a:endParaRPr>
                    </a:p>
                  </a:txBody>
                  <a:tcPr marL="51625" marR="51625" marT="0" marB="0" anchor="ctr"/>
                </a:tc>
                <a:extLst>
                  <a:ext uri="{0D108BD9-81ED-4DB2-BD59-A6C34878D82A}">
                    <a16:rowId xmlns:a16="http://schemas.microsoft.com/office/drawing/2014/main" val="1450882651"/>
                  </a:ext>
                </a:extLst>
              </a:tr>
            </a:tbl>
          </a:graphicData>
        </a:graphic>
      </p:graphicFrame>
      <p:sp>
        <p:nvSpPr>
          <p:cNvPr id="6"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7"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Area modification:</a:t>
            </a:r>
            <a:endParaRPr lang="en-US" sz="3600" b="1" dirty="0">
              <a:solidFill>
                <a:schemeClr val="tx1">
                  <a:lumMod val="65000"/>
                  <a:lumOff val="35000"/>
                </a:schemeClr>
              </a:solidFill>
              <a:latin typeface="+mn-lt"/>
            </a:endParaRPr>
          </a:p>
        </p:txBody>
      </p:sp>
    </p:spTree>
    <p:extLst>
      <p:ext uri="{BB962C8B-B14F-4D97-AF65-F5344CB8AC3E}">
        <p14:creationId xmlns:p14="http://schemas.microsoft.com/office/powerpoint/2010/main" val="3280786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11"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Room </a:t>
            </a:r>
            <a:r>
              <a:rPr lang="en-US" sz="3600" b="1" dirty="0">
                <a:solidFill>
                  <a:schemeClr val="tx1">
                    <a:lumMod val="65000"/>
                    <a:lumOff val="35000"/>
                  </a:schemeClr>
                </a:solidFill>
                <a:latin typeface="+mn-lt"/>
              </a:rPr>
              <a:t>orientation:</a:t>
            </a:r>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533853" y="2602817"/>
            <a:ext cx="4603629" cy="3558091"/>
          </a:xfrm>
          <a:prstGeom prst="rect">
            <a:avLst/>
          </a:prstGeom>
        </p:spPr>
      </p:pic>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6295027" y="2229415"/>
            <a:ext cx="4895487" cy="3782993"/>
          </a:xfrm>
          <a:prstGeom prst="rect">
            <a:avLst/>
          </a:prstGeom>
        </p:spPr>
      </p:pic>
      <p:sp>
        <p:nvSpPr>
          <p:cNvPr id="14" name="Title 1"/>
          <p:cNvSpPr txBox="1">
            <a:spLocks/>
          </p:cNvSpPr>
          <p:nvPr/>
        </p:nvSpPr>
        <p:spPr>
          <a:xfrm>
            <a:off x="700170" y="6012408"/>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original location of computer lab</a:t>
            </a:r>
          </a:p>
        </p:txBody>
      </p:sp>
      <p:sp>
        <p:nvSpPr>
          <p:cNvPr id="15" name="Title 1"/>
          <p:cNvSpPr txBox="1">
            <a:spLocks/>
          </p:cNvSpPr>
          <p:nvPr/>
        </p:nvSpPr>
        <p:spPr>
          <a:xfrm>
            <a:off x="6916547" y="6012408"/>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modified location of computer lab</a:t>
            </a:r>
          </a:p>
        </p:txBody>
      </p:sp>
      <p:sp>
        <p:nvSpPr>
          <p:cNvPr id="2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4866745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176211" y="2399295"/>
            <a:ext cx="4901600" cy="3787679"/>
          </a:xfrm>
          <a:prstGeom prst="rect">
            <a:avLst/>
          </a:prstGeom>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6572970" y="2625722"/>
            <a:ext cx="4315143" cy="3334823"/>
          </a:xfrm>
          <a:prstGeom prst="rect">
            <a:avLst/>
          </a:prstGeom>
        </p:spPr>
      </p:pic>
      <p:sp>
        <p:nvSpPr>
          <p:cNvPr id="1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14"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Room </a:t>
            </a:r>
            <a:r>
              <a:rPr lang="en-US" sz="3600" b="1" dirty="0">
                <a:solidFill>
                  <a:schemeClr val="tx1">
                    <a:lumMod val="65000"/>
                    <a:lumOff val="35000"/>
                  </a:schemeClr>
                </a:solidFill>
                <a:latin typeface="+mn-lt"/>
              </a:rPr>
              <a:t>orientation:</a:t>
            </a:r>
          </a:p>
        </p:txBody>
      </p:sp>
      <p:sp>
        <p:nvSpPr>
          <p:cNvPr id="15" name="Title 1"/>
          <p:cNvSpPr txBox="1">
            <a:spLocks/>
          </p:cNvSpPr>
          <p:nvPr/>
        </p:nvSpPr>
        <p:spPr>
          <a:xfrm>
            <a:off x="700170" y="6012408"/>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original location of the library</a:t>
            </a:r>
          </a:p>
        </p:txBody>
      </p:sp>
      <p:sp>
        <p:nvSpPr>
          <p:cNvPr id="16" name="Title 1"/>
          <p:cNvSpPr txBox="1">
            <a:spLocks/>
          </p:cNvSpPr>
          <p:nvPr/>
        </p:nvSpPr>
        <p:spPr>
          <a:xfrm>
            <a:off x="6916547" y="6012408"/>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modified location of the library</a:t>
            </a:r>
          </a:p>
        </p:txBody>
      </p:sp>
      <p:sp>
        <p:nvSpPr>
          <p:cNvPr id="17"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35392020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13"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Glazing Area:</a:t>
            </a:r>
            <a:endParaRPr lang="en-US" sz="3600" b="1" dirty="0">
              <a:solidFill>
                <a:schemeClr val="tx1">
                  <a:lumMod val="65000"/>
                  <a:lumOff val="35000"/>
                </a:schemeClr>
              </a:solidFill>
              <a:latin typeface="+mn-lt"/>
            </a:endParaRPr>
          </a:p>
        </p:txBody>
      </p:sp>
      <p:sp>
        <p:nvSpPr>
          <p:cNvPr id="14" name="TextBox 13"/>
          <p:cNvSpPr txBox="1"/>
          <p:nvPr/>
        </p:nvSpPr>
        <p:spPr>
          <a:xfrm>
            <a:off x="411214" y="2681710"/>
            <a:ext cx="11380191" cy="830997"/>
          </a:xfrm>
          <a:prstGeom prst="rect">
            <a:avLst/>
          </a:prstGeom>
          <a:noFill/>
        </p:spPr>
        <p:txBody>
          <a:bodyPr wrap="square" rtlCol="0">
            <a:spAutoFit/>
          </a:bodyPr>
          <a:lstStyle/>
          <a:p>
            <a:r>
              <a:rPr lang="en-US" sz="2400" dirty="0">
                <a:solidFill>
                  <a:schemeClr val="tx1">
                    <a:lumMod val="65000"/>
                    <a:lumOff val="35000"/>
                  </a:schemeClr>
                </a:solidFill>
              </a:rPr>
              <a:t>T</a:t>
            </a:r>
            <a:r>
              <a:rPr lang="en-US" sz="2400" dirty="0" smtClean="0">
                <a:solidFill>
                  <a:schemeClr val="tx1">
                    <a:lumMod val="65000"/>
                    <a:lumOff val="35000"/>
                  </a:schemeClr>
                </a:solidFill>
              </a:rPr>
              <a:t>he area of glazing in each classroom should be 20% of classroom area, so the glazing area modified to achieve this requirement. </a:t>
            </a:r>
          </a:p>
        </p:txBody>
      </p:sp>
      <p:pic>
        <p:nvPicPr>
          <p:cNvPr id="15" name="Picture 14"/>
          <p:cNvPicPr/>
          <p:nvPr/>
        </p:nvPicPr>
        <p:blipFill>
          <a:blip r:embed="rId2" cstate="print">
            <a:extLst>
              <a:ext uri="{28A0092B-C50C-407E-A947-70E740481C1C}">
                <a14:useLocalDpi xmlns:a14="http://schemas.microsoft.com/office/drawing/2010/main" val="0"/>
              </a:ext>
            </a:extLst>
          </a:blip>
          <a:stretch>
            <a:fillRect/>
          </a:stretch>
        </p:blipFill>
        <p:spPr>
          <a:xfrm>
            <a:off x="1501358" y="3635420"/>
            <a:ext cx="3514903" cy="2394406"/>
          </a:xfrm>
          <a:prstGeom prst="rect">
            <a:avLst/>
          </a:prstGeom>
        </p:spPr>
      </p:pic>
      <p:pic>
        <p:nvPicPr>
          <p:cNvPr id="16" name="Picture 15"/>
          <p:cNvPicPr/>
          <p:nvPr/>
        </p:nvPicPr>
        <p:blipFill>
          <a:blip r:embed="rId3" cstate="print">
            <a:extLst>
              <a:ext uri="{28A0092B-C50C-407E-A947-70E740481C1C}">
                <a14:useLocalDpi xmlns:a14="http://schemas.microsoft.com/office/drawing/2010/main" val="0"/>
              </a:ext>
            </a:extLst>
          </a:blip>
          <a:stretch>
            <a:fillRect/>
          </a:stretch>
        </p:blipFill>
        <p:spPr>
          <a:xfrm>
            <a:off x="7090666" y="3635420"/>
            <a:ext cx="4213199" cy="2369861"/>
          </a:xfrm>
          <a:prstGeom prst="rect">
            <a:avLst/>
          </a:prstGeom>
        </p:spPr>
      </p:pic>
      <p:sp>
        <p:nvSpPr>
          <p:cNvPr id="17" name="Title 1"/>
          <p:cNvSpPr txBox="1">
            <a:spLocks/>
          </p:cNvSpPr>
          <p:nvPr/>
        </p:nvSpPr>
        <p:spPr>
          <a:xfrm>
            <a:off x="1501359" y="6029826"/>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Glazing area before modification</a:t>
            </a:r>
          </a:p>
        </p:txBody>
      </p:sp>
      <p:sp>
        <p:nvSpPr>
          <p:cNvPr id="18" name="Title 1"/>
          <p:cNvSpPr txBox="1">
            <a:spLocks/>
          </p:cNvSpPr>
          <p:nvPr/>
        </p:nvSpPr>
        <p:spPr>
          <a:xfrm>
            <a:off x="7449313" y="6029826"/>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Glazing area after modification</a:t>
            </a:r>
          </a:p>
        </p:txBody>
      </p:sp>
      <p:sp>
        <p:nvSpPr>
          <p:cNvPr id="19"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4902238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13"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Green Area:</a:t>
            </a:r>
            <a:endParaRPr lang="en-US" sz="3600" b="1" dirty="0">
              <a:solidFill>
                <a:schemeClr val="tx1">
                  <a:lumMod val="65000"/>
                  <a:lumOff val="35000"/>
                </a:schemeClr>
              </a:solidFill>
              <a:latin typeface="+mn-lt"/>
            </a:endParaRPr>
          </a:p>
        </p:txBody>
      </p:sp>
      <p:pic>
        <p:nvPicPr>
          <p:cNvPr id="14" name="Picture 13"/>
          <p:cNvPicPr/>
          <p:nvPr/>
        </p:nvPicPr>
        <p:blipFill>
          <a:blip r:embed="rId2" cstate="print">
            <a:extLst>
              <a:ext uri="{28A0092B-C50C-407E-A947-70E740481C1C}">
                <a14:useLocalDpi xmlns:a14="http://schemas.microsoft.com/office/drawing/2010/main" val="0"/>
              </a:ext>
            </a:extLst>
          </a:blip>
          <a:stretch>
            <a:fillRect/>
          </a:stretch>
        </p:blipFill>
        <p:spPr>
          <a:xfrm rot="5400000">
            <a:off x="6606806" y="1137871"/>
            <a:ext cx="5596902" cy="4197531"/>
          </a:xfrm>
          <a:prstGeom prst="rect">
            <a:avLst/>
          </a:prstGeom>
        </p:spPr>
      </p:pic>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630192" y="2712112"/>
            <a:ext cx="5892527" cy="3314265"/>
          </a:xfrm>
          <a:prstGeom prst="rect">
            <a:avLst/>
          </a:prstGeom>
        </p:spPr>
      </p:pic>
      <p:sp>
        <p:nvSpPr>
          <p:cNvPr id="16" name="Title 1"/>
          <p:cNvSpPr txBox="1">
            <a:spLocks/>
          </p:cNvSpPr>
          <p:nvPr/>
        </p:nvSpPr>
        <p:spPr>
          <a:xfrm>
            <a:off x="1483941" y="6055953"/>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modified court</a:t>
            </a:r>
          </a:p>
        </p:txBody>
      </p:sp>
      <p:sp>
        <p:nvSpPr>
          <p:cNvPr id="17" name="Title 1"/>
          <p:cNvSpPr txBox="1">
            <a:spLocks/>
          </p:cNvSpPr>
          <p:nvPr/>
        </p:nvSpPr>
        <p:spPr>
          <a:xfrm>
            <a:off x="7431895" y="6055953"/>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Court before modification - As-built</a:t>
            </a:r>
          </a:p>
        </p:txBody>
      </p:sp>
      <p:sp>
        <p:nvSpPr>
          <p:cNvPr id="18"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4257777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9" y="648705"/>
            <a:ext cx="321803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Introduction:</a:t>
            </a:r>
            <a:endParaRPr lang="en-US" sz="4400" b="1" dirty="0">
              <a:solidFill>
                <a:schemeClr val="accent1"/>
              </a:solidFill>
              <a:latin typeface="+mn-lt"/>
            </a:endParaRPr>
          </a:p>
        </p:txBody>
      </p:sp>
      <p:sp>
        <p:nvSpPr>
          <p:cNvPr id="3" name="TextBox 2"/>
          <p:cNvSpPr txBox="1"/>
          <p:nvPr/>
        </p:nvSpPr>
        <p:spPr>
          <a:xfrm>
            <a:off x="445939" y="1469984"/>
            <a:ext cx="11383388" cy="2308324"/>
          </a:xfrm>
          <a:prstGeom prst="rect">
            <a:avLst/>
          </a:prstGeom>
          <a:noFill/>
        </p:spPr>
        <p:txBody>
          <a:bodyPr wrap="square" rtlCol="0">
            <a:spAutoFit/>
          </a:bodyPr>
          <a:lstStyle/>
          <a:p>
            <a:r>
              <a:rPr lang="en-US" sz="2400" dirty="0" smtClean="0">
                <a:solidFill>
                  <a:schemeClr val="tx1">
                    <a:lumMod val="65000"/>
                    <a:lumOff val="35000"/>
                  </a:schemeClr>
                </a:solidFill>
              </a:rPr>
              <a:t>The school building is one of the most important basics of the educational process, and the most important factor for success is the educational process.</a:t>
            </a:r>
          </a:p>
          <a:p>
            <a:r>
              <a:rPr lang="en-US" sz="2400" dirty="0" smtClean="0">
                <a:solidFill>
                  <a:schemeClr val="tx1">
                    <a:lumMod val="65000"/>
                    <a:lumOff val="35000"/>
                  </a:schemeClr>
                </a:solidFill>
              </a:rPr>
              <a:t>Studies have shown that the more the school building is equipped with amenities, the greater the educational attainment of students and helps in the proper functioning of the educational process. So the study environment is the place where students receive pedagogical and educational principles and take them to society to develop and build it.</a:t>
            </a:r>
          </a:p>
        </p:txBody>
      </p:sp>
    </p:spTree>
    <p:extLst>
      <p:ext uri="{BB962C8B-B14F-4D97-AF65-F5344CB8AC3E}">
        <p14:creationId xmlns:p14="http://schemas.microsoft.com/office/powerpoint/2010/main" val="17142518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1321753" y="3413030"/>
            <a:ext cx="3427730" cy="2646680"/>
          </a:xfrm>
          <a:prstGeom prst="rect">
            <a:avLst/>
          </a:prstGeom>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7340826" y="3283461"/>
            <a:ext cx="3625215" cy="2800985"/>
          </a:xfrm>
          <a:prstGeom prst="rect">
            <a:avLst/>
          </a:prstGeom>
        </p:spPr>
      </p:pic>
      <p:sp>
        <p:nvSpPr>
          <p:cNvPr id="14"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15"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Safety Modifications:</a:t>
            </a:r>
            <a:endParaRPr lang="en-US" sz="3600" b="1" dirty="0">
              <a:solidFill>
                <a:schemeClr val="tx1">
                  <a:lumMod val="65000"/>
                  <a:lumOff val="35000"/>
                </a:schemeClr>
              </a:solidFill>
              <a:latin typeface="+mn-lt"/>
            </a:endParaRPr>
          </a:p>
        </p:txBody>
      </p:sp>
      <p:sp>
        <p:nvSpPr>
          <p:cNvPr id="16" name="TextBox 15"/>
          <p:cNvSpPr txBox="1"/>
          <p:nvPr/>
        </p:nvSpPr>
        <p:spPr>
          <a:xfrm>
            <a:off x="411214" y="2610952"/>
            <a:ext cx="11380191" cy="830997"/>
          </a:xfrm>
          <a:prstGeom prst="rect">
            <a:avLst/>
          </a:prstGeom>
          <a:noFill/>
        </p:spPr>
        <p:txBody>
          <a:bodyPr wrap="square" rtlCol="0">
            <a:spAutoFit/>
          </a:bodyPr>
          <a:lstStyle/>
          <a:p>
            <a:r>
              <a:rPr lang="en-US" sz="2400" dirty="0">
                <a:solidFill>
                  <a:schemeClr val="tx1">
                    <a:lumMod val="65000"/>
                    <a:lumOff val="35000"/>
                  </a:schemeClr>
                </a:solidFill>
              </a:rPr>
              <a:t>S</a:t>
            </a:r>
            <a:r>
              <a:rPr lang="en-US" sz="2400" dirty="0" smtClean="0">
                <a:solidFill>
                  <a:schemeClr val="tx1">
                    <a:lumMod val="65000"/>
                    <a:lumOff val="35000"/>
                  </a:schemeClr>
                </a:solidFill>
              </a:rPr>
              <a:t>cience lab is located in the first floor so it moved to second basement to make it near to exits in case any hazard occurred. </a:t>
            </a:r>
          </a:p>
        </p:txBody>
      </p:sp>
      <p:sp>
        <p:nvSpPr>
          <p:cNvPr id="17" name="Title 1"/>
          <p:cNvSpPr txBox="1">
            <a:spLocks/>
          </p:cNvSpPr>
          <p:nvPr/>
        </p:nvSpPr>
        <p:spPr>
          <a:xfrm>
            <a:off x="1221623" y="6029826"/>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original location of science lab</a:t>
            </a:r>
          </a:p>
        </p:txBody>
      </p:sp>
      <p:sp>
        <p:nvSpPr>
          <p:cNvPr id="18" name="Title 1"/>
          <p:cNvSpPr txBox="1">
            <a:spLocks/>
          </p:cNvSpPr>
          <p:nvPr/>
        </p:nvSpPr>
        <p:spPr>
          <a:xfrm>
            <a:off x="7449313" y="6029826"/>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The modified location of science lab</a:t>
            </a:r>
          </a:p>
        </p:txBody>
      </p:sp>
      <p:sp>
        <p:nvSpPr>
          <p:cNvPr id="19"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4074365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Modifications:</a:t>
            </a:r>
            <a:endParaRPr lang="en-US" sz="3600" b="1" dirty="0">
              <a:solidFill>
                <a:schemeClr val="accent1"/>
              </a:solidFill>
              <a:latin typeface="+mn-lt"/>
            </a:endParaRPr>
          </a:p>
        </p:txBody>
      </p:sp>
      <p:sp>
        <p:nvSpPr>
          <p:cNvPr id="9" name="TextBox 8"/>
          <p:cNvSpPr txBox="1"/>
          <p:nvPr/>
        </p:nvSpPr>
        <p:spPr>
          <a:xfrm>
            <a:off x="411214" y="2681710"/>
            <a:ext cx="3316055" cy="2308324"/>
          </a:xfrm>
          <a:prstGeom prst="rect">
            <a:avLst/>
          </a:prstGeom>
          <a:noFill/>
        </p:spPr>
        <p:txBody>
          <a:bodyPr wrap="square" rtlCol="0">
            <a:spAutoFit/>
          </a:bodyPr>
          <a:lstStyle/>
          <a:p>
            <a:r>
              <a:rPr lang="en-US" sz="2400" dirty="0" smtClean="0">
                <a:solidFill>
                  <a:schemeClr val="tx1">
                    <a:lumMod val="65000"/>
                    <a:lumOff val="35000"/>
                  </a:schemeClr>
                </a:solidFill>
              </a:rPr>
              <a:t>stair case A modified to work as an emergency staircase by adding insulation to its walls and make emergency doors in each floor.</a:t>
            </a:r>
          </a:p>
        </p:txBody>
      </p:sp>
      <p:sp>
        <p:nvSpPr>
          <p:cNvPr id="10" name="Title 1"/>
          <p:cNvSpPr txBox="1">
            <a:spLocks/>
          </p:cNvSpPr>
          <p:nvPr/>
        </p:nvSpPr>
        <p:spPr>
          <a:xfrm>
            <a:off x="420051" y="2116881"/>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Safety Modifications:</a:t>
            </a:r>
            <a:endParaRPr lang="en-US" sz="3600" b="1" dirty="0">
              <a:solidFill>
                <a:schemeClr val="tx1">
                  <a:lumMod val="65000"/>
                  <a:lumOff val="35000"/>
                </a:schemeClr>
              </a:solidFill>
              <a:latin typeface="+mn-lt"/>
            </a:endParaRP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5050972" y="1319677"/>
            <a:ext cx="6487885" cy="4589665"/>
          </a:xfrm>
          <a:prstGeom prst="rect">
            <a:avLst/>
          </a:prstGeom>
        </p:spPr>
      </p:pic>
      <p:sp>
        <p:nvSpPr>
          <p:cNvPr id="1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8712213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8160" b="4246"/>
          <a:stretch/>
        </p:blipFill>
        <p:spPr>
          <a:xfrm>
            <a:off x="448328" y="1480455"/>
            <a:ext cx="11394459" cy="4580709"/>
          </a:xfrm>
          <a:prstGeom prst="rect">
            <a:avLst/>
          </a:prstGeom>
        </p:spPr>
      </p:pic>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Tree>
    <p:extLst>
      <p:ext uri="{BB962C8B-B14F-4D97-AF65-F5344CB8AC3E}">
        <p14:creationId xmlns:p14="http://schemas.microsoft.com/office/powerpoint/2010/main" val="1363424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Design Builder Modeling:</a:t>
            </a:r>
            <a:endParaRPr lang="en-US" sz="3600" b="1" dirty="0">
              <a:solidFill>
                <a:schemeClr val="accent1"/>
              </a:solidFill>
              <a:latin typeface="+mn-lt"/>
            </a:endParaRPr>
          </a:p>
        </p:txBody>
      </p:sp>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170" y="2491919"/>
            <a:ext cx="5754327" cy="338333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3420" y="2417378"/>
            <a:ext cx="6084455" cy="3457871"/>
          </a:xfrm>
          <a:prstGeom prst="rect">
            <a:avLst/>
          </a:prstGeom>
        </p:spPr>
      </p:pic>
    </p:spTree>
    <p:extLst>
      <p:ext uri="{BB962C8B-B14F-4D97-AF65-F5344CB8AC3E}">
        <p14:creationId xmlns:p14="http://schemas.microsoft.com/office/powerpoint/2010/main" val="10459289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10" name="Title 1"/>
          <p:cNvSpPr txBox="1">
            <a:spLocks/>
          </p:cNvSpPr>
          <p:nvPr/>
        </p:nvSpPr>
        <p:spPr>
          <a:xfrm>
            <a:off x="420050" y="2116881"/>
            <a:ext cx="7490423"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tx1">
                    <a:lumMod val="65000"/>
                    <a:lumOff val="35000"/>
                  </a:schemeClr>
                </a:solidFill>
                <a:latin typeface="+mn-lt"/>
              </a:rPr>
              <a:t>Construction Layers for External Layers:</a:t>
            </a:r>
            <a:endParaRPr lang="en-US" sz="3600" b="1" dirty="0">
              <a:solidFill>
                <a:schemeClr val="tx1">
                  <a:lumMod val="65000"/>
                  <a:lumOff val="35000"/>
                </a:schemeClr>
              </a:solidFill>
              <a:latin typeface="+mn-lt"/>
            </a:endParaRPr>
          </a:p>
        </p:txBody>
      </p:sp>
      <p:sp>
        <p:nvSpPr>
          <p:cNvPr id="1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pic>
        <p:nvPicPr>
          <p:cNvPr id="13" name="Picture 12"/>
          <p:cNvPicPr/>
          <p:nvPr/>
        </p:nvPicPr>
        <p:blipFill rotWithShape="1">
          <a:blip r:embed="rId2">
            <a:extLst>
              <a:ext uri="{28A0092B-C50C-407E-A947-70E740481C1C}">
                <a14:useLocalDpi xmlns:a14="http://schemas.microsoft.com/office/drawing/2010/main" val="0"/>
              </a:ext>
            </a:extLst>
          </a:blip>
          <a:srcRect t="2368" b="3748"/>
          <a:stretch/>
        </p:blipFill>
        <p:spPr bwMode="auto">
          <a:xfrm>
            <a:off x="8404494" y="536574"/>
            <a:ext cx="2563959" cy="2115722"/>
          </a:xfrm>
          <a:prstGeom prst="rect">
            <a:avLst/>
          </a:prstGeom>
          <a:ln>
            <a:noFill/>
          </a:ln>
          <a:extLst>
            <a:ext uri="{53640926-AAD7-44D8-BBD7-CCE9431645EC}">
              <a14:shadowObscured xmlns:a14="http://schemas.microsoft.com/office/drawing/2010/main"/>
            </a:ext>
          </a:extLst>
        </p:spPr>
      </p:pic>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7752987" y="2652296"/>
            <a:ext cx="3709486" cy="274634"/>
          </a:xfrm>
          <a:prstGeom prst="rect">
            <a:avLst/>
          </a:prstGeom>
        </p:spPr>
      </p:pic>
      <p:pic>
        <p:nvPicPr>
          <p:cNvPr id="15" name="Picture 14"/>
          <p:cNvPicPr/>
          <p:nvPr/>
        </p:nvPicPr>
        <p:blipFill>
          <a:blip r:embed="rId4">
            <a:extLst>
              <a:ext uri="{28A0092B-C50C-407E-A947-70E740481C1C}">
                <a14:useLocalDpi xmlns:a14="http://schemas.microsoft.com/office/drawing/2010/main" val="0"/>
              </a:ext>
            </a:extLst>
          </a:blip>
          <a:stretch>
            <a:fillRect/>
          </a:stretch>
        </p:blipFill>
        <p:spPr>
          <a:xfrm>
            <a:off x="8222798" y="3299956"/>
            <a:ext cx="2927350" cy="2383155"/>
          </a:xfrm>
          <a:prstGeom prst="rect">
            <a:avLst/>
          </a:prstGeom>
        </p:spPr>
      </p:pic>
      <p:pic>
        <p:nvPicPr>
          <p:cNvPr id="16" name="Picture 15"/>
          <p:cNvPicPr/>
          <p:nvPr/>
        </p:nvPicPr>
        <p:blipFill>
          <a:blip r:embed="rId5">
            <a:extLst>
              <a:ext uri="{28A0092B-C50C-407E-A947-70E740481C1C}">
                <a14:useLocalDpi xmlns:a14="http://schemas.microsoft.com/office/drawing/2010/main" val="0"/>
              </a:ext>
            </a:extLst>
          </a:blip>
          <a:stretch>
            <a:fillRect/>
          </a:stretch>
        </p:blipFill>
        <p:spPr>
          <a:xfrm>
            <a:off x="7831730" y="5683111"/>
            <a:ext cx="3709486" cy="282110"/>
          </a:xfrm>
          <a:prstGeom prst="rect">
            <a:avLst/>
          </a:prstGeom>
        </p:spPr>
      </p:pic>
      <p:sp>
        <p:nvSpPr>
          <p:cNvPr id="17" name="Title 1"/>
          <p:cNvSpPr txBox="1">
            <a:spLocks/>
          </p:cNvSpPr>
          <p:nvPr/>
        </p:nvSpPr>
        <p:spPr>
          <a:xfrm>
            <a:off x="7648549" y="2926930"/>
            <a:ext cx="3813924"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Wall Layers and U-Value before modification</a:t>
            </a:r>
            <a:endParaRPr lang="en-US" sz="1600" b="1" dirty="0">
              <a:solidFill>
                <a:schemeClr val="tx1">
                  <a:lumMod val="65000"/>
                  <a:lumOff val="35000"/>
                </a:schemeClr>
              </a:solidFill>
              <a:latin typeface="+mn-lt"/>
            </a:endParaRPr>
          </a:p>
        </p:txBody>
      </p:sp>
      <p:sp>
        <p:nvSpPr>
          <p:cNvPr id="18" name="Title 1"/>
          <p:cNvSpPr txBox="1">
            <a:spLocks/>
          </p:cNvSpPr>
          <p:nvPr/>
        </p:nvSpPr>
        <p:spPr>
          <a:xfrm>
            <a:off x="7648549" y="6016021"/>
            <a:ext cx="3813924"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Wall Layers and U-Value after modification</a:t>
            </a:r>
            <a:endParaRPr lang="en-US" sz="1600" b="1" dirty="0">
              <a:solidFill>
                <a:schemeClr val="tx1">
                  <a:lumMod val="65000"/>
                  <a:lumOff val="35000"/>
                </a:schemeClr>
              </a:solidFill>
              <a:latin typeface="+mn-lt"/>
            </a:endParaRPr>
          </a:p>
        </p:txBody>
      </p:sp>
      <p:sp>
        <p:nvSpPr>
          <p:cNvPr id="20" name="TextBox 19"/>
          <p:cNvSpPr txBox="1"/>
          <p:nvPr/>
        </p:nvSpPr>
        <p:spPr>
          <a:xfrm>
            <a:off x="411214" y="2681708"/>
            <a:ext cx="6950705" cy="3046988"/>
          </a:xfrm>
          <a:prstGeom prst="rect">
            <a:avLst/>
          </a:prstGeom>
          <a:noFill/>
        </p:spPr>
        <p:txBody>
          <a:bodyPr wrap="square" rtlCol="0">
            <a:spAutoFit/>
          </a:bodyPr>
          <a:lstStyle/>
          <a:p>
            <a:r>
              <a:rPr lang="en-US" sz="2400" dirty="0">
                <a:solidFill>
                  <a:schemeClr val="tx1">
                    <a:lumMod val="65000"/>
                    <a:lumOff val="35000"/>
                  </a:schemeClr>
                </a:solidFill>
              </a:rPr>
              <a:t>Some modifications were made to the main layers that formed the external walls and adding some types of insulation materials with certain thicknesses to make the wall energy efficient and to decrease the amount of thermal conductivity</a:t>
            </a:r>
            <a:r>
              <a:rPr lang="en-US" sz="2400" dirty="0" smtClean="0">
                <a:solidFill>
                  <a:schemeClr val="tx1">
                    <a:lumMod val="65000"/>
                    <a:lumOff val="35000"/>
                  </a:schemeClr>
                </a:solidFill>
              </a:rPr>
              <a:t>.</a:t>
            </a:r>
          </a:p>
          <a:p>
            <a:endParaRPr lang="en-US" sz="2400" dirty="0">
              <a:solidFill>
                <a:schemeClr val="tx1">
                  <a:lumMod val="65000"/>
                  <a:lumOff val="35000"/>
                </a:schemeClr>
              </a:solidFill>
            </a:endParaRPr>
          </a:p>
          <a:p>
            <a:r>
              <a:rPr lang="en-US" sz="2400" dirty="0" smtClean="0">
                <a:solidFill>
                  <a:schemeClr val="tx1">
                    <a:lumMod val="65000"/>
                    <a:lumOff val="35000"/>
                  </a:schemeClr>
                </a:solidFill>
              </a:rPr>
              <a:t>The </a:t>
            </a:r>
            <a:r>
              <a:rPr lang="en-US" sz="2400" dirty="0">
                <a:solidFill>
                  <a:schemeClr val="tx1">
                    <a:lumMod val="65000"/>
                    <a:lumOff val="35000"/>
                  </a:schemeClr>
                </a:solidFill>
              </a:rPr>
              <a:t>U-value is equal 0.287 (W/m2.K) which is less than 0.5 (W/m2.K) so the U-value is efficient.</a:t>
            </a:r>
            <a:endParaRPr lang="en-US" sz="2400" dirty="0" smtClean="0">
              <a:solidFill>
                <a:schemeClr val="tx1">
                  <a:lumMod val="65000"/>
                  <a:lumOff val="35000"/>
                </a:schemeClr>
              </a:solidFill>
            </a:endParaRPr>
          </a:p>
        </p:txBody>
      </p:sp>
    </p:spTree>
    <p:extLst>
      <p:ext uri="{BB962C8B-B14F-4D97-AF65-F5344CB8AC3E}">
        <p14:creationId xmlns:p14="http://schemas.microsoft.com/office/powerpoint/2010/main" val="8993909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1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18" name="Title 1"/>
          <p:cNvSpPr txBox="1">
            <a:spLocks/>
          </p:cNvSpPr>
          <p:nvPr/>
        </p:nvSpPr>
        <p:spPr>
          <a:xfrm>
            <a:off x="7648549" y="2953057"/>
            <a:ext cx="4038354"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Flat Roof Layers and U-Value before modification</a:t>
            </a:r>
            <a:endParaRPr lang="en-US" sz="1600" b="1" dirty="0">
              <a:solidFill>
                <a:schemeClr val="tx1">
                  <a:lumMod val="65000"/>
                  <a:lumOff val="35000"/>
                </a:schemeClr>
              </a:solidFill>
              <a:latin typeface="+mn-lt"/>
            </a:endParaRPr>
          </a:p>
        </p:txBody>
      </p:sp>
      <p:sp>
        <p:nvSpPr>
          <p:cNvPr id="19" name="Title 1"/>
          <p:cNvSpPr txBox="1">
            <a:spLocks/>
          </p:cNvSpPr>
          <p:nvPr/>
        </p:nvSpPr>
        <p:spPr>
          <a:xfrm>
            <a:off x="7648549" y="6016021"/>
            <a:ext cx="3897472"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Flat Roof</a:t>
            </a:r>
            <a:r>
              <a:rPr lang="en-US" sz="1600" b="1" dirty="0" smtClean="0">
                <a:solidFill>
                  <a:schemeClr val="tx1">
                    <a:lumMod val="65000"/>
                    <a:lumOff val="35000"/>
                  </a:schemeClr>
                </a:solidFill>
                <a:latin typeface="+mn-lt"/>
              </a:rPr>
              <a:t> Layers and U-Value after modification</a:t>
            </a:r>
            <a:endParaRPr lang="en-US" sz="1600" b="1" dirty="0">
              <a:solidFill>
                <a:schemeClr val="tx1">
                  <a:lumMod val="65000"/>
                  <a:lumOff val="35000"/>
                </a:schemeClr>
              </a:solidFill>
              <a:latin typeface="+mn-lt"/>
            </a:endParaRPr>
          </a:p>
        </p:txBody>
      </p:sp>
      <p:sp>
        <p:nvSpPr>
          <p:cNvPr id="20" name="TextBox 19"/>
          <p:cNvSpPr txBox="1"/>
          <p:nvPr/>
        </p:nvSpPr>
        <p:spPr>
          <a:xfrm>
            <a:off x="411214" y="2681708"/>
            <a:ext cx="6950705" cy="3416320"/>
          </a:xfrm>
          <a:prstGeom prst="rect">
            <a:avLst/>
          </a:prstGeom>
          <a:noFill/>
        </p:spPr>
        <p:txBody>
          <a:bodyPr wrap="square" rtlCol="0">
            <a:spAutoFit/>
          </a:bodyPr>
          <a:lstStyle/>
          <a:p>
            <a:r>
              <a:rPr lang="en-US" sz="2400" dirty="0">
                <a:solidFill>
                  <a:schemeClr val="tx1">
                    <a:lumMod val="65000"/>
                    <a:lumOff val="35000"/>
                  </a:schemeClr>
                </a:solidFill>
              </a:rPr>
              <a:t>Some modifications were made to the main layers that formed the flat roof and adding some types of insulation materials with certain thicknesses to make the flat roof energy efficient and to decrease the amount of thermal conductivity</a:t>
            </a:r>
            <a:r>
              <a:rPr lang="en-US" sz="2400" dirty="0" smtClean="0">
                <a:solidFill>
                  <a:schemeClr val="tx1">
                    <a:lumMod val="65000"/>
                    <a:lumOff val="35000"/>
                  </a:schemeClr>
                </a:solidFill>
              </a:rPr>
              <a:t>.</a:t>
            </a:r>
          </a:p>
          <a:p>
            <a:endParaRPr lang="en-US" sz="2400" dirty="0">
              <a:solidFill>
                <a:schemeClr val="tx1">
                  <a:lumMod val="65000"/>
                  <a:lumOff val="35000"/>
                </a:schemeClr>
              </a:solidFill>
            </a:endParaRPr>
          </a:p>
          <a:p>
            <a:r>
              <a:rPr lang="en-US" sz="2400" dirty="0">
                <a:solidFill>
                  <a:schemeClr val="tx1">
                    <a:lumMod val="65000"/>
                    <a:lumOff val="35000"/>
                  </a:schemeClr>
                </a:solidFill>
              </a:rPr>
              <a:t>As shown on the figure above, the U-value is equal 0.354 (W/m2.K) which is less than 0.4 (W/m2.K) so the U-value is efficient.</a:t>
            </a:r>
            <a:endParaRPr lang="en-US" sz="2400" dirty="0" smtClean="0">
              <a:solidFill>
                <a:schemeClr val="tx1">
                  <a:lumMod val="65000"/>
                  <a:lumOff val="35000"/>
                </a:schemeClr>
              </a:solidFill>
            </a:endParaRPr>
          </a:p>
        </p:txBody>
      </p:sp>
      <p:sp>
        <p:nvSpPr>
          <p:cNvPr id="21"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Construction Layers for Flat Roof Layers:</a:t>
            </a:r>
            <a:endParaRPr lang="en-US" sz="3500" b="1" dirty="0">
              <a:solidFill>
                <a:schemeClr val="tx1">
                  <a:lumMod val="65000"/>
                  <a:lumOff val="35000"/>
                </a:schemeClr>
              </a:solidFill>
              <a:latin typeface="+mn-lt"/>
            </a:endParaRPr>
          </a:p>
        </p:txBody>
      </p:sp>
      <p:pic>
        <p:nvPicPr>
          <p:cNvPr id="22" name="Picture 21"/>
          <p:cNvPicPr/>
          <p:nvPr/>
        </p:nvPicPr>
        <p:blipFill>
          <a:blip r:embed="rId2">
            <a:extLst>
              <a:ext uri="{28A0092B-C50C-407E-A947-70E740481C1C}">
                <a14:useLocalDpi xmlns:a14="http://schemas.microsoft.com/office/drawing/2010/main" val="0"/>
              </a:ext>
            </a:extLst>
          </a:blip>
          <a:stretch>
            <a:fillRect/>
          </a:stretch>
        </p:blipFill>
        <p:spPr>
          <a:xfrm>
            <a:off x="8404494" y="573900"/>
            <a:ext cx="2403320" cy="2078396"/>
          </a:xfrm>
          <a:prstGeom prst="rect">
            <a:avLst/>
          </a:prstGeom>
        </p:spPr>
      </p:pic>
      <p:pic>
        <p:nvPicPr>
          <p:cNvPr id="23" name="Picture 22"/>
          <p:cNvPicPr/>
          <p:nvPr/>
        </p:nvPicPr>
        <p:blipFill>
          <a:blip r:embed="rId3">
            <a:extLst>
              <a:ext uri="{28A0092B-C50C-407E-A947-70E740481C1C}">
                <a14:useLocalDpi xmlns:a14="http://schemas.microsoft.com/office/drawing/2010/main" val="0"/>
              </a:ext>
            </a:extLst>
          </a:blip>
          <a:stretch>
            <a:fillRect/>
          </a:stretch>
        </p:blipFill>
        <p:spPr>
          <a:xfrm flipV="1">
            <a:off x="7831730" y="2639807"/>
            <a:ext cx="3714291" cy="299612"/>
          </a:xfrm>
          <a:prstGeom prst="rect">
            <a:avLst/>
          </a:prstGeom>
        </p:spPr>
      </p:pic>
      <p:pic>
        <p:nvPicPr>
          <p:cNvPr id="24" name="Picture 23"/>
          <p:cNvPicPr/>
          <p:nvPr/>
        </p:nvPicPr>
        <p:blipFill>
          <a:blip r:embed="rId4">
            <a:extLst>
              <a:ext uri="{28A0092B-C50C-407E-A947-70E740481C1C}">
                <a14:useLocalDpi xmlns:a14="http://schemas.microsoft.com/office/drawing/2010/main" val="0"/>
              </a:ext>
            </a:extLst>
          </a:blip>
          <a:stretch>
            <a:fillRect/>
          </a:stretch>
        </p:blipFill>
        <p:spPr>
          <a:xfrm>
            <a:off x="8265540" y="3447647"/>
            <a:ext cx="2841865" cy="2164410"/>
          </a:xfrm>
          <a:prstGeom prst="rect">
            <a:avLst/>
          </a:prstGeom>
        </p:spPr>
      </p:pic>
      <p:pic>
        <p:nvPicPr>
          <p:cNvPr id="25" name="Picture 24"/>
          <p:cNvPicPr/>
          <p:nvPr/>
        </p:nvPicPr>
        <p:blipFill>
          <a:blip r:embed="rId5">
            <a:extLst>
              <a:ext uri="{28A0092B-C50C-407E-A947-70E740481C1C}">
                <a14:useLocalDpi xmlns:a14="http://schemas.microsoft.com/office/drawing/2010/main" val="0"/>
              </a:ext>
            </a:extLst>
          </a:blip>
          <a:stretch>
            <a:fillRect/>
          </a:stretch>
        </p:blipFill>
        <p:spPr>
          <a:xfrm>
            <a:off x="7487591" y="5612057"/>
            <a:ext cx="4360270" cy="284525"/>
          </a:xfrm>
          <a:prstGeom prst="rect">
            <a:avLst/>
          </a:prstGeom>
        </p:spPr>
      </p:pic>
    </p:spTree>
    <p:extLst>
      <p:ext uri="{BB962C8B-B14F-4D97-AF65-F5344CB8AC3E}">
        <p14:creationId xmlns:p14="http://schemas.microsoft.com/office/powerpoint/2010/main" val="2919736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Layers </a:t>
            </a:r>
            <a:r>
              <a:rPr lang="en-US" sz="3500" b="1" dirty="0">
                <a:solidFill>
                  <a:schemeClr val="tx1">
                    <a:lumMod val="65000"/>
                    <a:lumOff val="35000"/>
                  </a:schemeClr>
                </a:solidFill>
                <a:latin typeface="+mn-lt"/>
              </a:rPr>
              <a:t>for </a:t>
            </a:r>
            <a:r>
              <a:rPr lang="en-US" sz="3500" b="1" dirty="0" smtClean="0">
                <a:solidFill>
                  <a:schemeClr val="tx1">
                    <a:lumMod val="65000"/>
                    <a:lumOff val="35000"/>
                  </a:schemeClr>
                </a:solidFill>
                <a:latin typeface="+mn-lt"/>
              </a:rPr>
              <a:t>Glazing </a:t>
            </a:r>
            <a:r>
              <a:rPr lang="en-US" sz="3500" b="1" dirty="0">
                <a:solidFill>
                  <a:schemeClr val="tx1">
                    <a:lumMod val="65000"/>
                    <a:lumOff val="35000"/>
                  </a:schemeClr>
                </a:solidFill>
                <a:latin typeface="+mn-lt"/>
              </a:rPr>
              <a:t>Area and </a:t>
            </a:r>
            <a:r>
              <a:rPr lang="en-US" sz="3500" b="1" dirty="0" smtClean="0">
                <a:solidFill>
                  <a:schemeClr val="tx1">
                    <a:lumMod val="65000"/>
                    <a:lumOff val="35000"/>
                  </a:schemeClr>
                </a:solidFill>
                <a:latin typeface="+mn-lt"/>
              </a:rPr>
              <a:t>Windows :</a:t>
            </a:r>
            <a:endParaRPr lang="en-US" sz="3500" b="1" dirty="0">
              <a:solidFill>
                <a:schemeClr val="tx1">
                  <a:lumMod val="65000"/>
                  <a:lumOff val="35000"/>
                </a:schemeClr>
              </a:solidFill>
              <a:latin typeface="+mn-lt"/>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7574643" y="597469"/>
            <a:ext cx="4445000" cy="1756410"/>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8163605" y="2353879"/>
            <a:ext cx="3267075" cy="276225"/>
          </a:xfrm>
          <a:prstGeom prst="rect">
            <a:avLst/>
          </a:prstGeom>
        </p:spPr>
      </p:pic>
      <p:sp>
        <p:nvSpPr>
          <p:cNvPr id="7" name="Title 1"/>
          <p:cNvSpPr txBox="1">
            <a:spLocks/>
          </p:cNvSpPr>
          <p:nvPr/>
        </p:nvSpPr>
        <p:spPr>
          <a:xfrm>
            <a:off x="7753051" y="2673649"/>
            <a:ext cx="3951051"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Glazing Layers and U-Value before modification</a:t>
            </a:r>
            <a:endParaRPr lang="en-US" sz="1600" b="1" dirty="0">
              <a:solidFill>
                <a:schemeClr val="tx1">
                  <a:lumMod val="65000"/>
                  <a:lumOff val="35000"/>
                </a:schemeClr>
              </a:solidFill>
              <a:latin typeface="+mn-lt"/>
            </a:endParaRPr>
          </a:p>
        </p:txBody>
      </p:sp>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7725713" y="3090180"/>
            <a:ext cx="4142857" cy="2464390"/>
          </a:xfrm>
          <a:prstGeom prst="rect">
            <a:avLst/>
          </a:prstGeom>
        </p:spPr>
      </p:pic>
      <p:pic>
        <p:nvPicPr>
          <p:cNvPr id="9" name="Picture 8"/>
          <p:cNvPicPr/>
          <p:nvPr/>
        </p:nvPicPr>
        <p:blipFill>
          <a:blip r:embed="rId5">
            <a:extLst>
              <a:ext uri="{28A0092B-C50C-407E-A947-70E740481C1C}">
                <a14:useLocalDpi xmlns:a14="http://schemas.microsoft.com/office/drawing/2010/main" val="0"/>
              </a:ext>
            </a:extLst>
          </a:blip>
          <a:stretch>
            <a:fillRect/>
          </a:stretch>
        </p:blipFill>
        <p:spPr>
          <a:xfrm>
            <a:off x="8037589" y="5554570"/>
            <a:ext cx="3244850" cy="318135"/>
          </a:xfrm>
          <a:prstGeom prst="rect">
            <a:avLst/>
          </a:prstGeom>
        </p:spPr>
      </p:pic>
      <p:sp>
        <p:nvSpPr>
          <p:cNvPr id="10" name="Title 1"/>
          <p:cNvSpPr txBox="1">
            <a:spLocks/>
          </p:cNvSpPr>
          <p:nvPr/>
        </p:nvSpPr>
        <p:spPr>
          <a:xfrm>
            <a:off x="7890178" y="5932569"/>
            <a:ext cx="3978391"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Glazing Layers and U-Value before modification</a:t>
            </a:r>
            <a:endParaRPr lang="en-US" sz="1600" b="1" dirty="0">
              <a:solidFill>
                <a:schemeClr val="tx1">
                  <a:lumMod val="65000"/>
                  <a:lumOff val="35000"/>
                </a:schemeClr>
              </a:solidFill>
              <a:latin typeface="+mn-lt"/>
            </a:endParaRPr>
          </a:p>
        </p:txBody>
      </p:sp>
      <p:sp>
        <p:nvSpPr>
          <p:cNvPr id="11" name="TextBox 10"/>
          <p:cNvSpPr txBox="1"/>
          <p:nvPr/>
        </p:nvSpPr>
        <p:spPr>
          <a:xfrm>
            <a:off x="411214" y="2681708"/>
            <a:ext cx="6950705" cy="1569660"/>
          </a:xfrm>
          <a:prstGeom prst="rect">
            <a:avLst/>
          </a:prstGeom>
          <a:noFill/>
        </p:spPr>
        <p:txBody>
          <a:bodyPr wrap="square" rtlCol="0">
            <a:spAutoFit/>
          </a:bodyPr>
          <a:lstStyle/>
          <a:p>
            <a:r>
              <a:rPr lang="en-US" sz="2400" dirty="0">
                <a:solidFill>
                  <a:schemeClr val="tx1">
                    <a:lumMod val="65000"/>
                    <a:lumOff val="35000"/>
                  </a:schemeClr>
                </a:solidFill>
              </a:rPr>
              <a:t>Some modifications were made to the main layers that formed the glazing area and adding more layers to make the glazing area and window energy efficient and to decrease the amount of thermal conductivity.</a:t>
            </a:r>
            <a:endParaRPr lang="en-US" sz="2400" dirty="0" smtClean="0">
              <a:solidFill>
                <a:schemeClr val="tx1">
                  <a:lumMod val="65000"/>
                  <a:lumOff val="35000"/>
                </a:schemeClr>
              </a:solidFill>
            </a:endParaRPr>
          </a:p>
        </p:txBody>
      </p:sp>
    </p:spTree>
    <p:extLst>
      <p:ext uri="{BB962C8B-B14F-4D97-AF65-F5344CB8AC3E}">
        <p14:creationId xmlns:p14="http://schemas.microsoft.com/office/powerpoint/2010/main" val="17745395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Lighting System </a:t>
            </a:r>
            <a:r>
              <a:rPr lang="en-US" sz="3500" b="1" dirty="0" smtClean="0">
                <a:solidFill>
                  <a:schemeClr val="tx1">
                    <a:lumMod val="65000"/>
                    <a:lumOff val="35000"/>
                  </a:schemeClr>
                </a:solidFill>
                <a:latin typeface="+mn-lt"/>
              </a:rPr>
              <a:t>:</a:t>
            </a:r>
            <a:endParaRPr lang="en-US" sz="3500" b="1" dirty="0">
              <a:solidFill>
                <a:schemeClr val="tx1">
                  <a:lumMod val="65000"/>
                  <a:lumOff val="35000"/>
                </a:schemeClr>
              </a:solidFill>
              <a:latin typeface="+mn-lt"/>
            </a:endParaRPr>
          </a:p>
        </p:txBody>
      </p:sp>
      <p:pic>
        <p:nvPicPr>
          <p:cNvPr id="6" name="Picture 5"/>
          <p:cNvPicPr/>
          <p:nvPr/>
        </p:nvPicPr>
        <p:blipFill rotWithShape="1">
          <a:blip r:embed="rId2">
            <a:extLst>
              <a:ext uri="{28A0092B-C50C-407E-A947-70E740481C1C}">
                <a14:useLocalDpi xmlns:a14="http://schemas.microsoft.com/office/drawing/2010/main" val="0"/>
              </a:ext>
            </a:extLst>
          </a:blip>
          <a:srcRect b="16420"/>
          <a:stretch/>
        </p:blipFill>
        <p:spPr>
          <a:xfrm>
            <a:off x="420050" y="4251369"/>
            <a:ext cx="5470328" cy="1759130"/>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121133" y="4251368"/>
            <a:ext cx="5566226" cy="1759131"/>
          </a:xfrm>
          <a:prstGeom prst="rect">
            <a:avLst/>
          </a:prstGeom>
        </p:spPr>
      </p:pic>
      <p:sp>
        <p:nvSpPr>
          <p:cNvPr id="8" name="TextBox 7"/>
          <p:cNvSpPr txBox="1"/>
          <p:nvPr/>
        </p:nvSpPr>
        <p:spPr>
          <a:xfrm>
            <a:off x="411215" y="2681708"/>
            <a:ext cx="11171186" cy="1569660"/>
          </a:xfrm>
          <a:prstGeom prst="rect">
            <a:avLst/>
          </a:prstGeom>
          <a:noFill/>
        </p:spPr>
        <p:txBody>
          <a:bodyPr wrap="square" rtlCol="0">
            <a:spAutoFit/>
          </a:bodyPr>
          <a:lstStyle/>
          <a:p>
            <a:r>
              <a:rPr lang="en-US" sz="2400" dirty="0">
                <a:solidFill>
                  <a:schemeClr val="tx1">
                    <a:lumMod val="65000"/>
                    <a:lumOff val="35000"/>
                  </a:schemeClr>
                </a:solidFill>
              </a:rPr>
              <a:t>Lighting system has an impact on heating and cooling values by the amount of radiant heat which affected by lamp type, luminaire fixation, power density and control system</a:t>
            </a:r>
            <a:r>
              <a:rPr lang="en-US" sz="2400" dirty="0" smtClean="0">
                <a:solidFill>
                  <a:schemeClr val="tx1">
                    <a:lumMod val="65000"/>
                    <a:lumOff val="35000"/>
                  </a:schemeClr>
                </a:solidFill>
              </a:rPr>
              <a:t>.</a:t>
            </a:r>
          </a:p>
          <a:p>
            <a:r>
              <a:rPr lang="en-US" sz="2400" dirty="0" smtClean="0">
                <a:solidFill>
                  <a:schemeClr val="tx1">
                    <a:lumMod val="65000"/>
                    <a:lumOff val="35000"/>
                  </a:schemeClr>
                </a:solidFill>
              </a:rPr>
              <a:t>To reduce the values of heating and cooling, the type of lamp used is LED with linear control, this type increases the efficiency and reduce the energy consumption.</a:t>
            </a:r>
            <a:endParaRPr lang="en-US" sz="2400" dirty="0">
              <a:solidFill>
                <a:schemeClr val="tx1">
                  <a:lumMod val="65000"/>
                  <a:lumOff val="35000"/>
                </a:schemeClr>
              </a:solidFill>
            </a:endParaRPr>
          </a:p>
        </p:txBody>
      </p:sp>
      <p:sp>
        <p:nvSpPr>
          <p:cNvPr id="9" name="Title 1"/>
          <p:cNvSpPr txBox="1">
            <a:spLocks/>
          </p:cNvSpPr>
          <p:nvPr/>
        </p:nvSpPr>
        <p:spPr>
          <a:xfrm>
            <a:off x="1221623" y="6029826"/>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a:solidFill>
                  <a:schemeClr val="tx1">
                    <a:lumMod val="65000"/>
                    <a:lumOff val="35000"/>
                  </a:schemeClr>
                </a:solidFill>
                <a:latin typeface="+mn-lt"/>
              </a:rPr>
              <a:t>Lighting system before modification</a:t>
            </a:r>
            <a:endParaRPr lang="en-US" sz="1600" b="1" dirty="0">
              <a:solidFill>
                <a:schemeClr val="tx1">
                  <a:lumMod val="65000"/>
                  <a:lumOff val="35000"/>
                </a:schemeClr>
              </a:solidFill>
              <a:latin typeface="+mn-lt"/>
            </a:endParaRPr>
          </a:p>
        </p:txBody>
      </p:sp>
      <p:sp>
        <p:nvSpPr>
          <p:cNvPr id="10" name="Title 1"/>
          <p:cNvSpPr txBox="1">
            <a:spLocks/>
          </p:cNvSpPr>
          <p:nvPr/>
        </p:nvSpPr>
        <p:spPr>
          <a:xfrm>
            <a:off x="7090251" y="6010499"/>
            <a:ext cx="3627990" cy="433881"/>
          </a:xfrm>
          <a:prstGeom prst="rect">
            <a:avLst/>
          </a:prstGeom>
        </p:spPr>
        <p:txBody>
          <a:bodyPr>
            <a:noAutofit/>
          </a:bodyPr>
          <a:lstStyle>
            <a:defPPr>
              <a:defRPr lang="en-US"/>
            </a:defPPr>
            <a:lvl1pPr algn="ctr">
              <a:lnSpc>
                <a:spcPct val="85000"/>
              </a:lnSpc>
              <a:spcBef>
                <a:spcPct val="0"/>
              </a:spcBef>
              <a:buNone/>
              <a:defRPr sz="1600" b="1" spc="-50" baseline="0">
                <a:solidFill>
                  <a:schemeClr val="tx1">
                    <a:lumMod val="65000"/>
                    <a:lumOff val="35000"/>
                  </a:schemeClr>
                </a:solidFill>
                <a:ea typeface="+mj-ea"/>
                <a:cs typeface="+mj-cs"/>
              </a:defRPr>
            </a:lvl1pPr>
          </a:lstStyle>
          <a:p>
            <a:r>
              <a:rPr lang="en-US" dirty="0"/>
              <a:t>Lighting system after modification</a:t>
            </a:r>
          </a:p>
        </p:txBody>
      </p:sp>
    </p:spTree>
    <p:extLst>
      <p:ext uri="{BB962C8B-B14F-4D97-AF65-F5344CB8AC3E}">
        <p14:creationId xmlns:p14="http://schemas.microsoft.com/office/powerpoint/2010/main" val="2920537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1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1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Shading System</a:t>
            </a:r>
            <a:r>
              <a:rPr lang="en-US" sz="3500" b="1" dirty="0" smtClean="0">
                <a:solidFill>
                  <a:schemeClr val="tx1">
                    <a:lumMod val="65000"/>
                    <a:lumOff val="35000"/>
                  </a:schemeClr>
                </a:solidFill>
                <a:latin typeface="+mn-lt"/>
              </a:rPr>
              <a:t>:</a:t>
            </a:r>
            <a:endParaRPr lang="en-US" sz="3500" b="1" dirty="0">
              <a:solidFill>
                <a:schemeClr val="tx1">
                  <a:lumMod val="65000"/>
                  <a:lumOff val="35000"/>
                </a:schemeClr>
              </a:solidFill>
              <a:latin typeface="+mn-lt"/>
            </a:endParaRPr>
          </a:p>
        </p:txBody>
      </p:sp>
      <p:sp>
        <p:nvSpPr>
          <p:cNvPr id="15" name="TextBox 14"/>
          <p:cNvSpPr txBox="1"/>
          <p:nvPr/>
        </p:nvSpPr>
        <p:spPr>
          <a:xfrm>
            <a:off x="411214" y="2690417"/>
            <a:ext cx="7043323" cy="3416320"/>
          </a:xfrm>
          <a:prstGeom prst="rect">
            <a:avLst/>
          </a:prstGeom>
          <a:noFill/>
        </p:spPr>
        <p:txBody>
          <a:bodyPr wrap="square" rtlCol="0">
            <a:spAutoFit/>
          </a:bodyPr>
          <a:lstStyle/>
          <a:p>
            <a:r>
              <a:rPr lang="en-US" sz="2400" dirty="0">
                <a:solidFill>
                  <a:schemeClr val="tx1">
                    <a:lumMod val="65000"/>
                    <a:lumOff val="35000"/>
                  </a:schemeClr>
                </a:solidFill>
              </a:rPr>
              <a:t>Shading system affect the amount of solar insolation fallen on spaces, so the heating and cooling load values will change according to shading system design so two techniques used in the building as shown below</a:t>
            </a:r>
            <a:r>
              <a:rPr lang="en-US" sz="2400" dirty="0" smtClean="0">
                <a:solidFill>
                  <a:schemeClr val="tx1">
                    <a:lumMod val="65000"/>
                    <a:lumOff val="35000"/>
                  </a:schemeClr>
                </a:solidFill>
              </a:rPr>
              <a:t>:</a:t>
            </a:r>
            <a:endParaRPr lang="en-US" sz="2400" dirty="0">
              <a:solidFill>
                <a:schemeClr val="tx1">
                  <a:lumMod val="65000"/>
                  <a:lumOff val="35000"/>
                </a:schemeClr>
              </a:solidFill>
            </a:endParaRPr>
          </a:p>
          <a:p>
            <a:pPr marL="342900" indent="-342900">
              <a:buFont typeface="Arial" panose="020B0604020202020204" pitchFamily="34" charset="0"/>
              <a:buChar char="•"/>
            </a:pPr>
            <a:r>
              <a:rPr lang="en-US" sz="2400" dirty="0" smtClean="0">
                <a:solidFill>
                  <a:schemeClr val="tx1">
                    <a:lumMod val="65000"/>
                    <a:lumOff val="35000"/>
                  </a:schemeClr>
                </a:solidFill>
              </a:rPr>
              <a:t>Polycarbonate </a:t>
            </a:r>
            <a:r>
              <a:rPr lang="en-US" sz="2400" dirty="0">
                <a:solidFill>
                  <a:schemeClr val="tx1">
                    <a:lumMod val="65000"/>
                    <a:lumOff val="35000"/>
                  </a:schemeClr>
                </a:solidFill>
              </a:rPr>
              <a:t>coverage for the </a:t>
            </a:r>
            <a:r>
              <a:rPr lang="en-US" sz="2400" dirty="0" smtClean="0">
                <a:solidFill>
                  <a:schemeClr val="tx1">
                    <a:lumMod val="65000"/>
                    <a:lumOff val="35000"/>
                  </a:schemeClr>
                </a:solidFill>
              </a:rPr>
              <a:t>court.</a:t>
            </a:r>
          </a:p>
          <a:p>
            <a:pPr marL="342900" indent="-342900">
              <a:buFont typeface="Arial" panose="020B0604020202020204" pitchFamily="34" charset="0"/>
              <a:buChar char="•"/>
            </a:pPr>
            <a:endParaRPr lang="en-US" sz="2400" dirty="0" smtClean="0">
              <a:solidFill>
                <a:schemeClr val="tx1">
                  <a:lumMod val="65000"/>
                  <a:lumOff val="35000"/>
                </a:schemeClr>
              </a:solidFill>
            </a:endParaRPr>
          </a:p>
          <a:p>
            <a:pPr marL="342900" indent="-342900">
              <a:buFont typeface="Arial" panose="020B0604020202020204" pitchFamily="34" charset="0"/>
              <a:buChar char="•"/>
            </a:pPr>
            <a:r>
              <a:rPr lang="en-US" sz="2400" dirty="0" err="1" smtClean="0">
                <a:solidFill>
                  <a:schemeClr val="tx1">
                    <a:lumMod val="65000"/>
                    <a:lumOff val="35000"/>
                  </a:schemeClr>
                </a:solidFill>
              </a:rPr>
              <a:t>Alcubond</a:t>
            </a:r>
            <a:r>
              <a:rPr lang="en-US" sz="2400" dirty="0" smtClean="0">
                <a:solidFill>
                  <a:schemeClr val="tx1">
                    <a:lumMod val="65000"/>
                    <a:lumOff val="35000"/>
                  </a:schemeClr>
                </a:solidFill>
              </a:rPr>
              <a:t> </a:t>
            </a:r>
            <a:r>
              <a:rPr lang="en-US" sz="2400" dirty="0">
                <a:solidFill>
                  <a:schemeClr val="tx1">
                    <a:lumMod val="65000"/>
                    <a:lumOff val="35000"/>
                  </a:schemeClr>
                </a:solidFill>
              </a:rPr>
              <a:t>cantilever around all sides of the windows, it used to achieve architectural and environmental purposes</a:t>
            </a:r>
          </a:p>
        </p:txBody>
      </p:sp>
      <p:pic>
        <p:nvPicPr>
          <p:cNvPr id="16" name="Picture 15"/>
          <p:cNvPicPr/>
          <p:nvPr/>
        </p:nvPicPr>
        <p:blipFill>
          <a:blip r:embed="rId2">
            <a:extLst>
              <a:ext uri="{28A0092B-C50C-407E-A947-70E740481C1C}">
                <a14:useLocalDpi xmlns:a14="http://schemas.microsoft.com/office/drawing/2010/main" val="0"/>
              </a:ext>
            </a:extLst>
          </a:blip>
          <a:stretch>
            <a:fillRect/>
          </a:stretch>
        </p:blipFill>
        <p:spPr>
          <a:xfrm>
            <a:off x="7532987" y="885805"/>
            <a:ext cx="4138429" cy="2315877"/>
          </a:xfrm>
          <a:prstGeom prst="rect">
            <a:avLst/>
          </a:prstGeom>
        </p:spPr>
      </p:pic>
      <p:pic>
        <p:nvPicPr>
          <p:cNvPr id="17" name="Picture 16"/>
          <p:cNvPicPr/>
          <p:nvPr/>
        </p:nvPicPr>
        <p:blipFill>
          <a:blip r:embed="rId3" cstate="print">
            <a:extLst>
              <a:ext uri="{28A0092B-C50C-407E-A947-70E740481C1C}">
                <a14:useLocalDpi xmlns:a14="http://schemas.microsoft.com/office/drawing/2010/main" val="0"/>
              </a:ext>
            </a:extLst>
          </a:blip>
          <a:stretch>
            <a:fillRect/>
          </a:stretch>
        </p:blipFill>
        <p:spPr>
          <a:xfrm>
            <a:off x="7532987" y="3614357"/>
            <a:ext cx="4188749" cy="2356240"/>
          </a:xfrm>
          <a:prstGeom prst="rect">
            <a:avLst/>
          </a:prstGeom>
        </p:spPr>
      </p:pic>
      <p:sp>
        <p:nvSpPr>
          <p:cNvPr id="18" name="Title 1"/>
          <p:cNvSpPr txBox="1">
            <a:spLocks/>
          </p:cNvSpPr>
          <p:nvPr/>
        </p:nvSpPr>
        <p:spPr>
          <a:xfrm>
            <a:off x="8275566" y="3264300"/>
            <a:ext cx="3627990"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smtClean="0">
                <a:solidFill>
                  <a:schemeClr val="tx1">
                    <a:lumMod val="65000"/>
                    <a:lumOff val="35000"/>
                  </a:schemeClr>
                </a:solidFill>
                <a:latin typeface="+mn-lt"/>
              </a:rPr>
              <a:t>Polycarbonate Coverage for court</a:t>
            </a:r>
            <a:endParaRPr lang="en-US" sz="1600" b="1" dirty="0">
              <a:solidFill>
                <a:schemeClr val="tx1">
                  <a:lumMod val="65000"/>
                  <a:lumOff val="35000"/>
                </a:schemeClr>
              </a:solidFill>
              <a:latin typeface="+mn-lt"/>
            </a:endParaRPr>
          </a:p>
        </p:txBody>
      </p:sp>
      <p:sp>
        <p:nvSpPr>
          <p:cNvPr id="19" name="Title 1"/>
          <p:cNvSpPr txBox="1">
            <a:spLocks/>
          </p:cNvSpPr>
          <p:nvPr/>
        </p:nvSpPr>
        <p:spPr>
          <a:xfrm>
            <a:off x="8245084" y="6019647"/>
            <a:ext cx="314572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err="1" smtClean="0">
                <a:solidFill>
                  <a:schemeClr val="tx1">
                    <a:lumMod val="65000"/>
                    <a:lumOff val="35000"/>
                  </a:schemeClr>
                </a:solidFill>
                <a:latin typeface="+mn-lt"/>
              </a:rPr>
              <a:t>Alcubond</a:t>
            </a:r>
            <a:r>
              <a:rPr lang="en-US" sz="1600" b="1" dirty="0" smtClean="0">
                <a:solidFill>
                  <a:schemeClr val="tx1">
                    <a:lumMod val="65000"/>
                    <a:lumOff val="35000"/>
                  </a:schemeClr>
                </a:solidFill>
                <a:latin typeface="+mn-lt"/>
              </a:rPr>
              <a:t> cantilever around windows</a:t>
            </a:r>
          </a:p>
        </p:txBody>
      </p:sp>
    </p:spTree>
    <p:extLst>
      <p:ext uri="{BB962C8B-B14F-4D97-AF65-F5344CB8AC3E}">
        <p14:creationId xmlns:p14="http://schemas.microsoft.com/office/powerpoint/2010/main" val="30490111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2327709551"/>
              </p:ext>
            </p:extLst>
          </p:nvPr>
        </p:nvGraphicFramePr>
        <p:xfrm>
          <a:off x="4660552" y="2116881"/>
          <a:ext cx="6777009" cy="4066205"/>
        </p:xfrm>
        <a:graphic>
          <a:graphicData uri="http://schemas.openxmlformats.org/drawingml/2006/chart">
            <c:chart xmlns:c="http://schemas.openxmlformats.org/drawingml/2006/chart" xmlns:r="http://schemas.openxmlformats.org/officeDocument/2006/relationships" r:id="rId2"/>
          </a:graphicData>
        </a:graphic>
      </p:graphicFrame>
      <p:sp>
        <p:nvSpPr>
          <p:cNvPr id="11"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12"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HVAC System ( Heating and Cooling )</a:t>
            </a:r>
            <a:endParaRPr lang="en-US" sz="3600" b="1" dirty="0">
              <a:solidFill>
                <a:schemeClr val="accent1"/>
              </a:solidFill>
              <a:latin typeface="+mn-lt"/>
            </a:endParaRPr>
          </a:p>
        </p:txBody>
      </p:sp>
      <p:sp>
        <p:nvSpPr>
          <p:cNvPr id="14" name="TextBox 13"/>
          <p:cNvSpPr txBox="1"/>
          <p:nvPr/>
        </p:nvSpPr>
        <p:spPr>
          <a:xfrm>
            <a:off x="411214" y="2116881"/>
            <a:ext cx="3805524" cy="2308324"/>
          </a:xfrm>
          <a:prstGeom prst="rect">
            <a:avLst/>
          </a:prstGeom>
          <a:noFill/>
        </p:spPr>
        <p:txBody>
          <a:bodyPr wrap="square" rtlCol="0">
            <a:spAutoFit/>
          </a:bodyPr>
          <a:lstStyle/>
          <a:p>
            <a:r>
              <a:rPr lang="en-US" sz="2400" dirty="0">
                <a:solidFill>
                  <a:schemeClr val="tx1">
                    <a:lumMod val="65000"/>
                    <a:lumOff val="35000"/>
                  </a:schemeClr>
                </a:solidFill>
              </a:rPr>
              <a:t>Depending on modifications and shading systems, a comparison between heating and cooling load before and after modification as shown in the tables below:</a:t>
            </a:r>
            <a:endParaRPr lang="en-US" sz="2400" dirty="0" smtClean="0">
              <a:solidFill>
                <a:schemeClr val="tx1">
                  <a:lumMod val="65000"/>
                  <a:lumOff val="35000"/>
                </a:schemeClr>
              </a:solidFill>
            </a:endParaRPr>
          </a:p>
        </p:txBody>
      </p:sp>
    </p:spTree>
    <p:extLst>
      <p:ext uri="{BB962C8B-B14F-4D97-AF65-F5344CB8AC3E}">
        <p14:creationId xmlns:p14="http://schemas.microsoft.com/office/powerpoint/2010/main" val="331028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9" y="648705"/>
            <a:ext cx="321803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Site Analysis:</a:t>
            </a:r>
            <a:endParaRPr lang="en-US" sz="4400" b="1" dirty="0">
              <a:solidFill>
                <a:schemeClr val="accent1"/>
              </a:solidFill>
              <a:latin typeface="+mn-lt"/>
            </a:endParaRPr>
          </a:p>
        </p:txBody>
      </p:sp>
      <p:sp>
        <p:nvSpPr>
          <p:cNvPr id="3" name="TextBox 2"/>
          <p:cNvSpPr txBox="1"/>
          <p:nvPr/>
        </p:nvSpPr>
        <p:spPr>
          <a:xfrm>
            <a:off x="411214" y="1597306"/>
            <a:ext cx="4612199" cy="1938992"/>
          </a:xfrm>
          <a:prstGeom prst="rect">
            <a:avLst/>
          </a:prstGeom>
          <a:noFill/>
        </p:spPr>
        <p:txBody>
          <a:bodyPr wrap="square" rtlCol="0">
            <a:spAutoFit/>
          </a:bodyPr>
          <a:lstStyle/>
          <a:p>
            <a:r>
              <a:rPr lang="en-US" sz="2400" b="1" dirty="0" smtClean="0">
                <a:solidFill>
                  <a:schemeClr val="accent1"/>
                </a:solidFill>
              </a:rPr>
              <a:t>Location: </a:t>
            </a:r>
            <a:r>
              <a:rPr lang="en-US" sz="2400" dirty="0" smtClean="0">
                <a:solidFill>
                  <a:schemeClr val="tx1">
                    <a:lumMod val="65000"/>
                    <a:lumOff val="35000"/>
                  </a:schemeClr>
                </a:solidFill>
              </a:rPr>
              <a:t>It is located in the west north of Nablus city with near of </a:t>
            </a:r>
            <a:r>
              <a:rPr lang="en-US" sz="2400" dirty="0" err="1" smtClean="0">
                <a:solidFill>
                  <a:schemeClr val="tx1">
                    <a:lumMod val="65000"/>
                    <a:lumOff val="35000"/>
                  </a:schemeClr>
                </a:solidFill>
              </a:rPr>
              <a:t>Asira</a:t>
            </a:r>
            <a:r>
              <a:rPr lang="en-US" sz="2400" dirty="0" smtClean="0">
                <a:solidFill>
                  <a:schemeClr val="tx1">
                    <a:lumMod val="65000"/>
                    <a:lumOff val="35000"/>
                  </a:schemeClr>
                </a:solidFill>
              </a:rPr>
              <a:t> Al-</a:t>
            </a:r>
            <a:r>
              <a:rPr lang="en-US" sz="2400" dirty="0" err="1" smtClean="0">
                <a:solidFill>
                  <a:schemeClr val="tx1">
                    <a:lumMod val="65000"/>
                    <a:lumOff val="35000"/>
                  </a:schemeClr>
                </a:solidFill>
              </a:rPr>
              <a:t>Shamalya</a:t>
            </a:r>
            <a:r>
              <a:rPr lang="en-US" sz="2400" dirty="0" smtClean="0">
                <a:solidFill>
                  <a:schemeClr val="tx1">
                    <a:lumMod val="65000"/>
                    <a:lumOff val="35000"/>
                  </a:schemeClr>
                </a:solidFill>
              </a:rPr>
              <a:t> village.</a:t>
            </a:r>
          </a:p>
          <a:p>
            <a:r>
              <a:rPr lang="en-US" sz="2400" dirty="0" smtClean="0">
                <a:solidFill>
                  <a:schemeClr val="tx1">
                    <a:lumMod val="65000"/>
                    <a:lumOff val="35000"/>
                  </a:schemeClr>
                </a:solidFill>
              </a:rPr>
              <a:t/>
            </a:r>
            <a:br>
              <a:rPr lang="en-US" sz="2400" dirty="0" smtClean="0">
                <a:solidFill>
                  <a:schemeClr val="tx1">
                    <a:lumMod val="65000"/>
                    <a:lumOff val="35000"/>
                  </a:schemeClr>
                </a:solidFill>
              </a:rPr>
            </a:br>
            <a:r>
              <a:rPr lang="en-US" sz="2400" b="1" dirty="0" smtClean="0">
                <a:solidFill>
                  <a:schemeClr val="accent1"/>
                </a:solidFill>
              </a:rPr>
              <a:t>Site area:</a:t>
            </a:r>
            <a:r>
              <a:rPr lang="en-US" sz="2400" b="1" dirty="0" smtClean="0">
                <a:solidFill>
                  <a:schemeClr val="tx1">
                    <a:lumMod val="65000"/>
                    <a:lumOff val="35000"/>
                  </a:schemeClr>
                </a:solidFill>
              </a:rPr>
              <a:t> </a:t>
            </a:r>
            <a:r>
              <a:rPr lang="en-US" sz="2400" dirty="0" smtClean="0">
                <a:solidFill>
                  <a:schemeClr val="tx1">
                    <a:lumMod val="65000"/>
                    <a:lumOff val="35000"/>
                  </a:schemeClr>
                </a:solidFill>
              </a:rPr>
              <a:t>15030.88 SM.</a:t>
            </a:r>
          </a:p>
        </p:txBody>
      </p:sp>
      <p:pic>
        <p:nvPicPr>
          <p:cNvPr id="5" name="Picture 4" descr="Site 1.jpg"/>
          <p:cNvPicPr/>
          <p:nvPr/>
        </p:nvPicPr>
        <p:blipFill>
          <a:blip r:embed="rId2" cstate="print"/>
          <a:stretch>
            <a:fillRect/>
          </a:stretch>
        </p:blipFill>
        <p:spPr>
          <a:xfrm>
            <a:off x="5106920" y="1597306"/>
            <a:ext cx="6826577" cy="3767522"/>
          </a:xfrm>
          <a:prstGeom prst="rect">
            <a:avLst/>
          </a:prstGeom>
        </p:spPr>
      </p:pic>
    </p:spTree>
    <p:extLst>
      <p:ext uri="{BB962C8B-B14F-4D97-AF65-F5344CB8AC3E}">
        <p14:creationId xmlns:p14="http://schemas.microsoft.com/office/powerpoint/2010/main" val="1412950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1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CFD Analysis:</a:t>
            </a:r>
            <a:endParaRPr lang="en-US" sz="3600" b="1" dirty="0">
              <a:solidFill>
                <a:schemeClr val="accent1"/>
              </a:solidFill>
              <a:latin typeface="+mn-lt"/>
            </a:endParaRPr>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641867" y="2647531"/>
            <a:ext cx="4907057" cy="3088667"/>
          </a:xfrm>
          <a:prstGeom prst="rect">
            <a:avLst/>
          </a:prstGeom>
        </p:spPr>
      </p:pic>
      <p:pic>
        <p:nvPicPr>
          <p:cNvPr id="15" name="Picture 14"/>
          <p:cNvPicPr/>
          <p:nvPr/>
        </p:nvPicPr>
        <p:blipFill>
          <a:blip r:embed="rId3">
            <a:extLst>
              <a:ext uri="{28A0092B-C50C-407E-A947-70E740481C1C}">
                <a14:useLocalDpi xmlns:a14="http://schemas.microsoft.com/office/drawing/2010/main" val="0"/>
              </a:ext>
            </a:extLst>
          </a:blip>
          <a:stretch>
            <a:fillRect/>
          </a:stretch>
        </p:blipFill>
        <p:spPr>
          <a:xfrm>
            <a:off x="6566263" y="2679917"/>
            <a:ext cx="4918030" cy="3068982"/>
          </a:xfrm>
          <a:prstGeom prst="rect">
            <a:avLst/>
          </a:prstGeom>
        </p:spPr>
      </p:pic>
      <p:sp>
        <p:nvSpPr>
          <p:cNvPr id="16" name="Title 1"/>
          <p:cNvSpPr txBox="1">
            <a:spLocks/>
          </p:cNvSpPr>
          <p:nvPr/>
        </p:nvSpPr>
        <p:spPr>
          <a:xfrm>
            <a:off x="2062339" y="5816381"/>
            <a:ext cx="1969730" cy="314456"/>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a:solidFill>
                  <a:schemeClr val="tx1">
                    <a:lumMod val="65000"/>
                    <a:lumOff val="35000"/>
                  </a:schemeClr>
                </a:solidFill>
                <a:latin typeface="+mn-lt"/>
              </a:rPr>
              <a:t>External CFD Analysis</a:t>
            </a:r>
            <a:endParaRPr lang="en-US" sz="1600" b="1" dirty="0">
              <a:solidFill>
                <a:schemeClr val="tx1">
                  <a:lumMod val="65000"/>
                  <a:lumOff val="35000"/>
                </a:schemeClr>
              </a:solidFill>
              <a:latin typeface="+mn-lt"/>
            </a:endParaRPr>
          </a:p>
        </p:txBody>
      </p:sp>
      <p:sp>
        <p:nvSpPr>
          <p:cNvPr id="18" name="Title 1"/>
          <p:cNvSpPr txBox="1">
            <a:spLocks/>
          </p:cNvSpPr>
          <p:nvPr/>
        </p:nvSpPr>
        <p:spPr>
          <a:xfrm>
            <a:off x="8206236" y="5816381"/>
            <a:ext cx="1969730" cy="314456"/>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1600" b="1" dirty="0">
                <a:solidFill>
                  <a:schemeClr val="tx1">
                    <a:lumMod val="65000"/>
                    <a:lumOff val="35000"/>
                  </a:schemeClr>
                </a:solidFill>
                <a:latin typeface="+mn-lt"/>
              </a:rPr>
              <a:t>CFD analysis for court</a:t>
            </a:r>
            <a:endParaRPr lang="en-US" sz="1600" b="1" dirty="0">
              <a:solidFill>
                <a:schemeClr val="tx1">
                  <a:lumMod val="65000"/>
                  <a:lumOff val="35000"/>
                </a:schemeClr>
              </a:solidFill>
              <a:latin typeface="+mn-lt"/>
            </a:endParaRPr>
          </a:p>
        </p:txBody>
      </p:sp>
      <p:sp>
        <p:nvSpPr>
          <p:cNvPr id="19"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External </a:t>
            </a:r>
            <a:r>
              <a:rPr lang="en-US" sz="3500" b="1" dirty="0">
                <a:solidFill>
                  <a:schemeClr val="tx1">
                    <a:lumMod val="65000"/>
                    <a:lumOff val="35000"/>
                  </a:schemeClr>
                </a:solidFill>
                <a:latin typeface="+mn-lt"/>
              </a:rPr>
              <a:t>CFD Analysis:</a:t>
            </a:r>
            <a:endParaRPr lang="en-US" sz="3500" b="1" dirty="0">
              <a:solidFill>
                <a:schemeClr val="tx1">
                  <a:lumMod val="65000"/>
                  <a:lumOff val="35000"/>
                </a:schemeClr>
              </a:solidFill>
              <a:latin typeface="+mn-lt"/>
            </a:endParaRPr>
          </a:p>
        </p:txBody>
      </p:sp>
    </p:spTree>
    <p:extLst>
      <p:ext uri="{BB962C8B-B14F-4D97-AF65-F5344CB8AC3E}">
        <p14:creationId xmlns:p14="http://schemas.microsoft.com/office/powerpoint/2010/main" val="25676723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10"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CFD Analysis:</a:t>
            </a:r>
            <a:endParaRPr lang="en-US" sz="3600" b="1" dirty="0">
              <a:solidFill>
                <a:schemeClr val="accent1"/>
              </a:solidFill>
              <a:latin typeface="+mn-lt"/>
            </a:endParaRPr>
          </a:p>
        </p:txBody>
      </p:sp>
      <p:sp>
        <p:nvSpPr>
          <p:cNvPr id="11" name="Title 1"/>
          <p:cNvSpPr txBox="1">
            <a:spLocks/>
          </p:cNvSpPr>
          <p:nvPr/>
        </p:nvSpPr>
        <p:spPr>
          <a:xfrm>
            <a:off x="420050" y="1932972"/>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Internal </a:t>
            </a:r>
            <a:r>
              <a:rPr lang="en-US" sz="3500" b="1" dirty="0">
                <a:solidFill>
                  <a:schemeClr val="tx1">
                    <a:lumMod val="65000"/>
                    <a:lumOff val="35000"/>
                  </a:schemeClr>
                </a:solidFill>
                <a:latin typeface="+mn-lt"/>
              </a:rPr>
              <a:t>CFD Analysis:</a:t>
            </a:r>
            <a:endParaRPr lang="en-US" sz="3500" b="1" dirty="0">
              <a:solidFill>
                <a:schemeClr val="tx1">
                  <a:lumMod val="65000"/>
                  <a:lumOff val="35000"/>
                </a:schemeClr>
              </a:solidFill>
              <a:latin typeface="+mn-lt"/>
            </a:endParaRPr>
          </a:p>
        </p:txBody>
      </p:sp>
      <p:pic>
        <p:nvPicPr>
          <p:cNvPr id="13" name="Picture 12"/>
          <p:cNvPicPr/>
          <p:nvPr/>
        </p:nvPicPr>
        <p:blipFill rotWithShape="1">
          <a:blip r:embed="rId2" cstate="print">
            <a:extLst>
              <a:ext uri="{28A0092B-C50C-407E-A947-70E740481C1C}">
                <a14:useLocalDpi xmlns:a14="http://schemas.microsoft.com/office/drawing/2010/main" val="0"/>
              </a:ext>
            </a:extLst>
          </a:blip>
          <a:srcRect t="7976"/>
          <a:stretch/>
        </p:blipFill>
        <p:spPr bwMode="auto">
          <a:xfrm>
            <a:off x="785811" y="2542375"/>
            <a:ext cx="4709299" cy="3466688"/>
          </a:xfrm>
          <a:prstGeom prst="rect">
            <a:avLst/>
          </a:prstGeom>
          <a:ln>
            <a:noFill/>
          </a:ln>
          <a:extLst>
            <a:ext uri="{53640926-AAD7-44D8-BBD7-CCE9431645EC}">
              <a14:shadowObscured xmlns:a14="http://schemas.microsoft.com/office/drawing/2010/main"/>
            </a:ext>
          </a:extLst>
        </p:spPr>
      </p:pic>
      <p:pic>
        <p:nvPicPr>
          <p:cNvPr id="14" name="Picture 13"/>
          <p:cNvPicPr/>
          <p:nvPr/>
        </p:nvPicPr>
        <p:blipFill rotWithShape="1">
          <a:blip r:embed="rId3" cstate="print">
            <a:extLst>
              <a:ext uri="{28A0092B-C50C-407E-A947-70E740481C1C}">
                <a14:useLocalDpi xmlns:a14="http://schemas.microsoft.com/office/drawing/2010/main" val="0"/>
              </a:ext>
            </a:extLst>
          </a:blip>
          <a:srcRect t="8729"/>
          <a:stretch/>
        </p:blipFill>
        <p:spPr bwMode="auto">
          <a:xfrm>
            <a:off x="6254478" y="2538926"/>
            <a:ext cx="4753156" cy="3470137"/>
          </a:xfrm>
          <a:prstGeom prst="rect">
            <a:avLst/>
          </a:prstGeom>
          <a:ln>
            <a:noFill/>
          </a:ln>
          <a:extLst>
            <a:ext uri="{53640926-AAD7-44D8-BBD7-CCE9431645EC}">
              <a14:shadowObscured xmlns:a14="http://schemas.microsoft.com/office/drawing/2010/main"/>
            </a:ext>
          </a:extLst>
        </p:spPr>
      </p:pic>
      <p:sp>
        <p:nvSpPr>
          <p:cNvPr id="15" name="Title 1"/>
          <p:cNvSpPr txBox="1">
            <a:spLocks/>
          </p:cNvSpPr>
          <p:nvPr/>
        </p:nvSpPr>
        <p:spPr>
          <a:xfrm>
            <a:off x="1983960" y="6025385"/>
            <a:ext cx="2257112" cy="314456"/>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Internal CFD analysis in B2</a:t>
            </a:r>
          </a:p>
        </p:txBody>
      </p:sp>
      <p:sp>
        <p:nvSpPr>
          <p:cNvPr id="17" name="Title 1"/>
          <p:cNvSpPr txBox="1">
            <a:spLocks/>
          </p:cNvSpPr>
          <p:nvPr/>
        </p:nvSpPr>
        <p:spPr>
          <a:xfrm>
            <a:off x="7466004" y="6025385"/>
            <a:ext cx="2257112" cy="314456"/>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Internal CFD analysis in </a:t>
            </a:r>
            <a:r>
              <a:rPr lang="en-US" dirty="0" smtClean="0"/>
              <a:t>B1</a:t>
            </a:r>
            <a:endParaRPr lang="en-US" dirty="0"/>
          </a:p>
        </p:txBody>
      </p:sp>
    </p:spTree>
    <p:extLst>
      <p:ext uri="{BB962C8B-B14F-4D97-AF65-F5344CB8AC3E}">
        <p14:creationId xmlns:p14="http://schemas.microsoft.com/office/powerpoint/2010/main" val="450981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CFD Analysis:</a:t>
            </a:r>
            <a:endParaRPr lang="en-US" sz="3600" b="1" dirty="0">
              <a:solidFill>
                <a:schemeClr val="accent1"/>
              </a:solidFill>
              <a:latin typeface="+mn-lt"/>
            </a:endParaRPr>
          </a:p>
        </p:txBody>
      </p:sp>
      <p:sp>
        <p:nvSpPr>
          <p:cNvPr id="4" name="Title 1"/>
          <p:cNvSpPr txBox="1">
            <a:spLocks/>
          </p:cNvSpPr>
          <p:nvPr/>
        </p:nvSpPr>
        <p:spPr>
          <a:xfrm>
            <a:off x="420050" y="1932972"/>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Internal </a:t>
            </a:r>
            <a:r>
              <a:rPr lang="en-US" sz="3500" b="1" dirty="0">
                <a:solidFill>
                  <a:schemeClr val="tx1">
                    <a:lumMod val="65000"/>
                    <a:lumOff val="35000"/>
                  </a:schemeClr>
                </a:solidFill>
                <a:latin typeface="+mn-lt"/>
              </a:rPr>
              <a:t>CFD Analysis:</a:t>
            </a:r>
            <a:endParaRPr lang="en-US" sz="3500" b="1" dirty="0">
              <a:solidFill>
                <a:schemeClr val="tx1">
                  <a:lumMod val="65000"/>
                  <a:lumOff val="35000"/>
                </a:schemeClr>
              </a:solidFill>
              <a:latin typeface="+mn-lt"/>
            </a:endParaRPr>
          </a:p>
        </p:txBody>
      </p:sp>
      <p:sp>
        <p:nvSpPr>
          <p:cNvPr id="7" name="Title 1"/>
          <p:cNvSpPr txBox="1">
            <a:spLocks/>
          </p:cNvSpPr>
          <p:nvPr/>
        </p:nvSpPr>
        <p:spPr>
          <a:xfrm>
            <a:off x="1983960" y="6025385"/>
            <a:ext cx="2257112" cy="314456"/>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Internal CFD analysis in </a:t>
            </a:r>
            <a:r>
              <a:rPr lang="en-US" dirty="0" smtClean="0"/>
              <a:t>GF</a:t>
            </a:r>
            <a:endParaRPr lang="en-US" dirty="0"/>
          </a:p>
        </p:txBody>
      </p:sp>
      <p:sp>
        <p:nvSpPr>
          <p:cNvPr id="8" name="Title 1"/>
          <p:cNvSpPr txBox="1">
            <a:spLocks/>
          </p:cNvSpPr>
          <p:nvPr/>
        </p:nvSpPr>
        <p:spPr>
          <a:xfrm>
            <a:off x="7466004" y="6025385"/>
            <a:ext cx="2257112" cy="314456"/>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Internal CFD analysis in </a:t>
            </a:r>
            <a:r>
              <a:rPr lang="en-US" dirty="0" smtClean="0"/>
              <a:t>FF</a:t>
            </a:r>
            <a:endParaRPr lang="en-US" dirty="0"/>
          </a:p>
        </p:txBody>
      </p:sp>
      <p:pic>
        <p:nvPicPr>
          <p:cNvPr id="9" name="Picture 8"/>
          <p:cNvPicPr/>
          <p:nvPr/>
        </p:nvPicPr>
        <p:blipFill rotWithShape="1">
          <a:blip r:embed="rId2" cstate="print">
            <a:extLst>
              <a:ext uri="{28A0092B-C50C-407E-A947-70E740481C1C}">
                <a14:useLocalDpi xmlns:a14="http://schemas.microsoft.com/office/drawing/2010/main" val="0"/>
              </a:ext>
            </a:extLst>
          </a:blip>
          <a:srcRect t="11136"/>
          <a:stretch/>
        </p:blipFill>
        <p:spPr bwMode="auto">
          <a:xfrm>
            <a:off x="665226" y="2474461"/>
            <a:ext cx="4995346" cy="3550923"/>
          </a:xfrm>
          <a:prstGeom prst="rect">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3" cstate="print">
            <a:extLst>
              <a:ext uri="{28A0092B-C50C-407E-A947-70E740481C1C}">
                <a14:useLocalDpi xmlns:a14="http://schemas.microsoft.com/office/drawing/2010/main" val="0"/>
              </a:ext>
            </a:extLst>
          </a:blip>
          <a:srcRect t="10986"/>
          <a:stretch/>
        </p:blipFill>
        <p:spPr bwMode="auto">
          <a:xfrm>
            <a:off x="6118678" y="2337858"/>
            <a:ext cx="5193756" cy="369832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13696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Simulation Results:</a:t>
            </a:r>
            <a:endParaRPr lang="en-US" sz="3600" b="1" dirty="0">
              <a:solidFill>
                <a:schemeClr val="accent1"/>
              </a:solidFill>
              <a:latin typeface="+mn-lt"/>
            </a:endParaRPr>
          </a:p>
        </p:txBody>
      </p:sp>
      <p:sp>
        <p:nvSpPr>
          <p:cNvPr id="4" name="TextBox 3"/>
          <p:cNvSpPr txBox="1"/>
          <p:nvPr/>
        </p:nvSpPr>
        <p:spPr>
          <a:xfrm>
            <a:off x="411214" y="2116881"/>
            <a:ext cx="3228969" cy="3416320"/>
          </a:xfrm>
          <a:prstGeom prst="rect">
            <a:avLst/>
          </a:prstGeom>
          <a:noFill/>
        </p:spPr>
        <p:txBody>
          <a:bodyPr wrap="square" rtlCol="0">
            <a:spAutoFit/>
          </a:bodyPr>
          <a:lstStyle/>
          <a:p>
            <a:r>
              <a:rPr lang="en-US" sz="2400" dirty="0">
                <a:solidFill>
                  <a:schemeClr val="tx1">
                    <a:lumMod val="65000"/>
                    <a:lumOff val="35000"/>
                  </a:schemeClr>
                </a:solidFill>
              </a:rPr>
              <a:t>After heating and cooling design and all modifications on construction, lighting and HVAC system, a comparison between simulation results before and after modifications as shown </a:t>
            </a:r>
            <a:r>
              <a:rPr lang="en-US" sz="2400" dirty="0" smtClean="0">
                <a:solidFill>
                  <a:schemeClr val="tx1">
                    <a:lumMod val="65000"/>
                    <a:lumOff val="35000"/>
                  </a:schemeClr>
                </a:solidFill>
              </a:rPr>
              <a:t>:</a:t>
            </a:r>
            <a:endParaRPr lang="en-US" sz="2400" dirty="0">
              <a:solidFill>
                <a:schemeClr val="tx1">
                  <a:lumMod val="65000"/>
                  <a:lumOff val="35000"/>
                </a:schemeClr>
              </a:solidFill>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3753394" y="2410546"/>
            <a:ext cx="8171606" cy="1266176"/>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3757573" y="4077043"/>
            <a:ext cx="8167427" cy="1243895"/>
          </a:xfrm>
          <a:prstGeom prst="rect">
            <a:avLst/>
          </a:prstGeom>
        </p:spPr>
      </p:pic>
      <p:sp>
        <p:nvSpPr>
          <p:cNvPr id="8" name="Title 1"/>
          <p:cNvSpPr txBox="1">
            <a:spLocks/>
          </p:cNvSpPr>
          <p:nvPr/>
        </p:nvSpPr>
        <p:spPr>
          <a:xfrm>
            <a:off x="5383918" y="3676722"/>
            <a:ext cx="5583139" cy="370233"/>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Energy Per Building Area (kWh/m</a:t>
            </a:r>
            <a:r>
              <a:rPr lang="en-US" baseline="30000" dirty="0"/>
              <a:t>2</a:t>
            </a:r>
            <a:r>
              <a:rPr lang="en-US" dirty="0"/>
              <a:t>) before modification</a:t>
            </a:r>
          </a:p>
        </p:txBody>
      </p:sp>
      <p:sp>
        <p:nvSpPr>
          <p:cNvPr id="9" name="Title 1"/>
          <p:cNvSpPr txBox="1">
            <a:spLocks/>
          </p:cNvSpPr>
          <p:nvPr/>
        </p:nvSpPr>
        <p:spPr>
          <a:xfrm>
            <a:off x="5383918" y="5347967"/>
            <a:ext cx="5583139" cy="370233"/>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Energy Per Building Area (kWh/m2) after modification</a:t>
            </a:r>
          </a:p>
        </p:txBody>
      </p:sp>
    </p:spTree>
    <p:extLst>
      <p:ext uri="{BB962C8B-B14F-4D97-AF65-F5344CB8AC3E}">
        <p14:creationId xmlns:p14="http://schemas.microsoft.com/office/powerpoint/2010/main" val="21516507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Simulation Results:</a:t>
            </a:r>
            <a:endParaRPr lang="en-US" sz="3600" b="1" dirty="0">
              <a:solidFill>
                <a:schemeClr val="accent1"/>
              </a:solidFill>
              <a:latin typeface="+mn-lt"/>
            </a:endParaRPr>
          </a:p>
        </p:txBody>
      </p:sp>
      <p:sp>
        <p:nvSpPr>
          <p:cNvPr id="4" name="TextBox 3"/>
          <p:cNvSpPr txBox="1"/>
          <p:nvPr/>
        </p:nvSpPr>
        <p:spPr>
          <a:xfrm>
            <a:off x="411214" y="2116881"/>
            <a:ext cx="4840055" cy="4154984"/>
          </a:xfrm>
          <a:prstGeom prst="rect">
            <a:avLst/>
          </a:prstGeom>
          <a:noFill/>
        </p:spPr>
        <p:txBody>
          <a:bodyPr wrap="square" rtlCol="0">
            <a:spAutoFit/>
          </a:bodyPr>
          <a:lstStyle/>
          <a:p>
            <a:r>
              <a:rPr lang="en-US" sz="2400" dirty="0">
                <a:solidFill>
                  <a:schemeClr val="tx1">
                    <a:lumMod val="65000"/>
                    <a:lumOff val="35000"/>
                  </a:schemeClr>
                </a:solidFill>
              </a:rPr>
              <a:t>The total uncomfortable hours before modification from 1-Jan to 31-Dec is = 1082 </a:t>
            </a:r>
            <a:r>
              <a:rPr lang="en-US" sz="2400" dirty="0" smtClean="0">
                <a:solidFill>
                  <a:schemeClr val="tx1">
                    <a:lumMod val="65000"/>
                    <a:lumOff val="35000"/>
                  </a:schemeClr>
                </a:solidFill>
              </a:rPr>
              <a:t>hrs.</a:t>
            </a:r>
          </a:p>
          <a:p>
            <a:endParaRPr lang="en-US" sz="2400" dirty="0">
              <a:solidFill>
                <a:schemeClr val="tx1">
                  <a:lumMod val="65000"/>
                  <a:lumOff val="35000"/>
                </a:schemeClr>
              </a:solidFill>
            </a:endParaRPr>
          </a:p>
          <a:p>
            <a:r>
              <a:rPr lang="en-US" sz="2400" dirty="0" smtClean="0">
                <a:solidFill>
                  <a:schemeClr val="tx1">
                    <a:lumMod val="65000"/>
                    <a:lumOff val="35000"/>
                  </a:schemeClr>
                </a:solidFill>
              </a:rPr>
              <a:t>The </a:t>
            </a:r>
            <a:r>
              <a:rPr lang="en-US" sz="2400" dirty="0">
                <a:solidFill>
                  <a:schemeClr val="tx1">
                    <a:lumMod val="65000"/>
                    <a:lumOff val="35000"/>
                  </a:schemeClr>
                </a:solidFill>
              </a:rPr>
              <a:t>total uncomfortable hours after modification from 1-Jan to 31-Dec is = 644 </a:t>
            </a:r>
            <a:r>
              <a:rPr lang="en-US" sz="2400" dirty="0" err="1" smtClean="0">
                <a:solidFill>
                  <a:schemeClr val="tx1">
                    <a:lumMod val="65000"/>
                    <a:lumOff val="35000"/>
                  </a:schemeClr>
                </a:solidFill>
              </a:rPr>
              <a:t>hrs</a:t>
            </a:r>
            <a:r>
              <a:rPr lang="en-US" sz="2400" dirty="0">
                <a:solidFill>
                  <a:schemeClr val="tx1">
                    <a:lumMod val="65000"/>
                    <a:lumOff val="35000"/>
                  </a:schemeClr>
                </a:solidFill>
              </a:rPr>
              <a:t>, it noticed that a large drop in total uncomfortable hours because multiple modifications were done on the building. </a:t>
            </a:r>
          </a:p>
          <a:p>
            <a:endParaRPr lang="en-US" sz="2400" dirty="0">
              <a:solidFill>
                <a:schemeClr val="tx1">
                  <a:lumMod val="65000"/>
                  <a:lumOff val="35000"/>
                </a:schemeClr>
              </a:solidFill>
            </a:endParaRPr>
          </a:p>
        </p:txBody>
      </p:sp>
      <p:pic>
        <p:nvPicPr>
          <p:cNvPr id="5" name="Picture 4"/>
          <p:cNvPicPr/>
          <p:nvPr/>
        </p:nvPicPr>
        <p:blipFill rotWithShape="1">
          <a:blip r:embed="rId2">
            <a:extLst>
              <a:ext uri="{28A0092B-C50C-407E-A947-70E740481C1C}">
                <a14:useLocalDpi xmlns:a14="http://schemas.microsoft.com/office/drawing/2010/main" val="0"/>
              </a:ext>
            </a:extLst>
          </a:blip>
          <a:srcRect r="4469"/>
          <a:stretch/>
        </p:blipFill>
        <p:spPr bwMode="auto">
          <a:xfrm>
            <a:off x="5573007" y="1942707"/>
            <a:ext cx="6356492" cy="1550126"/>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extLst>
              <a:ext uri="{28A0092B-C50C-407E-A947-70E740481C1C}">
                <a14:useLocalDpi xmlns:a14="http://schemas.microsoft.com/office/drawing/2010/main" val="0"/>
              </a:ext>
            </a:extLst>
          </a:blip>
          <a:srcRect r="1881"/>
          <a:stretch/>
        </p:blipFill>
        <p:spPr bwMode="auto">
          <a:xfrm>
            <a:off x="5573007" y="4025051"/>
            <a:ext cx="6424801" cy="1714594"/>
          </a:xfrm>
          <a:prstGeom prst="rect">
            <a:avLst/>
          </a:prstGeom>
          <a:ln>
            <a:noFill/>
          </a:ln>
          <a:extLst>
            <a:ext uri="{53640926-AAD7-44D8-BBD7-CCE9431645EC}">
              <a14:shadowObscured xmlns:a14="http://schemas.microsoft.com/office/drawing/2010/main"/>
            </a:ext>
          </a:extLst>
        </p:spPr>
      </p:pic>
      <p:sp>
        <p:nvSpPr>
          <p:cNvPr id="8" name="Title 1"/>
          <p:cNvSpPr txBox="1">
            <a:spLocks/>
          </p:cNvSpPr>
          <p:nvPr/>
        </p:nvSpPr>
        <p:spPr>
          <a:xfrm>
            <a:off x="6712121" y="3573825"/>
            <a:ext cx="3894920" cy="370233"/>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Total uncomfortable hours before modification</a:t>
            </a:r>
          </a:p>
        </p:txBody>
      </p:sp>
      <p:sp>
        <p:nvSpPr>
          <p:cNvPr id="9" name="Title 1"/>
          <p:cNvSpPr txBox="1">
            <a:spLocks/>
          </p:cNvSpPr>
          <p:nvPr/>
        </p:nvSpPr>
        <p:spPr>
          <a:xfrm>
            <a:off x="6803793" y="5739645"/>
            <a:ext cx="3894920" cy="370233"/>
          </a:xfrm>
          <a:prstGeom prst="rect">
            <a:avLst/>
          </a:prstGeom>
        </p:spPr>
        <p:txBody>
          <a:bodyPr>
            <a:noAutofit/>
          </a:bodyPr>
          <a:lstStyle>
            <a:defPPr>
              <a:defRPr lang="en-US"/>
            </a:defPPr>
            <a:lvl1pPr>
              <a:lnSpc>
                <a:spcPct val="85000"/>
              </a:lnSpc>
              <a:spcBef>
                <a:spcPct val="0"/>
              </a:spcBef>
              <a:buNone/>
              <a:defRPr sz="1600" b="1" spc="-50" baseline="0">
                <a:solidFill>
                  <a:schemeClr val="tx1">
                    <a:lumMod val="65000"/>
                    <a:lumOff val="35000"/>
                  </a:schemeClr>
                </a:solidFill>
                <a:ea typeface="+mj-ea"/>
                <a:cs typeface="+mj-cs"/>
              </a:defRPr>
            </a:lvl1pPr>
          </a:lstStyle>
          <a:p>
            <a:r>
              <a:rPr lang="en-US" dirty="0"/>
              <a:t>Total uncomfortable hours after modification</a:t>
            </a:r>
          </a:p>
        </p:txBody>
      </p:sp>
    </p:spTree>
    <p:extLst>
      <p:ext uri="{BB962C8B-B14F-4D97-AF65-F5344CB8AC3E}">
        <p14:creationId xmlns:p14="http://schemas.microsoft.com/office/powerpoint/2010/main" val="32595108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Simulation Results:</a:t>
            </a:r>
            <a:endParaRPr lang="en-US" sz="3600" b="1" dirty="0">
              <a:solidFill>
                <a:schemeClr val="accent1"/>
              </a:solidFill>
              <a:latin typeface="+mn-lt"/>
            </a:endParaRPr>
          </a:p>
        </p:txBody>
      </p:sp>
      <p:sp>
        <p:nvSpPr>
          <p:cNvPr id="4"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PMV Analysis:</a:t>
            </a:r>
            <a:endParaRPr lang="en-US" sz="3500" b="1" dirty="0">
              <a:solidFill>
                <a:schemeClr val="tx1">
                  <a:lumMod val="65000"/>
                  <a:lumOff val="35000"/>
                </a:schemeClr>
              </a:solidFill>
              <a:latin typeface="+mn-lt"/>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4404358" y="1368143"/>
            <a:ext cx="7218136" cy="4811024"/>
          </a:xfrm>
          <a:prstGeom prst="rect">
            <a:avLst/>
          </a:prstGeom>
        </p:spPr>
      </p:pic>
      <p:sp>
        <p:nvSpPr>
          <p:cNvPr id="6" name="TextBox 5"/>
          <p:cNvSpPr txBox="1"/>
          <p:nvPr/>
        </p:nvSpPr>
        <p:spPr>
          <a:xfrm>
            <a:off x="411214" y="2865619"/>
            <a:ext cx="3873403" cy="2677656"/>
          </a:xfrm>
          <a:prstGeom prst="rect">
            <a:avLst/>
          </a:prstGeom>
          <a:noFill/>
        </p:spPr>
        <p:txBody>
          <a:bodyPr wrap="square" rtlCol="0">
            <a:spAutoFit/>
          </a:bodyPr>
          <a:lstStyle/>
          <a:p>
            <a:r>
              <a:rPr lang="en-US" sz="2400" dirty="0">
                <a:solidFill>
                  <a:schemeClr val="tx1">
                    <a:lumMod val="65000"/>
                    <a:lumOff val="35000"/>
                  </a:schemeClr>
                </a:solidFill>
              </a:rPr>
              <a:t>PMV is a predict mean value of votes to get an indication of the occupancy satisfaction about thermal feeling, the value of PMV should be between -0.5 to 0.5 as shown in the </a:t>
            </a:r>
            <a:r>
              <a:rPr lang="en-US" sz="2400" dirty="0" smtClean="0">
                <a:solidFill>
                  <a:schemeClr val="tx1">
                    <a:lumMod val="65000"/>
                    <a:lumOff val="35000"/>
                  </a:schemeClr>
                </a:solidFill>
              </a:rPr>
              <a:t>figure:</a:t>
            </a:r>
            <a:endParaRPr lang="en-US" sz="2400" dirty="0">
              <a:solidFill>
                <a:schemeClr val="tx1">
                  <a:lumMod val="65000"/>
                  <a:lumOff val="35000"/>
                </a:schemeClr>
              </a:solidFill>
            </a:endParaRPr>
          </a:p>
        </p:txBody>
      </p:sp>
    </p:spTree>
    <p:extLst>
      <p:ext uri="{BB962C8B-B14F-4D97-AF65-F5344CB8AC3E}">
        <p14:creationId xmlns:p14="http://schemas.microsoft.com/office/powerpoint/2010/main" val="24646739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cstate="print">
            <a:extLst>
              <a:ext uri="{28A0092B-C50C-407E-A947-70E740481C1C}">
                <a14:useLocalDpi xmlns:a14="http://schemas.microsoft.com/office/drawing/2010/main" val="0"/>
              </a:ext>
            </a:extLst>
          </a:blip>
          <a:srcRect l="19764" t="1538"/>
          <a:stretch/>
        </p:blipFill>
        <p:spPr>
          <a:xfrm>
            <a:off x="823843" y="3184048"/>
            <a:ext cx="4418718" cy="2836160"/>
          </a:xfrm>
          <a:prstGeom prst="rect">
            <a:avLst/>
          </a:prstGeom>
        </p:spPr>
      </p:pic>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Overshadowing analysis:</a:t>
            </a:r>
            <a:endParaRPr lang="en-US" sz="3600" b="1" dirty="0">
              <a:solidFill>
                <a:schemeClr val="accent1"/>
              </a:solidFill>
              <a:latin typeface="+mn-lt"/>
            </a:endParaRPr>
          </a:p>
        </p:txBody>
      </p:sp>
      <p:sp>
        <p:nvSpPr>
          <p:cNvPr id="4" name="TextBox 3"/>
          <p:cNvSpPr txBox="1"/>
          <p:nvPr/>
        </p:nvSpPr>
        <p:spPr>
          <a:xfrm>
            <a:off x="420051" y="2116881"/>
            <a:ext cx="11615195" cy="1200329"/>
          </a:xfrm>
          <a:prstGeom prst="rect">
            <a:avLst/>
          </a:prstGeom>
          <a:noFill/>
        </p:spPr>
        <p:txBody>
          <a:bodyPr wrap="square" rtlCol="0">
            <a:spAutoFit/>
          </a:bodyPr>
          <a:lstStyle/>
          <a:p>
            <a:r>
              <a:rPr lang="en-US" sz="2400" dirty="0" smtClean="0">
                <a:solidFill>
                  <a:schemeClr val="tx1">
                    <a:lumMod val="65000"/>
                    <a:lumOff val="35000"/>
                  </a:schemeClr>
                </a:solidFill>
              </a:rPr>
              <a:t>This analysis done in two specific times at 9:00 am and 12:00 pm for both summer (21-June) and winter (21-Dec) to study the effect of surrounding building and the building itself in terms of entrances and playground.</a:t>
            </a: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6151561" y="3184048"/>
            <a:ext cx="5274310" cy="2454275"/>
          </a:xfrm>
          <a:prstGeom prst="rect">
            <a:avLst/>
          </a:prstGeom>
        </p:spPr>
      </p:pic>
      <p:sp>
        <p:nvSpPr>
          <p:cNvPr id="8" name="Title 1"/>
          <p:cNvSpPr txBox="1">
            <a:spLocks/>
          </p:cNvSpPr>
          <p:nvPr/>
        </p:nvSpPr>
        <p:spPr>
          <a:xfrm>
            <a:off x="34839" y="6020208"/>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before modifications - 9:00 am - winter case</a:t>
            </a:r>
          </a:p>
        </p:txBody>
      </p:sp>
      <p:sp>
        <p:nvSpPr>
          <p:cNvPr id="9" name="Title 1"/>
          <p:cNvSpPr txBox="1">
            <a:spLocks/>
          </p:cNvSpPr>
          <p:nvPr/>
        </p:nvSpPr>
        <p:spPr>
          <a:xfrm>
            <a:off x="6151561" y="6020208"/>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before modifications - 9:00 am - summer case</a:t>
            </a:r>
          </a:p>
        </p:txBody>
      </p:sp>
    </p:spTree>
    <p:extLst>
      <p:ext uri="{BB962C8B-B14F-4D97-AF65-F5344CB8AC3E}">
        <p14:creationId xmlns:p14="http://schemas.microsoft.com/office/powerpoint/2010/main" val="30673412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4"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Overshadowing analysis:</a:t>
            </a:r>
            <a:endParaRPr lang="en-US" sz="3600" b="1" dirty="0">
              <a:solidFill>
                <a:schemeClr val="accent1"/>
              </a:solidFill>
              <a:latin typeface="+mn-lt"/>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22047"/>
          <a:stretch/>
        </p:blipFill>
        <p:spPr>
          <a:xfrm>
            <a:off x="5895387" y="2240689"/>
            <a:ext cx="5857373" cy="3271837"/>
          </a:xfrm>
          <a:prstGeom prst="rect">
            <a:avLst/>
          </a:prstGeom>
        </p:spPr>
      </p:pic>
      <p:pic>
        <p:nvPicPr>
          <p:cNvPr id="6" name="Picture 5"/>
          <p:cNvPicPr/>
          <p:nvPr/>
        </p:nvPicPr>
        <p:blipFill rotWithShape="1">
          <a:blip r:embed="rId3" cstate="print">
            <a:extLst>
              <a:ext uri="{28A0092B-C50C-407E-A947-70E740481C1C}">
                <a14:useLocalDpi xmlns:a14="http://schemas.microsoft.com/office/drawing/2010/main" val="0"/>
              </a:ext>
            </a:extLst>
          </a:blip>
          <a:srcRect l="21249" r="-58"/>
          <a:stretch/>
        </p:blipFill>
        <p:spPr>
          <a:xfrm>
            <a:off x="241525" y="2510134"/>
            <a:ext cx="5240520" cy="3002392"/>
          </a:xfrm>
          <a:prstGeom prst="rect">
            <a:avLst/>
          </a:prstGeom>
        </p:spPr>
      </p:pic>
      <p:sp>
        <p:nvSpPr>
          <p:cNvPr id="7" name="Title 1"/>
          <p:cNvSpPr txBox="1">
            <a:spLocks/>
          </p:cNvSpPr>
          <p:nvPr/>
        </p:nvSpPr>
        <p:spPr>
          <a:xfrm>
            <a:off x="34839" y="5872747"/>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before modifications – 12:00 pm- winter case</a:t>
            </a:r>
          </a:p>
        </p:txBody>
      </p:sp>
      <p:sp>
        <p:nvSpPr>
          <p:cNvPr id="8" name="Title 1"/>
          <p:cNvSpPr txBox="1">
            <a:spLocks/>
          </p:cNvSpPr>
          <p:nvPr/>
        </p:nvSpPr>
        <p:spPr>
          <a:xfrm>
            <a:off x="6151561" y="5872747"/>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before modifications - 12:00 pm- summer case</a:t>
            </a:r>
          </a:p>
        </p:txBody>
      </p:sp>
    </p:spTree>
    <p:extLst>
      <p:ext uri="{BB962C8B-B14F-4D97-AF65-F5344CB8AC3E}">
        <p14:creationId xmlns:p14="http://schemas.microsoft.com/office/powerpoint/2010/main" val="9759107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Overshadowing analysis:</a:t>
            </a:r>
            <a:endParaRPr lang="en-US" sz="3600" b="1" dirty="0">
              <a:solidFill>
                <a:schemeClr val="accent1"/>
              </a:solidFill>
              <a:latin typeface="+mn-lt"/>
            </a:endParaRPr>
          </a:p>
        </p:txBody>
      </p:sp>
      <p:sp>
        <p:nvSpPr>
          <p:cNvPr id="8" name="Title 1"/>
          <p:cNvSpPr txBox="1">
            <a:spLocks/>
          </p:cNvSpPr>
          <p:nvPr/>
        </p:nvSpPr>
        <p:spPr>
          <a:xfrm>
            <a:off x="34839" y="6020208"/>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a:t>
            </a:r>
            <a:r>
              <a:rPr lang="en-US" sz="1600" b="1" dirty="0" smtClean="0">
                <a:solidFill>
                  <a:schemeClr val="tx1">
                    <a:lumMod val="65000"/>
                    <a:lumOff val="35000"/>
                  </a:schemeClr>
                </a:solidFill>
                <a:latin typeface="+mn-lt"/>
              </a:rPr>
              <a:t>after </a:t>
            </a:r>
            <a:r>
              <a:rPr lang="en-US" sz="1600" b="1" dirty="0">
                <a:solidFill>
                  <a:schemeClr val="tx1">
                    <a:lumMod val="65000"/>
                    <a:lumOff val="35000"/>
                  </a:schemeClr>
                </a:solidFill>
                <a:latin typeface="+mn-lt"/>
              </a:rPr>
              <a:t>modifications - 9:00 am - winter case</a:t>
            </a:r>
          </a:p>
        </p:txBody>
      </p:sp>
      <p:sp>
        <p:nvSpPr>
          <p:cNvPr id="9" name="Title 1"/>
          <p:cNvSpPr txBox="1">
            <a:spLocks/>
          </p:cNvSpPr>
          <p:nvPr/>
        </p:nvSpPr>
        <p:spPr>
          <a:xfrm>
            <a:off x="6151561" y="6020208"/>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a:t>
            </a:r>
            <a:r>
              <a:rPr lang="en-US" sz="1600" b="1" dirty="0" smtClean="0">
                <a:solidFill>
                  <a:schemeClr val="tx1">
                    <a:lumMod val="65000"/>
                    <a:lumOff val="35000"/>
                  </a:schemeClr>
                </a:solidFill>
                <a:latin typeface="+mn-lt"/>
              </a:rPr>
              <a:t>after </a:t>
            </a:r>
            <a:r>
              <a:rPr lang="en-US" sz="1600" b="1" dirty="0">
                <a:solidFill>
                  <a:schemeClr val="tx1">
                    <a:lumMod val="65000"/>
                    <a:lumOff val="35000"/>
                  </a:schemeClr>
                </a:solidFill>
                <a:latin typeface="+mn-lt"/>
              </a:rPr>
              <a:t>modifications - 9:00 am - summer case</a:t>
            </a:r>
          </a:p>
        </p:txBody>
      </p:sp>
      <p:pic>
        <p:nvPicPr>
          <p:cNvPr id="10" name="Picture 9"/>
          <p:cNvPicPr/>
          <p:nvPr/>
        </p:nvPicPr>
        <p:blipFill rotWithShape="1">
          <a:blip r:embed="rId2" cstate="print">
            <a:extLst>
              <a:ext uri="{28A0092B-C50C-407E-A947-70E740481C1C}">
                <a14:useLocalDpi xmlns:a14="http://schemas.microsoft.com/office/drawing/2010/main" val="0"/>
              </a:ext>
            </a:extLst>
          </a:blip>
          <a:srcRect l="12073" r="9911"/>
          <a:stretch/>
        </p:blipFill>
        <p:spPr>
          <a:xfrm>
            <a:off x="6238341" y="2116184"/>
            <a:ext cx="5767560" cy="3456972"/>
          </a:xfrm>
          <a:prstGeom prst="rect">
            <a:avLst/>
          </a:prstGeom>
        </p:spPr>
      </p:pic>
      <p:pic>
        <p:nvPicPr>
          <p:cNvPr id="11" name="Picture 10"/>
          <p:cNvPicPr/>
          <p:nvPr/>
        </p:nvPicPr>
        <p:blipFill rotWithShape="1">
          <a:blip r:embed="rId3" cstate="print">
            <a:extLst>
              <a:ext uri="{28A0092B-C50C-407E-A947-70E740481C1C}">
                <a14:useLocalDpi xmlns:a14="http://schemas.microsoft.com/office/drawing/2010/main" val="0"/>
              </a:ext>
            </a:extLst>
          </a:blip>
          <a:srcRect l="1987" r="12166"/>
          <a:stretch/>
        </p:blipFill>
        <p:spPr>
          <a:xfrm>
            <a:off x="174171" y="2513365"/>
            <a:ext cx="5843452" cy="2990122"/>
          </a:xfrm>
          <a:prstGeom prst="rect">
            <a:avLst/>
          </a:prstGeom>
        </p:spPr>
      </p:pic>
    </p:spTree>
    <p:extLst>
      <p:ext uri="{BB962C8B-B14F-4D97-AF65-F5344CB8AC3E}">
        <p14:creationId xmlns:p14="http://schemas.microsoft.com/office/powerpoint/2010/main" val="18491464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Overshadowing analysis:</a:t>
            </a:r>
            <a:endParaRPr lang="en-US" sz="3600" b="1" dirty="0">
              <a:solidFill>
                <a:schemeClr val="accent1"/>
              </a:solidFill>
              <a:latin typeface="+mn-lt"/>
            </a:endParaRPr>
          </a:p>
        </p:txBody>
      </p:sp>
      <p:sp>
        <p:nvSpPr>
          <p:cNvPr id="6" name="Title 1"/>
          <p:cNvSpPr txBox="1">
            <a:spLocks/>
          </p:cNvSpPr>
          <p:nvPr/>
        </p:nvSpPr>
        <p:spPr>
          <a:xfrm>
            <a:off x="34839" y="5872747"/>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a:t>
            </a:r>
            <a:r>
              <a:rPr lang="en-US" sz="1600" b="1" dirty="0" smtClean="0">
                <a:solidFill>
                  <a:schemeClr val="tx1">
                    <a:lumMod val="65000"/>
                    <a:lumOff val="35000"/>
                  </a:schemeClr>
                </a:solidFill>
                <a:latin typeface="+mn-lt"/>
              </a:rPr>
              <a:t>after </a:t>
            </a:r>
            <a:r>
              <a:rPr lang="en-US" sz="1600" b="1" dirty="0">
                <a:solidFill>
                  <a:schemeClr val="tx1">
                    <a:lumMod val="65000"/>
                    <a:lumOff val="35000"/>
                  </a:schemeClr>
                </a:solidFill>
                <a:latin typeface="+mn-lt"/>
              </a:rPr>
              <a:t>modifications – 12:00 pm- winter case</a:t>
            </a:r>
          </a:p>
        </p:txBody>
      </p:sp>
      <p:sp>
        <p:nvSpPr>
          <p:cNvPr id="7" name="Title 1"/>
          <p:cNvSpPr txBox="1">
            <a:spLocks/>
          </p:cNvSpPr>
          <p:nvPr/>
        </p:nvSpPr>
        <p:spPr>
          <a:xfrm>
            <a:off x="6151561" y="5872747"/>
            <a:ext cx="5839968"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overshadowing analysis </a:t>
            </a:r>
            <a:r>
              <a:rPr lang="en-US" sz="1600" b="1" dirty="0" smtClean="0">
                <a:solidFill>
                  <a:schemeClr val="tx1">
                    <a:lumMod val="65000"/>
                    <a:lumOff val="35000"/>
                  </a:schemeClr>
                </a:solidFill>
                <a:latin typeface="+mn-lt"/>
              </a:rPr>
              <a:t>after </a:t>
            </a:r>
            <a:r>
              <a:rPr lang="en-US" sz="1600" b="1" dirty="0">
                <a:solidFill>
                  <a:schemeClr val="tx1">
                    <a:lumMod val="65000"/>
                    <a:lumOff val="35000"/>
                  </a:schemeClr>
                </a:solidFill>
                <a:latin typeface="+mn-lt"/>
              </a:rPr>
              <a:t>modifications - 12:00 pm- summer case</a:t>
            </a:r>
          </a:p>
        </p:txBody>
      </p:sp>
      <p:pic>
        <p:nvPicPr>
          <p:cNvPr id="8" name="Picture 7"/>
          <p:cNvPicPr/>
          <p:nvPr/>
        </p:nvPicPr>
        <p:blipFill rotWithShape="1">
          <a:blip r:embed="rId2" cstate="print">
            <a:extLst>
              <a:ext uri="{28A0092B-C50C-407E-A947-70E740481C1C}">
                <a14:useLocalDpi xmlns:a14="http://schemas.microsoft.com/office/drawing/2010/main" val="0"/>
              </a:ext>
            </a:extLst>
          </a:blip>
          <a:srcRect l="8887" r="13015"/>
          <a:stretch/>
        </p:blipFill>
        <p:spPr>
          <a:xfrm>
            <a:off x="6221862" y="2073910"/>
            <a:ext cx="5699365" cy="3412490"/>
          </a:xfrm>
          <a:prstGeom prst="rect">
            <a:avLst/>
          </a:prstGeom>
        </p:spPr>
      </p:pic>
      <p:pic>
        <p:nvPicPr>
          <p:cNvPr id="9" name="Picture 8"/>
          <p:cNvPicPr/>
          <p:nvPr/>
        </p:nvPicPr>
        <p:blipFill rotWithShape="1">
          <a:blip r:embed="rId3" cstate="print">
            <a:extLst>
              <a:ext uri="{28A0092B-C50C-407E-A947-70E740481C1C}">
                <a14:useLocalDpi xmlns:a14="http://schemas.microsoft.com/office/drawing/2010/main" val="0"/>
              </a:ext>
            </a:extLst>
          </a:blip>
          <a:srcRect l="6544" r="11560"/>
          <a:stretch/>
        </p:blipFill>
        <p:spPr>
          <a:xfrm>
            <a:off x="235133" y="2284119"/>
            <a:ext cx="5424968" cy="3097780"/>
          </a:xfrm>
          <a:prstGeom prst="rect">
            <a:avLst/>
          </a:prstGeom>
        </p:spPr>
      </p:pic>
    </p:spTree>
    <p:extLst>
      <p:ext uri="{BB962C8B-B14F-4D97-AF65-F5344CB8AC3E}">
        <p14:creationId xmlns:p14="http://schemas.microsoft.com/office/powerpoint/2010/main" val="1896585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1837" y="1525345"/>
            <a:ext cx="5827946" cy="3278220"/>
          </a:xfrm>
          <a:prstGeom prst="rect">
            <a:avLst/>
          </a:prstGeom>
          <a:ln>
            <a:noFill/>
          </a:ln>
          <a:effectLst>
            <a:outerShdw blurRad="292100" dist="139700" dir="2700000" algn="tl" rotWithShape="0">
              <a:srgbClr val="333333">
                <a:alpha val="65000"/>
              </a:srgbClr>
            </a:outerShdw>
          </a:effectLst>
        </p:spPr>
      </p:pic>
      <p:sp>
        <p:nvSpPr>
          <p:cNvPr id="3"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a:solidFill>
                  <a:schemeClr val="accent1"/>
                </a:solidFill>
                <a:latin typeface="+mn-lt"/>
              </a:rPr>
              <a:t>Environmental-Architectural </a:t>
            </a:r>
            <a:r>
              <a:rPr lang="en-US" sz="4400" b="1" dirty="0" smtClean="0">
                <a:solidFill>
                  <a:schemeClr val="accent1"/>
                </a:solidFill>
                <a:latin typeface="+mn-lt"/>
              </a:rPr>
              <a:t>Aspects :</a:t>
            </a:r>
            <a:endParaRPr lang="en-US" sz="4400" b="1" dirty="0">
              <a:solidFill>
                <a:schemeClr val="accent1"/>
              </a:solidFill>
              <a:latin typeface="+mn-lt"/>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669" y="2804159"/>
            <a:ext cx="5529845" cy="31105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14175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Daylight Factor:</a:t>
            </a:r>
            <a:endParaRPr lang="en-US" sz="3600" b="1" dirty="0">
              <a:solidFill>
                <a:schemeClr val="accent1"/>
              </a:solidFill>
              <a:latin typeface="+mn-lt"/>
            </a:endParaRPr>
          </a:p>
        </p:txBody>
      </p:sp>
      <p:sp>
        <p:nvSpPr>
          <p:cNvPr id="4" name="TextBox 3"/>
          <p:cNvSpPr txBox="1"/>
          <p:nvPr/>
        </p:nvSpPr>
        <p:spPr>
          <a:xfrm>
            <a:off x="411214" y="2116881"/>
            <a:ext cx="11258272" cy="1200329"/>
          </a:xfrm>
          <a:prstGeom prst="rect">
            <a:avLst/>
          </a:prstGeom>
          <a:noFill/>
        </p:spPr>
        <p:txBody>
          <a:bodyPr wrap="square" rtlCol="0">
            <a:spAutoFit/>
          </a:bodyPr>
          <a:lstStyle/>
          <a:p>
            <a:r>
              <a:rPr lang="en-US" sz="2400" dirty="0" smtClean="0">
                <a:solidFill>
                  <a:schemeClr val="tx1">
                    <a:lumMod val="65000"/>
                    <a:lumOff val="35000"/>
                  </a:schemeClr>
                </a:solidFill>
              </a:rPr>
              <a:t>In this section daylight factor analysis has done on all the year ( 1/Jan to 31/ Dec ) to study how much of natural daylight enter to spaces through glazing area so it minimize the consumption of electricity and it also make occupancy feel comfortable in spaces.</a:t>
            </a:r>
          </a:p>
        </p:txBody>
      </p:sp>
      <p:sp>
        <p:nvSpPr>
          <p:cNvPr id="5" name="Title 1"/>
          <p:cNvSpPr txBox="1">
            <a:spLocks/>
          </p:cNvSpPr>
          <p:nvPr/>
        </p:nvSpPr>
        <p:spPr>
          <a:xfrm>
            <a:off x="420051" y="3501119"/>
            <a:ext cx="719994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Changing eastern entrance to glazing :</a:t>
            </a:r>
          </a:p>
        </p:txBody>
      </p:sp>
      <p:sp>
        <p:nvSpPr>
          <p:cNvPr id="6" name="TextBox 5"/>
          <p:cNvSpPr txBox="1"/>
          <p:nvPr/>
        </p:nvSpPr>
        <p:spPr>
          <a:xfrm>
            <a:off x="411214" y="4249857"/>
            <a:ext cx="6050546" cy="1938992"/>
          </a:xfrm>
          <a:prstGeom prst="rect">
            <a:avLst/>
          </a:prstGeom>
          <a:noFill/>
        </p:spPr>
        <p:txBody>
          <a:bodyPr wrap="square" rtlCol="0">
            <a:spAutoFit/>
          </a:bodyPr>
          <a:lstStyle/>
          <a:p>
            <a:r>
              <a:rPr lang="en-US" sz="2400" dirty="0" smtClean="0">
                <a:solidFill>
                  <a:schemeClr val="tx1">
                    <a:lumMod val="65000"/>
                    <a:lumOff val="35000"/>
                  </a:schemeClr>
                </a:solidFill>
              </a:rPr>
              <a:t>Court is located in the middle of the school and it should enter much natural light to illuminate the corridors and open areas ,so to improve it the eastern entrance modified to a glazing area so it allow to get more amount of natural light. </a:t>
            </a: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7641871" y="3796937"/>
            <a:ext cx="4252351" cy="2391912"/>
          </a:xfrm>
          <a:prstGeom prst="rect">
            <a:avLst/>
          </a:prstGeom>
        </p:spPr>
      </p:pic>
    </p:spTree>
    <p:extLst>
      <p:ext uri="{BB962C8B-B14F-4D97-AF65-F5344CB8AC3E}">
        <p14:creationId xmlns:p14="http://schemas.microsoft.com/office/powerpoint/2010/main" val="31349566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4" name="Title 1"/>
          <p:cNvSpPr txBox="1">
            <a:spLocks/>
          </p:cNvSpPr>
          <p:nvPr/>
        </p:nvSpPr>
        <p:spPr>
          <a:xfrm>
            <a:off x="711047" y="5872747"/>
            <a:ext cx="3805641"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Daylight for Ground floor - After modification</a:t>
            </a: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420051" y="1902092"/>
            <a:ext cx="5391150" cy="3970655"/>
          </a:xfrm>
          <a:prstGeom prst="rect">
            <a:avLst/>
          </a:prstGeom>
        </p:spPr>
      </p:pic>
      <p:sp>
        <p:nvSpPr>
          <p:cNvPr id="5" name="Title 1"/>
          <p:cNvSpPr txBox="1">
            <a:spLocks/>
          </p:cNvSpPr>
          <p:nvPr/>
        </p:nvSpPr>
        <p:spPr>
          <a:xfrm>
            <a:off x="7027816" y="587274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Daylight on Ground floor - Before modification</a:t>
            </a:r>
          </a:p>
        </p:txBody>
      </p:sp>
      <p:sp>
        <p:nvSpPr>
          <p:cNvPr id="8"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Daylight Factor:</a:t>
            </a:r>
            <a:endParaRPr lang="en-US" sz="3600" b="1" dirty="0">
              <a:solidFill>
                <a:schemeClr val="accent1"/>
              </a:solidFill>
              <a:latin typeface="+mn-lt"/>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6297484" y="1589037"/>
            <a:ext cx="5815965" cy="4283710"/>
          </a:xfrm>
          <a:prstGeom prst="rect">
            <a:avLst/>
          </a:prstGeom>
        </p:spPr>
      </p:pic>
    </p:spTree>
    <p:extLst>
      <p:ext uri="{BB962C8B-B14F-4D97-AF65-F5344CB8AC3E}">
        <p14:creationId xmlns:p14="http://schemas.microsoft.com/office/powerpoint/2010/main" val="28446585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Daylight Factor:</a:t>
            </a:r>
            <a:endParaRPr lang="en-US" sz="3600" b="1" dirty="0">
              <a:solidFill>
                <a:schemeClr val="accent1"/>
              </a:solidFill>
              <a:latin typeface="+mn-lt"/>
            </a:endParaRPr>
          </a:p>
        </p:txBody>
      </p:sp>
      <p:sp>
        <p:nvSpPr>
          <p:cNvPr id="4" name="TextBox 3"/>
          <p:cNvSpPr txBox="1"/>
          <p:nvPr/>
        </p:nvSpPr>
        <p:spPr>
          <a:xfrm>
            <a:off x="411214" y="2865619"/>
            <a:ext cx="4195620" cy="3046988"/>
          </a:xfrm>
          <a:prstGeom prst="rect">
            <a:avLst/>
          </a:prstGeom>
          <a:noFill/>
        </p:spPr>
        <p:txBody>
          <a:bodyPr wrap="square" rtlCol="0">
            <a:spAutoFit/>
          </a:bodyPr>
          <a:lstStyle/>
          <a:p>
            <a:r>
              <a:rPr lang="en-US" sz="2400" dirty="0" smtClean="0">
                <a:solidFill>
                  <a:schemeClr val="tx1">
                    <a:lumMod val="65000"/>
                    <a:lumOff val="35000"/>
                  </a:schemeClr>
                </a:solidFill>
              </a:rPr>
              <a:t>By enlarging windows area, the amount of daylight will increase effectively and light up large area unlike small glazing area, so the modification was to make bigger windows with shading frame to increase lighting and decrease solar radiation. </a:t>
            </a:r>
          </a:p>
        </p:txBody>
      </p:sp>
      <p:sp>
        <p:nvSpPr>
          <p:cNvPr id="5" name="Title 1"/>
          <p:cNvSpPr txBox="1">
            <a:spLocks/>
          </p:cNvSpPr>
          <p:nvPr/>
        </p:nvSpPr>
        <p:spPr>
          <a:xfrm>
            <a:off x="420052" y="2116881"/>
            <a:ext cx="3838440"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Enlarge windows: </a:t>
            </a: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303520" y="2326533"/>
            <a:ext cx="6374312" cy="3586074"/>
          </a:xfrm>
          <a:prstGeom prst="rect">
            <a:avLst/>
          </a:prstGeom>
        </p:spPr>
      </p:pic>
    </p:spTree>
    <p:extLst>
      <p:ext uri="{BB962C8B-B14F-4D97-AF65-F5344CB8AC3E}">
        <p14:creationId xmlns:p14="http://schemas.microsoft.com/office/powerpoint/2010/main" val="17717270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579209" y="2693138"/>
            <a:ext cx="4325198" cy="3185614"/>
          </a:xfrm>
          <a:prstGeom prst="rect">
            <a:avLst/>
          </a:prstGeom>
        </p:spPr>
      </p:pic>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Environmental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Daylight Factor:</a:t>
            </a:r>
            <a:endParaRPr lang="en-US" sz="3600" b="1" dirty="0">
              <a:solidFill>
                <a:schemeClr val="accent1"/>
              </a:solidFill>
              <a:latin typeface="+mn-lt"/>
            </a:endParaRPr>
          </a:p>
        </p:txBody>
      </p:sp>
      <p:sp>
        <p:nvSpPr>
          <p:cNvPr id="4" name="Title 1"/>
          <p:cNvSpPr txBox="1">
            <a:spLocks/>
          </p:cNvSpPr>
          <p:nvPr/>
        </p:nvSpPr>
        <p:spPr>
          <a:xfrm>
            <a:off x="420052" y="2116881"/>
            <a:ext cx="3838440"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a:solidFill>
                  <a:schemeClr val="accent1"/>
                </a:solidFill>
                <a:latin typeface="+mn-lt"/>
              </a:rPr>
              <a:t>Enlarge windows: </a:t>
            </a:r>
          </a:p>
        </p:txBody>
      </p:sp>
      <p:sp>
        <p:nvSpPr>
          <p:cNvPr id="5" name="Title 1"/>
          <p:cNvSpPr txBox="1">
            <a:spLocks/>
          </p:cNvSpPr>
          <p:nvPr/>
        </p:nvSpPr>
        <p:spPr>
          <a:xfrm>
            <a:off x="711047" y="5872747"/>
            <a:ext cx="3805641"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 </a:t>
            </a:r>
            <a:r>
              <a:rPr lang="en-US" sz="1600" b="1" dirty="0">
                <a:solidFill>
                  <a:schemeClr val="tx1">
                    <a:lumMod val="65000"/>
                    <a:lumOff val="35000"/>
                  </a:schemeClr>
                </a:solidFill>
                <a:latin typeface="+mn-lt"/>
              </a:rPr>
              <a:t>Daylight for First floor - After </a:t>
            </a:r>
            <a:r>
              <a:rPr lang="en-US" sz="1600" b="1" dirty="0" smtClean="0">
                <a:solidFill>
                  <a:schemeClr val="tx1">
                    <a:lumMod val="65000"/>
                    <a:lumOff val="35000"/>
                  </a:schemeClr>
                </a:solidFill>
                <a:latin typeface="+mn-lt"/>
              </a:rPr>
              <a:t>modification</a:t>
            </a:r>
            <a:endParaRPr lang="en-US" sz="1600" b="1" dirty="0">
              <a:solidFill>
                <a:schemeClr val="tx1">
                  <a:lumMod val="65000"/>
                  <a:lumOff val="35000"/>
                </a:schemeClr>
              </a:solidFill>
              <a:latin typeface="+mn-lt"/>
            </a:endParaRPr>
          </a:p>
        </p:txBody>
      </p:sp>
      <p:sp>
        <p:nvSpPr>
          <p:cNvPr id="7" name="Title 1"/>
          <p:cNvSpPr txBox="1">
            <a:spLocks/>
          </p:cNvSpPr>
          <p:nvPr/>
        </p:nvSpPr>
        <p:spPr>
          <a:xfrm>
            <a:off x="7027816" y="587274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a:solidFill>
                  <a:schemeClr val="tx1">
                    <a:lumMod val="65000"/>
                    <a:lumOff val="35000"/>
                  </a:schemeClr>
                </a:solidFill>
                <a:latin typeface="+mn-lt"/>
              </a:rPr>
              <a:t>Daylight for First floor - Before </a:t>
            </a:r>
            <a:r>
              <a:rPr lang="en-US" sz="1600" b="1" dirty="0" smtClean="0">
                <a:solidFill>
                  <a:schemeClr val="tx1">
                    <a:lumMod val="65000"/>
                    <a:lumOff val="35000"/>
                  </a:schemeClr>
                </a:solidFill>
                <a:latin typeface="+mn-lt"/>
              </a:rPr>
              <a:t>modification</a:t>
            </a:r>
            <a:endParaRPr lang="en-US" sz="1600" b="1" dirty="0">
              <a:solidFill>
                <a:schemeClr val="tx1">
                  <a:lumMod val="65000"/>
                  <a:lumOff val="35000"/>
                </a:schemeClr>
              </a:solidFill>
              <a:latin typeface="+mn-lt"/>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7106195" y="2719265"/>
            <a:ext cx="4281714" cy="3153482"/>
          </a:xfrm>
          <a:prstGeom prst="rect">
            <a:avLst/>
          </a:prstGeom>
        </p:spPr>
      </p:pic>
    </p:spTree>
    <p:extLst>
      <p:ext uri="{BB962C8B-B14F-4D97-AF65-F5344CB8AC3E}">
        <p14:creationId xmlns:p14="http://schemas.microsoft.com/office/powerpoint/2010/main" val="33028282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Environ</a:t>
            </a:r>
            <a:r>
              <a:rPr lang="en-US" sz="4400" b="1" dirty="0">
                <a:solidFill>
                  <a:schemeClr val="accent1"/>
                </a:solidFill>
                <a:latin typeface="+mn-lt"/>
              </a:rPr>
              <a:t>men</a:t>
            </a:r>
            <a:r>
              <a:rPr lang="en-US" sz="4400" b="1" dirty="0" smtClean="0">
                <a:solidFill>
                  <a:schemeClr val="accent1"/>
                </a:solidFill>
                <a:latin typeface="+mn-lt"/>
              </a:rPr>
              <a:t>tal Aspects :</a:t>
            </a:r>
            <a:endParaRPr lang="en-US" sz="4400" b="1" dirty="0">
              <a:solidFill>
                <a:schemeClr val="accent1"/>
              </a:solidFill>
              <a:latin typeface="+mn-lt"/>
            </a:endParaRPr>
          </a:p>
        </p:txBody>
      </p:sp>
      <p:sp>
        <p:nvSpPr>
          <p:cNvPr id="3" name="Title 1"/>
          <p:cNvSpPr txBox="1">
            <a:spLocks/>
          </p:cNvSpPr>
          <p:nvPr/>
        </p:nvSpPr>
        <p:spPr>
          <a:xfrm>
            <a:off x="420051" y="1368143"/>
            <a:ext cx="4883469"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Daylight Factor:</a:t>
            </a:r>
            <a:endParaRPr lang="en-US" sz="3600" b="1" dirty="0">
              <a:solidFill>
                <a:schemeClr val="accent1"/>
              </a:solidFill>
              <a:latin typeface="+mn-lt"/>
            </a:endParaRPr>
          </a:p>
        </p:txBody>
      </p:sp>
      <p:sp>
        <p:nvSpPr>
          <p:cNvPr id="4" name="TextBox 3"/>
          <p:cNvSpPr txBox="1"/>
          <p:nvPr/>
        </p:nvSpPr>
        <p:spPr>
          <a:xfrm>
            <a:off x="411214" y="2116881"/>
            <a:ext cx="4125952" cy="3046988"/>
          </a:xfrm>
          <a:prstGeom prst="rect">
            <a:avLst/>
          </a:prstGeom>
          <a:noFill/>
        </p:spPr>
        <p:txBody>
          <a:bodyPr wrap="square" rtlCol="0">
            <a:spAutoFit/>
          </a:bodyPr>
          <a:lstStyle/>
          <a:p>
            <a:r>
              <a:rPr lang="en-US" sz="2400" dirty="0" smtClean="0">
                <a:solidFill>
                  <a:schemeClr val="tx1">
                    <a:lumMod val="65000"/>
                    <a:lumOff val="35000"/>
                  </a:schemeClr>
                </a:solidFill>
              </a:rPr>
              <a:t>On the other hand, floors underground such as first and second floors are not exposed to direct sun so the amount is few and negligible so artificial light is vital in these  floors to illuminate corridors and confined areas</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5085806" y="1451530"/>
            <a:ext cx="6307182" cy="4645482"/>
          </a:xfrm>
          <a:prstGeom prst="rect">
            <a:avLst/>
          </a:prstGeom>
        </p:spPr>
      </p:pic>
    </p:spTree>
    <p:extLst>
      <p:ext uri="{BB962C8B-B14F-4D97-AF65-F5344CB8AC3E}">
        <p14:creationId xmlns:p14="http://schemas.microsoft.com/office/powerpoint/2010/main" val="1892065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214" y="1597306"/>
            <a:ext cx="4612199" cy="461665"/>
          </a:xfrm>
          <a:prstGeom prst="rect">
            <a:avLst/>
          </a:prstGeom>
          <a:noFill/>
        </p:spPr>
        <p:txBody>
          <a:bodyPr wrap="square" rtlCol="0">
            <a:spAutoFit/>
          </a:bodyPr>
          <a:lstStyle/>
          <a:p>
            <a:r>
              <a:rPr lang="en-US" sz="2400" dirty="0" smtClean="0">
                <a:solidFill>
                  <a:schemeClr val="tx1">
                    <a:lumMod val="65000"/>
                    <a:lumOff val="35000"/>
                  </a:schemeClr>
                </a:solidFill>
              </a:rPr>
              <a:t>.</a:t>
            </a:r>
          </a:p>
        </p:txBody>
      </p:sp>
      <p:pic>
        <p:nvPicPr>
          <p:cNvPr id="4" name="Picture 3" descr="Capture233.PNG"/>
          <p:cNvPicPr>
            <a:picLocks noChangeAspect="1"/>
          </p:cNvPicPr>
          <p:nvPr/>
        </p:nvPicPr>
        <p:blipFill>
          <a:blip r:embed="rId2" cstate="print"/>
          <a:stretch>
            <a:fillRect/>
          </a:stretch>
        </p:blipFill>
        <p:spPr>
          <a:xfrm>
            <a:off x="1841298" y="2287697"/>
            <a:ext cx="8506469" cy="3537564"/>
          </a:xfrm>
          <a:prstGeom prst="rect">
            <a:avLst/>
          </a:prstGeom>
        </p:spPr>
      </p:pic>
      <p:sp>
        <p:nvSpPr>
          <p:cNvPr id="5" name="Rectangle 4"/>
          <p:cNvSpPr/>
          <p:nvPr/>
        </p:nvSpPr>
        <p:spPr>
          <a:xfrm>
            <a:off x="825660" y="1381208"/>
            <a:ext cx="8515110" cy="830997"/>
          </a:xfrm>
          <a:prstGeom prst="rect">
            <a:avLst/>
          </a:prstGeom>
        </p:spPr>
        <p:txBody>
          <a:bodyPr wrap="square">
            <a:spAutoFit/>
          </a:bodyPr>
          <a:lstStyle/>
          <a:p>
            <a:r>
              <a:rPr lang="en-GB" sz="2400" dirty="0" smtClean="0">
                <a:latin typeface="Times New Roman" pitchFamily="18" charset="0"/>
                <a:cs typeface="Times New Roman" pitchFamily="18" charset="0"/>
              </a:rPr>
              <a:t>the structural design system used for this School building is a two way ribbed slab system, And Isolated footing</a:t>
            </a:r>
            <a:endParaRPr lang="en-GB" sz="2400" dirty="0"/>
          </a:p>
        </p:txBody>
      </p:sp>
      <p:sp>
        <p:nvSpPr>
          <p:cNvPr id="6" name="Title 1"/>
          <p:cNvSpPr txBox="1">
            <a:spLocks/>
          </p:cNvSpPr>
          <p:nvPr/>
        </p:nvSpPr>
        <p:spPr>
          <a:xfrm>
            <a:off x="843078" y="562101"/>
            <a:ext cx="4560698" cy="47403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a:solidFill>
                  <a:schemeClr val="accent1"/>
                </a:solidFill>
                <a:latin typeface="+mn-lt"/>
              </a:rPr>
              <a:t>Structural aspects</a:t>
            </a:r>
            <a:endParaRPr lang="ko-KR" altLang="en-US" sz="4400" b="1" dirty="0">
              <a:solidFill>
                <a:schemeClr val="accent1"/>
              </a:solidFill>
              <a:latin typeface="+mn-lt"/>
            </a:endParaRPr>
          </a:p>
        </p:txBody>
      </p:sp>
    </p:spTree>
    <p:extLst>
      <p:ext uri="{BB962C8B-B14F-4D97-AF65-F5344CB8AC3E}">
        <p14:creationId xmlns:p14="http://schemas.microsoft.com/office/powerpoint/2010/main" val="7447179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413" y="1243010"/>
            <a:ext cx="8229600" cy="4431983"/>
          </a:xfrm>
          <a:prstGeom prst="rect">
            <a:avLst/>
          </a:prstGeom>
        </p:spPr>
        <p:txBody>
          <a:bodyPr wrap="square">
            <a:spAutoFit/>
          </a:bodyPr>
          <a:lstStyle/>
          <a:p>
            <a:r>
              <a:rPr lang="en-GB" sz="4400" b="1" dirty="0" smtClean="0">
                <a:latin typeface="Times New Roman" pitchFamily="18" charset="0"/>
                <a:cs typeface="Times New Roman" pitchFamily="18" charset="0"/>
              </a:rPr>
              <a:t>This structural design is done by using the following codes:</a:t>
            </a:r>
          </a:p>
          <a:p>
            <a:pPr>
              <a:buFont typeface="Wingdings 2" pitchFamily="18" charset="2"/>
              <a:buNone/>
            </a:pPr>
            <a:endParaRPr lang="en-US" sz="4000" dirty="0" smtClean="0">
              <a:latin typeface="Times New Roman" pitchFamily="18" charset="0"/>
              <a:cs typeface="Times New Roman" pitchFamily="18" charset="0"/>
            </a:endParaRPr>
          </a:p>
          <a:p>
            <a:pPr>
              <a:buFont typeface="Wingdings 2" pitchFamily="18" charset="2"/>
              <a:buNone/>
            </a:pPr>
            <a:r>
              <a:rPr lang="en-GB" sz="4000" dirty="0" smtClean="0">
                <a:latin typeface="Times New Roman" pitchFamily="18" charset="0"/>
                <a:cs typeface="Times New Roman" pitchFamily="18" charset="0"/>
              </a:rPr>
              <a:t>- </a:t>
            </a:r>
            <a:r>
              <a:rPr lang="en-GB" sz="3200" dirty="0" smtClean="0">
                <a:latin typeface="Times New Roman" pitchFamily="18" charset="0"/>
                <a:cs typeface="Times New Roman" pitchFamily="18" charset="0"/>
              </a:rPr>
              <a:t>ACI 318-11 for reinforced concrete structural design</a:t>
            </a:r>
            <a:endParaRPr lang="en-US" sz="3200" dirty="0" smtClean="0">
              <a:latin typeface="Times New Roman" pitchFamily="18" charset="0"/>
              <a:cs typeface="Times New Roman" pitchFamily="18" charset="0"/>
            </a:endParaRPr>
          </a:p>
          <a:p>
            <a:pPr>
              <a:buFont typeface="Wingdings 2" pitchFamily="18" charset="2"/>
              <a:buNone/>
            </a:pPr>
            <a:r>
              <a:rPr lang="en-GB" sz="3200" dirty="0" smtClean="0">
                <a:latin typeface="Times New Roman" pitchFamily="18" charset="0"/>
                <a:cs typeface="Times New Roman" pitchFamily="18" charset="0"/>
              </a:rPr>
              <a:t>-ASCE 7 2010 for load combinations</a:t>
            </a:r>
            <a:endParaRPr lang="en-US" sz="3200" dirty="0" smtClean="0">
              <a:latin typeface="Times New Roman" pitchFamily="18" charset="0"/>
              <a:cs typeface="Times New Roman" pitchFamily="18" charset="0"/>
            </a:endParaRPr>
          </a:p>
          <a:p>
            <a:pPr>
              <a:buFont typeface="Wingdings 2" pitchFamily="18" charset="2"/>
              <a:buNone/>
            </a:pPr>
            <a:r>
              <a:rPr lang="en-GB" sz="3200" dirty="0" smtClean="0">
                <a:latin typeface="Times New Roman" pitchFamily="18" charset="0"/>
                <a:cs typeface="Times New Roman" pitchFamily="18" charset="0"/>
              </a:rPr>
              <a:t>- UBC – 97 for earthquake design</a:t>
            </a:r>
            <a:endParaRPr lang="en-US" sz="3200" dirty="0" smtClean="0">
              <a:latin typeface="Times New Roman" pitchFamily="18" charset="0"/>
              <a:cs typeface="Times New Roman" pitchFamily="18" charset="0"/>
            </a:endParaRPr>
          </a:p>
          <a:p>
            <a:endParaRPr lang="en-US" dirty="0" smtClean="0"/>
          </a:p>
        </p:txBody>
      </p:sp>
      <p:sp>
        <p:nvSpPr>
          <p:cNvPr id="3" name="Rectangle 2"/>
          <p:cNvSpPr/>
          <p:nvPr/>
        </p:nvSpPr>
        <p:spPr>
          <a:xfrm>
            <a:off x="718334" y="473569"/>
            <a:ext cx="4362541" cy="769441"/>
          </a:xfrm>
          <a:prstGeom prst="rect">
            <a:avLst/>
          </a:prstGeom>
        </p:spPr>
        <p:txBody>
          <a:bodyPr wrap="none">
            <a:spAutoFit/>
          </a:bodyPr>
          <a:lstStyle/>
          <a:p>
            <a:pPr>
              <a:defRPr/>
            </a:pPr>
            <a:r>
              <a:rPr lang="en-US" sz="4400" b="1" dirty="0">
                <a:solidFill>
                  <a:schemeClr val="accent1"/>
                </a:solidFill>
              </a:rPr>
              <a:t>Structural aspects</a:t>
            </a:r>
            <a:endParaRPr lang="ko-KR" altLang="en-US" sz="4400" b="1" dirty="0">
              <a:solidFill>
                <a:schemeClr val="accent1"/>
              </a:solidFill>
            </a:endParaRPr>
          </a:p>
        </p:txBody>
      </p:sp>
    </p:spTree>
    <p:extLst>
      <p:ext uri="{BB962C8B-B14F-4D97-AF65-F5344CB8AC3E}">
        <p14:creationId xmlns:p14="http://schemas.microsoft.com/office/powerpoint/2010/main" val="5918007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3184" y="1381247"/>
            <a:ext cx="8981955" cy="4142673"/>
          </a:xfrm>
          <a:prstGeom prst="rect">
            <a:avLst/>
          </a:prstGeom>
        </p:spPr>
        <p:txBody>
          <a:bodyPr wrap="square">
            <a:spAutoFit/>
          </a:bodyPr>
          <a:lstStyle/>
          <a:p>
            <a:pPr marL="342900" indent="-342900">
              <a:lnSpc>
                <a:spcPct val="140000"/>
              </a:lnSpc>
            </a:pPr>
            <a:r>
              <a:rPr lang="en-US" sz="4400" b="1" dirty="0" smtClean="0"/>
              <a:t>Design data:</a:t>
            </a:r>
          </a:p>
          <a:p>
            <a:pPr marL="1828800" lvl="0" indent="-558800">
              <a:lnSpc>
                <a:spcPct val="140000"/>
              </a:lnSpc>
              <a:buFont typeface="Wingdings" panose="05000000000000000000" pitchFamily="2" charset="2"/>
              <a:buChar char="q"/>
            </a:pPr>
            <a:r>
              <a:rPr lang="en-US" sz="3600" dirty="0" smtClean="0">
                <a:latin typeface="Times New Roman" pitchFamily="18" charset="0"/>
                <a:cs typeface="Times New Roman" pitchFamily="18" charset="0"/>
              </a:rPr>
              <a:t>Concrete strength for all structural member </a:t>
            </a:r>
            <a:r>
              <a:rPr lang="en-US" sz="3600" dirty="0" err="1" smtClean="0">
                <a:latin typeface="Times New Roman" pitchFamily="18" charset="0"/>
                <a:cs typeface="Times New Roman" pitchFamily="18" charset="0"/>
              </a:rPr>
              <a:t>f</a:t>
            </a:r>
            <a:r>
              <a:rPr lang="en-US" sz="3600" baseline="30000" dirty="0" err="1" smtClean="0">
                <a:latin typeface="Times New Roman" pitchFamily="18" charset="0"/>
                <a:cs typeface="Times New Roman" pitchFamily="18" charset="0"/>
              </a:rPr>
              <a:t>’</a:t>
            </a:r>
            <a:r>
              <a:rPr lang="en-US" sz="3600" baseline="-25000" dirty="0" err="1" smtClean="0">
                <a:latin typeface="Times New Roman" pitchFamily="18" charset="0"/>
                <a:cs typeface="Times New Roman" pitchFamily="18" charset="0"/>
              </a:rPr>
              <a:t>c</a:t>
            </a:r>
            <a:r>
              <a:rPr lang="en-US" sz="3600" dirty="0" smtClean="0">
                <a:latin typeface="Times New Roman" pitchFamily="18" charset="0"/>
                <a:cs typeface="Times New Roman" pitchFamily="18" charset="0"/>
              </a:rPr>
              <a:t>=28 </a:t>
            </a:r>
            <a:r>
              <a:rPr lang="en-US" sz="3600" dirty="0" err="1" smtClean="0">
                <a:latin typeface="Times New Roman" pitchFamily="18" charset="0"/>
                <a:cs typeface="Times New Roman" pitchFamily="18" charset="0"/>
              </a:rPr>
              <a:t>mpa</a:t>
            </a:r>
            <a:r>
              <a:rPr lang="en-US" sz="3600" dirty="0" smtClean="0">
                <a:latin typeface="Times New Roman" pitchFamily="18" charset="0"/>
                <a:cs typeface="Times New Roman" pitchFamily="18" charset="0"/>
              </a:rPr>
              <a:t>.</a:t>
            </a:r>
          </a:p>
          <a:p>
            <a:pPr marL="1828800" indent="-558800">
              <a:lnSpc>
                <a:spcPct val="140000"/>
              </a:lnSpc>
              <a:buFont typeface="Wingdings" panose="05000000000000000000" pitchFamily="2" charset="2"/>
              <a:buChar char="q"/>
            </a:pPr>
            <a:r>
              <a:rPr lang="en-US" sz="3600" dirty="0" smtClean="0">
                <a:latin typeface="Times New Roman" pitchFamily="18" charset="0"/>
                <a:cs typeface="Times New Roman" pitchFamily="18" charset="0"/>
              </a:rPr>
              <a:t>Steel yield strength </a:t>
            </a:r>
            <a:r>
              <a:rPr lang="en-US" sz="3600" dirty="0" err="1" smtClean="0">
                <a:latin typeface="Times New Roman" pitchFamily="18" charset="0"/>
                <a:cs typeface="Times New Roman" pitchFamily="18" charset="0"/>
              </a:rPr>
              <a:t>f</a:t>
            </a:r>
            <a:r>
              <a:rPr lang="en-US" sz="3600" baseline="-25000" dirty="0" err="1" smtClean="0">
                <a:latin typeface="Times New Roman" pitchFamily="18" charset="0"/>
                <a:cs typeface="Times New Roman" pitchFamily="18" charset="0"/>
              </a:rPr>
              <a:t>y</a:t>
            </a:r>
            <a:r>
              <a:rPr lang="en-US" sz="3600" dirty="0" smtClean="0">
                <a:latin typeface="Times New Roman" pitchFamily="18" charset="0"/>
                <a:cs typeface="Times New Roman" pitchFamily="18" charset="0"/>
              </a:rPr>
              <a:t>=420 </a:t>
            </a:r>
            <a:r>
              <a:rPr lang="en-US" sz="3600" dirty="0" err="1" smtClean="0">
                <a:latin typeface="Times New Roman" pitchFamily="18" charset="0"/>
                <a:cs typeface="Times New Roman" pitchFamily="18" charset="0"/>
              </a:rPr>
              <a:t>mpa</a:t>
            </a:r>
            <a:r>
              <a:rPr lang="en-US" sz="3600" dirty="0" smtClean="0">
                <a:latin typeface="Times New Roman" pitchFamily="18" charset="0"/>
                <a:cs typeface="Times New Roman" pitchFamily="18" charset="0"/>
              </a:rPr>
              <a:t>.</a:t>
            </a:r>
          </a:p>
          <a:p>
            <a:pPr marL="1828800" indent="-558800">
              <a:lnSpc>
                <a:spcPct val="140000"/>
              </a:lnSpc>
              <a:buFont typeface="Wingdings" panose="05000000000000000000" pitchFamily="2" charset="2"/>
              <a:buChar char="q"/>
            </a:pPr>
            <a:r>
              <a:rPr lang="en-US" sz="3600" dirty="0" smtClean="0">
                <a:latin typeface="Times New Roman" pitchFamily="18" charset="0"/>
                <a:cs typeface="Times New Roman" pitchFamily="18" charset="0"/>
              </a:rPr>
              <a:t>Bearing capacity for soil = 400kN/m</a:t>
            </a:r>
            <a:r>
              <a:rPr lang="en-US" sz="3600" baseline="30000" dirty="0" smtClean="0">
                <a:latin typeface="Times New Roman" pitchFamily="18" charset="0"/>
                <a:cs typeface="Times New Roman" pitchFamily="18" charset="0"/>
              </a:rPr>
              <a:t>2</a:t>
            </a:r>
            <a:endParaRPr lang="en-US" sz="3600" baseline="30000" dirty="0">
              <a:latin typeface="Times New Roman" pitchFamily="18" charset="0"/>
              <a:cs typeface="Times New Roman" pitchFamily="18" charset="0"/>
            </a:endParaRPr>
          </a:p>
        </p:txBody>
      </p:sp>
      <p:sp>
        <p:nvSpPr>
          <p:cNvPr id="3" name="Rectangle 2"/>
          <p:cNvSpPr/>
          <p:nvPr/>
        </p:nvSpPr>
        <p:spPr>
          <a:xfrm>
            <a:off x="352574" y="611806"/>
            <a:ext cx="4362541" cy="769441"/>
          </a:xfrm>
          <a:prstGeom prst="rect">
            <a:avLst/>
          </a:prstGeom>
        </p:spPr>
        <p:txBody>
          <a:bodyPr wrap="none">
            <a:spAutoFit/>
          </a:bodyPr>
          <a:lstStyle/>
          <a:p>
            <a:pPr>
              <a:defRPr/>
            </a:pPr>
            <a:r>
              <a:rPr lang="en-US" sz="4400" b="1" dirty="0">
                <a:solidFill>
                  <a:schemeClr val="accent1"/>
                </a:solidFill>
              </a:rPr>
              <a:t>Structural aspects</a:t>
            </a:r>
            <a:endParaRPr lang="ko-KR" altLang="en-US" sz="4400" b="1" dirty="0">
              <a:solidFill>
                <a:schemeClr val="accent1"/>
              </a:solidFill>
            </a:endParaRPr>
          </a:p>
        </p:txBody>
      </p:sp>
    </p:spTree>
    <p:extLst>
      <p:ext uri="{BB962C8B-B14F-4D97-AF65-F5344CB8AC3E}">
        <p14:creationId xmlns:p14="http://schemas.microsoft.com/office/powerpoint/2010/main" val="4062945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6104" y="1076446"/>
            <a:ext cx="3144173" cy="523220"/>
          </a:xfrm>
          <a:prstGeom prst="rect">
            <a:avLst/>
          </a:prstGeom>
        </p:spPr>
        <p:txBody>
          <a:bodyPr wrap="square">
            <a:spAutoFit/>
          </a:bodyPr>
          <a:lstStyle/>
          <a:p>
            <a:pPr marL="342900" indent="-342900">
              <a:buFont typeface="Wingdings" pitchFamily="2" charset="2"/>
              <a:buChar char="Ø"/>
            </a:pPr>
            <a:r>
              <a:rPr lang="en-US" sz="2800" dirty="0" smtClean="0">
                <a:solidFill>
                  <a:srgbClr val="002060"/>
                </a:solidFill>
                <a:latin typeface="Times New Roman" pitchFamily="18" charset="0"/>
                <a:cs typeface="Times New Roman" pitchFamily="18" charset="0"/>
              </a:rPr>
              <a:t>Loads</a:t>
            </a:r>
            <a:endParaRPr lang="en-US" sz="2800" dirty="0">
              <a:solidFill>
                <a:srgbClr val="002060"/>
              </a:solidFill>
              <a:latin typeface="Times New Roman" pitchFamily="18" charset="0"/>
              <a:cs typeface="Times New Roman" pitchFamily="18" charset="0"/>
            </a:endParaRPr>
          </a:p>
        </p:txBody>
      </p:sp>
      <p:sp>
        <p:nvSpPr>
          <p:cNvPr id="3" name="Rectangle 2"/>
          <p:cNvSpPr/>
          <p:nvPr/>
        </p:nvSpPr>
        <p:spPr>
          <a:xfrm>
            <a:off x="371067" y="292790"/>
            <a:ext cx="4284827" cy="769441"/>
          </a:xfrm>
          <a:prstGeom prst="rect">
            <a:avLst/>
          </a:prstGeom>
        </p:spPr>
        <p:txBody>
          <a:bodyPr wrap="none">
            <a:spAutoFit/>
          </a:bodyPr>
          <a:lstStyle/>
          <a:p>
            <a:pPr>
              <a:defRPr/>
            </a:pPr>
            <a:r>
              <a:rPr lang="en-US" sz="4400" dirty="0" smtClean="0">
                <a:ln w="0"/>
                <a:solidFill>
                  <a:schemeClr val="accent1"/>
                </a:solidFill>
                <a:effectLst>
                  <a:outerShdw blurRad="38100" dist="19050" dir="2700000" algn="tl" rotWithShape="0">
                    <a:schemeClr val="dk1">
                      <a:alpha val="40000"/>
                    </a:schemeClr>
                  </a:outerShdw>
                </a:effectLs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cs typeface="Times New Roman" panose="02020603050405020304" pitchFamily="18" charset="0"/>
            </a:endParaRPr>
          </a:p>
        </p:txBody>
      </p:sp>
      <p:sp>
        <p:nvSpPr>
          <p:cNvPr id="4" name="Rectangle 3"/>
          <p:cNvSpPr/>
          <p:nvPr/>
        </p:nvSpPr>
        <p:spPr>
          <a:xfrm>
            <a:off x="489995" y="1765949"/>
            <a:ext cx="6096000" cy="2585323"/>
          </a:xfrm>
          <a:prstGeom prst="rect">
            <a:avLst/>
          </a:prstGeom>
        </p:spPr>
        <p:txBody>
          <a:bodyPr>
            <a:spAutoFit/>
          </a:bodyPr>
          <a:lstStyle/>
          <a:p>
            <a:pPr marL="285750" indent="-285750">
              <a:buFont typeface="Wingdings" pitchFamily="2" charset="2"/>
              <a:buChar char="v"/>
            </a:pPr>
            <a:r>
              <a:rPr lang="en-US" dirty="0" smtClean="0">
                <a:latin typeface="Times New Roman" pitchFamily="18" charset="0"/>
                <a:cs typeface="Times New Roman" pitchFamily="18" charset="0"/>
              </a:rPr>
              <a:t>Gravity loads </a:t>
            </a:r>
          </a:p>
          <a:p>
            <a:pPr marL="285750" indent="-285750">
              <a:buFont typeface="Wingdings" pitchFamily="2" charset="2"/>
              <a:buChar char="v"/>
            </a:pPr>
            <a:endParaRPr lang="en-US" dirty="0" smtClean="0">
              <a:latin typeface="Times New Roman" pitchFamily="18" charset="0"/>
              <a:cs typeface="Times New Roman" pitchFamily="18" charset="0"/>
            </a:endParaRPr>
          </a:p>
          <a:p>
            <a:pPr marL="285750" indent="-285750">
              <a:buFont typeface="Wingdings" pitchFamily="2" charset="2"/>
              <a:buChar char="ü"/>
            </a:pPr>
            <a:r>
              <a:rPr lang="en-US" dirty="0" smtClean="0">
                <a:latin typeface="Times New Roman" pitchFamily="18" charset="0"/>
                <a:cs typeface="Times New Roman" pitchFamily="18" charset="0"/>
              </a:rPr>
              <a:t>Live Loads</a:t>
            </a:r>
          </a:p>
          <a:p>
            <a:pPr marL="285750" indent="-285750">
              <a:buFont typeface="Wingdings" pitchFamily="2" charset="2"/>
              <a:buChar char="ü"/>
            </a:pPr>
            <a:endParaRPr lang="en-US" dirty="0" smtClean="0">
              <a:latin typeface="Times New Roman" pitchFamily="18" charset="0"/>
              <a:cs typeface="Times New Roman" pitchFamily="18" charset="0"/>
            </a:endParaRPr>
          </a:p>
          <a:p>
            <a:pPr marL="285750" indent="-285750">
              <a:buFont typeface="Wingdings" pitchFamily="2" charset="2"/>
              <a:buChar char="ü"/>
            </a:pPr>
            <a:r>
              <a:rPr lang="en-US" dirty="0" smtClean="0">
                <a:latin typeface="Times New Roman" pitchFamily="18" charset="0"/>
                <a:cs typeface="Times New Roman" pitchFamily="18" charset="0"/>
              </a:rPr>
              <a:t>Superimposed loads </a:t>
            </a:r>
          </a:p>
          <a:p>
            <a:pPr marL="285750" indent="-285750">
              <a:buFont typeface="Wingdings" pitchFamily="2" charset="2"/>
              <a:buChar char="ü"/>
            </a:pPr>
            <a:endParaRPr lang="en-US" dirty="0" smtClean="0">
              <a:latin typeface="Times New Roman" pitchFamily="18" charset="0"/>
              <a:cs typeface="Times New Roman" pitchFamily="18" charset="0"/>
            </a:endParaRPr>
          </a:p>
          <a:p>
            <a:pPr marL="285750" indent="-285750">
              <a:buFont typeface="Wingdings" pitchFamily="2" charset="2"/>
              <a:buChar char="ü"/>
            </a:pPr>
            <a:r>
              <a:rPr lang="en-US" dirty="0" smtClean="0">
                <a:latin typeface="Times New Roman" pitchFamily="18" charset="0"/>
                <a:cs typeface="Times New Roman" pitchFamily="18" charset="0"/>
              </a:rPr>
              <a:t>Dead loads </a:t>
            </a:r>
          </a:p>
          <a:p>
            <a:pPr marL="285750" indent="-285750">
              <a:buFont typeface="Wingdings" pitchFamily="2" charset="2"/>
              <a:buChar char="ü"/>
            </a:pPr>
            <a:endParaRPr lang="en-US" dirty="0" smtClean="0">
              <a:latin typeface="Times New Roman" pitchFamily="18" charset="0"/>
              <a:cs typeface="Times New Roman" pitchFamily="18" charset="0"/>
            </a:endParaRPr>
          </a:p>
          <a:p>
            <a:pPr marL="285750" indent="-285750">
              <a:buFont typeface="Wingdings" pitchFamily="2" charset="2"/>
              <a:buChar char="v"/>
            </a:pPr>
            <a:r>
              <a:rPr lang="en-US" dirty="0" smtClean="0">
                <a:latin typeface="Times New Roman" pitchFamily="18" charset="0"/>
                <a:cs typeface="Times New Roman" pitchFamily="18" charset="0"/>
              </a:rPr>
              <a:t>Lateral loads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214533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1401" y="1157230"/>
            <a:ext cx="2505879" cy="874085"/>
          </a:xfrm>
          <a:prstGeom prst="rect">
            <a:avLst/>
          </a:prstGeom>
        </p:spPr>
        <p:txBody>
          <a:bodyPr wrap="none">
            <a:spAutoFit/>
          </a:bodyPr>
          <a:lstStyle/>
          <a:p>
            <a:pPr marL="342900" indent="-342900">
              <a:lnSpc>
                <a:spcPct val="140000"/>
              </a:lnSpc>
            </a:pPr>
            <a:r>
              <a:rPr lang="en-US" sz="4000" b="1" dirty="0" smtClean="0"/>
              <a:t>Live Loads:</a:t>
            </a:r>
          </a:p>
        </p:txBody>
      </p:sp>
      <p:graphicFrame>
        <p:nvGraphicFramePr>
          <p:cNvPr id="3" name="Table 2"/>
          <p:cNvGraphicFramePr>
            <a:graphicFrameLocks noGrp="1"/>
          </p:cNvGraphicFramePr>
          <p:nvPr>
            <p:extLst>
              <p:ext uri="{D42A27DB-BD31-4B8C-83A1-F6EECF244321}">
                <p14:modId xmlns:p14="http://schemas.microsoft.com/office/powerpoint/2010/main" val="1312760753"/>
              </p:ext>
            </p:extLst>
          </p:nvPr>
        </p:nvGraphicFramePr>
        <p:xfrm>
          <a:off x="1970340" y="2258496"/>
          <a:ext cx="8426371" cy="3576577"/>
        </p:xfrm>
        <a:graphic>
          <a:graphicData uri="http://schemas.openxmlformats.org/drawingml/2006/table">
            <a:tbl>
              <a:tblPr/>
              <a:tblGrid>
                <a:gridCol w="2775513">
                  <a:extLst>
                    <a:ext uri="{9D8B030D-6E8A-4147-A177-3AD203B41FA5}">
                      <a16:colId xmlns:a16="http://schemas.microsoft.com/office/drawing/2014/main" val="20000"/>
                    </a:ext>
                  </a:extLst>
                </a:gridCol>
                <a:gridCol w="2779673">
                  <a:extLst>
                    <a:ext uri="{9D8B030D-6E8A-4147-A177-3AD203B41FA5}">
                      <a16:colId xmlns:a16="http://schemas.microsoft.com/office/drawing/2014/main" val="20001"/>
                    </a:ext>
                  </a:extLst>
                </a:gridCol>
                <a:gridCol w="2871185">
                  <a:extLst>
                    <a:ext uri="{9D8B030D-6E8A-4147-A177-3AD203B41FA5}">
                      <a16:colId xmlns:a16="http://schemas.microsoft.com/office/drawing/2014/main" val="20002"/>
                    </a:ext>
                  </a:extLst>
                </a:gridCol>
              </a:tblGrid>
              <a:tr h="1021879">
                <a:tc>
                  <a:txBody>
                    <a:bodyPr/>
                    <a:lstStyle/>
                    <a:p>
                      <a:pPr algn="ctr">
                        <a:lnSpc>
                          <a:spcPct val="150000"/>
                        </a:lnSpc>
                        <a:spcAft>
                          <a:spcPts val="0"/>
                        </a:spcAft>
                      </a:pPr>
                      <a:r>
                        <a:rPr lang="en-US" sz="2000" kern="100" dirty="0">
                          <a:latin typeface="Bahnschrift" pitchFamily="34" charset="0"/>
                          <a:cs typeface="Times New Roman"/>
                        </a:rPr>
                        <a:t>School</a:t>
                      </a:r>
                      <a:endParaRPr lang="en-GB" sz="2000" kern="100" dirty="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dirty="0">
                          <a:latin typeface="Bahnschrift" pitchFamily="34" charset="0"/>
                          <a:cs typeface="Times New Roman"/>
                        </a:rPr>
                        <a:t>Load (</a:t>
                      </a:r>
                      <a:r>
                        <a:rPr lang="en-US" sz="2000" kern="100" dirty="0" smtClean="0">
                          <a:latin typeface="Bahnschrift" pitchFamily="34" charset="0"/>
                          <a:cs typeface="Times New Roman"/>
                        </a:rPr>
                        <a:t>KN/N)</a:t>
                      </a:r>
                      <a:endParaRPr lang="en-GB" sz="2000" kern="100" dirty="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a:latin typeface="Bahnschrift" pitchFamily="34" charset="0"/>
                          <a:cs typeface="Times New Roman"/>
                        </a:rPr>
                        <a:t>Concentrated load (KN)</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0940">
                <a:tc>
                  <a:txBody>
                    <a:bodyPr/>
                    <a:lstStyle/>
                    <a:p>
                      <a:pPr algn="ctr">
                        <a:lnSpc>
                          <a:spcPct val="150000"/>
                        </a:lnSpc>
                        <a:spcAft>
                          <a:spcPts val="0"/>
                        </a:spcAft>
                      </a:pPr>
                      <a:r>
                        <a:rPr lang="en-US" sz="2000" kern="100">
                          <a:latin typeface="Bahnschrift" pitchFamily="34" charset="0"/>
                          <a:cs typeface="Times New Roman"/>
                        </a:rPr>
                        <a:t>Class room</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a:latin typeface="Bahnschrift" pitchFamily="34" charset="0"/>
                          <a:cs typeface="Times New Roman"/>
                        </a:rPr>
                        <a:t>1.92</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a:latin typeface="Bahnschrift" pitchFamily="34" charset="0"/>
                          <a:cs typeface="Times New Roman"/>
                        </a:rPr>
                        <a:t>4.45</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21879">
                <a:tc>
                  <a:txBody>
                    <a:bodyPr/>
                    <a:lstStyle/>
                    <a:p>
                      <a:pPr algn="ctr">
                        <a:lnSpc>
                          <a:spcPct val="150000"/>
                        </a:lnSpc>
                        <a:spcAft>
                          <a:spcPts val="0"/>
                        </a:spcAft>
                      </a:pPr>
                      <a:r>
                        <a:rPr lang="en-US" sz="2000" kern="100">
                          <a:latin typeface="Bahnschrift" pitchFamily="34" charset="0"/>
                          <a:cs typeface="Times New Roman"/>
                        </a:rPr>
                        <a:t>Corridor above first floor</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dirty="0">
                          <a:latin typeface="Bahnschrift" pitchFamily="34" charset="0"/>
                          <a:cs typeface="Times New Roman"/>
                        </a:rPr>
                        <a:t>3.83</a:t>
                      </a:r>
                      <a:endParaRPr lang="en-GB" sz="2000" kern="100" dirty="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dirty="0">
                          <a:latin typeface="Bahnschrift" pitchFamily="34" charset="0"/>
                          <a:cs typeface="Times New Roman"/>
                        </a:rPr>
                        <a:t>4.45</a:t>
                      </a:r>
                      <a:endParaRPr lang="en-GB" sz="2000" kern="100" dirty="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21879">
                <a:tc>
                  <a:txBody>
                    <a:bodyPr/>
                    <a:lstStyle/>
                    <a:p>
                      <a:pPr algn="ctr">
                        <a:lnSpc>
                          <a:spcPct val="150000"/>
                        </a:lnSpc>
                        <a:spcAft>
                          <a:spcPts val="0"/>
                        </a:spcAft>
                      </a:pPr>
                      <a:r>
                        <a:rPr lang="en-US" sz="2000" kern="100">
                          <a:latin typeface="Bahnschrift" pitchFamily="34" charset="0"/>
                          <a:cs typeface="Times New Roman"/>
                        </a:rPr>
                        <a:t>First floor corridors</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a:latin typeface="Bahnschrift" pitchFamily="34" charset="0"/>
                          <a:cs typeface="Times New Roman"/>
                        </a:rPr>
                        <a:t>4.79</a:t>
                      </a:r>
                      <a:endParaRPr lang="en-GB" sz="2000" kern="10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000" kern="100" dirty="0">
                          <a:latin typeface="Bahnschrift" pitchFamily="34" charset="0"/>
                          <a:cs typeface="Times New Roman"/>
                        </a:rPr>
                        <a:t>4.45</a:t>
                      </a:r>
                      <a:endParaRPr lang="en-GB" sz="2000" kern="100" dirty="0">
                        <a:latin typeface="Bahnschrift" pitchFamily="34" charset="0"/>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02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1F497D"/>
                </a:solidFill>
                <a:effectLst/>
                <a:latin typeface="Cambria" pitchFamily="18" charset="0"/>
                <a:ea typeface="SimHei" pitchFamily="49" charset="-122"/>
                <a:cs typeface="Times New Roman" pitchFamily="18" charset="0"/>
              </a:rPr>
              <a:t>Table 4 </a:t>
            </a:r>
            <a:r>
              <a:rPr kumimoji="0" lang="en-GB" altLang="zh-CN" sz="1000" b="0" i="0" u="none" strike="noStrike" cap="none" normalizeH="0" baseline="0" smtClean="0">
                <a:ln>
                  <a:noFill/>
                </a:ln>
                <a:solidFill>
                  <a:srgbClr val="1F497D"/>
                </a:solidFill>
                <a:effectLst/>
                <a:latin typeface="Cambria" pitchFamily="18" charset="0"/>
                <a:ea typeface="SimHei" pitchFamily="49" charset="-122"/>
                <a:cs typeface="Times New Roman" pitchFamily="18" charset="0"/>
              </a:rPr>
              <a:t>: Structural loads</a:t>
            </a:r>
            <a:endParaRPr kumimoji="0" lang="en-GB" altLang="zh-CN"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230654" y="457200"/>
            <a:ext cx="4362541" cy="769441"/>
          </a:xfrm>
          <a:prstGeom prst="rect">
            <a:avLst/>
          </a:prstGeom>
        </p:spPr>
        <p:txBody>
          <a:bodyPr wrap="none">
            <a:spAutoFit/>
          </a:bodyPr>
          <a:lstStyle/>
          <a:p>
            <a:pPr>
              <a:defRPr/>
            </a:pPr>
            <a:r>
              <a:rPr lang="en-US" sz="4400" b="1" dirty="0">
                <a:solidFill>
                  <a:schemeClr val="accent1"/>
                </a:solidFill>
              </a:rPr>
              <a:t>Structural aspects</a:t>
            </a:r>
            <a:endParaRPr lang="ko-KR" altLang="en-US" sz="4400" b="1" dirty="0">
              <a:solidFill>
                <a:schemeClr val="accent1"/>
              </a:solidFill>
            </a:endParaRPr>
          </a:p>
        </p:txBody>
      </p:sp>
    </p:spTree>
    <p:extLst>
      <p:ext uri="{BB962C8B-B14F-4D97-AF65-F5344CB8AC3E}">
        <p14:creationId xmlns:p14="http://schemas.microsoft.com/office/powerpoint/2010/main" val="3132518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214" y="2639027"/>
            <a:ext cx="4612199"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chemeClr val="tx1">
                    <a:lumMod val="65000"/>
                    <a:lumOff val="35000"/>
                  </a:schemeClr>
                </a:solidFill>
              </a:rPr>
              <a:t>4 Floors including two basements and two floors.</a:t>
            </a:r>
          </a:p>
          <a:p>
            <a:pPr marL="342900" indent="-342900">
              <a:buFont typeface="Arial" panose="020B0604020202020204" pitchFamily="34" charset="0"/>
              <a:buChar char="•"/>
            </a:pPr>
            <a:r>
              <a:rPr lang="en-US" sz="2400" dirty="0" smtClean="0">
                <a:solidFill>
                  <a:schemeClr val="tx1">
                    <a:lumMod val="65000"/>
                    <a:lumOff val="35000"/>
                  </a:schemeClr>
                </a:solidFill>
              </a:rPr>
              <a:t>Serve 550 student.</a:t>
            </a:r>
          </a:p>
          <a:p>
            <a:pPr marL="342900" indent="-342900">
              <a:buFont typeface="Arial" panose="020B0604020202020204" pitchFamily="34" charset="0"/>
              <a:buChar char="•"/>
            </a:pPr>
            <a:r>
              <a:rPr lang="en-US" sz="2400" dirty="0" smtClean="0">
                <a:solidFill>
                  <a:schemeClr val="tx1">
                    <a:lumMod val="65000"/>
                    <a:lumOff val="35000"/>
                  </a:schemeClr>
                </a:solidFill>
              </a:rPr>
              <a:t>Total area of the building equals to 3411.22 SM</a:t>
            </a:r>
          </a:p>
        </p:txBody>
      </p:sp>
      <p:sp>
        <p:nvSpPr>
          <p:cNvPr id="4"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
        <p:nvSpPr>
          <p:cNvPr id="5"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description:</a:t>
            </a:r>
            <a:endParaRPr lang="en-US" sz="3600" b="1" dirty="0">
              <a:solidFill>
                <a:schemeClr val="accent1"/>
              </a:solidFill>
              <a:latin typeface="+mn-lt"/>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0344" t="7817" r="10097" b="10343"/>
          <a:stretch/>
        </p:blipFill>
        <p:spPr>
          <a:xfrm>
            <a:off x="6453052" y="1184234"/>
            <a:ext cx="4554583" cy="4685211"/>
          </a:xfrm>
          <a:prstGeom prst="rect">
            <a:avLst/>
          </a:prstGeom>
        </p:spPr>
      </p:pic>
    </p:spTree>
    <p:extLst>
      <p:ext uri="{BB962C8B-B14F-4D97-AF65-F5344CB8AC3E}">
        <p14:creationId xmlns:p14="http://schemas.microsoft.com/office/powerpoint/2010/main" val="135072050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1188" y="951879"/>
            <a:ext cx="9370423" cy="5176802"/>
          </a:xfrm>
          <a:prstGeom prst="rect">
            <a:avLst/>
          </a:prstGeom>
        </p:spPr>
        <p:txBody>
          <a:bodyPr wrap="square">
            <a:spAutoFit/>
          </a:bodyPr>
          <a:lstStyle/>
          <a:p>
            <a:pPr marL="342900" indent="-342900">
              <a:lnSpc>
                <a:spcPct val="140000"/>
              </a:lnSpc>
              <a:buFont typeface="Wingdings" panose="05000000000000000000" pitchFamily="2" charset="2"/>
              <a:buChar char="Ø"/>
            </a:pPr>
            <a:r>
              <a:rPr lang="en-US" sz="4000" b="1" dirty="0" smtClean="0"/>
              <a:t>Lateral loads:</a:t>
            </a:r>
          </a:p>
          <a:p>
            <a:pPr marL="1828800" lvl="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city of structure is Nablus.</a:t>
            </a:r>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seismic zone factor. Z=0.2.</a:t>
            </a:r>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soil profile is type SD.</a:t>
            </a:r>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acceleration seismic coefficient Ca=0.2</a:t>
            </a:r>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velocity seismic coefficient </a:t>
            </a:r>
            <a:r>
              <a:rPr lang="en-US" sz="2800" dirty="0" err="1" smtClean="0">
                <a:latin typeface="Times New Roman" pitchFamily="18" charset="0"/>
                <a:cs typeface="Times New Roman" pitchFamily="18" charset="0"/>
              </a:rPr>
              <a:t>Cv</a:t>
            </a:r>
            <a:r>
              <a:rPr lang="en-US" sz="2800" dirty="0" smtClean="0">
                <a:latin typeface="Times New Roman" pitchFamily="18" charset="0"/>
                <a:cs typeface="Times New Roman" pitchFamily="18" charset="0"/>
              </a:rPr>
              <a:t>=0.2</a:t>
            </a:r>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Seismic importance factor is 1.</a:t>
            </a:r>
            <a:endParaRPr lang="en-US" sz="2800" dirty="0" smtClean="0"/>
          </a:p>
          <a:p>
            <a:pPr marL="1828800" indent="-558800">
              <a:lnSpc>
                <a:spcPct val="140000"/>
              </a:lnSpc>
              <a:buFont typeface="Wingdings" panose="05000000000000000000" pitchFamily="2" charset="2"/>
              <a:buChar char="q"/>
            </a:pPr>
            <a:r>
              <a:rPr lang="en-US" sz="2800" dirty="0" smtClean="0">
                <a:latin typeface="Times New Roman" pitchFamily="18" charset="0"/>
                <a:cs typeface="Times New Roman" pitchFamily="18" charset="0"/>
              </a:rPr>
              <a:t>The structural design type is intermediate, R=5.5</a:t>
            </a:r>
          </a:p>
        </p:txBody>
      </p:sp>
      <p:sp>
        <p:nvSpPr>
          <p:cNvPr id="3" name="Rectangle 2"/>
          <p:cNvSpPr/>
          <p:nvPr/>
        </p:nvSpPr>
        <p:spPr>
          <a:xfrm>
            <a:off x="509328" y="182438"/>
            <a:ext cx="4362541" cy="769441"/>
          </a:xfrm>
          <a:prstGeom prst="rect">
            <a:avLst/>
          </a:prstGeom>
        </p:spPr>
        <p:txBody>
          <a:bodyPr wrap="none">
            <a:spAutoFit/>
          </a:bodyPr>
          <a:lstStyle/>
          <a:p>
            <a:pPr>
              <a:defRPr/>
            </a:pPr>
            <a:r>
              <a:rPr lang="en-US" sz="4400" b="1" dirty="0">
                <a:solidFill>
                  <a:schemeClr val="accent1"/>
                </a:solidFill>
              </a:rPr>
              <a:t>Structural aspects</a:t>
            </a:r>
            <a:endParaRPr lang="ko-KR" altLang="en-US" sz="4400" b="1" dirty="0">
              <a:solidFill>
                <a:schemeClr val="accent1"/>
              </a:solidFill>
            </a:endParaRPr>
          </a:p>
        </p:txBody>
      </p:sp>
    </p:spTree>
    <p:extLst>
      <p:ext uri="{BB962C8B-B14F-4D97-AF65-F5344CB8AC3E}">
        <p14:creationId xmlns:p14="http://schemas.microsoft.com/office/powerpoint/2010/main" val="13229853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7" name="Rectangle 6"/>
          <p:cNvSpPr/>
          <p:nvPr/>
        </p:nvSpPr>
        <p:spPr>
          <a:xfrm>
            <a:off x="520859" y="1250065"/>
            <a:ext cx="9699585" cy="584775"/>
          </a:xfrm>
          <a:prstGeom prst="rect">
            <a:avLst/>
          </a:prstGeom>
          <a:noFill/>
        </p:spPr>
        <p:txBody>
          <a:bodyPr wrap="square" lIns="91440" tIns="45720" rIns="91440" bIns="45720">
            <a:spAutoFit/>
          </a:bodyPr>
          <a:lstStyle/>
          <a:p>
            <a:r>
              <a:rPr lang="en-US" sz="3200" dirty="0" smtClean="0">
                <a:solidFill>
                  <a:srgbClr val="002060"/>
                </a:solidFill>
                <a:latin typeface="Times New Roman" pitchFamily="18" charset="0"/>
                <a:cs typeface="Times New Roman" pitchFamily="18" charset="0"/>
              </a:rPr>
              <a:t>Materials</a:t>
            </a:r>
          </a:p>
        </p:txBody>
      </p:sp>
      <p:sp>
        <p:nvSpPr>
          <p:cNvPr id="8" name="Rectangle 7"/>
          <p:cNvSpPr/>
          <p:nvPr/>
        </p:nvSpPr>
        <p:spPr>
          <a:xfrm>
            <a:off x="568663" y="1982693"/>
            <a:ext cx="2903742" cy="369332"/>
          </a:xfrm>
          <a:prstGeom prst="rect">
            <a:avLst/>
          </a:prstGeom>
        </p:spPr>
        <p:txBody>
          <a:bodyPr wrap="square">
            <a:spAutoFit/>
          </a:bodyPr>
          <a:lstStyle/>
          <a:p>
            <a:pPr marL="285750" indent="-285750">
              <a:buFont typeface="Wingdings" panose="05000000000000000000" pitchFamily="2" charset="2"/>
              <a:buChar char="q"/>
            </a:pPr>
            <a:r>
              <a:rPr lang="en-US" b="1" dirty="0" smtClean="0">
                <a:latin typeface="Times New Roman" pitchFamily="18" charset="0"/>
                <a:cs typeface="Times New Roman" pitchFamily="18" charset="0"/>
              </a:rPr>
              <a:t>Reinforced concrete </a:t>
            </a:r>
            <a:endParaRPr lang="en-US" b="1" dirty="0">
              <a:latin typeface="Times New Roman" pitchFamily="18" charset="0"/>
              <a:cs typeface="Times New Roman" pitchFamily="18" charset="0"/>
            </a:endParaRPr>
          </a:p>
        </p:txBody>
      </p:sp>
      <p:graphicFrame>
        <p:nvGraphicFramePr>
          <p:cNvPr id="9" name="Table 8">
            <a:extLst>
              <a:ext uri="{FF2B5EF4-FFF2-40B4-BE49-F238E27FC236}">
                <a16:creationId xmlns:a16="http://schemas.microsoft.com/office/drawing/2014/main" id="{33CF2918-AEFE-4F09-8904-996D9E80414C}"/>
              </a:ext>
            </a:extLst>
          </p:cNvPr>
          <p:cNvGraphicFramePr>
            <a:graphicFrameLocks noGrp="1"/>
          </p:cNvGraphicFramePr>
          <p:nvPr>
            <p:extLst/>
          </p:nvPr>
        </p:nvGraphicFramePr>
        <p:xfrm>
          <a:off x="988074" y="2616433"/>
          <a:ext cx="9301820" cy="1368152"/>
        </p:xfrm>
        <a:graphic>
          <a:graphicData uri="http://schemas.openxmlformats.org/drawingml/2006/table">
            <a:tbl>
              <a:tblPr firstRow="1" firstCol="1" bandRow="1"/>
              <a:tblGrid>
                <a:gridCol w="4669465">
                  <a:extLst>
                    <a:ext uri="{9D8B030D-6E8A-4147-A177-3AD203B41FA5}">
                      <a16:colId xmlns:a16="http://schemas.microsoft.com/office/drawing/2014/main" val="3943722377"/>
                    </a:ext>
                  </a:extLst>
                </a:gridCol>
                <a:gridCol w="4632355">
                  <a:extLst>
                    <a:ext uri="{9D8B030D-6E8A-4147-A177-3AD203B41FA5}">
                      <a16:colId xmlns:a16="http://schemas.microsoft.com/office/drawing/2014/main" val="3168574111"/>
                    </a:ext>
                  </a:extLst>
                </a:gridCol>
              </a:tblGrid>
              <a:tr h="342038">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Property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Value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9567339"/>
                  </a:ext>
                </a:extLst>
              </a:tr>
              <a:tr h="342038">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Compressive strength, fc ( MPa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9038157"/>
                  </a:ext>
                </a:extLst>
              </a:tr>
              <a:tr h="342038">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Modulus of elasticity, </a:t>
                      </a:r>
                      <a:r>
                        <a:rPr lang="en-US" sz="1400" dirty="0" err="1">
                          <a:effectLst/>
                          <a:latin typeface="Times New Roman" panose="02020603050405020304" pitchFamily="18" charset="0"/>
                          <a:ea typeface="Times New Roman" panose="02020603050405020304" pitchFamily="18" charset="0"/>
                          <a:cs typeface="Arial" panose="020B0604020202020204" pitchFamily="34" charset="0"/>
                        </a:rPr>
                        <a:t>Ec</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 ( </a:t>
                      </a:r>
                      <a:r>
                        <a:rPr lang="en-US" sz="1400" dirty="0" err="1">
                          <a:effectLst/>
                          <a:latin typeface="Times New Roman" panose="02020603050405020304" pitchFamily="18" charset="0"/>
                          <a:ea typeface="Times New Roman" panose="02020603050405020304" pitchFamily="18" charset="0"/>
                          <a:cs typeface="Arial" panose="020B0604020202020204" pitchFamily="34" charset="0"/>
                        </a:rPr>
                        <a:t>GPa</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9615652"/>
                  </a:ext>
                </a:extLst>
              </a:tr>
              <a:tr h="342038">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Unit weight (</a:t>
                      </a:r>
                      <a:r>
                        <a:rPr lang="en-US" sz="1400" dirty="0" err="1">
                          <a:effectLst/>
                          <a:latin typeface="Times New Roman" panose="02020603050405020304" pitchFamily="18" charset="0"/>
                          <a:ea typeface="Times New Roman" panose="02020603050405020304" pitchFamily="18" charset="0"/>
                          <a:cs typeface="Arial" panose="020B0604020202020204" pitchFamily="34" charset="0"/>
                        </a:rPr>
                        <a:t>kN</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/m</a:t>
                      </a:r>
                      <a:r>
                        <a:rPr lang="en-US" sz="1400" baseline="30000" dirty="0">
                          <a:effectLst/>
                          <a:latin typeface="Times New Roman" panose="02020603050405020304" pitchFamily="18" charset="0"/>
                          <a:ea typeface="Times New Roman" panose="02020603050405020304" pitchFamily="18" charset="0"/>
                          <a:cs typeface="Arial" panose="020B0604020202020204" pitchFamily="34" charset="0"/>
                        </a:rPr>
                        <a:t>3</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smtClean="0">
                          <a:effectLst/>
                          <a:latin typeface="Times New Roman" panose="02020603050405020304" pitchFamily="18" charset="0"/>
                          <a:ea typeface="Times New Roman" panose="02020603050405020304" pitchFamily="18" charset="0"/>
                          <a:cs typeface="Arial" panose="020B0604020202020204" pitchFamily="34" charset="0"/>
                        </a:rPr>
                        <a:t>25</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7469229"/>
                  </a:ext>
                </a:extLst>
              </a:tr>
            </a:tbl>
          </a:graphicData>
        </a:graphic>
      </p:graphicFrame>
      <p:sp>
        <p:nvSpPr>
          <p:cNvPr id="10" name="Rectangle 9"/>
          <p:cNvSpPr/>
          <p:nvPr/>
        </p:nvSpPr>
        <p:spPr>
          <a:xfrm>
            <a:off x="733207" y="4320780"/>
            <a:ext cx="2452594" cy="369332"/>
          </a:xfrm>
          <a:prstGeom prst="rect">
            <a:avLst/>
          </a:prstGeom>
        </p:spPr>
        <p:txBody>
          <a:bodyPr wrap="none">
            <a:spAutoFit/>
          </a:bodyPr>
          <a:lstStyle/>
          <a:p>
            <a:pPr marL="285750" indent="-285750">
              <a:buFont typeface="Wingdings" panose="05000000000000000000" pitchFamily="2" charset="2"/>
              <a:buChar char="q"/>
            </a:pPr>
            <a:r>
              <a:rPr lang="en-US" b="1" dirty="0" smtClean="0">
                <a:latin typeface="Times New Roman" pitchFamily="18" charset="0"/>
                <a:cs typeface="Times New Roman" pitchFamily="18" charset="0"/>
              </a:rPr>
              <a:t>Steel reinforcement </a:t>
            </a:r>
            <a:endParaRPr lang="en-US" b="1" dirty="0">
              <a:latin typeface="Times New Roman" pitchFamily="18" charset="0"/>
              <a:cs typeface="Times New Roman" pitchFamily="18" charset="0"/>
            </a:endParaRPr>
          </a:p>
        </p:txBody>
      </p:sp>
      <p:graphicFrame>
        <p:nvGraphicFramePr>
          <p:cNvPr id="11" name="Table 10">
            <a:extLst>
              <a:ext uri="{FF2B5EF4-FFF2-40B4-BE49-F238E27FC236}">
                <a16:creationId xmlns:a16="http://schemas.microsoft.com/office/drawing/2014/main" id="{3F54CA14-445F-4D10-9030-8D18F47158FE}"/>
              </a:ext>
            </a:extLst>
          </p:cNvPr>
          <p:cNvGraphicFramePr>
            <a:graphicFrameLocks noGrp="1"/>
          </p:cNvGraphicFramePr>
          <p:nvPr>
            <p:extLst/>
          </p:nvPr>
        </p:nvGraphicFramePr>
        <p:xfrm>
          <a:off x="999648" y="4889944"/>
          <a:ext cx="9267096" cy="1326777"/>
        </p:xfrm>
        <a:graphic>
          <a:graphicData uri="http://schemas.openxmlformats.org/drawingml/2006/table">
            <a:tbl>
              <a:tblPr firstRow="1" firstCol="1" bandRow="1"/>
              <a:tblGrid>
                <a:gridCol w="4643335">
                  <a:extLst>
                    <a:ext uri="{9D8B030D-6E8A-4147-A177-3AD203B41FA5}">
                      <a16:colId xmlns:a16="http://schemas.microsoft.com/office/drawing/2014/main" val="1603502786"/>
                    </a:ext>
                  </a:extLst>
                </a:gridCol>
                <a:gridCol w="4623761">
                  <a:extLst>
                    <a:ext uri="{9D8B030D-6E8A-4147-A177-3AD203B41FA5}">
                      <a16:colId xmlns:a16="http://schemas.microsoft.com/office/drawing/2014/main" val="1386106803"/>
                    </a:ext>
                  </a:extLst>
                </a:gridCol>
              </a:tblGrid>
              <a:tr h="442259">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Property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a:effectLst/>
                          <a:latin typeface="Times New Roman" panose="02020603050405020304" pitchFamily="18" charset="0"/>
                          <a:ea typeface="Times New Roman" panose="02020603050405020304" pitchFamily="18" charset="0"/>
                          <a:cs typeface="Arial" panose="020B0604020202020204" pitchFamily="34" charset="0"/>
                        </a:rPr>
                        <a:t>Value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97458"/>
                  </a:ext>
                </a:extLst>
              </a:tr>
              <a:tr h="442259">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Yielding strength, </a:t>
                      </a:r>
                      <a:r>
                        <a:rPr lang="en-US" sz="1400" dirty="0" err="1">
                          <a:effectLst/>
                          <a:latin typeface="Times New Roman" panose="02020603050405020304" pitchFamily="18" charset="0"/>
                          <a:ea typeface="Times New Roman" panose="02020603050405020304" pitchFamily="18" charset="0"/>
                          <a:cs typeface="Arial" panose="020B0604020202020204" pitchFamily="34" charset="0"/>
                        </a:rPr>
                        <a:t>fy</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 ( MPa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420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104037"/>
                  </a:ext>
                </a:extLst>
              </a:tr>
              <a:tr h="442259">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Modulus of elasticity, Es ( </a:t>
                      </a:r>
                      <a:r>
                        <a:rPr lang="en-US" sz="1400" dirty="0" err="1">
                          <a:effectLst/>
                          <a:latin typeface="Times New Roman" panose="02020603050405020304" pitchFamily="18" charset="0"/>
                          <a:ea typeface="Times New Roman" panose="02020603050405020304" pitchFamily="18" charset="0"/>
                          <a:cs typeface="Arial" panose="020B0604020202020204" pitchFamily="34" charset="0"/>
                        </a:rPr>
                        <a:t>GPa</a:t>
                      </a:r>
                      <a:r>
                        <a:rPr lang="en-US" sz="1400" dirty="0">
                          <a:effectLst/>
                          <a:latin typeface="Times New Roman" panose="02020603050405020304" pitchFamily="18" charset="0"/>
                          <a:ea typeface="Times New Roman" panose="02020603050405020304" pitchFamily="18"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508666"/>
                  </a:ext>
                </a:extLst>
              </a:tr>
            </a:tbl>
          </a:graphicData>
        </a:graphic>
      </p:graphicFrame>
    </p:spTree>
    <p:extLst>
      <p:ext uri="{BB962C8B-B14F-4D97-AF65-F5344CB8AC3E}">
        <p14:creationId xmlns:p14="http://schemas.microsoft.com/office/powerpoint/2010/main" val="38457829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1592" y="1473408"/>
            <a:ext cx="2967479" cy="369332"/>
          </a:xfrm>
          <a:prstGeom prst="rect">
            <a:avLst/>
          </a:prstGeom>
        </p:spPr>
        <p:txBody>
          <a:bodyPr wrap="none">
            <a:spAutoFit/>
          </a:bodyPr>
          <a:lstStyle/>
          <a:p>
            <a:pPr marL="342900" indent="-342900">
              <a:buFont typeface="Wingdings" panose="05000000000000000000" pitchFamily="2" charset="2"/>
              <a:buChar char="q"/>
            </a:pPr>
            <a:r>
              <a:rPr lang="en-US" dirty="0" smtClean="0">
                <a:latin typeface="Times New Roman" pitchFamily="18" charset="0"/>
                <a:cs typeface="Times New Roman" pitchFamily="18" charset="0"/>
              </a:rPr>
              <a:t>Non – structural elements </a:t>
            </a:r>
            <a:endParaRPr lang="en-US" dirty="0">
              <a:latin typeface="Times New Roman" pitchFamily="18" charset="0"/>
              <a:cs typeface="Times New Roman" pitchFamily="18" charset="0"/>
            </a:endParaRPr>
          </a:p>
        </p:txBody>
      </p:sp>
      <p:sp>
        <p:nvSpPr>
          <p:cNvPr id="3" name="Rectangle 2"/>
          <p:cNvSpPr/>
          <p:nvPr/>
        </p:nvSpPr>
        <p:spPr>
          <a:xfrm>
            <a:off x="648859" y="254643"/>
            <a:ext cx="4689495" cy="769441"/>
          </a:xfrm>
          <a:prstGeom prst="rect">
            <a:avLst/>
          </a:prstGeom>
        </p:spPr>
        <p:txBody>
          <a:bodyPr wrap="square">
            <a:spAutoFit/>
          </a:bodyPr>
          <a:lstStyle/>
          <a:p>
            <a:pPr>
              <a:defRPr/>
            </a:pPr>
            <a:r>
              <a:rPr lang="en-US" sz="4400" dirty="0" smtClean="0">
                <a:ln w="0"/>
                <a:solidFill>
                  <a:schemeClr val="accent1"/>
                </a:solidFill>
                <a:effectLst>
                  <a:outerShdw blurRad="38100" dist="19050" dir="2700000" algn="tl" rotWithShape="0">
                    <a:schemeClr val="dk1">
                      <a:alpha val="40000"/>
                    </a:schemeClr>
                  </a:outerShdw>
                </a:effectLs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cs typeface="Times New Roman" panose="02020603050405020304" pitchFamily="18" charset="0"/>
            </a:endParaRPr>
          </a:p>
        </p:txBody>
      </p:sp>
      <p:sp>
        <p:nvSpPr>
          <p:cNvPr id="4" name="Rectangle 3"/>
          <p:cNvSpPr/>
          <p:nvPr/>
        </p:nvSpPr>
        <p:spPr>
          <a:xfrm>
            <a:off x="717857" y="894673"/>
            <a:ext cx="1537600" cy="523220"/>
          </a:xfrm>
          <a:prstGeom prst="rect">
            <a:avLst/>
          </a:prstGeom>
        </p:spPr>
        <p:txBody>
          <a:bodyPr wrap="none">
            <a:spAutoFit/>
          </a:bodyPr>
          <a:lstStyle/>
          <a:p>
            <a:r>
              <a:rPr lang="en-US" sz="2800" dirty="0" smtClean="0">
                <a:solidFill>
                  <a:srgbClr val="002060"/>
                </a:solidFill>
                <a:latin typeface="Times New Roman" pitchFamily="18" charset="0"/>
                <a:cs typeface="Times New Roman" pitchFamily="18" charset="0"/>
              </a:rPr>
              <a:t>Materials</a:t>
            </a:r>
          </a:p>
        </p:txBody>
      </p:sp>
      <p:graphicFrame>
        <p:nvGraphicFramePr>
          <p:cNvPr id="5" name="Table 4"/>
          <p:cNvGraphicFramePr>
            <a:graphicFrameLocks noGrp="1"/>
          </p:cNvGraphicFramePr>
          <p:nvPr/>
        </p:nvGraphicFramePr>
        <p:xfrm>
          <a:off x="1997276" y="2027605"/>
          <a:ext cx="7132260" cy="4104456"/>
        </p:xfrm>
        <a:graphic>
          <a:graphicData uri="http://schemas.openxmlformats.org/drawingml/2006/table">
            <a:tbl>
              <a:tblPr firstRow="1" firstCol="1" bandRow="1"/>
              <a:tblGrid>
                <a:gridCol w="3566130">
                  <a:extLst>
                    <a:ext uri="{9D8B030D-6E8A-4147-A177-3AD203B41FA5}">
                      <a16:colId xmlns:a16="http://schemas.microsoft.com/office/drawing/2014/main" val="20000"/>
                    </a:ext>
                  </a:extLst>
                </a:gridCol>
                <a:gridCol w="3566130">
                  <a:extLst>
                    <a:ext uri="{9D8B030D-6E8A-4147-A177-3AD203B41FA5}">
                      <a16:colId xmlns:a16="http://schemas.microsoft.com/office/drawing/2014/main" val="20001"/>
                    </a:ext>
                  </a:extLst>
                </a:gridCol>
              </a:tblGrid>
              <a:tr h="513057">
                <a:tc>
                  <a:txBody>
                    <a:bodyPr/>
                    <a:lstStyle/>
                    <a:p>
                      <a:pPr marL="0" marR="0" algn="ctr">
                        <a:lnSpc>
                          <a:spcPct val="130000"/>
                        </a:lnSpc>
                        <a:spcBef>
                          <a:spcPts val="0"/>
                        </a:spcBef>
                        <a:spcAft>
                          <a:spcPts val="80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Material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Ɣ in kN/m³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Blocks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Filling Materials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Tiles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Plaster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13057">
                <a:tc>
                  <a:txBody>
                    <a:bodyPr/>
                    <a:lstStyle/>
                    <a:p>
                      <a:pPr marL="0" marR="0" algn="ctr">
                        <a:lnSpc>
                          <a:spcPct val="130000"/>
                        </a:lnSpc>
                        <a:spcBef>
                          <a:spcPts val="0"/>
                        </a:spcBef>
                        <a:spcAft>
                          <a:spcPts val="80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Aggregate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Concrete Mortar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13057">
                <a:tc>
                  <a:txBody>
                    <a:bodyPr/>
                    <a:lstStyle/>
                    <a:p>
                      <a:pPr marL="0" marR="0" algn="ctr">
                        <a:lnSpc>
                          <a:spcPct val="130000"/>
                        </a:lnSpc>
                        <a:spcBef>
                          <a:spcPts val="0"/>
                        </a:spcBef>
                        <a:spcAft>
                          <a:spcPts val="800"/>
                        </a:spcAft>
                      </a:pPr>
                      <a:r>
                        <a:rPr lang="en-US" sz="1200">
                          <a:effectLst/>
                          <a:latin typeface="Times New Roman" panose="02020603050405020304" pitchFamily="18" charset="0"/>
                          <a:ea typeface="Times New Roman" panose="02020603050405020304" pitchFamily="18" charset="0"/>
                          <a:cs typeface="Arial" panose="020B0604020202020204" pitchFamily="34" charset="0"/>
                        </a:rPr>
                        <a:t>Masonry Stone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0000"/>
                        </a:lnSpc>
                        <a:spcBef>
                          <a:spcPts val="0"/>
                        </a:spcBef>
                        <a:spcAft>
                          <a:spcPts val="80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0564275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666401"/>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latin typeface="Times New Roman" pitchFamily="18" charset="0"/>
                <a:cs typeface="Times New Roman" pitchFamily="18" charset="0"/>
              </a:rPr>
              <a:t>Column distributed for Basement 2  and Basement 1</a:t>
            </a:r>
            <a:endParaRPr lang="en-US" sz="1400" b="1" dirty="0">
              <a:solidFill>
                <a:schemeClr val="accent1"/>
              </a:solidFill>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2" cstate="print"/>
          <a:srcRect/>
          <a:stretch>
            <a:fillRect/>
          </a:stretch>
        </p:blipFill>
        <p:spPr bwMode="auto">
          <a:xfrm>
            <a:off x="3808071" y="1307939"/>
            <a:ext cx="8079129" cy="4780345"/>
          </a:xfrm>
          <a:prstGeom prst="rect">
            <a:avLst/>
          </a:prstGeom>
          <a:noFill/>
          <a:ln w="9525">
            <a:noFill/>
            <a:miter lim="800000"/>
            <a:headEnd/>
            <a:tailEnd/>
          </a:ln>
          <a:effectLst/>
        </p:spPr>
      </p:pic>
    </p:spTree>
    <p:extLst>
      <p:ext uri="{BB962C8B-B14F-4D97-AF65-F5344CB8AC3E}">
        <p14:creationId xmlns:p14="http://schemas.microsoft.com/office/powerpoint/2010/main" val="246919461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latin typeface="Times New Roman" pitchFamily="18" charset="0"/>
                <a:cs typeface="Times New Roman" pitchFamily="18" charset="0"/>
              </a:rPr>
              <a:t>Column distributed for Ground floor</a:t>
            </a:r>
            <a:endParaRPr lang="en-US" sz="1400" b="1" dirty="0">
              <a:solidFill>
                <a:schemeClr val="accent1"/>
              </a:solidFill>
              <a:latin typeface="Times New Roman" pitchFamily="18" charset="0"/>
              <a:cs typeface="Times New Roman" pitchFamily="18" charset="0"/>
            </a:endParaRPr>
          </a:p>
        </p:txBody>
      </p:sp>
      <p:pic>
        <p:nvPicPr>
          <p:cNvPr id="9218" name="Picture 2"/>
          <p:cNvPicPr>
            <a:picLocks noChangeAspect="1" noChangeArrowheads="1"/>
          </p:cNvPicPr>
          <p:nvPr/>
        </p:nvPicPr>
        <p:blipFill>
          <a:blip r:embed="rId2" cstate="print"/>
          <a:srcRect/>
          <a:stretch>
            <a:fillRect/>
          </a:stretch>
        </p:blipFill>
        <p:spPr bwMode="auto">
          <a:xfrm>
            <a:off x="5011838" y="174383"/>
            <a:ext cx="5995686" cy="5861050"/>
          </a:xfrm>
          <a:prstGeom prst="rect">
            <a:avLst/>
          </a:prstGeom>
          <a:noFill/>
          <a:ln w="9525">
            <a:noFill/>
            <a:miter lim="800000"/>
            <a:headEnd/>
            <a:tailEnd/>
          </a:ln>
          <a:effectLst/>
        </p:spPr>
      </p:pic>
    </p:spTree>
    <p:extLst>
      <p:ext uri="{BB962C8B-B14F-4D97-AF65-F5344CB8AC3E}">
        <p14:creationId xmlns:p14="http://schemas.microsoft.com/office/powerpoint/2010/main" val="275218861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2700" y="422090"/>
            <a:ext cx="4245758"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latin typeface="Times New Roman" pitchFamily="18" charset="0"/>
                <a:cs typeface="Times New Roman" pitchFamily="18" charset="0"/>
              </a:rPr>
              <a:t>Column distributed for First floor</a:t>
            </a:r>
            <a:endParaRPr lang="en-US" sz="1400" b="1" dirty="0">
              <a:solidFill>
                <a:schemeClr val="accent1"/>
              </a:solidFill>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2" cstate="print"/>
          <a:srcRect/>
          <a:stretch>
            <a:fillRect/>
          </a:stretch>
        </p:blipFill>
        <p:spPr bwMode="auto">
          <a:xfrm>
            <a:off x="4629873" y="174384"/>
            <a:ext cx="6852213" cy="5861050"/>
          </a:xfrm>
          <a:prstGeom prst="rect">
            <a:avLst/>
          </a:prstGeom>
          <a:noFill/>
          <a:ln w="9525">
            <a:noFill/>
            <a:miter lim="800000"/>
            <a:headEnd/>
            <a:tailEnd/>
          </a:ln>
          <a:effectLst/>
        </p:spPr>
      </p:pic>
    </p:spTree>
    <p:extLst>
      <p:ext uri="{BB962C8B-B14F-4D97-AF65-F5344CB8AC3E}">
        <p14:creationId xmlns:p14="http://schemas.microsoft.com/office/powerpoint/2010/main" val="15649462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rPr>
              <a:t>Beams distributed for Basement 2</a:t>
            </a:r>
            <a:endParaRPr lang="en-US" sz="1400" b="1" dirty="0">
              <a:solidFill>
                <a:schemeClr val="accent1"/>
              </a:solidFill>
              <a:latin typeface="+mj-lt"/>
              <a:cs typeface="Times New Roman" panose="02020603050405020304" pitchFamily="18" charset="0"/>
            </a:endParaRPr>
          </a:p>
        </p:txBody>
      </p:sp>
      <p:pic>
        <p:nvPicPr>
          <p:cNvPr id="11266" name="Picture 2"/>
          <p:cNvPicPr>
            <a:picLocks noChangeAspect="1" noChangeArrowheads="1"/>
          </p:cNvPicPr>
          <p:nvPr/>
        </p:nvPicPr>
        <p:blipFill>
          <a:blip r:embed="rId2" cstate="print"/>
          <a:srcRect/>
          <a:stretch>
            <a:fillRect/>
          </a:stretch>
        </p:blipFill>
        <p:spPr bwMode="auto">
          <a:xfrm>
            <a:off x="4745620" y="864845"/>
            <a:ext cx="7014258" cy="4967240"/>
          </a:xfrm>
          <a:prstGeom prst="rect">
            <a:avLst/>
          </a:prstGeom>
          <a:noFill/>
          <a:ln w="9525">
            <a:noFill/>
            <a:miter lim="800000"/>
            <a:headEnd/>
            <a:tailEnd/>
          </a:ln>
          <a:effectLst/>
        </p:spPr>
      </p:pic>
    </p:spTree>
    <p:extLst>
      <p:ext uri="{BB962C8B-B14F-4D97-AF65-F5344CB8AC3E}">
        <p14:creationId xmlns:p14="http://schemas.microsoft.com/office/powerpoint/2010/main" val="20325178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91408" y="387255"/>
            <a:ext cx="4492176"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rPr>
              <a:t>Beams distributed for Basement 1</a:t>
            </a:r>
            <a:endParaRPr lang="en-US" sz="1400" b="1" dirty="0">
              <a:solidFill>
                <a:schemeClr val="accent1"/>
              </a:solidFill>
              <a:latin typeface="+mj-lt"/>
              <a:cs typeface="Times New Roman" panose="02020603050405020304" pitchFamily="18" charset="0"/>
            </a:endParaRPr>
          </a:p>
        </p:txBody>
      </p:sp>
      <p:pic>
        <p:nvPicPr>
          <p:cNvPr id="12290" name="Picture 2"/>
          <p:cNvPicPr>
            <a:picLocks noChangeAspect="1" noChangeArrowheads="1"/>
          </p:cNvPicPr>
          <p:nvPr/>
        </p:nvPicPr>
        <p:blipFill>
          <a:blip r:embed="rId2" cstate="print"/>
          <a:srcRect/>
          <a:stretch>
            <a:fillRect/>
          </a:stretch>
        </p:blipFill>
        <p:spPr bwMode="auto">
          <a:xfrm>
            <a:off x="4966464" y="662127"/>
            <a:ext cx="6750050" cy="5302250"/>
          </a:xfrm>
          <a:prstGeom prst="rect">
            <a:avLst/>
          </a:prstGeom>
          <a:noFill/>
          <a:ln w="9525">
            <a:noFill/>
            <a:miter lim="800000"/>
            <a:headEnd/>
            <a:tailEnd/>
          </a:ln>
          <a:effectLst/>
        </p:spPr>
      </p:pic>
    </p:spTree>
    <p:extLst>
      <p:ext uri="{BB962C8B-B14F-4D97-AF65-F5344CB8AC3E}">
        <p14:creationId xmlns:p14="http://schemas.microsoft.com/office/powerpoint/2010/main" val="300152146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5114" y="436100"/>
            <a:ext cx="4210429"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rPr>
              <a:t>Beams distributed for Ground floor</a:t>
            </a:r>
            <a:endParaRPr lang="en-US" sz="1400" b="1" dirty="0">
              <a:solidFill>
                <a:schemeClr val="accent1"/>
              </a:solidFill>
              <a:latin typeface="+mj-lt"/>
              <a:cs typeface="Times New Roman" panose="02020603050405020304" pitchFamily="18" charset="0"/>
            </a:endParaRPr>
          </a:p>
        </p:txBody>
      </p:sp>
      <p:pic>
        <p:nvPicPr>
          <p:cNvPr id="13314" name="Picture 2"/>
          <p:cNvPicPr>
            <a:picLocks noChangeAspect="1" noChangeArrowheads="1"/>
          </p:cNvPicPr>
          <p:nvPr/>
        </p:nvPicPr>
        <p:blipFill>
          <a:blip r:embed="rId2" cstate="print"/>
          <a:srcRect/>
          <a:stretch>
            <a:fillRect/>
          </a:stretch>
        </p:blipFill>
        <p:spPr bwMode="auto">
          <a:xfrm>
            <a:off x="4828773" y="858576"/>
            <a:ext cx="6838508" cy="5048250"/>
          </a:xfrm>
          <a:prstGeom prst="rect">
            <a:avLst/>
          </a:prstGeom>
          <a:noFill/>
          <a:ln w="9525">
            <a:noFill/>
            <a:miter lim="800000"/>
            <a:headEnd/>
            <a:tailEnd/>
          </a:ln>
          <a:effectLst/>
        </p:spPr>
      </p:pic>
    </p:spTree>
    <p:extLst>
      <p:ext uri="{BB962C8B-B14F-4D97-AF65-F5344CB8AC3E}">
        <p14:creationId xmlns:p14="http://schemas.microsoft.com/office/powerpoint/2010/main" val="34338411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405114" y="5405376"/>
            <a:ext cx="3252486" cy="365934"/>
          </a:xfrm>
          <a:prstGeom prst="rect">
            <a:avLst/>
          </a:prstGeom>
          <a:noFill/>
        </p:spPr>
        <p:txBody>
          <a:bodyPr wrap="square" lIns="91440" tIns="45720" rIns="91440" bIns="45720">
            <a:spAutoFit/>
          </a:bodyPr>
          <a:lstStyle/>
          <a:p>
            <a:pPr>
              <a:lnSpc>
                <a:spcPct val="140000"/>
              </a:lnSpc>
              <a:defRPr/>
            </a:pPr>
            <a:r>
              <a:rPr lang="en-US" sz="1400" b="1" dirty="0" smtClean="0">
                <a:solidFill>
                  <a:schemeClr val="accent1"/>
                </a:solidFill>
              </a:rPr>
              <a:t>Beams distributed for First floor</a:t>
            </a:r>
            <a:endParaRPr lang="en-US" sz="1400" b="1" dirty="0">
              <a:solidFill>
                <a:schemeClr val="accent1"/>
              </a:solidFill>
              <a:latin typeface="+mj-lt"/>
              <a:cs typeface="Times New Roman" panose="02020603050405020304" pitchFamily="18" charset="0"/>
            </a:endParaRPr>
          </a:p>
        </p:txBody>
      </p:sp>
      <p:pic>
        <p:nvPicPr>
          <p:cNvPr id="14338" name="Picture 2"/>
          <p:cNvPicPr>
            <a:picLocks noChangeAspect="1" noChangeArrowheads="1"/>
          </p:cNvPicPr>
          <p:nvPr/>
        </p:nvPicPr>
        <p:blipFill>
          <a:blip r:embed="rId2" cstate="print"/>
          <a:srcRect/>
          <a:stretch>
            <a:fillRect/>
          </a:stretch>
        </p:blipFill>
        <p:spPr bwMode="auto">
          <a:xfrm>
            <a:off x="4988689" y="807655"/>
            <a:ext cx="6637196" cy="4826000"/>
          </a:xfrm>
          <a:prstGeom prst="rect">
            <a:avLst/>
          </a:prstGeom>
          <a:noFill/>
          <a:ln w="9525">
            <a:noFill/>
            <a:miter lim="800000"/>
            <a:headEnd/>
            <a:tailEnd/>
          </a:ln>
          <a:effectLst/>
        </p:spPr>
      </p:pic>
    </p:spTree>
    <p:extLst>
      <p:ext uri="{BB962C8B-B14F-4D97-AF65-F5344CB8AC3E}">
        <p14:creationId xmlns:p14="http://schemas.microsoft.com/office/powerpoint/2010/main" val="969861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1598" r="2808" b="1511"/>
          <a:stretch/>
        </p:blipFill>
        <p:spPr>
          <a:xfrm rot="16200000">
            <a:off x="5216447" y="-51802"/>
            <a:ext cx="5782470" cy="6844940"/>
          </a:xfrm>
          <a:prstGeom prst="rect">
            <a:avLst/>
          </a:prstGeom>
        </p:spPr>
      </p:pic>
      <p:sp>
        <p:nvSpPr>
          <p:cNvPr id="3"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Plans:</a:t>
            </a:r>
            <a:endParaRPr lang="en-US" sz="3600" b="1" dirty="0">
              <a:solidFill>
                <a:schemeClr val="accent1"/>
              </a:solidFill>
              <a:latin typeface="+mn-lt"/>
            </a:endParaRPr>
          </a:p>
        </p:txBody>
      </p:sp>
      <p:sp>
        <p:nvSpPr>
          <p:cNvPr id="5" name="Title 1"/>
          <p:cNvSpPr txBox="1">
            <a:spLocks/>
          </p:cNvSpPr>
          <p:nvPr/>
        </p:nvSpPr>
        <p:spPr>
          <a:xfrm>
            <a:off x="501074" y="2116881"/>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200" b="1" dirty="0" smtClean="0">
                <a:solidFill>
                  <a:schemeClr val="tx1">
                    <a:lumMod val="65000"/>
                    <a:lumOff val="35000"/>
                  </a:schemeClr>
                </a:solidFill>
                <a:latin typeface="+mn-lt"/>
              </a:rPr>
              <a:t>Site Plan:</a:t>
            </a:r>
            <a:endParaRPr lang="en-US" sz="3200" b="1" dirty="0">
              <a:solidFill>
                <a:schemeClr val="tx1">
                  <a:lumMod val="65000"/>
                  <a:lumOff val="35000"/>
                </a:schemeClr>
              </a:solidFill>
              <a:latin typeface="+mn-lt"/>
            </a:endParaRPr>
          </a:p>
        </p:txBody>
      </p:sp>
      <p:sp>
        <p:nvSpPr>
          <p:cNvPr id="6"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23880748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5101" y="327514"/>
            <a:ext cx="4823885" cy="830997"/>
          </a:xfrm>
          <a:prstGeom prst="rect">
            <a:avLst/>
          </a:prstGeom>
        </p:spPr>
        <p:txBody>
          <a:bodyPr wrap="none">
            <a:spAutoFit/>
          </a:bodyPr>
          <a:lstStyle/>
          <a:p>
            <a:r>
              <a:rPr lang="en-US" sz="4800" b="1" dirty="0" smtClean="0">
                <a:solidFill>
                  <a:srgbClr val="002060"/>
                </a:solidFill>
                <a:latin typeface="Times New Roman" pitchFamily="18" charset="0"/>
                <a:cs typeface="Times New Roman" pitchFamily="18" charset="0"/>
              </a:rPr>
              <a:t>Project modeling </a:t>
            </a:r>
            <a:endParaRPr lang="en-GB" sz="4800" b="1" dirty="0">
              <a:solidFill>
                <a:srgbClr val="002060"/>
              </a:solidFill>
            </a:endParaRPr>
          </a:p>
        </p:txBody>
      </p:sp>
      <p:sp>
        <p:nvSpPr>
          <p:cNvPr id="4" name="Rectangle 3"/>
          <p:cNvSpPr/>
          <p:nvPr/>
        </p:nvSpPr>
        <p:spPr>
          <a:xfrm>
            <a:off x="462988" y="1145894"/>
            <a:ext cx="6169306" cy="5509200"/>
          </a:xfrm>
          <a:prstGeom prst="rect">
            <a:avLst/>
          </a:prstGeom>
        </p:spPr>
        <p:txBody>
          <a:bodyPr wrap="square">
            <a:spAutoFit/>
          </a:bodyPr>
          <a:lstStyle/>
          <a:p>
            <a:r>
              <a:rPr lang="en-US" sz="1600" dirty="0" smtClean="0">
                <a:latin typeface="Times New Roman" pitchFamily="18" charset="0"/>
                <a:cs typeface="Times New Roman" pitchFamily="18" charset="0"/>
              </a:rPr>
              <a:t>1. Bring the layout of the project from AutoCAD architectural drawing. </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2. Define the materials used in the building (concrete and steel).</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3. Define element sections of the structure with their suitable modifiers.</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4. Define area section (slabs and shear walls) with their suitable modifiers.</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5.  Define load patterns on the structure, such as Dead, Superimposed and live loads.</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6. Define load combinations according to the code for analysis and design. </a:t>
            </a:r>
          </a:p>
          <a:p>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7. Draw the structural elements (sections) and slabs (area sections).</a:t>
            </a:r>
          </a:p>
          <a:p>
            <a:r>
              <a:rPr lang="en-US" sz="1600" dirty="0" smtClean="0">
                <a:latin typeface="Times New Roman" pitchFamily="18" charset="0"/>
                <a:cs typeface="Times New Roman" pitchFamily="18" charset="0"/>
              </a:rPr>
              <a:t>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8. Assign the loads ( except own weight -dead- ) on structural elements and slabs according to the values of superimposed , and live loads.</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9. And then make the checks!!</a:t>
            </a:r>
          </a:p>
          <a:p>
            <a:endParaRPr lang="en-US" sz="1600" dirty="0"/>
          </a:p>
        </p:txBody>
      </p:sp>
      <p:pic>
        <p:nvPicPr>
          <p:cNvPr id="5" name="Picture 2"/>
          <p:cNvPicPr>
            <a:picLocks noChangeAspect="1" noChangeArrowheads="1"/>
          </p:cNvPicPr>
          <p:nvPr/>
        </p:nvPicPr>
        <p:blipFill>
          <a:blip r:embed="rId2" cstate="print"/>
          <a:srcRect/>
          <a:stretch>
            <a:fillRect/>
          </a:stretch>
        </p:blipFill>
        <p:spPr bwMode="auto">
          <a:xfrm>
            <a:off x="6481822" y="937550"/>
            <a:ext cx="5397661" cy="5253642"/>
          </a:xfrm>
          <a:prstGeom prst="rect">
            <a:avLst/>
          </a:prstGeom>
          <a:noFill/>
          <a:ln w="9525">
            <a:noFill/>
            <a:miter lim="800000"/>
            <a:headEnd/>
            <a:tailEnd/>
          </a:ln>
          <a:effectLst/>
        </p:spPr>
      </p:pic>
    </p:spTree>
    <p:extLst>
      <p:ext uri="{BB962C8B-B14F-4D97-AF65-F5344CB8AC3E}">
        <p14:creationId xmlns:p14="http://schemas.microsoft.com/office/powerpoint/2010/main" val="167782626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169" y="992231"/>
            <a:ext cx="3737498" cy="584775"/>
          </a:xfrm>
          <a:prstGeom prst="rect">
            <a:avLst/>
          </a:prstGeom>
        </p:spPr>
        <p:txBody>
          <a:bodyPr wrap="none">
            <a:spAutoFit/>
          </a:bodyPr>
          <a:lstStyle/>
          <a:p>
            <a:pPr marL="342900" indent="-342900">
              <a:buFont typeface="Wingdings" pitchFamily="2" charset="2"/>
              <a:buChar char="Ø"/>
            </a:pPr>
            <a:r>
              <a:rPr lang="en-US" sz="3200" dirty="0" smtClean="0">
                <a:solidFill>
                  <a:srgbClr val="002060"/>
                </a:solidFill>
                <a:latin typeface="Times New Roman" pitchFamily="18" charset="0"/>
                <a:cs typeface="Times New Roman" pitchFamily="18" charset="0"/>
              </a:rPr>
              <a:t>Stiffness modifiers </a:t>
            </a:r>
            <a:endParaRPr lang="en-US" sz="3200" dirty="0">
              <a:solidFill>
                <a:srgbClr val="002060"/>
              </a:solidFill>
              <a:latin typeface="Times New Roman" pitchFamily="18" charset="0"/>
              <a:cs typeface="Times New Roman" pitchFamily="18" charset="0"/>
            </a:endParaRPr>
          </a:p>
        </p:txBody>
      </p:sp>
      <p:sp>
        <p:nvSpPr>
          <p:cNvPr id="3" name="Rectangle 2"/>
          <p:cNvSpPr/>
          <p:nvPr/>
        </p:nvSpPr>
        <p:spPr>
          <a:xfrm>
            <a:off x="825661" y="1927202"/>
            <a:ext cx="6096000" cy="2031325"/>
          </a:xfrm>
          <a:prstGeom prst="rect">
            <a:avLst/>
          </a:prstGeom>
        </p:spPr>
        <p:txBody>
          <a:bodyPr>
            <a:spAutoFit/>
          </a:bodyPr>
          <a:lstStyle/>
          <a:p>
            <a:pPr marL="285750" indent="-285750">
              <a:buFont typeface="Wingdings" pitchFamily="2" charset="2"/>
              <a:buChar char="ü"/>
            </a:pPr>
            <a:r>
              <a:rPr lang="en-US" dirty="0" smtClean="0">
                <a:latin typeface="Times New Roman" pitchFamily="18" charset="0"/>
                <a:cs typeface="Times New Roman" pitchFamily="18" charset="0"/>
              </a:rPr>
              <a:t>Slabs                        0.</a:t>
            </a:r>
            <a:r>
              <a:rPr lang="ar-JO"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5 </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pPr marL="285750" indent="-285750">
              <a:buFont typeface="Wingdings" pitchFamily="2" charset="2"/>
              <a:buChar char="ü"/>
            </a:pPr>
            <a:r>
              <a:rPr lang="en-US" dirty="0" smtClean="0">
                <a:latin typeface="Times New Roman" pitchFamily="18" charset="0"/>
                <a:cs typeface="Times New Roman" pitchFamily="18" charset="0"/>
              </a:rPr>
              <a:t>Beams                       0.35</a:t>
            </a:r>
          </a:p>
          <a:p>
            <a:endParaRPr lang="en-US" dirty="0" smtClean="0">
              <a:latin typeface="Times New Roman" pitchFamily="18" charset="0"/>
              <a:cs typeface="Times New Roman" pitchFamily="18" charset="0"/>
            </a:endParaRPr>
          </a:p>
          <a:p>
            <a:pPr marL="285750" indent="-285750">
              <a:buFont typeface="Wingdings" pitchFamily="2" charset="2"/>
              <a:buChar char="ü"/>
            </a:pPr>
            <a:r>
              <a:rPr lang="en-US" dirty="0" smtClean="0">
                <a:latin typeface="Times New Roman" pitchFamily="18" charset="0"/>
                <a:cs typeface="Times New Roman" pitchFamily="18" charset="0"/>
              </a:rPr>
              <a:t>Columns and shear wall                     0.7 </a:t>
            </a:r>
          </a:p>
          <a:p>
            <a:endParaRPr lang="en-US" dirty="0" smtClean="0"/>
          </a:p>
          <a:p>
            <a:r>
              <a:rPr lang="en-US" dirty="0" smtClean="0"/>
              <a:t>     </a:t>
            </a:r>
            <a:endParaRPr lang="en-US" dirty="0"/>
          </a:p>
        </p:txBody>
      </p:sp>
      <p:sp>
        <p:nvSpPr>
          <p:cNvPr id="4" name="Rectangle 3"/>
          <p:cNvSpPr/>
          <p:nvPr/>
        </p:nvSpPr>
        <p:spPr>
          <a:xfrm>
            <a:off x="472169" y="222790"/>
            <a:ext cx="4362541" cy="769441"/>
          </a:xfrm>
          <a:prstGeom prst="rect">
            <a:avLst/>
          </a:prstGeom>
        </p:spPr>
        <p:txBody>
          <a:bodyPr wrap="none">
            <a:spAutoFit/>
          </a:bodyPr>
          <a:lstStyle/>
          <a:p>
            <a:pPr>
              <a:defRPr/>
            </a:pPr>
            <a:r>
              <a:rPr lang="en-US" sz="4400" b="1" dirty="0">
                <a:solidFill>
                  <a:schemeClr val="accent1"/>
                </a:solidFill>
              </a:rPr>
              <a:t>Structural aspects</a:t>
            </a:r>
            <a:endParaRPr lang="ko-KR" altLang="en-US" sz="4400" b="1" dirty="0">
              <a:solidFill>
                <a:schemeClr val="accent1"/>
              </a:solidFill>
            </a:endParaRPr>
          </a:p>
        </p:txBody>
      </p:sp>
    </p:spTree>
    <p:extLst>
      <p:ext uri="{BB962C8B-B14F-4D97-AF65-F5344CB8AC3E}">
        <p14:creationId xmlns:p14="http://schemas.microsoft.com/office/powerpoint/2010/main" val="238392546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65579" y="370392"/>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578734" y="1215343"/>
            <a:ext cx="4178461" cy="461665"/>
          </a:xfrm>
          <a:prstGeom prst="rect">
            <a:avLst/>
          </a:prstGeom>
          <a:noFill/>
        </p:spPr>
        <p:txBody>
          <a:bodyPr wrap="square" lIns="91440" tIns="45720" rIns="91440" bIns="45720">
            <a:spAutoFit/>
          </a:bodyPr>
          <a:lstStyle/>
          <a:p>
            <a:r>
              <a:rPr lang="en-US" sz="2400" b="1" dirty="0" smtClean="0">
                <a:solidFill>
                  <a:srgbClr val="FF0000"/>
                </a:solidFill>
                <a:latin typeface="Times New Roman" panose="02020603050405020304" pitchFamily="18" charset="0"/>
                <a:cs typeface="Times New Roman" panose="02020603050405020304" pitchFamily="18" charset="0"/>
              </a:rPr>
              <a:t>ETABS Model Checks</a:t>
            </a:r>
          </a:p>
        </p:txBody>
      </p:sp>
      <p:sp>
        <p:nvSpPr>
          <p:cNvPr id="6" name="Rectangle 5"/>
          <p:cNvSpPr/>
          <p:nvPr/>
        </p:nvSpPr>
        <p:spPr>
          <a:xfrm>
            <a:off x="-209430" y="1856165"/>
            <a:ext cx="4068743" cy="3711785"/>
          </a:xfrm>
          <a:prstGeom prst="rect">
            <a:avLst/>
          </a:prstGeom>
          <a:noFill/>
        </p:spPr>
        <p:txBody>
          <a:bodyPr wrap="none" lIns="91440" tIns="45720" rIns="91440" bIns="45720">
            <a:spAutoFit/>
          </a:bodyPr>
          <a:lstStyle/>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Compatibility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Equilibrium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Stress strain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Deflection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Period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Drift Check</a:t>
            </a:r>
          </a:p>
          <a:p>
            <a:pPr marL="1371600" indent="-419100" algn="just">
              <a:lnSpc>
                <a:spcPct val="140000"/>
              </a:lnSpc>
              <a:buFont typeface="Wingdings" panose="05000000000000000000" pitchFamily="2" charset="2"/>
              <a:buChar char="q"/>
              <a:defRPr/>
            </a:pPr>
            <a:r>
              <a:rPr lang="en-US" sz="2400" dirty="0" smtClean="0">
                <a:latin typeface="Times New Roman" pitchFamily="18" charset="0"/>
                <a:cs typeface="Times New Roman" pitchFamily="18" charset="0"/>
              </a:rPr>
              <a:t>Base shear check</a:t>
            </a:r>
          </a:p>
        </p:txBody>
      </p:sp>
    </p:spTree>
    <p:extLst>
      <p:ext uri="{BB962C8B-B14F-4D97-AF65-F5344CB8AC3E}">
        <p14:creationId xmlns:p14="http://schemas.microsoft.com/office/powerpoint/2010/main" val="382715011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578734" y="1215343"/>
            <a:ext cx="4178461" cy="461665"/>
          </a:xfrm>
          <a:prstGeom prst="rect">
            <a:avLst/>
          </a:prstGeom>
          <a:noFill/>
        </p:spPr>
        <p:txBody>
          <a:bodyPr wrap="square" lIns="91440" tIns="45720" rIns="91440" bIns="45720">
            <a:spAutoFit/>
          </a:bodyPr>
          <a:lstStyle/>
          <a:p>
            <a:pPr marL="342900" lvl="0" indent="-342900">
              <a:buFont typeface="Arial" panose="020B0604020202020204" pitchFamily="34" charset="0"/>
              <a:buChar char="•"/>
            </a:pPr>
            <a:r>
              <a:rPr lang="en-US" sz="2400" b="1" dirty="0" smtClean="0">
                <a:solidFill>
                  <a:srgbClr val="FF0000"/>
                </a:solidFill>
                <a:latin typeface="Times New Roman" panose="02020603050405020304" pitchFamily="18" charset="0"/>
                <a:cs typeface="Times New Roman" panose="02020603050405020304" pitchFamily="18" charset="0"/>
              </a:rPr>
              <a:t>Compatibility check</a:t>
            </a:r>
            <a:endParaRPr lang="en-US" sz="2400" b="1" dirty="0">
              <a:ln w="0"/>
              <a:solidFill>
                <a:srgbClr val="FF0000"/>
              </a:solidFill>
              <a:effectLst>
                <a:outerShdw blurRad="38100" dist="19050" dir="2700000" algn="tl" rotWithShape="0">
                  <a:schemeClr val="dk1">
                    <a:alpha val="40000"/>
                  </a:schemeClr>
                </a:outerShdw>
              </a:effectLst>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cstate="print"/>
          <a:srcRect/>
          <a:stretch>
            <a:fillRect/>
          </a:stretch>
        </p:blipFill>
        <p:spPr bwMode="auto">
          <a:xfrm>
            <a:off x="5984110" y="1423686"/>
            <a:ext cx="5555849" cy="4687747"/>
          </a:xfrm>
          <a:prstGeom prst="rect">
            <a:avLst/>
          </a:prstGeom>
          <a:noFill/>
          <a:ln w="9525">
            <a:noFill/>
            <a:miter lim="800000"/>
            <a:headEnd/>
            <a:tailEnd/>
          </a:ln>
          <a:effectLst/>
        </p:spPr>
      </p:pic>
      <p:sp>
        <p:nvSpPr>
          <p:cNvPr id="7" name="Rectangle 6"/>
          <p:cNvSpPr/>
          <p:nvPr/>
        </p:nvSpPr>
        <p:spPr>
          <a:xfrm>
            <a:off x="544539" y="1809866"/>
            <a:ext cx="4305254" cy="830997"/>
          </a:xfrm>
          <a:prstGeom prst="rect">
            <a:avLst/>
          </a:prstGeom>
          <a:noFill/>
        </p:spPr>
        <p:txBody>
          <a:bodyPr wrap="square" lIns="91440" tIns="45720" rIns="91440" bIns="45720">
            <a:spAutoFit/>
          </a:bodyPr>
          <a:lstStyle/>
          <a:p>
            <a:r>
              <a:rPr lang="en-US" sz="2400" dirty="0" smtClean="0">
                <a:solidFill>
                  <a:srgbClr val="0070C0"/>
                </a:solidFill>
                <a:latin typeface="Times New Roman" panose="02020603050405020304" pitchFamily="18" charset="0"/>
                <a:ea typeface="Times New Roman" panose="02020603050405020304" pitchFamily="18" charset="0"/>
              </a:rPr>
              <a:t>The whole structural elements move as one body</a:t>
            </a:r>
            <a:endParaRPr lang="ar-SA" sz="2400" dirty="0">
              <a:solidFill>
                <a:srgbClr val="0070C0"/>
              </a:solidFill>
            </a:endParaRPr>
          </a:p>
        </p:txBody>
      </p:sp>
    </p:spTree>
    <p:extLst>
      <p:ext uri="{BB962C8B-B14F-4D97-AF65-F5344CB8AC3E}">
        <p14:creationId xmlns:p14="http://schemas.microsoft.com/office/powerpoint/2010/main" val="300109422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
        <p:nvSpPr>
          <p:cNvPr id="5" name="Rectangle 4"/>
          <p:cNvSpPr/>
          <p:nvPr/>
        </p:nvSpPr>
        <p:spPr>
          <a:xfrm>
            <a:off x="578734" y="1215343"/>
            <a:ext cx="4178461" cy="461665"/>
          </a:xfrm>
          <a:prstGeom prst="rect">
            <a:avLst/>
          </a:prstGeom>
          <a:noFill/>
        </p:spPr>
        <p:txBody>
          <a:bodyPr wrap="square" lIns="91440" tIns="45720" rIns="91440" bIns="45720">
            <a:spAutoFit/>
          </a:bodyPr>
          <a:lstStyle/>
          <a:p>
            <a:pPr marL="342900" lvl="0" indent="-342900">
              <a:buFont typeface="Arial" panose="020B0604020202020204" pitchFamily="34" charset="0"/>
              <a:buChar char="•"/>
            </a:pPr>
            <a:r>
              <a:rPr lang="en-US" sz="2400" b="1" dirty="0" smtClean="0">
                <a:solidFill>
                  <a:srgbClr val="FF0000"/>
                </a:solidFill>
                <a:latin typeface="Times New Roman" panose="02020603050405020304" pitchFamily="18" charset="0"/>
                <a:cs typeface="Times New Roman" panose="02020603050405020304" pitchFamily="18" charset="0"/>
              </a:rPr>
              <a:t>Equilibrium check</a:t>
            </a:r>
            <a:endParaRPr lang="en-US" sz="2400" b="1" dirty="0">
              <a:ln w="0"/>
              <a:solidFill>
                <a:srgbClr val="FF0000"/>
              </a:solidFill>
              <a:effectLst>
                <a:outerShdw blurRad="38100" dist="19050" dir="2700000" algn="tl" rotWithShape="0">
                  <a:schemeClr val="dk1">
                    <a:alpha val="40000"/>
                  </a:schemeClr>
                </a:outerShdw>
              </a:effectLst>
              <a:latin typeface="Times New Roman" pitchFamily="18" charset="0"/>
              <a:cs typeface="Times New Roman" pitchFamily="18" charset="0"/>
            </a:endParaRPr>
          </a:p>
        </p:txBody>
      </p:sp>
      <p:sp>
        <p:nvSpPr>
          <p:cNvPr id="7" name="Rectangle 6"/>
          <p:cNvSpPr/>
          <p:nvPr/>
        </p:nvSpPr>
        <p:spPr>
          <a:xfrm>
            <a:off x="660286" y="1647821"/>
            <a:ext cx="9744206" cy="461665"/>
          </a:xfrm>
          <a:prstGeom prst="rect">
            <a:avLst/>
          </a:prstGeom>
          <a:noFill/>
        </p:spPr>
        <p:txBody>
          <a:bodyPr wrap="none" lIns="91440" tIns="45720" rIns="91440" bIns="45720">
            <a:spAutoFit/>
          </a:bodyPr>
          <a:lstStyle/>
          <a:p>
            <a:r>
              <a:rPr lang="en-US" sz="2400" dirty="0" smtClean="0">
                <a:solidFill>
                  <a:srgbClr val="002060"/>
                </a:solidFill>
                <a:latin typeface="Times New Roman" panose="02020603050405020304" pitchFamily="18" charset="0"/>
                <a:cs typeface="Times New Roman" panose="02020603050405020304" pitchFamily="18" charset="0"/>
              </a:rPr>
              <a:t>This check done for Dead, SID and Live load within difference less than 5 %.</a:t>
            </a:r>
            <a:endParaRPr lang="en-US" sz="2400" dirty="0">
              <a:solidFill>
                <a:srgbClr val="002060"/>
              </a:solidFill>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nvGraphicFramePr>
        <p:xfrm>
          <a:off x="1939403" y="2861777"/>
          <a:ext cx="8128000" cy="175260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20000"/>
                    </a:ext>
                  </a:extLst>
                </a:gridCol>
                <a:gridCol w="1625600">
                  <a:extLst>
                    <a:ext uri="{9D8B030D-6E8A-4147-A177-3AD203B41FA5}">
                      <a16:colId xmlns:a16="http://schemas.microsoft.com/office/drawing/2014/main" val="20001"/>
                    </a:ext>
                  </a:extLst>
                </a:gridCol>
                <a:gridCol w="1625600">
                  <a:extLst>
                    <a:ext uri="{9D8B030D-6E8A-4147-A177-3AD203B41FA5}">
                      <a16:colId xmlns:a16="http://schemas.microsoft.com/office/drawing/2014/main" val="20002"/>
                    </a:ext>
                  </a:extLst>
                </a:gridCol>
                <a:gridCol w="1625600">
                  <a:extLst>
                    <a:ext uri="{9D8B030D-6E8A-4147-A177-3AD203B41FA5}">
                      <a16:colId xmlns:a16="http://schemas.microsoft.com/office/drawing/2014/main" val="20003"/>
                    </a:ext>
                  </a:extLst>
                </a:gridCol>
                <a:gridCol w="1625600">
                  <a:extLst>
                    <a:ext uri="{9D8B030D-6E8A-4147-A177-3AD203B41FA5}">
                      <a16:colId xmlns:a16="http://schemas.microsoft.com/office/drawing/2014/main" val="20004"/>
                    </a:ext>
                  </a:extLst>
                </a:gridCol>
              </a:tblGrid>
              <a:tr h="370840">
                <a:tc>
                  <a:txBody>
                    <a:bodyPr/>
                    <a:lstStyle/>
                    <a:p>
                      <a:pPr algn="ctr"/>
                      <a:r>
                        <a:rPr lang="en-GB" sz="1800" b="1" kern="1200" baseline="0" dirty="0" smtClean="0">
                          <a:solidFill>
                            <a:schemeClr val="lt1"/>
                          </a:solidFill>
                          <a:latin typeface="+mn-lt"/>
                          <a:ea typeface="+mn-ea"/>
                          <a:cs typeface="+mn-cs"/>
                        </a:rPr>
                        <a:t>Load</a:t>
                      </a:r>
                      <a:endParaRPr lang="en-GB" dirty="0"/>
                    </a:p>
                  </a:txBody>
                  <a:tcPr/>
                </a:tc>
                <a:tc>
                  <a:txBody>
                    <a:bodyPr/>
                    <a:lstStyle/>
                    <a:p>
                      <a:pPr algn="ctr"/>
                      <a:r>
                        <a:rPr lang="en-GB" sz="1800" b="1" kern="1200" baseline="0" dirty="0" smtClean="0">
                          <a:solidFill>
                            <a:schemeClr val="lt1"/>
                          </a:solidFill>
                          <a:latin typeface="+mn-lt"/>
                          <a:ea typeface="+mn-ea"/>
                          <a:cs typeface="+mn-cs"/>
                        </a:rPr>
                        <a:t>Hand calculation</a:t>
                      </a:r>
                      <a:endParaRPr lang="en-GB" dirty="0"/>
                    </a:p>
                  </a:txBody>
                  <a:tcPr/>
                </a:tc>
                <a:tc>
                  <a:txBody>
                    <a:bodyPr/>
                    <a:lstStyle/>
                    <a:p>
                      <a:pPr algn="ctr"/>
                      <a:r>
                        <a:rPr lang="en-GB" sz="1800" b="1" kern="1200" baseline="0" dirty="0" smtClean="0">
                          <a:solidFill>
                            <a:schemeClr val="lt1"/>
                          </a:solidFill>
                          <a:latin typeface="+mn-lt"/>
                          <a:ea typeface="+mn-ea"/>
                          <a:cs typeface="+mn-cs"/>
                        </a:rPr>
                        <a:t>ETABS</a:t>
                      </a:r>
                      <a:endParaRPr lang="en-GB" dirty="0"/>
                    </a:p>
                  </a:txBody>
                  <a:tcPr/>
                </a:tc>
                <a:tc>
                  <a:txBody>
                    <a:bodyPr/>
                    <a:lstStyle/>
                    <a:p>
                      <a:pPr algn="ctr"/>
                      <a:r>
                        <a:rPr lang="en-GB" sz="1800" b="1" kern="1200" baseline="0" dirty="0" smtClean="0">
                          <a:solidFill>
                            <a:schemeClr val="lt1"/>
                          </a:solidFill>
                          <a:latin typeface="+mn-lt"/>
                          <a:ea typeface="+mn-ea"/>
                          <a:cs typeface="+mn-cs"/>
                        </a:rPr>
                        <a:t>%Difference</a:t>
                      </a:r>
                      <a:endParaRPr lang="en-GB" dirty="0"/>
                    </a:p>
                  </a:txBody>
                  <a:tcPr/>
                </a:tc>
                <a:tc>
                  <a:txBody>
                    <a:bodyPr/>
                    <a:lstStyle/>
                    <a:p>
                      <a:pPr algn="ctr"/>
                      <a:r>
                        <a:rPr lang="en-GB" sz="1800" b="1" kern="1200" baseline="0" dirty="0" smtClean="0">
                          <a:solidFill>
                            <a:schemeClr val="lt1"/>
                          </a:solidFill>
                          <a:latin typeface="+mn-lt"/>
                          <a:ea typeface="+mn-ea"/>
                          <a:cs typeface="+mn-cs"/>
                        </a:rPr>
                        <a:t>&lt; 5%</a:t>
                      </a:r>
                      <a:endParaRPr lang="en-GB" dirty="0"/>
                    </a:p>
                  </a:txBody>
                  <a:tcPr/>
                </a:tc>
                <a:extLst>
                  <a:ext uri="{0D108BD9-81ED-4DB2-BD59-A6C34878D82A}">
                    <a16:rowId xmlns:a16="http://schemas.microsoft.com/office/drawing/2014/main" val="10000"/>
                  </a:ext>
                </a:extLst>
              </a:tr>
              <a:tr h="370840">
                <a:tc>
                  <a:txBody>
                    <a:bodyPr/>
                    <a:lstStyle/>
                    <a:p>
                      <a:pPr algn="ctr"/>
                      <a:r>
                        <a:rPr lang="en-GB" sz="1800" kern="1200" baseline="0" dirty="0" smtClean="0">
                          <a:solidFill>
                            <a:schemeClr val="dk1"/>
                          </a:solidFill>
                          <a:latin typeface="+mn-lt"/>
                          <a:ea typeface="+mn-ea"/>
                          <a:cs typeface="+mn-cs"/>
                        </a:rPr>
                        <a:t>Live</a:t>
                      </a:r>
                      <a:endParaRPr lang="en-GB" dirty="0"/>
                    </a:p>
                  </a:txBody>
                  <a:tcPr/>
                </a:tc>
                <a:tc>
                  <a:txBody>
                    <a:bodyPr/>
                    <a:lstStyle/>
                    <a:p>
                      <a:pPr algn="ctr"/>
                      <a:r>
                        <a:rPr lang="en-GB" sz="1800" kern="1200" baseline="0" dirty="0" smtClean="0">
                          <a:solidFill>
                            <a:schemeClr val="dk1"/>
                          </a:solidFill>
                          <a:latin typeface="+mn-lt"/>
                          <a:ea typeface="+mn-ea"/>
                          <a:cs typeface="+mn-cs"/>
                        </a:rPr>
                        <a:t>15729.15</a:t>
                      </a:r>
                      <a:endParaRPr lang="en-GB" dirty="0"/>
                    </a:p>
                  </a:txBody>
                  <a:tcPr/>
                </a:tc>
                <a:tc>
                  <a:txBody>
                    <a:bodyPr/>
                    <a:lstStyle/>
                    <a:p>
                      <a:pPr algn="ctr"/>
                      <a:r>
                        <a:rPr lang="en-GB" sz="1800" kern="1200" baseline="0" dirty="0" smtClean="0">
                          <a:solidFill>
                            <a:schemeClr val="dk1"/>
                          </a:solidFill>
                          <a:latin typeface="+mn-lt"/>
                          <a:ea typeface="+mn-ea"/>
                          <a:cs typeface="+mn-cs"/>
                        </a:rPr>
                        <a:t>15705.63</a:t>
                      </a:r>
                      <a:endParaRPr lang="en-GB" dirty="0"/>
                    </a:p>
                  </a:txBody>
                  <a:tcPr/>
                </a:tc>
                <a:tc>
                  <a:txBody>
                    <a:bodyPr/>
                    <a:lstStyle/>
                    <a:p>
                      <a:pPr algn="ctr"/>
                      <a:r>
                        <a:rPr lang="en-GB" sz="1800" kern="1200" baseline="0" dirty="0" smtClean="0">
                          <a:solidFill>
                            <a:schemeClr val="dk1"/>
                          </a:solidFill>
                          <a:latin typeface="+mn-lt"/>
                          <a:ea typeface="+mn-ea"/>
                          <a:cs typeface="+mn-cs"/>
                        </a:rPr>
                        <a:t>0.14%</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1"/>
                  </a:ext>
                </a:extLst>
              </a:tr>
              <a:tr h="370840">
                <a:tc>
                  <a:txBody>
                    <a:bodyPr/>
                    <a:lstStyle/>
                    <a:p>
                      <a:pPr algn="ctr"/>
                      <a:r>
                        <a:rPr lang="en-GB" sz="1800" kern="1200" baseline="0" dirty="0" smtClean="0">
                          <a:solidFill>
                            <a:schemeClr val="dk1"/>
                          </a:solidFill>
                          <a:latin typeface="+mn-lt"/>
                          <a:ea typeface="+mn-ea"/>
                          <a:cs typeface="+mn-cs"/>
                        </a:rPr>
                        <a:t>SID</a:t>
                      </a:r>
                      <a:endParaRPr lang="en-GB" dirty="0"/>
                    </a:p>
                  </a:txBody>
                  <a:tcPr/>
                </a:tc>
                <a:tc>
                  <a:txBody>
                    <a:bodyPr/>
                    <a:lstStyle/>
                    <a:p>
                      <a:pPr algn="ctr"/>
                      <a:r>
                        <a:rPr lang="en-GB" sz="1800" kern="1200" baseline="0" dirty="0" smtClean="0">
                          <a:solidFill>
                            <a:schemeClr val="dk1"/>
                          </a:solidFill>
                          <a:latin typeface="+mn-lt"/>
                          <a:ea typeface="+mn-ea"/>
                          <a:cs typeface="+mn-cs"/>
                        </a:rPr>
                        <a:t>18479.81</a:t>
                      </a:r>
                      <a:endParaRPr lang="en-GB" dirty="0"/>
                    </a:p>
                  </a:txBody>
                  <a:tcPr/>
                </a:tc>
                <a:tc>
                  <a:txBody>
                    <a:bodyPr/>
                    <a:lstStyle/>
                    <a:p>
                      <a:pPr algn="ctr"/>
                      <a:r>
                        <a:rPr lang="en-GB" sz="1800" kern="1200" baseline="0" dirty="0" smtClean="0">
                          <a:solidFill>
                            <a:schemeClr val="dk1"/>
                          </a:solidFill>
                          <a:latin typeface="+mn-lt"/>
                          <a:ea typeface="+mn-ea"/>
                          <a:cs typeface="+mn-cs"/>
                        </a:rPr>
                        <a:t>18446.59</a:t>
                      </a:r>
                      <a:endParaRPr lang="en-GB" dirty="0"/>
                    </a:p>
                  </a:txBody>
                  <a:tcPr/>
                </a:tc>
                <a:tc>
                  <a:txBody>
                    <a:bodyPr/>
                    <a:lstStyle/>
                    <a:p>
                      <a:pPr algn="ctr"/>
                      <a:r>
                        <a:rPr lang="en-GB" sz="1800" kern="1200" baseline="0" dirty="0" smtClean="0">
                          <a:solidFill>
                            <a:schemeClr val="dk1"/>
                          </a:solidFill>
                          <a:latin typeface="+mn-lt"/>
                          <a:ea typeface="+mn-ea"/>
                          <a:cs typeface="+mn-cs"/>
                        </a:rPr>
                        <a:t>0.18%</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2"/>
                  </a:ext>
                </a:extLst>
              </a:tr>
              <a:tr h="370840">
                <a:tc>
                  <a:txBody>
                    <a:bodyPr/>
                    <a:lstStyle/>
                    <a:p>
                      <a:pPr algn="ctr"/>
                      <a:r>
                        <a:rPr lang="en-GB" sz="1800" kern="1200" baseline="0" dirty="0" smtClean="0">
                          <a:solidFill>
                            <a:schemeClr val="dk1"/>
                          </a:solidFill>
                          <a:latin typeface="+mn-lt"/>
                          <a:ea typeface="+mn-ea"/>
                          <a:cs typeface="+mn-cs"/>
                        </a:rPr>
                        <a:t>Dead</a:t>
                      </a:r>
                      <a:endParaRPr lang="en-GB" dirty="0"/>
                    </a:p>
                  </a:txBody>
                  <a:tcPr/>
                </a:tc>
                <a:tc>
                  <a:txBody>
                    <a:bodyPr/>
                    <a:lstStyle/>
                    <a:p>
                      <a:pPr algn="ctr"/>
                      <a:r>
                        <a:rPr lang="en-GB" sz="1800" kern="1200" baseline="0" dirty="0" smtClean="0">
                          <a:solidFill>
                            <a:schemeClr val="dk1"/>
                          </a:solidFill>
                          <a:latin typeface="+mn-lt"/>
                          <a:ea typeface="+mn-ea"/>
                          <a:cs typeface="+mn-cs"/>
                        </a:rPr>
                        <a:t>42879.37</a:t>
                      </a:r>
                      <a:endParaRPr lang="en-GB" dirty="0"/>
                    </a:p>
                  </a:txBody>
                  <a:tcPr/>
                </a:tc>
                <a:tc>
                  <a:txBody>
                    <a:bodyPr/>
                    <a:lstStyle/>
                    <a:p>
                      <a:pPr algn="ctr"/>
                      <a:r>
                        <a:rPr lang="en-GB" sz="1800" kern="1200" baseline="0" dirty="0" smtClean="0">
                          <a:solidFill>
                            <a:schemeClr val="dk1"/>
                          </a:solidFill>
                          <a:latin typeface="+mn-lt"/>
                          <a:ea typeface="+mn-ea"/>
                          <a:cs typeface="+mn-cs"/>
                        </a:rPr>
                        <a:t>41739.29</a:t>
                      </a:r>
                      <a:endParaRPr lang="en-GB" dirty="0"/>
                    </a:p>
                  </a:txBody>
                  <a:tcPr/>
                </a:tc>
                <a:tc>
                  <a:txBody>
                    <a:bodyPr/>
                    <a:lstStyle/>
                    <a:p>
                      <a:pPr algn="ctr"/>
                      <a:r>
                        <a:rPr lang="en-GB" sz="1800" kern="1200" baseline="0" dirty="0" smtClean="0">
                          <a:solidFill>
                            <a:schemeClr val="dk1"/>
                          </a:solidFill>
                          <a:latin typeface="+mn-lt"/>
                          <a:ea typeface="+mn-ea"/>
                          <a:cs typeface="+mn-cs"/>
                        </a:rPr>
                        <a:t>2.73%</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9781671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05782" y="486137"/>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graphicFrame>
        <p:nvGraphicFramePr>
          <p:cNvPr id="6" name="Table 5"/>
          <p:cNvGraphicFramePr>
            <a:graphicFrameLocks noGrp="1"/>
          </p:cNvGraphicFramePr>
          <p:nvPr/>
        </p:nvGraphicFramePr>
        <p:xfrm>
          <a:off x="798654" y="1770925"/>
          <a:ext cx="6982105" cy="2103120"/>
        </p:xfrm>
        <a:graphic>
          <a:graphicData uri="http://schemas.openxmlformats.org/drawingml/2006/table">
            <a:tbl>
              <a:tblPr firstRow="1" bandRow="1">
                <a:tableStyleId>{5C22544A-7EE6-4342-B048-85BDC9FD1C3A}</a:tableStyleId>
              </a:tblPr>
              <a:tblGrid>
                <a:gridCol w="1396421">
                  <a:extLst>
                    <a:ext uri="{9D8B030D-6E8A-4147-A177-3AD203B41FA5}">
                      <a16:colId xmlns:a16="http://schemas.microsoft.com/office/drawing/2014/main" val="20000"/>
                    </a:ext>
                  </a:extLst>
                </a:gridCol>
                <a:gridCol w="1396421">
                  <a:extLst>
                    <a:ext uri="{9D8B030D-6E8A-4147-A177-3AD203B41FA5}">
                      <a16:colId xmlns:a16="http://schemas.microsoft.com/office/drawing/2014/main" val="20001"/>
                    </a:ext>
                  </a:extLst>
                </a:gridCol>
                <a:gridCol w="1396421">
                  <a:extLst>
                    <a:ext uri="{9D8B030D-6E8A-4147-A177-3AD203B41FA5}">
                      <a16:colId xmlns:a16="http://schemas.microsoft.com/office/drawing/2014/main" val="20002"/>
                    </a:ext>
                  </a:extLst>
                </a:gridCol>
                <a:gridCol w="1396421">
                  <a:extLst>
                    <a:ext uri="{9D8B030D-6E8A-4147-A177-3AD203B41FA5}">
                      <a16:colId xmlns:a16="http://schemas.microsoft.com/office/drawing/2014/main" val="20003"/>
                    </a:ext>
                  </a:extLst>
                </a:gridCol>
                <a:gridCol w="1396421">
                  <a:extLst>
                    <a:ext uri="{9D8B030D-6E8A-4147-A177-3AD203B41FA5}">
                      <a16:colId xmlns:a16="http://schemas.microsoft.com/office/drawing/2014/main" val="20004"/>
                    </a:ext>
                  </a:extLst>
                </a:gridCol>
              </a:tblGrid>
              <a:tr h="312660">
                <a:tc>
                  <a:txBody>
                    <a:bodyPr/>
                    <a:lstStyle/>
                    <a:p>
                      <a:pPr algn="ctr"/>
                      <a:r>
                        <a:rPr lang="en-GB" sz="1800" b="1" kern="1200" baseline="0" dirty="0" smtClean="0">
                          <a:solidFill>
                            <a:schemeClr val="lt1"/>
                          </a:solidFill>
                          <a:latin typeface="+mn-lt"/>
                          <a:ea typeface="+mn-ea"/>
                          <a:cs typeface="+mn-cs"/>
                        </a:rPr>
                        <a:t>Axial force</a:t>
                      </a:r>
                      <a:endParaRPr lang="en-GB" dirty="0"/>
                    </a:p>
                  </a:txBody>
                  <a:tcPr/>
                </a:tc>
                <a:tc>
                  <a:txBody>
                    <a:bodyPr/>
                    <a:lstStyle/>
                    <a:p>
                      <a:pPr algn="ctr"/>
                      <a:r>
                        <a:rPr lang="en-GB" sz="1800" b="1" kern="1200" baseline="0" dirty="0" smtClean="0">
                          <a:solidFill>
                            <a:schemeClr val="lt1"/>
                          </a:solidFill>
                          <a:latin typeface="+mn-lt"/>
                          <a:ea typeface="+mn-ea"/>
                          <a:cs typeface="+mn-cs"/>
                        </a:rPr>
                        <a:t>Hand calculation</a:t>
                      </a:r>
                      <a:endParaRPr lang="en-GB" dirty="0"/>
                    </a:p>
                  </a:txBody>
                  <a:tcPr/>
                </a:tc>
                <a:tc>
                  <a:txBody>
                    <a:bodyPr/>
                    <a:lstStyle/>
                    <a:p>
                      <a:pPr algn="ctr"/>
                      <a:r>
                        <a:rPr lang="en-GB" sz="1800" b="1" kern="1200" baseline="0" dirty="0" smtClean="0">
                          <a:solidFill>
                            <a:schemeClr val="lt1"/>
                          </a:solidFill>
                          <a:latin typeface="+mn-lt"/>
                          <a:ea typeface="+mn-ea"/>
                          <a:cs typeface="+mn-cs"/>
                        </a:rPr>
                        <a:t>ETABS</a:t>
                      </a:r>
                      <a:endParaRPr lang="en-GB" dirty="0"/>
                    </a:p>
                  </a:txBody>
                  <a:tcPr/>
                </a:tc>
                <a:tc>
                  <a:txBody>
                    <a:bodyPr/>
                    <a:lstStyle/>
                    <a:p>
                      <a:pPr algn="ctr"/>
                      <a:r>
                        <a:rPr lang="en-GB" sz="1800" b="1" kern="1200" baseline="0" dirty="0" smtClean="0">
                          <a:solidFill>
                            <a:schemeClr val="lt1"/>
                          </a:solidFill>
                          <a:latin typeface="+mn-lt"/>
                          <a:ea typeface="+mn-ea"/>
                          <a:cs typeface="+mn-cs"/>
                        </a:rPr>
                        <a:t>%Difference</a:t>
                      </a:r>
                      <a:endParaRPr lang="en-GB" dirty="0"/>
                    </a:p>
                  </a:txBody>
                  <a:tcPr/>
                </a:tc>
                <a:tc>
                  <a:txBody>
                    <a:bodyPr/>
                    <a:lstStyle/>
                    <a:p>
                      <a:pPr algn="ctr"/>
                      <a:r>
                        <a:rPr lang="en-GB" sz="1800" b="1" kern="1200" baseline="0" dirty="0" smtClean="0">
                          <a:solidFill>
                            <a:schemeClr val="lt1"/>
                          </a:solidFill>
                          <a:latin typeface="+mn-lt"/>
                          <a:ea typeface="+mn-ea"/>
                          <a:cs typeface="+mn-cs"/>
                        </a:rPr>
                        <a:t>&lt; 10%</a:t>
                      </a:r>
                      <a:endParaRPr lang="en-GB" dirty="0"/>
                    </a:p>
                  </a:txBody>
                  <a:tcPr/>
                </a:tc>
                <a:extLst>
                  <a:ext uri="{0D108BD9-81ED-4DB2-BD59-A6C34878D82A}">
                    <a16:rowId xmlns:a16="http://schemas.microsoft.com/office/drawing/2014/main" val="10000"/>
                  </a:ext>
                </a:extLst>
              </a:tr>
              <a:tr h="258948">
                <a:tc>
                  <a:txBody>
                    <a:bodyPr/>
                    <a:lstStyle/>
                    <a:p>
                      <a:pPr algn="ctr"/>
                      <a:r>
                        <a:rPr lang="en-GB" sz="1800" kern="1200" baseline="0" dirty="0" smtClean="0">
                          <a:solidFill>
                            <a:schemeClr val="dk1"/>
                          </a:solidFill>
                          <a:latin typeface="+mn-lt"/>
                          <a:ea typeface="+mn-ea"/>
                          <a:cs typeface="+mn-cs"/>
                        </a:rPr>
                        <a:t>Slab</a:t>
                      </a:r>
                      <a:endParaRPr lang="en-GB" dirty="0"/>
                    </a:p>
                  </a:txBody>
                  <a:tcPr/>
                </a:tc>
                <a:tc>
                  <a:txBody>
                    <a:bodyPr/>
                    <a:lstStyle/>
                    <a:p>
                      <a:pPr algn="ctr"/>
                      <a:r>
                        <a:rPr lang="en-GB" sz="1800" kern="1200" baseline="0" dirty="0" smtClean="0">
                          <a:solidFill>
                            <a:schemeClr val="dk1"/>
                          </a:solidFill>
                          <a:latin typeface="+mn-lt"/>
                          <a:ea typeface="+mn-ea"/>
                          <a:cs typeface="+mn-cs"/>
                        </a:rPr>
                        <a:t>558</a:t>
                      </a:r>
                      <a:endParaRPr lang="en-GB" dirty="0"/>
                    </a:p>
                  </a:txBody>
                  <a:tcPr/>
                </a:tc>
                <a:tc>
                  <a:txBody>
                    <a:bodyPr/>
                    <a:lstStyle/>
                    <a:p>
                      <a:pPr algn="ctr"/>
                      <a:r>
                        <a:rPr lang="en-GB" sz="1800" kern="1200" baseline="0" dirty="0" smtClean="0">
                          <a:solidFill>
                            <a:schemeClr val="dk1"/>
                          </a:solidFill>
                          <a:latin typeface="+mn-lt"/>
                          <a:ea typeface="+mn-ea"/>
                          <a:cs typeface="+mn-cs"/>
                        </a:rPr>
                        <a:t>-</a:t>
                      </a:r>
                      <a:endParaRPr lang="en-GB" dirty="0"/>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extLst>
                  <a:ext uri="{0D108BD9-81ED-4DB2-BD59-A6C34878D82A}">
                    <a16:rowId xmlns:a16="http://schemas.microsoft.com/office/drawing/2014/main" val="10001"/>
                  </a:ext>
                </a:extLst>
              </a:tr>
              <a:tr h="258948">
                <a:tc>
                  <a:txBody>
                    <a:bodyPr/>
                    <a:lstStyle/>
                    <a:p>
                      <a:pPr algn="ctr"/>
                      <a:r>
                        <a:rPr lang="en-GB" sz="1800" kern="1200" baseline="0" dirty="0" smtClean="0">
                          <a:solidFill>
                            <a:schemeClr val="dk1"/>
                          </a:solidFill>
                          <a:latin typeface="+mn-lt"/>
                          <a:ea typeface="+mn-ea"/>
                          <a:cs typeface="+mn-cs"/>
                        </a:rPr>
                        <a:t>Beams</a:t>
                      </a:r>
                      <a:endParaRPr lang="en-GB" dirty="0"/>
                    </a:p>
                  </a:txBody>
                  <a:tcPr/>
                </a:tc>
                <a:tc>
                  <a:txBody>
                    <a:bodyPr/>
                    <a:lstStyle/>
                    <a:p>
                      <a:pPr algn="ctr"/>
                      <a:r>
                        <a:rPr lang="en-GB" sz="1800" kern="1200" baseline="0" dirty="0" smtClean="0">
                          <a:solidFill>
                            <a:schemeClr val="dk1"/>
                          </a:solidFill>
                          <a:latin typeface="+mn-lt"/>
                          <a:ea typeface="+mn-ea"/>
                          <a:cs typeface="+mn-cs"/>
                        </a:rPr>
                        <a:t>412.36</a:t>
                      </a:r>
                      <a:endParaRPr lang="en-GB" dirty="0"/>
                    </a:p>
                  </a:txBody>
                  <a:tcPr/>
                </a:tc>
                <a:tc>
                  <a:txBody>
                    <a:bodyPr/>
                    <a:lstStyle/>
                    <a:p>
                      <a:pPr algn="ctr"/>
                      <a:r>
                        <a:rPr lang="en-GB" sz="1800" kern="1200" baseline="0" dirty="0" smtClean="0">
                          <a:solidFill>
                            <a:schemeClr val="dk1"/>
                          </a:solidFill>
                          <a:latin typeface="+mn-lt"/>
                          <a:ea typeface="+mn-ea"/>
                          <a:cs typeface="+mn-cs"/>
                        </a:rPr>
                        <a:t>-</a:t>
                      </a:r>
                      <a:endParaRPr lang="en-GB" dirty="0"/>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extLst>
                  <a:ext uri="{0D108BD9-81ED-4DB2-BD59-A6C34878D82A}">
                    <a16:rowId xmlns:a16="http://schemas.microsoft.com/office/drawing/2014/main" val="10002"/>
                  </a:ext>
                </a:extLst>
              </a:tr>
              <a:tr h="258948">
                <a:tc>
                  <a:txBody>
                    <a:bodyPr/>
                    <a:lstStyle/>
                    <a:p>
                      <a:pPr algn="ctr"/>
                      <a:r>
                        <a:rPr lang="en-GB" sz="1800" kern="1200" baseline="0" dirty="0" smtClean="0">
                          <a:solidFill>
                            <a:schemeClr val="dk1"/>
                          </a:solidFill>
                          <a:latin typeface="+mn-lt"/>
                          <a:ea typeface="+mn-ea"/>
                          <a:cs typeface="+mn-cs"/>
                        </a:rPr>
                        <a:t>Column</a:t>
                      </a:r>
                      <a:endParaRPr lang="en-GB" dirty="0"/>
                    </a:p>
                  </a:txBody>
                  <a:tcPr/>
                </a:tc>
                <a:tc>
                  <a:txBody>
                    <a:bodyPr/>
                    <a:lstStyle/>
                    <a:p>
                      <a:pPr algn="ctr"/>
                      <a:r>
                        <a:rPr lang="en-GB" sz="1800" kern="1200" baseline="0" dirty="0" smtClean="0">
                          <a:solidFill>
                            <a:schemeClr val="dk1"/>
                          </a:solidFill>
                          <a:latin typeface="+mn-lt"/>
                          <a:ea typeface="+mn-ea"/>
                          <a:cs typeface="+mn-cs"/>
                        </a:rPr>
                        <a:t>108</a:t>
                      </a:r>
                      <a:endParaRPr lang="en-GB" dirty="0"/>
                    </a:p>
                  </a:txBody>
                  <a:tcPr/>
                </a:tc>
                <a:tc>
                  <a:txBody>
                    <a:bodyPr/>
                    <a:lstStyle/>
                    <a:p>
                      <a:pPr algn="ctr"/>
                      <a:r>
                        <a:rPr lang="en-GB" sz="1800" kern="1200" baseline="0" dirty="0" smtClean="0">
                          <a:solidFill>
                            <a:schemeClr val="dk1"/>
                          </a:solidFill>
                          <a:latin typeface="+mn-lt"/>
                          <a:ea typeface="+mn-ea"/>
                          <a:cs typeface="+mn-cs"/>
                        </a:rPr>
                        <a:t>-</a:t>
                      </a:r>
                      <a:endParaRPr lang="en-GB" dirty="0"/>
                    </a:p>
                  </a:txBody>
                  <a:tcPr/>
                </a:tc>
                <a:tc>
                  <a:txBody>
                    <a:bodyPr/>
                    <a:lstStyle/>
                    <a:p>
                      <a:pPr algn="ctr"/>
                      <a:r>
                        <a:rPr lang="en-GB" dirty="0" smtClean="0"/>
                        <a:t>-</a:t>
                      </a:r>
                      <a:endParaRPr lang="en-GB" dirty="0"/>
                    </a:p>
                  </a:txBody>
                  <a:tcPr/>
                </a:tc>
                <a:tc>
                  <a:txBody>
                    <a:bodyPr/>
                    <a:lstStyle/>
                    <a:p>
                      <a:pPr algn="ctr"/>
                      <a:r>
                        <a:rPr lang="en-GB" dirty="0" smtClean="0"/>
                        <a:t>-</a:t>
                      </a:r>
                      <a:endParaRPr lang="en-GB" dirty="0"/>
                    </a:p>
                  </a:txBody>
                  <a:tcPr/>
                </a:tc>
                <a:extLst>
                  <a:ext uri="{0D108BD9-81ED-4DB2-BD59-A6C34878D82A}">
                    <a16:rowId xmlns:a16="http://schemas.microsoft.com/office/drawing/2014/main" val="10003"/>
                  </a:ext>
                </a:extLst>
              </a:tr>
              <a:tr h="258948">
                <a:tc>
                  <a:txBody>
                    <a:bodyPr/>
                    <a:lstStyle/>
                    <a:p>
                      <a:pPr algn="ctr"/>
                      <a:r>
                        <a:rPr lang="en-GB" sz="1800" kern="1200" baseline="0" dirty="0" smtClean="0">
                          <a:solidFill>
                            <a:schemeClr val="dk1"/>
                          </a:solidFill>
                          <a:latin typeface="+mn-lt"/>
                          <a:ea typeface="+mn-ea"/>
                          <a:cs typeface="+mn-cs"/>
                        </a:rPr>
                        <a:t>Total</a:t>
                      </a:r>
                      <a:endParaRPr lang="en-GB" dirty="0"/>
                    </a:p>
                  </a:txBody>
                  <a:tcPr/>
                </a:tc>
                <a:tc>
                  <a:txBody>
                    <a:bodyPr/>
                    <a:lstStyle/>
                    <a:p>
                      <a:pPr algn="ctr"/>
                      <a:r>
                        <a:rPr lang="en-GB" sz="1800" kern="1200" baseline="0" dirty="0" smtClean="0">
                          <a:solidFill>
                            <a:schemeClr val="dk1"/>
                          </a:solidFill>
                          <a:latin typeface="+mn-lt"/>
                          <a:ea typeface="+mn-ea"/>
                          <a:cs typeface="+mn-cs"/>
                        </a:rPr>
                        <a:t>1078.456</a:t>
                      </a:r>
                      <a:endParaRPr lang="en-GB" dirty="0"/>
                    </a:p>
                  </a:txBody>
                  <a:tcPr/>
                </a:tc>
                <a:tc>
                  <a:txBody>
                    <a:bodyPr/>
                    <a:lstStyle/>
                    <a:p>
                      <a:pPr algn="ctr"/>
                      <a:r>
                        <a:rPr lang="en-GB" sz="1800" kern="1200" baseline="0" dirty="0" smtClean="0">
                          <a:solidFill>
                            <a:schemeClr val="dk1"/>
                          </a:solidFill>
                          <a:latin typeface="+mn-lt"/>
                          <a:ea typeface="+mn-ea"/>
                          <a:cs typeface="+mn-cs"/>
                        </a:rPr>
                        <a:t>1029.1384</a:t>
                      </a:r>
                      <a:endParaRPr lang="en-GB" dirty="0"/>
                    </a:p>
                  </a:txBody>
                  <a:tcPr/>
                </a:tc>
                <a:tc>
                  <a:txBody>
                    <a:bodyPr/>
                    <a:lstStyle/>
                    <a:p>
                      <a:pPr algn="ctr"/>
                      <a:r>
                        <a:rPr lang="en-GB" sz="1800" kern="1200" baseline="0" dirty="0" smtClean="0">
                          <a:solidFill>
                            <a:schemeClr val="dk1"/>
                          </a:solidFill>
                          <a:latin typeface="+mn-lt"/>
                          <a:ea typeface="+mn-ea"/>
                          <a:cs typeface="+mn-cs"/>
                        </a:rPr>
                        <a:t>4.81%</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4"/>
                  </a:ext>
                </a:extLst>
              </a:tr>
            </a:tbl>
          </a:graphicData>
        </a:graphic>
      </p:graphicFrame>
      <p:pic>
        <p:nvPicPr>
          <p:cNvPr id="4098" name="Picture 2"/>
          <p:cNvPicPr>
            <a:picLocks noChangeAspect="1" noChangeArrowheads="1"/>
          </p:cNvPicPr>
          <p:nvPr/>
        </p:nvPicPr>
        <p:blipFill>
          <a:blip r:embed="rId2" cstate="print"/>
          <a:srcRect/>
          <a:stretch>
            <a:fillRect/>
          </a:stretch>
        </p:blipFill>
        <p:spPr bwMode="auto">
          <a:xfrm>
            <a:off x="8001061" y="1488734"/>
            <a:ext cx="3667125" cy="4181475"/>
          </a:xfrm>
          <a:prstGeom prst="rect">
            <a:avLst/>
          </a:prstGeom>
          <a:noFill/>
          <a:ln w="9525">
            <a:noFill/>
            <a:miter lim="800000"/>
            <a:headEnd/>
            <a:tailEnd/>
          </a:ln>
          <a:effectLst/>
        </p:spPr>
      </p:pic>
      <p:sp>
        <p:nvSpPr>
          <p:cNvPr id="9" name="Rectangle 8"/>
          <p:cNvSpPr/>
          <p:nvPr/>
        </p:nvSpPr>
        <p:spPr>
          <a:xfrm>
            <a:off x="717629" y="1265856"/>
            <a:ext cx="3750197" cy="400110"/>
          </a:xfrm>
          <a:prstGeom prst="rect">
            <a:avLst/>
          </a:prstGeom>
          <a:noFill/>
        </p:spPr>
        <p:txBody>
          <a:bodyPr wrap="square" lIns="91440" tIns="45720" rIns="91440" bIns="45720">
            <a:spAutoFit/>
          </a:bodyPr>
          <a:lstStyle/>
          <a:p>
            <a:pPr algn="ctr"/>
            <a:r>
              <a:rPr lang="en-US" sz="2000" dirty="0" smtClean="0">
                <a:solidFill>
                  <a:srgbClr val="002060"/>
                </a:solidFill>
              </a:rPr>
              <a:t>1-stress strain check for column </a:t>
            </a:r>
            <a:endParaRPr lang="en-GB" sz="2000" b="1" cap="none" spc="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5674579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798654" y="1770925"/>
          <a:ext cx="5585684" cy="1005840"/>
        </p:xfrm>
        <a:graphic>
          <a:graphicData uri="http://schemas.openxmlformats.org/drawingml/2006/table">
            <a:tbl>
              <a:tblPr firstRow="1" bandRow="1">
                <a:tableStyleId>{5C22544A-7EE6-4342-B048-85BDC9FD1C3A}</a:tableStyleId>
              </a:tblPr>
              <a:tblGrid>
                <a:gridCol w="1396421">
                  <a:extLst>
                    <a:ext uri="{9D8B030D-6E8A-4147-A177-3AD203B41FA5}">
                      <a16:colId xmlns:a16="http://schemas.microsoft.com/office/drawing/2014/main" val="20000"/>
                    </a:ext>
                  </a:extLst>
                </a:gridCol>
                <a:gridCol w="1396421">
                  <a:extLst>
                    <a:ext uri="{9D8B030D-6E8A-4147-A177-3AD203B41FA5}">
                      <a16:colId xmlns:a16="http://schemas.microsoft.com/office/drawing/2014/main" val="20001"/>
                    </a:ext>
                  </a:extLst>
                </a:gridCol>
                <a:gridCol w="1396421">
                  <a:extLst>
                    <a:ext uri="{9D8B030D-6E8A-4147-A177-3AD203B41FA5}">
                      <a16:colId xmlns:a16="http://schemas.microsoft.com/office/drawing/2014/main" val="20002"/>
                    </a:ext>
                  </a:extLst>
                </a:gridCol>
                <a:gridCol w="1396421">
                  <a:extLst>
                    <a:ext uri="{9D8B030D-6E8A-4147-A177-3AD203B41FA5}">
                      <a16:colId xmlns:a16="http://schemas.microsoft.com/office/drawing/2014/main" val="20003"/>
                    </a:ext>
                  </a:extLst>
                </a:gridCol>
              </a:tblGrid>
              <a:tr h="312660">
                <a:tc>
                  <a:txBody>
                    <a:bodyPr/>
                    <a:lstStyle/>
                    <a:p>
                      <a:pPr algn="ctr"/>
                      <a:r>
                        <a:rPr lang="en-GB" sz="1800" b="1" kern="1200" baseline="0" dirty="0" smtClean="0">
                          <a:solidFill>
                            <a:schemeClr val="lt1"/>
                          </a:solidFill>
                          <a:latin typeface="+mn-lt"/>
                          <a:ea typeface="+mn-ea"/>
                          <a:cs typeface="+mn-cs"/>
                        </a:rPr>
                        <a:t>Hand calculation</a:t>
                      </a:r>
                      <a:endParaRPr lang="en-GB" dirty="0"/>
                    </a:p>
                  </a:txBody>
                  <a:tcPr/>
                </a:tc>
                <a:tc>
                  <a:txBody>
                    <a:bodyPr/>
                    <a:lstStyle/>
                    <a:p>
                      <a:pPr algn="ctr"/>
                      <a:r>
                        <a:rPr lang="en-GB" sz="1800" b="1" kern="1200" baseline="0" dirty="0" smtClean="0">
                          <a:solidFill>
                            <a:schemeClr val="lt1"/>
                          </a:solidFill>
                          <a:latin typeface="+mn-lt"/>
                          <a:ea typeface="+mn-ea"/>
                          <a:cs typeface="+mn-cs"/>
                        </a:rPr>
                        <a:t>ETABS</a:t>
                      </a:r>
                      <a:endParaRPr lang="en-GB" dirty="0"/>
                    </a:p>
                  </a:txBody>
                  <a:tcPr/>
                </a:tc>
                <a:tc>
                  <a:txBody>
                    <a:bodyPr/>
                    <a:lstStyle/>
                    <a:p>
                      <a:pPr algn="ctr"/>
                      <a:r>
                        <a:rPr lang="en-GB" sz="1800" b="1" kern="1200" baseline="0" dirty="0" smtClean="0">
                          <a:solidFill>
                            <a:schemeClr val="lt1"/>
                          </a:solidFill>
                          <a:latin typeface="+mn-lt"/>
                          <a:ea typeface="+mn-ea"/>
                          <a:cs typeface="+mn-cs"/>
                        </a:rPr>
                        <a:t>%Difference</a:t>
                      </a:r>
                      <a:endParaRPr lang="en-GB" dirty="0"/>
                    </a:p>
                  </a:txBody>
                  <a:tcPr/>
                </a:tc>
                <a:tc>
                  <a:txBody>
                    <a:bodyPr/>
                    <a:lstStyle/>
                    <a:p>
                      <a:pPr algn="ctr"/>
                      <a:r>
                        <a:rPr lang="en-GB" dirty="0" smtClean="0"/>
                        <a:t>&lt; 10%</a:t>
                      </a:r>
                      <a:endParaRPr lang="en-GB" dirty="0"/>
                    </a:p>
                  </a:txBody>
                  <a:tcPr/>
                </a:tc>
                <a:extLst>
                  <a:ext uri="{0D108BD9-81ED-4DB2-BD59-A6C34878D82A}">
                    <a16:rowId xmlns:a16="http://schemas.microsoft.com/office/drawing/2014/main" val="10000"/>
                  </a:ext>
                </a:extLst>
              </a:tr>
              <a:tr h="258948">
                <a:tc>
                  <a:txBody>
                    <a:bodyPr/>
                    <a:lstStyle/>
                    <a:p>
                      <a:pPr algn="ctr"/>
                      <a:r>
                        <a:rPr lang="en-GB" sz="1800" kern="1200" baseline="0" dirty="0" smtClean="0">
                          <a:solidFill>
                            <a:schemeClr val="dk1"/>
                          </a:solidFill>
                          <a:latin typeface="+mn-lt"/>
                          <a:ea typeface="+mn-ea"/>
                          <a:cs typeface="+mn-cs"/>
                        </a:rPr>
                        <a:t>228.10</a:t>
                      </a:r>
                      <a:endParaRPr lang="en-GB" dirty="0"/>
                    </a:p>
                  </a:txBody>
                  <a:tcPr/>
                </a:tc>
                <a:tc>
                  <a:txBody>
                    <a:bodyPr/>
                    <a:lstStyle/>
                    <a:p>
                      <a:pPr algn="ctr"/>
                      <a:r>
                        <a:rPr lang="en-GB" sz="1800" kern="1200" baseline="0" dirty="0" smtClean="0">
                          <a:solidFill>
                            <a:schemeClr val="dk1"/>
                          </a:solidFill>
                          <a:latin typeface="+mn-lt"/>
                          <a:ea typeface="+mn-ea"/>
                          <a:cs typeface="+mn-cs"/>
                        </a:rPr>
                        <a:t>216.8</a:t>
                      </a:r>
                      <a:endParaRPr lang="en-GB" dirty="0"/>
                    </a:p>
                  </a:txBody>
                  <a:tcPr/>
                </a:tc>
                <a:tc>
                  <a:txBody>
                    <a:bodyPr/>
                    <a:lstStyle/>
                    <a:p>
                      <a:pPr algn="ctr"/>
                      <a:r>
                        <a:rPr lang="en-GB" sz="1800" kern="1200" baseline="0" dirty="0" smtClean="0">
                          <a:solidFill>
                            <a:schemeClr val="dk1"/>
                          </a:solidFill>
                          <a:latin typeface="+mn-lt"/>
                          <a:ea typeface="+mn-ea"/>
                          <a:cs typeface="+mn-cs"/>
                        </a:rPr>
                        <a:t>5.21%</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1"/>
                  </a:ext>
                </a:extLst>
              </a:tr>
            </a:tbl>
          </a:graphicData>
        </a:graphic>
      </p:graphicFrame>
      <p:sp>
        <p:nvSpPr>
          <p:cNvPr id="9" name="Rectangle 8"/>
          <p:cNvSpPr/>
          <p:nvPr/>
        </p:nvSpPr>
        <p:spPr>
          <a:xfrm>
            <a:off x="717629" y="1265856"/>
            <a:ext cx="3750197" cy="400110"/>
          </a:xfrm>
          <a:prstGeom prst="rect">
            <a:avLst/>
          </a:prstGeom>
          <a:noFill/>
        </p:spPr>
        <p:txBody>
          <a:bodyPr wrap="square" lIns="91440" tIns="45720" rIns="91440" bIns="45720">
            <a:spAutoFit/>
          </a:bodyPr>
          <a:lstStyle/>
          <a:p>
            <a:pPr algn="ctr"/>
            <a:r>
              <a:rPr lang="en-US" sz="2000" dirty="0" smtClean="0">
                <a:solidFill>
                  <a:srgbClr val="002060"/>
                </a:solidFill>
              </a:rPr>
              <a:t>2-stress strain check for beam </a:t>
            </a:r>
            <a:endParaRPr lang="en-GB" sz="2000" b="1" cap="none" spc="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5122" name="Picture 2"/>
          <p:cNvPicPr>
            <a:picLocks noChangeAspect="1" noChangeArrowheads="1"/>
          </p:cNvPicPr>
          <p:nvPr/>
        </p:nvPicPr>
        <p:blipFill>
          <a:blip r:embed="rId2" cstate="print"/>
          <a:srcRect/>
          <a:stretch>
            <a:fillRect/>
          </a:stretch>
        </p:blipFill>
        <p:spPr bwMode="auto">
          <a:xfrm>
            <a:off x="3203838" y="2900846"/>
            <a:ext cx="8463443" cy="3170620"/>
          </a:xfrm>
          <a:prstGeom prst="rect">
            <a:avLst/>
          </a:prstGeom>
          <a:noFill/>
          <a:ln w="9525">
            <a:noFill/>
            <a:miter lim="800000"/>
            <a:headEnd/>
            <a:tailEnd/>
          </a:ln>
          <a:effectLst/>
        </p:spPr>
      </p:pic>
      <p:sp>
        <p:nvSpPr>
          <p:cNvPr id="7" name="Title 1"/>
          <p:cNvSpPr txBox="1">
            <a:spLocks/>
          </p:cNvSpPr>
          <p:nvPr/>
        </p:nvSpPr>
        <p:spPr>
          <a:xfrm>
            <a:off x="705782" y="486137"/>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33834947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798654" y="1770925"/>
          <a:ext cx="5585684" cy="1005840"/>
        </p:xfrm>
        <a:graphic>
          <a:graphicData uri="http://schemas.openxmlformats.org/drawingml/2006/table">
            <a:tbl>
              <a:tblPr firstRow="1" bandRow="1">
                <a:tableStyleId>{5C22544A-7EE6-4342-B048-85BDC9FD1C3A}</a:tableStyleId>
              </a:tblPr>
              <a:tblGrid>
                <a:gridCol w="1396421">
                  <a:extLst>
                    <a:ext uri="{9D8B030D-6E8A-4147-A177-3AD203B41FA5}">
                      <a16:colId xmlns:a16="http://schemas.microsoft.com/office/drawing/2014/main" val="20000"/>
                    </a:ext>
                  </a:extLst>
                </a:gridCol>
                <a:gridCol w="1396421">
                  <a:extLst>
                    <a:ext uri="{9D8B030D-6E8A-4147-A177-3AD203B41FA5}">
                      <a16:colId xmlns:a16="http://schemas.microsoft.com/office/drawing/2014/main" val="20001"/>
                    </a:ext>
                  </a:extLst>
                </a:gridCol>
                <a:gridCol w="1396421">
                  <a:extLst>
                    <a:ext uri="{9D8B030D-6E8A-4147-A177-3AD203B41FA5}">
                      <a16:colId xmlns:a16="http://schemas.microsoft.com/office/drawing/2014/main" val="20002"/>
                    </a:ext>
                  </a:extLst>
                </a:gridCol>
                <a:gridCol w="1396421">
                  <a:extLst>
                    <a:ext uri="{9D8B030D-6E8A-4147-A177-3AD203B41FA5}">
                      <a16:colId xmlns:a16="http://schemas.microsoft.com/office/drawing/2014/main" val="20003"/>
                    </a:ext>
                  </a:extLst>
                </a:gridCol>
              </a:tblGrid>
              <a:tr h="312660">
                <a:tc>
                  <a:txBody>
                    <a:bodyPr/>
                    <a:lstStyle/>
                    <a:p>
                      <a:pPr algn="ctr"/>
                      <a:r>
                        <a:rPr lang="en-GB" sz="1800" b="1" kern="1200" baseline="0" dirty="0" smtClean="0">
                          <a:solidFill>
                            <a:schemeClr val="lt1"/>
                          </a:solidFill>
                          <a:latin typeface="+mn-lt"/>
                          <a:ea typeface="+mn-ea"/>
                          <a:cs typeface="+mn-cs"/>
                        </a:rPr>
                        <a:t>Hand calculation</a:t>
                      </a:r>
                      <a:endParaRPr lang="en-GB" dirty="0"/>
                    </a:p>
                  </a:txBody>
                  <a:tcPr/>
                </a:tc>
                <a:tc>
                  <a:txBody>
                    <a:bodyPr/>
                    <a:lstStyle/>
                    <a:p>
                      <a:pPr algn="ctr"/>
                      <a:r>
                        <a:rPr lang="en-GB" sz="1800" b="1" kern="1200" baseline="0" dirty="0" smtClean="0">
                          <a:solidFill>
                            <a:schemeClr val="lt1"/>
                          </a:solidFill>
                          <a:latin typeface="+mn-lt"/>
                          <a:ea typeface="+mn-ea"/>
                          <a:cs typeface="+mn-cs"/>
                        </a:rPr>
                        <a:t>ETABS</a:t>
                      </a:r>
                      <a:endParaRPr lang="en-GB" dirty="0"/>
                    </a:p>
                  </a:txBody>
                  <a:tcPr/>
                </a:tc>
                <a:tc>
                  <a:txBody>
                    <a:bodyPr/>
                    <a:lstStyle/>
                    <a:p>
                      <a:pPr algn="ctr"/>
                      <a:r>
                        <a:rPr lang="en-GB" sz="1800" b="1" kern="1200" baseline="0" dirty="0" smtClean="0">
                          <a:solidFill>
                            <a:schemeClr val="lt1"/>
                          </a:solidFill>
                          <a:latin typeface="+mn-lt"/>
                          <a:ea typeface="+mn-ea"/>
                          <a:cs typeface="+mn-cs"/>
                        </a:rPr>
                        <a:t>%Difference</a:t>
                      </a:r>
                      <a:endParaRPr lang="en-GB" dirty="0"/>
                    </a:p>
                  </a:txBody>
                  <a:tcPr/>
                </a:tc>
                <a:tc>
                  <a:txBody>
                    <a:bodyPr/>
                    <a:lstStyle/>
                    <a:p>
                      <a:pPr algn="ctr"/>
                      <a:r>
                        <a:rPr lang="en-GB" dirty="0" smtClean="0"/>
                        <a:t>&lt; 10%</a:t>
                      </a:r>
                      <a:endParaRPr lang="en-GB" dirty="0"/>
                    </a:p>
                  </a:txBody>
                  <a:tcPr/>
                </a:tc>
                <a:extLst>
                  <a:ext uri="{0D108BD9-81ED-4DB2-BD59-A6C34878D82A}">
                    <a16:rowId xmlns:a16="http://schemas.microsoft.com/office/drawing/2014/main" val="10000"/>
                  </a:ext>
                </a:extLst>
              </a:tr>
              <a:tr h="258948">
                <a:tc>
                  <a:txBody>
                    <a:bodyPr/>
                    <a:lstStyle/>
                    <a:p>
                      <a:pPr algn="ctr"/>
                      <a:r>
                        <a:rPr lang="en-GB" sz="1800" kern="1200" baseline="0" dirty="0" smtClean="0">
                          <a:solidFill>
                            <a:schemeClr val="dk1"/>
                          </a:solidFill>
                          <a:latin typeface="+mn-lt"/>
                          <a:ea typeface="+mn-ea"/>
                          <a:cs typeface="+mn-cs"/>
                        </a:rPr>
                        <a:t>76.3154</a:t>
                      </a:r>
                      <a:endParaRPr lang="en-GB" dirty="0"/>
                    </a:p>
                  </a:txBody>
                  <a:tcPr/>
                </a:tc>
                <a:tc>
                  <a:txBody>
                    <a:bodyPr/>
                    <a:lstStyle/>
                    <a:p>
                      <a:pPr algn="ctr"/>
                      <a:r>
                        <a:rPr lang="en-GB" sz="1800" kern="1200" baseline="0" dirty="0" smtClean="0">
                          <a:solidFill>
                            <a:schemeClr val="dk1"/>
                          </a:solidFill>
                          <a:latin typeface="+mn-lt"/>
                          <a:ea typeface="+mn-ea"/>
                          <a:cs typeface="+mn-cs"/>
                        </a:rPr>
                        <a:t>72</a:t>
                      </a:r>
                      <a:endParaRPr lang="en-GB" dirty="0"/>
                    </a:p>
                  </a:txBody>
                  <a:tcPr/>
                </a:tc>
                <a:tc>
                  <a:txBody>
                    <a:bodyPr/>
                    <a:lstStyle/>
                    <a:p>
                      <a:pPr algn="ctr"/>
                      <a:r>
                        <a:rPr lang="en-GB" sz="1800" kern="1200" baseline="0" dirty="0" smtClean="0">
                          <a:solidFill>
                            <a:schemeClr val="dk1"/>
                          </a:solidFill>
                          <a:latin typeface="+mn-lt"/>
                          <a:ea typeface="+mn-ea"/>
                          <a:cs typeface="+mn-cs"/>
                        </a:rPr>
                        <a:t>5.99%</a:t>
                      </a:r>
                      <a:endParaRPr lang="en-GB" dirty="0"/>
                    </a:p>
                  </a:txBody>
                  <a:tcPr/>
                </a:tc>
                <a:tc>
                  <a:txBody>
                    <a:bodyPr/>
                    <a:lstStyle/>
                    <a:p>
                      <a:pPr algn="ctr"/>
                      <a:r>
                        <a:rPr lang="en-GB" sz="1800" kern="1200" baseline="0" dirty="0" smtClean="0">
                          <a:solidFill>
                            <a:schemeClr val="dk1"/>
                          </a:solidFill>
                          <a:latin typeface="+mn-lt"/>
                          <a:ea typeface="+mn-ea"/>
                          <a:cs typeface="+mn-cs"/>
                        </a:rPr>
                        <a:t>OK!</a:t>
                      </a:r>
                      <a:endParaRPr lang="en-GB" dirty="0"/>
                    </a:p>
                  </a:txBody>
                  <a:tcPr/>
                </a:tc>
                <a:extLst>
                  <a:ext uri="{0D108BD9-81ED-4DB2-BD59-A6C34878D82A}">
                    <a16:rowId xmlns:a16="http://schemas.microsoft.com/office/drawing/2014/main" val="10001"/>
                  </a:ext>
                </a:extLst>
              </a:tr>
            </a:tbl>
          </a:graphicData>
        </a:graphic>
      </p:graphicFrame>
      <p:sp>
        <p:nvSpPr>
          <p:cNvPr id="9" name="Rectangle 8"/>
          <p:cNvSpPr/>
          <p:nvPr/>
        </p:nvSpPr>
        <p:spPr>
          <a:xfrm>
            <a:off x="717629" y="1265856"/>
            <a:ext cx="3750197" cy="400110"/>
          </a:xfrm>
          <a:prstGeom prst="rect">
            <a:avLst/>
          </a:prstGeom>
          <a:noFill/>
        </p:spPr>
        <p:txBody>
          <a:bodyPr wrap="square" lIns="91440" tIns="45720" rIns="91440" bIns="45720">
            <a:spAutoFit/>
          </a:bodyPr>
          <a:lstStyle/>
          <a:p>
            <a:pPr algn="ctr"/>
            <a:r>
              <a:rPr lang="en-US" sz="2000" dirty="0" smtClean="0">
                <a:solidFill>
                  <a:srgbClr val="002060"/>
                </a:solidFill>
              </a:rPr>
              <a:t>3-stress strain check for slab</a:t>
            </a:r>
            <a:endParaRPr lang="en-GB" sz="2000" b="1" cap="none" spc="0" dirty="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endParaRPr>
          </a:p>
        </p:txBody>
      </p:sp>
      <p:pic>
        <p:nvPicPr>
          <p:cNvPr id="7170" name="Picture 2"/>
          <p:cNvPicPr>
            <a:picLocks noChangeAspect="1" noChangeArrowheads="1"/>
          </p:cNvPicPr>
          <p:nvPr/>
        </p:nvPicPr>
        <p:blipFill>
          <a:blip r:embed="rId2" cstate="print"/>
          <a:srcRect/>
          <a:stretch>
            <a:fillRect/>
          </a:stretch>
        </p:blipFill>
        <p:spPr bwMode="auto">
          <a:xfrm>
            <a:off x="7361188" y="1944547"/>
            <a:ext cx="4298376" cy="3983312"/>
          </a:xfrm>
          <a:prstGeom prst="rect">
            <a:avLst/>
          </a:prstGeom>
          <a:noFill/>
          <a:ln w="9525">
            <a:noFill/>
            <a:miter lim="800000"/>
            <a:headEnd/>
            <a:tailEnd/>
          </a:ln>
          <a:effectLst/>
        </p:spPr>
      </p:pic>
      <p:sp>
        <p:nvSpPr>
          <p:cNvPr id="7" name="Title 1"/>
          <p:cNvSpPr txBox="1">
            <a:spLocks/>
          </p:cNvSpPr>
          <p:nvPr/>
        </p:nvSpPr>
        <p:spPr>
          <a:xfrm>
            <a:off x="705782" y="486137"/>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260217051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7160" y="1064872"/>
            <a:ext cx="4178461" cy="461665"/>
          </a:xfrm>
          <a:prstGeom prst="rect">
            <a:avLst/>
          </a:prstGeom>
          <a:noFill/>
        </p:spPr>
        <p:txBody>
          <a:bodyPr wrap="square" lIns="91440" tIns="45720" rIns="91440" bIns="45720">
            <a:spAutoFit/>
          </a:bodyPr>
          <a:lstStyle/>
          <a:p>
            <a:pPr marL="342900" lvl="0" indent="-342900">
              <a:buFont typeface="Arial" panose="020B0604020202020204" pitchFamily="34" charset="0"/>
              <a:buChar char="•"/>
            </a:pPr>
            <a:r>
              <a:rPr lang="en-US" altLang="ar-JO" sz="2400" dirty="0" smtClean="0">
                <a:latin typeface="Times New Roman" panose="02020603050405020304" pitchFamily="18" charset="0"/>
              </a:rPr>
              <a:t>Deflection check</a:t>
            </a:r>
            <a:endParaRPr lang="en-US" sz="2400" dirty="0">
              <a:ln w="0"/>
              <a:effectLst>
                <a:outerShdw blurRad="38100" dist="19050" dir="2700000" algn="tl" rotWithShape="0">
                  <a:schemeClr val="dk1">
                    <a:alpha val="40000"/>
                  </a:schemeClr>
                </a:outerShdw>
              </a:effectLst>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5268170" y="1022344"/>
            <a:ext cx="6595881" cy="5018355"/>
          </a:xfrm>
          <a:prstGeom prst="rect">
            <a:avLst/>
          </a:prstGeom>
          <a:noFill/>
          <a:ln w="9525">
            <a:noFill/>
            <a:miter lim="800000"/>
            <a:headEnd/>
            <a:tailEnd/>
          </a:ln>
          <a:effectLst/>
        </p:spPr>
      </p:pic>
      <p:sp>
        <p:nvSpPr>
          <p:cNvPr id="8" name="Rectangle 7"/>
          <p:cNvSpPr/>
          <p:nvPr/>
        </p:nvSpPr>
        <p:spPr>
          <a:xfrm>
            <a:off x="289896" y="1833016"/>
            <a:ext cx="5451147" cy="1200329"/>
          </a:xfrm>
          <a:prstGeom prst="rect">
            <a:avLst/>
          </a:prstGeom>
          <a:noFill/>
        </p:spPr>
        <p:txBody>
          <a:bodyPr wrap="square" lIns="91440" tIns="45720" rIns="91440" bIns="45720">
            <a:spAutoFit/>
          </a:bodyPr>
          <a:lstStyle/>
          <a:p>
            <a:r>
              <a:rPr lang="en-US" sz="2400" dirty="0" smtClean="0"/>
              <a:t>From ETABS = 18.75 mm</a:t>
            </a:r>
          </a:p>
          <a:p>
            <a:r>
              <a:rPr lang="en-US" sz="2400" dirty="0" smtClean="0"/>
              <a:t>Max. allowable Deflection =34.16 mm</a:t>
            </a:r>
          </a:p>
          <a:p>
            <a:endParaRPr lang="en-US" sz="2400" dirty="0" smtClean="0"/>
          </a:p>
        </p:txBody>
      </p:sp>
      <p:sp>
        <p:nvSpPr>
          <p:cNvPr id="6" name="Title 1"/>
          <p:cNvSpPr txBox="1">
            <a:spLocks/>
          </p:cNvSpPr>
          <p:nvPr/>
        </p:nvSpPr>
        <p:spPr>
          <a:xfrm>
            <a:off x="705782" y="494846"/>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86903757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7160" y="1064872"/>
            <a:ext cx="4178461" cy="461665"/>
          </a:xfrm>
          <a:prstGeom prst="rect">
            <a:avLst/>
          </a:prstGeom>
          <a:noFill/>
        </p:spPr>
        <p:txBody>
          <a:bodyPr wrap="square" lIns="91440" tIns="45720" rIns="91440" bIns="45720">
            <a:spAutoFit/>
          </a:bodyPr>
          <a:lstStyle/>
          <a:p>
            <a:pPr marL="342900" lvl="0" indent="-342900">
              <a:buFont typeface="Arial" panose="020B0604020202020204" pitchFamily="34" charset="0"/>
              <a:buChar char="•"/>
            </a:pPr>
            <a:r>
              <a:rPr lang="en-US" altLang="ar-JO" sz="2400" dirty="0" smtClean="0">
                <a:latin typeface="Times New Roman" panose="02020603050405020304" pitchFamily="18" charset="0"/>
              </a:rPr>
              <a:t>Period check</a:t>
            </a:r>
            <a:endParaRPr lang="en-US" sz="2400" dirty="0">
              <a:ln w="0"/>
              <a:effectLst>
                <a:outerShdw blurRad="38100" dist="19050" dir="2700000" algn="tl" rotWithShape="0">
                  <a:schemeClr val="dk1">
                    <a:alpha val="40000"/>
                  </a:schemeClr>
                </a:outerShdw>
              </a:effectLst>
              <a:latin typeface="Times New Roman" pitchFamily="18" charset="0"/>
              <a:cs typeface="Times New Roman" pitchFamily="18" charset="0"/>
            </a:endParaRPr>
          </a:p>
        </p:txBody>
      </p:sp>
      <p:sp>
        <p:nvSpPr>
          <p:cNvPr id="8" name="Rectangle 7"/>
          <p:cNvSpPr/>
          <p:nvPr/>
        </p:nvSpPr>
        <p:spPr>
          <a:xfrm>
            <a:off x="520861" y="5004480"/>
            <a:ext cx="5451147" cy="461665"/>
          </a:xfrm>
          <a:prstGeom prst="rect">
            <a:avLst/>
          </a:prstGeom>
          <a:noFill/>
        </p:spPr>
        <p:txBody>
          <a:bodyPr wrap="square" lIns="91440" tIns="45720" rIns="91440" bIns="45720">
            <a:spAutoFit/>
          </a:bodyPr>
          <a:lstStyle/>
          <a:p>
            <a:r>
              <a:rPr lang="en-US" sz="2400" dirty="0" smtClean="0"/>
              <a:t>period time = 0.373second ---- it’s </a:t>
            </a:r>
            <a:r>
              <a:rPr lang="en-US" sz="2400" b="1" dirty="0" smtClean="0">
                <a:solidFill>
                  <a:srgbClr val="FF0000"/>
                </a:solidFill>
              </a:rPr>
              <a:t>OK!</a:t>
            </a:r>
          </a:p>
        </p:txBody>
      </p:sp>
      <p:pic>
        <p:nvPicPr>
          <p:cNvPr id="9" name="Picture 8" descr="Capture.PNG"/>
          <p:cNvPicPr>
            <a:picLocks noChangeAspect="1"/>
          </p:cNvPicPr>
          <p:nvPr/>
        </p:nvPicPr>
        <p:blipFill>
          <a:blip r:embed="rId2" cstate="print"/>
          <a:stretch>
            <a:fillRect/>
          </a:stretch>
        </p:blipFill>
        <p:spPr>
          <a:xfrm>
            <a:off x="4410311" y="1420109"/>
            <a:ext cx="7538621" cy="501289"/>
          </a:xfrm>
          <a:prstGeom prst="rect">
            <a:avLst/>
          </a:prstGeom>
        </p:spPr>
      </p:pic>
      <p:sp>
        <p:nvSpPr>
          <p:cNvPr id="6145" name="Rectangle 1"/>
          <p:cNvSpPr>
            <a:spLocks noChangeArrowheads="1"/>
          </p:cNvSpPr>
          <p:nvPr/>
        </p:nvSpPr>
        <p:spPr bwMode="auto">
          <a:xfrm>
            <a:off x="370390" y="2072281"/>
            <a:ext cx="6637073"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65225" algn="l"/>
              </a:tabLst>
            </a:pP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T manual =Ct *(</a:t>
            </a:r>
            <a:r>
              <a:rPr kumimoji="0" lang="en-GB" altLang="zh-CN" sz="2400" b="0" i="0" u="none" strike="noStrike" cap="none" normalizeH="0" baseline="0" dirty="0" err="1" smtClean="0">
                <a:ln>
                  <a:noFill/>
                </a:ln>
                <a:solidFill>
                  <a:schemeClr val="tx1"/>
                </a:solidFill>
                <a:effectLst/>
                <a:latin typeface="Times New Roman" pitchFamily="18" charset="0"/>
                <a:cs typeface="Times New Roman" pitchFamily="18" charset="0"/>
              </a:rPr>
              <a:t>Hn</a:t>
            </a: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 ^3/4.</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Ct=0.0488.</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altLang="zh-CN" sz="2400" b="0" i="0" u="none" strike="noStrike" cap="none" normalizeH="0" baseline="0" dirty="0" err="1" smtClean="0">
                <a:ln>
                  <a:noFill/>
                </a:ln>
                <a:solidFill>
                  <a:schemeClr val="tx1"/>
                </a:solidFill>
                <a:effectLst/>
                <a:latin typeface="Times New Roman" pitchFamily="18" charset="0"/>
                <a:cs typeface="Times New Roman" pitchFamily="18" charset="0"/>
              </a:rPr>
              <a:t>Hn</a:t>
            </a: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 : Building height = 20.5m.</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T manual =0.47 sec.</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T manual = 1.4 * .47= 0.658sec.</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altLang="zh-CN" sz="2400" b="0" i="0" u="none" strike="noStrike" cap="none" normalizeH="0" baseline="0" dirty="0" smtClean="0">
                <a:ln>
                  <a:noFill/>
                </a:ln>
                <a:solidFill>
                  <a:schemeClr val="tx1"/>
                </a:solidFill>
                <a:effectLst/>
                <a:latin typeface="Times New Roman" pitchFamily="18" charset="0"/>
                <a:cs typeface="Times New Roman" pitchFamily="18" charset="0"/>
              </a:rPr>
              <a:t>T from ETABS shall be &lt;= 1.4 * T hand calculation.</a:t>
            </a:r>
            <a:endParaRPr kumimoji="0" lang="en-GB" altLang="zh-CN"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period.PNG"/>
          <p:cNvPicPr/>
          <p:nvPr/>
        </p:nvPicPr>
        <p:blipFill>
          <a:blip r:embed="rId3" cstate="print"/>
          <a:stretch>
            <a:fillRect/>
          </a:stretch>
        </p:blipFill>
        <p:spPr>
          <a:xfrm>
            <a:off x="7164729" y="2170583"/>
            <a:ext cx="4786188" cy="3049270"/>
          </a:xfrm>
          <a:prstGeom prst="rect">
            <a:avLst/>
          </a:prstGeom>
        </p:spPr>
      </p:pic>
      <p:sp>
        <p:nvSpPr>
          <p:cNvPr id="10" name="Title 1"/>
          <p:cNvSpPr txBox="1">
            <a:spLocks/>
          </p:cNvSpPr>
          <p:nvPr/>
        </p:nvSpPr>
        <p:spPr>
          <a:xfrm>
            <a:off x="567160" y="424275"/>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2724097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Floor Plans:</a:t>
            </a:r>
            <a:endParaRPr lang="en-US" sz="3600" b="1" dirty="0">
              <a:solidFill>
                <a:schemeClr val="accent1"/>
              </a:solidFill>
              <a:latin typeface="+mn-lt"/>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164" y="2047431"/>
            <a:ext cx="5846672" cy="378354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5333" y="1863522"/>
            <a:ext cx="6089742" cy="3940837"/>
          </a:xfrm>
          <a:prstGeom prst="rect">
            <a:avLst/>
          </a:prstGeom>
        </p:spPr>
      </p:pic>
      <p:sp>
        <p:nvSpPr>
          <p:cNvPr id="6" name="Title 1"/>
          <p:cNvSpPr txBox="1">
            <a:spLocks/>
          </p:cNvSpPr>
          <p:nvPr/>
        </p:nvSpPr>
        <p:spPr>
          <a:xfrm>
            <a:off x="8029411"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B2 floor Plan</a:t>
            </a:r>
            <a:endParaRPr lang="en-US" sz="2800" b="1" dirty="0">
              <a:solidFill>
                <a:schemeClr val="tx1">
                  <a:lumMod val="65000"/>
                  <a:lumOff val="35000"/>
                </a:schemeClr>
              </a:solidFill>
              <a:latin typeface="+mn-lt"/>
            </a:endParaRPr>
          </a:p>
        </p:txBody>
      </p:sp>
      <p:sp>
        <p:nvSpPr>
          <p:cNvPr id="13" name="Title 1"/>
          <p:cNvSpPr txBox="1">
            <a:spLocks/>
          </p:cNvSpPr>
          <p:nvPr/>
        </p:nvSpPr>
        <p:spPr>
          <a:xfrm>
            <a:off x="1939669" y="5804359"/>
            <a:ext cx="201882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B1 floor Plan</a:t>
            </a:r>
            <a:endParaRPr lang="en-US" sz="2800" b="1" dirty="0">
              <a:solidFill>
                <a:schemeClr val="tx1">
                  <a:lumMod val="65000"/>
                  <a:lumOff val="35000"/>
                </a:schemeClr>
              </a:solidFill>
              <a:latin typeface="+mn-lt"/>
            </a:endParaRPr>
          </a:p>
        </p:txBody>
      </p:sp>
      <p:sp>
        <p:nvSpPr>
          <p:cNvPr id="14"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72434481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085" y="975644"/>
            <a:ext cx="3764348" cy="781752"/>
          </a:xfrm>
          <a:prstGeom prst="rect">
            <a:avLst/>
          </a:prstGeom>
        </p:spPr>
        <p:txBody>
          <a:bodyPr wrap="square">
            <a:spAutoFit/>
          </a:bodyPr>
          <a:lstStyle/>
          <a:p>
            <a:pPr marL="1371600" indent="-419100" algn="just">
              <a:lnSpc>
                <a:spcPct val="140000"/>
              </a:lnSpc>
              <a:defRPr/>
            </a:pPr>
            <a:r>
              <a:rPr lang="en-US" sz="3200" b="1" dirty="0" smtClean="0">
                <a:latin typeface="Times New Roman" pitchFamily="18" charset="0"/>
                <a:cs typeface="Times New Roman" pitchFamily="18" charset="0"/>
              </a:rPr>
              <a:t>Drift Check</a:t>
            </a:r>
          </a:p>
        </p:txBody>
      </p:sp>
      <p:pic>
        <p:nvPicPr>
          <p:cNvPr id="3" name="Picture 2"/>
          <p:cNvPicPr/>
          <p:nvPr/>
        </p:nvPicPr>
        <p:blipFill>
          <a:blip r:embed="rId2" cstate="print"/>
          <a:srcRect/>
          <a:stretch>
            <a:fillRect/>
          </a:stretch>
        </p:blipFill>
        <p:spPr bwMode="auto">
          <a:xfrm>
            <a:off x="1929775" y="2945742"/>
            <a:ext cx="7980801" cy="2763332"/>
          </a:xfrm>
          <a:prstGeom prst="rect">
            <a:avLst/>
          </a:prstGeom>
          <a:noFill/>
          <a:ln w="9525">
            <a:noFill/>
            <a:miter lim="800000"/>
            <a:headEnd/>
            <a:tailEnd/>
          </a:ln>
        </p:spPr>
      </p:pic>
      <p:sp>
        <p:nvSpPr>
          <p:cNvPr id="41985" name="Rectangle 1"/>
          <p:cNvSpPr>
            <a:spLocks noChangeArrowheads="1"/>
          </p:cNvSpPr>
          <p:nvPr/>
        </p:nvSpPr>
        <p:spPr bwMode="auto">
          <a:xfrm>
            <a:off x="483381" y="1958586"/>
            <a:ext cx="9942653"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65225" algn="l"/>
              </a:tabLst>
            </a:pPr>
            <a:r>
              <a:rPr kumimoji="0" lang="en-GB"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design story drift (Δ) shall not exceed the allowable story drift ( </a:t>
            </a:r>
            <a:r>
              <a:rPr kumimoji="0" lang="en-GB"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Δa</a:t>
            </a:r>
            <a:r>
              <a:rPr kumimoji="0" lang="en-GB"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as obtained from Table 12.12-1 in ASCE 7-10 for any story which is ≤ 0.015hx.</a:t>
            </a:r>
            <a:endParaRPr kumimoji="0" lang="en-GB"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itle 1"/>
          <p:cNvSpPr txBox="1">
            <a:spLocks/>
          </p:cNvSpPr>
          <p:nvPr/>
        </p:nvSpPr>
        <p:spPr>
          <a:xfrm>
            <a:off x="575153" y="434885"/>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0649045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590308" y="1286768"/>
            <a:ext cx="10702417"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65225" algn="l"/>
              </a:tabLst>
            </a:pPr>
            <a:r>
              <a:rPr kumimoji="0" lang="en-GB" sz="2000" b="0" i="0" u="none" strike="noStrike" cap="none" normalizeH="0" baseline="0" dirty="0" smtClean="0">
                <a:ln>
                  <a:noFill/>
                </a:ln>
                <a:solidFill>
                  <a:schemeClr val="tx1"/>
                </a:solidFill>
                <a:effectLst/>
                <a:latin typeface="Times New Roman" pitchFamily="18" charset="0"/>
                <a:ea typeface="CIDFont+F2"/>
                <a:cs typeface="Times New Roman" pitchFamily="18" charset="0"/>
              </a:rPr>
              <a:t>The displacement of each floor in both direction X and Y has to be less than delta limit. The delta limit</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5225" algn="l"/>
              </a:tabLst>
            </a:pPr>
            <a:r>
              <a:rPr kumimoji="0" lang="en-GB" sz="2000" b="0" i="0" u="none" strike="noStrike" cap="none" normalizeH="0" baseline="0" dirty="0" smtClean="0">
                <a:ln>
                  <a:noFill/>
                </a:ln>
                <a:solidFill>
                  <a:schemeClr val="tx1"/>
                </a:solidFill>
                <a:effectLst/>
                <a:latin typeface="Times New Roman" pitchFamily="18" charset="0"/>
                <a:ea typeface="CIDFont+F2"/>
                <a:cs typeface="Times New Roman" pitchFamily="18" charset="0"/>
              </a:rPr>
              <a:t>from the table below is less than Standard </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35666" y="571072"/>
            <a:ext cx="3854369" cy="781752"/>
          </a:xfrm>
          <a:prstGeom prst="rect">
            <a:avLst/>
          </a:prstGeom>
        </p:spPr>
        <p:txBody>
          <a:bodyPr wrap="square">
            <a:spAutoFit/>
          </a:bodyPr>
          <a:lstStyle/>
          <a:p>
            <a:pPr marL="1371600" indent="-419100" algn="just">
              <a:lnSpc>
                <a:spcPct val="140000"/>
              </a:lnSpc>
              <a:defRPr/>
            </a:pPr>
            <a:r>
              <a:rPr lang="en-US" sz="3200" b="1" dirty="0" smtClean="0">
                <a:latin typeface="Times New Roman" pitchFamily="18" charset="0"/>
                <a:cs typeface="Times New Roman" pitchFamily="18" charset="0"/>
              </a:rPr>
              <a:t>Drift Check</a:t>
            </a:r>
          </a:p>
        </p:txBody>
      </p:sp>
      <p:graphicFrame>
        <p:nvGraphicFramePr>
          <p:cNvPr id="4" name="Table 3"/>
          <p:cNvGraphicFramePr>
            <a:graphicFrameLocks noGrp="1"/>
          </p:cNvGraphicFramePr>
          <p:nvPr/>
        </p:nvGraphicFramePr>
        <p:xfrm>
          <a:off x="1099594" y="2118167"/>
          <a:ext cx="9456517" cy="3530280"/>
        </p:xfrm>
        <a:graphic>
          <a:graphicData uri="http://schemas.openxmlformats.org/drawingml/2006/table">
            <a:tbl>
              <a:tblPr/>
              <a:tblGrid>
                <a:gridCol w="860644">
                  <a:extLst>
                    <a:ext uri="{9D8B030D-6E8A-4147-A177-3AD203B41FA5}">
                      <a16:colId xmlns:a16="http://schemas.microsoft.com/office/drawing/2014/main" val="20000"/>
                    </a:ext>
                  </a:extLst>
                </a:gridCol>
                <a:gridCol w="921700">
                  <a:extLst>
                    <a:ext uri="{9D8B030D-6E8A-4147-A177-3AD203B41FA5}">
                      <a16:colId xmlns:a16="http://schemas.microsoft.com/office/drawing/2014/main" val="20001"/>
                    </a:ext>
                  </a:extLst>
                </a:gridCol>
                <a:gridCol w="870038">
                  <a:extLst>
                    <a:ext uri="{9D8B030D-6E8A-4147-A177-3AD203B41FA5}">
                      <a16:colId xmlns:a16="http://schemas.microsoft.com/office/drawing/2014/main" val="20002"/>
                    </a:ext>
                  </a:extLst>
                </a:gridCol>
                <a:gridCol w="891171">
                  <a:extLst>
                    <a:ext uri="{9D8B030D-6E8A-4147-A177-3AD203B41FA5}">
                      <a16:colId xmlns:a16="http://schemas.microsoft.com/office/drawing/2014/main" val="20003"/>
                    </a:ext>
                  </a:extLst>
                </a:gridCol>
                <a:gridCol w="958097">
                  <a:extLst>
                    <a:ext uri="{9D8B030D-6E8A-4147-A177-3AD203B41FA5}">
                      <a16:colId xmlns:a16="http://schemas.microsoft.com/office/drawing/2014/main" val="20004"/>
                    </a:ext>
                  </a:extLst>
                </a:gridCol>
                <a:gridCol w="873559">
                  <a:extLst>
                    <a:ext uri="{9D8B030D-6E8A-4147-A177-3AD203B41FA5}">
                      <a16:colId xmlns:a16="http://schemas.microsoft.com/office/drawing/2014/main" val="20005"/>
                    </a:ext>
                  </a:extLst>
                </a:gridCol>
                <a:gridCol w="1016805">
                  <a:extLst>
                    <a:ext uri="{9D8B030D-6E8A-4147-A177-3AD203B41FA5}">
                      <a16:colId xmlns:a16="http://schemas.microsoft.com/office/drawing/2014/main" val="20006"/>
                    </a:ext>
                  </a:extLst>
                </a:gridCol>
                <a:gridCol w="1016805">
                  <a:extLst>
                    <a:ext uri="{9D8B030D-6E8A-4147-A177-3AD203B41FA5}">
                      <a16:colId xmlns:a16="http://schemas.microsoft.com/office/drawing/2014/main" val="20007"/>
                    </a:ext>
                  </a:extLst>
                </a:gridCol>
                <a:gridCol w="867689">
                  <a:extLst>
                    <a:ext uri="{9D8B030D-6E8A-4147-A177-3AD203B41FA5}">
                      <a16:colId xmlns:a16="http://schemas.microsoft.com/office/drawing/2014/main" val="20008"/>
                    </a:ext>
                  </a:extLst>
                </a:gridCol>
                <a:gridCol w="1180009">
                  <a:extLst>
                    <a:ext uri="{9D8B030D-6E8A-4147-A177-3AD203B41FA5}">
                      <a16:colId xmlns:a16="http://schemas.microsoft.com/office/drawing/2014/main" val="20009"/>
                    </a:ext>
                  </a:extLst>
                </a:gridCol>
              </a:tblGrid>
              <a:tr h="882570">
                <a:tc>
                  <a:txBody>
                    <a:bodyPr/>
                    <a:lstStyle/>
                    <a:p>
                      <a:pPr algn="ctr">
                        <a:spcAft>
                          <a:spcPts val="0"/>
                        </a:spcAft>
                      </a:pPr>
                      <a:r>
                        <a:rPr lang="en-US" sz="1000" kern="100">
                          <a:solidFill>
                            <a:srgbClr val="000000"/>
                          </a:solidFill>
                          <a:latin typeface="Times New Roman"/>
                          <a:cs typeface="SimSun"/>
                        </a:rPr>
                        <a:t>Story</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Height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Dis-x</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Dis-Y</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Drift-X</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Drift- Y</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Delta-X</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Delta-Y</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Delta Limit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Comment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1285">
                <a:tc>
                  <a:txBody>
                    <a:bodyPr/>
                    <a:lstStyle/>
                    <a:p>
                      <a:pPr algn="ctr">
                        <a:spcAft>
                          <a:spcPts val="0"/>
                        </a:spcAft>
                      </a:pPr>
                      <a:r>
                        <a:rPr lang="en-US" sz="1000" kern="100">
                          <a:solidFill>
                            <a:srgbClr val="000000"/>
                          </a:solidFill>
                          <a:latin typeface="Times New Roman"/>
                          <a:cs typeface="SimSun"/>
                        </a:rPr>
                        <a:t>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1285">
                <a:tc>
                  <a:txBody>
                    <a:bodyPr/>
                    <a:lstStyle/>
                    <a:p>
                      <a:pPr algn="ctr">
                        <a:spcAft>
                          <a:spcPts val="0"/>
                        </a:spcAft>
                      </a:pPr>
                      <a:r>
                        <a:rPr lang="en-US" sz="1000" kern="100">
                          <a:solidFill>
                            <a:srgbClr val="000000"/>
                          </a:solidFill>
                          <a:latin typeface="Times New Roman"/>
                          <a:cs typeface="SimSun"/>
                        </a:rPr>
                        <a:t>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4400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1.479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0.241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1.479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0.241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5.69415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0.92785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66</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OK!</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1285">
                <a:tc>
                  <a:txBody>
                    <a:bodyPr/>
                    <a:lstStyle/>
                    <a:p>
                      <a:pPr algn="ctr">
                        <a:spcAft>
                          <a:spcPts val="0"/>
                        </a:spcAft>
                      </a:pPr>
                      <a:r>
                        <a:rPr lang="en-US" sz="1000" kern="100">
                          <a:solidFill>
                            <a:srgbClr val="000000"/>
                          </a:solidFill>
                          <a:latin typeface="Times New Roman"/>
                          <a:cs typeface="SimSun"/>
                        </a:rPr>
                        <a:t>2</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4400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0.353</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0.632</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1.832</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0.391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7.0532</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1.50535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66</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OK!</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1285">
                <a:tc>
                  <a:txBody>
                    <a:bodyPr/>
                    <a:lstStyle/>
                    <a:p>
                      <a:pPr algn="ctr">
                        <a:spcAft>
                          <a:spcPts val="0"/>
                        </a:spcAft>
                      </a:pPr>
                      <a:r>
                        <a:rPr lang="en-US" sz="1000" kern="100">
                          <a:solidFill>
                            <a:srgbClr val="000000"/>
                          </a:solidFill>
                          <a:latin typeface="Times New Roman"/>
                          <a:cs typeface="SimSun"/>
                        </a:rPr>
                        <a:t>3</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3650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0.419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0.827</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0.066</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0.195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0.2541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0.75075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73</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OK!</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1285">
                <a:tc>
                  <a:txBody>
                    <a:bodyPr/>
                    <a:lstStyle/>
                    <a:p>
                      <a:pPr algn="ctr">
                        <a:spcAft>
                          <a:spcPts val="0"/>
                        </a:spcAft>
                      </a:pPr>
                      <a:r>
                        <a:rPr lang="en-US" sz="1000" kern="100">
                          <a:solidFill>
                            <a:srgbClr val="000000"/>
                          </a:solidFill>
                          <a:latin typeface="Times New Roman"/>
                          <a:cs typeface="SimSun"/>
                        </a:rPr>
                        <a:t>4</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3650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0.788</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1.473</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0.369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0.646</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1.42065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2.4871</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73</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OK!</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41285">
                <a:tc>
                  <a:txBody>
                    <a:bodyPr/>
                    <a:lstStyle/>
                    <a:p>
                      <a:pPr algn="ctr">
                        <a:spcAft>
                          <a:spcPts val="0"/>
                        </a:spcAft>
                      </a:pPr>
                      <a:r>
                        <a:rPr lang="en-US" sz="1000" kern="100">
                          <a:solidFill>
                            <a:srgbClr val="000000"/>
                          </a:solidFill>
                          <a:latin typeface="Times New Roman"/>
                          <a:cs typeface="SimSun"/>
                        </a:rPr>
                        <a:t>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dirty="0">
                          <a:solidFill>
                            <a:srgbClr val="000000"/>
                          </a:solidFill>
                          <a:latin typeface="Times New Roman"/>
                          <a:cs typeface="SimSun"/>
                        </a:rPr>
                        <a:t>3000</a:t>
                      </a:r>
                      <a:endParaRPr lang="en-GB" sz="1200" kern="100" dirty="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0.769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1.592</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1.557</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0.119</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5.99445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0.45815</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Times New Roman"/>
                          <a:cs typeface="SimSun"/>
                        </a:rPr>
                        <a:t>60</a:t>
                      </a:r>
                      <a:endParaRPr lang="en-GB" sz="1200" kern="10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dirty="0">
                          <a:solidFill>
                            <a:srgbClr val="000000"/>
                          </a:solidFill>
                          <a:latin typeface="Times New Roman"/>
                          <a:cs typeface="SimSun"/>
                        </a:rPr>
                        <a:t>OK!</a:t>
                      </a:r>
                      <a:endParaRPr lang="en-GB" sz="1200" kern="100" dirty="0">
                        <a:latin typeface="SimSun"/>
                        <a:cs typeface="SimSu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5" name="Title 1"/>
          <p:cNvSpPr txBox="1">
            <a:spLocks/>
          </p:cNvSpPr>
          <p:nvPr/>
        </p:nvSpPr>
        <p:spPr>
          <a:xfrm>
            <a:off x="590308" y="222462"/>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67870884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4788" y="493018"/>
            <a:ext cx="4679486" cy="858889"/>
          </a:xfrm>
          <a:prstGeom prst="rect">
            <a:avLst/>
          </a:prstGeom>
        </p:spPr>
        <p:txBody>
          <a:bodyPr wrap="none">
            <a:spAutoFit/>
          </a:bodyPr>
          <a:lstStyle/>
          <a:p>
            <a:pPr marL="1371600" indent="-419100" algn="just">
              <a:lnSpc>
                <a:spcPct val="140000"/>
              </a:lnSpc>
              <a:defRPr/>
            </a:pPr>
            <a:r>
              <a:rPr lang="en-US" sz="4000" dirty="0" smtClean="0">
                <a:latin typeface="Times New Roman" pitchFamily="18" charset="0"/>
                <a:cs typeface="Times New Roman" pitchFamily="18" charset="0"/>
              </a:rPr>
              <a:t>Base shear check</a:t>
            </a:r>
          </a:p>
        </p:txBody>
      </p:sp>
      <p:pic>
        <p:nvPicPr>
          <p:cNvPr id="3" name="Picture 2" descr="error.PNG"/>
          <p:cNvPicPr/>
          <p:nvPr/>
        </p:nvPicPr>
        <p:blipFill>
          <a:blip r:embed="rId2" cstate="print"/>
          <a:stretch>
            <a:fillRect/>
          </a:stretch>
        </p:blipFill>
        <p:spPr>
          <a:xfrm>
            <a:off x="6533806" y="1111170"/>
            <a:ext cx="4587638" cy="4450466"/>
          </a:xfrm>
          <a:prstGeom prst="rect">
            <a:avLst/>
          </a:prstGeom>
        </p:spPr>
      </p:pic>
      <p:graphicFrame>
        <p:nvGraphicFramePr>
          <p:cNvPr id="4" name="Table 3"/>
          <p:cNvGraphicFramePr>
            <a:graphicFrameLocks noGrp="1"/>
          </p:cNvGraphicFramePr>
          <p:nvPr/>
        </p:nvGraphicFramePr>
        <p:xfrm>
          <a:off x="740780" y="1892565"/>
          <a:ext cx="5130101" cy="1521965"/>
        </p:xfrm>
        <a:graphic>
          <a:graphicData uri="http://schemas.openxmlformats.org/drawingml/2006/table">
            <a:tbl>
              <a:tblPr/>
              <a:tblGrid>
                <a:gridCol w="1164813">
                  <a:extLst>
                    <a:ext uri="{9D8B030D-6E8A-4147-A177-3AD203B41FA5}">
                      <a16:colId xmlns:a16="http://schemas.microsoft.com/office/drawing/2014/main" val="20000"/>
                    </a:ext>
                  </a:extLst>
                </a:gridCol>
                <a:gridCol w="702169">
                  <a:extLst>
                    <a:ext uri="{9D8B030D-6E8A-4147-A177-3AD203B41FA5}">
                      <a16:colId xmlns:a16="http://schemas.microsoft.com/office/drawing/2014/main" val="20001"/>
                    </a:ext>
                  </a:extLst>
                </a:gridCol>
                <a:gridCol w="1128721">
                  <a:extLst>
                    <a:ext uri="{9D8B030D-6E8A-4147-A177-3AD203B41FA5}">
                      <a16:colId xmlns:a16="http://schemas.microsoft.com/office/drawing/2014/main" val="20002"/>
                    </a:ext>
                  </a:extLst>
                </a:gridCol>
                <a:gridCol w="1278834">
                  <a:extLst>
                    <a:ext uri="{9D8B030D-6E8A-4147-A177-3AD203B41FA5}">
                      <a16:colId xmlns:a16="http://schemas.microsoft.com/office/drawing/2014/main" val="20003"/>
                    </a:ext>
                  </a:extLst>
                </a:gridCol>
                <a:gridCol w="855564">
                  <a:extLst>
                    <a:ext uri="{9D8B030D-6E8A-4147-A177-3AD203B41FA5}">
                      <a16:colId xmlns:a16="http://schemas.microsoft.com/office/drawing/2014/main" val="20004"/>
                    </a:ext>
                  </a:extLst>
                </a:gridCol>
              </a:tblGrid>
              <a:tr h="447637">
                <a:tc>
                  <a:txBody>
                    <a:bodyPr/>
                    <a:lstStyle/>
                    <a:p>
                      <a:pPr>
                        <a:spcAft>
                          <a:spcPts val="0"/>
                        </a:spcAft>
                      </a:pPr>
                      <a:r>
                        <a:rPr lang="en-GB" sz="1150" kern="100">
                          <a:latin typeface="CIDFont+F17"/>
                          <a:ea typeface="Times New Roman"/>
                          <a:cs typeface="CIDFont+F17"/>
                        </a:rPr>
                        <a:t>Direction </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150" kern="100">
                          <a:latin typeface="CIDFont+F17"/>
                          <a:ea typeface="Times New Roman"/>
                          <a:cs typeface="CIDFont+F17"/>
                        </a:rPr>
                        <a:t>period</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150" kern="100">
                          <a:latin typeface="CIDFont+F17"/>
                          <a:ea typeface="Times New Roman"/>
                          <a:cs typeface="CIDFont+F17"/>
                        </a:rPr>
                        <a:t>V manual</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150" kern="100">
                          <a:latin typeface="CIDFont+F17"/>
                          <a:ea typeface="Times New Roman"/>
                          <a:cs typeface="CIDFont+F17"/>
                        </a:rPr>
                        <a:t>Vetabs </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150" kern="100">
                          <a:latin typeface="CIDFont+F17"/>
                          <a:ea typeface="Times New Roman"/>
                          <a:cs typeface="CIDFont+F17"/>
                        </a:rPr>
                        <a:t>error</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7164">
                <a:tc>
                  <a:txBody>
                    <a:bodyPr/>
                    <a:lstStyle/>
                    <a:p>
                      <a:pPr algn="ctr">
                        <a:lnSpc>
                          <a:spcPct val="115000"/>
                        </a:lnSpc>
                        <a:spcAft>
                          <a:spcPts val="0"/>
                        </a:spcAft>
                        <a:tabLst>
                          <a:tab pos="1165860" algn="l"/>
                        </a:tabLst>
                      </a:pPr>
                      <a:r>
                        <a:rPr lang="en-GB" sz="1200" u="sng" kern="100">
                          <a:latin typeface="Times New Roman"/>
                          <a:cs typeface="SimSun"/>
                        </a:rPr>
                        <a:t>X</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u="sng" kern="100">
                          <a:latin typeface="Times New Roman"/>
                          <a:cs typeface="SimSun"/>
                        </a:rPr>
                        <a:t>0.373</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a:latin typeface="Times New Roman"/>
                          <a:cs typeface="SimSun"/>
                        </a:rPr>
                        <a:t>4356.35</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a:latin typeface="Times New Roman"/>
                          <a:cs typeface="SimSun"/>
                        </a:rPr>
                        <a:t>4248.56</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a:latin typeface="Times New Roman"/>
                          <a:cs typeface="SimSun"/>
                        </a:rPr>
                        <a:t>2.54%</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7164">
                <a:tc>
                  <a:txBody>
                    <a:bodyPr/>
                    <a:lstStyle/>
                    <a:p>
                      <a:pPr algn="ctr">
                        <a:lnSpc>
                          <a:spcPct val="115000"/>
                        </a:lnSpc>
                        <a:spcAft>
                          <a:spcPts val="0"/>
                        </a:spcAft>
                        <a:tabLst>
                          <a:tab pos="1165860" algn="l"/>
                        </a:tabLst>
                      </a:pPr>
                      <a:r>
                        <a:rPr lang="en-GB" sz="1200" u="sng" kern="100" dirty="0">
                          <a:latin typeface="Times New Roman"/>
                          <a:cs typeface="SimSun"/>
                        </a:rPr>
                        <a:t>Y</a:t>
                      </a:r>
                      <a:endParaRPr lang="en-GB" sz="1200" kern="100" dirty="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u="sng" kern="100" dirty="0">
                          <a:latin typeface="Times New Roman"/>
                          <a:cs typeface="SimSun"/>
                        </a:rPr>
                        <a:t>0.268</a:t>
                      </a:r>
                      <a:endParaRPr lang="en-GB" sz="1200" kern="100" dirty="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a:latin typeface="Times New Roman"/>
                          <a:cs typeface="SimSun"/>
                        </a:rPr>
                        <a:t>4356.35</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a:latin typeface="Times New Roman"/>
                          <a:cs typeface="SimSun"/>
                        </a:rPr>
                        <a:t>4248.56</a:t>
                      </a:r>
                      <a:endParaRPr lang="en-GB" sz="1200" kern="10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1165860" algn="l"/>
                        </a:tabLst>
                      </a:pPr>
                      <a:r>
                        <a:rPr lang="en-GB" sz="1200" kern="100" dirty="0">
                          <a:latin typeface="Times New Roman"/>
                          <a:cs typeface="SimSun"/>
                        </a:rPr>
                        <a:t>2.54%</a:t>
                      </a:r>
                      <a:endParaRPr lang="en-GB" sz="1200" kern="100" dirty="0">
                        <a:latin typeface="SimSun"/>
                        <a:cs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6082" name="Rectangle 2"/>
          <p:cNvSpPr>
            <a:spLocks noChangeArrowheads="1"/>
          </p:cNvSpPr>
          <p:nvPr/>
        </p:nvSpPr>
        <p:spPr bwMode="auto">
          <a:xfrm>
            <a:off x="266218" y="3636958"/>
            <a:ext cx="5173883"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65225" algn="l"/>
              </a:tabLst>
            </a:pPr>
            <a:r>
              <a:rPr kumimoji="0" lang="en-GB" altLang="zh-CN" sz="3200" b="1" i="0" u="none" strike="noStrike" cap="none" normalizeH="0" baseline="0" dirty="0" smtClean="0">
                <a:ln>
                  <a:noFill/>
                </a:ln>
                <a:solidFill>
                  <a:srgbClr val="FF0000"/>
                </a:solidFill>
                <a:effectLst/>
                <a:latin typeface="Times New Roman" pitchFamily="18" charset="0"/>
                <a:cs typeface="Times New Roman" pitchFamily="18" charset="0"/>
              </a:rPr>
              <a:t>Error is less than 5% so its OK!</a:t>
            </a:r>
            <a:endParaRPr kumimoji="0" lang="en-GB" altLang="zh-CN"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6" name="Title 1"/>
          <p:cNvSpPr txBox="1">
            <a:spLocks/>
          </p:cNvSpPr>
          <p:nvPr/>
        </p:nvSpPr>
        <p:spPr>
          <a:xfrm>
            <a:off x="557736" y="90538"/>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409640206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5782" y="1034181"/>
            <a:ext cx="7886230" cy="584775"/>
          </a:xfrm>
          <a:prstGeom prst="rect">
            <a:avLst/>
          </a:prstGeom>
        </p:spPr>
        <p:txBody>
          <a:bodyPr wrap="square">
            <a:spAutoFit/>
          </a:bodyPr>
          <a:lstStyle/>
          <a:p>
            <a:r>
              <a:rPr lang="en-US" sz="3200" dirty="0" smtClean="0">
                <a:latin typeface="Times New Roman" pitchFamily="18" charset="0"/>
                <a:cs typeface="Times New Roman" pitchFamily="18" charset="0"/>
              </a:rPr>
              <a:t>Structural elements Design</a:t>
            </a:r>
            <a:endParaRPr lang="en-GB" sz="3200" dirty="0"/>
          </a:p>
        </p:txBody>
      </p:sp>
      <p:pic>
        <p:nvPicPr>
          <p:cNvPr id="3" name="Picture 2" descr="beams.PNG"/>
          <p:cNvPicPr/>
          <p:nvPr/>
        </p:nvPicPr>
        <p:blipFill>
          <a:blip r:embed="rId2" cstate="print"/>
          <a:stretch>
            <a:fillRect/>
          </a:stretch>
        </p:blipFill>
        <p:spPr>
          <a:xfrm>
            <a:off x="1828467" y="1723459"/>
            <a:ext cx="8312608" cy="4064214"/>
          </a:xfrm>
          <a:prstGeom prst="rect">
            <a:avLst/>
          </a:prstGeom>
        </p:spPr>
      </p:pic>
      <p:sp>
        <p:nvSpPr>
          <p:cNvPr id="4" name="Title 1"/>
          <p:cNvSpPr txBox="1">
            <a:spLocks/>
          </p:cNvSpPr>
          <p:nvPr/>
        </p:nvSpPr>
        <p:spPr>
          <a:xfrm>
            <a:off x="705782" y="486137"/>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71367386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6776" y="947560"/>
            <a:ext cx="5509549" cy="584775"/>
          </a:xfrm>
          <a:prstGeom prst="rect">
            <a:avLst/>
          </a:prstGeom>
        </p:spPr>
        <p:txBody>
          <a:bodyPr wrap="square">
            <a:spAutoFit/>
          </a:bodyPr>
          <a:lstStyle/>
          <a:p>
            <a:r>
              <a:rPr lang="en-GB" sz="3200" dirty="0" smtClean="0"/>
              <a:t>Checking design members:</a:t>
            </a:r>
            <a:endParaRPr lang="en-US" sz="3200" dirty="0" smtClean="0"/>
          </a:p>
        </p:txBody>
      </p:sp>
      <p:pic>
        <p:nvPicPr>
          <p:cNvPr id="5" name="Picture 4" descr="b2.PNG"/>
          <p:cNvPicPr/>
          <p:nvPr/>
        </p:nvPicPr>
        <p:blipFill>
          <a:blip r:embed="rId2" cstate="print"/>
          <a:stretch>
            <a:fillRect/>
          </a:stretch>
        </p:blipFill>
        <p:spPr>
          <a:xfrm>
            <a:off x="655215" y="2203160"/>
            <a:ext cx="4284000" cy="2937817"/>
          </a:xfrm>
          <a:prstGeom prst="rect">
            <a:avLst/>
          </a:prstGeom>
        </p:spPr>
      </p:pic>
      <p:pic>
        <p:nvPicPr>
          <p:cNvPr id="6" name="Picture 5" descr="b1.PNG"/>
          <p:cNvPicPr/>
          <p:nvPr/>
        </p:nvPicPr>
        <p:blipFill>
          <a:blip r:embed="rId3" cstate="print"/>
          <a:stretch>
            <a:fillRect/>
          </a:stretch>
        </p:blipFill>
        <p:spPr>
          <a:xfrm>
            <a:off x="6412982" y="2106593"/>
            <a:ext cx="4235726" cy="3201960"/>
          </a:xfrm>
          <a:prstGeom prst="rect">
            <a:avLst/>
          </a:prstGeom>
        </p:spPr>
      </p:pic>
      <p:sp>
        <p:nvSpPr>
          <p:cNvPr id="7" name="TextBox 6"/>
          <p:cNvSpPr txBox="1"/>
          <p:nvPr/>
        </p:nvSpPr>
        <p:spPr>
          <a:xfrm>
            <a:off x="833377" y="5532699"/>
            <a:ext cx="2754775" cy="646331"/>
          </a:xfrm>
          <a:prstGeom prst="rect">
            <a:avLst/>
          </a:prstGeom>
          <a:noFill/>
        </p:spPr>
        <p:txBody>
          <a:bodyPr wrap="square" rtlCol="0">
            <a:spAutoFit/>
          </a:bodyPr>
          <a:lstStyle/>
          <a:p>
            <a:r>
              <a:rPr lang="en-GB" dirty="0" smtClean="0"/>
              <a:t>Basement 2</a:t>
            </a:r>
          </a:p>
          <a:p>
            <a:endParaRPr lang="en-GB" dirty="0"/>
          </a:p>
        </p:txBody>
      </p:sp>
      <p:sp>
        <p:nvSpPr>
          <p:cNvPr id="8" name="Rectangle 7"/>
          <p:cNvSpPr/>
          <p:nvPr/>
        </p:nvSpPr>
        <p:spPr>
          <a:xfrm>
            <a:off x="6682451" y="5386047"/>
            <a:ext cx="6096000" cy="646331"/>
          </a:xfrm>
          <a:prstGeom prst="rect">
            <a:avLst/>
          </a:prstGeom>
        </p:spPr>
        <p:txBody>
          <a:bodyPr>
            <a:spAutoFit/>
          </a:bodyPr>
          <a:lstStyle/>
          <a:p>
            <a:r>
              <a:rPr lang="en-GB" dirty="0" smtClean="0"/>
              <a:t>Basement 1 </a:t>
            </a:r>
          </a:p>
          <a:p>
            <a:endParaRPr lang="en-GB" dirty="0"/>
          </a:p>
        </p:txBody>
      </p:sp>
      <p:sp>
        <p:nvSpPr>
          <p:cNvPr id="10"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289128403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87078" y="5509550"/>
            <a:ext cx="2754775" cy="646331"/>
          </a:xfrm>
          <a:prstGeom prst="rect">
            <a:avLst/>
          </a:prstGeom>
          <a:noFill/>
        </p:spPr>
        <p:txBody>
          <a:bodyPr wrap="square" rtlCol="0">
            <a:spAutoFit/>
          </a:bodyPr>
          <a:lstStyle/>
          <a:p>
            <a:r>
              <a:rPr lang="en-GB" dirty="0" smtClean="0"/>
              <a:t>Ground floor</a:t>
            </a:r>
          </a:p>
          <a:p>
            <a:endParaRPr lang="en-GB" dirty="0"/>
          </a:p>
        </p:txBody>
      </p:sp>
      <p:sp>
        <p:nvSpPr>
          <p:cNvPr id="8" name="Rectangle 7"/>
          <p:cNvSpPr/>
          <p:nvPr/>
        </p:nvSpPr>
        <p:spPr>
          <a:xfrm>
            <a:off x="6682451" y="5386047"/>
            <a:ext cx="6096000" cy="369332"/>
          </a:xfrm>
          <a:prstGeom prst="rect">
            <a:avLst/>
          </a:prstGeom>
        </p:spPr>
        <p:txBody>
          <a:bodyPr>
            <a:spAutoFit/>
          </a:bodyPr>
          <a:lstStyle/>
          <a:p>
            <a:r>
              <a:rPr lang="en-GB" dirty="0" smtClean="0"/>
              <a:t>First Floor</a:t>
            </a:r>
            <a:endParaRPr lang="en-GB" dirty="0"/>
          </a:p>
        </p:txBody>
      </p:sp>
      <p:pic>
        <p:nvPicPr>
          <p:cNvPr id="9" name="Picture 8" descr="gf.PNG"/>
          <p:cNvPicPr/>
          <p:nvPr/>
        </p:nvPicPr>
        <p:blipFill>
          <a:blip r:embed="rId2" cstate="print"/>
          <a:stretch>
            <a:fillRect/>
          </a:stretch>
        </p:blipFill>
        <p:spPr>
          <a:xfrm>
            <a:off x="445741" y="2026368"/>
            <a:ext cx="4216811" cy="3384000"/>
          </a:xfrm>
          <a:prstGeom prst="rect">
            <a:avLst/>
          </a:prstGeom>
        </p:spPr>
      </p:pic>
      <p:pic>
        <p:nvPicPr>
          <p:cNvPr id="10" name="Picture 9" descr="f1.PNG"/>
          <p:cNvPicPr/>
          <p:nvPr/>
        </p:nvPicPr>
        <p:blipFill>
          <a:blip r:embed="rId3" cstate="print"/>
          <a:stretch>
            <a:fillRect/>
          </a:stretch>
        </p:blipFill>
        <p:spPr>
          <a:xfrm>
            <a:off x="6497779" y="1873299"/>
            <a:ext cx="4219856" cy="3204000"/>
          </a:xfrm>
          <a:prstGeom prst="rect">
            <a:avLst/>
          </a:prstGeom>
        </p:spPr>
      </p:pic>
      <p:sp>
        <p:nvSpPr>
          <p:cNvPr id="11" name="Rectangle 10"/>
          <p:cNvSpPr/>
          <p:nvPr/>
        </p:nvSpPr>
        <p:spPr>
          <a:xfrm>
            <a:off x="496776" y="947560"/>
            <a:ext cx="5509549" cy="584775"/>
          </a:xfrm>
          <a:prstGeom prst="rect">
            <a:avLst/>
          </a:prstGeom>
        </p:spPr>
        <p:txBody>
          <a:bodyPr wrap="square">
            <a:spAutoFit/>
          </a:bodyPr>
          <a:lstStyle/>
          <a:p>
            <a:r>
              <a:rPr lang="en-GB" sz="3200" dirty="0" smtClean="0"/>
              <a:t>Checking design members:</a:t>
            </a:r>
            <a:endParaRPr lang="en-US" sz="3200" dirty="0" smtClean="0"/>
          </a:p>
        </p:txBody>
      </p:sp>
      <p:sp>
        <p:nvSpPr>
          <p:cNvPr id="12"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36010163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tr-Model.jpg"/>
          <p:cNvPicPr>
            <a:picLocks noChangeAspect="1"/>
          </p:cNvPicPr>
          <p:nvPr/>
        </p:nvPicPr>
        <p:blipFill>
          <a:blip r:embed="rId2" cstate="print"/>
          <a:stretch>
            <a:fillRect/>
          </a:stretch>
        </p:blipFill>
        <p:spPr>
          <a:xfrm rot="16200000">
            <a:off x="5636591" y="-262896"/>
            <a:ext cx="5077325" cy="7720673"/>
          </a:xfrm>
          <a:prstGeom prst="rect">
            <a:avLst/>
          </a:prstGeom>
        </p:spPr>
      </p:pic>
      <p:sp>
        <p:nvSpPr>
          <p:cNvPr id="12" name="Rectangle 11"/>
          <p:cNvSpPr/>
          <p:nvPr/>
        </p:nvSpPr>
        <p:spPr>
          <a:xfrm>
            <a:off x="675588" y="1535850"/>
            <a:ext cx="15021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1.  Slabs</a:t>
            </a:r>
            <a:endParaRPr lang="en-GB" sz="2800" dirty="0"/>
          </a:p>
        </p:txBody>
      </p:sp>
      <p:sp>
        <p:nvSpPr>
          <p:cNvPr id="5" name="Rectangle 4"/>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6"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33103712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75588" y="1656939"/>
            <a:ext cx="15021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1.  Slabs</a:t>
            </a:r>
            <a:endParaRPr lang="en-GB" sz="2800" dirty="0"/>
          </a:p>
        </p:txBody>
      </p:sp>
      <p:pic>
        <p:nvPicPr>
          <p:cNvPr id="5" name="Picture 4" descr="33333.PNG"/>
          <p:cNvPicPr>
            <a:picLocks noChangeAspect="1"/>
          </p:cNvPicPr>
          <p:nvPr/>
        </p:nvPicPr>
        <p:blipFill>
          <a:blip r:embed="rId2" cstate="print"/>
          <a:stretch>
            <a:fillRect/>
          </a:stretch>
        </p:blipFill>
        <p:spPr>
          <a:xfrm>
            <a:off x="1658659" y="2449614"/>
            <a:ext cx="8495993" cy="3520177"/>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7"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37287726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532335"/>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2.  Beams</a:t>
            </a:r>
            <a:endParaRPr lang="en-GB" sz="2800" dirty="0"/>
          </a:p>
        </p:txBody>
      </p:sp>
      <p:pic>
        <p:nvPicPr>
          <p:cNvPr id="6" name="Picture 5" descr="b22.PNG"/>
          <p:cNvPicPr>
            <a:picLocks noChangeAspect="1"/>
          </p:cNvPicPr>
          <p:nvPr/>
        </p:nvPicPr>
        <p:blipFill>
          <a:blip r:embed="rId2" cstate="print"/>
          <a:stretch>
            <a:fillRect/>
          </a:stretch>
        </p:blipFill>
        <p:spPr>
          <a:xfrm>
            <a:off x="643413" y="2238922"/>
            <a:ext cx="4882467" cy="3636000"/>
          </a:xfrm>
          <a:prstGeom prst="rect">
            <a:avLst/>
          </a:prstGeom>
        </p:spPr>
      </p:pic>
      <p:pic>
        <p:nvPicPr>
          <p:cNvPr id="7" name="Picture 6" descr="b11.PNG"/>
          <p:cNvPicPr>
            <a:picLocks noChangeAspect="1"/>
          </p:cNvPicPr>
          <p:nvPr/>
        </p:nvPicPr>
        <p:blipFill>
          <a:blip r:embed="rId3" cstate="print"/>
          <a:stretch>
            <a:fillRect/>
          </a:stretch>
        </p:blipFill>
        <p:spPr>
          <a:xfrm>
            <a:off x="6674483" y="2309030"/>
            <a:ext cx="4370169" cy="3492000"/>
          </a:xfrm>
          <a:prstGeom prst="rect">
            <a:avLst/>
          </a:prstGeom>
        </p:spPr>
      </p:pic>
      <p:sp>
        <p:nvSpPr>
          <p:cNvPr id="8" name="TextBox 7"/>
          <p:cNvSpPr txBox="1"/>
          <p:nvPr/>
        </p:nvSpPr>
        <p:spPr>
          <a:xfrm>
            <a:off x="962526" y="5966632"/>
            <a:ext cx="3970421" cy="369332"/>
          </a:xfrm>
          <a:prstGeom prst="rect">
            <a:avLst/>
          </a:prstGeom>
          <a:noFill/>
        </p:spPr>
        <p:txBody>
          <a:bodyPr wrap="square" rtlCol="0">
            <a:spAutoFit/>
          </a:bodyPr>
          <a:lstStyle/>
          <a:p>
            <a:pPr algn="ctr"/>
            <a:r>
              <a:rPr lang="en-GB" dirty="0" smtClean="0"/>
              <a:t>B2 Beams</a:t>
            </a:r>
            <a:endParaRPr lang="en-GB" dirty="0"/>
          </a:p>
        </p:txBody>
      </p:sp>
      <p:sp>
        <p:nvSpPr>
          <p:cNvPr id="9" name="TextBox 8"/>
          <p:cNvSpPr txBox="1"/>
          <p:nvPr/>
        </p:nvSpPr>
        <p:spPr>
          <a:xfrm>
            <a:off x="7194884" y="5846316"/>
            <a:ext cx="2454442" cy="646331"/>
          </a:xfrm>
          <a:prstGeom prst="rect">
            <a:avLst/>
          </a:prstGeom>
          <a:noFill/>
        </p:spPr>
        <p:txBody>
          <a:bodyPr wrap="square" rtlCol="0">
            <a:spAutoFit/>
          </a:bodyPr>
          <a:lstStyle/>
          <a:p>
            <a:pPr algn="ctr"/>
            <a:r>
              <a:rPr lang="en-GB" dirty="0" smtClean="0"/>
              <a:t>B1 Beams</a:t>
            </a:r>
          </a:p>
          <a:p>
            <a:endParaRPr lang="en-GB" dirty="0"/>
          </a:p>
        </p:txBody>
      </p:sp>
      <p:sp>
        <p:nvSpPr>
          <p:cNvPr id="10" name="Rectangle 9"/>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11"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20410077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508197"/>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2.  Beams</a:t>
            </a:r>
            <a:endParaRPr lang="en-GB" sz="2800" dirty="0"/>
          </a:p>
        </p:txBody>
      </p:sp>
      <p:sp>
        <p:nvSpPr>
          <p:cNvPr id="8" name="TextBox 7"/>
          <p:cNvSpPr txBox="1"/>
          <p:nvPr/>
        </p:nvSpPr>
        <p:spPr>
          <a:xfrm>
            <a:off x="1001189" y="5905672"/>
            <a:ext cx="3970421" cy="369332"/>
          </a:xfrm>
          <a:prstGeom prst="rect">
            <a:avLst/>
          </a:prstGeom>
          <a:noFill/>
        </p:spPr>
        <p:txBody>
          <a:bodyPr wrap="square" rtlCol="0">
            <a:spAutoFit/>
          </a:bodyPr>
          <a:lstStyle/>
          <a:p>
            <a:pPr algn="ctr"/>
            <a:r>
              <a:rPr lang="en-GB" dirty="0" smtClean="0"/>
              <a:t>GF Beams</a:t>
            </a:r>
            <a:endParaRPr lang="en-GB" dirty="0"/>
          </a:p>
        </p:txBody>
      </p:sp>
      <p:sp>
        <p:nvSpPr>
          <p:cNvPr id="9" name="TextBox 8"/>
          <p:cNvSpPr txBox="1"/>
          <p:nvPr/>
        </p:nvSpPr>
        <p:spPr>
          <a:xfrm>
            <a:off x="7233547" y="5785356"/>
            <a:ext cx="2454442" cy="646331"/>
          </a:xfrm>
          <a:prstGeom prst="rect">
            <a:avLst/>
          </a:prstGeom>
          <a:noFill/>
        </p:spPr>
        <p:txBody>
          <a:bodyPr wrap="square" rtlCol="0">
            <a:spAutoFit/>
          </a:bodyPr>
          <a:lstStyle/>
          <a:p>
            <a:pPr algn="ctr"/>
            <a:r>
              <a:rPr lang="en-GB" dirty="0" smtClean="0"/>
              <a:t>F1 Beams</a:t>
            </a:r>
          </a:p>
          <a:p>
            <a:endParaRPr lang="en-GB" dirty="0"/>
          </a:p>
        </p:txBody>
      </p:sp>
      <p:pic>
        <p:nvPicPr>
          <p:cNvPr id="10" name="Picture 9" descr="gf.PNG"/>
          <p:cNvPicPr>
            <a:picLocks noChangeAspect="1"/>
          </p:cNvPicPr>
          <p:nvPr/>
        </p:nvPicPr>
        <p:blipFill>
          <a:blip r:embed="rId2" cstate="print"/>
          <a:stretch>
            <a:fillRect/>
          </a:stretch>
        </p:blipFill>
        <p:spPr>
          <a:xfrm>
            <a:off x="664305" y="2163852"/>
            <a:ext cx="4136538" cy="3476950"/>
          </a:xfrm>
          <a:prstGeom prst="rect">
            <a:avLst/>
          </a:prstGeom>
        </p:spPr>
      </p:pic>
      <p:pic>
        <p:nvPicPr>
          <p:cNvPr id="11" name="Picture 10" descr="f1.PNG"/>
          <p:cNvPicPr>
            <a:picLocks noChangeAspect="1"/>
          </p:cNvPicPr>
          <p:nvPr/>
        </p:nvPicPr>
        <p:blipFill>
          <a:blip r:embed="rId3" cstate="print"/>
          <a:stretch>
            <a:fillRect/>
          </a:stretch>
        </p:blipFill>
        <p:spPr>
          <a:xfrm>
            <a:off x="6006325" y="1971276"/>
            <a:ext cx="5068355" cy="3652392"/>
          </a:xfrm>
          <a:prstGeom prst="rect">
            <a:avLst/>
          </a:prstGeom>
        </p:spPr>
      </p:pic>
      <p:sp>
        <p:nvSpPr>
          <p:cNvPr id="13" name="Rectangle 12"/>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14"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4229039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0051" y="1368143"/>
            <a:ext cx="3958815"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Project Floor Plans:</a:t>
            </a:r>
            <a:endParaRPr lang="en-US" sz="3600" b="1" dirty="0">
              <a:solidFill>
                <a:schemeClr val="accent1"/>
              </a:solidFill>
              <a:latin typeface="+mn-lt"/>
            </a:endParaRPr>
          </a:p>
        </p:txBody>
      </p:sp>
      <p:sp>
        <p:nvSpPr>
          <p:cNvPr id="6" name="Title 1"/>
          <p:cNvSpPr txBox="1">
            <a:spLocks/>
          </p:cNvSpPr>
          <p:nvPr/>
        </p:nvSpPr>
        <p:spPr>
          <a:xfrm>
            <a:off x="7866851" y="5804359"/>
            <a:ext cx="2750349"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Ground floor Plan</a:t>
            </a:r>
            <a:endParaRPr lang="en-US" sz="2800" b="1" dirty="0">
              <a:solidFill>
                <a:schemeClr val="tx1">
                  <a:lumMod val="65000"/>
                  <a:lumOff val="35000"/>
                </a:schemeClr>
              </a:solidFill>
              <a:latin typeface="+mn-lt"/>
            </a:endParaRPr>
          </a:p>
        </p:txBody>
      </p:sp>
      <p:sp>
        <p:nvSpPr>
          <p:cNvPr id="7" name="Title 1"/>
          <p:cNvSpPr txBox="1">
            <a:spLocks/>
          </p:cNvSpPr>
          <p:nvPr/>
        </p:nvSpPr>
        <p:spPr>
          <a:xfrm>
            <a:off x="1939669" y="5804359"/>
            <a:ext cx="2439197"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800" b="1" dirty="0" smtClean="0">
                <a:solidFill>
                  <a:schemeClr val="tx1">
                    <a:lumMod val="65000"/>
                    <a:lumOff val="35000"/>
                  </a:schemeClr>
                </a:solidFill>
                <a:latin typeface="+mn-lt"/>
              </a:rPr>
              <a:t>First floor Plan</a:t>
            </a:r>
            <a:endParaRPr lang="en-US" sz="2800" b="1" dirty="0">
              <a:solidFill>
                <a:schemeClr val="tx1">
                  <a:lumMod val="65000"/>
                  <a:lumOff val="35000"/>
                </a:schemeClr>
              </a:solidFill>
              <a:latin typeface="+mn-lt"/>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4561" y="2079849"/>
            <a:ext cx="5748286" cy="3719872"/>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698" y="2079849"/>
            <a:ext cx="4892096" cy="3669072"/>
          </a:xfrm>
          <a:prstGeom prst="rect">
            <a:avLst/>
          </a:prstGeom>
        </p:spPr>
      </p:pic>
      <p:sp>
        <p:nvSpPr>
          <p:cNvPr id="10" name="Title 1"/>
          <p:cNvSpPr txBox="1">
            <a:spLocks/>
          </p:cNvSpPr>
          <p:nvPr/>
        </p:nvSpPr>
        <p:spPr>
          <a:xfrm>
            <a:off x="300669" y="536574"/>
            <a:ext cx="10243868" cy="647660"/>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b="1" dirty="0" smtClean="0">
                <a:solidFill>
                  <a:schemeClr val="accent1"/>
                </a:solidFill>
                <a:latin typeface="+mn-lt"/>
              </a:rPr>
              <a:t>Architectural Aspects :</a:t>
            </a:r>
            <a:endParaRPr lang="en-US" sz="4400" b="1" dirty="0">
              <a:solidFill>
                <a:schemeClr val="accent1"/>
              </a:solidFill>
              <a:latin typeface="+mn-lt"/>
            </a:endParaRPr>
          </a:p>
        </p:txBody>
      </p:sp>
    </p:spTree>
    <p:extLst>
      <p:ext uri="{BB962C8B-B14F-4D97-AF65-F5344CB8AC3E}">
        <p14:creationId xmlns:p14="http://schemas.microsoft.com/office/powerpoint/2010/main" val="146316439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518408"/>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2.  Beams</a:t>
            </a:r>
            <a:endParaRPr lang="en-GB" sz="2800" dirty="0"/>
          </a:p>
        </p:txBody>
      </p:sp>
      <p:pic>
        <p:nvPicPr>
          <p:cNvPr id="14" name="Picture 13" descr="777777777777777777777.PNG"/>
          <p:cNvPicPr>
            <a:picLocks noChangeAspect="1"/>
          </p:cNvPicPr>
          <p:nvPr/>
        </p:nvPicPr>
        <p:blipFill>
          <a:blip r:embed="rId2" cstate="print"/>
          <a:stretch>
            <a:fillRect/>
          </a:stretch>
        </p:blipFill>
        <p:spPr>
          <a:xfrm>
            <a:off x="3213463" y="1165037"/>
            <a:ext cx="8709832" cy="4009527"/>
          </a:xfrm>
          <a:prstGeom prst="rect">
            <a:avLst/>
          </a:prstGeom>
        </p:spPr>
      </p:pic>
      <p:pic>
        <p:nvPicPr>
          <p:cNvPr id="15" name="Picture 14" descr="88888888.jpg"/>
          <p:cNvPicPr>
            <a:picLocks noChangeAspect="1"/>
          </p:cNvPicPr>
          <p:nvPr/>
        </p:nvPicPr>
        <p:blipFill>
          <a:blip r:embed="rId3" cstate="print"/>
          <a:srcRect l="32656" r="28956" b="3275"/>
          <a:stretch>
            <a:fillRect/>
          </a:stretch>
        </p:blipFill>
        <p:spPr>
          <a:xfrm rot="16200000">
            <a:off x="6981881" y="2860821"/>
            <a:ext cx="1604026" cy="5327428"/>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7"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365699443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535826"/>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2.  Beams</a:t>
            </a:r>
            <a:endParaRPr lang="en-GB" sz="2800" dirty="0"/>
          </a:p>
        </p:txBody>
      </p:sp>
      <p:pic>
        <p:nvPicPr>
          <p:cNvPr id="5" name="Picture 4" descr="7777.PNG"/>
          <p:cNvPicPr>
            <a:picLocks noChangeAspect="1"/>
          </p:cNvPicPr>
          <p:nvPr/>
        </p:nvPicPr>
        <p:blipFill>
          <a:blip r:embed="rId2" cstate="print"/>
          <a:stretch>
            <a:fillRect/>
          </a:stretch>
        </p:blipFill>
        <p:spPr>
          <a:xfrm>
            <a:off x="5613397" y="1019910"/>
            <a:ext cx="5578324" cy="5159187"/>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7"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38669966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684699"/>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3.  Columns</a:t>
            </a:r>
            <a:endParaRPr lang="en-GB" sz="2800" dirty="0"/>
          </a:p>
        </p:txBody>
      </p:sp>
      <p:pic>
        <p:nvPicPr>
          <p:cNvPr id="6" name="Picture 5" descr="co.PNG"/>
          <p:cNvPicPr>
            <a:picLocks noChangeAspect="1"/>
          </p:cNvPicPr>
          <p:nvPr/>
        </p:nvPicPr>
        <p:blipFill>
          <a:blip r:embed="rId2" cstate="print"/>
          <a:stretch>
            <a:fillRect/>
          </a:stretch>
        </p:blipFill>
        <p:spPr>
          <a:xfrm>
            <a:off x="4802593" y="1170470"/>
            <a:ext cx="6247438" cy="4945009"/>
          </a:xfrm>
          <a:prstGeom prst="rect">
            <a:avLst/>
          </a:prstGeom>
        </p:spPr>
      </p:pic>
      <p:sp>
        <p:nvSpPr>
          <p:cNvPr id="5" name="Rectangle 4"/>
          <p:cNvSpPr/>
          <p:nvPr/>
        </p:nvSpPr>
        <p:spPr>
          <a:xfrm>
            <a:off x="496776" y="878083"/>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7"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73581316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648604"/>
            <a:ext cx="2187928"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3.  Columns</a:t>
            </a:r>
            <a:endParaRPr lang="en-GB" sz="2800" dirty="0"/>
          </a:p>
        </p:txBody>
      </p:sp>
      <p:pic>
        <p:nvPicPr>
          <p:cNvPr id="5" name="Picture 4" descr="co1.PNG"/>
          <p:cNvPicPr>
            <a:picLocks noChangeAspect="1"/>
          </p:cNvPicPr>
          <p:nvPr/>
        </p:nvPicPr>
        <p:blipFill>
          <a:blip r:embed="rId2" cstate="print"/>
          <a:stretch>
            <a:fillRect/>
          </a:stretch>
        </p:blipFill>
        <p:spPr>
          <a:xfrm>
            <a:off x="5088111" y="1009854"/>
            <a:ext cx="6927181" cy="5212532"/>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7"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36233232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675827"/>
            <a:ext cx="2837634"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4. Shear walls </a:t>
            </a:r>
            <a:endParaRPr lang="en-GB" sz="2800" dirty="0"/>
          </a:p>
        </p:txBody>
      </p:sp>
      <p:pic>
        <p:nvPicPr>
          <p:cNvPr id="7" name="Picture 6" descr="99.PNG"/>
          <p:cNvPicPr>
            <a:picLocks noChangeAspect="1"/>
          </p:cNvPicPr>
          <p:nvPr/>
        </p:nvPicPr>
        <p:blipFill>
          <a:blip r:embed="rId2" cstate="print"/>
          <a:stretch>
            <a:fillRect/>
          </a:stretch>
        </p:blipFill>
        <p:spPr>
          <a:xfrm>
            <a:off x="3978098" y="1532335"/>
            <a:ext cx="7836568" cy="2816410"/>
          </a:xfrm>
          <a:prstGeom prst="rect">
            <a:avLst/>
          </a:prstGeom>
        </p:spPr>
      </p:pic>
      <p:pic>
        <p:nvPicPr>
          <p:cNvPr id="8" name="Picture 7" descr="9999.PNG"/>
          <p:cNvPicPr>
            <a:picLocks noChangeAspect="1"/>
          </p:cNvPicPr>
          <p:nvPr/>
        </p:nvPicPr>
        <p:blipFill>
          <a:blip r:embed="rId3" cstate="print"/>
          <a:stretch>
            <a:fillRect/>
          </a:stretch>
        </p:blipFill>
        <p:spPr>
          <a:xfrm>
            <a:off x="3868863" y="4444859"/>
            <a:ext cx="8055039" cy="1859441"/>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9"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8187780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3916" y="1760835"/>
            <a:ext cx="2837634"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5.Footings </a:t>
            </a:r>
            <a:endParaRPr lang="en-GB" sz="2800" dirty="0"/>
          </a:p>
        </p:txBody>
      </p:sp>
      <p:pic>
        <p:nvPicPr>
          <p:cNvPr id="6" name="Picture 5" descr="1010.PNG"/>
          <p:cNvPicPr>
            <a:picLocks noChangeAspect="1"/>
          </p:cNvPicPr>
          <p:nvPr/>
        </p:nvPicPr>
        <p:blipFill>
          <a:blip r:embed="rId2" cstate="print"/>
          <a:stretch>
            <a:fillRect/>
          </a:stretch>
        </p:blipFill>
        <p:spPr>
          <a:xfrm>
            <a:off x="6576945" y="1087492"/>
            <a:ext cx="5357325" cy="5075360"/>
          </a:xfrm>
          <a:prstGeom prst="rect">
            <a:avLst/>
          </a:prstGeom>
        </p:spPr>
      </p:pic>
      <p:pic>
        <p:nvPicPr>
          <p:cNvPr id="9" name="Picture 8" descr="101010.PNG"/>
          <p:cNvPicPr>
            <a:picLocks noChangeAspect="1"/>
          </p:cNvPicPr>
          <p:nvPr/>
        </p:nvPicPr>
        <p:blipFill>
          <a:blip r:embed="rId3" cstate="print"/>
          <a:stretch>
            <a:fillRect/>
          </a:stretch>
        </p:blipFill>
        <p:spPr>
          <a:xfrm>
            <a:off x="555115" y="2512555"/>
            <a:ext cx="5558589" cy="3650297"/>
          </a:xfrm>
          <a:prstGeom prst="rect">
            <a:avLst/>
          </a:prstGeom>
        </p:spPr>
      </p:pic>
      <p:sp>
        <p:nvSpPr>
          <p:cNvPr id="7" name="Rectangle 6"/>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8"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14927470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96776" y="1404034"/>
            <a:ext cx="2837634"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6. Stairs</a:t>
            </a:r>
            <a:endParaRPr lang="en-GB" sz="2800" dirty="0"/>
          </a:p>
        </p:txBody>
      </p:sp>
      <p:pic>
        <p:nvPicPr>
          <p:cNvPr id="7" name="Picture 6" descr="Stair.PNG"/>
          <p:cNvPicPr>
            <a:picLocks noChangeAspect="1"/>
          </p:cNvPicPr>
          <p:nvPr/>
        </p:nvPicPr>
        <p:blipFill>
          <a:blip r:embed="rId2" cstate="print"/>
          <a:stretch>
            <a:fillRect/>
          </a:stretch>
        </p:blipFill>
        <p:spPr>
          <a:xfrm>
            <a:off x="5337486" y="2171285"/>
            <a:ext cx="6686072" cy="3796379"/>
          </a:xfrm>
          <a:prstGeom prst="rect">
            <a:avLst/>
          </a:prstGeom>
        </p:spPr>
      </p:pic>
      <p:pic>
        <p:nvPicPr>
          <p:cNvPr id="8" name="Picture 7" descr="Stair11.PNG"/>
          <p:cNvPicPr>
            <a:picLocks noChangeAspect="1"/>
          </p:cNvPicPr>
          <p:nvPr/>
        </p:nvPicPr>
        <p:blipFill>
          <a:blip r:embed="rId3" cstate="print"/>
          <a:stretch>
            <a:fillRect/>
          </a:stretch>
        </p:blipFill>
        <p:spPr>
          <a:xfrm>
            <a:off x="2761703" y="1532335"/>
            <a:ext cx="2575783" cy="4782103"/>
          </a:xfrm>
          <a:prstGeom prst="rect">
            <a:avLst/>
          </a:prstGeom>
        </p:spPr>
      </p:pic>
      <p:sp>
        <p:nvSpPr>
          <p:cNvPr id="6" name="Rectangle 5"/>
          <p:cNvSpPr/>
          <p:nvPr/>
        </p:nvSpPr>
        <p:spPr>
          <a:xfrm>
            <a:off x="496776" y="947560"/>
            <a:ext cx="5509549" cy="584775"/>
          </a:xfrm>
          <a:prstGeom prst="rect">
            <a:avLst/>
          </a:prstGeom>
        </p:spPr>
        <p:txBody>
          <a:bodyPr wrap="square">
            <a:spAutoFit/>
          </a:bodyPr>
          <a:lstStyle/>
          <a:p>
            <a:r>
              <a:rPr lang="en-US" sz="3200" dirty="0">
                <a:latin typeface="Times New Roman" pitchFamily="18" charset="0"/>
                <a:cs typeface="Times New Roman" pitchFamily="18" charset="0"/>
              </a:rPr>
              <a:t>Structural elements Design</a:t>
            </a:r>
            <a:endParaRPr lang="en-GB" sz="3200" dirty="0"/>
          </a:p>
        </p:txBody>
      </p:sp>
      <p:sp>
        <p:nvSpPr>
          <p:cNvPr id="9" name="Title 1"/>
          <p:cNvSpPr txBox="1">
            <a:spLocks/>
          </p:cNvSpPr>
          <p:nvPr/>
        </p:nvSpPr>
        <p:spPr>
          <a:xfrm>
            <a:off x="496776" y="308071"/>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dirty="0" smtClean="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rPr>
              <a:t>Structural aspects</a:t>
            </a:r>
            <a:endParaRPr lang="ko-KR" altLang="en-US" sz="4400" dirty="0">
              <a:ln w="0"/>
              <a:solidFill>
                <a:schemeClr val="accent1"/>
              </a:solidFill>
              <a:effectLst>
                <a:outerShdw blurRad="38100" dist="19050" dir="2700000" algn="tl" rotWithShape="0">
                  <a:schemeClr val="dk1">
                    <a:alpha val="40000"/>
                  </a:schemeClr>
                </a:outerShdw>
              </a:effectLst>
              <a:latin typeface="+mn-lt"/>
              <a:cs typeface="Times New Roman" panose="02020603050405020304" pitchFamily="18" charset="0"/>
            </a:endParaRPr>
          </a:p>
        </p:txBody>
      </p:sp>
    </p:spTree>
    <p:extLst>
      <p:ext uri="{BB962C8B-B14F-4D97-AF65-F5344CB8AC3E}">
        <p14:creationId xmlns:p14="http://schemas.microsoft.com/office/powerpoint/2010/main" val="51911611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5024" b="3164"/>
          <a:stretch/>
        </p:blipFill>
        <p:spPr>
          <a:xfrm>
            <a:off x="631042" y="1645919"/>
            <a:ext cx="10692384" cy="4511040"/>
          </a:xfrm>
          <a:prstGeom prst="rect">
            <a:avLst/>
          </a:prstGeom>
        </p:spPr>
      </p:pic>
    </p:spTree>
    <p:extLst>
      <p:ext uri="{BB962C8B-B14F-4D97-AF65-F5344CB8AC3E}">
        <p14:creationId xmlns:p14="http://schemas.microsoft.com/office/powerpoint/2010/main" val="72176273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4"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5" name="Title 1"/>
          <p:cNvSpPr txBox="1">
            <a:spLocks/>
          </p:cNvSpPr>
          <p:nvPr/>
        </p:nvSpPr>
        <p:spPr>
          <a:xfrm>
            <a:off x="420050" y="2116881"/>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Meeting Room:</a:t>
            </a:r>
            <a:endParaRPr lang="en-US" sz="3500" b="1" dirty="0">
              <a:solidFill>
                <a:schemeClr val="tx1">
                  <a:lumMod val="65000"/>
                  <a:lumOff val="35000"/>
                </a:schemeClr>
              </a:solidFill>
              <a:latin typeface="+mn-lt"/>
            </a:endParaRPr>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b="10837"/>
          <a:stretch/>
        </p:blipFill>
        <p:spPr>
          <a:xfrm>
            <a:off x="456870" y="2713146"/>
            <a:ext cx="4060050" cy="3191265"/>
          </a:xfrm>
          <a:prstGeom prst="rect">
            <a:avLst/>
          </a:prstGeom>
        </p:spPr>
      </p:pic>
      <p:pic>
        <p:nvPicPr>
          <p:cNvPr id="7" name="Picture 6"/>
          <p:cNvPicPr/>
          <p:nvPr/>
        </p:nvPicPr>
        <p:blipFill rotWithShape="1">
          <a:blip r:embed="rId3" cstate="print">
            <a:extLst>
              <a:ext uri="{28A0092B-C50C-407E-A947-70E740481C1C}">
                <a14:useLocalDpi xmlns:a14="http://schemas.microsoft.com/office/drawing/2010/main" val="0"/>
              </a:ext>
            </a:extLst>
          </a:blip>
          <a:srcRect b="14577"/>
          <a:stretch/>
        </p:blipFill>
        <p:spPr>
          <a:xfrm>
            <a:off x="4234157" y="2707838"/>
            <a:ext cx="4233670" cy="3187874"/>
          </a:xfrm>
          <a:prstGeom prst="rect">
            <a:avLst/>
          </a:prstGeom>
        </p:spPr>
      </p:pic>
      <p:pic>
        <p:nvPicPr>
          <p:cNvPr id="8" name="Picture 7"/>
          <p:cNvPicPr/>
          <p:nvPr/>
        </p:nvPicPr>
        <p:blipFill rotWithShape="1">
          <a:blip r:embed="rId4" cstate="print">
            <a:extLst>
              <a:ext uri="{28A0092B-C50C-407E-A947-70E740481C1C}">
                <a14:useLocalDpi xmlns:a14="http://schemas.microsoft.com/office/drawing/2010/main" val="0"/>
              </a:ext>
            </a:extLst>
          </a:blip>
          <a:srcRect b="14002"/>
          <a:stretch/>
        </p:blipFill>
        <p:spPr>
          <a:xfrm>
            <a:off x="8098967" y="2667364"/>
            <a:ext cx="4200924" cy="3184797"/>
          </a:xfrm>
          <a:prstGeom prst="rect">
            <a:avLst/>
          </a:prstGeom>
        </p:spPr>
      </p:pic>
      <p:sp>
        <p:nvSpPr>
          <p:cNvPr id="10" name="Title 1"/>
          <p:cNvSpPr txBox="1">
            <a:spLocks/>
          </p:cNvSpPr>
          <p:nvPr/>
        </p:nvSpPr>
        <p:spPr>
          <a:xfrm>
            <a:off x="404173" y="5944557"/>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Ambient Light Catalogue </a:t>
            </a:r>
            <a:endParaRPr lang="en-US" sz="1600" b="1" dirty="0">
              <a:solidFill>
                <a:schemeClr val="tx1">
                  <a:lumMod val="65000"/>
                  <a:lumOff val="35000"/>
                </a:schemeClr>
              </a:solidFill>
              <a:latin typeface="+mn-lt"/>
            </a:endParaRPr>
          </a:p>
        </p:txBody>
      </p:sp>
      <p:sp>
        <p:nvSpPr>
          <p:cNvPr id="11" name="Title 1"/>
          <p:cNvSpPr txBox="1">
            <a:spLocks/>
          </p:cNvSpPr>
          <p:nvPr/>
        </p:nvSpPr>
        <p:spPr>
          <a:xfrm>
            <a:off x="4351691" y="5900243"/>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Task Light Catalogue</a:t>
            </a:r>
          </a:p>
        </p:txBody>
      </p:sp>
      <p:sp>
        <p:nvSpPr>
          <p:cNvPr id="12" name="Title 1"/>
          <p:cNvSpPr txBox="1">
            <a:spLocks/>
          </p:cNvSpPr>
          <p:nvPr/>
        </p:nvSpPr>
        <p:spPr>
          <a:xfrm>
            <a:off x="8098967" y="592184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Accent Light Catalogue</a:t>
            </a:r>
          </a:p>
        </p:txBody>
      </p:sp>
    </p:spTree>
    <p:extLst>
      <p:ext uri="{BB962C8B-B14F-4D97-AF65-F5344CB8AC3E}">
        <p14:creationId xmlns:p14="http://schemas.microsoft.com/office/powerpoint/2010/main" val="327980817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4288" y="544010"/>
            <a:ext cx="7905783" cy="84495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4400" b="1" dirty="0" smtClean="0">
                <a:solidFill>
                  <a:schemeClr val="accent1"/>
                </a:solidFill>
                <a:latin typeface="+mn-lt"/>
              </a:rPr>
              <a:t>Electro-Mechanical Aspects</a:t>
            </a:r>
            <a:endParaRPr lang="ko-KR" altLang="en-US" sz="4400" b="1" dirty="0">
              <a:solidFill>
                <a:schemeClr val="accent1"/>
              </a:solidFill>
              <a:latin typeface="+mn-lt"/>
            </a:endParaRPr>
          </a:p>
        </p:txBody>
      </p:sp>
      <p:sp>
        <p:nvSpPr>
          <p:cNvPr id="3" name="Title 1"/>
          <p:cNvSpPr txBox="1">
            <a:spLocks/>
          </p:cNvSpPr>
          <p:nvPr/>
        </p:nvSpPr>
        <p:spPr>
          <a:xfrm>
            <a:off x="420051" y="1368143"/>
            <a:ext cx="691256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solidFill>
                  <a:schemeClr val="accent1"/>
                </a:solidFill>
                <a:latin typeface="+mn-lt"/>
              </a:rPr>
              <a:t>Artificial Lighting Design:</a:t>
            </a:r>
            <a:endParaRPr lang="en-US" sz="3600" b="1" dirty="0">
              <a:solidFill>
                <a:schemeClr val="accent1"/>
              </a:solidFill>
              <a:latin typeface="+mn-lt"/>
            </a:endParaRPr>
          </a:p>
        </p:txBody>
      </p:sp>
      <p:sp>
        <p:nvSpPr>
          <p:cNvPr id="4" name="Title 1"/>
          <p:cNvSpPr txBox="1">
            <a:spLocks/>
          </p:cNvSpPr>
          <p:nvPr/>
        </p:nvSpPr>
        <p:spPr>
          <a:xfrm>
            <a:off x="420050" y="2099463"/>
            <a:ext cx="7593376" cy="564829"/>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500" b="1" dirty="0" smtClean="0">
                <a:solidFill>
                  <a:schemeClr val="tx1">
                    <a:lumMod val="65000"/>
                    <a:lumOff val="35000"/>
                  </a:schemeClr>
                </a:solidFill>
                <a:latin typeface="+mn-lt"/>
              </a:rPr>
              <a:t>Meeting Room:</a:t>
            </a:r>
            <a:endParaRPr lang="en-US" sz="3500" b="1" dirty="0">
              <a:solidFill>
                <a:schemeClr val="tx1">
                  <a:lumMod val="65000"/>
                  <a:lumOff val="35000"/>
                </a:schemeClr>
              </a:solidFill>
              <a:latin typeface="+mn-lt"/>
            </a:endParaRPr>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t="2348" b="9777"/>
          <a:stretch/>
        </p:blipFill>
        <p:spPr bwMode="auto">
          <a:xfrm>
            <a:off x="260670" y="2589269"/>
            <a:ext cx="4474664" cy="3466011"/>
          </a:xfrm>
          <a:prstGeom prst="rect">
            <a:avLst/>
          </a:prstGeom>
          <a:ln>
            <a:noFill/>
          </a:ln>
          <a:extLst>
            <a:ext uri="{53640926-AAD7-44D8-BBD7-CCE9431645EC}">
              <a14:shadowObscured xmlns:a14="http://schemas.microsoft.com/office/drawing/2010/main"/>
            </a:ext>
          </a:extLst>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7802880" y="692640"/>
            <a:ext cx="3278091" cy="2498073"/>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7802879" y="3540255"/>
            <a:ext cx="3278091" cy="2436905"/>
          </a:xfrm>
          <a:prstGeom prst="rect">
            <a:avLst/>
          </a:prstGeom>
        </p:spPr>
      </p:pic>
      <p:sp>
        <p:nvSpPr>
          <p:cNvPr id="8" name="Title 1"/>
          <p:cNvSpPr txBox="1">
            <a:spLocks/>
          </p:cNvSpPr>
          <p:nvPr/>
        </p:nvSpPr>
        <p:spPr>
          <a:xfrm>
            <a:off x="54215" y="6055280"/>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Accent Light Catalogue </a:t>
            </a:r>
            <a:endParaRPr lang="en-US" sz="1600" b="1" dirty="0" smtClean="0">
              <a:solidFill>
                <a:schemeClr val="tx1">
                  <a:lumMod val="65000"/>
                  <a:lumOff val="35000"/>
                </a:schemeClr>
              </a:solidFill>
              <a:latin typeface="+mn-lt"/>
            </a:endParaRPr>
          </a:p>
        </p:txBody>
      </p:sp>
      <p:sp>
        <p:nvSpPr>
          <p:cNvPr id="9" name="Title 1"/>
          <p:cNvSpPr txBox="1">
            <a:spLocks/>
          </p:cNvSpPr>
          <p:nvPr/>
        </p:nvSpPr>
        <p:spPr>
          <a:xfrm>
            <a:off x="7469360" y="3190713"/>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Meeting Table Result</a:t>
            </a:r>
          </a:p>
        </p:txBody>
      </p:sp>
      <p:sp>
        <p:nvSpPr>
          <p:cNvPr id="10" name="Title 1"/>
          <p:cNvSpPr txBox="1">
            <a:spLocks/>
          </p:cNvSpPr>
          <p:nvPr/>
        </p:nvSpPr>
        <p:spPr>
          <a:xfrm>
            <a:off x="7469359" y="6003026"/>
            <a:ext cx="4162523" cy="433881"/>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600" b="1" dirty="0" smtClean="0">
                <a:solidFill>
                  <a:schemeClr val="tx1">
                    <a:lumMod val="65000"/>
                    <a:lumOff val="35000"/>
                  </a:schemeClr>
                </a:solidFill>
                <a:latin typeface="+mn-lt"/>
              </a:rPr>
              <a:t>General meeting room result</a:t>
            </a:r>
            <a:endParaRPr lang="en-US" sz="1600" b="1" dirty="0" smtClean="0">
              <a:solidFill>
                <a:schemeClr val="tx1">
                  <a:lumMod val="65000"/>
                  <a:lumOff val="35000"/>
                </a:schemeClr>
              </a:solidFill>
              <a:latin typeface="+mn-lt"/>
            </a:endParaRPr>
          </a:p>
        </p:txBody>
      </p:sp>
    </p:spTree>
    <p:extLst>
      <p:ext uri="{BB962C8B-B14F-4D97-AF65-F5344CB8AC3E}">
        <p14:creationId xmlns:p14="http://schemas.microsoft.com/office/powerpoint/2010/main" val="328322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7169</TotalTime>
  <Words>4999</Words>
  <Application>Microsoft Office PowerPoint</Application>
  <PresentationFormat>Widescreen</PresentationFormat>
  <Paragraphs>1777</Paragraphs>
  <Slides>147</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147</vt:i4>
      </vt:variant>
    </vt:vector>
  </HeadingPairs>
  <TitlesOfParts>
    <vt:vector size="163" baseType="lpstr">
      <vt:lpstr>Malgun Gothic</vt:lpstr>
      <vt:lpstr>SimSun</vt:lpstr>
      <vt:lpstr>SimSun</vt:lpstr>
      <vt:lpstr>Arial</vt:lpstr>
      <vt:lpstr>Bahnschrift</vt:lpstr>
      <vt:lpstr>Calibri</vt:lpstr>
      <vt:lpstr>Calibri Light</vt:lpstr>
      <vt:lpstr>Cambria</vt:lpstr>
      <vt:lpstr>CIDFont+F17</vt:lpstr>
      <vt:lpstr>CIDFont+F2</vt:lpstr>
      <vt:lpstr>SimHei</vt:lpstr>
      <vt:lpstr>Symbol</vt:lpstr>
      <vt:lpstr>Times New Roman</vt:lpstr>
      <vt:lpstr>Wingdings</vt:lpstr>
      <vt:lpstr>Wingdings 2</vt:lpstr>
      <vt:lpstr>Retrospect</vt:lpstr>
      <vt:lpstr>PowerPoint Presentation</vt:lpstr>
      <vt:lpstr>Table of Content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Mohy Darwazeh</dc:creator>
  <cp:lastModifiedBy>Mohy Darwazeh</cp:lastModifiedBy>
  <cp:revision>181</cp:revision>
  <dcterms:created xsi:type="dcterms:W3CDTF">2020-08-02T12:35:47Z</dcterms:created>
  <dcterms:modified xsi:type="dcterms:W3CDTF">2021-01-05T22:40:19Z</dcterms:modified>
</cp:coreProperties>
</file>