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1"/>
  </p:notesMasterIdLst>
  <p:sldIdLst>
    <p:sldId id="270" r:id="rId2"/>
    <p:sldId id="271" r:id="rId3"/>
    <p:sldId id="272" r:id="rId4"/>
    <p:sldId id="273" r:id="rId5"/>
    <p:sldId id="274" r:id="rId6"/>
    <p:sldId id="275" r:id="rId7"/>
    <p:sldId id="296" r:id="rId8"/>
    <p:sldId id="256" r:id="rId9"/>
    <p:sldId id="277" r:id="rId10"/>
    <p:sldId id="278" r:id="rId11"/>
    <p:sldId id="258" r:id="rId12"/>
    <p:sldId id="279" r:id="rId13"/>
    <p:sldId id="280" r:id="rId14"/>
    <p:sldId id="293" r:id="rId15"/>
    <p:sldId id="259" r:id="rId16"/>
    <p:sldId id="260" r:id="rId17"/>
    <p:sldId id="261" r:id="rId18"/>
    <p:sldId id="263" r:id="rId19"/>
    <p:sldId id="262" r:id="rId20"/>
    <p:sldId id="264" r:id="rId21"/>
    <p:sldId id="265" r:id="rId22"/>
    <p:sldId id="266" r:id="rId23"/>
    <p:sldId id="267" r:id="rId24"/>
    <p:sldId id="276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5" r:id="rId37"/>
    <p:sldId id="292" r:id="rId38"/>
    <p:sldId id="294" r:id="rId39"/>
    <p:sldId id="297" r:id="rId40"/>
  </p:sldIdLst>
  <p:sldSz cx="12192000" cy="6858000"/>
  <p:notesSz cx="6858000" cy="9144000"/>
  <p:defaultTextStyle>
    <a:defPPr>
      <a:defRPr lang="ar-J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153" autoAdjust="0"/>
    <p:restoredTop sz="94660"/>
  </p:normalViewPr>
  <p:slideViewPr>
    <p:cSldViewPr snapToGrid="0">
      <p:cViewPr varScale="1">
        <p:scale>
          <a:sx n="69" d="100"/>
          <a:sy n="69" d="100"/>
        </p:scale>
        <p:origin x="486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ar-J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fld id="{C9FACF4D-1BE6-43AE-8916-64D5C1990CBC}" type="datetimeFigureOut">
              <a:rPr lang="ar-JO" smtClean="0"/>
              <a:t>26/12/1440</a:t>
            </a:fld>
            <a:endParaRPr lang="ar-J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ar-J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J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endParaRPr lang="ar-J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fld id="{864F521F-095A-4F6D-B1B9-A0611F097D9C}" type="slidenum">
              <a:rPr lang="ar-JO" smtClean="0"/>
              <a:t>‹#›</a:t>
            </a:fld>
            <a:endParaRPr lang="ar-JO"/>
          </a:p>
        </p:txBody>
      </p:sp>
    </p:spTree>
    <p:extLst>
      <p:ext uri="{BB962C8B-B14F-4D97-AF65-F5344CB8AC3E}">
        <p14:creationId xmlns:p14="http://schemas.microsoft.com/office/powerpoint/2010/main" val="15457738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3051FC-5DC9-4CF6-95F8-23685B1BE677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27549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4B62A-77D3-472B-9044-D694BF8026BF}" type="datetimeFigureOut">
              <a:rPr lang="ar-JO" smtClean="0"/>
              <a:t>26/12/1440</a:t>
            </a:fld>
            <a:endParaRPr lang="ar-J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C5DB7-6CA8-4850-AB44-11646559F9BF}" type="slidenum">
              <a:rPr lang="ar-JO" smtClean="0"/>
              <a:t>‹#›</a:t>
            </a:fld>
            <a:endParaRPr lang="ar-JO"/>
          </a:p>
        </p:txBody>
      </p:sp>
    </p:spTree>
    <p:extLst>
      <p:ext uri="{BB962C8B-B14F-4D97-AF65-F5344CB8AC3E}">
        <p14:creationId xmlns:p14="http://schemas.microsoft.com/office/powerpoint/2010/main" val="37249599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4B62A-77D3-472B-9044-D694BF8026BF}" type="datetimeFigureOut">
              <a:rPr lang="ar-JO" smtClean="0"/>
              <a:t>26/12/1440</a:t>
            </a:fld>
            <a:endParaRPr lang="ar-J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C5DB7-6CA8-4850-AB44-11646559F9BF}" type="slidenum">
              <a:rPr lang="ar-JO" smtClean="0"/>
              <a:t>‹#›</a:t>
            </a:fld>
            <a:endParaRPr lang="ar-JO"/>
          </a:p>
        </p:txBody>
      </p:sp>
    </p:spTree>
    <p:extLst>
      <p:ext uri="{BB962C8B-B14F-4D97-AF65-F5344CB8AC3E}">
        <p14:creationId xmlns:p14="http://schemas.microsoft.com/office/powerpoint/2010/main" val="1974260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4B62A-77D3-472B-9044-D694BF8026BF}" type="datetimeFigureOut">
              <a:rPr lang="ar-JO" smtClean="0"/>
              <a:t>26/12/1440</a:t>
            </a:fld>
            <a:endParaRPr lang="ar-J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C5DB7-6CA8-4850-AB44-11646559F9BF}" type="slidenum">
              <a:rPr lang="ar-JO" smtClean="0"/>
              <a:t>‹#›</a:t>
            </a:fld>
            <a:endParaRPr lang="ar-JO"/>
          </a:p>
        </p:txBody>
      </p:sp>
    </p:spTree>
    <p:extLst>
      <p:ext uri="{BB962C8B-B14F-4D97-AF65-F5344CB8AC3E}">
        <p14:creationId xmlns:p14="http://schemas.microsoft.com/office/powerpoint/2010/main" val="912399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4B62A-77D3-472B-9044-D694BF8026BF}" type="datetimeFigureOut">
              <a:rPr lang="ar-JO" smtClean="0"/>
              <a:t>26/12/1440</a:t>
            </a:fld>
            <a:endParaRPr lang="ar-J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C5DB7-6CA8-4850-AB44-11646559F9BF}" type="slidenum">
              <a:rPr lang="ar-JO" smtClean="0"/>
              <a:t>‹#›</a:t>
            </a:fld>
            <a:endParaRPr lang="ar-JO"/>
          </a:p>
        </p:txBody>
      </p:sp>
    </p:spTree>
    <p:extLst>
      <p:ext uri="{BB962C8B-B14F-4D97-AF65-F5344CB8AC3E}">
        <p14:creationId xmlns:p14="http://schemas.microsoft.com/office/powerpoint/2010/main" val="8959793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4B62A-77D3-472B-9044-D694BF8026BF}" type="datetimeFigureOut">
              <a:rPr lang="ar-JO" smtClean="0"/>
              <a:t>26/12/1440</a:t>
            </a:fld>
            <a:endParaRPr lang="ar-J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C5DB7-6CA8-4850-AB44-11646559F9BF}" type="slidenum">
              <a:rPr lang="ar-JO" smtClean="0"/>
              <a:t>‹#›</a:t>
            </a:fld>
            <a:endParaRPr lang="ar-JO"/>
          </a:p>
        </p:txBody>
      </p:sp>
    </p:spTree>
    <p:extLst>
      <p:ext uri="{BB962C8B-B14F-4D97-AF65-F5344CB8AC3E}">
        <p14:creationId xmlns:p14="http://schemas.microsoft.com/office/powerpoint/2010/main" val="35577223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4B62A-77D3-472B-9044-D694BF8026BF}" type="datetimeFigureOut">
              <a:rPr lang="ar-JO" smtClean="0"/>
              <a:t>26/12/1440</a:t>
            </a:fld>
            <a:endParaRPr lang="ar-J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C5DB7-6CA8-4850-AB44-11646559F9BF}" type="slidenum">
              <a:rPr lang="ar-JO" smtClean="0"/>
              <a:t>‹#›</a:t>
            </a:fld>
            <a:endParaRPr lang="ar-JO"/>
          </a:p>
        </p:txBody>
      </p:sp>
    </p:spTree>
    <p:extLst>
      <p:ext uri="{BB962C8B-B14F-4D97-AF65-F5344CB8AC3E}">
        <p14:creationId xmlns:p14="http://schemas.microsoft.com/office/powerpoint/2010/main" val="26595520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4B62A-77D3-472B-9044-D694BF8026BF}" type="datetimeFigureOut">
              <a:rPr lang="ar-JO" smtClean="0"/>
              <a:t>26/12/1440</a:t>
            </a:fld>
            <a:endParaRPr lang="ar-J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C5DB7-6CA8-4850-AB44-11646559F9BF}" type="slidenum">
              <a:rPr lang="ar-JO" smtClean="0"/>
              <a:t>‹#›</a:t>
            </a:fld>
            <a:endParaRPr lang="ar-JO"/>
          </a:p>
        </p:txBody>
      </p:sp>
    </p:spTree>
    <p:extLst>
      <p:ext uri="{BB962C8B-B14F-4D97-AF65-F5344CB8AC3E}">
        <p14:creationId xmlns:p14="http://schemas.microsoft.com/office/powerpoint/2010/main" val="19164896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4B62A-77D3-472B-9044-D694BF8026BF}" type="datetimeFigureOut">
              <a:rPr lang="ar-JO" smtClean="0"/>
              <a:t>26/12/1440</a:t>
            </a:fld>
            <a:endParaRPr lang="ar-J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C5DB7-6CA8-4850-AB44-11646559F9BF}" type="slidenum">
              <a:rPr lang="ar-JO" smtClean="0"/>
              <a:t>‹#›</a:t>
            </a:fld>
            <a:endParaRPr lang="ar-JO"/>
          </a:p>
        </p:txBody>
      </p:sp>
    </p:spTree>
    <p:extLst>
      <p:ext uri="{BB962C8B-B14F-4D97-AF65-F5344CB8AC3E}">
        <p14:creationId xmlns:p14="http://schemas.microsoft.com/office/powerpoint/2010/main" val="31074845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4B62A-77D3-472B-9044-D694BF8026BF}" type="datetimeFigureOut">
              <a:rPr lang="ar-JO" smtClean="0"/>
              <a:t>26/12/1440</a:t>
            </a:fld>
            <a:endParaRPr lang="ar-J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C5DB7-6CA8-4850-AB44-11646559F9BF}" type="slidenum">
              <a:rPr lang="ar-JO" smtClean="0"/>
              <a:t>‹#›</a:t>
            </a:fld>
            <a:endParaRPr lang="ar-JO"/>
          </a:p>
        </p:txBody>
      </p:sp>
    </p:spTree>
    <p:extLst>
      <p:ext uri="{BB962C8B-B14F-4D97-AF65-F5344CB8AC3E}">
        <p14:creationId xmlns:p14="http://schemas.microsoft.com/office/powerpoint/2010/main" val="36590879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4B62A-77D3-472B-9044-D694BF8026BF}" type="datetimeFigureOut">
              <a:rPr lang="ar-JO" smtClean="0"/>
              <a:t>26/12/1440</a:t>
            </a:fld>
            <a:endParaRPr lang="ar-J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C5DB7-6CA8-4850-AB44-11646559F9BF}" type="slidenum">
              <a:rPr lang="ar-JO" smtClean="0"/>
              <a:t>‹#›</a:t>
            </a:fld>
            <a:endParaRPr lang="ar-JO"/>
          </a:p>
        </p:txBody>
      </p:sp>
    </p:spTree>
    <p:extLst>
      <p:ext uri="{BB962C8B-B14F-4D97-AF65-F5344CB8AC3E}">
        <p14:creationId xmlns:p14="http://schemas.microsoft.com/office/powerpoint/2010/main" val="13408586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4B62A-77D3-472B-9044-D694BF8026BF}" type="datetimeFigureOut">
              <a:rPr lang="ar-JO" smtClean="0"/>
              <a:t>26/12/1440</a:t>
            </a:fld>
            <a:endParaRPr lang="ar-J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C5DB7-6CA8-4850-AB44-11646559F9BF}" type="slidenum">
              <a:rPr lang="ar-JO" smtClean="0"/>
              <a:t>‹#›</a:t>
            </a:fld>
            <a:endParaRPr lang="ar-JO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619062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4B62A-77D3-472B-9044-D694BF8026BF}" type="datetimeFigureOut">
              <a:rPr lang="ar-JO" smtClean="0"/>
              <a:t>26/12/1440</a:t>
            </a:fld>
            <a:endParaRPr lang="ar-J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C5DB7-6CA8-4850-AB44-11646559F9BF}" type="slidenum">
              <a:rPr lang="ar-JO" smtClean="0"/>
              <a:t>‹#›</a:t>
            </a:fld>
            <a:endParaRPr lang="ar-JO"/>
          </a:p>
        </p:txBody>
      </p:sp>
    </p:spTree>
    <p:extLst>
      <p:ext uri="{BB962C8B-B14F-4D97-AF65-F5344CB8AC3E}">
        <p14:creationId xmlns:p14="http://schemas.microsoft.com/office/powerpoint/2010/main" val="2736165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4B62A-77D3-472B-9044-D694BF8026BF}" type="datetimeFigureOut">
              <a:rPr lang="ar-JO" smtClean="0"/>
              <a:t>26/12/1440</a:t>
            </a:fld>
            <a:endParaRPr lang="ar-J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C5DB7-6CA8-4850-AB44-11646559F9BF}" type="slidenum">
              <a:rPr lang="ar-JO" smtClean="0"/>
              <a:t>‹#›</a:t>
            </a:fld>
            <a:endParaRPr lang="ar-JO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29520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4B62A-77D3-472B-9044-D694BF8026BF}" type="datetimeFigureOut">
              <a:rPr lang="ar-JO" smtClean="0"/>
              <a:t>26/12/1440</a:t>
            </a:fld>
            <a:endParaRPr lang="ar-J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C5DB7-6CA8-4850-AB44-11646559F9BF}" type="slidenum">
              <a:rPr lang="ar-JO" smtClean="0"/>
              <a:t>‹#›</a:t>
            </a:fld>
            <a:endParaRPr lang="ar-JO"/>
          </a:p>
        </p:txBody>
      </p:sp>
    </p:spTree>
    <p:extLst>
      <p:ext uri="{BB962C8B-B14F-4D97-AF65-F5344CB8AC3E}">
        <p14:creationId xmlns:p14="http://schemas.microsoft.com/office/powerpoint/2010/main" val="8842028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4B62A-77D3-472B-9044-D694BF8026BF}" type="datetimeFigureOut">
              <a:rPr lang="ar-JO" smtClean="0"/>
              <a:t>26/12/1440</a:t>
            </a:fld>
            <a:endParaRPr lang="ar-J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C5DB7-6CA8-4850-AB44-11646559F9BF}" type="slidenum">
              <a:rPr lang="ar-JO" smtClean="0"/>
              <a:t>‹#›</a:t>
            </a:fld>
            <a:endParaRPr lang="ar-JO"/>
          </a:p>
        </p:txBody>
      </p:sp>
    </p:spTree>
    <p:extLst>
      <p:ext uri="{BB962C8B-B14F-4D97-AF65-F5344CB8AC3E}">
        <p14:creationId xmlns:p14="http://schemas.microsoft.com/office/powerpoint/2010/main" val="5874542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4B62A-77D3-472B-9044-D694BF8026BF}" type="datetimeFigureOut">
              <a:rPr lang="ar-JO" smtClean="0"/>
              <a:t>26/12/1440</a:t>
            </a:fld>
            <a:endParaRPr lang="ar-J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C5DB7-6CA8-4850-AB44-11646559F9BF}" type="slidenum">
              <a:rPr lang="ar-JO" smtClean="0"/>
              <a:t>‹#›</a:t>
            </a:fld>
            <a:endParaRPr lang="ar-JO"/>
          </a:p>
        </p:txBody>
      </p:sp>
    </p:spTree>
    <p:extLst>
      <p:ext uri="{BB962C8B-B14F-4D97-AF65-F5344CB8AC3E}">
        <p14:creationId xmlns:p14="http://schemas.microsoft.com/office/powerpoint/2010/main" val="34860842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F4B62A-77D3-472B-9044-D694BF8026BF}" type="datetimeFigureOut">
              <a:rPr lang="ar-JO" smtClean="0"/>
              <a:t>26/12/1440</a:t>
            </a:fld>
            <a:endParaRPr lang="ar-J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J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523C5DB7-6CA8-4850-AB44-11646559F9BF}" type="slidenum">
              <a:rPr lang="ar-JO" smtClean="0"/>
              <a:t>‹#›</a:t>
            </a:fld>
            <a:endParaRPr lang="ar-JO"/>
          </a:p>
        </p:txBody>
      </p:sp>
    </p:spTree>
    <p:extLst>
      <p:ext uri="{BB962C8B-B14F-4D97-AF65-F5344CB8AC3E}">
        <p14:creationId xmlns:p14="http://schemas.microsoft.com/office/powerpoint/2010/main" val="1152379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1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290945"/>
            <a:ext cx="8596668" cy="2197768"/>
          </a:xfrm>
        </p:spPr>
        <p:txBody>
          <a:bodyPr>
            <a:normAutofit/>
          </a:bodyPr>
          <a:lstStyle/>
          <a:p>
            <a:pPr algn="ctr"/>
            <a:r>
              <a:rPr lang="en-US" sz="4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Graduation Project II</a:t>
            </a:r>
            <a:br>
              <a:rPr lang="en-US" sz="4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Designing of Wastewater collection network of </a:t>
            </a:r>
            <a:r>
              <a:rPr lang="en-US" sz="4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Kafr</a:t>
            </a:r>
            <a:r>
              <a:rPr lang="en-US" sz="4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Ra’I</a:t>
            </a:r>
            <a:r>
              <a:rPr lang="en-US" sz="4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Town</a:t>
            </a:r>
            <a:endParaRPr lang="ar-JO" sz="4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3" y="2582779"/>
            <a:ext cx="9464193" cy="3458583"/>
          </a:xfrm>
        </p:spPr>
        <p:txBody>
          <a:bodyPr>
            <a:normAutofit/>
          </a:bodyPr>
          <a:lstStyle/>
          <a:p>
            <a:pPr marL="0" indent="0" algn="ctr" rtl="0">
              <a:buNone/>
            </a:pPr>
            <a:r>
              <a:rPr lang="en-US" sz="2800" i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Project Done by:</a:t>
            </a:r>
          </a:p>
          <a:p>
            <a:pPr marL="0" indent="0" algn="ctr" rtl="0">
              <a:buNone/>
            </a:pPr>
            <a:r>
              <a:rPr lang="en-US" sz="2800" i="1" dirty="0" err="1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Abd</a:t>
            </a:r>
            <a:r>
              <a:rPr lang="en-US" sz="2800" i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Al-</a:t>
            </a:r>
            <a:r>
              <a:rPr lang="en-US" sz="2800" i="1" dirty="0" err="1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Khaliq</a:t>
            </a:r>
            <a:r>
              <a:rPr lang="en-US" sz="2800" i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Touqan</a:t>
            </a:r>
            <a:endParaRPr lang="en-US" sz="2800" i="1" dirty="0" smtClean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 rtl="0">
              <a:buNone/>
            </a:pPr>
            <a:r>
              <a:rPr lang="en-US" sz="2800" i="1" dirty="0" err="1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Obadah</a:t>
            </a:r>
            <a:r>
              <a:rPr lang="en-US" sz="2800" i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Hamdan</a:t>
            </a:r>
            <a:endParaRPr lang="en-US" sz="2800" i="1" dirty="0" smtClean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 rtl="0">
              <a:buNone/>
            </a:pPr>
            <a:r>
              <a:rPr lang="en-US" sz="2800" i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____________________________</a:t>
            </a:r>
          </a:p>
          <a:p>
            <a:pPr marL="0" indent="0" algn="ctr" rtl="0">
              <a:buNone/>
            </a:pPr>
            <a:r>
              <a:rPr lang="en-US" sz="2800" i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Submitted to:</a:t>
            </a:r>
          </a:p>
          <a:p>
            <a:pPr marL="0" indent="0" algn="ctr" rtl="0">
              <a:buNone/>
            </a:pPr>
            <a:r>
              <a:rPr lang="en-US" sz="2800" i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Dr. Anan </a:t>
            </a:r>
            <a:r>
              <a:rPr lang="en-US" sz="2800" i="1" dirty="0" err="1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Jayousi</a:t>
            </a:r>
            <a:endParaRPr lang="en-US" sz="2800" i="1" dirty="0" smtClean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 rtl="0">
              <a:buNone/>
            </a:pPr>
            <a:endParaRPr lang="ar-JO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643418" y="2974109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1">
            <a:spAutoFit/>
          </a:bodyPr>
          <a:lstStyle/>
          <a:p>
            <a:endParaRPr lang="ar-JO" dirty="0"/>
          </a:p>
        </p:txBody>
      </p:sp>
    </p:spTree>
    <p:extLst>
      <p:ext uri="{BB962C8B-B14F-4D97-AF65-F5344CB8AC3E}">
        <p14:creationId xmlns:p14="http://schemas.microsoft.com/office/powerpoint/2010/main" val="1068137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77334" y="193964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en-US" sz="4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Project Outline </a:t>
            </a:r>
            <a:endParaRPr lang="en-GB" sz="4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746822" y="1262017"/>
            <a:ext cx="8229600" cy="4525963"/>
          </a:xfrm>
        </p:spPr>
        <p:txBody>
          <a:bodyPr>
            <a:normAutofit/>
          </a:bodyPr>
          <a:lstStyle/>
          <a:p>
            <a:pPr algn="l" rtl="0"/>
            <a:r>
              <a:rPr lang="en-US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Revision of Graduation Project I</a:t>
            </a:r>
          </a:p>
          <a:p>
            <a:pPr algn="l" rtl="0"/>
            <a:r>
              <a:rPr lang="en-US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 to Project II</a:t>
            </a:r>
          </a:p>
          <a:p>
            <a:pPr algn="l" rtl="0"/>
            <a:r>
              <a:rPr lang="en-US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Methodology of designing Wastewater Collection Network</a:t>
            </a:r>
          </a:p>
          <a:p>
            <a:pPr algn="l" rtl="0"/>
            <a:r>
              <a:rPr lang="en-US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Collected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ata and Calculations</a:t>
            </a:r>
          </a:p>
          <a:p>
            <a:pPr algn="l" rtl="0"/>
            <a:r>
              <a:rPr lang="en-US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Theory</a:t>
            </a:r>
          </a:p>
          <a:p>
            <a:pPr algn="l" rtl="0"/>
            <a:r>
              <a:rPr lang="en-US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Design</a:t>
            </a:r>
          </a:p>
          <a:p>
            <a:pPr algn="l" rtl="0"/>
            <a:r>
              <a:rPr lang="en-US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Problems and Solution</a:t>
            </a:r>
          </a:p>
          <a:p>
            <a:pPr algn="l" rtl="0"/>
            <a:r>
              <a:rPr lang="en-US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Design Results</a:t>
            </a:r>
          </a:p>
          <a:p>
            <a:pPr algn="l" rtl="0"/>
            <a:r>
              <a:rPr lang="en-US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Recommendations</a:t>
            </a:r>
          </a:p>
        </p:txBody>
      </p:sp>
    </p:spTree>
    <p:extLst>
      <p:ext uri="{BB962C8B-B14F-4D97-AF65-F5344CB8AC3E}">
        <p14:creationId xmlns:p14="http://schemas.microsoft.com/office/powerpoint/2010/main" val="3346641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082BD9-CE29-44BD-A5A4-78697580E8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95601" y="188641"/>
            <a:ext cx="6447501" cy="821635"/>
          </a:xfrm>
        </p:spPr>
        <p:txBody>
          <a:bodyPr>
            <a:normAutofit/>
          </a:bodyPr>
          <a:lstStyle/>
          <a:p>
            <a:pPr rtl="0"/>
            <a:r>
              <a:rPr lang="en-US" sz="4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Revision of Project I</a:t>
            </a:r>
            <a:endParaRPr lang="ar-JO" sz="4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91F626-EC48-429B-8771-709C4AB59B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8757" y="1268760"/>
            <a:ext cx="9641305" cy="5589240"/>
          </a:xfrm>
        </p:spPr>
        <p:txBody>
          <a:bodyPr>
            <a:normAutofit/>
          </a:bodyPr>
          <a:lstStyle/>
          <a:p>
            <a:pPr algn="l" rtl="0"/>
            <a:r>
              <a:rPr lang="en-GB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Our 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project is to design a water distribution network (WDN) </a:t>
            </a:r>
            <a:r>
              <a:rPr lang="en-GB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 </a:t>
            </a:r>
            <a:r>
              <a:rPr lang="en-GB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Kufr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4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Ra’I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Town.</a:t>
            </a:r>
            <a:endParaRPr lang="en-GB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/>
            <a:endParaRPr lang="en-GB" sz="24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/>
            <a:endParaRPr lang="en-GB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/>
            <a:endParaRPr lang="en-GB" sz="24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/>
            <a:endParaRPr lang="en-GB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/>
            <a:endParaRPr lang="en-GB" sz="24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 rtl="0">
              <a:buNone/>
            </a:pPr>
            <a:endParaRPr lang="en-GB" sz="20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 rtl="0">
              <a:buNone/>
            </a:pPr>
            <a:endParaRPr lang="en-GB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 rtl="0">
              <a:buNone/>
            </a:pPr>
            <a:r>
              <a:rPr lang="en-GB" sz="2000" i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Figure 1: </a:t>
            </a:r>
            <a:r>
              <a:rPr lang="en-GB" sz="2000" i="1" dirty="0" err="1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Kafr</a:t>
            </a:r>
            <a:r>
              <a:rPr lang="en-GB" sz="2000" i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i="1" dirty="0" err="1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Ra’I</a:t>
            </a:r>
            <a:r>
              <a:rPr lang="en-GB" sz="2000" i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Town</a:t>
            </a:r>
            <a:endParaRPr lang="en-GB" sz="2000" i="1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910600E-3686-4F93-A8AE-EF295D9B43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9301" y="2362562"/>
            <a:ext cx="5904656" cy="3051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765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E3DECD-9745-40DA-90D0-FA0A9EDF32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547" y="188639"/>
            <a:ext cx="9957920" cy="6934055"/>
          </a:xfrm>
        </p:spPr>
        <p:txBody>
          <a:bodyPr>
            <a:noAutofit/>
          </a:bodyPr>
          <a:lstStyle/>
          <a:p>
            <a:pPr algn="ctr" rtl="0"/>
            <a:r>
              <a:rPr lang="en-GB" sz="4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Location and Topography of the studied </a:t>
            </a:r>
            <a:r>
              <a:rPr lang="en-GB" sz="4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area</a:t>
            </a:r>
            <a:r>
              <a:rPr lang="en-GB" sz="4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GB" sz="4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4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GB" sz="4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4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GB" sz="4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4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GB" sz="4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4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GB" sz="4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4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GB" sz="4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4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GB" sz="4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4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GB" sz="4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4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GB" sz="4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Figure 2: Topography of </a:t>
            </a:r>
            <a:r>
              <a:rPr lang="en-GB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Kafr</a:t>
            </a:r>
            <a:r>
              <a:rPr lang="en-GB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Ra’i</a:t>
            </a:r>
            <a:r>
              <a:rPr lang="en-GB" sz="4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GB" sz="4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ar-JO" sz="4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CC9F80E-68A4-4AB6-BBDA-1DD7D5A6E4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79546" y="1174003"/>
            <a:ext cx="7128792" cy="4367815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5D0CFEE-4958-4579-ACA7-DE5B1CA8B7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8338" y="2085029"/>
            <a:ext cx="1281875" cy="2495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6588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D0F58-FBEE-4CD1-923A-8CBDD7F175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969" y="249382"/>
            <a:ext cx="9381067" cy="1320800"/>
          </a:xfrm>
        </p:spPr>
        <p:txBody>
          <a:bodyPr>
            <a:normAutofit/>
          </a:bodyPr>
          <a:lstStyle/>
          <a:p>
            <a:pPr algn="ctr"/>
            <a:r>
              <a:rPr lang="en-GB" sz="4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Location</a:t>
            </a:r>
            <a:endParaRPr lang="ar-JO" sz="4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8E2535-0531-4A32-9563-BE9014123C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5853" y="1484784"/>
            <a:ext cx="9494603" cy="4320480"/>
          </a:xfrm>
        </p:spPr>
        <p:txBody>
          <a:bodyPr>
            <a:normAutofit/>
          </a:bodyPr>
          <a:lstStyle/>
          <a:p>
            <a:pPr algn="l" rtl="0"/>
            <a:r>
              <a:rPr lang="en-GB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GB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Town is located </a:t>
            </a:r>
            <a:r>
              <a:rPr lang="en-GB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nearly 22 km </a:t>
            </a:r>
            <a:r>
              <a:rPr lang="en-GB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Southwest </a:t>
            </a:r>
            <a:r>
              <a:rPr lang="en-GB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Jenin city</a:t>
            </a:r>
          </a:p>
          <a:p>
            <a:pPr algn="l" rtl="0"/>
            <a:r>
              <a:rPr lang="en-GB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Northeast to the city of Tul-Karm</a:t>
            </a:r>
          </a:p>
          <a:p>
            <a:pPr algn="l" rtl="0"/>
            <a:r>
              <a:rPr lang="en-GB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Located </a:t>
            </a:r>
            <a:r>
              <a:rPr lang="en-GB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and between 4 highlands </a:t>
            </a:r>
          </a:p>
          <a:p>
            <a:pPr marL="0" indent="0" algn="l" rtl="0">
              <a:buNone/>
            </a:pPr>
            <a:r>
              <a:rPr lang="en-GB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ar-JO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7889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F49C73-8A36-4EFE-8BBE-085EF66C67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0881" y="0"/>
            <a:ext cx="6447501" cy="988612"/>
          </a:xfrm>
        </p:spPr>
        <p:txBody>
          <a:bodyPr>
            <a:normAutofit/>
          </a:bodyPr>
          <a:lstStyle/>
          <a:p>
            <a:r>
              <a:rPr lang="en-GB" sz="4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Location</a:t>
            </a:r>
            <a:endParaRPr lang="ar-JO" sz="4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4739B5-01A3-46DF-A634-B4558494E5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3137" y="1268761"/>
            <a:ext cx="9777663" cy="5478403"/>
          </a:xfrm>
        </p:spPr>
        <p:txBody>
          <a:bodyPr>
            <a:normAutofit/>
          </a:bodyPr>
          <a:lstStyle/>
          <a:p>
            <a:pPr marL="0" indent="0" algn="l" rtl="0">
              <a:buNone/>
            </a:pPr>
            <a:endParaRPr lang="en-US" sz="20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 rtl="0">
              <a:buNone/>
            </a:pPr>
            <a:endParaRPr lang="en-US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 rtl="0">
              <a:buNone/>
            </a:pPr>
            <a:endParaRPr lang="en-US" sz="20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 rtl="0">
              <a:buNone/>
            </a:pPr>
            <a:endParaRPr lang="en-US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 rtl="0">
              <a:buNone/>
            </a:pPr>
            <a:endParaRPr lang="en-US" sz="20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 rtl="0">
              <a:buNone/>
            </a:pPr>
            <a:endParaRPr lang="en-US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 rtl="0">
              <a:buNone/>
            </a:pPr>
            <a:endParaRPr lang="en-US" sz="20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 rtl="0">
              <a:buNone/>
            </a:pPr>
            <a:endParaRPr lang="en-US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 rtl="0">
              <a:buNone/>
            </a:pPr>
            <a:endParaRPr lang="en-US" sz="20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 rtl="0">
              <a:buNone/>
            </a:pPr>
            <a:endParaRPr lang="en-US" sz="20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 rtl="0">
              <a:buNone/>
            </a:pPr>
            <a:endParaRPr lang="en-US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 rtl="0">
              <a:buNone/>
            </a:pPr>
            <a:r>
              <a:rPr lang="en-US" sz="2000" i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Figure 3: Location of </a:t>
            </a:r>
            <a:r>
              <a:rPr lang="en-US" sz="2000" i="1" dirty="0" err="1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Kafr</a:t>
            </a:r>
            <a:r>
              <a:rPr lang="en-US" sz="2000" i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Ra’I</a:t>
            </a:r>
            <a:r>
              <a:rPr lang="en-US" sz="2000" i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Town</a:t>
            </a:r>
            <a:endParaRPr lang="ar-JO" sz="2000" i="1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7" name="Picture 3" descr="C:\Users\Lenovo\Desktop\GIS-Kafr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636" y="800100"/>
            <a:ext cx="9712037" cy="525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2138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6570" y="230909"/>
            <a:ext cx="8596668" cy="1320800"/>
          </a:xfrm>
        </p:spPr>
        <p:txBody>
          <a:bodyPr>
            <a:normAutofit/>
          </a:bodyPr>
          <a:lstStyle/>
          <a:p>
            <a:pPr algn="ctr" rtl="0"/>
            <a:r>
              <a:rPr lang="en-US" sz="4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 to Project II</a:t>
            </a:r>
            <a:endParaRPr lang="ar-JO" sz="4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311565"/>
            <a:ext cx="8596668" cy="4729798"/>
          </a:xfrm>
        </p:spPr>
        <p:txBody>
          <a:bodyPr>
            <a:normAutofit/>
          </a:bodyPr>
          <a:lstStyle/>
          <a:p>
            <a:pPr algn="l" rtl="0"/>
            <a:r>
              <a:rPr lang="en-US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 had redesigned WDN in our Project I</a:t>
            </a:r>
          </a:p>
          <a:p>
            <a:pPr algn="l" rtl="0"/>
            <a:r>
              <a:rPr lang="en-US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Most of the Town contains Cesspits</a:t>
            </a:r>
          </a:p>
          <a:p>
            <a:pPr algn="l" rtl="0"/>
            <a:endParaRPr lang="en-US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 rtl="0">
              <a:buNone/>
            </a:pPr>
            <a:r>
              <a:rPr lang="en-US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the Objective is to design a WWCN </a:t>
            </a:r>
          </a:p>
        </p:txBody>
      </p:sp>
    </p:spTree>
    <p:extLst>
      <p:ext uri="{BB962C8B-B14F-4D97-AF65-F5344CB8AC3E}">
        <p14:creationId xmlns:p14="http://schemas.microsoft.com/office/powerpoint/2010/main" val="1470949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2061" y="212437"/>
            <a:ext cx="8596668" cy="1542472"/>
          </a:xfrm>
        </p:spPr>
        <p:txBody>
          <a:bodyPr>
            <a:noAutofit/>
          </a:bodyPr>
          <a:lstStyle/>
          <a:p>
            <a:pPr algn="ctr"/>
            <a:r>
              <a:rPr lang="en-US" sz="4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Methodology of designing Wastewater Collection Network</a:t>
            </a:r>
            <a:br>
              <a:rPr lang="en-US" sz="4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ar-JO" sz="4000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8545" y="1524001"/>
            <a:ext cx="9126220" cy="5112326"/>
          </a:xfrm>
        </p:spPr>
        <p:txBody>
          <a:bodyPr>
            <a:normAutofit fontScale="92500" lnSpcReduction="10000"/>
          </a:bodyPr>
          <a:lstStyle/>
          <a:p>
            <a:pPr algn="l" rtl="0"/>
            <a:r>
              <a:rPr lang="en-US" sz="2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Collecting </a:t>
            </a:r>
            <a:r>
              <a:rPr lang="en-US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Useful Informations</a:t>
            </a:r>
          </a:p>
          <a:p>
            <a:pPr marL="0" indent="0" algn="l" rtl="0">
              <a:buNone/>
            </a:pPr>
            <a:r>
              <a:rPr lang="en-US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Mainly: </a:t>
            </a:r>
            <a:r>
              <a:rPr lang="en-US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Contours</a:t>
            </a:r>
            <a:r>
              <a:rPr lang="en-US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Buildings</a:t>
            </a:r>
            <a:r>
              <a:rPr lang="en-US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and </a:t>
            </a:r>
            <a:r>
              <a:rPr lang="en-US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Roads</a:t>
            </a:r>
            <a:r>
              <a:rPr lang="en-US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maps</a:t>
            </a:r>
          </a:p>
          <a:p>
            <a:pPr marL="0" indent="0" algn="l" rtl="0">
              <a:buNone/>
            </a:pPr>
            <a:endParaRPr lang="en-US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 rtl="0">
              <a:buNone/>
            </a:pPr>
            <a:endParaRPr lang="en-US" sz="20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 rtl="0">
              <a:buNone/>
            </a:pPr>
            <a:endParaRPr lang="en-US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 rtl="0">
              <a:buNone/>
            </a:pPr>
            <a:endParaRPr lang="en-US" sz="20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 rtl="0">
              <a:buNone/>
            </a:pPr>
            <a:endParaRPr lang="en-US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 rtl="0">
              <a:buNone/>
            </a:pPr>
            <a:endParaRPr lang="en-US" sz="20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 rtl="0">
              <a:buNone/>
            </a:pPr>
            <a:endParaRPr lang="en-US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 rtl="0">
              <a:buNone/>
            </a:pPr>
            <a:endParaRPr lang="en-US" sz="20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 rtl="0">
              <a:buNone/>
            </a:pPr>
            <a:endParaRPr lang="en-US" sz="20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 rtl="0">
              <a:buNone/>
            </a:pPr>
            <a:endParaRPr lang="en-US" sz="20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 rtl="0">
              <a:buNone/>
            </a:pPr>
            <a:r>
              <a:rPr lang="en-US" sz="2200" i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Figure 4: Useful maps</a:t>
            </a:r>
          </a:p>
          <a:p>
            <a:pPr marL="0" indent="0" algn="l" rtl="0">
              <a:buNone/>
            </a:pPr>
            <a:endParaRPr lang="en-US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5193" y="2445270"/>
            <a:ext cx="5673205" cy="3597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6554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49179" y="188641"/>
            <a:ext cx="9761621" cy="5937523"/>
          </a:xfrm>
        </p:spPr>
        <p:txBody>
          <a:bodyPr>
            <a:normAutofit lnSpcReduction="10000"/>
          </a:bodyPr>
          <a:lstStyle/>
          <a:p>
            <a:pPr marL="0" indent="0" algn="l" rtl="0">
              <a:buNone/>
            </a:pPr>
            <a:r>
              <a:rPr lang="en-US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Area = 1,431,850.4586 </a:t>
            </a:r>
            <a:r>
              <a:rPr lang="en-US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sm</a:t>
            </a:r>
            <a:r>
              <a:rPr lang="en-US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=1,432 </a:t>
            </a:r>
            <a:r>
              <a:rPr lang="en-US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Donum</a:t>
            </a:r>
            <a:endParaRPr lang="en-US" sz="20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 rtl="0">
              <a:buNone/>
            </a:pPr>
            <a:r>
              <a:rPr lang="en-US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Density was = 0.0107 C/</a:t>
            </a:r>
            <a:r>
              <a:rPr lang="en-US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sm</a:t>
            </a:r>
            <a:endParaRPr lang="en-US" sz="20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sz="2200" dirty="0" smtClean="0"/>
          </a:p>
          <a:p>
            <a:pPr marL="0" indent="0" algn="ctr">
              <a:buNone/>
            </a:pPr>
            <a:endParaRPr lang="en-US" sz="2200" dirty="0"/>
          </a:p>
          <a:p>
            <a:pPr marL="0" indent="0" algn="ctr">
              <a:buNone/>
            </a:pPr>
            <a:endParaRPr lang="en-US" sz="2200" dirty="0" smtClean="0"/>
          </a:p>
          <a:p>
            <a:pPr marL="0" indent="0" algn="ctr">
              <a:buNone/>
            </a:pPr>
            <a:endParaRPr lang="en-US" sz="2200" dirty="0"/>
          </a:p>
          <a:p>
            <a:pPr marL="0" indent="0" algn="ctr">
              <a:buNone/>
            </a:pPr>
            <a:r>
              <a:rPr lang="en-US" sz="2000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Figure 5: </a:t>
            </a:r>
            <a:r>
              <a:rPr lang="en-US" sz="20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Design Area</a:t>
            </a:r>
          </a:p>
          <a:p>
            <a:pPr marL="0" indent="0">
              <a:buNone/>
            </a:pPr>
            <a:endParaRPr lang="en-US" dirty="0" smtClean="0"/>
          </a:p>
        </p:txBody>
      </p:sp>
      <p:pic>
        <p:nvPicPr>
          <p:cNvPr id="2051" name="Picture 3" descr="C:\Users\Lenovo\Desktop\Design Area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3110" y="1246909"/>
            <a:ext cx="7602537" cy="4439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3267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77516" y="197768"/>
            <a:ext cx="9715636" cy="1143000"/>
          </a:xfrm>
        </p:spPr>
        <p:txBody>
          <a:bodyPr>
            <a:normAutofit/>
          </a:bodyPr>
          <a:lstStyle/>
          <a:p>
            <a:pPr algn="ctr" rtl="0"/>
            <a:r>
              <a:rPr lang="en-US" sz="4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Sewer sheds design</a:t>
            </a:r>
            <a:endParaRPr lang="en-GB" sz="4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8000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Figure 6 </a:t>
            </a:r>
            <a:r>
              <a:rPr lang="en-US" sz="80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Sewer Sheds</a:t>
            </a:r>
            <a:endParaRPr lang="en-GB" sz="8000" i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6" name="Picture 4" descr="C:\Users\Lenovo\Desktop\Design_Shed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0581" y="1276113"/>
            <a:ext cx="6768752" cy="4032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5359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4182" y="212436"/>
            <a:ext cx="8867601" cy="1034473"/>
          </a:xfrm>
        </p:spPr>
        <p:txBody>
          <a:bodyPr>
            <a:noAutofit/>
          </a:bodyPr>
          <a:lstStyle/>
          <a:p>
            <a:pPr algn="ctr" rtl="0"/>
            <a:r>
              <a:rPr lang="en-GB" sz="4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Related </a:t>
            </a:r>
            <a:r>
              <a:rPr lang="en-GB" sz="4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Hydraulic </a:t>
            </a:r>
            <a:r>
              <a:rPr lang="en-GB" sz="4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Concepts </a:t>
            </a:r>
            <a:r>
              <a:rPr lang="en-US" sz="4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4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ar-JO" sz="4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6498" y="1200007"/>
            <a:ext cx="7472055" cy="3880773"/>
          </a:xfrm>
        </p:spPr>
        <p:txBody>
          <a:bodyPr/>
          <a:lstStyle/>
          <a:p>
            <a:pPr algn="l" rtl="0"/>
            <a:r>
              <a:rPr lang="en-GB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General procedure for flow rate </a:t>
            </a:r>
            <a:r>
              <a:rPr lang="en-GB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quantification</a:t>
            </a:r>
          </a:p>
          <a:p>
            <a:pPr algn="l" rtl="0">
              <a:buClr>
                <a:schemeClr val="accent2"/>
              </a:buClr>
              <a:buFont typeface="Wingdings" panose="05000000000000000000" pitchFamily="2" charset="2"/>
              <a:buChar char="ü"/>
            </a:pPr>
            <a:r>
              <a:rPr lang="en-GB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Average water consumption</a:t>
            </a:r>
          </a:p>
          <a:p>
            <a:pPr algn="l" rtl="0">
              <a:buClr>
                <a:schemeClr val="accent2"/>
              </a:buClr>
              <a:buFont typeface="Wingdings" panose="05000000000000000000" pitchFamily="2" charset="2"/>
              <a:buChar char="ü"/>
            </a:pPr>
            <a:r>
              <a:rPr lang="en-GB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Average wastewater generation</a:t>
            </a:r>
          </a:p>
          <a:p>
            <a:pPr algn="l" rtl="0">
              <a:buClr>
                <a:schemeClr val="accent2"/>
              </a:buClr>
              <a:buFont typeface="Wingdings" panose="05000000000000000000" pitchFamily="2" charset="2"/>
              <a:buChar char="ü"/>
            </a:pPr>
            <a:r>
              <a:rPr lang="en-GB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Average infiltration enters manholes</a:t>
            </a:r>
          </a:p>
          <a:p>
            <a:pPr algn="l" rtl="0">
              <a:buClr>
                <a:schemeClr val="accent2"/>
              </a:buClr>
              <a:buFont typeface="Wingdings" panose="05000000000000000000" pitchFamily="2" charset="2"/>
              <a:buChar char="ü"/>
            </a:pPr>
            <a:r>
              <a:rPr lang="en-GB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Total WW flow</a:t>
            </a:r>
          </a:p>
          <a:p>
            <a:pPr algn="l" rtl="0">
              <a:buClr>
                <a:schemeClr val="accent2"/>
              </a:buClr>
              <a:buFont typeface="Wingdings" panose="05000000000000000000" pitchFamily="2" charset="2"/>
              <a:buChar char="ü"/>
            </a:pPr>
            <a:r>
              <a:rPr lang="en-GB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Max hourly WW</a:t>
            </a:r>
          </a:p>
          <a:p>
            <a:pPr algn="l" rtl="0">
              <a:buClr>
                <a:schemeClr val="accent2"/>
              </a:buClr>
              <a:buFont typeface="Wingdings" panose="05000000000000000000" pitchFamily="2" charset="2"/>
              <a:buChar char="ü"/>
            </a:pPr>
            <a:r>
              <a:rPr lang="en-GB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Computing the design value</a:t>
            </a:r>
            <a:endParaRPr lang="ar-JO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 rtl="0">
              <a:buNone/>
            </a:pP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4285816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93558" y="144379"/>
            <a:ext cx="9411199" cy="1143000"/>
          </a:xfrm>
        </p:spPr>
        <p:txBody>
          <a:bodyPr>
            <a:normAutofit/>
          </a:bodyPr>
          <a:lstStyle/>
          <a:p>
            <a:pPr algn="ctr" rtl="0"/>
            <a:r>
              <a:rPr lang="en-US" sz="4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Collected Data and Calculations</a:t>
            </a:r>
            <a:endParaRPr lang="en-GB" sz="4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عنصر نائب للمحتوى 2"/>
              <p:cNvSpPr>
                <a:spLocks noGrp="1"/>
              </p:cNvSpPr>
              <p:nvPr>
                <p:ph idx="1"/>
              </p:nvPr>
            </p:nvSpPr>
            <p:spPr>
              <a:xfrm>
                <a:off x="401053" y="1000906"/>
                <a:ext cx="10159443" cy="5040560"/>
              </a:xfrm>
            </p:spPr>
            <p:txBody>
              <a:bodyPr>
                <a:normAutofit/>
              </a:bodyPr>
              <a:lstStyle/>
              <a:p>
                <a:pPr algn="l" rtl="0"/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dirty="0">
                            <a:latin typeface="Cambria Math"/>
                          </a:rPr>
                          <m:t>𝑄</m:t>
                        </m:r>
                      </m:e>
                      <m:sub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𝐴𝑉𝐺</m:t>
                        </m:r>
                        <m:r>
                          <a:rPr lang="en-US" sz="2000" i="1" dirty="0">
                            <a:latin typeface="Cambria Math"/>
                          </a:rPr>
                          <m:t>𝐶𝑜𝑛𝑠𝑢𝑚𝑝𝑡𝑖𝑜𝑛</m:t>
                        </m:r>
                      </m:sub>
                    </m:sSub>
                    <m:r>
                      <a:rPr lang="en-US" sz="2000" i="1" dirty="0">
                        <a:latin typeface="Cambria Math"/>
                      </a:rPr>
                      <m:t>= </m:t>
                    </m:r>
                    <m:r>
                      <a:rPr lang="en-US" sz="2000" i="1" dirty="0">
                        <a:latin typeface="Cambria Math"/>
                      </a:rPr>
                      <m:t>93</m:t>
                    </m:r>
                    <m:f>
                      <m:fPr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 dirty="0">
                            <a:latin typeface="Cambria Math"/>
                          </a:rPr>
                          <m:t>𝐿</m:t>
                        </m:r>
                      </m:num>
                      <m:den>
                        <m:r>
                          <a:rPr lang="en-US" sz="2000" i="1" dirty="0" err="1">
                            <a:latin typeface="Cambria Math"/>
                          </a:rPr>
                          <m:t>𝑐</m:t>
                        </m:r>
                        <m:r>
                          <a:rPr lang="en-US" sz="2000" i="1" dirty="0" err="1">
                            <a:latin typeface="Cambria Math"/>
                          </a:rPr>
                          <m:t>.</m:t>
                        </m:r>
                        <m:r>
                          <a:rPr lang="en-US" sz="2000" i="1" dirty="0" err="1">
                            <a:latin typeface="Cambria Math"/>
                          </a:rPr>
                          <m:t>𝑑</m:t>
                        </m:r>
                      </m:den>
                    </m:f>
                  </m:oMath>
                </a14:m>
                <a:endParaRPr lang="en-GB" sz="200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l" rtl="0"/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dirty="0">
                            <a:latin typeface="Cambria Math"/>
                          </a:rPr>
                          <m:t>𝑄</m:t>
                        </m:r>
                      </m:e>
                      <m:sub>
                        <m:r>
                          <a:rPr lang="en-US" sz="2000" i="1" dirty="0">
                            <a:latin typeface="Cambria Math"/>
                          </a:rPr>
                          <m:t>𝐷𝑒𝑠𝑖𝑔𝑛</m:t>
                        </m:r>
                      </m:sub>
                    </m:sSub>
                    <m:r>
                      <a:rPr lang="en-US" sz="2000" i="1" dirty="0">
                        <a:latin typeface="Cambria Math"/>
                      </a:rPr>
                      <m:t> = </m:t>
                    </m:r>
                    <m:r>
                      <a:rPr lang="en-US" sz="2000" i="1" dirty="0">
                        <a:latin typeface="Cambria Math"/>
                      </a:rPr>
                      <m:t>120</m:t>
                    </m:r>
                    <m:f>
                      <m:fPr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 dirty="0">
                            <a:latin typeface="Cambria Math"/>
                          </a:rPr>
                          <m:t>𝐿</m:t>
                        </m:r>
                      </m:num>
                      <m:den>
                        <m:r>
                          <a:rPr lang="en-US" sz="2000" i="1" dirty="0" err="1">
                            <a:latin typeface="Cambria Math"/>
                          </a:rPr>
                          <m:t>𝑐</m:t>
                        </m:r>
                        <m:r>
                          <a:rPr lang="en-US" sz="2000" i="1" dirty="0" err="1">
                            <a:latin typeface="Cambria Math"/>
                          </a:rPr>
                          <m:t>.</m:t>
                        </m:r>
                        <m:r>
                          <a:rPr lang="en-US" sz="2000" i="1" dirty="0" err="1">
                            <a:latin typeface="Cambria Math"/>
                          </a:rPr>
                          <m:t>𝑑</m:t>
                        </m:r>
                      </m:den>
                    </m:f>
                  </m:oMath>
                </a14:m>
                <a:endPara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l" rtl="0"/>
                <a14:m>
                  <m:oMath xmlns:m="http://schemas.openxmlformats.org/officeDocument/2006/math">
                    <m:r>
                      <a:rPr lang="en-US" sz="2000" i="1" dirty="0">
                        <a:latin typeface="Cambria Math"/>
                      </a:rPr>
                      <m:t>𝑃𝐹</m:t>
                    </m:r>
                    <m:r>
                      <a:rPr lang="en-US" sz="2000" i="1" dirty="0">
                        <a:latin typeface="Cambria Math"/>
                      </a:rPr>
                      <m:t> </m:t>
                    </m:r>
                    <m:r>
                      <a:rPr lang="en-US" sz="2000" i="1" dirty="0">
                        <a:latin typeface="Cambria Math"/>
                      </a:rPr>
                      <m:t>“</m:t>
                    </m:r>
                    <m:r>
                      <a:rPr lang="en-US" sz="2000" i="1" dirty="0">
                        <a:latin typeface="Cambria Math"/>
                      </a:rPr>
                      <m:t>𝐻𝑜𝑢𝑟𝑙𝑦</m:t>
                    </m:r>
                    <m:r>
                      <a:rPr lang="en-US" sz="2000" i="1" dirty="0">
                        <a:latin typeface="Cambria Math"/>
                      </a:rPr>
                      <m:t>”</m:t>
                    </m:r>
                    <m:r>
                      <a:rPr lang="en-US" sz="2000" i="1" dirty="0">
                        <a:latin typeface="Cambria Math"/>
                      </a:rPr>
                      <m:t> =</m:t>
                    </m:r>
                    <m:f>
                      <m:fPr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 dirty="0">
                            <a:latin typeface="Cambria Math"/>
                          </a:rPr>
                          <m:t>5</m:t>
                        </m:r>
                      </m:num>
                      <m:den>
                        <m:sSup>
                          <m:sSupPr>
                            <m:ctrlPr>
                              <a:rPr lang="en-US" sz="2000" i="1" dirty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000" i="1" dirty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000" i="1" dirty="0">
                                    <a:latin typeface="Cambria Math"/>
                                  </a:rPr>
                                  <m:t>15</m:t>
                                </m:r>
                                <m:r>
                                  <a:rPr lang="en-US" sz="2000" i="1" dirty="0">
                                    <a:latin typeface="Cambria Math"/>
                                  </a:rPr>
                                  <m:t>.</m:t>
                                </m:r>
                                <m:r>
                                  <a:rPr lang="en-US" sz="2000" i="1" dirty="0">
                                    <a:latin typeface="Cambria Math"/>
                                  </a:rPr>
                                  <m:t>260</m:t>
                                </m:r>
                              </m:e>
                            </m:d>
                          </m:e>
                          <m:sup>
                            <m:r>
                              <a:rPr lang="en-US" sz="2000" i="1" dirty="0">
                                <a:latin typeface="Cambria Math"/>
                              </a:rPr>
                              <m:t>0</m:t>
                            </m:r>
                            <m:r>
                              <a:rPr lang="en-US" sz="2000" i="1" dirty="0">
                                <a:latin typeface="Cambria Math"/>
                              </a:rPr>
                              <m:t>.</m:t>
                            </m:r>
                            <m:r>
                              <a:rPr lang="en-US" sz="2000" i="1" dirty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sz="2000" i="1" dirty="0">
                        <a:latin typeface="Cambria Math"/>
                      </a:rPr>
                      <m:t> = </m:t>
                    </m:r>
                    <m:r>
                      <a:rPr lang="en-US" sz="2000" i="1" dirty="0">
                        <a:latin typeface="Cambria Math"/>
                      </a:rPr>
                      <m:t>2</m:t>
                    </m:r>
                    <m:r>
                      <a:rPr lang="en-US" sz="2000" i="1" dirty="0">
                        <a:latin typeface="Cambria Math"/>
                      </a:rPr>
                      <m:t>.</m:t>
                    </m:r>
                    <m:r>
                      <a:rPr lang="en-US" sz="2000" i="1" dirty="0">
                        <a:latin typeface="Cambria Math"/>
                      </a:rPr>
                      <m:t>899</m:t>
                    </m:r>
                    <m:r>
                      <a:rPr lang="en-US" sz="2000" i="1" dirty="0">
                        <a:latin typeface="Cambria Math"/>
                      </a:rPr>
                      <m:t>= </m:t>
                    </m:r>
                    <m:r>
                      <a:rPr lang="en-US" sz="2000" i="1" dirty="0">
                        <a:latin typeface="Cambria Math"/>
                      </a:rPr>
                      <m:t>3</m:t>
                    </m:r>
                    <m:r>
                      <a:rPr lang="en-US" sz="2000" i="1" dirty="0">
                        <a:latin typeface="Cambria Math"/>
                      </a:rPr>
                      <m:t>.</m:t>
                    </m:r>
                    <m:r>
                      <a:rPr lang="en-US" sz="2000" i="1" dirty="0">
                        <a:latin typeface="Cambria Math"/>
                      </a:rPr>
                      <m:t>00</m:t>
                    </m:r>
                  </m:oMath>
                </a14:m>
                <a:endParaRPr lang="en-GB" sz="200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l" rtl="0"/>
                <a:r>
                  <a:rPr lang="en-US" sz="20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Wastewater Generation </a:t>
                </a:r>
                <a:r>
                  <a:rPr lang="en-US" sz="20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:r>
                  <a:rPr lang="ar-JO" sz="20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0.80 of </a:t>
                </a:r>
                <a:r>
                  <a:rPr lang="en-US" sz="20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Designed Consumption</a:t>
                </a:r>
              </a:p>
              <a:p>
                <a:pPr algn="l" rtl="0"/>
                <a:r>
                  <a:rPr lang="en-US" sz="20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Infiltration is 0.20 of the </a:t>
                </a:r>
                <a:r>
                  <a:rPr lang="en-US" sz="20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returned Value</a:t>
                </a:r>
                <a:endPara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l" rtl="0"/>
                <a:r>
                  <a:rPr lang="en-US" sz="20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Design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</a:rPr>
                      <m:t> </m:t>
                    </m:r>
                    <m:r>
                      <a:rPr lang="en-US" sz="2000" i="1">
                        <a:latin typeface="Cambria Math"/>
                      </a:rPr>
                      <m:t>𝐹𝑙𝑜𝑤</m:t>
                    </m:r>
                    <m:r>
                      <a:rPr lang="en-US" sz="2000" i="1">
                        <a:latin typeface="Cambria Math"/>
                      </a:rPr>
                      <m:t> </m:t>
                    </m:r>
                    <m:r>
                      <a:rPr lang="en-US" sz="2000" i="1">
                        <a:latin typeface="Cambria Math"/>
                      </a:rPr>
                      <m:t>𝑃𝑒𝑟</m:t>
                    </m:r>
                    <m:r>
                      <a:rPr lang="en-US" sz="2000" i="1">
                        <a:latin typeface="Cambria Math"/>
                      </a:rPr>
                      <m:t> </m:t>
                    </m:r>
                    <m:r>
                      <a:rPr lang="en-US" sz="2000" i="1">
                        <a:latin typeface="Cambria Math"/>
                      </a:rPr>
                      <m:t>𝐶𝑎𝑝𝑖𝑡𝑎</m:t>
                    </m:r>
                    <m:r>
                      <a:rPr lang="en-US" sz="2000" i="1"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/>
                          </a:rPr>
                          <m:t>120</m:t>
                        </m:r>
                        <m:r>
                          <a:rPr lang="en-US" sz="2000" i="1">
                            <a:latin typeface="Cambria Math"/>
                            <a:ea typeface="Cambria Math"/>
                          </a:rPr>
                          <m:t>×</m:t>
                        </m:r>
                        <m:r>
                          <a:rPr lang="en-US" sz="2000" i="1">
                            <a:latin typeface="Cambria Math"/>
                          </a:rPr>
                          <m:t>0</m:t>
                        </m:r>
                        <m:r>
                          <a:rPr lang="en-US" sz="2000" i="1">
                            <a:latin typeface="Cambria Math"/>
                            <a:ea typeface="Cambria Math"/>
                          </a:rPr>
                          <m:t>.</m:t>
                        </m:r>
                        <m:r>
                          <a:rPr lang="en-US" sz="2000" i="1">
                            <a:latin typeface="Cambria Math"/>
                            <a:ea typeface="Cambria Math"/>
                          </a:rPr>
                          <m:t>80</m:t>
                        </m:r>
                        <m:r>
                          <a:rPr lang="en-US" sz="2000" i="1">
                            <a:latin typeface="Cambria Math"/>
                            <a:ea typeface="Cambria Math"/>
                          </a:rPr>
                          <m:t>×</m:t>
                        </m:r>
                        <m:r>
                          <a:rPr lang="en-US" sz="2000" i="1">
                            <a:latin typeface="Cambria Math"/>
                            <a:ea typeface="Cambria Math"/>
                          </a:rPr>
                          <m:t>3</m:t>
                        </m:r>
                      </m:e>
                    </m:d>
                    <m:r>
                      <a:rPr lang="en-US" sz="2000" i="1">
                        <a:latin typeface="Cambria Math"/>
                        <a:ea typeface="Cambria Math"/>
                      </a:rPr>
                      <m:t>+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/>
                            <a:ea typeface="Cambria Math"/>
                          </a:rPr>
                          <m:t>0</m:t>
                        </m:r>
                        <m:r>
                          <a:rPr lang="en-US" sz="2000" i="1">
                            <a:latin typeface="Cambria Math"/>
                            <a:ea typeface="Cambria Math"/>
                          </a:rPr>
                          <m:t>.</m:t>
                        </m:r>
                        <m:r>
                          <a:rPr lang="en-US" sz="2000" i="1">
                            <a:latin typeface="Cambria Math"/>
                            <a:ea typeface="Cambria Math"/>
                          </a:rPr>
                          <m:t>20</m:t>
                        </m:r>
                        <m:r>
                          <a:rPr lang="en-US" sz="2000" i="1">
                            <a:latin typeface="Cambria Math"/>
                            <a:ea typeface="Cambria Math"/>
                          </a:rPr>
                          <m:t>×</m:t>
                        </m:r>
                        <m:r>
                          <a:rPr lang="en-US" sz="2000" i="1">
                            <a:latin typeface="Cambria Math"/>
                            <a:ea typeface="Cambria Math"/>
                          </a:rPr>
                          <m:t>120</m:t>
                        </m:r>
                        <m:r>
                          <a:rPr lang="en-US" sz="2000" i="1">
                            <a:latin typeface="Cambria Math"/>
                            <a:ea typeface="Cambria Math"/>
                          </a:rPr>
                          <m:t>×</m:t>
                        </m:r>
                        <m:r>
                          <a:rPr lang="en-US" sz="2000" i="1">
                            <a:latin typeface="Cambria Math"/>
                            <a:ea typeface="Cambria Math"/>
                          </a:rPr>
                          <m:t>0</m:t>
                        </m:r>
                        <m:r>
                          <a:rPr lang="en-US" sz="2000" i="1">
                            <a:latin typeface="Cambria Math"/>
                            <a:ea typeface="Cambria Math"/>
                          </a:rPr>
                          <m:t>.</m:t>
                        </m:r>
                        <m:r>
                          <a:rPr lang="en-US" sz="2000" i="1">
                            <a:latin typeface="Cambria Math"/>
                            <a:ea typeface="Cambria Math"/>
                          </a:rPr>
                          <m:t>80</m:t>
                        </m:r>
                      </m:e>
                    </m:d>
                    <m:r>
                      <a:rPr lang="en-US" sz="2000" i="1">
                        <a:latin typeface="Cambria Math"/>
                        <a:ea typeface="Cambria Math"/>
                      </a:rPr>
                      <m:t>=</m:t>
                    </m:r>
                    <m:r>
                      <a:rPr lang="en-US" sz="2000" i="1">
                        <a:latin typeface="Cambria Math"/>
                        <a:ea typeface="Cambria Math"/>
                      </a:rPr>
                      <m:t>307</m:t>
                    </m:r>
                    <m:r>
                      <a:rPr lang="en-US" sz="2000" i="1">
                        <a:latin typeface="Cambria Math"/>
                        <a:ea typeface="Cambria Math"/>
                      </a:rPr>
                      <m:t>.</m:t>
                    </m:r>
                    <m:r>
                      <a:rPr lang="en-US" sz="2000" i="1">
                        <a:latin typeface="Cambria Math"/>
                        <a:ea typeface="Cambria Math"/>
                      </a:rPr>
                      <m:t>20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/>
                            <a:ea typeface="Cambria Math"/>
                          </a:rPr>
                          <m:t>𝐿</m:t>
                        </m:r>
                      </m:num>
                      <m:den>
                        <m:r>
                          <a:rPr lang="en-US" sz="2000" i="1">
                            <a:latin typeface="Cambria Math"/>
                            <a:ea typeface="Cambria Math"/>
                          </a:rPr>
                          <m:t>𝑐</m:t>
                        </m:r>
                        <m:r>
                          <a:rPr lang="en-US" sz="2000" i="1">
                            <a:latin typeface="Cambria Math"/>
                            <a:ea typeface="Cambria Math"/>
                          </a:rPr>
                          <m:t>.</m:t>
                        </m:r>
                        <m:r>
                          <a:rPr lang="en-US" sz="2000" i="1">
                            <a:latin typeface="Cambria Math"/>
                            <a:ea typeface="Cambria Math"/>
                          </a:rPr>
                          <m:t>𝑑</m:t>
                        </m:r>
                      </m:den>
                    </m:f>
                    <m:r>
                      <a:rPr lang="en-US" sz="2000" i="1">
                        <a:latin typeface="Cambria Math"/>
                        <a:ea typeface="Cambria Math"/>
                      </a:rPr>
                      <m:t>=</m:t>
                    </m:r>
                    <m:r>
                      <a:rPr lang="en-US" sz="2000" i="1">
                        <a:latin typeface="Cambria Math"/>
                        <a:ea typeface="Cambria Math"/>
                      </a:rPr>
                      <m:t>0</m:t>
                    </m:r>
                    <m:r>
                      <a:rPr lang="en-US" sz="2000" i="1">
                        <a:latin typeface="Cambria Math"/>
                        <a:ea typeface="Cambria Math"/>
                      </a:rPr>
                      <m:t>.</m:t>
                    </m:r>
                    <m:r>
                      <a:rPr lang="en-US" sz="2000" i="1">
                        <a:latin typeface="Cambria Math"/>
                        <a:ea typeface="Cambria Math"/>
                      </a:rPr>
                      <m:t>3072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000" i="1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en-US" sz="2000" i="1">
                                <a:latin typeface="Cambria Math"/>
                                <a:ea typeface="Cambria Math"/>
                              </a:rPr>
                              <m:t>𝑚</m:t>
                            </m:r>
                          </m:e>
                          <m:sup>
                            <m:r>
                              <a:rPr lang="en-US" sz="2000" i="1">
                                <a:latin typeface="Cambria Math"/>
                                <a:ea typeface="Cambria Math"/>
                              </a:rPr>
                              <m:t>3</m:t>
                            </m:r>
                          </m:sup>
                        </m:sSup>
                      </m:num>
                      <m:den>
                        <m:r>
                          <a:rPr lang="en-US" sz="2000" i="1">
                            <a:latin typeface="Cambria Math"/>
                            <a:ea typeface="Cambria Math"/>
                          </a:rPr>
                          <m:t>𝑐</m:t>
                        </m:r>
                        <m:r>
                          <a:rPr lang="en-US" sz="2000" i="1">
                            <a:latin typeface="Cambria Math"/>
                            <a:ea typeface="Cambria Math"/>
                          </a:rPr>
                          <m:t>.</m:t>
                        </m:r>
                        <m:r>
                          <a:rPr lang="en-US" sz="2000" i="1">
                            <a:latin typeface="Cambria Math"/>
                            <a:ea typeface="Cambria Math"/>
                          </a:rPr>
                          <m:t>𝑑</m:t>
                        </m:r>
                      </m:den>
                    </m:f>
                  </m:oMath>
                </a14:m>
                <a:endParaRPr lang="en-GB" sz="200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l" rtl="0"/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</a:rPr>
                      <m:t>𝐿𝑜𝑎𝑑</m:t>
                    </m:r>
                    <m:r>
                      <a:rPr lang="en-US" sz="2000" i="1">
                        <a:latin typeface="Cambria Math"/>
                      </a:rPr>
                      <m:t> </m:t>
                    </m:r>
                    <m:r>
                      <a:rPr lang="en-US" sz="2000" i="1">
                        <a:latin typeface="Cambria Math"/>
                      </a:rPr>
                      <m:t>𝑃𝑒𝑟</m:t>
                    </m:r>
                    <m:r>
                      <a:rPr lang="en-US" sz="2000" i="1">
                        <a:latin typeface="Cambria Math"/>
                      </a:rPr>
                      <m:t> </m:t>
                    </m:r>
                    <m:r>
                      <a:rPr lang="en-US" sz="2000" i="1">
                        <a:latin typeface="Cambria Math"/>
                      </a:rPr>
                      <m:t>𝑀𝑎𝑛</m:t>
                    </m:r>
                    <m:r>
                      <a:rPr lang="en-US" sz="2000" i="1">
                        <a:latin typeface="Cambria Math"/>
                      </a:rPr>
                      <m:t>h</m:t>
                    </m:r>
                    <m:r>
                      <a:rPr lang="en-US" sz="2000" i="1">
                        <a:latin typeface="Cambria Math"/>
                      </a:rPr>
                      <m:t>𝑜𝑙𝑒</m:t>
                    </m:r>
                    <m:r>
                      <a:rPr lang="en-US" sz="2000" i="1">
                        <a:latin typeface="Cambria Math"/>
                      </a:rPr>
                      <m:t>=</m:t>
                    </m:r>
                    <m:r>
                      <a:rPr lang="en-US" sz="2000" i="1">
                        <a:latin typeface="Cambria Math"/>
                      </a:rPr>
                      <m:t>𝐴𝑟𝑒𝑎</m:t>
                    </m:r>
                    <m:r>
                      <a:rPr lang="en-US" sz="2000" i="1">
                        <a:latin typeface="Cambria Math"/>
                      </a:rPr>
                      <m:t> </m:t>
                    </m:r>
                    <m:r>
                      <a:rPr lang="en-US" sz="2000" i="1">
                        <a:latin typeface="Cambria Math"/>
                      </a:rPr>
                      <m:t>𝑜𝑓</m:t>
                    </m:r>
                    <m:r>
                      <a:rPr lang="en-US" sz="2000" i="1">
                        <a:latin typeface="Cambria Math"/>
                      </a:rPr>
                      <m:t> </m:t>
                    </m:r>
                    <m:r>
                      <a:rPr lang="en-US" sz="2000" i="1">
                        <a:latin typeface="Cambria Math"/>
                      </a:rPr>
                      <m:t>𝑆</m:t>
                    </m:r>
                    <m:r>
                      <a:rPr lang="en-US" sz="2000" i="1">
                        <a:latin typeface="Cambria Math"/>
                      </a:rPr>
                      <m:t>h</m:t>
                    </m:r>
                    <m:r>
                      <a:rPr lang="en-US" sz="2000" i="1">
                        <a:latin typeface="Cambria Math"/>
                      </a:rPr>
                      <m:t>𝑒𝑑</m:t>
                    </m:r>
                    <m:r>
                      <a:rPr lang="en-US" sz="2000" i="1">
                        <a:latin typeface="Cambria Math"/>
                        <a:ea typeface="Cambria Math"/>
                      </a:rPr>
                      <m:t>×</m:t>
                    </m:r>
                    <m:r>
                      <a:rPr lang="en-US" sz="2000" i="1">
                        <a:latin typeface="Cambria Math"/>
                        <a:ea typeface="Cambria Math"/>
                      </a:rPr>
                      <m:t>𝐷𝑒𝑛𝑠𝑖𝑡𝑦</m:t>
                    </m:r>
                    <m:r>
                      <a:rPr lang="en-US" sz="2000" i="1">
                        <a:latin typeface="Cambria Math"/>
                        <a:ea typeface="Cambria Math"/>
                      </a:rPr>
                      <m:t>×</m:t>
                    </m:r>
                    <m:r>
                      <a:rPr lang="en-US" sz="2000" i="1">
                        <a:latin typeface="Cambria Math"/>
                        <a:ea typeface="Cambria Math"/>
                      </a:rPr>
                      <m:t>𝐷𝑒𝑠𝑖𝑔𝑛</m:t>
                    </m:r>
                    <m:r>
                      <a:rPr lang="en-US" sz="2000" i="1">
                        <a:latin typeface="Cambria Math"/>
                        <a:ea typeface="Cambria Math"/>
                      </a:rPr>
                      <m:t> </m:t>
                    </m:r>
                    <m:r>
                      <a:rPr lang="en-US" sz="2000" i="1">
                        <a:latin typeface="Cambria Math"/>
                        <a:ea typeface="Cambria Math"/>
                      </a:rPr>
                      <m:t>𝐹𝑙𝑜𝑤</m:t>
                    </m:r>
                    <m:r>
                      <a:rPr lang="en-US" sz="2000" i="1">
                        <a:latin typeface="Cambria Math"/>
                        <a:ea typeface="Cambria Math"/>
                      </a:rPr>
                      <m:t> </m:t>
                    </m:r>
                    <m:r>
                      <a:rPr lang="en-US" sz="2000" i="1">
                        <a:latin typeface="Cambria Math"/>
                        <a:ea typeface="Cambria Math"/>
                      </a:rPr>
                      <m:t>𝑝𝑒𝑟</m:t>
                    </m:r>
                    <m:r>
                      <a:rPr lang="en-US" sz="2000" i="1">
                        <a:latin typeface="Cambria Math"/>
                        <a:ea typeface="Cambria Math"/>
                      </a:rPr>
                      <m:t> </m:t>
                    </m:r>
                    <m:r>
                      <a:rPr lang="en-US" sz="2000" i="1">
                        <a:latin typeface="Cambria Math"/>
                        <a:ea typeface="Cambria Math"/>
                      </a:rPr>
                      <m:t>𝐶𝑎𝑝𝑖𝑡𝑎</m:t>
                    </m:r>
                  </m:oMath>
                </a14:m>
                <a:endParaRPr lang="en-GB" sz="200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 algn="l" rtl="0">
                  <a:buNone/>
                </a:pPr>
                <a:endParaRPr lang="en-GB" sz="200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عنصر نائب للمحتوى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01053" y="1000906"/>
                <a:ext cx="10159443" cy="5040560"/>
              </a:xfrm>
              <a:blipFill rotWithShape="1">
                <a:blip r:embed="rId2"/>
                <a:stretch>
                  <a:fillRect l="-3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12790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30442" y="188640"/>
            <a:ext cx="9290702" cy="6669360"/>
          </a:xfrm>
        </p:spPr>
        <p:txBody>
          <a:bodyPr>
            <a:normAutofit/>
          </a:bodyPr>
          <a:lstStyle/>
          <a:p>
            <a:pPr algn="ctr" rtl="0"/>
            <a:r>
              <a:rPr lang="en-US" sz="4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Manhole Loading</a:t>
            </a:r>
            <a:r>
              <a:rPr lang="en-US" sz="4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4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4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4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4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4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4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4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4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4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Figure 7: Manholes Loading</a:t>
            </a:r>
            <a:endParaRPr lang="en-GB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C:\Users\Lenovo\Desktop\Unit_load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382" y="964879"/>
            <a:ext cx="6881091" cy="4477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Lenovo\Desktop\Unit_load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1858" y="951344"/>
            <a:ext cx="4424360" cy="450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2441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207" y="240146"/>
            <a:ext cx="8596668" cy="1320800"/>
          </a:xfrm>
        </p:spPr>
        <p:txBody>
          <a:bodyPr>
            <a:normAutofit/>
          </a:bodyPr>
          <a:lstStyle/>
          <a:p>
            <a:pPr algn="ctr" rtl="0"/>
            <a:r>
              <a:rPr lang="en-GB" sz="4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Theories</a:t>
            </a:r>
            <a:endParaRPr lang="ar-JO" sz="4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357745"/>
            <a:ext cx="8596668" cy="4683617"/>
          </a:xfrm>
        </p:spPr>
        <p:txBody>
          <a:bodyPr>
            <a:normAutofit/>
          </a:bodyPr>
          <a:lstStyle/>
          <a:p>
            <a:pPr algn="l" rtl="0"/>
            <a:r>
              <a:rPr lang="en-GB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Energy Principle</a:t>
            </a:r>
          </a:p>
          <a:p>
            <a:pPr algn="l" rtl="0"/>
            <a:r>
              <a:rPr lang="en-GB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Manning’s Equation “Friction Loss”</a:t>
            </a:r>
            <a:endParaRPr lang="ar-JO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8024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4182" y="267856"/>
            <a:ext cx="8719820" cy="1330036"/>
          </a:xfrm>
        </p:spPr>
        <p:txBody>
          <a:bodyPr>
            <a:normAutofit/>
          </a:bodyPr>
          <a:lstStyle/>
          <a:p>
            <a:pPr algn="ctr"/>
            <a:r>
              <a:rPr lang="en-GB" sz="4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Energy Principle</a:t>
            </a:r>
            <a:endParaRPr lang="ar-JO" sz="4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219201"/>
            <a:ext cx="8596668" cy="4822162"/>
          </a:xfrm>
        </p:spPr>
        <p:txBody>
          <a:bodyPr>
            <a:normAutofit/>
          </a:bodyPr>
          <a:lstStyle/>
          <a:p>
            <a:pPr algn="l" rtl="0"/>
            <a:r>
              <a:rPr lang="en-GB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hydraulic applications, energy is often represented as energy per units of length.</a:t>
            </a:r>
          </a:p>
          <a:p>
            <a:pPr algn="l" rtl="0"/>
            <a:r>
              <a:rPr lang="en-GB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 used the following energy equation</a:t>
            </a:r>
          </a:p>
          <a:p>
            <a:pPr algn="l" rtl="0"/>
            <a:endParaRPr lang="ar-JO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صورة 6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8266" y="3256063"/>
            <a:ext cx="5431589" cy="11062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64322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304800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en-GB" sz="4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4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Hydraulic and Energy Grade Lines</a:t>
            </a:r>
            <a:r>
              <a:rPr lang="en-US" sz="4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4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ar-JO" sz="4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9455" y="1366983"/>
            <a:ext cx="8904547" cy="4674380"/>
          </a:xfrm>
        </p:spPr>
        <p:txBody>
          <a:bodyPr>
            <a:normAutofit/>
          </a:bodyPr>
          <a:lstStyle/>
          <a:p>
            <a:pPr algn="l" rtl="0"/>
            <a:r>
              <a:rPr lang="en-GB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Hydraulic grade line (HGL): Describes the heads of pressures and elevation</a:t>
            </a:r>
          </a:p>
          <a:p>
            <a:pPr algn="l" rtl="0"/>
            <a:r>
              <a:rPr lang="en-GB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Energy grade line (EGL): Describes the heads of pressures, elevation and velocity</a:t>
            </a:r>
            <a:endParaRPr lang="ar-JO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9394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5636" y="258619"/>
            <a:ext cx="8729057" cy="812799"/>
          </a:xfrm>
        </p:spPr>
        <p:txBody>
          <a:bodyPr>
            <a:normAutofit/>
          </a:bodyPr>
          <a:lstStyle/>
          <a:p>
            <a:pPr algn="ctr" rtl="0"/>
            <a:r>
              <a:rPr lang="en-GB" sz="4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Friction Loss Method</a:t>
            </a:r>
            <a:endParaRPr lang="ar-JO" sz="4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77334" y="1163783"/>
                <a:ext cx="8596668" cy="4877580"/>
              </a:xfrm>
            </p:spPr>
            <p:txBody>
              <a:bodyPr>
                <a:normAutofit/>
              </a:bodyPr>
              <a:lstStyle/>
              <a:p>
                <a:pPr algn="l" rtl="0"/>
                <a:r>
                  <a:rPr lang="en-GB" sz="20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We used Manning’s equation for free surface flow</a:t>
                </a:r>
              </a:p>
              <a:p>
                <a:pPr algn="l" rtl="0"/>
                <a:endParaRPr lang="en-GB" sz="200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 algn="l" rtl="0">
                  <a:buNone/>
                </a:pPr>
                <a:endParaRPr lang="en-GB" sz="2000" b="0" i="1" dirty="0" smtClean="0">
                  <a:latin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pPr marL="0" indent="0" algn="l" rtl="0">
                  <a:buNone/>
                </a:pPr>
                <a:endParaRPr lang="en-GB" sz="2000" i="1" dirty="0">
                  <a:latin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pPr marL="0" indent="0" algn="l" rtl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𝑄</m:t>
                      </m:r>
                      <m:r>
                        <a:rPr lang="en-GB" sz="4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4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GB" sz="4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4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𝑛</m:t>
                          </m:r>
                        </m:den>
                      </m:f>
                      <m:r>
                        <a:rPr lang="en-GB" sz="4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×</m:t>
                      </m:r>
                      <m:r>
                        <a:rPr lang="en-GB" sz="4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𝐴</m:t>
                      </m:r>
                      <m:r>
                        <a:rPr lang="en-GB" sz="4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4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GB" sz="4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𝑅</m:t>
                          </m:r>
                        </m:e>
                        <m:sup>
                          <m:f>
                            <m:fPr>
                              <m:ctrlPr>
                                <a:rPr lang="en-GB" sz="4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4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num>
                            <m:den>
                              <m:r>
                                <a:rPr lang="en-GB" sz="4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3</m:t>
                              </m:r>
                            </m:den>
                          </m:f>
                        </m:sup>
                      </m:sSup>
                      <m:r>
                        <a:rPr lang="en-GB" sz="4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4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GB" sz="4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𝑆</m:t>
                          </m:r>
                        </m:e>
                        <m:sup>
                          <m:f>
                            <m:fPr>
                              <m:ctrlPr>
                                <a:rPr lang="en-GB" sz="4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4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sz="4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ar-JO" sz="4000" i="1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77334" y="1163783"/>
                <a:ext cx="8596668" cy="4877580"/>
              </a:xfrm>
              <a:blipFill rotWithShape="1">
                <a:blip r:embed="rId2"/>
                <a:stretch>
                  <a:fillRect l="-284" t="-62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34388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7164" y="249381"/>
            <a:ext cx="8932256" cy="1320800"/>
          </a:xfrm>
        </p:spPr>
        <p:txBody>
          <a:bodyPr>
            <a:normAutofit/>
          </a:bodyPr>
          <a:lstStyle/>
          <a:p>
            <a:pPr algn="ctr" rtl="0"/>
            <a:r>
              <a:rPr lang="en-GB" sz="4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Designing of WWCN</a:t>
            </a:r>
            <a:endParaRPr lang="ar-JO" sz="4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صورة 8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2626" y="1218714"/>
            <a:ext cx="5727032" cy="49409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79580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1079" y="295563"/>
            <a:ext cx="8596668" cy="1320800"/>
          </a:xfrm>
        </p:spPr>
        <p:txBody>
          <a:bodyPr>
            <a:normAutofit/>
          </a:bodyPr>
          <a:lstStyle/>
          <a:p>
            <a:pPr algn="ctr" rtl="0"/>
            <a:r>
              <a:rPr lang="en-GB" sz="4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Design Constraints </a:t>
            </a:r>
            <a:endParaRPr lang="ar-JO" sz="4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302327"/>
            <a:ext cx="8596668" cy="4739035"/>
          </a:xfrm>
        </p:spPr>
        <p:txBody>
          <a:bodyPr>
            <a:normAutofit/>
          </a:bodyPr>
          <a:lstStyle/>
          <a:p>
            <a:pPr algn="l" rtl="0"/>
            <a:r>
              <a:rPr lang="en-GB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Velocities (0.60 – 3.00) m/s.</a:t>
            </a:r>
          </a:p>
          <a:p>
            <a:pPr algn="l" rtl="0"/>
            <a:r>
              <a:rPr lang="en-GB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Slopes (1-12) %</a:t>
            </a:r>
          </a:p>
          <a:p>
            <a:pPr algn="l" rtl="0"/>
            <a:r>
              <a:rPr lang="en-GB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Cover depth (1.00-5.00) m</a:t>
            </a:r>
          </a:p>
        </p:txBody>
      </p:sp>
    </p:spTree>
    <p:extLst>
      <p:ext uri="{BB962C8B-B14F-4D97-AF65-F5344CB8AC3E}">
        <p14:creationId xmlns:p14="http://schemas.microsoft.com/office/powerpoint/2010/main" val="26278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4280" y="304800"/>
            <a:ext cx="8596668" cy="1320800"/>
          </a:xfrm>
        </p:spPr>
        <p:txBody>
          <a:bodyPr>
            <a:normAutofit/>
          </a:bodyPr>
          <a:lstStyle/>
          <a:p>
            <a:pPr algn="ctr" rtl="0"/>
            <a:r>
              <a:rPr lang="en-GB" sz="4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Types of Sewer systems</a:t>
            </a:r>
            <a:endParaRPr lang="ar-JO" sz="4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209965"/>
            <a:ext cx="8596668" cy="4831398"/>
          </a:xfrm>
        </p:spPr>
        <p:txBody>
          <a:bodyPr>
            <a:normAutofit/>
          </a:bodyPr>
          <a:lstStyle/>
          <a:p>
            <a:pPr algn="l" rtl="0"/>
            <a:r>
              <a:rPr lang="en-GB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Sanitary Sewer System</a:t>
            </a:r>
          </a:p>
          <a:p>
            <a:pPr algn="l" rtl="0"/>
            <a:r>
              <a:rPr lang="en-GB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Storm Sewer System</a:t>
            </a:r>
          </a:p>
          <a:p>
            <a:pPr algn="l" rtl="0"/>
            <a:r>
              <a:rPr lang="en-GB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Combined Sewer System</a:t>
            </a:r>
            <a:endParaRPr lang="ar-JO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7616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6326" y="314036"/>
            <a:ext cx="10714183" cy="1320800"/>
          </a:xfrm>
        </p:spPr>
        <p:txBody>
          <a:bodyPr>
            <a:normAutofit/>
          </a:bodyPr>
          <a:lstStyle/>
          <a:p>
            <a:pPr algn="ctr"/>
            <a:r>
              <a:rPr lang="en-US" sz="4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Types of Wastewater Collection systems</a:t>
            </a:r>
            <a:endParaRPr lang="ar-JO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3345" y="1283855"/>
            <a:ext cx="8830657" cy="4757507"/>
          </a:xfrm>
        </p:spPr>
        <p:txBody>
          <a:bodyPr>
            <a:normAutofit/>
          </a:bodyPr>
          <a:lstStyle/>
          <a:p>
            <a:pPr algn="l" rtl="0"/>
            <a:r>
              <a:rPr lang="en-GB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Gravity Sewer System</a:t>
            </a:r>
          </a:p>
          <a:p>
            <a:pPr algn="l" rtl="0"/>
            <a:r>
              <a:rPr lang="en-GB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Pressurized Sewer System</a:t>
            </a:r>
            <a:endParaRPr lang="ar-JO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7104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787" y="240632"/>
            <a:ext cx="8418540" cy="962526"/>
          </a:xfrm>
        </p:spPr>
        <p:txBody>
          <a:bodyPr>
            <a:normAutofit/>
          </a:bodyPr>
          <a:lstStyle/>
          <a:p>
            <a:pPr algn="ctr" rtl="0"/>
            <a:r>
              <a:rPr lang="en-GB" sz="4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WWCN Components</a:t>
            </a:r>
            <a:endParaRPr lang="ar-JO" sz="4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>
          <a:xfrm>
            <a:off x="677334" y="1039091"/>
            <a:ext cx="8596668" cy="5694218"/>
          </a:xfrm>
        </p:spPr>
        <p:txBody>
          <a:bodyPr/>
          <a:lstStyle/>
          <a:p>
            <a:pPr marL="0" indent="0" algn="l" rtl="0">
              <a:buNone/>
            </a:pPr>
            <a:endParaRPr lang="en-US" dirty="0" smtClean="0"/>
          </a:p>
          <a:p>
            <a:pPr marL="0" indent="0" algn="l" rtl="0">
              <a:buNone/>
            </a:pPr>
            <a:endParaRPr lang="en-US" dirty="0"/>
          </a:p>
          <a:p>
            <a:pPr marL="0" indent="0" algn="l" rtl="0">
              <a:buNone/>
            </a:pPr>
            <a:endParaRPr lang="en-US" dirty="0" smtClean="0"/>
          </a:p>
          <a:p>
            <a:pPr marL="0" indent="0" algn="l" rtl="0">
              <a:buNone/>
            </a:pPr>
            <a:endParaRPr lang="en-US" dirty="0"/>
          </a:p>
          <a:p>
            <a:pPr marL="0" indent="0" algn="l" rtl="0">
              <a:buNone/>
            </a:pPr>
            <a:endParaRPr lang="en-US" dirty="0" smtClean="0"/>
          </a:p>
          <a:p>
            <a:pPr marL="0" indent="0" algn="l" rtl="0">
              <a:buNone/>
            </a:pPr>
            <a:endParaRPr lang="en-US" dirty="0"/>
          </a:p>
          <a:p>
            <a:pPr marL="0" indent="0" algn="l" rtl="0">
              <a:buNone/>
            </a:pPr>
            <a:endParaRPr lang="en-US" dirty="0" smtClean="0"/>
          </a:p>
          <a:p>
            <a:pPr marL="0" indent="0" algn="l" rtl="0">
              <a:buNone/>
            </a:pPr>
            <a:endParaRPr lang="en-US" dirty="0"/>
          </a:p>
          <a:p>
            <a:pPr marL="0" indent="0" algn="l" rtl="0">
              <a:buNone/>
            </a:pPr>
            <a:endParaRPr lang="en-US" dirty="0" smtClean="0"/>
          </a:p>
          <a:p>
            <a:pPr marL="0" indent="0" algn="l" rtl="0">
              <a:buNone/>
            </a:pPr>
            <a:endParaRPr lang="en-US" dirty="0"/>
          </a:p>
          <a:p>
            <a:pPr marL="0" indent="0" algn="l" rtl="0">
              <a:buNone/>
            </a:pPr>
            <a:endParaRPr lang="en-US" dirty="0" smtClean="0"/>
          </a:p>
          <a:p>
            <a:pPr marL="0" indent="0" algn="l" rtl="0">
              <a:buNone/>
            </a:pPr>
            <a:endParaRPr lang="en-US" dirty="0" smtClean="0"/>
          </a:p>
          <a:p>
            <a:pPr marL="0" indent="0" algn="l" rtl="0">
              <a:buNone/>
            </a:pPr>
            <a:endParaRPr lang="en-US" dirty="0"/>
          </a:p>
          <a:p>
            <a:pPr marL="0" indent="0" algn="ctr" rtl="0">
              <a:buNone/>
            </a:pPr>
            <a:r>
              <a:rPr lang="en-US" sz="2000" i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Figure 8: WWCN Components</a:t>
            </a:r>
            <a:endParaRPr lang="en-GB" sz="2000" i="1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صورة 13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4380" y="921207"/>
            <a:ext cx="6655808" cy="517479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08126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0364" y="166254"/>
            <a:ext cx="8849129" cy="1320800"/>
          </a:xfrm>
        </p:spPr>
        <p:txBody>
          <a:bodyPr>
            <a:normAutofit/>
          </a:bodyPr>
          <a:lstStyle/>
          <a:p>
            <a:pPr algn="ctr"/>
            <a:r>
              <a:rPr lang="en-GB" sz="4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Cross Section of manhole</a:t>
            </a:r>
            <a:endParaRPr lang="ar-JO" sz="4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677334" y="983673"/>
            <a:ext cx="8596668" cy="5611091"/>
          </a:xfrm>
        </p:spPr>
        <p:txBody>
          <a:bodyPr/>
          <a:lstStyle/>
          <a:p>
            <a:pPr marL="0" indent="0" algn="l" rtl="0">
              <a:buNone/>
            </a:pPr>
            <a:endParaRPr lang="en-US" dirty="0" smtClean="0"/>
          </a:p>
          <a:p>
            <a:pPr marL="0" indent="0" algn="l" rtl="0">
              <a:buNone/>
            </a:pPr>
            <a:endParaRPr lang="en-US" dirty="0"/>
          </a:p>
          <a:p>
            <a:pPr marL="0" indent="0" algn="l" rtl="0">
              <a:buNone/>
            </a:pPr>
            <a:endParaRPr lang="en-US" dirty="0" smtClean="0"/>
          </a:p>
          <a:p>
            <a:pPr marL="0" indent="0" algn="l" rtl="0">
              <a:buNone/>
            </a:pPr>
            <a:endParaRPr lang="en-US" dirty="0"/>
          </a:p>
          <a:p>
            <a:pPr marL="0" indent="0" algn="l" rtl="0">
              <a:buNone/>
            </a:pPr>
            <a:endParaRPr lang="en-US" dirty="0" smtClean="0"/>
          </a:p>
          <a:p>
            <a:pPr marL="0" indent="0" algn="l" rtl="0">
              <a:buNone/>
            </a:pPr>
            <a:endParaRPr lang="en-US" dirty="0"/>
          </a:p>
          <a:p>
            <a:pPr marL="0" indent="0" algn="l" rtl="0">
              <a:buNone/>
            </a:pPr>
            <a:endParaRPr lang="en-US" dirty="0" smtClean="0"/>
          </a:p>
          <a:p>
            <a:pPr marL="0" indent="0" algn="l" rtl="0">
              <a:buNone/>
            </a:pPr>
            <a:endParaRPr lang="en-US" dirty="0"/>
          </a:p>
          <a:p>
            <a:pPr marL="0" indent="0" algn="l" rtl="0">
              <a:buNone/>
            </a:pPr>
            <a:endParaRPr lang="en-US" dirty="0" smtClean="0"/>
          </a:p>
          <a:p>
            <a:pPr marL="0" indent="0" algn="l" rtl="0">
              <a:buNone/>
            </a:pPr>
            <a:endParaRPr lang="en-US" dirty="0"/>
          </a:p>
          <a:p>
            <a:pPr marL="0" indent="0" algn="l" rtl="0">
              <a:buNone/>
            </a:pPr>
            <a:endParaRPr lang="en-US" dirty="0" smtClean="0"/>
          </a:p>
          <a:p>
            <a:pPr marL="0" indent="0" algn="l" rtl="0">
              <a:buNone/>
            </a:pPr>
            <a:endParaRPr lang="en-US" dirty="0" smtClean="0"/>
          </a:p>
          <a:p>
            <a:pPr marL="0" indent="0" algn="ctr" rtl="0">
              <a:buNone/>
            </a:pPr>
            <a:r>
              <a:rPr lang="en-US" sz="2000" i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Figure 9: Cross – section of Manhole</a:t>
            </a:r>
            <a:endParaRPr lang="en-GB" sz="2000" i="1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صورة 11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4497" y="1139970"/>
            <a:ext cx="7860229" cy="4387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22719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77516" y="188640"/>
            <a:ext cx="9633284" cy="1656184"/>
          </a:xfrm>
        </p:spPr>
        <p:txBody>
          <a:bodyPr>
            <a:noAutofit/>
          </a:bodyPr>
          <a:lstStyle/>
          <a:p>
            <a:pPr algn="ctr" rtl="0"/>
            <a:r>
              <a:rPr lang="en-US" sz="4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Final Design</a:t>
            </a:r>
            <a:endParaRPr lang="en-GB" sz="4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673768" y="1600200"/>
            <a:ext cx="8775032" cy="5257800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sz="20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0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0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0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0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en-US" sz="20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 rtl="0">
              <a:buNone/>
            </a:pPr>
            <a:r>
              <a:rPr lang="en-US" sz="2000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Figure 10: WWCN</a:t>
            </a:r>
          </a:p>
          <a:p>
            <a:pPr marL="0" indent="0" algn="ctr">
              <a:buNone/>
            </a:pPr>
            <a:endParaRPr lang="en-US" sz="20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en-GB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 descr="C:\Users\Lenovo\Desktop\WW-Network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815" y="1380692"/>
            <a:ext cx="8280920" cy="4570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6352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08001" y="116632"/>
            <a:ext cx="9669104" cy="1143000"/>
          </a:xfrm>
        </p:spPr>
        <p:txBody>
          <a:bodyPr>
            <a:normAutofit/>
          </a:bodyPr>
          <a:lstStyle/>
          <a:p>
            <a:pPr algn="ctr" rtl="0"/>
            <a:r>
              <a:rPr lang="en-US" sz="4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Problems and Solutions</a:t>
            </a:r>
            <a:endParaRPr lang="en-GB" sz="4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0982" y="1196752"/>
            <a:ext cx="9826122" cy="5544616"/>
          </a:xfrm>
        </p:spPr>
        <p:txBody>
          <a:bodyPr>
            <a:normAutofit fontScale="92500" lnSpcReduction="10000"/>
          </a:bodyPr>
          <a:lstStyle/>
          <a:p>
            <a:pPr algn="l" rtl="0"/>
            <a:r>
              <a:rPr lang="en-US" sz="2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Design Area </a:t>
            </a:r>
            <a:r>
              <a:rPr lang="en-US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3,483,835.2262 </a:t>
            </a:r>
            <a:r>
              <a:rPr lang="en-US" sz="2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sm</a:t>
            </a:r>
            <a:r>
              <a:rPr lang="en-US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3,484 </a:t>
            </a:r>
            <a:r>
              <a:rPr lang="en-US" sz="22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Donum</a:t>
            </a:r>
            <a:endParaRPr lang="en-US" sz="22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 rtl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 algn="ctr" rtl="0">
              <a:buNone/>
            </a:pPr>
            <a:r>
              <a:rPr lang="en-US" sz="22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Figure </a:t>
            </a:r>
            <a:r>
              <a:rPr lang="en-US" sz="2200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11: </a:t>
            </a:r>
            <a:r>
              <a:rPr lang="en-US" sz="22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Design Area Problem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</p:txBody>
      </p:sp>
      <p:pic>
        <p:nvPicPr>
          <p:cNvPr id="5122" name="Picture 2" descr="C:\Users\Lenovo\Desktop\Problem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7778" y="1868767"/>
            <a:ext cx="6707187" cy="4248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7968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لمحتوى 3"/>
          <p:cNvSpPr>
            <a:spLocks noGrp="1"/>
          </p:cNvSpPr>
          <p:nvPr>
            <p:ph idx="1"/>
          </p:nvPr>
        </p:nvSpPr>
        <p:spPr>
          <a:xfrm>
            <a:off x="323273" y="404665"/>
            <a:ext cx="9887527" cy="611620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sz="2000" dirty="0"/>
          </a:p>
          <a:p>
            <a:pPr marL="0" indent="0" algn="ctr">
              <a:buNone/>
            </a:pPr>
            <a:endParaRPr lang="en-US" sz="2000" dirty="0" smtClean="0"/>
          </a:p>
          <a:p>
            <a:pPr marL="0" indent="0" algn="ctr">
              <a:buNone/>
            </a:pPr>
            <a:endParaRPr lang="en-US" sz="2000" dirty="0" smtClean="0"/>
          </a:p>
          <a:p>
            <a:pPr marL="0" indent="0" algn="ctr">
              <a:buNone/>
            </a:pPr>
            <a:endParaRPr lang="en-US" sz="2000" dirty="0"/>
          </a:p>
          <a:p>
            <a:pPr marL="0" indent="0" algn="ctr">
              <a:buNone/>
            </a:pPr>
            <a:endParaRPr lang="en-US" sz="2000" dirty="0"/>
          </a:p>
          <a:p>
            <a:pPr marL="0" indent="0" algn="ctr">
              <a:buNone/>
            </a:pPr>
            <a:r>
              <a:rPr lang="en-US" sz="2000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Figure 12: </a:t>
            </a:r>
            <a:r>
              <a:rPr lang="en-US" sz="20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Low </a:t>
            </a:r>
            <a:r>
              <a:rPr lang="en-US" sz="2000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Velocities</a:t>
            </a:r>
            <a:endParaRPr lang="ar-JO" sz="2000" i="1" dirty="0" smtClean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ar-JO" sz="2000" dirty="0"/>
          </a:p>
          <a:p>
            <a:pPr marL="0" indent="0" algn="ctr">
              <a:buNone/>
            </a:pPr>
            <a:endParaRPr lang="en-GB" sz="2000" dirty="0"/>
          </a:p>
        </p:txBody>
      </p:sp>
      <p:pic>
        <p:nvPicPr>
          <p:cNvPr id="6147" name="Picture 3" descr="C:\Users\Lenovo\Desktop\Low_Velocitie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315" y="764882"/>
            <a:ext cx="8164513" cy="4968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1873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29208" y="240631"/>
            <a:ext cx="8596668" cy="1320800"/>
          </a:xfrm>
        </p:spPr>
        <p:txBody>
          <a:bodyPr>
            <a:normAutofit/>
          </a:bodyPr>
          <a:lstStyle/>
          <a:p>
            <a:pPr algn="ctr" rtl="0"/>
            <a:r>
              <a:rPr lang="en-US" sz="4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Design results</a:t>
            </a:r>
            <a:endParaRPr lang="en-GB" sz="4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76" descr="C:\Users\asus\Desktop\Grad. Pics\results word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3288" y="1589240"/>
            <a:ext cx="5554980" cy="41757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28576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18147" y="0"/>
            <a:ext cx="9402997" cy="1143000"/>
          </a:xfrm>
        </p:spPr>
        <p:txBody>
          <a:bodyPr/>
          <a:lstStyle/>
          <a:p>
            <a:pPr algn="ctr" rtl="0"/>
            <a:r>
              <a:rPr lang="en-US" sz="4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Outfalls</a:t>
            </a:r>
            <a:endParaRPr lang="en-GB" sz="4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405827" y="1052736"/>
            <a:ext cx="8804974" cy="532859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 algn="ctr" rtl="0">
              <a:buNone/>
            </a:pPr>
            <a:endParaRPr lang="en-US" sz="2000" dirty="0" smtClean="0"/>
          </a:p>
          <a:p>
            <a:pPr marL="0" indent="0" algn="ctr" rtl="0">
              <a:buNone/>
            </a:pPr>
            <a:endParaRPr lang="en-US" sz="2000" dirty="0"/>
          </a:p>
          <a:p>
            <a:pPr marL="0" indent="0" algn="ctr" rtl="0">
              <a:buNone/>
            </a:pPr>
            <a:endParaRPr lang="en-US" sz="2000" dirty="0" smtClean="0"/>
          </a:p>
          <a:p>
            <a:pPr marL="0" indent="0" algn="ctr" rtl="0">
              <a:buNone/>
            </a:pPr>
            <a:endParaRPr lang="en-US" sz="2000" dirty="0"/>
          </a:p>
          <a:p>
            <a:pPr marL="0" indent="0" algn="ctr" rtl="0">
              <a:buNone/>
            </a:pPr>
            <a:endParaRPr lang="en-US" sz="2000" dirty="0" smtClean="0"/>
          </a:p>
          <a:p>
            <a:pPr marL="0" indent="0" algn="ctr" rtl="0">
              <a:buNone/>
            </a:pPr>
            <a:r>
              <a:rPr lang="en-US" sz="2200" i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Figure 13: </a:t>
            </a:r>
            <a:r>
              <a:rPr lang="en-US" sz="2200" i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Outfalls Flow Values and Locations</a:t>
            </a:r>
          </a:p>
        </p:txBody>
      </p:sp>
      <p:pic>
        <p:nvPicPr>
          <p:cNvPr id="7170" name="Picture 2" descr="C:\Users\Lenovo\Desktop\Outfall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5826" y="1028856"/>
            <a:ext cx="8307387" cy="1438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Lenovo\Desktop\OF-Loca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9122" y="2435046"/>
            <a:ext cx="4968553" cy="3386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80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30220" y="152400"/>
            <a:ext cx="9779805" cy="1143000"/>
          </a:xfrm>
        </p:spPr>
        <p:txBody>
          <a:bodyPr>
            <a:normAutofit/>
          </a:bodyPr>
          <a:lstStyle/>
          <a:p>
            <a:pPr algn="ctr" rtl="0"/>
            <a:r>
              <a:rPr lang="en-US" sz="4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Profiles</a:t>
            </a:r>
            <a:endParaRPr lang="en-GB" sz="4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04800" y="1268761"/>
            <a:ext cx="9464842" cy="4857403"/>
          </a:xfrm>
        </p:spPr>
        <p:txBody>
          <a:bodyPr>
            <a:normAutofit/>
          </a:bodyPr>
          <a:lstStyle/>
          <a:p>
            <a:pPr marL="0" indent="0" algn="l" rtl="0">
              <a:buNone/>
            </a:pPr>
            <a:r>
              <a:rPr lang="en-US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 Engineering Graph which describes the Slope, Cover, Rim elevation, Invert of Manholes and Conduits and it shows how the drop Manhole “Structure” would look like.</a:t>
            </a:r>
          </a:p>
        </p:txBody>
      </p:sp>
    </p:spTree>
    <p:extLst>
      <p:ext uri="{BB962C8B-B14F-4D97-AF65-F5344CB8AC3E}">
        <p14:creationId xmlns:p14="http://schemas.microsoft.com/office/powerpoint/2010/main" val="3543258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657726" y="1471283"/>
            <a:ext cx="9504948" cy="583264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sz="2200" dirty="0" smtClean="0"/>
          </a:p>
          <a:p>
            <a:pPr marL="0" indent="0" algn="ctr" rtl="0">
              <a:buNone/>
            </a:pPr>
            <a:r>
              <a:rPr lang="en-US" sz="2000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Figure 14: Profile-1</a:t>
            </a:r>
            <a:endParaRPr lang="en-GB" sz="2000" i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صورة 3" descr="C:\Users\Lenovo\Desktop\Final proj\Profile 1 new new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0223" y="356900"/>
            <a:ext cx="8352928" cy="547260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21979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641684" y="476673"/>
            <a:ext cx="9569116" cy="807376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sz="2000" dirty="0" smtClean="0"/>
          </a:p>
          <a:p>
            <a:pPr marL="0" indent="0" algn="ctr">
              <a:buNone/>
            </a:pPr>
            <a:endParaRPr lang="en-US" sz="2000" dirty="0"/>
          </a:p>
          <a:p>
            <a:pPr marL="0" indent="0" algn="ctr">
              <a:buNone/>
            </a:pPr>
            <a:endParaRPr lang="en-US" sz="2000" dirty="0" smtClean="0"/>
          </a:p>
          <a:p>
            <a:pPr marL="0" indent="0" algn="ctr">
              <a:buNone/>
            </a:pPr>
            <a:endParaRPr lang="en-US" sz="2000" dirty="0"/>
          </a:p>
          <a:p>
            <a:pPr marL="0" indent="0" algn="ctr">
              <a:buNone/>
            </a:pPr>
            <a:r>
              <a:rPr lang="en-US" sz="2000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Figure 15: Profile-2</a:t>
            </a:r>
            <a:endParaRPr lang="en-GB" sz="2000" i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صورة 3" descr="C:\Users\Lenovo\Desktop\Pro2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277" y="515959"/>
            <a:ext cx="8568952" cy="52565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90464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98358" y="0"/>
            <a:ext cx="9250778" cy="1143000"/>
          </a:xfrm>
        </p:spPr>
        <p:txBody>
          <a:bodyPr>
            <a:normAutofit/>
          </a:bodyPr>
          <a:lstStyle/>
          <a:p>
            <a:pPr algn="ctr" rtl="0"/>
            <a:r>
              <a:rPr lang="en-US" sz="4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Velocities</a:t>
            </a:r>
            <a:endParaRPr lang="en-GB" sz="4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>
          <a:xfrm>
            <a:off x="545432" y="1600200"/>
            <a:ext cx="9665368" cy="54102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 algn="ctr">
              <a:buNone/>
            </a:pPr>
            <a:endParaRPr lang="en-US" sz="2000" dirty="0" smtClean="0"/>
          </a:p>
          <a:p>
            <a:pPr marL="0" indent="0" algn="ctr">
              <a:buNone/>
            </a:pPr>
            <a:endParaRPr lang="en-US" sz="2000" dirty="0" smtClean="0"/>
          </a:p>
          <a:p>
            <a:pPr marL="0" indent="0" algn="ctr">
              <a:buNone/>
            </a:pPr>
            <a:r>
              <a:rPr lang="en-US" sz="2000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Figure 16: </a:t>
            </a:r>
            <a:r>
              <a:rPr lang="en-US" sz="20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Velocities </a:t>
            </a:r>
            <a:r>
              <a:rPr lang="en-US" sz="2000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Range</a:t>
            </a:r>
          </a:p>
        </p:txBody>
      </p:sp>
      <p:pic>
        <p:nvPicPr>
          <p:cNvPr id="6" name="Pictur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5024" y="1261283"/>
            <a:ext cx="7437755" cy="4824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9509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29389" y="25121"/>
            <a:ext cx="9691755" cy="1143000"/>
          </a:xfrm>
        </p:spPr>
        <p:txBody>
          <a:bodyPr>
            <a:normAutofit/>
          </a:bodyPr>
          <a:lstStyle/>
          <a:p>
            <a:pPr algn="ctr" rtl="0"/>
            <a:r>
              <a:rPr lang="en-US" sz="4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Cover Start Values</a:t>
            </a:r>
            <a:endParaRPr lang="en-GB" sz="4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850232" y="1268759"/>
            <a:ext cx="9442920" cy="5902061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sz="2000" dirty="0" smtClean="0"/>
          </a:p>
          <a:p>
            <a:pPr marL="0" indent="0" algn="ctr">
              <a:buNone/>
            </a:pPr>
            <a:endParaRPr lang="en-US" sz="2000" dirty="0"/>
          </a:p>
          <a:p>
            <a:pPr marL="0" indent="0" algn="ctr">
              <a:buNone/>
            </a:pPr>
            <a:endParaRPr lang="en-US" sz="2000" dirty="0" smtClean="0"/>
          </a:p>
          <a:p>
            <a:pPr marL="0" indent="0" algn="ctr">
              <a:buNone/>
            </a:pPr>
            <a:endParaRPr lang="en-US" sz="2000" dirty="0" smtClean="0"/>
          </a:p>
          <a:p>
            <a:pPr marL="0" indent="0" algn="ctr">
              <a:buNone/>
            </a:pPr>
            <a:r>
              <a:rPr lang="en-US" sz="2000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Figure 17: </a:t>
            </a:r>
            <a:r>
              <a:rPr lang="en-US" sz="20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Cover Start </a:t>
            </a:r>
            <a:r>
              <a:rPr lang="en-US" sz="2000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Range</a:t>
            </a:r>
          </a:p>
          <a:p>
            <a:pPr marL="0" indent="0" algn="ctr">
              <a:buNone/>
            </a:pPr>
            <a:endParaRPr lang="en-US" sz="2000" dirty="0" smtClean="0"/>
          </a:p>
          <a:p>
            <a:pPr marL="0" indent="0" algn="ctr">
              <a:buNone/>
            </a:pPr>
            <a:endParaRPr lang="en-GB" sz="2000" dirty="0"/>
          </a:p>
        </p:txBody>
      </p:sp>
      <p:pic>
        <p:nvPicPr>
          <p:cNvPr id="4" name="Picture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5884" y="1219201"/>
            <a:ext cx="7848872" cy="4899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5870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7305" y="25121"/>
            <a:ext cx="9723839" cy="1143000"/>
          </a:xfrm>
        </p:spPr>
        <p:txBody>
          <a:bodyPr>
            <a:normAutofit/>
          </a:bodyPr>
          <a:lstStyle/>
          <a:p>
            <a:pPr algn="ctr" rtl="0"/>
            <a:r>
              <a:rPr lang="en-US" sz="4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Cover Stop Values</a:t>
            </a:r>
            <a:endParaRPr lang="en-GB" sz="4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29389" y="1268759"/>
            <a:ext cx="9763763" cy="585393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sz="2000" dirty="0" smtClean="0"/>
          </a:p>
          <a:p>
            <a:pPr marL="0" indent="0" algn="ctr">
              <a:buNone/>
            </a:pPr>
            <a:endParaRPr lang="en-US" sz="2000" dirty="0" smtClean="0"/>
          </a:p>
          <a:p>
            <a:pPr marL="0" indent="0" algn="ctr">
              <a:buNone/>
            </a:pPr>
            <a:endParaRPr lang="en-US" sz="2000" dirty="0" smtClean="0"/>
          </a:p>
          <a:p>
            <a:pPr marL="0" indent="0" algn="ctr">
              <a:buNone/>
            </a:pPr>
            <a:endParaRPr lang="en-US" sz="2000" dirty="0"/>
          </a:p>
          <a:p>
            <a:pPr marL="0" indent="0" algn="ctr">
              <a:buNone/>
            </a:pPr>
            <a:r>
              <a:rPr lang="en-US" sz="2000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Figure 18: </a:t>
            </a:r>
            <a:r>
              <a:rPr lang="en-US" sz="20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Cover Stop </a:t>
            </a:r>
            <a:r>
              <a:rPr lang="en-US" sz="2000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Range</a:t>
            </a:r>
            <a:endParaRPr lang="ar-JO" sz="2000" i="1" dirty="0" smtClean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en-GB" sz="2000" dirty="0"/>
          </a:p>
        </p:txBody>
      </p:sp>
      <p:pic>
        <p:nvPicPr>
          <p:cNvPr id="5" name="صورة 4" descr="C:\Users\Lenovo\Desktop\Cover_Stop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4683" y="994611"/>
            <a:ext cx="7920880" cy="505062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26710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89811" y="25121"/>
            <a:ext cx="9531333" cy="1143000"/>
          </a:xfrm>
        </p:spPr>
        <p:txBody>
          <a:bodyPr>
            <a:normAutofit/>
          </a:bodyPr>
          <a:lstStyle/>
          <a:p>
            <a:pPr algn="ctr" rtl="0"/>
            <a:r>
              <a:rPr lang="en-US" sz="4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Slope Values</a:t>
            </a:r>
            <a:endParaRPr lang="en-GB" sz="4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2926" y="1268759"/>
            <a:ext cx="9940226" cy="588601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0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0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0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0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0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en-US" sz="20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en-US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en-US" sz="20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 rtl="0">
              <a:buNone/>
            </a:pPr>
            <a:r>
              <a:rPr lang="en-US" sz="2000" i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Figure 19: </a:t>
            </a:r>
            <a:r>
              <a:rPr lang="en-US" sz="2000" i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Slope </a:t>
            </a:r>
            <a:r>
              <a:rPr lang="en-US" sz="2000" i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Range</a:t>
            </a:r>
            <a:endParaRPr lang="en-GB" sz="2000" i="1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8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455" y="1196384"/>
            <a:ext cx="8208912" cy="4818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275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207" y="193964"/>
            <a:ext cx="8596668" cy="1320800"/>
          </a:xfrm>
        </p:spPr>
        <p:txBody>
          <a:bodyPr>
            <a:normAutofit/>
          </a:bodyPr>
          <a:lstStyle/>
          <a:p>
            <a:pPr algn="ctr" rtl="0"/>
            <a:r>
              <a:rPr lang="en-GB" sz="4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 and Recommendation</a:t>
            </a:r>
            <a:endParaRPr lang="ar-JO" sz="4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6327" y="1348509"/>
            <a:ext cx="4054764" cy="4481700"/>
          </a:xfrm>
        </p:spPr>
      </p:pic>
    </p:spTree>
    <p:extLst>
      <p:ext uri="{BB962C8B-B14F-4D97-AF65-F5344CB8AC3E}">
        <p14:creationId xmlns:p14="http://schemas.microsoft.com/office/powerpoint/2010/main" val="514165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79703" y="138546"/>
            <a:ext cx="9627586" cy="1143000"/>
          </a:xfrm>
        </p:spPr>
        <p:txBody>
          <a:bodyPr>
            <a:normAutofit/>
          </a:bodyPr>
          <a:lstStyle/>
          <a:p>
            <a:pPr algn="ctr" rtl="0"/>
            <a:r>
              <a:rPr lang="en-GB" sz="4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</a:t>
            </a:r>
            <a:endParaRPr lang="en-GB" sz="4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61474" y="1124745"/>
            <a:ext cx="9649326" cy="5001419"/>
          </a:xfrm>
        </p:spPr>
        <p:txBody>
          <a:bodyPr>
            <a:normAutofit/>
          </a:bodyPr>
          <a:lstStyle/>
          <a:p>
            <a:pPr lvl="0" algn="l" rtl="0"/>
            <a:r>
              <a:rPr lang="en-GB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network ends with two outfalls.</a:t>
            </a:r>
            <a:endParaRPr lang="en-US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l" rtl="0"/>
            <a:r>
              <a:rPr lang="en-GB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network includes 561 manholes and 561 conduits.</a:t>
            </a:r>
            <a:endParaRPr lang="en-US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l" rtl="0"/>
            <a:r>
              <a:rPr lang="en-GB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 conduits have a diameter of 8" and 10".</a:t>
            </a:r>
            <a:endParaRPr lang="en-US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l" rtl="0"/>
            <a:r>
              <a:rPr lang="en-GB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Slopes of pipes are within a range of (1 - 12%).</a:t>
            </a:r>
            <a:endParaRPr lang="en-US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l" rtl="0"/>
            <a:r>
              <a:rPr lang="en-GB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Cover depths varies from (1.00 – </a:t>
            </a:r>
            <a:r>
              <a:rPr lang="en-GB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</a:t>
            </a:r>
            <a:r>
              <a:rPr lang="ar-JO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94</a:t>
            </a:r>
            <a:r>
              <a:rPr lang="en-GB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m).</a:t>
            </a:r>
            <a:endParaRPr lang="en-US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l" rtl="0"/>
            <a:r>
              <a:rPr lang="en-GB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Velocities through conduits varies from (0.41 – 3.09 m/s</a:t>
            </a:r>
            <a:r>
              <a:rPr lang="en-GB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en-US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 rtl="0">
              <a:buNone/>
            </a:pPr>
            <a:endParaRPr lang="en-GB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2128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1152" y="138545"/>
            <a:ext cx="8596668" cy="988291"/>
          </a:xfrm>
        </p:spPr>
        <p:txBody>
          <a:bodyPr>
            <a:normAutofit/>
          </a:bodyPr>
          <a:lstStyle/>
          <a:p>
            <a:pPr algn="ctr"/>
            <a:r>
              <a:rPr lang="en-GB" sz="4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Recommendations</a:t>
            </a:r>
            <a:endParaRPr lang="ar-JO" sz="4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052945"/>
            <a:ext cx="8596668" cy="4988417"/>
          </a:xfrm>
        </p:spPr>
        <p:txBody>
          <a:bodyPr>
            <a:normAutofit/>
          </a:bodyPr>
          <a:lstStyle/>
          <a:p>
            <a:pPr algn="l" rtl="0"/>
            <a:r>
              <a:rPr lang="en-GB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Outfalls</a:t>
            </a:r>
          </a:p>
          <a:p>
            <a:pPr algn="l" rtl="0"/>
            <a:r>
              <a:rPr lang="en-GB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Flushing</a:t>
            </a:r>
            <a:endParaRPr lang="ar-JO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3557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45371" y="1675680"/>
            <a:ext cx="8596668" cy="3880773"/>
          </a:xfrm>
        </p:spPr>
        <p:txBody>
          <a:bodyPr/>
          <a:lstStyle/>
          <a:p>
            <a:endParaRPr lang="en-US" dirty="0">
              <a:sym typeface="Wingdings" panose="05000000000000000000" pitchFamily="2" charset="2"/>
            </a:endParaRPr>
          </a:p>
          <a:p>
            <a:endParaRPr lang="en-US" dirty="0" smtClean="0">
              <a:sym typeface="Wingdings" panose="05000000000000000000" pitchFamily="2" charset="2"/>
            </a:endParaRPr>
          </a:p>
          <a:p>
            <a:endParaRPr lang="en-US" dirty="0">
              <a:sym typeface="Wingdings" panose="05000000000000000000" pitchFamily="2" charset="2"/>
            </a:endParaRPr>
          </a:p>
          <a:p>
            <a:pPr marL="0" indent="0" algn="ctr">
              <a:buNone/>
            </a:pPr>
            <a:r>
              <a:rPr lang="en-US" sz="4000" dirty="0" smtClean="0">
                <a:solidFill>
                  <a:schemeClr val="accent1"/>
                </a:solidFill>
                <a:sym typeface="Wingdings" panose="05000000000000000000" pitchFamily="2" charset="2"/>
              </a:rPr>
              <a:t>  Thank you   </a:t>
            </a:r>
            <a:endParaRPr lang="en-US" sz="40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0266992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2301</TotalTime>
  <Words>562</Words>
  <Application>Microsoft Office PowerPoint</Application>
  <PresentationFormat>Widescreen</PresentationFormat>
  <Paragraphs>336</Paragraphs>
  <Slides>39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8" baseType="lpstr">
      <vt:lpstr>Arial</vt:lpstr>
      <vt:lpstr>Calibri</vt:lpstr>
      <vt:lpstr>Cambria Math</vt:lpstr>
      <vt:lpstr>Tahoma</vt:lpstr>
      <vt:lpstr>Times New Roman</vt:lpstr>
      <vt:lpstr>Trebuchet MS</vt:lpstr>
      <vt:lpstr>Wingdings</vt:lpstr>
      <vt:lpstr>Wingdings 3</vt:lpstr>
      <vt:lpstr>Facet</vt:lpstr>
      <vt:lpstr>Graduation Project II Designing of Wastewater collection network of Kafr Ra’I Town</vt:lpstr>
      <vt:lpstr>Project Outline </vt:lpstr>
      <vt:lpstr>Revision of Project I</vt:lpstr>
      <vt:lpstr>Location and Topography of the studied area         Figure 2: Topography of Kafr Ra’i </vt:lpstr>
      <vt:lpstr>Location</vt:lpstr>
      <vt:lpstr>Location</vt:lpstr>
      <vt:lpstr>Introduction to Project II</vt:lpstr>
      <vt:lpstr>Methodology of designing Wastewater Collection Network </vt:lpstr>
      <vt:lpstr>PowerPoint Presentation</vt:lpstr>
      <vt:lpstr>Sewer sheds design</vt:lpstr>
      <vt:lpstr>Related Hydraulic Concepts  </vt:lpstr>
      <vt:lpstr>Collected Data and Calculations</vt:lpstr>
      <vt:lpstr>Manhole Loading         Figure 7: Manholes Loading</vt:lpstr>
      <vt:lpstr>Theories</vt:lpstr>
      <vt:lpstr>The Energy Principle</vt:lpstr>
      <vt:lpstr> Hydraulic and Energy Grade Lines </vt:lpstr>
      <vt:lpstr>Friction Loss Method</vt:lpstr>
      <vt:lpstr>Designing of WWCN</vt:lpstr>
      <vt:lpstr>Design Constraints </vt:lpstr>
      <vt:lpstr>Types of Sewer systems</vt:lpstr>
      <vt:lpstr>Types of Wastewater Collection systems</vt:lpstr>
      <vt:lpstr>WWCN Components</vt:lpstr>
      <vt:lpstr>Cross Section of manhole</vt:lpstr>
      <vt:lpstr>Final Design</vt:lpstr>
      <vt:lpstr>Problems and Solutions</vt:lpstr>
      <vt:lpstr>PowerPoint Presentation</vt:lpstr>
      <vt:lpstr>Design results</vt:lpstr>
      <vt:lpstr>Outfalls</vt:lpstr>
      <vt:lpstr>Profiles</vt:lpstr>
      <vt:lpstr>PowerPoint Presentation</vt:lpstr>
      <vt:lpstr>PowerPoint Presentation</vt:lpstr>
      <vt:lpstr>Velocities</vt:lpstr>
      <vt:lpstr>Cover Start Values</vt:lpstr>
      <vt:lpstr>Cover Stop Values</vt:lpstr>
      <vt:lpstr>Slope Values</vt:lpstr>
      <vt:lpstr>Conclusion and Recommendation</vt:lpstr>
      <vt:lpstr>Conclusion</vt:lpstr>
      <vt:lpstr>Recommendations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Methodology of designing WWCN</dc:title>
  <dc:creator>asus</dc:creator>
  <cp:lastModifiedBy>Windows User</cp:lastModifiedBy>
  <cp:revision>41</cp:revision>
  <dcterms:created xsi:type="dcterms:W3CDTF">2018-12-21T18:31:53Z</dcterms:created>
  <dcterms:modified xsi:type="dcterms:W3CDTF">2019-08-27T17:23:14Z</dcterms:modified>
</cp:coreProperties>
</file>