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8" r:id="rId2"/>
    <p:sldId id="263" r:id="rId3"/>
    <p:sldId id="2037" r:id="rId4"/>
    <p:sldId id="2038" r:id="rId5"/>
    <p:sldId id="2039" r:id="rId6"/>
    <p:sldId id="262" r:id="rId7"/>
    <p:sldId id="2041" r:id="rId8"/>
    <p:sldId id="2011" r:id="rId9"/>
    <p:sldId id="2012" r:id="rId10"/>
    <p:sldId id="2013" r:id="rId11"/>
    <p:sldId id="266" r:id="rId12"/>
    <p:sldId id="2015" r:id="rId13"/>
    <p:sldId id="2016" r:id="rId14"/>
    <p:sldId id="2017" r:id="rId15"/>
    <p:sldId id="2018" r:id="rId16"/>
    <p:sldId id="2019" r:id="rId17"/>
    <p:sldId id="2021" r:id="rId18"/>
    <p:sldId id="324" r:id="rId19"/>
    <p:sldId id="2022" r:id="rId20"/>
    <p:sldId id="2023" r:id="rId21"/>
    <p:sldId id="2024" r:id="rId22"/>
    <p:sldId id="2025" r:id="rId23"/>
    <p:sldId id="2027" r:id="rId24"/>
    <p:sldId id="2042" r:id="rId25"/>
    <p:sldId id="2043" r:id="rId26"/>
    <p:sldId id="2028" r:id="rId27"/>
    <p:sldId id="2026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orient="horz" pos="346" userDrawn="1">
          <p15:clr>
            <a:srgbClr val="A4A3A4"/>
          </p15:clr>
        </p15:guide>
        <p15:guide id="6" orient="horz" pos="3952" userDrawn="1">
          <p15:clr>
            <a:srgbClr val="A4A3A4"/>
          </p15:clr>
        </p15:guide>
        <p15:guide id="7" pos="5541" userDrawn="1">
          <p15:clr>
            <a:srgbClr val="A4A3A4"/>
          </p15:clr>
        </p15:guide>
        <p15:guide id="9" pos="438" userDrawn="1">
          <p15:clr>
            <a:srgbClr val="A4A3A4"/>
          </p15:clr>
        </p15:guide>
        <p15:guide id="10" orient="horz" pos="1820" userDrawn="1">
          <p15:clr>
            <a:srgbClr val="A4A3A4"/>
          </p15:clr>
        </p15:guide>
        <p15:guide id="11" pos="2139" userDrawn="1">
          <p15:clr>
            <a:srgbClr val="A4A3A4"/>
          </p15:clr>
        </p15:guide>
        <p15:guide id="12" pos="17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EFCFB"/>
    <a:srgbClr val="FF6600"/>
    <a:srgbClr val="FF0000"/>
    <a:srgbClr val="CC9900"/>
    <a:srgbClr val="FF9999"/>
    <a:srgbClr val="F3F3F3"/>
    <a:srgbClr val="D9D9D8"/>
    <a:srgbClr val="B4B4B5"/>
    <a:srgbClr val="39A9B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52"/>
    <p:restoredTop sz="95439"/>
  </p:normalViewPr>
  <p:slideViewPr>
    <p:cSldViewPr snapToGrid="0" snapToObjects="1" showGuides="1">
      <p:cViewPr varScale="1">
        <p:scale>
          <a:sx n="73" d="100"/>
          <a:sy n="73" d="100"/>
        </p:scale>
        <p:origin x="-840" y="-102"/>
      </p:cViewPr>
      <p:guideLst>
        <p:guide orient="horz" pos="2160"/>
        <p:guide orient="horz" pos="346"/>
        <p:guide orient="horz" pos="3952"/>
        <p:guide orient="horz" pos="1820"/>
        <p:guide pos="7242"/>
        <p:guide pos="3840"/>
        <p:guide pos="5541"/>
        <p:guide pos="438"/>
        <p:guide pos="2139"/>
        <p:guide pos="17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Source Serif Pro" panose="02040603050405020204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Source Serif Pro" panose="02040603050405020204" pitchFamily="18" charset="0"/>
              </a:defRPr>
            </a:lvl1pPr>
          </a:lstStyle>
          <a:p>
            <a:fld id="{88EDFB7E-8A14-5F4A-A8BC-FEC574E653A4}" type="datetimeFigureOut">
              <a:rPr lang="en-US" smtClean="0"/>
              <a:pPr/>
              <a:t>12/25/2019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Source Serif Pro" panose="02040603050405020204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Source Serif Pro" panose="02040603050405020204" pitchFamily="18" charset="0"/>
              </a:defRPr>
            </a:lvl1pPr>
          </a:lstStyle>
          <a:p>
            <a:fld id="{4A1814F3-7BF6-CC41-BA5F-F3649E84E65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50263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Source Serif Pro" panose="02040603050405020204" pitchFamily="18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Source Serif Pro" panose="02040603050405020204" pitchFamily="18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Source Serif Pro" panose="02040603050405020204" pitchFamily="18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Source Serif Pro" panose="02040603050405020204" pitchFamily="18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Source Serif Pro" panose="020406030504050202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084058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490385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>
            <a:extLst>
              <a:ext uri="{FF2B5EF4-FFF2-40B4-BE49-F238E27FC236}">
                <a16:creationId xmlns="" xmlns:a16="http://schemas.microsoft.com/office/drawing/2014/main" id="{A78DDF63-5E1A-DB4D-B8B3-3EA5D5F33EF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D6B92F88-E2AC-F247-982C-13420405AE2F}" type="slidenum">
              <a:rPr lang="en-US" altLang="en-US">
                <a:solidFill>
                  <a:srgbClr val="000000"/>
                </a:solidFill>
                <a:latin typeface="Source Serif Pro" panose="02040603050405020204" pitchFamily="18" charset="0"/>
              </a:rPr>
              <a:pPr/>
              <a:t>5</a:t>
            </a:fld>
            <a:endParaRPr lang="en-US" altLang="en-US" dirty="0">
              <a:solidFill>
                <a:srgbClr val="000000"/>
              </a:solidFill>
              <a:latin typeface="Source Serif Pro" panose="02040603050405020204" pitchFamily="18" charset="0"/>
            </a:endParaRPr>
          </a:p>
        </p:txBody>
      </p:sp>
      <p:sp>
        <p:nvSpPr>
          <p:cNvPr id="6147" name="Text Box 1">
            <a:extLst>
              <a:ext uri="{FF2B5EF4-FFF2-40B4-BE49-F238E27FC236}">
                <a16:creationId xmlns="" xmlns:a16="http://schemas.microsoft.com/office/drawing/2014/main" id="{8D76859E-542C-3F49-884D-AE958DBFEF78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8" name="Text Box 2">
            <a:extLst>
              <a:ext uri="{FF2B5EF4-FFF2-40B4-BE49-F238E27FC236}">
                <a16:creationId xmlns="" xmlns:a16="http://schemas.microsoft.com/office/drawing/2014/main" id="{96A4EBD2-03E3-4143-BC77-AEFE614A927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584539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2749875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122541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868266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947663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701243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9507DD5-2493-8341-812E-B4C1B0D806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57D68C4D-3B26-9249-9510-ACD9999031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D6B8D83-963D-4743-B8D5-7CD2C6F40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CD552-C10E-614A-B810-77E320220E2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BFC411A-6A7F-2149-854D-61E6BEF90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019527A-3EB5-8245-8C90-4822BBF30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8EADF-C030-F84C-ADA0-FD2E39B5A3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420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General Slide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23F1C63D-1CE3-044A-AA85-492950293A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8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2400" y="4212169"/>
            <a:ext cx="12189600" cy="2645831"/>
          </a:xfrm>
          <a:custGeom>
            <a:avLst/>
            <a:gdLst>
              <a:gd name="connsiteX0" fmla="*/ 12192000 w 12192000"/>
              <a:gd name="connsiteY0" fmla="*/ 2645831 h 2645831"/>
              <a:gd name="connsiteX1" fmla="*/ 0 w 12192000"/>
              <a:gd name="connsiteY1" fmla="*/ 2645831 h 2645831"/>
              <a:gd name="connsiteX2" fmla="*/ 0 w 12192000"/>
              <a:gd name="connsiteY2" fmla="*/ 0 h 2645831"/>
              <a:gd name="connsiteX3" fmla="*/ 12192000 w 12192000"/>
              <a:gd name="connsiteY3" fmla="*/ 0 h 2645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45831">
                <a:moveTo>
                  <a:pt x="12192000" y="2645831"/>
                </a:moveTo>
                <a:lnTo>
                  <a:pt x="0" y="2645831"/>
                </a:lnTo>
                <a:lnTo>
                  <a:pt x="0" y="0"/>
                </a:lnTo>
                <a:lnTo>
                  <a:pt x="1219200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="" xmlns:p14="http://schemas.microsoft.com/office/powerpoint/2010/main" val="4052697856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reative Break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5E393B5A-1A58-5041-A107-A277FEE28C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514392"/>
            <a:ext cx="12192000" cy="5343608"/>
          </a:xfrm>
          <a:custGeom>
            <a:avLst/>
            <a:gdLst>
              <a:gd name="connsiteX0" fmla="*/ 10453718 w 12192000"/>
              <a:gd name="connsiteY0" fmla="*/ 0 h 5343608"/>
              <a:gd name="connsiteX1" fmla="*/ 11033406 w 12192000"/>
              <a:gd name="connsiteY1" fmla="*/ 0 h 5343608"/>
              <a:gd name="connsiteX2" fmla="*/ 12030898 w 12192000"/>
              <a:gd name="connsiteY2" fmla="*/ 44910 h 5343608"/>
              <a:gd name="connsiteX3" fmla="*/ 12192000 w 12192000"/>
              <a:gd name="connsiteY3" fmla="*/ 59353 h 5343608"/>
              <a:gd name="connsiteX4" fmla="*/ 12192000 w 12192000"/>
              <a:gd name="connsiteY4" fmla="*/ 328469 h 5343608"/>
              <a:gd name="connsiteX5" fmla="*/ 11741883 w 12192000"/>
              <a:gd name="connsiteY5" fmla="*/ 293868 h 5343608"/>
              <a:gd name="connsiteX6" fmla="*/ 11068344 w 12192000"/>
              <a:gd name="connsiteY6" fmla="*/ 268450 h 5343608"/>
              <a:gd name="connsiteX7" fmla="*/ 4473425 w 12192000"/>
              <a:gd name="connsiteY7" fmla="*/ 1196113 h 5343608"/>
              <a:gd name="connsiteX8" fmla="*/ 3872418 w 12192000"/>
              <a:gd name="connsiteY8" fmla="*/ 1373675 h 5343608"/>
              <a:gd name="connsiteX9" fmla="*/ 4715946 w 12192000"/>
              <a:gd name="connsiteY9" fmla="*/ 1663695 h 5343608"/>
              <a:gd name="connsiteX10" fmla="*/ 5442558 w 12192000"/>
              <a:gd name="connsiteY10" fmla="*/ 1921765 h 5343608"/>
              <a:gd name="connsiteX11" fmla="*/ 6023275 w 12192000"/>
              <a:gd name="connsiteY11" fmla="*/ 1937223 h 5343608"/>
              <a:gd name="connsiteX12" fmla="*/ 11740151 w 12192000"/>
              <a:gd name="connsiteY12" fmla="*/ 1197733 h 5343608"/>
              <a:gd name="connsiteX13" fmla="*/ 12192000 w 12192000"/>
              <a:gd name="connsiteY13" fmla="*/ 1075951 h 5343608"/>
              <a:gd name="connsiteX14" fmla="*/ 12192000 w 12192000"/>
              <a:gd name="connsiteY14" fmla="*/ 5343608 h 5343608"/>
              <a:gd name="connsiteX15" fmla="*/ 5770353 w 12192000"/>
              <a:gd name="connsiteY15" fmla="*/ 5343608 h 5343608"/>
              <a:gd name="connsiteX16" fmla="*/ 5540255 w 12192000"/>
              <a:gd name="connsiteY16" fmla="*/ 5277104 h 5343608"/>
              <a:gd name="connsiteX17" fmla="*/ 2185946 w 12192000"/>
              <a:gd name="connsiteY17" fmla="*/ 4165661 h 5343608"/>
              <a:gd name="connsiteX18" fmla="*/ 675058 w 12192000"/>
              <a:gd name="connsiteY18" fmla="*/ 3628517 h 5343608"/>
              <a:gd name="connsiteX19" fmla="*/ 0 w 12192000"/>
              <a:gd name="connsiteY19" fmla="*/ 3644581 h 5343608"/>
              <a:gd name="connsiteX20" fmla="*/ 0 w 12192000"/>
              <a:gd name="connsiteY20" fmla="*/ 357383 h 5343608"/>
              <a:gd name="connsiteX21" fmla="*/ 252890 w 12192000"/>
              <a:gd name="connsiteY21" fmla="*/ 404273 h 5343608"/>
              <a:gd name="connsiteX22" fmla="*/ 2304617 w 12192000"/>
              <a:gd name="connsiteY22" fmla="*/ 887544 h 5343608"/>
              <a:gd name="connsiteX23" fmla="*/ 3461734 w 12192000"/>
              <a:gd name="connsiteY23" fmla="*/ 1233378 h 5343608"/>
              <a:gd name="connsiteX24" fmla="*/ 4605782 w 12192000"/>
              <a:gd name="connsiteY24" fmla="*/ 891546 h 5343608"/>
              <a:gd name="connsiteX25" fmla="*/ 10453718 w 12192000"/>
              <a:gd name="connsiteY25" fmla="*/ 0 h 5343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0" h="5343608">
                <a:moveTo>
                  <a:pt x="10453718" y="0"/>
                </a:moveTo>
                <a:lnTo>
                  <a:pt x="11033406" y="0"/>
                </a:lnTo>
                <a:cubicBezTo>
                  <a:pt x="11386907" y="5656"/>
                  <a:pt x="11719504" y="21505"/>
                  <a:pt x="12030898" y="44910"/>
                </a:cubicBezTo>
                <a:lnTo>
                  <a:pt x="12192000" y="59353"/>
                </a:lnTo>
                <a:lnTo>
                  <a:pt x="12192000" y="328469"/>
                </a:lnTo>
                <a:lnTo>
                  <a:pt x="11741883" y="293868"/>
                </a:lnTo>
                <a:cubicBezTo>
                  <a:pt x="11526643" y="281461"/>
                  <a:pt x="11302101" y="272731"/>
                  <a:pt x="11068344" y="268450"/>
                </a:cubicBezTo>
                <a:cubicBezTo>
                  <a:pt x="9354126" y="237051"/>
                  <a:pt x="7144329" y="444895"/>
                  <a:pt x="4473425" y="1196113"/>
                </a:cubicBezTo>
                <a:lnTo>
                  <a:pt x="3872418" y="1373675"/>
                </a:lnTo>
                <a:lnTo>
                  <a:pt x="4715946" y="1663695"/>
                </a:lnTo>
                <a:lnTo>
                  <a:pt x="5442558" y="1921765"/>
                </a:lnTo>
                <a:lnTo>
                  <a:pt x="6023275" y="1937223"/>
                </a:lnTo>
                <a:cubicBezTo>
                  <a:pt x="7719922" y="1953117"/>
                  <a:pt x="9593649" y="1755568"/>
                  <a:pt x="11740151" y="1197733"/>
                </a:cubicBezTo>
                <a:lnTo>
                  <a:pt x="12192000" y="1075951"/>
                </a:lnTo>
                <a:lnTo>
                  <a:pt x="12192000" y="5343608"/>
                </a:lnTo>
                <a:lnTo>
                  <a:pt x="5770353" y="5343608"/>
                </a:lnTo>
                <a:lnTo>
                  <a:pt x="5540255" y="5277104"/>
                </a:lnTo>
                <a:cubicBezTo>
                  <a:pt x="4499320" y="4970153"/>
                  <a:pt x="3380431" y="4603450"/>
                  <a:pt x="2185946" y="4165661"/>
                </a:cubicBezTo>
                <a:lnTo>
                  <a:pt x="675058" y="3628517"/>
                </a:lnTo>
                <a:lnTo>
                  <a:pt x="0" y="3644581"/>
                </a:lnTo>
                <a:lnTo>
                  <a:pt x="0" y="357383"/>
                </a:lnTo>
                <a:lnTo>
                  <a:pt x="252890" y="404273"/>
                </a:lnTo>
                <a:cubicBezTo>
                  <a:pt x="902616" y="530050"/>
                  <a:pt x="1586762" y="689155"/>
                  <a:pt x="2304617" y="887544"/>
                </a:cubicBezTo>
                <a:lnTo>
                  <a:pt x="3461734" y="1233378"/>
                </a:lnTo>
                <a:lnTo>
                  <a:pt x="4605782" y="891546"/>
                </a:lnTo>
                <a:cubicBezTo>
                  <a:pt x="6910522" y="254996"/>
                  <a:pt x="8867436" y="23568"/>
                  <a:pt x="10453718" y="0"/>
                </a:cubicBezTo>
                <a:close/>
              </a:path>
            </a:pathLst>
          </a:custGeom>
          <a:solidFill>
            <a:schemeClr val="bg1"/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 sz="1200" b="0" i="0">
                <a:ln>
                  <a:noFill/>
                </a:ln>
                <a:solidFill>
                  <a:schemeClr val="tx2"/>
                </a:solidFill>
                <a:latin typeface="Source Serif Pro" panose="02040603050405020204" pitchFamily="18" charset="0"/>
                <a:ea typeface="Roboto Regular" charset="0"/>
                <a:cs typeface="Rubik Light" panose="02000604000000020004" pitchFamily="2" charset="-79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2813069"/>
      </p:ext>
    </p:extLst>
  </p:cSld>
  <p:clrMapOvr>
    <a:masterClrMapping/>
  </p:clrMapOvr>
  <p:transition advClick="0"/>
  <p:extLst mod="1">
    <p:ext uri="{DCECCB84-F9BA-43D5-87BE-67443E8EF086}">
      <p15:sldGuideLst xmlns=""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="" xmlns:a16="http://schemas.microsoft.com/office/drawing/2014/main" id="{4455CFCF-49C9-5249-B4B9-DC3418D740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681724"/>
          </a:xfrm>
          <a:custGeom>
            <a:avLst/>
            <a:gdLst>
              <a:gd name="connsiteX0" fmla="*/ 0 w 12192000"/>
              <a:gd name="connsiteY0" fmla="*/ 0 h 6681724"/>
              <a:gd name="connsiteX1" fmla="*/ 10003790 w 12192000"/>
              <a:gd name="connsiteY1" fmla="*/ 0 h 6681724"/>
              <a:gd name="connsiteX2" fmla="*/ 10117430 w 12192000"/>
              <a:gd name="connsiteY2" fmla="*/ 19849 h 6681724"/>
              <a:gd name="connsiteX3" fmla="*/ 11679782 w 12192000"/>
              <a:gd name="connsiteY3" fmla="*/ 341135 h 6681724"/>
              <a:gd name="connsiteX4" fmla="*/ 12192000 w 12192000"/>
              <a:gd name="connsiteY4" fmla="*/ 462212 h 6681724"/>
              <a:gd name="connsiteX5" fmla="*/ 12192000 w 12192000"/>
              <a:gd name="connsiteY5" fmla="*/ 5009891 h 6681724"/>
              <a:gd name="connsiteX6" fmla="*/ 11083466 w 12192000"/>
              <a:gd name="connsiteY6" fmla="*/ 4615790 h 6681724"/>
              <a:gd name="connsiteX7" fmla="*/ 9752020 w 12192000"/>
              <a:gd name="connsiteY7" fmla="*/ 4647474 h 6681724"/>
              <a:gd name="connsiteX8" fmla="*/ 626237 w 12192000"/>
              <a:gd name="connsiteY8" fmla="*/ 6465202 h 6681724"/>
              <a:gd name="connsiteX9" fmla="*/ 0 w 12192000"/>
              <a:gd name="connsiteY9" fmla="*/ 6681724 h 6681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681724">
                <a:moveTo>
                  <a:pt x="0" y="0"/>
                </a:moveTo>
                <a:lnTo>
                  <a:pt x="10003790" y="0"/>
                </a:lnTo>
                <a:lnTo>
                  <a:pt x="10117430" y="19849"/>
                </a:lnTo>
                <a:cubicBezTo>
                  <a:pt x="10622943" y="112011"/>
                  <a:pt x="11143786" y="218610"/>
                  <a:pt x="11679782" y="341135"/>
                </a:cubicBezTo>
                <a:lnTo>
                  <a:pt x="12192000" y="462212"/>
                </a:lnTo>
                <a:lnTo>
                  <a:pt x="12192000" y="5009891"/>
                </a:lnTo>
                <a:lnTo>
                  <a:pt x="11083466" y="4615790"/>
                </a:lnTo>
                <a:lnTo>
                  <a:pt x="9752020" y="4647474"/>
                </a:lnTo>
                <a:cubicBezTo>
                  <a:pt x="7082559" y="4775780"/>
                  <a:pt x="4095269" y="5297968"/>
                  <a:pt x="626237" y="6465202"/>
                </a:cubicBezTo>
                <a:lnTo>
                  <a:pt x="0" y="6681724"/>
                </a:lnTo>
                <a:close/>
              </a:path>
            </a:pathLst>
          </a:custGeom>
          <a:solidFill>
            <a:schemeClr val="bg1"/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 sz="1200" b="0" i="0">
                <a:ln>
                  <a:noFill/>
                </a:ln>
                <a:solidFill>
                  <a:schemeClr val="tx2"/>
                </a:solidFill>
                <a:latin typeface="Source Serif Pro" panose="02040603050405020204" pitchFamily="18" charset="0"/>
                <a:ea typeface="Roboto Regular" charset="0"/>
                <a:cs typeface="Rubik Light" panose="02000604000000020004" pitchFamily="2" charset="-79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73040165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pp fea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FA8C4BFB-A60F-244C-814A-5AEBA72B2B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8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0" y="4212169"/>
            <a:ext cx="12192000" cy="2645831"/>
          </a:xfrm>
          <a:custGeom>
            <a:avLst/>
            <a:gdLst>
              <a:gd name="connsiteX0" fmla="*/ 12192000 w 12192000"/>
              <a:gd name="connsiteY0" fmla="*/ 2645831 h 2645831"/>
              <a:gd name="connsiteX1" fmla="*/ 0 w 12192000"/>
              <a:gd name="connsiteY1" fmla="*/ 2645831 h 2645831"/>
              <a:gd name="connsiteX2" fmla="*/ 0 w 12192000"/>
              <a:gd name="connsiteY2" fmla="*/ 0 h 2645831"/>
              <a:gd name="connsiteX3" fmla="*/ 12192000 w 12192000"/>
              <a:gd name="connsiteY3" fmla="*/ 0 h 2645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45831">
                <a:moveTo>
                  <a:pt x="12192000" y="2645831"/>
                </a:moveTo>
                <a:lnTo>
                  <a:pt x="0" y="2645831"/>
                </a:lnTo>
                <a:lnTo>
                  <a:pt x="0" y="0"/>
                </a:lnTo>
                <a:lnTo>
                  <a:pt x="12192000" y="0"/>
                </a:lnTo>
                <a:close/>
              </a:path>
            </a:pathLst>
          </a:custGeom>
        </p:spPr>
      </p:pic>
      <p:sp>
        <p:nvSpPr>
          <p:cNvPr id="8" name="Picture Placeholder 13">
            <a:extLst>
              <a:ext uri="{FF2B5EF4-FFF2-40B4-BE49-F238E27FC236}">
                <a16:creationId xmlns="" xmlns:a16="http://schemas.microsoft.com/office/drawing/2014/main" id="{175CD7A9-E177-EC4A-AD93-D5EC6334DAD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9454" y="1178538"/>
            <a:ext cx="2468475" cy="4373177"/>
          </a:xfrm>
          <a:prstGeom prst="rect">
            <a:avLst/>
          </a:prstGeom>
          <a:solidFill>
            <a:schemeClr val="bg1"/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1200" b="0" i="0">
                <a:ln>
                  <a:noFill/>
                </a:ln>
                <a:solidFill>
                  <a:schemeClr val="tx2"/>
                </a:solidFill>
                <a:latin typeface="Source Serif Pro" panose="02040603050405020204" pitchFamily="18" charset="0"/>
                <a:ea typeface="Roboto Regular" charset="0"/>
                <a:cs typeface="Rubik Light" panose="02000604000000020004" pitchFamily="2" charset="-79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42746329"/>
      </p:ext>
    </p:extLst>
  </p:cSld>
  <p:clrMapOvr>
    <a:masterClrMapping/>
  </p:clrMapOvr>
  <p:transition advClick="0"/>
  <p:extLst mod="1">
    <p:ext uri="{DCECCB84-F9BA-43D5-87BE-67443E8EF086}">
      <p15:sldGuideLst xmlns=""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pp fea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0F4F6E0-A69A-7E45-A6FB-FA53C2CE16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8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2400" y="4212169"/>
            <a:ext cx="12189600" cy="2645831"/>
          </a:xfrm>
          <a:custGeom>
            <a:avLst/>
            <a:gdLst>
              <a:gd name="connsiteX0" fmla="*/ 12192000 w 12192000"/>
              <a:gd name="connsiteY0" fmla="*/ 2645831 h 2645831"/>
              <a:gd name="connsiteX1" fmla="*/ 0 w 12192000"/>
              <a:gd name="connsiteY1" fmla="*/ 2645831 h 2645831"/>
              <a:gd name="connsiteX2" fmla="*/ 0 w 12192000"/>
              <a:gd name="connsiteY2" fmla="*/ 0 h 2645831"/>
              <a:gd name="connsiteX3" fmla="*/ 12192000 w 12192000"/>
              <a:gd name="connsiteY3" fmla="*/ 0 h 2645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45831">
                <a:moveTo>
                  <a:pt x="12192000" y="2645831"/>
                </a:moveTo>
                <a:lnTo>
                  <a:pt x="0" y="2645831"/>
                </a:lnTo>
                <a:lnTo>
                  <a:pt x="0" y="0"/>
                </a:lnTo>
                <a:lnTo>
                  <a:pt x="12192000" y="0"/>
                </a:lnTo>
                <a:close/>
              </a:path>
            </a:pathLst>
          </a:custGeom>
        </p:spPr>
      </p:pic>
      <p:sp>
        <p:nvSpPr>
          <p:cNvPr id="111" name="Picture Placeholder 13">
            <a:extLst>
              <a:ext uri="{FF2B5EF4-FFF2-40B4-BE49-F238E27FC236}">
                <a16:creationId xmlns="" xmlns:a16="http://schemas.microsoft.com/office/drawing/2014/main" id="{320510A6-CFA1-B949-A389-23542C07A0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76252" y="727337"/>
            <a:ext cx="4267052" cy="2718511"/>
          </a:xfrm>
          <a:prstGeom prst="rect">
            <a:avLst/>
          </a:prstGeom>
          <a:solidFill>
            <a:schemeClr val="bg1"/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1200" b="0" i="0">
                <a:ln>
                  <a:noFill/>
                </a:ln>
                <a:solidFill>
                  <a:schemeClr val="tx2"/>
                </a:solidFill>
                <a:latin typeface="Source Serif Pro" panose="02040603050405020204" pitchFamily="18" charset="0"/>
                <a:ea typeface="Roboto Regular" charset="0"/>
                <a:cs typeface="Rubik Light" panose="02000604000000020004" pitchFamily="2" charset="-79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85786245"/>
      </p:ext>
    </p:extLst>
  </p:cSld>
  <p:clrMapOvr>
    <a:masterClrMapping/>
  </p:clrMapOvr>
  <p:transition advClick="0"/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sktop Web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37EA15F7-25E3-794A-A8D4-527D9E8000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8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0" y="4212169"/>
            <a:ext cx="12192000" cy="2645831"/>
          </a:xfrm>
          <a:custGeom>
            <a:avLst/>
            <a:gdLst>
              <a:gd name="connsiteX0" fmla="*/ 12192000 w 12192000"/>
              <a:gd name="connsiteY0" fmla="*/ 2645831 h 2645831"/>
              <a:gd name="connsiteX1" fmla="*/ 0 w 12192000"/>
              <a:gd name="connsiteY1" fmla="*/ 2645831 h 2645831"/>
              <a:gd name="connsiteX2" fmla="*/ 0 w 12192000"/>
              <a:gd name="connsiteY2" fmla="*/ 0 h 2645831"/>
              <a:gd name="connsiteX3" fmla="*/ 12192000 w 12192000"/>
              <a:gd name="connsiteY3" fmla="*/ 0 h 2645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45831">
                <a:moveTo>
                  <a:pt x="12192000" y="2645831"/>
                </a:moveTo>
                <a:lnTo>
                  <a:pt x="0" y="2645831"/>
                </a:lnTo>
                <a:lnTo>
                  <a:pt x="0" y="0"/>
                </a:lnTo>
                <a:lnTo>
                  <a:pt x="12192000" y="0"/>
                </a:lnTo>
                <a:close/>
              </a:path>
            </a:pathLst>
          </a:custGeom>
        </p:spPr>
      </p:pic>
      <p:sp>
        <p:nvSpPr>
          <p:cNvPr id="18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4009494" y="557598"/>
            <a:ext cx="4192399" cy="2367462"/>
          </a:xfrm>
          <a:prstGeom prst="rect">
            <a:avLst/>
          </a:prstGeom>
          <a:solidFill>
            <a:schemeClr val="bg1"/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1200" b="0" i="0">
                <a:ln>
                  <a:noFill/>
                </a:ln>
                <a:solidFill>
                  <a:schemeClr val="tx2"/>
                </a:solidFill>
                <a:latin typeface="Source Serif Pro" panose="02040603050405020204" pitchFamily="18" charset="0"/>
                <a:ea typeface="Roboto Regular" charset="0"/>
                <a:cs typeface="Rubik Light" panose="02000604000000020004" pitchFamily="2" charset="-79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94539094"/>
      </p:ext>
    </p:extLst>
  </p:cSld>
  <p:clrMapOvr>
    <a:masterClrMapping/>
  </p:clrMapOvr>
  <p:transition advClick="0"/>
  <p:extLst mod="1">
    <p:ext uri="{DCECCB84-F9BA-43D5-87BE-67443E8EF086}">
      <p15:sldGuideLst xmlns=""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98161387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85146067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TIF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3D695C9-774F-604D-ADB3-83FC7F202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8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934140"/>
            <a:ext cx="12192000" cy="1923861"/>
          </a:xfrm>
          <a:custGeom>
            <a:avLst/>
            <a:gdLst>
              <a:gd name="connsiteX0" fmla="*/ 0 w 12192000"/>
              <a:gd name="connsiteY0" fmla="*/ 0 h 1923861"/>
              <a:gd name="connsiteX1" fmla="*/ 12192000 w 12192000"/>
              <a:gd name="connsiteY1" fmla="*/ 0 h 1923861"/>
              <a:gd name="connsiteX2" fmla="*/ 12192000 w 12192000"/>
              <a:gd name="connsiteY2" fmla="*/ 1923861 h 1923861"/>
              <a:gd name="connsiteX3" fmla="*/ 0 w 12192000"/>
              <a:gd name="connsiteY3" fmla="*/ 1923861 h 1923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23861">
                <a:moveTo>
                  <a:pt x="0" y="0"/>
                </a:moveTo>
                <a:lnTo>
                  <a:pt x="12192000" y="0"/>
                </a:lnTo>
                <a:lnTo>
                  <a:pt x="12192000" y="1923861"/>
                </a:lnTo>
                <a:lnTo>
                  <a:pt x="0" y="1923861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4A691B34-B293-AD45-9E93-1837239009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8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12192000" cy="1919515"/>
          </a:xfrm>
          <a:custGeom>
            <a:avLst/>
            <a:gdLst>
              <a:gd name="connsiteX0" fmla="*/ 0 w 12192000"/>
              <a:gd name="connsiteY0" fmla="*/ 0 h 1919515"/>
              <a:gd name="connsiteX1" fmla="*/ 12192000 w 12192000"/>
              <a:gd name="connsiteY1" fmla="*/ 0 h 1919515"/>
              <a:gd name="connsiteX2" fmla="*/ 12192000 w 12192000"/>
              <a:gd name="connsiteY2" fmla="*/ 1919515 h 1919515"/>
              <a:gd name="connsiteX3" fmla="*/ 0 w 12192000"/>
              <a:gd name="connsiteY3" fmla="*/ 1919515 h 191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9515">
                <a:moveTo>
                  <a:pt x="0" y="0"/>
                </a:moveTo>
                <a:lnTo>
                  <a:pt x="12192000" y="0"/>
                </a:lnTo>
                <a:lnTo>
                  <a:pt x="12192000" y="1919515"/>
                </a:lnTo>
                <a:lnTo>
                  <a:pt x="0" y="191951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="" xmlns:p14="http://schemas.microsoft.com/office/powerpoint/2010/main" val="297189966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7E4ACFF-E7D4-4042-B9AD-A7BC77040A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8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2213699"/>
          </a:xfrm>
          <a:custGeom>
            <a:avLst/>
            <a:gdLst>
              <a:gd name="connsiteX0" fmla="*/ 0 w 12192000"/>
              <a:gd name="connsiteY0" fmla="*/ 0 h 2213699"/>
              <a:gd name="connsiteX1" fmla="*/ 12192000 w 12192000"/>
              <a:gd name="connsiteY1" fmla="*/ 0 h 2213699"/>
              <a:gd name="connsiteX2" fmla="*/ 12192000 w 12192000"/>
              <a:gd name="connsiteY2" fmla="*/ 2213699 h 2213699"/>
              <a:gd name="connsiteX3" fmla="*/ 0 w 12192000"/>
              <a:gd name="connsiteY3" fmla="*/ 2213699 h 221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13699">
                <a:moveTo>
                  <a:pt x="0" y="0"/>
                </a:moveTo>
                <a:lnTo>
                  <a:pt x="12192000" y="0"/>
                </a:lnTo>
                <a:lnTo>
                  <a:pt x="12192000" y="2213699"/>
                </a:lnTo>
                <a:lnTo>
                  <a:pt x="0" y="2213699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024B0212-B1C2-4D43-B9E8-5EAB50FD62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8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656908"/>
            <a:ext cx="12192000" cy="2201092"/>
          </a:xfrm>
          <a:custGeom>
            <a:avLst/>
            <a:gdLst>
              <a:gd name="connsiteX0" fmla="*/ 0 w 12192000"/>
              <a:gd name="connsiteY0" fmla="*/ 0 h 2201092"/>
              <a:gd name="connsiteX1" fmla="*/ 12192000 w 12192000"/>
              <a:gd name="connsiteY1" fmla="*/ 0 h 2201092"/>
              <a:gd name="connsiteX2" fmla="*/ 12192000 w 12192000"/>
              <a:gd name="connsiteY2" fmla="*/ 2201092 h 2201092"/>
              <a:gd name="connsiteX3" fmla="*/ 0 w 12192000"/>
              <a:gd name="connsiteY3" fmla="*/ 2201092 h 2201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01092">
                <a:moveTo>
                  <a:pt x="0" y="0"/>
                </a:moveTo>
                <a:lnTo>
                  <a:pt x="12192000" y="0"/>
                </a:lnTo>
                <a:lnTo>
                  <a:pt x="12192000" y="2201092"/>
                </a:lnTo>
                <a:lnTo>
                  <a:pt x="0" y="220109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="" xmlns:p14="http://schemas.microsoft.com/office/powerpoint/2010/main" val="28556702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BF636422-D625-AE49-BB11-CB8248709D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8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402666"/>
            <a:ext cx="12192000" cy="2455335"/>
          </a:xfrm>
          <a:custGeom>
            <a:avLst/>
            <a:gdLst>
              <a:gd name="connsiteX0" fmla="*/ 0 w 12192000"/>
              <a:gd name="connsiteY0" fmla="*/ 0 h 2455335"/>
              <a:gd name="connsiteX1" fmla="*/ 12192000 w 12192000"/>
              <a:gd name="connsiteY1" fmla="*/ 0 h 2455335"/>
              <a:gd name="connsiteX2" fmla="*/ 12192000 w 12192000"/>
              <a:gd name="connsiteY2" fmla="*/ 2455335 h 2455335"/>
              <a:gd name="connsiteX3" fmla="*/ 0 w 12192000"/>
              <a:gd name="connsiteY3" fmla="*/ 2455335 h 2455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55335">
                <a:moveTo>
                  <a:pt x="0" y="0"/>
                </a:moveTo>
                <a:lnTo>
                  <a:pt x="12192000" y="0"/>
                </a:lnTo>
                <a:lnTo>
                  <a:pt x="12192000" y="2455335"/>
                </a:lnTo>
                <a:lnTo>
                  <a:pt x="0" y="2455335"/>
                </a:lnTo>
                <a:close/>
              </a:path>
            </a:pathLst>
          </a:custGeom>
        </p:spPr>
      </p:pic>
      <p:sp>
        <p:nvSpPr>
          <p:cNvPr id="32" name="Picture Placeholder 31">
            <a:extLst>
              <a:ext uri="{FF2B5EF4-FFF2-40B4-BE49-F238E27FC236}">
                <a16:creationId xmlns="" xmlns:a16="http://schemas.microsoft.com/office/drawing/2014/main" id="{52B21ECF-A424-1141-9F67-FB81B1D45A56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1251781" y="883162"/>
            <a:ext cx="4332416" cy="4332300"/>
          </a:xfrm>
          <a:prstGeom prst="ellipse">
            <a:avLst/>
          </a:prstGeom>
          <a:solidFill>
            <a:schemeClr val="bg1"/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 sz="1200" b="0" i="0">
                <a:ln>
                  <a:noFill/>
                </a:ln>
                <a:solidFill>
                  <a:schemeClr val="tx2"/>
                </a:solidFill>
                <a:latin typeface="Source Serif Pro" panose="02040603050405020204" pitchFamily="18" charset="0"/>
                <a:ea typeface="Roboto Regular" charset="0"/>
                <a:cs typeface="Rubik Light" panose="02000604000000020004" pitchFamily="2" charset="-79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8869228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B35E13E4-3EF3-264B-A0C8-8F803FEA0B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8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2400" y="4212169"/>
            <a:ext cx="12189600" cy="2645831"/>
          </a:xfrm>
          <a:custGeom>
            <a:avLst/>
            <a:gdLst>
              <a:gd name="connsiteX0" fmla="*/ 12192000 w 12192000"/>
              <a:gd name="connsiteY0" fmla="*/ 2645831 h 2645831"/>
              <a:gd name="connsiteX1" fmla="*/ 0 w 12192000"/>
              <a:gd name="connsiteY1" fmla="*/ 2645831 h 2645831"/>
              <a:gd name="connsiteX2" fmla="*/ 0 w 12192000"/>
              <a:gd name="connsiteY2" fmla="*/ 0 h 2645831"/>
              <a:gd name="connsiteX3" fmla="*/ 12192000 w 12192000"/>
              <a:gd name="connsiteY3" fmla="*/ 0 h 2645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45831">
                <a:moveTo>
                  <a:pt x="12192000" y="2645831"/>
                </a:moveTo>
                <a:lnTo>
                  <a:pt x="0" y="2645831"/>
                </a:lnTo>
                <a:lnTo>
                  <a:pt x="0" y="0"/>
                </a:lnTo>
                <a:lnTo>
                  <a:pt x="1219200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="" xmlns:p14="http://schemas.microsoft.com/office/powerpoint/2010/main" val="197926303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5C68CC6-FE8C-5844-98F1-7B8DBD9235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8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93610"/>
            <a:ext cx="12192000" cy="2864391"/>
          </a:xfrm>
          <a:custGeom>
            <a:avLst/>
            <a:gdLst>
              <a:gd name="connsiteX0" fmla="*/ 0 w 12192000"/>
              <a:gd name="connsiteY0" fmla="*/ 0 h 2864391"/>
              <a:gd name="connsiteX1" fmla="*/ 12192000 w 12192000"/>
              <a:gd name="connsiteY1" fmla="*/ 0 h 2864391"/>
              <a:gd name="connsiteX2" fmla="*/ 12192000 w 12192000"/>
              <a:gd name="connsiteY2" fmla="*/ 2864391 h 2864391"/>
              <a:gd name="connsiteX3" fmla="*/ 0 w 12192000"/>
              <a:gd name="connsiteY3" fmla="*/ 2864391 h 2864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64391">
                <a:moveTo>
                  <a:pt x="0" y="0"/>
                </a:moveTo>
                <a:lnTo>
                  <a:pt x="12192000" y="0"/>
                </a:lnTo>
                <a:lnTo>
                  <a:pt x="12192000" y="2864391"/>
                </a:lnTo>
                <a:lnTo>
                  <a:pt x="0" y="286439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="" xmlns:p14="http://schemas.microsoft.com/office/powerpoint/2010/main" val="292711311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702C8CBC-BB1B-4149-9D85-9879B120F6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8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2620438"/>
          </a:xfrm>
          <a:custGeom>
            <a:avLst/>
            <a:gdLst>
              <a:gd name="connsiteX0" fmla="*/ 0 w 12192000"/>
              <a:gd name="connsiteY0" fmla="*/ 0 h 2620438"/>
              <a:gd name="connsiteX1" fmla="*/ 12192000 w 12192000"/>
              <a:gd name="connsiteY1" fmla="*/ 0 h 2620438"/>
              <a:gd name="connsiteX2" fmla="*/ 12192000 w 12192000"/>
              <a:gd name="connsiteY2" fmla="*/ 2620438 h 2620438"/>
              <a:gd name="connsiteX3" fmla="*/ 0 w 12192000"/>
              <a:gd name="connsiteY3" fmla="*/ 2620438 h 262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20438">
                <a:moveTo>
                  <a:pt x="0" y="0"/>
                </a:moveTo>
                <a:lnTo>
                  <a:pt x="12192000" y="0"/>
                </a:lnTo>
                <a:lnTo>
                  <a:pt x="12192000" y="2620438"/>
                </a:lnTo>
                <a:lnTo>
                  <a:pt x="0" y="262043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="" xmlns:p14="http://schemas.microsoft.com/office/powerpoint/2010/main" val="3277657185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General Slide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18DB60C-2C7E-ED4C-B59E-C59FFCA423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8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0" y="4212169"/>
            <a:ext cx="12192000" cy="2645831"/>
          </a:xfrm>
          <a:custGeom>
            <a:avLst/>
            <a:gdLst>
              <a:gd name="connsiteX0" fmla="*/ 12192000 w 12192000"/>
              <a:gd name="connsiteY0" fmla="*/ 2645831 h 2645831"/>
              <a:gd name="connsiteX1" fmla="*/ 0 w 12192000"/>
              <a:gd name="connsiteY1" fmla="*/ 2645831 h 2645831"/>
              <a:gd name="connsiteX2" fmla="*/ 0 w 12192000"/>
              <a:gd name="connsiteY2" fmla="*/ 0 h 2645831"/>
              <a:gd name="connsiteX3" fmla="*/ 12192000 w 12192000"/>
              <a:gd name="connsiteY3" fmla="*/ 0 h 2645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45831">
                <a:moveTo>
                  <a:pt x="12192000" y="2645831"/>
                </a:moveTo>
                <a:lnTo>
                  <a:pt x="0" y="2645831"/>
                </a:lnTo>
                <a:lnTo>
                  <a:pt x="0" y="0"/>
                </a:lnTo>
                <a:lnTo>
                  <a:pt x="1219200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="" xmlns:p14="http://schemas.microsoft.com/office/powerpoint/2010/main" val="1211950709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06E0E3DF-338D-EC4C-91AB-9274778DC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81E322F-2259-7A46-B11A-273C145FEB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4CED869-9DD2-3D49-8A15-D33AF0A9E9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Source Serif Pro" panose="02040603050405020204" pitchFamily="18" charset="0"/>
              </a:defRPr>
            </a:lvl1pPr>
          </a:lstStyle>
          <a:p>
            <a:fld id="{B50CD552-C10E-614A-B810-77E320220E26}" type="datetimeFigureOut">
              <a:rPr lang="en-US" smtClean="0"/>
              <a:pPr/>
              <a:t>12/25/2019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DD88453-55E3-C54C-A2DB-2AC770422F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Source Serif Pro" panose="02040603050405020204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647BCF5-1DF8-BA4A-9BFE-6F357F0185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Source Serif Pro" panose="02040603050405020204" pitchFamily="18" charset="0"/>
              </a:defRPr>
            </a:lvl1pPr>
          </a:lstStyle>
          <a:p>
            <a:fld id="{9998EADF-C030-F84C-ADA0-FD2E39B5A3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35306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5" r:id="rId3"/>
    <p:sldLayoutId id="2147483672" r:id="rId4"/>
    <p:sldLayoutId id="2147483669" r:id="rId5"/>
    <p:sldLayoutId id="2147483671" r:id="rId6"/>
    <p:sldLayoutId id="2147483661" r:id="rId7"/>
    <p:sldLayoutId id="2147483675" r:id="rId8"/>
    <p:sldLayoutId id="2147483662" r:id="rId9"/>
    <p:sldLayoutId id="2147483670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7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Source Serif Pro" panose="020406030504050202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erif Pro" panose="020406030504050202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erif Pro" panose="0204060305040502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erif Pro" panose="0204060305040502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erif Pro" panose="0204060305040502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erif Pro" panose="0204060305040502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Box 233">
            <a:extLst>
              <a:ext uri="{FF2B5EF4-FFF2-40B4-BE49-F238E27FC236}">
                <a16:creationId xmlns="" xmlns:a16="http://schemas.microsoft.com/office/drawing/2014/main" id="{A90D9147-49C0-6A4B-9222-A40E04CA3632}"/>
              </a:ext>
            </a:extLst>
          </p:cNvPr>
          <p:cNvSpPr txBox="1"/>
          <p:nvPr/>
        </p:nvSpPr>
        <p:spPr>
          <a:xfrm>
            <a:off x="1221665" y="3214899"/>
            <a:ext cx="9278408" cy="95410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Source Serif Pro" panose="02040603050405020204" pitchFamily="18" charset="0"/>
                <a:ea typeface="Lato" panose="020F0502020204030203" pitchFamily="34" charset="0"/>
                <a:cs typeface="Rubik Medium" panose="02000604000000020004" pitchFamily="2" charset="-79"/>
              </a:rPr>
              <a:t>Hydrological Assessment and Hydraulic Design of Culverts along Noor-Shams Camp Street </a:t>
            </a:r>
            <a:endParaRPr lang="en-US" sz="2800" b="1" dirty="0">
              <a:solidFill>
                <a:schemeClr val="tx2">
                  <a:lumMod val="50000"/>
                  <a:lumOff val="50000"/>
                </a:schemeClr>
              </a:solidFill>
              <a:latin typeface="Source Serif Pro" panose="02040603050405020204" pitchFamily="18" charset="0"/>
              <a:ea typeface="Lato" panose="020F0502020204030203" pitchFamily="34" charset="0"/>
              <a:cs typeface="Rubik Medium" panose="02000604000000020004" pitchFamily="2" charset="-79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06A40143-7CCE-A147-85B9-107C026EA7EB}"/>
              </a:ext>
            </a:extLst>
          </p:cNvPr>
          <p:cNvSpPr txBox="1"/>
          <p:nvPr/>
        </p:nvSpPr>
        <p:spPr>
          <a:xfrm>
            <a:off x="486320" y="1744394"/>
            <a:ext cx="10801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Rubik Light" panose="02000604000000020004" pitchFamily="2" charset="-79"/>
              </a:rPr>
              <a:t>An-Najah National University </a:t>
            </a:r>
          </a:p>
          <a:p>
            <a:pPr algn="ctr"/>
            <a:r>
              <a:rPr lang="es-ES_tradnl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Rubik Light" panose="02000604000000020004" pitchFamily="2" charset="-79"/>
              </a:rPr>
              <a:t>Faculty of Engineering and</a:t>
            </a:r>
          </a:p>
          <a:p>
            <a:pPr algn="ctr"/>
            <a:r>
              <a:rPr lang="es-ES_tradnl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Rubik Light" panose="02000604000000020004" pitchFamily="2" charset="-79"/>
              </a:rPr>
              <a:t>Information Technology </a:t>
            </a:r>
            <a:endParaRPr lang="es-ES_tradnl" sz="2400" dirty="0">
              <a:latin typeface="Source Serif Pro" panose="02040603050405020204" pitchFamily="18" charset="0"/>
              <a:ea typeface="Lato Light" panose="020F0502020204030203" pitchFamily="34" charset="0"/>
              <a:cs typeface="Rubik Light" panose="02000604000000020004" pitchFamily="2" charset="-79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4D1886A7-714B-499A-8CAE-793CC48ECF2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9341" y="0"/>
            <a:ext cx="2095500" cy="1744394"/>
          </a:xfrm>
          <a:prstGeom prst="rect">
            <a:avLst/>
          </a:prstGeom>
        </p:spPr>
      </p:pic>
      <p:sp>
        <p:nvSpPr>
          <p:cNvPr id="6" name="TextBox 1">
            <a:extLst>
              <a:ext uri="{FF2B5EF4-FFF2-40B4-BE49-F238E27FC236}">
                <a16:creationId xmlns="" xmlns:a16="http://schemas.microsoft.com/office/drawing/2014/main" id="{06A40143-7CCE-A147-85B9-107C026EA7EB}"/>
              </a:ext>
            </a:extLst>
          </p:cNvPr>
          <p:cNvSpPr txBox="1"/>
          <p:nvPr/>
        </p:nvSpPr>
        <p:spPr>
          <a:xfrm>
            <a:off x="486320" y="5107577"/>
            <a:ext cx="3445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 smtClean="0">
                <a:latin typeface="Source Serif Pro" panose="02040603050405020204" pitchFamily="18" charset="0"/>
                <a:ea typeface="Lato Light" panose="020F0502020204030203" pitchFamily="34" charset="0"/>
                <a:cs typeface="Rubik Light" panose="02000604000000020004" pitchFamily="2" charset="-79"/>
              </a:rPr>
              <a:t>Prepared by :</a:t>
            </a:r>
          </a:p>
          <a:p>
            <a:pPr algn="ctr"/>
            <a:endParaRPr lang="es-ES_tradnl" sz="1400" dirty="0" smtClean="0">
              <a:latin typeface="Source Serif Pro" panose="02040603050405020204" pitchFamily="18" charset="0"/>
              <a:ea typeface="Lato Light" panose="020F0502020204030203" pitchFamily="34" charset="0"/>
              <a:cs typeface="Rubik Light" panose="02000604000000020004" pitchFamily="2" charset="-79"/>
            </a:endParaRPr>
          </a:p>
          <a:p>
            <a:pPr algn="ctr"/>
            <a:r>
              <a:rPr lang="es-ES_tradnl" sz="2000" b="1" dirty="0" smtClean="0">
                <a:latin typeface="Source Serif Pro" panose="02040603050405020204" pitchFamily="18" charset="0"/>
                <a:ea typeface="Lato Light" panose="020F0502020204030203" pitchFamily="34" charset="0"/>
                <a:cs typeface="Rubik Light" panose="02000604000000020004" pitchFamily="2" charset="-79"/>
              </a:rPr>
              <a:t>Mohammed “M.Muin”Ba’ara</a:t>
            </a:r>
          </a:p>
          <a:p>
            <a:r>
              <a:rPr lang="es-ES_tradnl" sz="2000" dirty="0" smtClean="0">
                <a:latin typeface="Source Serif Pro" panose="02040603050405020204" pitchFamily="18" charset="0"/>
                <a:ea typeface="Lato Light" panose="020F0502020204030203" pitchFamily="34" charset="0"/>
                <a:cs typeface="Rubik Light" panose="02000604000000020004" pitchFamily="2" charset="-79"/>
              </a:rPr>
              <a:t>Reg.No</a:t>
            </a:r>
            <a:r>
              <a:rPr lang="es-ES_tradnl" sz="2000" dirty="0" smtClean="0">
                <a:latin typeface="Source Serif Pro" panose="02040603050405020204" pitchFamily="18" charset="0"/>
                <a:ea typeface="Lato Light" panose="020F0502020204030203" pitchFamily="34" charset="0"/>
                <a:cs typeface="Rubik Light" panose="02000604000000020004" pitchFamily="2" charset="-79"/>
              </a:rPr>
              <a:t>: 11523547  </a:t>
            </a:r>
            <a:endParaRPr lang="es-ES_tradnl" sz="2000" dirty="0" smtClean="0">
              <a:latin typeface="Source Serif Pro" panose="02040603050405020204" pitchFamily="18" charset="0"/>
              <a:ea typeface="Lato Light" panose="020F0502020204030203" pitchFamily="34" charset="0"/>
              <a:cs typeface="Rubik Light" panose="02000604000000020004" pitchFamily="2" charset="-79"/>
            </a:endParaRPr>
          </a:p>
          <a:p>
            <a:pPr algn="ctr"/>
            <a:endParaRPr lang="es-ES_tradnl" sz="1400" dirty="0">
              <a:latin typeface="Source Serif Pro" panose="02040603050405020204" pitchFamily="18" charset="0"/>
              <a:ea typeface="Lato Light" panose="020F0502020204030203" pitchFamily="34" charset="0"/>
              <a:cs typeface="Rubik Light" panose="02000604000000020004" pitchFamily="2" charset="-79"/>
            </a:endParaRPr>
          </a:p>
        </p:txBody>
      </p:sp>
      <p:sp>
        <p:nvSpPr>
          <p:cNvPr id="7" name="TextBox 1">
            <a:extLst>
              <a:ext uri="{FF2B5EF4-FFF2-40B4-BE49-F238E27FC236}">
                <a16:creationId xmlns="" xmlns:a16="http://schemas.microsoft.com/office/drawing/2014/main" id="{06A40143-7CCE-A147-85B9-107C026EA7EB}"/>
              </a:ext>
            </a:extLst>
          </p:cNvPr>
          <p:cNvSpPr txBox="1"/>
          <p:nvPr/>
        </p:nvSpPr>
        <p:spPr>
          <a:xfrm>
            <a:off x="8521339" y="5107577"/>
            <a:ext cx="27663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 smtClean="0">
                <a:latin typeface="Source Serif Pro" panose="02040603050405020204" pitchFamily="18" charset="0"/>
                <a:ea typeface="Lato Light" panose="020F0502020204030203" pitchFamily="34" charset="0"/>
                <a:cs typeface="Rubik Light" panose="02000604000000020004" pitchFamily="2" charset="-79"/>
              </a:rPr>
              <a:t>Under supervision of:</a:t>
            </a:r>
          </a:p>
          <a:p>
            <a:pPr algn="ctr"/>
            <a:endParaRPr lang="es-ES_tradnl" sz="2000" dirty="0" smtClean="0">
              <a:latin typeface="Source Serif Pro" panose="02040603050405020204" pitchFamily="18" charset="0"/>
              <a:ea typeface="Lato Light" panose="020F0502020204030203" pitchFamily="34" charset="0"/>
              <a:cs typeface="Rubik Light" panose="02000604000000020004" pitchFamily="2" charset="-79"/>
            </a:endParaRPr>
          </a:p>
          <a:p>
            <a:pPr algn="ctr"/>
            <a:r>
              <a:rPr lang="es-ES_tradnl" sz="2000" b="1" dirty="0" smtClean="0">
                <a:latin typeface="Source Serif Pro" panose="02040603050405020204" pitchFamily="18" charset="0"/>
                <a:ea typeface="Lato Light" panose="020F0502020204030203" pitchFamily="34" charset="0"/>
                <a:cs typeface="Rubik Light" panose="02000604000000020004" pitchFamily="2" charset="-79"/>
              </a:rPr>
              <a:t>Dr</a:t>
            </a:r>
            <a:r>
              <a:rPr lang="es-ES_tradnl" sz="2000" b="1" dirty="0" smtClean="0">
                <a:latin typeface="Source Serif Pro" panose="02040603050405020204" pitchFamily="18" charset="0"/>
                <a:ea typeface="Lato Light" panose="020F0502020204030203" pitchFamily="34" charset="0"/>
                <a:cs typeface="Rubik Light" panose="02000604000000020004" pitchFamily="2" charset="-79"/>
              </a:rPr>
              <a:t>. Sameer Shadeed </a:t>
            </a:r>
          </a:p>
          <a:p>
            <a:pPr algn="ctr"/>
            <a:endParaRPr lang="es-ES_tradnl" sz="2000" dirty="0">
              <a:latin typeface="Source Serif Pro" panose="02040603050405020204" pitchFamily="18" charset="0"/>
              <a:ea typeface="Lato Light" panose="020F0502020204030203" pitchFamily="34" charset="0"/>
              <a:cs typeface="Rubik Light" panose="02000604000000020004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9595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="" xmlns:a16="http://schemas.microsoft.com/office/drawing/2014/main" id="{8D922405-AA95-3E48-BA41-EC7407FB024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hq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" y="6858000"/>
            <a:ext cx="83422" cy="45719"/>
          </a:xfr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A4D940F5-1563-8D4E-B9B4-039F9035D160}"/>
              </a:ext>
            </a:extLst>
          </p:cNvPr>
          <p:cNvSpPr/>
          <p:nvPr/>
        </p:nvSpPr>
        <p:spPr>
          <a:xfrm>
            <a:off x="-284390" y="506960"/>
            <a:ext cx="11283316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Design Methodology and Modeling </a:t>
            </a:r>
            <a:endParaRPr lang="en-US" sz="4000" b="1" dirty="0">
              <a:solidFill>
                <a:schemeClr val="tx2"/>
              </a:solidFill>
              <a:latin typeface="Source Serif Pro" panose="02040603050405020204" pitchFamily="18" charset="0"/>
              <a:ea typeface="Nunito Bold" charset="0"/>
              <a:cs typeface="Rubik Medium" panose="02000604000000020004" pitchFamily="2" charset="-79"/>
            </a:endParaRPr>
          </a:p>
        </p:txBody>
      </p:sp>
      <p:sp>
        <p:nvSpPr>
          <p:cNvPr id="6" name="Rectangle 8">
            <a:extLst>
              <a:ext uri="{FF2B5EF4-FFF2-40B4-BE49-F238E27FC236}">
                <a16:creationId xmlns="" xmlns:a16="http://schemas.microsoft.com/office/drawing/2014/main" id="{A4D940F5-1563-8D4E-B9B4-039F9035D160}"/>
              </a:ext>
            </a:extLst>
          </p:cNvPr>
          <p:cNvSpPr/>
          <p:nvPr/>
        </p:nvSpPr>
        <p:spPr>
          <a:xfrm>
            <a:off x="248194" y="1815737"/>
            <a:ext cx="11283316" cy="304698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Source Serif Pro" panose="02040603050405020204" pitchFamily="18" charset="0"/>
                <a:ea typeface="Nunito Bold" charset="0"/>
                <a:cs typeface="Rubik Medium" panose="02000604000000020004" pitchFamily="2" charset="-79"/>
              </a:rPr>
              <a:t>The following steps are followed for modeling:</a:t>
            </a:r>
          </a:p>
          <a:p>
            <a:endParaRPr lang="en-US" sz="2400" dirty="0" smtClean="0">
              <a:solidFill>
                <a:schemeClr val="tx2"/>
              </a:solidFill>
              <a:latin typeface="Source Serif Pro" panose="02040603050405020204" pitchFamily="18" charset="0"/>
              <a:ea typeface="Nunito Bold" charset="0"/>
              <a:cs typeface="Rubik Medium" panose="02000604000000020004" pitchFamily="2" charset="-79"/>
            </a:endParaRPr>
          </a:p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chemeClr val="tx2"/>
                </a:solidFill>
                <a:latin typeface="Source Serif Pro" panose="02040603050405020204" pitchFamily="18" charset="0"/>
                <a:ea typeface="Nunito Bold" charset="0"/>
                <a:cs typeface="Rubik Medium" panose="02000604000000020004" pitchFamily="2" charset="-79"/>
              </a:rPr>
              <a:t>Watershed Delineation by ArcGIS </a:t>
            </a:r>
          </a:p>
          <a:p>
            <a:pPr marL="457200" indent="-457200">
              <a:buAutoNum type="arabicPeriod"/>
            </a:pPr>
            <a:endParaRPr lang="en-US" sz="2400" b="1" dirty="0" smtClean="0">
              <a:solidFill>
                <a:schemeClr val="tx2"/>
              </a:solidFill>
              <a:latin typeface="Source Serif Pro" panose="02040603050405020204" pitchFamily="18" charset="0"/>
              <a:ea typeface="Nunito Bold" charset="0"/>
              <a:cs typeface="Rubik Medium" panose="02000604000000020004" pitchFamily="2" charset="-79"/>
            </a:endParaRPr>
          </a:p>
          <a:p>
            <a:pPr marL="457200" indent="-457200"/>
            <a:r>
              <a:rPr lang="en-US" sz="2400" dirty="0" smtClean="0">
                <a:solidFill>
                  <a:schemeClr val="tx2"/>
                </a:solidFill>
                <a:latin typeface="Source Serif Pro" panose="02040603050405020204" pitchFamily="18" charset="0"/>
                <a:ea typeface="Nunito Bold" charset="0"/>
                <a:cs typeface="Rubik Medium" panose="02000604000000020004" pitchFamily="2" charset="-79"/>
              </a:rPr>
              <a:t>       I need to delineate Az-Zimar watershed to get sub-basins areas and other data to make the hydrologic model by HEC-HMS, the data required for this mission are pour points and contour map. </a:t>
            </a:r>
          </a:p>
          <a:p>
            <a:pPr marL="457200" indent="-457200"/>
            <a:r>
              <a:rPr lang="en-US" sz="2400" dirty="0" smtClean="0">
                <a:solidFill>
                  <a:schemeClr val="tx2"/>
                </a:solidFill>
                <a:latin typeface="Source Serif Pro" panose="02040603050405020204" pitchFamily="18" charset="0"/>
                <a:ea typeface="Nunito Bold" charset="0"/>
                <a:cs typeface="Rubik Medium" panose="02000604000000020004" pitchFamily="2" charset="-79"/>
              </a:rPr>
              <a:t>        </a:t>
            </a:r>
            <a:endParaRPr lang="en-US" sz="2400" dirty="0">
              <a:solidFill>
                <a:schemeClr val="tx2"/>
              </a:solidFill>
              <a:latin typeface="Source Serif Pro" panose="02040603050405020204" pitchFamily="18" charset="0"/>
              <a:ea typeface="Nunito Bold" charset="0"/>
              <a:cs typeface="Rubik Medium" panose="02000604000000020004" pitchFamily="2" charset="-79"/>
            </a:endParaRPr>
          </a:p>
        </p:txBody>
      </p:sp>
      <p:sp>
        <p:nvSpPr>
          <p:cNvPr id="8" name="Freeform: Shape 7699"/>
          <p:cNvSpPr/>
          <p:nvPr/>
        </p:nvSpPr>
        <p:spPr>
          <a:xfrm rot="4800">
            <a:off x="9712324" y="1253164"/>
            <a:ext cx="1817950" cy="1771476"/>
          </a:xfrm>
          <a:prstGeom prst="ellipse">
            <a:avLst/>
          </a:prstGeom>
          <a:solidFill>
            <a:schemeClr val="accent4"/>
          </a:solidFill>
          <a:ln w="38100"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 dirty="0">
              <a:latin typeface="Source Serif Pro" panose="02040603050405020204" pitchFamily="18" charset="0"/>
              <a:ea typeface="Arial Unicode MS" pitchFamily="2"/>
              <a:cs typeface="Arial Unicode MS" pitchFamily="2"/>
            </a:endParaRPr>
          </a:p>
        </p:txBody>
      </p:sp>
      <p:sp>
        <p:nvSpPr>
          <p:cNvPr id="10" name="TextBox 45">
            <a:extLst>
              <a:ext uri="{FF2B5EF4-FFF2-40B4-BE49-F238E27FC236}">
                <a16:creationId xmlns="" xmlns:a16="http://schemas.microsoft.com/office/drawing/2014/main" id="{2314EF98-39E8-6C4A-9072-881E2DE3A773}"/>
              </a:ext>
            </a:extLst>
          </p:cNvPr>
          <p:cNvSpPr txBox="1"/>
          <p:nvPr/>
        </p:nvSpPr>
        <p:spPr>
          <a:xfrm>
            <a:off x="9711088" y="1846514"/>
            <a:ext cx="16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EFCFB"/>
                </a:solidFill>
                <a:latin typeface="Source Serif Pro Semibold" panose="02040603050405020204" pitchFamily="18" charset="0"/>
                <a:ea typeface="Source Serif Pro Semibold" panose="02040603050405020204" pitchFamily="18" charset="0"/>
                <a:cs typeface="Poppins" pitchFamily="2" charset="77"/>
              </a:rPr>
              <a:t>ArcGIS</a:t>
            </a:r>
            <a:endParaRPr lang="en-US" sz="3200" b="1" dirty="0">
              <a:solidFill>
                <a:srgbClr val="FEFCFB"/>
              </a:solidFill>
              <a:latin typeface="Source Serif Pro Semibold" panose="02040603050405020204" pitchFamily="18" charset="0"/>
              <a:ea typeface="Source Serif Pro Semibold" panose="02040603050405020204" pitchFamily="18" charset="0"/>
              <a:cs typeface="Poppins" pitchFamily="2" charset="77"/>
            </a:endParaRPr>
          </a:p>
        </p:txBody>
      </p:sp>
      <p:pic>
        <p:nvPicPr>
          <p:cNvPr id="11" name="صورة 10" descr="X 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14754" y="4272948"/>
            <a:ext cx="4791076" cy="23629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16250533"/>
      </p:ext>
    </p:extLst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E32DDF3B-2349-7A43-9B69-8432DB412A3A}"/>
              </a:ext>
            </a:extLst>
          </p:cNvPr>
          <p:cNvSpPr>
            <a:spLocks/>
          </p:cNvSpPr>
          <p:nvPr/>
        </p:nvSpPr>
        <p:spPr bwMode="auto">
          <a:xfrm>
            <a:off x="695325" y="-250944"/>
            <a:ext cx="1080135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endParaRPr lang="en-US" sz="2400" dirty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  <a:sym typeface="Bebas Neue" charset="0"/>
            </a:endParaRPr>
          </a:p>
          <a:p>
            <a:endParaRPr lang="en-US" sz="2400" dirty="0" smtClean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  <a:sym typeface="Bebas Neue" charset="0"/>
            </a:endParaRPr>
          </a:p>
          <a:p>
            <a:endParaRPr lang="en-US" sz="2400" dirty="0" smtClean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  <a:sym typeface="Bebas Neue" charset="0"/>
            </a:endParaRPr>
          </a:p>
          <a:p>
            <a:r>
              <a:rPr lang="en-US" sz="2400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  <a:sym typeface="Bebas Neue" charset="0"/>
              </a:rPr>
              <a:t>After </a:t>
            </a:r>
            <a:r>
              <a:rPr lang="en-US" sz="2400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  <a:sym typeface="Bebas Neue" charset="0"/>
              </a:rPr>
              <a:t>delineation the catchment,</a:t>
            </a:r>
          </a:p>
          <a:p>
            <a:r>
              <a:rPr lang="en-US" sz="2400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  <a:sym typeface="Bebas Neue" charset="0"/>
              </a:rPr>
              <a:t>                  sub-basins </a:t>
            </a:r>
            <a:r>
              <a:rPr lang="en-US" sz="2400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  <a:sym typeface="Bebas Neue" charset="0"/>
              </a:rPr>
              <a:t>areas are calculated:</a:t>
            </a:r>
          </a:p>
          <a:p>
            <a:r>
              <a:rPr lang="en-US" sz="2400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  <a:sym typeface="Bebas Neue" charset="0"/>
              </a:rPr>
              <a:t> </a:t>
            </a:r>
            <a:endParaRPr lang="en-US" sz="2400" dirty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  <a:sym typeface="Bebas Neue" charset="0"/>
            </a:endParaRPr>
          </a:p>
        </p:txBody>
      </p:sp>
      <p:sp>
        <p:nvSpPr>
          <p:cNvPr id="21" name="Shape 2688"/>
          <p:cNvSpPr/>
          <p:nvPr/>
        </p:nvSpPr>
        <p:spPr>
          <a:xfrm>
            <a:off x="3635405" y="4876193"/>
            <a:ext cx="650064" cy="650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26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dirty="0">
              <a:solidFill>
                <a:schemeClr val="tx2"/>
              </a:solidFill>
              <a:latin typeface="Source Serif Pro" panose="02040603050405020204" pitchFamily="18" charset="0"/>
              <a:ea typeface="Roboto Regular" charset="0"/>
              <a:cs typeface="Rubik Light" panose="02000604000000020004" pitchFamily="2" charset="-79"/>
            </a:endParaRPr>
          </a:p>
        </p:txBody>
      </p:sp>
      <p:sp>
        <p:nvSpPr>
          <p:cNvPr id="22" name="Shape 2688"/>
          <p:cNvSpPr/>
          <p:nvPr/>
        </p:nvSpPr>
        <p:spPr>
          <a:xfrm>
            <a:off x="5461126" y="4451651"/>
            <a:ext cx="920827" cy="8490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26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dirty="0">
              <a:solidFill>
                <a:schemeClr val="tx1">
                  <a:lumMod val="50000"/>
                  <a:lumOff val="50000"/>
                </a:schemeClr>
              </a:solidFill>
              <a:latin typeface="Source Serif Pro" panose="02040603050405020204" pitchFamily="18" charset="0"/>
              <a:ea typeface="Roboto Regular" charset="0"/>
              <a:cs typeface="Rubik Light" panose="02000604000000020004" pitchFamily="2" charset="-79"/>
            </a:endParaRPr>
          </a:p>
        </p:txBody>
      </p:sp>
      <p:sp>
        <p:nvSpPr>
          <p:cNvPr id="23" name="Oval 15">
            <a:extLst>
              <a:ext uri="{FF2B5EF4-FFF2-40B4-BE49-F238E27FC236}">
                <a16:creationId xmlns="" xmlns:a16="http://schemas.microsoft.com/office/drawing/2014/main" id="{56BBFCAD-AB82-6143-B8D3-95F19211BE93}"/>
              </a:ext>
            </a:extLst>
          </p:cNvPr>
          <p:cNvSpPr>
            <a:spLocks noChangeAspect="1"/>
          </p:cNvSpPr>
          <p:nvPr/>
        </p:nvSpPr>
        <p:spPr>
          <a:xfrm>
            <a:off x="451416" y="1780381"/>
            <a:ext cx="1728000" cy="17139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>
              <a:latin typeface="Source Serif Pro" panose="02040603050405020204" pitchFamily="18" charset="0"/>
            </a:endParaRPr>
          </a:p>
        </p:txBody>
      </p:sp>
      <p:sp>
        <p:nvSpPr>
          <p:cNvPr id="24" name="Shape 2688"/>
          <p:cNvSpPr/>
          <p:nvPr/>
        </p:nvSpPr>
        <p:spPr>
          <a:xfrm>
            <a:off x="1009771" y="2220686"/>
            <a:ext cx="650064" cy="650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26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dirty="0">
              <a:solidFill>
                <a:schemeClr val="tx2"/>
              </a:solidFill>
              <a:latin typeface="Source Serif Pro" panose="02040603050405020204" pitchFamily="18" charset="0"/>
              <a:ea typeface="Roboto Regular" charset="0"/>
              <a:cs typeface="Rubik Light" panose="02000604000000020004" pitchFamily="2" charset="-79"/>
            </a:endParaRPr>
          </a:p>
        </p:txBody>
      </p:sp>
      <p:sp>
        <p:nvSpPr>
          <p:cNvPr id="26" name="TextBox 45">
            <a:extLst>
              <a:ext uri="{FF2B5EF4-FFF2-40B4-BE49-F238E27FC236}">
                <a16:creationId xmlns="" xmlns:a16="http://schemas.microsoft.com/office/drawing/2014/main" id="{2314EF98-39E8-6C4A-9072-881E2DE3A773}"/>
              </a:ext>
            </a:extLst>
          </p:cNvPr>
          <p:cNvSpPr txBox="1"/>
          <p:nvPr/>
        </p:nvSpPr>
        <p:spPr>
          <a:xfrm>
            <a:off x="451416" y="2870750"/>
            <a:ext cx="16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Source Serif Pro Semibold" panose="02040603050405020204" pitchFamily="18" charset="0"/>
                <a:ea typeface="Source Serif Pro Semibold" panose="02040603050405020204" pitchFamily="18" charset="0"/>
                <a:cs typeface="Poppins" pitchFamily="2" charset="77"/>
              </a:rPr>
              <a:t>Note:</a:t>
            </a:r>
            <a:endParaRPr lang="en-US" sz="2800" b="1" dirty="0">
              <a:solidFill>
                <a:srgbClr val="FF0000"/>
              </a:solidFill>
              <a:latin typeface="Source Serif Pro Semibold" panose="02040603050405020204" pitchFamily="18" charset="0"/>
              <a:ea typeface="Source Serif Pro Semibold" panose="02040603050405020204" pitchFamily="18" charset="0"/>
              <a:cs typeface="Poppins" pitchFamily="2" charset="77"/>
            </a:endParaRPr>
          </a:p>
        </p:txBody>
      </p:sp>
      <p:sp>
        <p:nvSpPr>
          <p:cNvPr id="27" name="TextBox 45">
            <a:extLst>
              <a:ext uri="{FF2B5EF4-FFF2-40B4-BE49-F238E27FC236}">
                <a16:creationId xmlns="" xmlns:a16="http://schemas.microsoft.com/office/drawing/2014/main" id="{2314EF98-39E8-6C4A-9072-881E2DE3A773}"/>
              </a:ext>
            </a:extLst>
          </p:cNvPr>
          <p:cNvSpPr txBox="1"/>
          <p:nvPr/>
        </p:nvSpPr>
        <p:spPr>
          <a:xfrm>
            <a:off x="839036" y="4159263"/>
            <a:ext cx="8540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Source Serif Pro Semibold" panose="02040603050405020204" pitchFamily="18" charset="0"/>
                <a:ea typeface="Source Serif Pro Semibold" panose="02040603050405020204" pitchFamily="18" charset="0"/>
                <a:cs typeface="Poppins" pitchFamily="2" charset="77"/>
              </a:rPr>
              <a:t>Another data was calculated like slope and length of flow path to use later in modeling in HEC-HMS. </a:t>
            </a:r>
            <a:endParaRPr lang="en-US" sz="2400" dirty="0">
              <a:solidFill>
                <a:srgbClr val="FF0000"/>
              </a:solidFill>
              <a:latin typeface="Source Serif Pro Semibold" panose="02040603050405020204" pitchFamily="18" charset="0"/>
              <a:ea typeface="Source Serif Pro Semibold" panose="02040603050405020204" pitchFamily="18" charset="0"/>
              <a:cs typeface="Poppins" pitchFamily="2" charset="77"/>
            </a:endParaRPr>
          </a:p>
        </p:txBody>
      </p:sp>
      <p:pic>
        <p:nvPicPr>
          <p:cNvPr id="10" name="صورة 9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7210697" y="390773"/>
            <a:ext cx="3655344" cy="37684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297799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="" xmlns:a16="http://schemas.microsoft.com/office/drawing/2014/main" id="{24F8D808-656D-D84A-B0AC-9B753644D750}"/>
              </a:ext>
            </a:extLst>
          </p:cNvPr>
          <p:cNvSpPr>
            <a:spLocks noChangeAspect="1"/>
          </p:cNvSpPr>
          <p:nvPr/>
        </p:nvSpPr>
        <p:spPr>
          <a:xfrm>
            <a:off x="220141" y="886667"/>
            <a:ext cx="3241516" cy="321509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>
              <a:latin typeface="Source Serif Pro" panose="020406030504050202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4725" y="2063931"/>
            <a:ext cx="27494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Source Serif Pro" panose="02040603050405020204" pitchFamily="18" charset="0"/>
                <a:ea typeface="Nunito Bold" charset="0"/>
                <a:cs typeface="Arima Madurai Light" pitchFamily="2" charset="77"/>
              </a:rPr>
              <a:t>Sub-basins</a:t>
            </a:r>
            <a:endParaRPr lang="en-US" sz="4000" b="1" dirty="0">
              <a:solidFill>
                <a:schemeClr val="bg1"/>
              </a:solidFill>
              <a:latin typeface="Source Serif Pro" panose="02040603050405020204" pitchFamily="18" charset="0"/>
              <a:ea typeface="Nunito Bold" charset="0"/>
              <a:cs typeface="Arima Madurai Light" pitchFamily="2" charset="77"/>
            </a:endParaRPr>
          </a:p>
        </p:txBody>
      </p:sp>
      <p:pic>
        <p:nvPicPr>
          <p:cNvPr id="5" name="صورة 4" descr="ccccul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02183" y="292843"/>
            <a:ext cx="7550331" cy="49192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5800257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2541" y="549275"/>
            <a:ext cx="9798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</a:endParaRPr>
          </a:p>
          <a:p>
            <a:r>
              <a:rPr lang="en-US" sz="2400" b="1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2. Hydrologic Modeling by HEC_HMS </a:t>
            </a:r>
            <a:endParaRPr lang="en-US" sz="2400" b="1" dirty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922541" y="1935815"/>
            <a:ext cx="1072952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A hydrologic model for Az-Zimar catchment is to be build, using all data obtained from ArcGIS and from </a:t>
            </a:r>
            <a:r>
              <a:rPr lang="en-US" sz="2400" b="1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Rainfall Data </a:t>
            </a:r>
            <a:r>
              <a:rPr lang="en-US" sz="2400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for Nablus city</a:t>
            </a:r>
            <a:r>
              <a:rPr lang="en-US" sz="2400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, the method to be followed is </a:t>
            </a:r>
            <a:r>
              <a:rPr lang="en-US" sz="2400" b="1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Loss Method(SCS-CN), </a:t>
            </a:r>
            <a:r>
              <a:rPr lang="en-US" sz="2400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at last I get the peak discharge at outlets.</a:t>
            </a:r>
          </a:p>
          <a:p>
            <a:r>
              <a:rPr lang="en-US" sz="2400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The input data for modeling as following:</a:t>
            </a:r>
          </a:p>
          <a:p>
            <a:r>
              <a:rPr lang="en-US" sz="2400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 </a:t>
            </a:r>
          </a:p>
          <a:p>
            <a:pPr>
              <a:buFontTx/>
              <a:buChar char="-"/>
            </a:pPr>
            <a:r>
              <a:rPr lang="en-US" sz="2400" b="1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Sub-basins areas(Km2)</a:t>
            </a:r>
          </a:p>
          <a:p>
            <a:endParaRPr lang="en-US" sz="2400" b="1" dirty="0" smtClean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</a:endParaRPr>
          </a:p>
          <a:p>
            <a:pPr>
              <a:buFontTx/>
              <a:buChar char="-"/>
            </a:pPr>
            <a:r>
              <a:rPr lang="en-US" sz="2400" b="1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 Curve Numbers and Initial Abstraction for each sub-basin</a:t>
            </a:r>
          </a:p>
          <a:p>
            <a:pPr>
              <a:buFontTx/>
              <a:buChar char="-"/>
            </a:pPr>
            <a:endParaRPr lang="en-US" sz="2400" b="1" dirty="0" smtClean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</a:endParaRPr>
          </a:p>
          <a:p>
            <a:pPr>
              <a:buFontTx/>
              <a:buChar char="-"/>
            </a:pPr>
            <a:r>
              <a:rPr lang="en-US" sz="2400" b="1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 Lag Time </a:t>
            </a:r>
          </a:p>
          <a:p>
            <a:endParaRPr lang="en-US" sz="2400" b="1" dirty="0" smtClean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</a:endParaRPr>
          </a:p>
          <a:p>
            <a:pPr>
              <a:buFontTx/>
              <a:buChar char="-"/>
            </a:pPr>
            <a:endParaRPr lang="en-US" sz="2400" b="1" dirty="0" smtClean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</a:endParaRPr>
          </a:p>
          <a:p>
            <a:pPr>
              <a:buFontTx/>
              <a:buChar char="-"/>
            </a:pPr>
            <a:endParaRPr lang="en-US" sz="2400" b="1" dirty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29407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867671" y="679269"/>
            <a:ext cx="102357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>
              <a:solidFill>
                <a:schemeClr val="accent6">
                  <a:lumMod val="25000"/>
                </a:schemeClr>
              </a:solidFill>
              <a:latin typeface="Source Serif Pro Semibold" panose="02040603050405020204" pitchFamily="18" charset="0"/>
              <a:ea typeface="Nunito Bold" charset="0"/>
              <a:cs typeface="Rubik" panose="02000604000000020004" pitchFamily="2" charset="-79"/>
            </a:endParaRPr>
          </a:p>
          <a:p>
            <a:r>
              <a:rPr lang="en-US" sz="2400" dirty="0" smtClean="0">
                <a:solidFill>
                  <a:schemeClr val="accent6">
                    <a:lumMod val="25000"/>
                  </a:schemeClr>
                </a:solidFill>
                <a:latin typeface="Source Serif Pro Semibold" panose="02040603050405020204" pitchFamily="18" charset="0"/>
                <a:ea typeface="Nunito Bold" charset="0"/>
                <a:cs typeface="Rubik" panose="02000604000000020004" pitchFamily="2" charset="-79"/>
              </a:rPr>
              <a:t>Curve Number(CN) is determined for each sub-basin using the following table:</a:t>
            </a:r>
          </a:p>
          <a:p>
            <a:pPr>
              <a:buFontTx/>
              <a:buChar char="-"/>
            </a:pPr>
            <a:endParaRPr lang="en-US" sz="2400" b="1" dirty="0" smtClean="0">
              <a:solidFill>
                <a:schemeClr val="accent6">
                  <a:lumMod val="25000"/>
                </a:schemeClr>
              </a:solidFill>
              <a:latin typeface="Source Serif Pro Semibold" panose="02040603050405020204" pitchFamily="18" charset="0"/>
              <a:ea typeface="Nunito Bold" charset="0"/>
              <a:cs typeface="Rubik" panose="02000604000000020004" pitchFamily="2" charset="-79"/>
            </a:endParaRPr>
          </a:p>
          <a:p>
            <a:endParaRPr lang="en-US" sz="2400" dirty="0">
              <a:solidFill>
                <a:schemeClr val="accent6">
                  <a:lumMod val="25000"/>
                </a:schemeClr>
              </a:solidFill>
              <a:latin typeface="Source Serif Pro Semibold" panose="02040603050405020204" pitchFamily="18" charset="0"/>
              <a:ea typeface="Nunito Bold" charset="0"/>
              <a:cs typeface="Rubik" panose="02000604000000020004" pitchFamily="2" charset="-79"/>
            </a:endParaRPr>
          </a:p>
        </p:txBody>
      </p:sp>
      <p:pic>
        <p:nvPicPr>
          <p:cNvPr id="10" name="صورة 9" descr="C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680" y="1894114"/>
            <a:ext cx="6348549" cy="38535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9029976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48194" y="1841863"/>
            <a:ext cx="11652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Because of different soil texture and land cover, composite CN is estimated for each sub-basin, the following tables show hydrologic soil group (HSG) and antecedent moisture condition(AMC).</a:t>
            </a:r>
          </a:p>
          <a:p>
            <a:endParaRPr lang="en-US" sz="2400" dirty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</a:endParaRPr>
          </a:p>
        </p:txBody>
      </p:sp>
      <p:pic>
        <p:nvPicPr>
          <p:cNvPr id="4" name="صورة 3" descr="AM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3626" y="2991395"/>
            <a:ext cx="5246637" cy="19855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صورة 4" descr="soil textur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948" y="3411523"/>
            <a:ext cx="5696490" cy="19082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1735503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Box 109"/>
          <p:cNvSpPr txBox="1"/>
          <p:nvPr/>
        </p:nvSpPr>
        <p:spPr>
          <a:xfrm>
            <a:off x="3165036" y="560820"/>
            <a:ext cx="58946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Curve </a:t>
            </a:r>
            <a:r>
              <a:rPr lang="en-US" sz="2800" b="1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Number, Impervious and Initial abstraction results</a:t>
            </a:r>
            <a:endParaRPr lang="en-US" sz="2800" b="1" dirty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</a:endParaRPr>
          </a:p>
        </p:txBody>
      </p:sp>
      <p:pic>
        <p:nvPicPr>
          <p:cNvPr id="4" name="صورة 3" descr="CNN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27908" y="2035954"/>
            <a:ext cx="9744892" cy="26666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361964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459773" y="1072495"/>
            <a:ext cx="88337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It is the time required for runoff to travel for the longest travel time to the catchment. Kirpich Formula is the popularly used.</a:t>
            </a:r>
            <a:endParaRPr lang="en-US" sz="2400" dirty="0">
              <a:latin typeface="Source Serif Pro" panose="02040603050405020204" pitchFamily="18" charset="0"/>
              <a:ea typeface="Lato Light" panose="020F0502020204030203" pitchFamily="34" charset="0"/>
              <a:cs typeface="Arima Madurai Light" pitchFamily="2" charset="77"/>
            </a:endParaRPr>
          </a:p>
        </p:txBody>
      </p:sp>
      <p:sp>
        <p:nvSpPr>
          <p:cNvPr id="37" name="Shape 2632"/>
          <p:cNvSpPr/>
          <p:nvPr/>
        </p:nvSpPr>
        <p:spPr>
          <a:xfrm>
            <a:off x="801566" y="1072495"/>
            <a:ext cx="440137" cy="537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4588" y="17673"/>
                  <a:pt x="1200" y="16051"/>
                  <a:pt x="1200" y="15218"/>
                </a:cubicBezTo>
                <a:cubicBezTo>
                  <a:pt x="1200" y="14690"/>
                  <a:pt x="1355" y="14275"/>
                  <a:pt x="1611" y="13896"/>
                </a:cubicBezTo>
                <a:cubicBezTo>
                  <a:pt x="3255" y="14967"/>
                  <a:pt x="6746" y="15709"/>
                  <a:pt x="10800" y="15709"/>
                </a:cubicBezTo>
                <a:cubicBezTo>
                  <a:pt x="14856" y="15709"/>
                  <a:pt x="18345" y="14966"/>
                  <a:pt x="19987" y="13894"/>
                </a:cubicBezTo>
                <a:cubicBezTo>
                  <a:pt x="20244" y="14273"/>
                  <a:pt x="20400" y="14689"/>
                  <a:pt x="20400" y="15218"/>
                </a:cubicBezTo>
                <a:cubicBezTo>
                  <a:pt x="20400" y="16051"/>
                  <a:pt x="17011" y="17673"/>
                  <a:pt x="10800" y="17673"/>
                </a:cubicBezTo>
                <a:moveTo>
                  <a:pt x="10800" y="20618"/>
                </a:moveTo>
                <a:cubicBezTo>
                  <a:pt x="9475" y="20618"/>
                  <a:pt x="8400" y="19739"/>
                  <a:pt x="8400" y="18655"/>
                </a:cubicBezTo>
                <a:cubicBezTo>
                  <a:pt x="8400" y="18625"/>
                  <a:pt x="8408" y="18597"/>
                  <a:pt x="8409" y="18567"/>
                </a:cubicBezTo>
                <a:cubicBezTo>
                  <a:pt x="9179" y="18623"/>
                  <a:pt x="9977" y="18655"/>
                  <a:pt x="10800" y="18655"/>
                </a:cubicBezTo>
                <a:cubicBezTo>
                  <a:pt x="11623" y="18655"/>
                  <a:pt x="12421" y="18623"/>
                  <a:pt x="13191" y="18567"/>
                </a:cubicBezTo>
                <a:cubicBezTo>
                  <a:pt x="13192" y="18597"/>
                  <a:pt x="13200" y="18625"/>
                  <a:pt x="13200" y="18655"/>
                </a:cubicBezTo>
                <a:cubicBezTo>
                  <a:pt x="13200" y="19739"/>
                  <a:pt x="12125" y="20618"/>
                  <a:pt x="10800" y="20618"/>
                </a:cubicBezTo>
                <a:moveTo>
                  <a:pt x="2948" y="12551"/>
                </a:moveTo>
                <a:cubicBezTo>
                  <a:pt x="4308" y="11388"/>
                  <a:pt x="6000" y="9939"/>
                  <a:pt x="6000" y="6873"/>
                </a:cubicBezTo>
                <a:cubicBezTo>
                  <a:pt x="6000" y="5232"/>
                  <a:pt x="7238" y="3825"/>
                  <a:pt x="8988" y="3239"/>
                </a:cubicBezTo>
                <a:cubicBezTo>
                  <a:pt x="9428" y="3657"/>
                  <a:pt x="10072" y="3927"/>
                  <a:pt x="10800" y="3927"/>
                </a:cubicBezTo>
                <a:cubicBezTo>
                  <a:pt x="11528" y="3927"/>
                  <a:pt x="12172" y="3657"/>
                  <a:pt x="12611" y="3239"/>
                </a:cubicBezTo>
                <a:cubicBezTo>
                  <a:pt x="14362" y="3825"/>
                  <a:pt x="15600" y="5232"/>
                  <a:pt x="15600" y="6873"/>
                </a:cubicBezTo>
                <a:cubicBezTo>
                  <a:pt x="15600" y="9939"/>
                  <a:pt x="17292" y="11388"/>
                  <a:pt x="18652" y="12551"/>
                </a:cubicBezTo>
                <a:cubicBezTo>
                  <a:pt x="18911" y="12773"/>
                  <a:pt x="19152" y="12979"/>
                  <a:pt x="19366" y="13183"/>
                </a:cubicBezTo>
                <a:cubicBezTo>
                  <a:pt x="18217" y="14077"/>
                  <a:pt x="14825" y="14727"/>
                  <a:pt x="10800" y="14727"/>
                </a:cubicBezTo>
                <a:cubicBezTo>
                  <a:pt x="6779" y="14727"/>
                  <a:pt x="3383" y="14079"/>
                  <a:pt x="2230" y="13186"/>
                </a:cubicBezTo>
                <a:cubicBezTo>
                  <a:pt x="2446" y="12981"/>
                  <a:pt x="2687" y="12774"/>
                  <a:pt x="2948" y="12551"/>
                </a:cubicBezTo>
                <a:moveTo>
                  <a:pt x="10800" y="982"/>
                </a:moveTo>
                <a:cubicBezTo>
                  <a:pt x="11462" y="982"/>
                  <a:pt x="12000" y="1422"/>
                  <a:pt x="12000" y="1964"/>
                </a:cubicBezTo>
                <a:cubicBezTo>
                  <a:pt x="12000" y="2506"/>
                  <a:pt x="11462" y="2945"/>
                  <a:pt x="10800" y="2945"/>
                </a:cubicBezTo>
                <a:cubicBezTo>
                  <a:pt x="10138" y="2945"/>
                  <a:pt x="9600" y="2506"/>
                  <a:pt x="9600" y="1964"/>
                </a:cubicBezTo>
                <a:cubicBezTo>
                  <a:pt x="9600" y="1422"/>
                  <a:pt x="10138" y="982"/>
                  <a:pt x="10800" y="982"/>
                </a:cubicBezTo>
                <a:moveTo>
                  <a:pt x="21600" y="15218"/>
                </a:moveTo>
                <a:cubicBezTo>
                  <a:pt x="21600" y="11782"/>
                  <a:pt x="16800" y="11782"/>
                  <a:pt x="16800" y="6873"/>
                </a:cubicBezTo>
                <a:cubicBezTo>
                  <a:pt x="16800" y="4845"/>
                  <a:pt x="15296" y="3105"/>
                  <a:pt x="13152" y="2356"/>
                </a:cubicBezTo>
                <a:cubicBezTo>
                  <a:pt x="13183" y="2229"/>
                  <a:pt x="13200" y="2098"/>
                  <a:pt x="13200" y="1964"/>
                </a:cubicBezTo>
                <a:cubicBezTo>
                  <a:pt x="13200" y="879"/>
                  <a:pt x="12125" y="0"/>
                  <a:pt x="10800" y="0"/>
                </a:cubicBezTo>
                <a:cubicBezTo>
                  <a:pt x="9475" y="0"/>
                  <a:pt x="8400" y="879"/>
                  <a:pt x="8400" y="1964"/>
                </a:cubicBezTo>
                <a:cubicBezTo>
                  <a:pt x="8400" y="2098"/>
                  <a:pt x="8417" y="2229"/>
                  <a:pt x="8448" y="2356"/>
                </a:cubicBezTo>
                <a:cubicBezTo>
                  <a:pt x="6304" y="3105"/>
                  <a:pt x="4800" y="4845"/>
                  <a:pt x="4800" y="6873"/>
                </a:cubicBezTo>
                <a:cubicBezTo>
                  <a:pt x="4800" y="11782"/>
                  <a:pt x="0" y="11782"/>
                  <a:pt x="0" y="15218"/>
                </a:cubicBezTo>
                <a:cubicBezTo>
                  <a:pt x="0" y="16716"/>
                  <a:pt x="3016" y="17986"/>
                  <a:pt x="7217" y="18457"/>
                </a:cubicBezTo>
                <a:cubicBezTo>
                  <a:pt x="7211" y="18523"/>
                  <a:pt x="7200" y="18587"/>
                  <a:pt x="7200" y="18655"/>
                </a:cubicBezTo>
                <a:cubicBezTo>
                  <a:pt x="7200" y="20282"/>
                  <a:pt x="8812" y="21600"/>
                  <a:pt x="10800" y="21600"/>
                </a:cubicBezTo>
                <a:cubicBezTo>
                  <a:pt x="12788" y="21600"/>
                  <a:pt x="14400" y="20282"/>
                  <a:pt x="14400" y="18655"/>
                </a:cubicBezTo>
                <a:cubicBezTo>
                  <a:pt x="14400" y="18587"/>
                  <a:pt x="14389" y="18523"/>
                  <a:pt x="14383" y="18457"/>
                </a:cubicBezTo>
                <a:cubicBezTo>
                  <a:pt x="18584" y="17986"/>
                  <a:pt x="21600" y="16716"/>
                  <a:pt x="21600" y="15218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algn="ctr" defTabSz="228526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dirty="0">
              <a:solidFill>
                <a:schemeClr val="accent2">
                  <a:lumMod val="50000"/>
                </a:schemeClr>
              </a:solidFill>
              <a:latin typeface="Source Serif Pro" panose="02040603050405020204" pitchFamily="18" charset="0"/>
              <a:cs typeface="Rubik Light" panose="02000604000000020004" pitchFamily="2" charset="-79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81841" y="287665"/>
            <a:ext cx="8833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Time of Concentration </a:t>
            </a:r>
            <a:endParaRPr lang="en-US" sz="2800" b="1" dirty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</a:endParaRPr>
          </a:p>
        </p:txBody>
      </p:sp>
      <p:pic>
        <p:nvPicPr>
          <p:cNvPr id="6" name="صورة 5" descr="Kiprich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71942" y="1903492"/>
            <a:ext cx="7846823" cy="47063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664093853"/>
      </p:ext>
    </p:extLst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6383349E-95FF-AA49-BDE3-8CF2B561B886}"/>
              </a:ext>
            </a:extLst>
          </p:cNvPr>
          <p:cNvSpPr>
            <a:spLocks/>
          </p:cNvSpPr>
          <p:nvPr/>
        </p:nvSpPr>
        <p:spPr bwMode="auto">
          <a:xfrm>
            <a:off x="695325" y="610830"/>
            <a:ext cx="1080134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  <a:sym typeface="Bebas Neue" charset="0"/>
              </a:rPr>
              <a:t>Tc and Lag Time </a:t>
            </a:r>
            <a:endParaRPr lang="en-US" sz="3200" b="1" dirty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  <a:sym typeface="Bebas Neue" charset="0"/>
            </a:endParaRPr>
          </a:p>
        </p:txBody>
      </p:sp>
      <p:pic>
        <p:nvPicPr>
          <p:cNvPr id="5" name="صورة 4" descr="Laaa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863" y="1436914"/>
            <a:ext cx="9654811" cy="30828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664605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306279" y="549275"/>
            <a:ext cx="10801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Channel Routing: </a:t>
            </a:r>
            <a:endParaRPr lang="en-US" sz="2400" b="1" dirty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68150" y="1241771"/>
            <a:ext cx="10330392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Muskingum</a:t>
            </a:r>
            <a:r>
              <a:rPr lang="en-US" sz="2400" dirty="0" smtClean="0"/>
              <a:t> </a:t>
            </a:r>
            <a:r>
              <a:rPr lang="en-US" sz="2400" dirty="0" smtClean="0"/>
              <a:t>method: Two parameters needed in this method which are (x) and K.</a:t>
            </a:r>
          </a:p>
          <a:p>
            <a:endParaRPr lang="en-US" sz="2400" dirty="0" smtClean="0"/>
          </a:p>
          <a:p>
            <a:r>
              <a:rPr lang="en-US" sz="2400" b="1" dirty="0" smtClean="0"/>
              <a:t>X</a:t>
            </a:r>
            <a:r>
              <a:rPr lang="en-US" sz="2400" dirty="0" smtClean="0"/>
              <a:t> parameter is an empirical constant equals </a:t>
            </a:r>
            <a:r>
              <a:rPr lang="en-US" sz="2400" b="1" dirty="0" smtClean="0"/>
              <a:t>0.2</a:t>
            </a:r>
            <a:r>
              <a:rPr lang="en-US" sz="2400" dirty="0" smtClean="0"/>
              <a:t> in general.</a:t>
            </a:r>
          </a:p>
          <a:p>
            <a:endParaRPr lang="en-US" sz="2400" dirty="0" smtClean="0"/>
          </a:p>
          <a:p>
            <a:r>
              <a:rPr lang="en-US" sz="2400" b="1" dirty="0" smtClean="0"/>
              <a:t>K</a:t>
            </a:r>
            <a:r>
              <a:rPr lang="en-US" sz="2400" dirty="0" smtClean="0"/>
              <a:t> parameter is the flow travel time through reaches.</a:t>
            </a:r>
          </a:p>
          <a:p>
            <a:r>
              <a:rPr lang="en-US" sz="2400" dirty="0" smtClean="0"/>
              <a:t>  </a:t>
            </a:r>
            <a:endParaRPr lang="ar-SA" sz="2400" dirty="0"/>
          </a:p>
        </p:txBody>
      </p:sp>
      <p:pic>
        <p:nvPicPr>
          <p:cNvPr id="7" name="صورة 6" descr="Reaccch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35087" y="3262711"/>
            <a:ext cx="4583594" cy="26416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91345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Box 228">
            <a:extLst>
              <a:ext uri="{FF2B5EF4-FFF2-40B4-BE49-F238E27FC236}">
                <a16:creationId xmlns="" xmlns:a16="http://schemas.microsoft.com/office/drawing/2014/main" id="{10A8AB7B-3F59-8743-B8F2-CED53883274E}"/>
              </a:ext>
            </a:extLst>
          </p:cNvPr>
          <p:cNvSpPr txBox="1"/>
          <p:nvPr/>
        </p:nvSpPr>
        <p:spPr>
          <a:xfrm>
            <a:off x="6270171" y="2690949"/>
            <a:ext cx="5921829" cy="2336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  <a:buFontTx/>
              <a:buChar char="-"/>
            </a:pPr>
            <a:r>
              <a:rPr lang="en-US" sz="28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  Project Description</a:t>
            </a:r>
          </a:p>
          <a:p>
            <a:pPr>
              <a:lnSpc>
                <a:spcPts val="3500"/>
              </a:lnSpc>
              <a:buFontTx/>
              <a:buChar char="-"/>
            </a:pPr>
            <a:r>
              <a:rPr lang="en-US" sz="28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  Project Data </a:t>
            </a:r>
          </a:p>
          <a:p>
            <a:pPr>
              <a:lnSpc>
                <a:spcPts val="3500"/>
              </a:lnSpc>
              <a:buFontTx/>
              <a:buChar char="-"/>
            </a:pPr>
            <a:r>
              <a:rPr lang="en-US" sz="28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  Objectives </a:t>
            </a:r>
          </a:p>
          <a:p>
            <a:pPr>
              <a:lnSpc>
                <a:spcPts val="3500"/>
              </a:lnSpc>
              <a:buFontTx/>
              <a:buChar char="-"/>
            </a:pPr>
            <a:r>
              <a:rPr lang="en-US" sz="28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  Design Methodology</a:t>
            </a:r>
            <a:r>
              <a:rPr lang="en-US" sz="2800" dirty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 </a:t>
            </a:r>
            <a:r>
              <a:rPr lang="en-US" sz="28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and Modeling</a:t>
            </a:r>
          </a:p>
          <a:p>
            <a:pPr>
              <a:lnSpc>
                <a:spcPts val="3500"/>
              </a:lnSpc>
              <a:buFontTx/>
              <a:buChar char="-"/>
            </a:pPr>
            <a:r>
              <a:rPr lang="en-US" sz="28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  Results and Conclusion 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="" xmlns:a16="http://schemas.microsoft.com/office/drawing/2014/main" id="{B496D8D1-D5C8-5140-87BB-096E09CEC541}"/>
              </a:ext>
            </a:extLst>
          </p:cNvPr>
          <p:cNvSpPr txBox="1"/>
          <p:nvPr/>
        </p:nvSpPr>
        <p:spPr>
          <a:xfrm>
            <a:off x="5518883" y="492606"/>
            <a:ext cx="54006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u="sng" dirty="0" smtClean="0">
                <a:solidFill>
                  <a:schemeClr val="tx2"/>
                </a:solidFill>
                <a:latin typeface="Source Serif Pro" panose="02040603050405020204" pitchFamily="18" charset="0"/>
                <a:ea typeface="Nunito Bold" charset="0"/>
                <a:cs typeface="Rubik Medium" panose="02000604000000020004" pitchFamily="2" charset="-79"/>
              </a:rPr>
              <a:t>Outline</a:t>
            </a:r>
            <a:endParaRPr lang="en-US" sz="5400" b="1" u="sng" dirty="0">
              <a:solidFill>
                <a:schemeClr val="tx2"/>
              </a:solidFill>
              <a:latin typeface="Source Serif Pro" panose="02040603050405020204" pitchFamily="18" charset="0"/>
              <a:ea typeface="Nunito Bold" charset="0"/>
              <a:cs typeface="Rubik Medium" panose="02000604000000020004" pitchFamily="2" charset="-79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="" xmlns:a16="http://schemas.microsoft.com/office/drawing/2014/main" id="{D3E22B76-17D0-D540-AFAD-47DE3E164356}"/>
              </a:ext>
            </a:extLst>
          </p:cNvPr>
          <p:cNvSpPr txBox="1"/>
          <p:nvPr/>
        </p:nvSpPr>
        <p:spPr>
          <a:xfrm>
            <a:off x="6229225" y="2690949"/>
            <a:ext cx="5400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>
              <a:solidFill>
                <a:schemeClr val="accent1"/>
              </a:solidFill>
              <a:latin typeface="Source Serif Pro Semibold" panose="02040603050405020204" pitchFamily="18" charset="0"/>
              <a:ea typeface="Lato Light" panose="020F0502020204030203" pitchFamily="34" charset="0"/>
              <a:cs typeface="Rubik" panose="02000604000000020004" pitchFamily="2" charset="-79"/>
            </a:endParaRPr>
          </a:p>
        </p:txBody>
      </p:sp>
      <p:pic>
        <p:nvPicPr>
          <p:cNvPr id="6" name="Picture Placeholder 5">
            <a:extLst>
              <a:ext uri="{FF2B5EF4-FFF2-40B4-BE49-F238E27FC236}">
                <a16:creationId xmlns="" xmlns:a16="http://schemas.microsoft.com/office/drawing/2014/main" id="{30F282C7-A13F-3441-BB6A-F6EF1D93FE8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hq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6467" y="492606"/>
            <a:ext cx="4332416" cy="4332300"/>
          </a:xfrm>
        </p:spPr>
      </p:pic>
      <p:sp>
        <p:nvSpPr>
          <p:cNvPr id="7" name="Freeform 99">
            <a:extLst>
              <a:ext uri="{FF2B5EF4-FFF2-40B4-BE49-F238E27FC236}">
                <a16:creationId xmlns="" xmlns:a16="http://schemas.microsoft.com/office/drawing/2014/main" id="{9180F042-20F6-1A47-986E-A6028FBBB28C}"/>
              </a:ext>
            </a:extLst>
          </p:cNvPr>
          <p:cNvSpPr>
            <a:spLocks noChangeAspect="1"/>
          </p:cNvSpPr>
          <p:nvPr/>
        </p:nvSpPr>
        <p:spPr bwMode="auto">
          <a:xfrm>
            <a:off x="6270171" y="2888581"/>
            <a:ext cx="266452" cy="197632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endParaRPr lang="es-ES_tradnl" sz="2000" dirty="0">
              <a:latin typeface="Source Serif Pro" panose="02040603050405020204" pitchFamily="18" charset="0"/>
            </a:endParaRPr>
          </a:p>
        </p:txBody>
      </p:sp>
      <p:sp>
        <p:nvSpPr>
          <p:cNvPr id="8" name="Freeform 99">
            <a:extLst>
              <a:ext uri="{FF2B5EF4-FFF2-40B4-BE49-F238E27FC236}">
                <a16:creationId xmlns="" xmlns:a16="http://schemas.microsoft.com/office/drawing/2014/main" id="{9180F042-20F6-1A47-986E-A6028FBBB28C}"/>
              </a:ext>
            </a:extLst>
          </p:cNvPr>
          <p:cNvSpPr>
            <a:spLocks noChangeAspect="1"/>
          </p:cNvSpPr>
          <p:nvPr/>
        </p:nvSpPr>
        <p:spPr bwMode="auto">
          <a:xfrm>
            <a:off x="6229225" y="3331029"/>
            <a:ext cx="266452" cy="197632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endParaRPr lang="es-ES_tradnl" dirty="0">
              <a:latin typeface="Source Serif Pro" panose="02040603050405020204" pitchFamily="18" charset="0"/>
            </a:endParaRPr>
          </a:p>
        </p:txBody>
      </p:sp>
      <p:sp>
        <p:nvSpPr>
          <p:cNvPr id="9" name="Freeform 99">
            <a:extLst>
              <a:ext uri="{FF2B5EF4-FFF2-40B4-BE49-F238E27FC236}">
                <a16:creationId xmlns="" xmlns:a16="http://schemas.microsoft.com/office/drawing/2014/main" id="{9180F042-20F6-1A47-986E-A6028FBBB28C}"/>
              </a:ext>
            </a:extLst>
          </p:cNvPr>
          <p:cNvSpPr>
            <a:spLocks noChangeAspect="1"/>
          </p:cNvSpPr>
          <p:nvPr/>
        </p:nvSpPr>
        <p:spPr bwMode="auto">
          <a:xfrm>
            <a:off x="6229225" y="3775166"/>
            <a:ext cx="266452" cy="197632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endParaRPr lang="es-ES_tradnl" dirty="0">
              <a:latin typeface="Source Serif Pro" panose="02040603050405020204" pitchFamily="18" charset="0"/>
            </a:endParaRPr>
          </a:p>
        </p:txBody>
      </p:sp>
      <p:sp>
        <p:nvSpPr>
          <p:cNvPr id="10" name="Freeform 99">
            <a:extLst>
              <a:ext uri="{FF2B5EF4-FFF2-40B4-BE49-F238E27FC236}">
                <a16:creationId xmlns="" xmlns:a16="http://schemas.microsoft.com/office/drawing/2014/main" id="{9180F042-20F6-1A47-986E-A6028FBBB28C}"/>
              </a:ext>
            </a:extLst>
          </p:cNvPr>
          <p:cNvSpPr>
            <a:spLocks noChangeAspect="1"/>
          </p:cNvSpPr>
          <p:nvPr/>
        </p:nvSpPr>
        <p:spPr bwMode="auto">
          <a:xfrm>
            <a:off x="6270171" y="4178425"/>
            <a:ext cx="266452" cy="197632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endParaRPr lang="es-ES_tradnl" dirty="0">
              <a:latin typeface="Source Serif Pro" panose="02040603050405020204" pitchFamily="18" charset="0"/>
            </a:endParaRPr>
          </a:p>
        </p:txBody>
      </p:sp>
      <p:sp>
        <p:nvSpPr>
          <p:cNvPr id="12" name="Freeform 99">
            <a:extLst>
              <a:ext uri="{FF2B5EF4-FFF2-40B4-BE49-F238E27FC236}">
                <a16:creationId xmlns="" xmlns:a16="http://schemas.microsoft.com/office/drawing/2014/main" id="{9180F042-20F6-1A47-986E-A6028FBBB28C}"/>
              </a:ext>
            </a:extLst>
          </p:cNvPr>
          <p:cNvSpPr>
            <a:spLocks noChangeAspect="1"/>
          </p:cNvSpPr>
          <p:nvPr/>
        </p:nvSpPr>
        <p:spPr bwMode="auto">
          <a:xfrm>
            <a:off x="6270171" y="4627274"/>
            <a:ext cx="266452" cy="197632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endParaRPr lang="es-ES_tradnl" dirty="0">
              <a:latin typeface="Source Serif Pro" panose="020406030504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2338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117431" y="690545"/>
            <a:ext cx="8233985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Meteorological </a:t>
            </a:r>
            <a:r>
              <a:rPr lang="en-US" sz="2800" b="1" dirty="0" smtClean="0"/>
              <a:t>Model:</a:t>
            </a:r>
          </a:p>
          <a:p>
            <a:endParaRPr lang="en-US" sz="2800" b="1" dirty="0" smtClean="0"/>
          </a:p>
          <a:p>
            <a:r>
              <a:rPr lang="en-US" sz="2000" b="1" dirty="0" smtClean="0"/>
              <a:t>Rainfall data for Nablus is obtained for the last 44 years (from 1975 to 2018)</a:t>
            </a:r>
            <a:endParaRPr lang="ar-SA" sz="2000" dirty="0"/>
          </a:p>
        </p:txBody>
      </p:sp>
      <p:pic>
        <p:nvPicPr>
          <p:cNvPr id="6" name="صورة 5" descr="Ye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938" y="1952429"/>
            <a:ext cx="4048759" cy="4657377"/>
          </a:xfrm>
          <a:prstGeom prst="rect">
            <a:avLst/>
          </a:prstGeom>
        </p:spPr>
      </p:pic>
      <p:pic>
        <p:nvPicPr>
          <p:cNvPr id="7" name="صورة 6" descr="Part1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33071" y="1952428"/>
            <a:ext cx="6009609" cy="3573614"/>
          </a:xfrm>
          <a:prstGeom prst="rect">
            <a:avLst/>
          </a:prstGeom>
        </p:spPr>
      </p:pic>
      <p:pic>
        <p:nvPicPr>
          <p:cNvPr id="8" name="صورة 7" descr="Part2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33071" y="5526042"/>
            <a:ext cx="6009610" cy="13319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773504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jjjj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046" y="2093943"/>
            <a:ext cx="6596021" cy="3758217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1201782" y="544881"/>
            <a:ext cx="74588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50-year</a:t>
            </a:r>
            <a:r>
              <a:rPr lang="en-US" sz="2000" dirty="0" smtClean="0"/>
              <a:t> return period is considered in this project. By extrapolation, the design rain storm event of 50-year return period has a rainfall of  </a:t>
            </a:r>
            <a:r>
              <a:rPr lang="en-US" sz="2000" b="1" dirty="0" smtClean="0"/>
              <a:t>124.33mm.</a:t>
            </a:r>
            <a:endParaRPr lang="ar-SA" sz="2000" dirty="0"/>
          </a:p>
        </p:txBody>
      </p:sp>
    </p:spTree>
    <p:extLst>
      <p:ext uri="{BB962C8B-B14F-4D97-AF65-F5344CB8AC3E}">
        <p14:creationId xmlns="" xmlns:p14="http://schemas.microsoft.com/office/powerpoint/2010/main" val="13511317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3505052" y="507665"/>
            <a:ext cx="58871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Hydrological Modeling Results </a:t>
            </a:r>
            <a:endParaRPr lang="ar-SA" sz="2800" dirty="0"/>
          </a:p>
        </p:txBody>
      </p:sp>
      <p:pic>
        <p:nvPicPr>
          <p:cNvPr id="6" name="صورة 5" descr="HEC-res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49979" y="1030885"/>
            <a:ext cx="9117872" cy="55714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862007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676092" y="496388"/>
            <a:ext cx="60904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Hydraulic design of culverts by HY-8 </a:t>
            </a:r>
            <a:endParaRPr lang="ar-SA" sz="2800" dirty="0"/>
          </a:p>
        </p:txBody>
      </p:sp>
      <p:pic>
        <p:nvPicPr>
          <p:cNvPr id="7" name="صورة 6" descr="culverrt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32857" y="1178542"/>
            <a:ext cx="9222377" cy="52222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1400818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ulvert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64379" y="653143"/>
            <a:ext cx="8608422" cy="5185953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79270" y="574766"/>
            <a:ext cx="21821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4 . Results </a:t>
            </a:r>
            <a:endParaRPr lang="ar-SA" sz="2800" b="1" dirty="0"/>
          </a:p>
        </p:txBody>
      </p:sp>
      <p:pic>
        <p:nvPicPr>
          <p:cNvPr id="3" name="صورة 2" descr="conclusion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75166" y="365759"/>
            <a:ext cx="7602582" cy="2364377"/>
          </a:xfrm>
          <a:prstGeom prst="rect">
            <a:avLst/>
          </a:prstGeom>
        </p:spPr>
      </p:pic>
      <p:pic>
        <p:nvPicPr>
          <p:cNvPr id="4" name="صورة 3" descr="coooo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75167" y="3180046"/>
            <a:ext cx="7602582" cy="2423919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95325" y="1612580"/>
            <a:ext cx="110612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All culverts </a:t>
            </a:r>
            <a:r>
              <a:rPr lang="en-US" sz="22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need redesign to </a:t>
            </a:r>
            <a:r>
              <a:rPr lang="en-US" sz="22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handle </a:t>
            </a:r>
            <a:r>
              <a:rPr lang="en-US" sz="22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the flow</a:t>
            </a:r>
            <a:r>
              <a:rPr lang="en-US" sz="22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. </a:t>
            </a:r>
          </a:p>
          <a:p>
            <a:r>
              <a:rPr lang="en-US" sz="22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The municipality of Tulkarem must do a real solution to solve flood problem, as mentioned in the report, or if the budget doesn’t allow it can enlarge culverts and make regular maintenance for them. </a:t>
            </a:r>
            <a:endParaRPr lang="en-US" sz="2200" dirty="0">
              <a:latin typeface="Source Serif Pro" panose="02040603050405020204" pitchFamily="18" charset="0"/>
              <a:ea typeface="Lato Light" panose="020F0502020204030203" pitchFamily="34" charset="0"/>
              <a:cs typeface="Arima Madurai Light" pitchFamily="2" charset="77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63426" y="4465155"/>
            <a:ext cx="434897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 dirty="0">
              <a:solidFill>
                <a:schemeClr val="tx2"/>
              </a:solidFill>
              <a:latin typeface="Source Serif Pro" panose="0204060305040502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69884" y="4465155"/>
            <a:ext cx="434897" cy="457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 dirty="0">
              <a:solidFill>
                <a:schemeClr val="tx2"/>
              </a:solidFill>
              <a:latin typeface="Source Serif Pro" panose="020406030504050202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23114" y="4465155"/>
            <a:ext cx="434897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 dirty="0">
              <a:solidFill>
                <a:schemeClr val="tx2"/>
              </a:solidFill>
              <a:latin typeface="Source Serif Pro" panose="020406030504050202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76343" y="4465155"/>
            <a:ext cx="434897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 dirty="0">
              <a:solidFill>
                <a:schemeClr val="tx2"/>
              </a:solidFill>
              <a:latin typeface="Source Serif Pro" panose="020406030504050202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16655" y="4465155"/>
            <a:ext cx="434897" cy="457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 dirty="0">
              <a:solidFill>
                <a:schemeClr val="tx2"/>
              </a:solidFill>
              <a:latin typeface="Source Serif Pro" panose="020406030504050202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5325" y="549275"/>
            <a:ext cx="10801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Conclusion and Recommendations</a:t>
            </a:r>
            <a:endParaRPr lang="en-US" sz="3600" b="1" dirty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457B6EF8-399A-8A49-9043-77F6CCA62B0F}"/>
              </a:ext>
            </a:extLst>
          </p:cNvPr>
          <p:cNvSpPr/>
          <p:nvPr/>
        </p:nvSpPr>
        <p:spPr>
          <a:xfrm>
            <a:off x="7510196" y="4465155"/>
            <a:ext cx="434897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 dirty="0">
              <a:solidFill>
                <a:schemeClr val="tx2"/>
              </a:solidFill>
              <a:latin typeface="Source Serif Pro" panose="020406030504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8865905"/>
      </p:ext>
    </p:extLst>
  </p:cSld>
  <p:clrMapOvr>
    <a:masterClrMapping/>
  </p:clrMapOvr>
  <p:transition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947" y="4112743"/>
            <a:ext cx="7908223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Special regards for Dr. Sameer Shadeed (Supervisor) </a:t>
            </a:r>
          </a:p>
          <a:p>
            <a:pPr algn="ctr">
              <a:lnSpc>
                <a:spcPts val="3500"/>
              </a:lnSpc>
            </a:pPr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Dr. Abdulhaleem Khader (Examiner1)</a:t>
            </a:r>
          </a:p>
          <a:p>
            <a:pPr algn="ctr">
              <a:lnSpc>
                <a:spcPts val="3500"/>
              </a:lnSpc>
            </a:pPr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Eng. Yahia Saleh (Examiner2) </a:t>
            </a:r>
            <a:endParaRPr lang="en-US" sz="2400" dirty="0">
              <a:latin typeface="Source Serif Pro" panose="02040603050405020204" pitchFamily="18" charset="0"/>
              <a:ea typeface="Lato Light" panose="020F0502020204030203" pitchFamily="34" charset="0"/>
              <a:cs typeface="Arima Madurai Light" pitchFamily="2" charset="7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1020" y="3253948"/>
            <a:ext cx="45699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>
                <a:latin typeface="Source Serif Pro" panose="02040603050405020204" pitchFamily="18" charset="0"/>
                <a:ea typeface="Source Serif Pro" panose="02040603050405020204" pitchFamily="18" charset="0"/>
                <a:cs typeface="Arima Madurai Light" pitchFamily="2" charset="77"/>
              </a:rPr>
              <a:t>Any questions?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42909" y="1719208"/>
            <a:ext cx="59061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spc="-150" dirty="0">
                <a:solidFill>
                  <a:schemeClr val="tx2"/>
                </a:solidFill>
                <a:latin typeface="Source Serif Pro Semibold" panose="02040603050405020204" pitchFamily="18" charset="0"/>
                <a:ea typeface="Source Serif Pro Semibold" panose="02040603050405020204" pitchFamily="18" charset="0"/>
                <a:cs typeface="Rubik Medium" panose="02000604000000020004" pitchFamily="2" charset="-79"/>
              </a:rPr>
              <a:t>Thanks!</a:t>
            </a:r>
          </a:p>
        </p:txBody>
      </p:sp>
    </p:spTree>
    <p:extLst>
      <p:ext uri="{BB962C8B-B14F-4D97-AF65-F5344CB8AC3E}">
        <p14:creationId xmlns="" xmlns:p14="http://schemas.microsoft.com/office/powerpoint/2010/main" val="3908928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B9CD399F-23E0-3C4A-B871-1856D5AD4D60}"/>
              </a:ext>
            </a:extLst>
          </p:cNvPr>
          <p:cNvSpPr txBox="1"/>
          <p:nvPr/>
        </p:nvSpPr>
        <p:spPr>
          <a:xfrm>
            <a:off x="522515" y="1763663"/>
            <a:ext cx="112732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The study area is </a:t>
            </a:r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Tulkarem city, </a:t>
            </a:r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exactly along Noor-Shams camp street – Bal’a square to Kitaba square- such that this area  witnesses frequent floods followed by severe consequences. Wade Az-Zimar crosses Nablus-Tulkarem many times, and along the section under my study there exist 4 main culverts. The hydrological assessment for the catchment to determine peak discharge at the culverts will be done using </a:t>
            </a:r>
            <a:r>
              <a:rPr lang="en-US" sz="2400" b="1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HEC-HMS</a:t>
            </a:r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 software and </a:t>
            </a:r>
            <a:r>
              <a:rPr lang="en-US" sz="2400" b="1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HY8</a:t>
            </a:r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 for hydraulic design of the culverts. </a:t>
            </a:r>
          </a:p>
          <a:p>
            <a:endParaRPr lang="en-US" sz="2400" dirty="0">
              <a:latin typeface="Source Serif Pro" panose="02040603050405020204" pitchFamily="18" charset="0"/>
              <a:ea typeface="Lato Light" panose="020F0502020204030203" pitchFamily="34" charset="0"/>
              <a:cs typeface="Arima Madurai Light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52097C74-47E3-8641-B7A9-8841213445E6}"/>
              </a:ext>
            </a:extLst>
          </p:cNvPr>
          <p:cNvSpPr txBox="1"/>
          <p:nvPr/>
        </p:nvSpPr>
        <p:spPr>
          <a:xfrm>
            <a:off x="2226888" y="632021"/>
            <a:ext cx="7111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Source Serif Pro" panose="02040603050405020204" pitchFamily="18" charset="0"/>
                <a:ea typeface="Nunito Bold" charset="0"/>
                <a:cs typeface="Rubik Medium" panose="02000604000000020004" pitchFamily="2" charset="-79"/>
              </a:rPr>
              <a:t>About The Project </a:t>
            </a:r>
            <a:endParaRPr lang="en-US" sz="3200" b="1" dirty="0">
              <a:solidFill>
                <a:schemeClr val="tx2"/>
              </a:solidFill>
              <a:latin typeface="Source Serif Pro" panose="02040603050405020204" pitchFamily="18" charset="0"/>
              <a:ea typeface="Nunito Bold" charset="0"/>
              <a:cs typeface="Rubik Medium" panose="02000604000000020004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30644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58379" y="2274894"/>
            <a:ext cx="147524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>
                <a:solidFill>
                  <a:schemeClr val="tx2"/>
                </a:solidFill>
                <a:latin typeface="Source Serif Pro" panose="02040603050405020204" pitchFamily="18" charset="0"/>
                <a:cs typeface="Rubik Light" panose="02000604000000020004" pitchFamily="2" charset="-79"/>
              </a:rPr>
              <a:t>“</a:t>
            </a:r>
          </a:p>
        </p:txBody>
      </p:sp>
      <p:pic>
        <p:nvPicPr>
          <p:cNvPr id="4" name="صورة 3" descr="ffff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140" y="1542563"/>
            <a:ext cx="9002054" cy="51605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44">
            <a:extLst>
              <a:ext uri="{FF2B5EF4-FFF2-40B4-BE49-F238E27FC236}">
                <a16:creationId xmlns="" xmlns:a16="http://schemas.microsoft.com/office/drawing/2014/main" id="{A415FFD1-B825-2B42-A325-1C4777FD4E72}"/>
              </a:ext>
            </a:extLst>
          </p:cNvPr>
          <p:cNvSpPr txBox="1"/>
          <p:nvPr/>
        </p:nvSpPr>
        <p:spPr>
          <a:xfrm>
            <a:off x="9548949" y="3291840"/>
            <a:ext cx="2272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Source Serif Pro" panose="02040603050405020204" pitchFamily="18" charset="0"/>
                <a:ea typeface="Lato" panose="020F0502020204030203" pitchFamily="34" charset="0"/>
                <a:cs typeface="Lato" panose="020F0502020204030203" pitchFamily="34" charset="0"/>
              </a:rPr>
              <a:t>Culverts</a:t>
            </a:r>
          </a:p>
          <a:p>
            <a:pPr algn="ctr"/>
            <a:r>
              <a:rPr lang="en-US" sz="20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Source Serif Pro" panose="02040603050405020204" pitchFamily="18" charset="0"/>
                <a:ea typeface="Lato" panose="020F0502020204030203" pitchFamily="34" charset="0"/>
                <a:cs typeface="Lato" panose="020F0502020204030203" pitchFamily="34" charset="0"/>
              </a:rPr>
              <a:t>(green points)</a:t>
            </a:r>
            <a:endParaRPr lang="en-US" sz="2000" dirty="0">
              <a:solidFill>
                <a:schemeClr val="tx2">
                  <a:lumMod val="50000"/>
                  <a:lumOff val="50000"/>
                </a:schemeClr>
              </a:solidFill>
              <a:latin typeface="Source Serif Pro" panose="02040603050405020204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46315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60C170A5-2BCC-1641-AC0F-97230E222901}"/>
              </a:ext>
            </a:extLst>
          </p:cNvPr>
          <p:cNvSpPr txBox="1"/>
          <p:nvPr/>
        </p:nvSpPr>
        <p:spPr>
          <a:xfrm>
            <a:off x="695325" y="549275"/>
            <a:ext cx="10801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Source Serif Pro" panose="02040603050405020204" pitchFamily="18" charset="0"/>
                <a:ea typeface="Nunito Bold" charset="0"/>
                <a:cs typeface="Rubik Medium" panose="02000604000000020004" pitchFamily="2" charset="-79"/>
              </a:rPr>
              <a:t>Az-Zimar Catchment</a:t>
            </a:r>
            <a:endParaRPr lang="en-US" sz="3200" b="1" dirty="0">
              <a:solidFill>
                <a:schemeClr val="tx2"/>
              </a:solidFill>
              <a:latin typeface="Source Serif Pro" panose="02040603050405020204" pitchFamily="18" charset="0"/>
              <a:ea typeface="Nunito Bold" charset="0"/>
              <a:cs typeface="Rubik Medium" panose="02000604000000020004" pitchFamily="2" charset="-79"/>
            </a:endParaRPr>
          </a:p>
        </p:txBody>
      </p:sp>
      <p:pic>
        <p:nvPicPr>
          <p:cNvPr id="4" name="صورة 3" descr="sre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292" y="1134050"/>
            <a:ext cx="9274628" cy="46005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016554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Box 260">
            <a:extLst>
              <a:ext uri="{FF2B5EF4-FFF2-40B4-BE49-F238E27FC236}">
                <a16:creationId xmlns="" xmlns:a16="http://schemas.microsoft.com/office/drawing/2014/main" id="{15DCE0AE-DD91-E64A-BB07-5370779912EB}"/>
              </a:ext>
            </a:extLst>
          </p:cNvPr>
          <p:cNvSpPr txBox="1"/>
          <p:nvPr/>
        </p:nvSpPr>
        <p:spPr>
          <a:xfrm>
            <a:off x="525509" y="2076994"/>
            <a:ext cx="10801350" cy="4131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400" b="1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Geomolg website </a:t>
            </a:r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is the main source of data for the project, the coordinates of the culverts, soil type, land cover, contour map, buildings, and others. All these data needed in </a:t>
            </a:r>
            <a:r>
              <a:rPr lang="en-US" sz="2400" b="1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ArcGis</a:t>
            </a:r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 software to delineate and analyze the catchment and to obtain all information for </a:t>
            </a:r>
            <a:r>
              <a:rPr lang="en-US" sz="2400" b="1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HEC-HMS</a:t>
            </a:r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 like slope and longest flow path for the outlet, later to find time of concentration and lag time which is needed for </a:t>
            </a:r>
            <a:r>
              <a:rPr lang="en-US" sz="2400" b="1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HEC-HMS. </a:t>
            </a:r>
          </a:p>
          <a:p>
            <a:pPr>
              <a:lnSpc>
                <a:spcPts val="3500"/>
              </a:lnSpc>
            </a:pPr>
            <a:r>
              <a:rPr lang="en-US" sz="2400" b="1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Rainfall Data </a:t>
            </a:r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for Nablus  </a:t>
            </a:r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is needed too, to </a:t>
            </a:r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determine the maximum annual daily rainfall (MADR), to find the maximum rainfall at </a:t>
            </a:r>
            <a:r>
              <a:rPr lang="en-US" sz="2400" b="1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Return Period of 50 years</a:t>
            </a:r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. Later </a:t>
            </a:r>
            <a:r>
              <a:rPr lang="en-US" sz="2400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to use the data for </a:t>
            </a:r>
            <a:r>
              <a:rPr lang="en-US" sz="2400" b="1" dirty="0" smtClean="0">
                <a:latin typeface="Source Serif Pro" panose="02040603050405020204" pitchFamily="18" charset="0"/>
                <a:ea typeface="Lato Light" panose="020F0502020204030203" pitchFamily="34" charset="0"/>
                <a:cs typeface="Arima Madurai Light" pitchFamily="2" charset="77"/>
              </a:rPr>
              <a:t>HEC-HMS. </a:t>
            </a:r>
            <a:endParaRPr lang="en-US" sz="2400" b="1" dirty="0">
              <a:latin typeface="Source Serif Pro" panose="02040603050405020204" pitchFamily="18" charset="0"/>
              <a:ea typeface="Lato Light" panose="020F0502020204030203" pitchFamily="34" charset="0"/>
              <a:cs typeface="Arima Madurai Light" pitchFamily="2" charset="77"/>
            </a:endParaRPr>
          </a:p>
        </p:txBody>
      </p:sp>
      <p:sp>
        <p:nvSpPr>
          <p:cNvPr id="262" name="TextBox 261">
            <a:extLst>
              <a:ext uri="{FF2B5EF4-FFF2-40B4-BE49-F238E27FC236}">
                <a16:creationId xmlns="" xmlns:a16="http://schemas.microsoft.com/office/drawing/2014/main" id="{B1B915CE-9815-BB42-A094-17ACA8E456EF}"/>
              </a:ext>
            </a:extLst>
          </p:cNvPr>
          <p:cNvSpPr txBox="1"/>
          <p:nvPr/>
        </p:nvSpPr>
        <p:spPr>
          <a:xfrm>
            <a:off x="525509" y="721863"/>
            <a:ext cx="10801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2"/>
                </a:solidFill>
                <a:latin typeface="Source Serif Pro" panose="02040603050405020204" pitchFamily="18" charset="0"/>
                <a:ea typeface="Nunito Bold" charset="0"/>
                <a:cs typeface="Rubik Medium" panose="02000604000000020004" pitchFamily="2" charset="-79"/>
              </a:rPr>
              <a:t>Project Data</a:t>
            </a:r>
            <a:endParaRPr lang="en-US" sz="3600" b="1" dirty="0">
              <a:solidFill>
                <a:schemeClr val="tx2"/>
              </a:solidFill>
              <a:latin typeface="Source Serif Pro" panose="02040603050405020204" pitchFamily="18" charset="0"/>
              <a:ea typeface="Nunito Bold" charset="0"/>
              <a:cs typeface="Rubik Medium" panose="02000604000000020004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7833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 descr="Soil texx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0583" y="218610"/>
            <a:ext cx="8595361" cy="5280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44">
            <a:extLst>
              <a:ext uri="{FF2B5EF4-FFF2-40B4-BE49-F238E27FC236}">
                <a16:creationId xmlns="" xmlns:a16="http://schemas.microsoft.com/office/drawing/2014/main" id="{A415FFD1-B825-2B42-A325-1C4777FD4E72}"/>
              </a:ext>
            </a:extLst>
          </p:cNvPr>
          <p:cNvSpPr txBox="1"/>
          <p:nvPr/>
        </p:nvSpPr>
        <p:spPr>
          <a:xfrm>
            <a:off x="600892" y="648471"/>
            <a:ext cx="20122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C9900"/>
                </a:solidFill>
                <a:latin typeface="Source Serif Pro" panose="02040603050405020204" pitchFamily="18" charset="0"/>
                <a:ea typeface="Lato" panose="020F0502020204030203" pitchFamily="34" charset="0"/>
                <a:cs typeface="Lato" panose="020F0502020204030203" pitchFamily="34" charset="0"/>
              </a:rPr>
              <a:t>Soil Texture of the </a:t>
            </a:r>
            <a:r>
              <a:rPr lang="en-US" sz="2000" dirty="0" smtClean="0">
                <a:solidFill>
                  <a:srgbClr val="CC9900"/>
                </a:solidFill>
                <a:latin typeface="Source Serif Pro" panose="02040603050405020204" pitchFamily="18" charset="0"/>
                <a:ea typeface="Lato" panose="020F0502020204030203" pitchFamily="34" charset="0"/>
                <a:cs typeface="Lato" panose="020F0502020204030203" pitchFamily="34" charset="0"/>
              </a:rPr>
              <a:t>catchment around the main culverts</a:t>
            </a:r>
            <a:endParaRPr lang="en-US" sz="2000" dirty="0">
              <a:solidFill>
                <a:srgbClr val="CC9900"/>
              </a:solidFill>
              <a:latin typeface="Source Serif Pro" panose="02040603050405020204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63391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44">
            <a:extLst>
              <a:ext uri="{FF2B5EF4-FFF2-40B4-BE49-F238E27FC236}">
                <a16:creationId xmlns="" xmlns:a16="http://schemas.microsoft.com/office/drawing/2014/main" id="{A415FFD1-B825-2B42-A325-1C4777FD4E72}"/>
              </a:ext>
            </a:extLst>
          </p:cNvPr>
          <p:cNvSpPr txBox="1"/>
          <p:nvPr/>
        </p:nvSpPr>
        <p:spPr>
          <a:xfrm>
            <a:off x="248168" y="860903"/>
            <a:ext cx="19202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9999"/>
                </a:solidFill>
                <a:latin typeface="Source Serif Pro" panose="02040603050405020204" pitchFamily="18" charset="0"/>
                <a:ea typeface="Lato" panose="020F0502020204030203" pitchFamily="34" charset="0"/>
                <a:cs typeface="Lato" panose="020F0502020204030203" pitchFamily="34" charset="0"/>
              </a:rPr>
              <a:t>Contour Map of the catchment</a:t>
            </a:r>
            <a:endParaRPr lang="en-US" sz="2000" dirty="0">
              <a:solidFill>
                <a:srgbClr val="FF9999"/>
              </a:solidFill>
              <a:latin typeface="Source Serif Pro" panose="02040603050405020204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4" name="صورة 3" descr="co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68879" y="274320"/>
            <a:ext cx="9509760" cy="56170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062312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695325" y="570010"/>
            <a:ext cx="86739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Objectives</a:t>
            </a:r>
          </a:p>
          <a:p>
            <a:endParaRPr lang="en-US" sz="4000" b="1" dirty="0" smtClean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</a:endParaRPr>
          </a:p>
          <a:p>
            <a:r>
              <a:rPr lang="en-US" sz="4000" b="1" dirty="0" smtClean="0">
                <a:solidFill>
                  <a:schemeClr val="tx2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 </a:t>
            </a:r>
            <a:endParaRPr lang="en-US" sz="4000" b="1" dirty="0">
              <a:solidFill>
                <a:schemeClr val="tx2"/>
              </a:solidFill>
              <a:latin typeface="Source Serif Pro" panose="02040603050405020204" pitchFamily="18" charset="0"/>
              <a:cs typeface="Rubik Medium" panose="02000604000000020004" pitchFamily="2" charset="-79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95325" y="1179747"/>
            <a:ext cx="5904257" cy="1048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endParaRPr lang="en-US" sz="2000" dirty="0">
              <a:latin typeface="Source Serif Pro" panose="02040603050405020204" pitchFamily="18" charset="0"/>
              <a:ea typeface="Lato Light" panose="020F0502020204030203" pitchFamily="34" charset="0"/>
              <a:cs typeface="Arima Madurai Light" pitchFamily="2" charset="77"/>
            </a:endParaRPr>
          </a:p>
          <a:p>
            <a:pPr>
              <a:lnSpc>
                <a:spcPts val="4000"/>
              </a:lnSpc>
            </a:pPr>
            <a:endParaRPr lang="en-US" sz="2000" dirty="0">
              <a:latin typeface="Source Serif Pro" panose="02040603050405020204" pitchFamily="18" charset="0"/>
              <a:ea typeface="Lato Light" panose="020F0502020204030203" pitchFamily="34" charset="0"/>
              <a:cs typeface="Arima Madurai Light" pitchFamily="2" charset="77"/>
            </a:endParaRPr>
          </a:p>
        </p:txBody>
      </p:sp>
      <p:pic>
        <p:nvPicPr>
          <p:cNvPr id="11" name="Picture Placeholder 10">
            <a:extLst>
              <a:ext uri="{FF2B5EF4-FFF2-40B4-BE49-F238E27FC236}">
                <a16:creationId xmlns="" xmlns:a16="http://schemas.microsoft.com/office/drawing/2014/main" id="{07C4EA88-4B1D-DA47-8B49-3028345EBDD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hq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extBox 35"/>
          <p:cNvSpPr txBox="1"/>
          <p:nvPr/>
        </p:nvSpPr>
        <p:spPr>
          <a:xfrm>
            <a:off x="695325" y="1514392"/>
            <a:ext cx="949370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The main objective of this project is to assess the hydraulic design of the existing culverts, this can be done through:</a:t>
            </a:r>
          </a:p>
          <a:p>
            <a:endParaRPr lang="en-US" sz="2400" dirty="0" smtClean="0">
              <a:solidFill>
                <a:srgbClr val="0000FF"/>
              </a:solidFill>
              <a:latin typeface="Source Serif Pro" panose="02040603050405020204" pitchFamily="18" charset="0"/>
              <a:cs typeface="Rubik Medium" panose="02000604000000020004" pitchFamily="2" charset="-79"/>
            </a:endParaRPr>
          </a:p>
          <a:p>
            <a:pPr>
              <a:buFontTx/>
              <a:buChar char="-"/>
            </a:pPr>
            <a:r>
              <a:rPr lang="en-US" sz="2400" dirty="0" smtClean="0">
                <a:solidFill>
                  <a:srgbClr val="FFFF00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Determination of sub-basins areas using </a:t>
            </a:r>
            <a:r>
              <a:rPr lang="en-US" sz="2400" b="1" dirty="0" smtClean="0">
                <a:solidFill>
                  <a:srgbClr val="FFFF00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ArcGIS 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rgbClr val="FFFF00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 Estimate peak flows using </a:t>
            </a:r>
            <a:r>
              <a:rPr lang="en-US" sz="2400" b="1" dirty="0" smtClean="0">
                <a:solidFill>
                  <a:srgbClr val="FFFF00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HEC-HMS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rgbClr val="FFFF00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 Hydraulic design of the culverts by </a:t>
            </a:r>
            <a:r>
              <a:rPr lang="en-US" sz="2400" b="1" dirty="0" smtClean="0">
                <a:solidFill>
                  <a:srgbClr val="FFFF00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HY8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rgbClr val="FFFF00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 Redesign the insufficient culverts </a:t>
            </a:r>
          </a:p>
          <a:p>
            <a:r>
              <a:rPr lang="en-US" sz="4000" b="1" dirty="0" smtClean="0">
                <a:solidFill>
                  <a:srgbClr val="0000FF"/>
                </a:solidFill>
                <a:latin typeface="Source Serif Pro" panose="02040603050405020204" pitchFamily="18" charset="0"/>
                <a:cs typeface="Rubik Medium" panose="02000604000000020004" pitchFamily="2" charset="-79"/>
              </a:rPr>
              <a:t> </a:t>
            </a:r>
            <a:endParaRPr lang="en-US" sz="4000" b="1" dirty="0">
              <a:solidFill>
                <a:srgbClr val="0000FF"/>
              </a:solidFill>
              <a:latin typeface="Source Serif Pro" panose="02040603050405020204" pitchFamily="18" charset="0"/>
              <a:cs typeface="Rubik Medium" panose="02000604000000020004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91335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PTIFY - Corinna - Light">
      <a:dk1>
        <a:srgbClr val="0C1B32"/>
      </a:dk1>
      <a:lt1>
        <a:srgbClr val="FFFFFF"/>
      </a:lt1>
      <a:dk2>
        <a:srgbClr val="142A51"/>
      </a:dk2>
      <a:lt2>
        <a:srgbClr val="FFFFFF"/>
      </a:lt2>
      <a:accent1>
        <a:srgbClr val="1A93CE"/>
      </a:accent1>
      <a:accent2>
        <a:srgbClr val="156DA5"/>
      </a:accent2>
      <a:accent3>
        <a:srgbClr val="5CAED2"/>
      </a:accent3>
      <a:accent4>
        <a:srgbClr val="A4C7DF"/>
      </a:accent4>
      <a:accent5>
        <a:srgbClr val="194E8A"/>
      </a:accent5>
      <a:accent6>
        <a:srgbClr val="D2E7F1"/>
      </a:accent6>
      <a:hlink>
        <a:srgbClr val="256499"/>
      </a:hlink>
      <a:folHlink>
        <a:srgbClr val="3CC6F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 White Optima</Template>
  <TotalTime>3123</TotalTime>
  <Words>754</Words>
  <Application>Microsoft Office PowerPoint</Application>
  <PresentationFormat>مخصص</PresentationFormat>
  <Paragraphs>96</Paragraphs>
  <Slides>27</Slides>
  <Notes>8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27</vt:i4>
      </vt:variant>
    </vt:vector>
  </HeadingPairs>
  <TitlesOfParts>
    <vt:vector size="28" baseType="lpstr">
      <vt:lpstr>Office Theme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Jetfabrik Design</dc:creator>
  <cp:lastModifiedBy>Administrator</cp:lastModifiedBy>
  <cp:revision>289</cp:revision>
  <dcterms:created xsi:type="dcterms:W3CDTF">2018-12-21T22:04:22Z</dcterms:created>
  <dcterms:modified xsi:type="dcterms:W3CDTF">2019-12-25T20:38:28Z</dcterms:modified>
</cp:coreProperties>
</file>