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3"/>
  </p:notesMasterIdLst>
  <p:sldIdLst>
    <p:sldId id="2782" r:id="rId2"/>
    <p:sldId id="2785" r:id="rId3"/>
    <p:sldId id="2945" r:id="rId4"/>
    <p:sldId id="2875" r:id="rId5"/>
    <p:sldId id="2939" r:id="rId6"/>
    <p:sldId id="2876" r:id="rId7"/>
    <p:sldId id="2877" r:id="rId8"/>
    <p:sldId id="2878" r:id="rId9"/>
    <p:sldId id="2879" r:id="rId10"/>
    <p:sldId id="2880" r:id="rId11"/>
    <p:sldId id="2881" r:id="rId12"/>
    <p:sldId id="2883" r:id="rId13"/>
    <p:sldId id="2897" r:id="rId14"/>
    <p:sldId id="2898" r:id="rId15"/>
    <p:sldId id="2884" r:id="rId16"/>
    <p:sldId id="2885" r:id="rId17"/>
    <p:sldId id="2886" r:id="rId18"/>
    <p:sldId id="2887" r:id="rId19"/>
    <p:sldId id="2888" r:id="rId20"/>
    <p:sldId id="2946" r:id="rId21"/>
    <p:sldId id="2889" r:id="rId22"/>
    <p:sldId id="2890" r:id="rId23"/>
    <p:sldId id="2891" r:id="rId24"/>
    <p:sldId id="2892" r:id="rId25"/>
    <p:sldId id="2894" r:id="rId26"/>
    <p:sldId id="2893" r:id="rId27"/>
    <p:sldId id="2895" r:id="rId28"/>
    <p:sldId id="2896" r:id="rId29"/>
    <p:sldId id="2871" r:id="rId30"/>
    <p:sldId id="2899" r:id="rId31"/>
    <p:sldId id="2903" r:id="rId32"/>
    <p:sldId id="2928" r:id="rId33"/>
    <p:sldId id="2927" r:id="rId34"/>
    <p:sldId id="2900" r:id="rId35"/>
    <p:sldId id="2901" r:id="rId36"/>
    <p:sldId id="2948" r:id="rId37"/>
    <p:sldId id="2905" r:id="rId38"/>
    <p:sldId id="2906" r:id="rId39"/>
    <p:sldId id="2907" r:id="rId40"/>
    <p:sldId id="2910" r:id="rId41"/>
    <p:sldId id="2908" r:id="rId42"/>
    <p:sldId id="2949" r:id="rId43"/>
    <p:sldId id="2911" r:id="rId44"/>
    <p:sldId id="2942" r:id="rId45"/>
    <p:sldId id="2944" r:id="rId46"/>
    <p:sldId id="2902" r:id="rId47"/>
    <p:sldId id="2915" r:id="rId48"/>
    <p:sldId id="2916" r:id="rId49"/>
    <p:sldId id="2872" r:id="rId50"/>
    <p:sldId id="2917" r:id="rId51"/>
    <p:sldId id="2918" r:id="rId52"/>
    <p:sldId id="2919" r:id="rId53"/>
    <p:sldId id="2920" r:id="rId54"/>
    <p:sldId id="2921" r:id="rId55"/>
    <p:sldId id="2922" r:id="rId56"/>
    <p:sldId id="2923" r:id="rId57"/>
    <p:sldId id="2924" r:id="rId58"/>
    <p:sldId id="2925" r:id="rId59"/>
    <p:sldId id="2929" r:id="rId60"/>
    <p:sldId id="2926" r:id="rId61"/>
    <p:sldId id="2930" r:id="rId62"/>
    <p:sldId id="2931" r:id="rId63"/>
    <p:sldId id="2932" r:id="rId64"/>
    <p:sldId id="2933" r:id="rId65"/>
    <p:sldId id="2934" r:id="rId66"/>
    <p:sldId id="2936" r:id="rId67"/>
    <p:sldId id="2937" r:id="rId68"/>
    <p:sldId id="2869" r:id="rId69"/>
    <p:sldId id="2873" r:id="rId70"/>
    <p:sldId id="2947" r:id="rId71"/>
    <p:sldId id="2938" r:id="rId72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5" pos="14470" userDrawn="1">
          <p15:clr>
            <a:srgbClr val="A4A3A4"/>
          </p15:clr>
        </p15:guide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  <p15:guide id="55" pos="12526" userDrawn="1">
          <p15:clr>
            <a:srgbClr val="A4A3A4"/>
          </p15:clr>
        </p15:guide>
        <p15:guide id="56" orient="horz" pos="69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2F2F2"/>
    <a:srgbClr val="445469"/>
    <a:srgbClr val="5A5A66"/>
    <a:srgbClr val="626162"/>
    <a:srgbClr val="C4D4E2"/>
    <a:srgbClr val="CFCFCF"/>
    <a:srgbClr val="373737"/>
    <a:srgbClr val="625556"/>
    <a:srgbClr val="E56F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285" autoAdjust="0"/>
    <p:restoredTop sz="91058" autoAdjust="0"/>
  </p:normalViewPr>
  <p:slideViewPr>
    <p:cSldViewPr snapToGrid="0" snapToObjects="1">
      <p:cViewPr varScale="1">
        <p:scale>
          <a:sx n="34" d="100"/>
          <a:sy n="34" d="100"/>
        </p:scale>
        <p:origin x="930" y="36"/>
      </p:cViewPr>
      <p:guideLst>
        <p:guide pos="14470"/>
        <p:guide pos="7678"/>
        <p:guide orient="horz" pos="4320"/>
        <p:guide pos="12526"/>
        <p:guide orient="horz" pos="6984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5/20/2019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22052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87286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0266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>
            <a:extLst>
              <a:ext uri="{FF2B5EF4-FFF2-40B4-BE49-F238E27FC236}">
                <a16:creationId xmlns="" xmlns:a16="http://schemas.microsoft.com/office/drawing/2014/main" id="{72F18B1A-9341-BA49-8CE7-D9C7E7B972B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331470" y="-365760"/>
            <a:ext cx="25040590" cy="144475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38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>
            <a:extLst>
              <a:ext uri="{FF2B5EF4-FFF2-40B4-BE49-F238E27FC236}">
                <a16:creationId xmlns="" xmlns:a16="http://schemas.microsoft.com/office/drawing/2014/main" id="{72F18B1A-9341-BA49-8CE7-D9C7E7B972B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4658974" y="2571749"/>
            <a:ext cx="12372976" cy="783240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554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182843" tIns="91422" rIns="182843" bIns="91422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itle Placeholder 3"/>
          <p:cNvSpPr>
            <a:spLocks noGrp="1"/>
          </p:cNvSpPr>
          <p:nvPr>
            <p:ph type="title"/>
          </p:nvPr>
        </p:nvSpPr>
        <p:spPr>
          <a:xfrm>
            <a:off x="1676400" y="730250"/>
            <a:ext cx="21024850" cy="2651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23111057" y="564821"/>
            <a:ext cx="858174" cy="492406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fld id="{260E2A6B-A809-4840-BF14-8648BC0BDF87}" type="slidenum">
              <a:rPr lang="id-ID" sz="2000" b="1" i="0" smtClean="0">
                <a:solidFill>
                  <a:schemeClr val="bg1">
                    <a:lumMod val="75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pPr algn="ctr"/>
              <a:t>‹#›</a:t>
            </a:fld>
            <a:r>
              <a:rPr lang="id-ID" sz="2000" b="1" i="0" dirty="0">
                <a:solidFill>
                  <a:schemeClr val="bg1">
                    <a:lumMod val="75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  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23200061" y="991196"/>
            <a:ext cx="550766" cy="3976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2848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1" r:id="rId1"/>
    <p:sldLayoutId id="2147483884" r:id="rId2"/>
    <p:sldLayoutId id="2147483885" r:id="rId3"/>
  </p:sldLayoutIdLst>
  <p:hf hdr="0" ftr="0" dt="0"/>
  <p:txStyles>
    <p:titleStyle>
      <a:lvl1pPr algn="l" defTabSz="1828434" rtl="0" eaLnBrk="1" latinLnBrk="0" hangingPunct="1">
        <a:lnSpc>
          <a:spcPct val="90000"/>
        </a:lnSpc>
        <a:spcBef>
          <a:spcPct val="0"/>
        </a:spcBef>
        <a:buNone/>
        <a:defRPr lang="en-US" sz="4000" b="0" i="0" kern="1200">
          <a:solidFill>
            <a:schemeClr val="tx1"/>
          </a:solidFill>
          <a:latin typeface="Montserrat Light" charset="0"/>
          <a:ea typeface="Montserrat Light" charset="0"/>
          <a:cs typeface="Montserrat Light" charset="0"/>
        </a:defRPr>
      </a:lvl1pPr>
    </p:titleStyle>
    <p:bodyStyle>
      <a:lvl1pPr marL="0" indent="0" algn="l" defTabSz="1828434" rtl="0" eaLnBrk="1" latinLnBrk="0" hangingPunct="1">
        <a:lnSpc>
          <a:spcPct val="90000"/>
        </a:lnSpc>
        <a:spcBef>
          <a:spcPts val="2000"/>
        </a:spcBef>
        <a:buFont typeface="Arial" charset="0"/>
        <a:buNone/>
        <a:defRPr lang="en-US" sz="4800" kern="1200" dirty="0" smtClean="0">
          <a:solidFill>
            <a:schemeClr val="tx1"/>
          </a:solidFill>
          <a:effectLst/>
          <a:latin typeface="Montserrat Hairline" charset="0"/>
          <a:ea typeface="Montserrat Hairline" charset="0"/>
          <a:cs typeface="Montserrat Hairline" charset="0"/>
        </a:defRPr>
      </a:lvl1pPr>
      <a:lvl2pPr marL="914217" indent="0" algn="l" defTabSz="1828434" rtl="0" eaLnBrk="1" latinLnBrk="0" hangingPunct="1">
        <a:lnSpc>
          <a:spcPct val="90000"/>
        </a:lnSpc>
        <a:spcBef>
          <a:spcPts val="1000"/>
        </a:spcBef>
        <a:buFont typeface="Arial" charset="0"/>
        <a:buNone/>
        <a:defRPr lang="en-US" sz="4000" kern="1200" dirty="0" smtClean="0">
          <a:solidFill>
            <a:schemeClr val="tx1"/>
          </a:solidFill>
          <a:effectLst/>
          <a:latin typeface="Montserrat Hairline" charset="0"/>
          <a:ea typeface="Montserrat Hairline" charset="0"/>
          <a:cs typeface="Montserrat Hairline" charset="0"/>
        </a:defRPr>
      </a:lvl2pPr>
      <a:lvl3pPr marL="1828434" indent="0" algn="l" defTabSz="1828434" rtl="0" eaLnBrk="1" latinLnBrk="0" hangingPunct="1">
        <a:lnSpc>
          <a:spcPct val="90000"/>
        </a:lnSpc>
        <a:spcBef>
          <a:spcPts val="1000"/>
        </a:spcBef>
        <a:buFont typeface="Arial" charset="0"/>
        <a:buNone/>
        <a:defRPr lang="en-US" sz="3600" kern="1200" dirty="0" smtClean="0">
          <a:solidFill>
            <a:schemeClr val="tx1"/>
          </a:solidFill>
          <a:effectLst/>
          <a:latin typeface="Montserrat Hairline" charset="0"/>
          <a:ea typeface="Montserrat Hairline" charset="0"/>
          <a:cs typeface="Montserrat Hairline" charset="0"/>
        </a:defRPr>
      </a:lvl3pPr>
      <a:lvl4pPr marL="2742651" indent="0" algn="l" defTabSz="1828434" rtl="0" eaLnBrk="1" latinLnBrk="0" hangingPunct="1">
        <a:lnSpc>
          <a:spcPct val="90000"/>
        </a:lnSpc>
        <a:spcBef>
          <a:spcPts val="1000"/>
        </a:spcBef>
        <a:buFont typeface="Arial" charset="0"/>
        <a:buNone/>
        <a:defRPr lang="en-US" sz="3200" kern="1200" dirty="0" smtClean="0">
          <a:solidFill>
            <a:schemeClr val="tx1"/>
          </a:solidFill>
          <a:effectLst/>
          <a:latin typeface="Montserrat Hairline" charset="0"/>
          <a:ea typeface="Montserrat Hairline" charset="0"/>
          <a:cs typeface="Montserrat Hairline" charset="0"/>
        </a:defRPr>
      </a:lvl4pPr>
      <a:lvl5pPr marL="3656868" indent="0" algn="l" defTabSz="1828434" rtl="0" eaLnBrk="1" latinLnBrk="0" hangingPunct="1">
        <a:lnSpc>
          <a:spcPct val="90000"/>
        </a:lnSpc>
        <a:spcBef>
          <a:spcPts val="1000"/>
        </a:spcBef>
        <a:buFont typeface="Arial" charset="0"/>
        <a:buNone/>
        <a:defRPr lang="en-US" sz="3200" kern="1200" dirty="0">
          <a:solidFill>
            <a:schemeClr val="tx1"/>
          </a:solidFill>
          <a:effectLst/>
          <a:latin typeface="Montserrat Hairline" charset="0"/>
          <a:ea typeface="Montserrat Hairline" charset="0"/>
          <a:cs typeface="Montserrat Hairline" charset="0"/>
        </a:defRPr>
      </a:lvl5pPr>
      <a:lvl6pPr marL="5028194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2411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6628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0846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217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434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2651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6868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086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5303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399520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3737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0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0.pn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82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="" xmlns:a16="http://schemas.microsoft.com/office/drawing/2014/main" id="{7B3F381F-5DDD-CE4D-956C-9A681E0BD03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5065" y="0"/>
            <a:ext cx="14447520" cy="13717775"/>
          </a:xfrm>
        </p:spPr>
      </p:pic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8425819E-426F-7345-862D-7843346E826C}"/>
              </a:ext>
            </a:extLst>
          </p:cNvPr>
          <p:cNvSpPr/>
          <p:nvPr/>
        </p:nvSpPr>
        <p:spPr>
          <a:xfrm>
            <a:off x="0" y="1775"/>
            <a:ext cx="24377650" cy="13716000"/>
          </a:xfrm>
          <a:prstGeom prst="rect">
            <a:avLst/>
          </a:prstGeom>
          <a:solidFill>
            <a:schemeClr val="tx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C6E26CC1-0A9A-F84F-B7CB-0BBCE82D2459}"/>
              </a:ext>
            </a:extLst>
          </p:cNvPr>
          <p:cNvGrpSpPr/>
          <p:nvPr/>
        </p:nvGrpSpPr>
        <p:grpSpPr>
          <a:xfrm>
            <a:off x="4225172" y="4740550"/>
            <a:ext cx="15380439" cy="4604231"/>
            <a:chOff x="2053833" y="5716548"/>
            <a:chExt cx="15380439" cy="4604231"/>
          </a:xfrm>
        </p:grpSpPr>
        <p:sp>
          <p:nvSpPr>
            <p:cNvPr id="14" name="TextBox 13">
              <a:extLst>
                <a:ext uri="{FF2B5EF4-FFF2-40B4-BE49-F238E27FC236}">
                  <a16:creationId xmlns="" xmlns:a16="http://schemas.microsoft.com/office/drawing/2014/main" id="{76C0E993-41EB-B945-8D25-61A58B660859}"/>
                </a:ext>
              </a:extLst>
            </p:cNvPr>
            <p:cNvSpPr txBox="1"/>
            <p:nvPr/>
          </p:nvSpPr>
          <p:spPr>
            <a:xfrm>
              <a:off x="2883856" y="9551338"/>
              <a:ext cx="850572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b="1" dirty="0" smtClean="0">
                  <a:solidFill>
                    <a:schemeClr val="bg1"/>
                  </a:solidFill>
                  <a:latin typeface="Times New Roman" pitchFamily="18" charset="0"/>
                  <a:ea typeface="Lato Light" panose="020F0502020204030203" pitchFamily="34" charset="0"/>
                  <a:cs typeface="Times New Roman" pitchFamily="18" charset="0"/>
                </a:rPr>
                <a:t>Supervisor : Dr .Monther Dwaikat</a:t>
              </a:r>
              <a:endParaRPr lang="en-US" sz="4400" b="1" dirty="0">
                <a:solidFill>
                  <a:schemeClr val="bg1"/>
                </a:solidFill>
                <a:latin typeface="Times New Roman" pitchFamily="18" charset="0"/>
                <a:ea typeface="Lato Light" panose="020F0502020204030203" pitchFamily="34" charset="0"/>
                <a:cs typeface="Times New Roman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793726" y="6116658"/>
              <a:ext cx="14640546" cy="124649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7500" b="1" dirty="0" smtClean="0">
                  <a:solidFill>
                    <a:schemeClr val="bg1"/>
                  </a:solidFill>
                  <a:latin typeface="Times New Roman" pitchFamily="18" charset="0"/>
                  <a:ea typeface="Lato" panose="020F0502020204030203" pitchFamily="34" charset="0"/>
                  <a:cs typeface="Times New Roman" pitchFamily="18" charset="0"/>
                </a:rPr>
                <a:t>Design of primary school in Nablus</a:t>
              </a:r>
              <a:endParaRPr lang="en-US" sz="7500" b="1" dirty="0">
                <a:solidFill>
                  <a:schemeClr val="bg1"/>
                </a:solidFill>
                <a:latin typeface="Times New Roman" pitchFamily="18" charset="0"/>
                <a:ea typeface="Lato" panose="020F0502020204030203" pitchFamily="34" charset="0"/>
                <a:cs typeface="Times New Roman" pitchFamily="18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="" xmlns:a16="http://schemas.microsoft.com/office/drawing/2014/main" id="{5BE2637F-C41B-604F-BF8F-0614C730E029}"/>
                </a:ext>
              </a:extLst>
            </p:cNvPr>
            <p:cNvSpPr txBox="1"/>
            <p:nvPr/>
          </p:nvSpPr>
          <p:spPr>
            <a:xfrm>
              <a:off x="2468626" y="5716548"/>
              <a:ext cx="108876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spc="300" dirty="0" smtClean="0">
                  <a:solidFill>
                    <a:schemeClr val="bg1"/>
                  </a:solidFill>
                  <a:latin typeface="Lato Heavy" panose="020F0502020204030203" pitchFamily="34" charset="0"/>
                  <a:ea typeface="Lato Heavy" panose="020F0502020204030203" pitchFamily="34" charset="0"/>
                  <a:cs typeface="Lato Heavy" panose="020F0502020204030203" pitchFamily="34" charset="0"/>
                </a:rPr>
                <a:t>B.M.S</a:t>
              </a:r>
              <a:endParaRPr lang="en-US" sz="2000" b="1" spc="300" dirty="0">
                <a:solidFill>
                  <a:schemeClr val="bg1"/>
                </a:solidFill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="" xmlns:a16="http://schemas.microsoft.com/office/drawing/2014/main" id="{9D3720BB-1088-DD47-9E70-202E2505EAE7}"/>
                </a:ext>
              </a:extLst>
            </p:cNvPr>
            <p:cNvSpPr/>
            <p:nvPr/>
          </p:nvSpPr>
          <p:spPr>
            <a:xfrm rot="16200000" flipV="1">
              <a:off x="1268556" y="6585917"/>
              <a:ext cx="1627201" cy="5664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86734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3A755F0-33E7-3942-A12E-8E78B3D60060}"/>
              </a:ext>
            </a:extLst>
          </p:cNvPr>
          <p:cNvSpPr txBox="1"/>
          <p:nvPr/>
        </p:nvSpPr>
        <p:spPr>
          <a:xfrm>
            <a:off x="2068536" y="2089579"/>
            <a:ext cx="4116833" cy="132343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8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Lato" panose="020F0502020204030203" pitchFamily="34" charset="0"/>
                <a:cs typeface="Times New Roman" pitchFamily="18" charset="0"/>
              </a:rPr>
              <a:t>Contents</a:t>
            </a:r>
            <a:endParaRPr lang="en-US" sz="80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ea typeface="Lato" panose="020F0502020204030203" pitchFamily="34" charset="0"/>
              <a:cs typeface="Times New Roman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4C3E21A7-C93D-EA4D-846B-74E75FDAA1C1}"/>
              </a:ext>
            </a:extLst>
          </p:cNvPr>
          <p:cNvSpPr/>
          <p:nvPr/>
        </p:nvSpPr>
        <p:spPr>
          <a:xfrm rot="5400000" flipV="1">
            <a:off x="856095" y="2423706"/>
            <a:ext cx="1407098" cy="56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F802B792-36AE-E24E-9194-FE60927ACF73}"/>
              </a:ext>
            </a:extLst>
          </p:cNvPr>
          <p:cNvSpPr/>
          <p:nvPr/>
        </p:nvSpPr>
        <p:spPr>
          <a:xfrm>
            <a:off x="2871188" y="5331757"/>
            <a:ext cx="780900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Lato" panose="020F0502020204030203" pitchFamily="34" charset="0"/>
                <a:cs typeface="Times New Roman" pitchFamily="18" charset="0"/>
              </a:rPr>
              <a:t>Architectural and environmental design</a:t>
            </a:r>
            <a:endParaRPr lang="en-US" sz="60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ea typeface="Lato" panose="020F0502020204030203" pitchFamily="34" charset="0"/>
              <a:cs typeface="Times New Roman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C0D5C345-5C00-694D-8216-98AE2D4DA9A9}"/>
              </a:ext>
            </a:extLst>
          </p:cNvPr>
          <p:cNvSpPr/>
          <p:nvPr/>
        </p:nvSpPr>
        <p:spPr>
          <a:xfrm>
            <a:off x="2871188" y="9368556"/>
            <a:ext cx="67665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Lato" panose="020F0502020204030203" pitchFamily="34" charset="0"/>
                <a:cs typeface="Times New Roman" pitchFamily="18" charset="0"/>
              </a:rPr>
              <a:t>Structural design</a:t>
            </a:r>
            <a:endParaRPr lang="en-US" sz="6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ea typeface="Lato" panose="020F0502020204030203" pitchFamily="34" charset="0"/>
              <a:cs typeface="Times New Roman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95143DD1-0A93-324F-8A39-3739EEC86E79}"/>
              </a:ext>
            </a:extLst>
          </p:cNvPr>
          <p:cNvSpPr/>
          <p:nvPr/>
        </p:nvSpPr>
        <p:spPr>
          <a:xfrm>
            <a:off x="13625438" y="5569501"/>
            <a:ext cx="905168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Lato" panose="020F0502020204030203" pitchFamily="34" charset="0"/>
                <a:cs typeface="Times New Roman" pitchFamily="18" charset="0"/>
              </a:rPr>
              <a:t>Electromechanical design</a:t>
            </a:r>
            <a:endParaRPr lang="en-US" sz="6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ea typeface="Lato" panose="020F0502020204030203" pitchFamily="34" charset="0"/>
              <a:cs typeface="Times New Roman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416D94F8-261E-684F-BF60-D7CD4138DBED}"/>
              </a:ext>
            </a:extLst>
          </p:cNvPr>
          <p:cNvSpPr/>
          <p:nvPr/>
        </p:nvSpPr>
        <p:spPr>
          <a:xfrm>
            <a:off x="13625438" y="9368556"/>
            <a:ext cx="769837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Lato" panose="020F0502020204030203" pitchFamily="34" charset="0"/>
                <a:cs typeface="Times New Roman" pitchFamily="18" charset="0"/>
              </a:rPr>
              <a:t>Quantity surveying</a:t>
            </a:r>
            <a:endParaRPr lang="en-US" sz="6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ea typeface="Lato" panose="020F0502020204030203" pitchFamily="34" charset="0"/>
              <a:cs typeface="Times New Roman" pitchFamily="18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="" xmlns:a16="http://schemas.microsoft.com/office/drawing/2014/main" id="{72DD6D47-A89D-4947-AFBA-2829DE4F7970}"/>
              </a:ext>
            </a:extLst>
          </p:cNvPr>
          <p:cNvGrpSpPr/>
          <p:nvPr/>
        </p:nvGrpSpPr>
        <p:grpSpPr>
          <a:xfrm>
            <a:off x="2288879" y="5865252"/>
            <a:ext cx="299660" cy="159558"/>
            <a:chOff x="3082436" y="1989275"/>
            <a:chExt cx="3644331" cy="1940468"/>
          </a:xfrm>
          <a:solidFill>
            <a:schemeClr val="accent1"/>
          </a:solidFill>
        </p:grpSpPr>
        <p:sp>
          <p:nvSpPr>
            <p:cNvPr id="19" name="Rectangle 18">
              <a:extLst>
                <a:ext uri="{FF2B5EF4-FFF2-40B4-BE49-F238E27FC236}">
                  <a16:creationId xmlns="" xmlns:a16="http://schemas.microsoft.com/office/drawing/2014/main" id="{5D951AE8-C98E-A246-A232-384217278609}"/>
                </a:ext>
              </a:extLst>
            </p:cNvPr>
            <p:cNvSpPr/>
            <p:nvPr/>
          </p:nvSpPr>
          <p:spPr>
            <a:xfrm rot="2700000">
              <a:off x="2403909" y="2667802"/>
              <a:ext cx="1940468" cy="58341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Montserrat Light" charset="0"/>
                <a:ea typeface="Montserrat Light" charset="0"/>
                <a:cs typeface="Montserrat Light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="" xmlns:a16="http://schemas.microsoft.com/office/drawing/2014/main" id="{E1B3CCBE-53D3-284A-AD0B-947B51AB4BE2}"/>
                </a:ext>
              </a:extLst>
            </p:cNvPr>
            <p:cNvSpPr/>
            <p:nvPr/>
          </p:nvSpPr>
          <p:spPr>
            <a:xfrm rot="18900000">
              <a:off x="3116669" y="2074002"/>
              <a:ext cx="3610098" cy="58751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Montserrat Light" charset="0"/>
                <a:ea typeface="Montserrat Light" charset="0"/>
                <a:cs typeface="Montserrat Light" charset="0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="" xmlns:a16="http://schemas.microsoft.com/office/drawing/2014/main" id="{377F3CFA-3F04-9C49-89EA-FAA263C668AE}"/>
              </a:ext>
            </a:extLst>
          </p:cNvPr>
          <p:cNvGrpSpPr/>
          <p:nvPr/>
        </p:nvGrpSpPr>
        <p:grpSpPr>
          <a:xfrm>
            <a:off x="2288879" y="9675386"/>
            <a:ext cx="299660" cy="159558"/>
            <a:chOff x="3082436" y="1989275"/>
            <a:chExt cx="3644331" cy="1940468"/>
          </a:xfrm>
          <a:solidFill>
            <a:schemeClr val="accent2"/>
          </a:solidFill>
        </p:grpSpPr>
        <p:sp>
          <p:nvSpPr>
            <p:cNvPr id="23" name="Rectangle 22">
              <a:extLst>
                <a:ext uri="{FF2B5EF4-FFF2-40B4-BE49-F238E27FC236}">
                  <a16:creationId xmlns="" xmlns:a16="http://schemas.microsoft.com/office/drawing/2014/main" id="{C0E96437-36B9-A64F-A95C-6C1D0D137D48}"/>
                </a:ext>
              </a:extLst>
            </p:cNvPr>
            <p:cNvSpPr/>
            <p:nvPr/>
          </p:nvSpPr>
          <p:spPr>
            <a:xfrm rot="2700000">
              <a:off x="2403909" y="2667802"/>
              <a:ext cx="1940468" cy="58341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Montserrat Light" charset="0"/>
                <a:ea typeface="Montserrat Light" charset="0"/>
                <a:cs typeface="Montserrat Light" charset="0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="" xmlns:a16="http://schemas.microsoft.com/office/drawing/2014/main" id="{A748222E-C637-014D-B05C-95B2222C8D72}"/>
                </a:ext>
              </a:extLst>
            </p:cNvPr>
            <p:cNvSpPr/>
            <p:nvPr/>
          </p:nvSpPr>
          <p:spPr>
            <a:xfrm rot="18900000">
              <a:off x="3116669" y="2074002"/>
              <a:ext cx="3610098" cy="58751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Montserrat Light" charset="0"/>
                <a:ea typeface="Montserrat Light" charset="0"/>
                <a:cs typeface="Montserrat Light" charset="0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="" xmlns:a16="http://schemas.microsoft.com/office/drawing/2014/main" id="{7D25D651-301E-B242-96DE-0718D88C2241}"/>
              </a:ext>
            </a:extLst>
          </p:cNvPr>
          <p:cNvGrpSpPr/>
          <p:nvPr/>
        </p:nvGrpSpPr>
        <p:grpSpPr>
          <a:xfrm>
            <a:off x="13042437" y="5865252"/>
            <a:ext cx="299660" cy="159558"/>
            <a:chOff x="3082436" y="1989275"/>
            <a:chExt cx="3644331" cy="1940468"/>
          </a:xfrm>
          <a:solidFill>
            <a:schemeClr val="accent3"/>
          </a:solidFill>
        </p:grpSpPr>
        <p:sp>
          <p:nvSpPr>
            <p:cNvPr id="26" name="Rectangle 25">
              <a:extLst>
                <a:ext uri="{FF2B5EF4-FFF2-40B4-BE49-F238E27FC236}">
                  <a16:creationId xmlns="" xmlns:a16="http://schemas.microsoft.com/office/drawing/2014/main" id="{3DEBB403-C782-C549-BEBA-92008D32D865}"/>
                </a:ext>
              </a:extLst>
            </p:cNvPr>
            <p:cNvSpPr/>
            <p:nvPr/>
          </p:nvSpPr>
          <p:spPr>
            <a:xfrm rot="2700000">
              <a:off x="2403909" y="2667802"/>
              <a:ext cx="1940468" cy="58341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Montserrat Light" charset="0"/>
                <a:ea typeface="Montserrat Light" charset="0"/>
                <a:cs typeface="Montserrat Light" charset="0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="" xmlns:a16="http://schemas.microsoft.com/office/drawing/2014/main" id="{9267FCF9-C47D-654B-943B-C6DBD38704A0}"/>
                </a:ext>
              </a:extLst>
            </p:cNvPr>
            <p:cNvSpPr/>
            <p:nvPr/>
          </p:nvSpPr>
          <p:spPr>
            <a:xfrm rot="18900000">
              <a:off x="3116669" y="2074002"/>
              <a:ext cx="3610098" cy="58751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Montserrat Light" charset="0"/>
                <a:ea typeface="Montserrat Light" charset="0"/>
                <a:cs typeface="Montserrat Light" charset="0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="" xmlns:a16="http://schemas.microsoft.com/office/drawing/2014/main" id="{FE7D8E2A-BF0D-124E-9AE8-0B55696A271D}"/>
              </a:ext>
            </a:extLst>
          </p:cNvPr>
          <p:cNvGrpSpPr/>
          <p:nvPr/>
        </p:nvGrpSpPr>
        <p:grpSpPr>
          <a:xfrm>
            <a:off x="13042437" y="9675386"/>
            <a:ext cx="299660" cy="159558"/>
            <a:chOff x="3082436" y="1989275"/>
            <a:chExt cx="3644331" cy="1940468"/>
          </a:xfrm>
          <a:solidFill>
            <a:schemeClr val="accent4"/>
          </a:solidFill>
        </p:grpSpPr>
        <p:sp>
          <p:nvSpPr>
            <p:cNvPr id="29" name="Rectangle 28">
              <a:extLst>
                <a:ext uri="{FF2B5EF4-FFF2-40B4-BE49-F238E27FC236}">
                  <a16:creationId xmlns="" xmlns:a16="http://schemas.microsoft.com/office/drawing/2014/main" id="{575A2611-B185-7D4A-8A84-F019C1380F97}"/>
                </a:ext>
              </a:extLst>
            </p:cNvPr>
            <p:cNvSpPr/>
            <p:nvPr/>
          </p:nvSpPr>
          <p:spPr>
            <a:xfrm rot="2700000">
              <a:off x="2403909" y="2667802"/>
              <a:ext cx="1940468" cy="58341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Montserrat Light" charset="0"/>
                <a:ea typeface="Montserrat Light" charset="0"/>
                <a:cs typeface="Montserrat Light" charset="0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="" xmlns:a16="http://schemas.microsoft.com/office/drawing/2014/main" id="{123D57FF-F106-064C-A83E-2F8FC44A01E1}"/>
                </a:ext>
              </a:extLst>
            </p:cNvPr>
            <p:cNvSpPr/>
            <p:nvPr/>
          </p:nvSpPr>
          <p:spPr>
            <a:xfrm rot="18900000">
              <a:off x="3116669" y="2074002"/>
              <a:ext cx="3610098" cy="58751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Montserrat Light" charset="0"/>
                <a:ea typeface="Montserrat Light" charset="0"/>
                <a:cs typeface="Montserrat Light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348588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3A755F0-33E7-3942-A12E-8E78B3D60060}"/>
              </a:ext>
            </a:extLst>
          </p:cNvPr>
          <p:cNvSpPr txBox="1"/>
          <p:nvPr/>
        </p:nvSpPr>
        <p:spPr>
          <a:xfrm>
            <a:off x="2068536" y="1163705"/>
            <a:ext cx="5958234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lvl="0"/>
            <a:r>
              <a:rPr lang="en-US" sz="3200" b="1" dirty="0">
                <a:solidFill>
                  <a:srgbClr val="2A3340">
                    <a:lumMod val="50000"/>
                  </a:srgbClr>
                </a:solidFill>
                <a:latin typeface="Times New Roman" pitchFamily="18" charset="0"/>
                <a:ea typeface="Lato" panose="020F0502020204030203" pitchFamily="34" charset="0"/>
                <a:cs typeface="Times New Roman" pitchFamily="18" charset="0"/>
              </a:rPr>
              <a:t>Architectural and environmental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4C3E21A7-C93D-EA4D-846B-74E75FDAA1C1}"/>
              </a:ext>
            </a:extLst>
          </p:cNvPr>
          <p:cNvSpPr/>
          <p:nvPr/>
        </p:nvSpPr>
        <p:spPr>
          <a:xfrm rot="5400000" flipV="1">
            <a:off x="799448" y="1427769"/>
            <a:ext cx="1407098" cy="56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737360" y="1748480"/>
            <a:ext cx="222199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en-US" sz="4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Site and location</a:t>
            </a:r>
          </a:p>
          <a:p>
            <a:endParaRPr lang="en-US" sz="40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032" y="2410199"/>
            <a:ext cx="23536656" cy="10830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045482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738" y="1318846"/>
            <a:ext cx="17896506" cy="1159843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3A755F0-33E7-3942-A12E-8E78B3D60060}"/>
              </a:ext>
            </a:extLst>
          </p:cNvPr>
          <p:cNvSpPr txBox="1"/>
          <p:nvPr/>
        </p:nvSpPr>
        <p:spPr>
          <a:xfrm>
            <a:off x="2068536" y="1163705"/>
            <a:ext cx="5958234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lvl="0"/>
            <a:r>
              <a:rPr lang="en-US" sz="3200" b="1" dirty="0">
                <a:solidFill>
                  <a:srgbClr val="2A3340">
                    <a:lumMod val="50000"/>
                  </a:srgbClr>
                </a:solidFill>
                <a:latin typeface="Times New Roman" pitchFamily="18" charset="0"/>
                <a:ea typeface="Lato" panose="020F0502020204030203" pitchFamily="34" charset="0"/>
                <a:cs typeface="Times New Roman" pitchFamily="18" charset="0"/>
              </a:rPr>
              <a:t>Architectural and environmental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4C3E21A7-C93D-EA4D-846B-74E75FDAA1C1}"/>
              </a:ext>
            </a:extLst>
          </p:cNvPr>
          <p:cNvSpPr/>
          <p:nvPr/>
        </p:nvSpPr>
        <p:spPr>
          <a:xfrm rot="5400000" flipV="1">
            <a:off x="799448" y="1427769"/>
            <a:ext cx="1407098" cy="56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737360" y="1748480"/>
            <a:ext cx="222199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en-US" sz="4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Basement floor plan</a:t>
            </a:r>
          </a:p>
          <a:p>
            <a:endParaRPr lang="en-US" sz="40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3657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3A755F0-33E7-3942-A12E-8E78B3D60060}"/>
              </a:ext>
            </a:extLst>
          </p:cNvPr>
          <p:cNvSpPr txBox="1"/>
          <p:nvPr/>
        </p:nvSpPr>
        <p:spPr>
          <a:xfrm>
            <a:off x="2068536" y="1163705"/>
            <a:ext cx="5958234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lvl="0"/>
            <a:r>
              <a:rPr lang="en-US" sz="3200" b="1" dirty="0">
                <a:solidFill>
                  <a:srgbClr val="2A3340">
                    <a:lumMod val="50000"/>
                  </a:srgbClr>
                </a:solidFill>
                <a:latin typeface="Times New Roman" pitchFamily="18" charset="0"/>
                <a:ea typeface="Lato" panose="020F0502020204030203" pitchFamily="34" charset="0"/>
                <a:cs typeface="Times New Roman" pitchFamily="18" charset="0"/>
              </a:rPr>
              <a:t>Architectural and environmental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4C3E21A7-C93D-EA4D-846B-74E75FDAA1C1}"/>
              </a:ext>
            </a:extLst>
          </p:cNvPr>
          <p:cNvSpPr/>
          <p:nvPr/>
        </p:nvSpPr>
        <p:spPr>
          <a:xfrm rot="5400000" flipV="1">
            <a:off x="799448" y="1427769"/>
            <a:ext cx="1407098" cy="56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737360" y="1748480"/>
            <a:ext cx="222199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en-US" sz="4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Ground floor plan</a:t>
            </a:r>
          </a:p>
          <a:p>
            <a:endParaRPr lang="en-US" sz="40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360" y="2614040"/>
            <a:ext cx="20153376" cy="10315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972898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3A755F0-33E7-3942-A12E-8E78B3D60060}"/>
              </a:ext>
            </a:extLst>
          </p:cNvPr>
          <p:cNvSpPr txBox="1"/>
          <p:nvPr/>
        </p:nvSpPr>
        <p:spPr>
          <a:xfrm>
            <a:off x="2068536" y="1163705"/>
            <a:ext cx="5958234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lvl="0"/>
            <a:r>
              <a:rPr lang="en-US" sz="3200" b="1" dirty="0">
                <a:solidFill>
                  <a:srgbClr val="2A3340">
                    <a:lumMod val="50000"/>
                  </a:srgbClr>
                </a:solidFill>
                <a:latin typeface="Times New Roman" pitchFamily="18" charset="0"/>
                <a:ea typeface="Lato" panose="020F0502020204030203" pitchFamily="34" charset="0"/>
                <a:cs typeface="Times New Roman" pitchFamily="18" charset="0"/>
              </a:rPr>
              <a:t>Architectural and environmental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4C3E21A7-C93D-EA4D-846B-74E75FDAA1C1}"/>
              </a:ext>
            </a:extLst>
          </p:cNvPr>
          <p:cNvSpPr/>
          <p:nvPr/>
        </p:nvSpPr>
        <p:spPr>
          <a:xfrm rot="5400000" flipV="1">
            <a:off x="799448" y="1427769"/>
            <a:ext cx="1407098" cy="56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737360" y="1748480"/>
            <a:ext cx="222199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en-US" sz="40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4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irst floor plan</a:t>
            </a:r>
          </a:p>
          <a:p>
            <a:endParaRPr lang="en-US" sz="40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360" y="2633472"/>
            <a:ext cx="21342096" cy="10917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91635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3A755F0-33E7-3942-A12E-8E78B3D60060}"/>
              </a:ext>
            </a:extLst>
          </p:cNvPr>
          <p:cNvSpPr txBox="1"/>
          <p:nvPr/>
        </p:nvSpPr>
        <p:spPr>
          <a:xfrm>
            <a:off x="2068536" y="1163705"/>
            <a:ext cx="5958234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lvl="0"/>
            <a:r>
              <a:rPr lang="en-US" sz="3200" b="1" dirty="0">
                <a:solidFill>
                  <a:srgbClr val="2A3340">
                    <a:lumMod val="50000"/>
                  </a:srgbClr>
                </a:solidFill>
                <a:latin typeface="Times New Roman" pitchFamily="18" charset="0"/>
                <a:ea typeface="Lato" panose="020F0502020204030203" pitchFamily="34" charset="0"/>
                <a:cs typeface="Times New Roman" pitchFamily="18" charset="0"/>
              </a:rPr>
              <a:t>Architectural and environmental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4C3E21A7-C93D-EA4D-846B-74E75FDAA1C1}"/>
              </a:ext>
            </a:extLst>
          </p:cNvPr>
          <p:cNvSpPr/>
          <p:nvPr/>
        </p:nvSpPr>
        <p:spPr>
          <a:xfrm rot="5400000" flipV="1">
            <a:off x="799448" y="1427769"/>
            <a:ext cx="1407098" cy="56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737360" y="1748480"/>
            <a:ext cx="222199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en-US" sz="4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Second floor plan</a:t>
            </a:r>
          </a:p>
          <a:p>
            <a:endParaRPr lang="en-US" sz="40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359" y="2410200"/>
            <a:ext cx="21652993" cy="1086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31724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3A755F0-33E7-3942-A12E-8E78B3D60060}"/>
              </a:ext>
            </a:extLst>
          </p:cNvPr>
          <p:cNvSpPr txBox="1"/>
          <p:nvPr/>
        </p:nvSpPr>
        <p:spPr>
          <a:xfrm>
            <a:off x="2068536" y="1163705"/>
            <a:ext cx="5958234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lvl="0"/>
            <a:r>
              <a:rPr lang="en-US" sz="3200" b="1" dirty="0">
                <a:solidFill>
                  <a:srgbClr val="2A3340">
                    <a:lumMod val="50000"/>
                  </a:srgbClr>
                </a:solidFill>
                <a:latin typeface="Times New Roman" pitchFamily="18" charset="0"/>
                <a:ea typeface="Lato" panose="020F0502020204030203" pitchFamily="34" charset="0"/>
                <a:cs typeface="Times New Roman" pitchFamily="18" charset="0"/>
              </a:rPr>
              <a:t>Architectural and environmental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4C3E21A7-C93D-EA4D-846B-74E75FDAA1C1}"/>
              </a:ext>
            </a:extLst>
          </p:cNvPr>
          <p:cNvSpPr/>
          <p:nvPr/>
        </p:nvSpPr>
        <p:spPr>
          <a:xfrm rot="5400000" flipV="1">
            <a:off x="799448" y="1427769"/>
            <a:ext cx="1407098" cy="56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737360" y="1748480"/>
            <a:ext cx="222199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en-US" sz="4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South elevation</a:t>
            </a:r>
          </a:p>
          <a:p>
            <a:endParaRPr lang="en-US" sz="40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672" y="2410199"/>
            <a:ext cx="22969728" cy="111229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37449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3A755F0-33E7-3942-A12E-8E78B3D60060}"/>
              </a:ext>
            </a:extLst>
          </p:cNvPr>
          <p:cNvSpPr txBox="1"/>
          <p:nvPr/>
        </p:nvSpPr>
        <p:spPr>
          <a:xfrm>
            <a:off x="2068536" y="1163705"/>
            <a:ext cx="5958234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lvl="0"/>
            <a:r>
              <a:rPr lang="en-US" sz="3200" b="1" dirty="0">
                <a:solidFill>
                  <a:srgbClr val="2A3340">
                    <a:lumMod val="50000"/>
                  </a:srgbClr>
                </a:solidFill>
                <a:latin typeface="Times New Roman" pitchFamily="18" charset="0"/>
                <a:ea typeface="Lato" panose="020F0502020204030203" pitchFamily="34" charset="0"/>
                <a:cs typeface="Times New Roman" pitchFamily="18" charset="0"/>
              </a:rPr>
              <a:t>Architectural and environmental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4C3E21A7-C93D-EA4D-846B-74E75FDAA1C1}"/>
              </a:ext>
            </a:extLst>
          </p:cNvPr>
          <p:cNvSpPr/>
          <p:nvPr/>
        </p:nvSpPr>
        <p:spPr>
          <a:xfrm rot="5400000" flipV="1">
            <a:off x="799448" y="1427769"/>
            <a:ext cx="1407098" cy="56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737360" y="1748480"/>
            <a:ext cx="222199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en-US" sz="40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sz="4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est elevation</a:t>
            </a:r>
          </a:p>
          <a:p>
            <a:endParaRPr lang="en-US" sz="40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856" y="2410199"/>
            <a:ext cx="23061168" cy="11305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01417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3A755F0-33E7-3942-A12E-8E78B3D60060}"/>
              </a:ext>
            </a:extLst>
          </p:cNvPr>
          <p:cNvSpPr txBox="1"/>
          <p:nvPr/>
        </p:nvSpPr>
        <p:spPr>
          <a:xfrm>
            <a:off x="2068536" y="1163705"/>
            <a:ext cx="5958234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lvl="0"/>
            <a:r>
              <a:rPr lang="en-US" sz="3200" b="1" dirty="0">
                <a:solidFill>
                  <a:srgbClr val="2A3340">
                    <a:lumMod val="50000"/>
                  </a:srgbClr>
                </a:solidFill>
                <a:latin typeface="Times New Roman" pitchFamily="18" charset="0"/>
                <a:ea typeface="Lato" panose="020F0502020204030203" pitchFamily="34" charset="0"/>
                <a:cs typeface="Times New Roman" pitchFamily="18" charset="0"/>
              </a:rPr>
              <a:t>Architectural and environmental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4C3E21A7-C93D-EA4D-846B-74E75FDAA1C1}"/>
              </a:ext>
            </a:extLst>
          </p:cNvPr>
          <p:cNvSpPr/>
          <p:nvPr/>
        </p:nvSpPr>
        <p:spPr>
          <a:xfrm rot="5400000" flipV="1">
            <a:off x="799448" y="1427769"/>
            <a:ext cx="1407098" cy="56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737360" y="1748480"/>
            <a:ext cx="222199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en-US" sz="4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North elevation</a:t>
            </a:r>
          </a:p>
          <a:p>
            <a:endParaRPr lang="en-US" sz="40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80" y="2410199"/>
            <a:ext cx="23006303" cy="11305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86015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3A755F0-33E7-3942-A12E-8E78B3D60060}"/>
              </a:ext>
            </a:extLst>
          </p:cNvPr>
          <p:cNvSpPr txBox="1"/>
          <p:nvPr/>
        </p:nvSpPr>
        <p:spPr>
          <a:xfrm>
            <a:off x="2068536" y="1163705"/>
            <a:ext cx="5958234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lvl="0"/>
            <a:r>
              <a:rPr lang="en-US" sz="3200" b="1" dirty="0">
                <a:solidFill>
                  <a:srgbClr val="2A3340">
                    <a:lumMod val="50000"/>
                  </a:srgbClr>
                </a:solidFill>
                <a:latin typeface="Times New Roman" pitchFamily="18" charset="0"/>
                <a:ea typeface="Lato" panose="020F0502020204030203" pitchFamily="34" charset="0"/>
                <a:cs typeface="Times New Roman" pitchFamily="18" charset="0"/>
              </a:rPr>
              <a:t>Architectural and environmental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4C3E21A7-C93D-EA4D-846B-74E75FDAA1C1}"/>
              </a:ext>
            </a:extLst>
          </p:cNvPr>
          <p:cNvSpPr/>
          <p:nvPr/>
        </p:nvSpPr>
        <p:spPr>
          <a:xfrm rot="5400000" flipV="1">
            <a:off x="799448" y="1427769"/>
            <a:ext cx="1407098" cy="56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737360" y="1748480"/>
            <a:ext cx="222199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en-US" sz="4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East elevation</a:t>
            </a:r>
          </a:p>
          <a:p>
            <a:endParaRPr lang="en-US" sz="40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112" y="2410199"/>
            <a:ext cx="23061168" cy="11122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48050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3A755F0-33E7-3942-A12E-8E78B3D60060}"/>
              </a:ext>
            </a:extLst>
          </p:cNvPr>
          <p:cNvSpPr txBox="1"/>
          <p:nvPr/>
        </p:nvSpPr>
        <p:spPr>
          <a:xfrm>
            <a:off x="2068536" y="1163705"/>
            <a:ext cx="5958234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lvl="0"/>
            <a:r>
              <a:rPr lang="en-US" sz="3200" b="1" dirty="0">
                <a:solidFill>
                  <a:srgbClr val="2A3340">
                    <a:lumMod val="50000"/>
                  </a:srgbClr>
                </a:solidFill>
                <a:latin typeface="Times New Roman" pitchFamily="18" charset="0"/>
                <a:ea typeface="Lato" panose="020F0502020204030203" pitchFamily="34" charset="0"/>
                <a:cs typeface="Times New Roman" pitchFamily="18" charset="0"/>
              </a:rPr>
              <a:t>Architectural and environmental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4C3E21A7-C93D-EA4D-846B-74E75FDAA1C1}"/>
              </a:ext>
            </a:extLst>
          </p:cNvPr>
          <p:cNvSpPr/>
          <p:nvPr/>
        </p:nvSpPr>
        <p:spPr>
          <a:xfrm rot="5400000" flipV="1">
            <a:off x="799448" y="1427769"/>
            <a:ext cx="1407098" cy="56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737360" y="1748480"/>
            <a:ext cx="222199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en-US" sz="4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Section B-B</a:t>
            </a:r>
          </a:p>
          <a:p>
            <a:endParaRPr lang="en-US" sz="40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872" y="2410200"/>
            <a:ext cx="22128480" cy="1130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64790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3A755F0-33E7-3942-A12E-8E78B3D60060}"/>
              </a:ext>
            </a:extLst>
          </p:cNvPr>
          <p:cNvSpPr txBox="1"/>
          <p:nvPr/>
        </p:nvSpPr>
        <p:spPr>
          <a:xfrm>
            <a:off x="2068536" y="1163705"/>
            <a:ext cx="5958234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lvl="0"/>
            <a:r>
              <a:rPr lang="en-US" sz="3200" b="1" dirty="0">
                <a:solidFill>
                  <a:srgbClr val="2A3340">
                    <a:lumMod val="50000"/>
                  </a:srgbClr>
                </a:solidFill>
                <a:latin typeface="Times New Roman" pitchFamily="18" charset="0"/>
                <a:ea typeface="Lato" panose="020F0502020204030203" pitchFamily="34" charset="0"/>
                <a:cs typeface="Times New Roman" pitchFamily="18" charset="0"/>
              </a:rPr>
              <a:t>Architectural and environmental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4C3E21A7-C93D-EA4D-846B-74E75FDAA1C1}"/>
              </a:ext>
            </a:extLst>
          </p:cNvPr>
          <p:cNvSpPr/>
          <p:nvPr/>
        </p:nvSpPr>
        <p:spPr>
          <a:xfrm rot="5400000" flipV="1">
            <a:off x="799448" y="1427769"/>
            <a:ext cx="1407098" cy="56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737360" y="1748480"/>
            <a:ext cx="222199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en-US" sz="4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Doors elevation:</a:t>
            </a:r>
          </a:p>
          <a:p>
            <a:endParaRPr lang="en-US" sz="4000" b="1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40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1320" y="2871217"/>
            <a:ext cx="7777271" cy="8851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572000" y="11722608"/>
            <a:ext cx="7745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D1</a:t>
            </a:r>
            <a:endParaRPr lang="en-US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4213" y="3072384"/>
            <a:ext cx="5229225" cy="8321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1801539" y="11722608"/>
            <a:ext cx="7745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D2</a:t>
            </a:r>
            <a:endParaRPr lang="en-US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52898" y="3273552"/>
            <a:ext cx="5324221" cy="7955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0015008" y="11551842"/>
            <a:ext cx="7745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D3</a:t>
            </a:r>
            <a:endParaRPr lang="en-US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98405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3A755F0-33E7-3942-A12E-8E78B3D60060}"/>
              </a:ext>
            </a:extLst>
          </p:cNvPr>
          <p:cNvSpPr txBox="1"/>
          <p:nvPr/>
        </p:nvSpPr>
        <p:spPr>
          <a:xfrm>
            <a:off x="2068536" y="1163705"/>
            <a:ext cx="5958234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lvl="0"/>
            <a:r>
              <a:rPr lang="en-US" sz="3200" b="1" dirty="0">
                <a:solidFill>
                  <a:srgbClr val="2A3340">
                    <a:lumMod val="50000"/>
                  </a:srgbClr>
                </a:solidFill>
                <a:latin typeface="Times New Roman" pitchFamily="18" charset="0"/>
                <a:ea typeface="Lato" panose="020F0502020204030203" pitchFamily="34" charset="0"/>
                <a:cs typeface="Times New Roman" pitchFamily="18" charset="0"/>
              </a:rPr>
              <a:t>Architectural and environmental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4C3E21A7-C93D-EA4D-846B-74E75FDAA1C1}"/>
              </a:ext>
            </a:extLst>
          </p:cNvPr>
          <p:cNvSpPr/>
          <p:nvPr/>
        </p:nvSpPr>
        <p:spPr>
          <a:xfrm rot="5400000" flipV="1">
            <a:off x="799448" y="1427769"/>
            <a:ext cx="1407098" cy="56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737360" y="1748480"/>
            <a:ext cx="222199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en-US" sz="4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Windows elevation:</a:t>
            </a:r>
          </a:p>
          <a:p>
            <a:endParaRPr lang="en-US" sz="4000" b="1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40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0" y="11722608"/>
            <a:ext cx="8515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W1</a:t>
            </a:r>
            <a:endParaRPr lang="en-US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4673" y="3236976"/>
            <a:ext cx="9633737" cy="8351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91873" y="2717974"/>
            <a:ext cx="9967630" cy="102734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0834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77650" cy="1371599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3A755F0-33E7-3942-A12E-8E78B3D60060}"/>
              </a:ext>
            </a:extLst>
          </p:cNvPr>
          <p:cNvSpPr txBox="1"/>
          <p:nvPr/>
        </p:nvSpPr>
        <p:spPr>
          <a:xfrm>
            <a:off x="2068536" y="1163705"/>
            <a:ext cx="5958234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lvl="0"/>
            <a:r>
              <a:rPr lang="en-US" sz="3200" b="1" dirty="0">
                <a:solidFill>
                  <a:srgbClr val="2A3340">
                    <a:lumMod val="50000"/>
                  </a:srgbClr>
                </a:solidFill>
                <a:latin typeface="Times New Roman" pitchFamily="18" charset="0"/>
                <a:ea typeface="Lato" panose="020F0502020204030203" pitchFamily="34" charset="0"/>
                <a:cs typeface="Times New Roman" pitchFamily="18" charset="0"/>
              </a:rPr>
              <a:t>Architectural and environmental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4C3E21A7-C93D-EA4D-846B-74E75FDAA1C1}"/>
              </a:ext>
            </a:extLst>
          </p:cNvPr>
          <p:cNvSpPr/>
          <p:nvPr/>
        </p:nvSpPr>
        <p:spPr>
          <a:xfrm rot="5400000" flipV="1">
            <a:off x="799448" y="1427769"/>
            <a:ext cx="1407098" cy="56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737360" y="1748480"/>
            <a:ext cx="222199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en-US" sz="4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Environmental</a:t>
            </a:r>
          </a:p>
          <a:p>
            <a:endParaRPr lang="en-US" sz="4000" b="1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40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842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3A755F0-33E7-3942-A12E-8E78B3D60060}"/>
              </a:ext>
            </a:extLst>
          </p:cNvPr>
          <p:cNvSpPr txBox="1"/>
          <p:nvPr/>
        </p:nvSpPr>
        <p:spPr>
          <a:xfrm>
            <a:off x="2068536" y="1163705"/>
            <a:ext cx="5958234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lvl="0"/>
            <a:r>
              <a:rPr lang="en-US" sz="3200" b="1" dirty="0">
                <a:solidFill>
                  <a:srgbClr val="2A3340">
                    <a:lumMod val="50000"/>
                  </a:srgbClr>
                </a:solidFill>
                <a:latin typeface="Times New Roman" pitchFamily="18" charset="0"/>
                <a:ea typeface="Lato" panose="020F0502020204030203" pitchFamily="34" charset="0"/>
                <a:cs typeface="Times New Roman" pitchFamily="18" charset="0"/>
              </a:rPr>
              <a:t>Architectural and environmental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4C3E21A7-C93D-EA4D-846B-74E75FDAA1C1}"/>
              </a:ext>
            </a:extLst>
          </p:cNvPr>
          <p:cNvSpPr/>
          <p:nvPr/>
        </p:nvSpPr>
        <p:spPr>
          <a:xfrm rot="5400000" flipV="1">
            <a:off x="799448" y="1427769"/>
            <a:ext cx="1407098" cy="56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737360" y="1748480"/>
            <a:ext cx="222199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en-US" sz="4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Environmental</a:t>
            </a:r>
          </a:p>
          <a:p>
            <a:endParaRPr lang="en-US" sz="4000" b="1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40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321" y="2717976"/>
            <a:ext cx="13647719" cy="10998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4285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3A755F0-33E7-3942-A12E-8E78B3D60060}"/>
              </a:ext>
            </a:extLst>
          </p:cNvPr>
          <p:cNvSpPr txBox="1"/>
          <p:nvPr/>
        </p:nvSpPr>
        <p:spPr>
          <a:xfrm>
            <a:off x="2068536" y="1163705"/>
            <a:ext cx="5958234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lvl="0"/>
            <a:r>
              <a:rPr lang="en-US" sz="3200" b="1" dirty="0">
                <a:solidFill>
                  <a:srgbClr val="2A3340">
                    <a:lumMod val="50000"/>
                  </a:srgbClr>
                </a:solidFill>
                <a:latin typeface="Times New Roman" pitchFamily="18" charset="0"/>
                <a:ea typeface="Lato" panose="020F0502020204030203" pitchFamily="34" charset="0"/>
                <a:cs typeface="Times New Roman" pitchFamily="18" charset="0"/>
              </a:rPr>
              <a:t>Architectural and environmental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4C3E21A7-C93D-EA4D-846B-74E75FDAA1C1}"/>
              </a:ext>
            </a:extLst>
          </p:cNvPr>
          <p:cNvSpPr/>
          <p:nvPr/>
        </p:nvSpPr>
        <p:spPr>
          <a:xfrm rot="5400000" flipV="1">
            <a:off x="799448" y="1427769"/>
            <a:ext cx="1407098" cy="56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737360" y="1748480"/>
            <a:ext cx="222199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en-US" sz="4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Environmental</a:t>
            </a:r>
          </a:p>
          <a:p>
            <a:endParaRPr lang="en-US" sz="4000" b="1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40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673" y="2542032"/>
            <a:ext cx="13887247" cy="1117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804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3A755F0-33E7-3942-A12E-8E78B3D60060}"/>
              </a:ext>
            </a:extLst>
          </p:cNvPr>
          <p:cNvSpPr txBox="1"/>
          <p:nvPr/>
        </p:nvSpPr>
        <p:spPr>
          <a:xfrm>
            <a:off x="2068536" y="1163705"/>
            <a:ext cx="5958234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lvl="0"/>
            <a:r>
              <a:rPr lang="en-US" sz="3200" b="1" dirty="0">
                <a:solidFill>
                  <a:srgbClr val="2A3340">
                    <a:lumMod val="50000"/>
                  </a:srgbClr>
                </a:solidFill>
                <a:latin typeface="Times New Roman" pitchFamily="18" charset="0"/>
                <a:ea typeface="Lato" panose="020F0502020204030203" pitchFamily="34" charset="0"/>
                <a:cs typeface="Times New Roman" pitchFamily="18" charset="0"/>
              </a:rPr>
              <a:t>Architectural and environmental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4C3E21A7-C93D-EA4D-846B-74E75FDAA1C1}"/>
              </a:ext>
            </a:extLst>
          </p:cNvPr>
          <p:cNvSpPr/>
          <p:nvPr/>
        </p:nvSpPr>
        <p:spPr>
          <a:xfrm rot="5400000" flipV="1">
            <a:off x="799448" y="1427769"/>
            <a:ext cx="1407098" cy="56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737360" y="1748480"/>
            <a:ext cx="222199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en-US" sz="4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Environmental</a:t>
            </a:r>
          </a:p>
          <a:p>
            <a:endParaRPr lang="en-US" sz="4000" b="1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40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59152"/>
            <a:ext cx="12362688" cy="1138648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62688" y="2717976"/>
            <a:ext cx="12014962" cy="10998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12344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3A755F0-33E7-3942-A12E-8E78B3D60060}"/>
              </a:ext>
            </a:extLst>
          </p:cNvPr>
          <p:cNvSpPr txBox="1"/>
          <p:nvPr/>
        </p:nvSpPr>
        <p:spPr>
          <a:xfrm>
            <a:off x="2068536" y="1163705"/>
            <a:ext cx="5958234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lvl="0"/>
            <a:r>
              <a:rPr lang="en-US" sz="3200" b="1" dirty="0">
                <a:solidFill>
                  <a:srgbClr val="2A3340">
                    <a:lumMod val="50000"/>
                  </a:srgbClr>
                </a:solidFill>
                <a:latin typeface="Times New Roman" pitchFamily="18" charset="0"/>
                <a:ea typeface="Lato" panose="020F0502020204030203" pitchFamily="34" charset="0"/>
                <a:cs typeface="Times New Roman" pitchFamily="18" charset="0"/>
              </a:rPr>
              <a:t>Architectural and environmental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4C3E21A7-C93D-EA4D-846B-74E75FDAA1C1}"/>
              </a:ext>
            </a:extLst>
          </p:cNvPr>
          <p:cNvSpPr/>
          <p:nvPr/>
        </p:nvSpPr>
        <p:spPr>
          <a:xfrm rot="5400000" flipV="1">
            <a:off x="799448" y="1427769"/>
            <a:ext cx="1407098" cy="56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737360" y="1748480"/>
            <a:ext cx="222199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en-US" sz="4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Environmental</a:t>
            </a:r>
          </a:p>
          <a:p>
            <a:endParaRPr lang="en-US" sz="4000" b="1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40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6274" y="2333255"/>
            <a:ext cx="15630525" cy="11144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9919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3A755F0-33E7-3942-A12E-8E78B3D60060}"/>
              </a:ext>
            </a:extLst>
          </p:cNvPr>
          <p:cNvSpPr txBox="1"/>
          <p:nvPr/>
        </p:nvSpPr>
        <p:spPr>
          <a:xfrm>
            <a:off x="2068536" y="1163705"/>
            <a:ext cx="5958234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lvl="0"/>
            <a:r>
              <a:rPr lang="en-US" sz="3200" b="1" dirty="0">
                <a:solidFill>
                  <a:srgbClr val="2A3340">
                    <a:lumMod val="50000"/>
                  </a:srgbClr>
                </a:solidFill>
                <a:latin typeface="Times New Roman" pitchFamily="18" charset="0"/>
                <a:ea typeface="Lato" panose="020F0502020204030203" pitchFamily="34" charset="0"/>
                <a:cs typeface="Times New Roman" pitchFamily="18" charset="0"/>
              </a:rPr>
              <a:t>Architectural and environmental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4C3E21A7-C93D-EA4D-846B-74E75FDAA1C1}"/>
              </a:ext>
            </a:extLst>
          </p:cNvPr>
          <p:cNvSpPr/>
          <p:nvPr/>
        </p:nvSpPr>
        <p:spPr>
          <a:xfrm rot="5400000" flipV="1">
            <a:off x="799448" y="1427769"/>
            <a:ext cx="1407098" cy="56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737360" y="1748480"/>
            <a:ext cx="222199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en-US" sz="4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Environmental</a:t>
            </a:r>
          </a:p>
          <a:p>
            <a:endParaRPr lang="en-US" sz="4000" b="1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40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2"/>
          <a:stretch>
            <a:fillRect/>
          </a:stretch>
        </p:blipFill>
        <p:spPr>
          <a:xfrm>
            <a:off x="13413544" y="4273063"/>
            <a:ext cx="9481624" cy="5416060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>
          <a:blip r:embed="rId3"/>
          <a:stretch>
            <a:fillRect/>
          </a:stretch>
        </p:blipFill>
        <p:spPr>
          <a:xfrm>
            <a:off x="1474673" y="4220308"/>
            <a:ext cx="10764219" cy="5451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56861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3A755F0-33E7-3942-A12E-8E78B3D60060}"/>
              </a:ext>
            </a:extLst>
          </p:cNvPr>
          <p:cNvSpPr txBox="1"/>
          <p:nvPr/>
        </p:nvSpPr>
        <p:spPr>
          <a:xfrm>
            <a:off x="2068536" y="1163705"/>
            <a:ext cx="5958234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lvl="0"/>
            <a:r>
              <a:rPr lang="en-US" sz="3200" b="1" dirty="0">
                <a:solidFill>
                  <a:srgbClr val="2A3340">
                    <a:lumMod val="50000"/>
                  </a:srgbClr>
                </a:solidFill>
                <a:latin typeface="Times New Roman" pitchFamily="18" charset="0"/>
                <a:ea typeface="Lato" panose="020F0502020204030203" pitchFamily="34" charset="0"/>
                <a:cs typeface="Times New Roman" pitchFamily="18" charset="0"/>
              </a:rPr>
              <a:t>Architectural and environmental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4C3E21A7-C93D-EA4D-846B-74E75FDAA1C1}"/>
              </a:ext>
            </a:extLst>
          </p:cNvPr>
          <p:cNvSpPr/>
          <p:nvPr/>
        </p:nvSpPr>
        <p:spPr>
          <a:xfrm rot="5400000" flipV="1">
            <a:off x="799448" y="1427769"/>
            <a:ext cx="1407098" cy="56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737360" y="1748480"/>
            <a:ext cx="222199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en-US" sz="4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Acoustical design</a:t>
            </a:r>
          </a:p>
          <a:p>
            <a:r>
              <a:rPr lang="en-US" sz="4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Reverberation time:</a:t>
            </a:r>
          </a:p>
          <a:p>
            <a:endParaRPr lang="en-US" sz="40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7196724"/>
              </p:ext>
            </p:extLst>
          </p:nvPr>
        </p:nvGraphicFramePr>
        <p:xfrm>
          <a:off x="2289984" y="3712462"/>
          <a:ext cx="17060711" cy="9564625"/>
        </p:xfrm>
        <a:graphic>
          <a:graphicData uri="http://schemas.openxmlformats.org/drawingml/2006/table">
            <a:tbl>
              <a:tblPr firstRow="1" firstCol="1" bandRow="1">
                <a:tableStyleId>{E8B1032C-EA38-4F05-BA0D-38AFFFC7BED3}</a:tableStyleId>
              </a:tblPr>
              <a:tblGrid>
                <a:gridCol w="343768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42309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40666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337564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341761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263714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Function</a:t>
                      </a:r>
                      <a:endParaRPr lang="en-US" sz="36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The critical line in the curve</a:t>
                      </a:r>
                      <a:endParaRPr lang="en-US" sz="36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Rt60 from </a:t>
                      </a:r>
                      <a:r>
                        <a:rPr lang="en-US" sz="36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the critical</a:t>
                      </a:r>
                      <a:endParaRPr lang="en-US" sz="36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Rt60 from </a:t>
                      </a:r>
                      <a:endParaRPr lang="en-US" sz="36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figure 18</a:t>
                      </a:r>
                      <a:endParaRPr lang="en-US" sz="36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Good/Not good</a:t>
                      </a:r>
                      <a:endParaRPr lang="en-US" sz="36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74311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Teachers room </a:t>
                      </a:r>
                      <a:endParaRPr lang="en-US" sz="36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Millington settle</a:t>
                      </a:r>
                      <a:endParaRPr lang="en-US" sz="36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0.3-1.0</a:t>
                      </a:r>
                      <a:endParaRPr lang="en-US" sz="36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0.70-1.10</a:t>
                      </a:r>
                      <a:endParaRPr lang="en-US" sz="36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good</a:t>
                      </a:r>
                      <a:endParaRPr lang="en-US" sz="36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490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Classroom</a:t>
                      </a:r>
                      <a:endParaRPr lang="en-US" sz="36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Millington settle</a:t>
                      </a:r>
                      <a:endParaRPr lang="en-US" sz="36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0.28 -0.9</a:t>
                      </a:r>
                      <a:endParaRPr lang="en-US" sz="36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0.50-0.90</a:t>
                      </a:r>
                      <a:endParaRPr lang="en-US" sz="36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good</a:t>
                      </a:r>
                      <a:endParaRPr lang="en-US" sz="36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490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Computer lab</a:t>
                      </a:r>
                      <a:endParaRPr lang="en-US" sz="36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Millington settle</a:t>
                      </a:r>
                      <a:endParaRPr lang="en-US" sz="36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0.33-1.07</a:t>
                      </a:r>
                      <a:endParaRPr lang="en-US" sz="36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0.6-1.2</a:t>
                      </a:r>
                      <a:endParaRPr lang="en-US" sz="36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good</a:t>
                      </a:r>
                      <a:endParaRPr lang="en-US" sz="36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74311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Headmaster &amp;secretary</a:t>
                      </a:r>
                      <a:endParaRPr lang="en-US" sz="36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Millington settle</a:t>
                      </a:r>
                      <a:endParaRPr lang="en-US" sz="36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0.28-0.97</a:t>
                      </a:r>
                      <a:endParaRPr lang="en-US" sz="36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0.75-1.25</a:t>
                      </a:r>
                      <a:endParaRPr lang="en-US" sz="36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good</a:t>
                      </a:r>
                      <a:endParaRPr lang="en-US" sz="36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74311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Multipurpose hall</a:t>
                      </a:r>
                      <a:endParaRPr lang="en-US" sz="36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Millington settle</a:t>
                      </a:r>
                      <a:endParaRPr lang="en-US" sz="36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0.36-1.12</a:t>
                      </a:r>
                      <a:endParaRPr lang="en-US" sz="36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0.6-1.2</a:t>
                      </a:r>
                      <a:endParaRPr lang="en-US" sz="36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good</a:t>
                      </a:r>
                      <a:endParaRPr lang="en-US" sz="36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60181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3A755F0-33E7-3942-A12E-8E78B3D60060}"/>
              </a:ext>
            </a:extLst>
          </p:cNvPr>
          <p:cNvSpPr txBox="1"/>
          <p:nvPr/>
        </p:nvSpPr>
        <p:spPr>
          <a:xfrm>
            <a:off x="2068536" y="1163705"/>
            <a:ext cx="5958234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lvl="0"/>
            <a:r>
              <a:rPr lang="en-US" sz="3200" b="1" dirty="0">
                <a:solidFill>
                  <a:srgbClr val="2A3340">
                    <a:lumMod val="50000"/>
                  </a:srgbClr>
                </a:solidFill>
                <a:latin typeface="Times New Roman" pitchFamily="18" charset="0"/>
                <a:ea typeface="Lato" panose="020F0502020204030203" pitchFamily="34" charset="0"/>
                <a:cs typeface="Times New Roman" pitchFamily="18" charset="0"/>
              </a:rPr>
              <a:t>Architectural and environmental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4C3E21A7-C93D-EA4D-846B-74E75FDAA1C1}"/>
              </a:ext>
            </a:extLst>
          </p:cNvPr>
          <p:cNvSpPr/>
          <p:nvPr/>
        </p:nvSpPr>
        <p:spPr>
          <a:xfrm rot="5400000" flipV="1">
            <a:off x="799448" y="1427769"/>
            <a:ext cx="1407098" cy="56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737360" y="1748480"/>
            <a:ext cx="222199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en-US" sz="4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Acoustical design</a:t>
            </a:r>
          </a:p>
          <a:p>
            <a:r>
              <a:rPr lang="en-US" sz="4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Transmission loss for classrooms with corridors:</a:t>
            </a:r>
          </a:p>
          <a:p>
            <a:endParaRPr lang="en-US" sz="40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7360" y="3145536"/>
            <a:ext cx="12216384" cy="10387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0564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3A755F0-33E7-3942-A12E-8E78B3D60060}"/>
              </a:ext>
            </a:extLst>
          </p:cNvPr>
          <p:cNvSpPr txBox="1"/>
          <p:nvPr/>
        </p:nvSpPr>
        <p:spPr>
          <a:xfrm>
            <a:off x="2068536" y="1163705"/>
            <a:ext cx="5958234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lvl="0"/>
            <a:r>
              <a:rPr lang="en-US" sz="3200" b="1" dirty="0">
                <a:solidFill>
                  <a:srgbClr val="2A3340">
                    <a:lumMod val="50000"/>
                  </a:srgbClr>
                </a:solidFill>
                <a:latin typeface="Times New Roman" pitchFamily="18" charset="0"/>
                <a:ea typeface="Lato" panose="020F0502020204030203" pitchFamily="34" charset="0"/>
                <a:cs typeface="Times New Roman" pitchFamily="18" charset="0"/>
              </a:rPr>
              <a:t>Architectural and environmental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4C3E21A7-C93D-EA4D-846B-74E75FDAA1C1}"/>
              </a:ext>
            </a:extLst>
          </p:cNvPr>
          <p:cNvSpPr/>
          <p:nvPr/>
        </p:nvSpPr>
        <p:spPr>
          <a:xfrm rot="5400000" flipV="1">
            <a:off x="799448" y="1427769"/>
            <a:ext cx="1407098" cy="56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737360" y="1748480"/>
            <a:ext cx="222199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en-US" sz="4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Acoustical design</a:t>
            </a:r>
          </a:p>
          <a:p>
            <a:r>
              <a:rPr lang="en-US" sz="4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Transmission loss for Partitions:</a:t>
            </a:r>
          </a:p>
          <a:p>
            <a:endParaRPr lang="en-US" sz="40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093" y="3995290"/>
            <a:ext cx="8992855" cy="917207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3072" y="1456092"/>
            <a:ext cx="12380976" cy="12259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5702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3A755F0-33E7-3942-A12E-8E78B3D60060}"/>
              </a:ext>
            </a:extLst>
          </p:cNvPr>
          <p:cNvSpPr txBox="1"/>
          <p:nvPr/>
        </p:nvSpPr>
        <p:spPr>
          <a:xfrm>
            <a:off x="2068536" y="1163705"/>
            <a:ext cx="5958234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lvl="0"/>
            <a:r>
              <a:rPr lang="en-US" sz="3200" b="1" dirty="0">
                <a:solidFill>
                  <a:srgbClr val="2A3340">
                    <a:lumMod val="50000"/>
                  </a:srgbClr>
                </a:solidFill>
                <a:latin typeface="Times New Roman" pitchFamily="18" charset="0"/>
                <a:ea typeface="Lato" panose="020F0502020204030203" pitchFamily="34" charset="0"/>
                <a:cs typeface="Times New Roman" pitchFamily="18" charset="0"/>
              </a:rPr>
              <a:t>Architectural and environmental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4C3E21A7-C93D-EA4D-846B-74E75FDAA1C1}"/>
              </a:ext>
            </a:extLst>
          </p:cNvPr>
          <p:cNvSpPr/>
          <p:nvPr/>
        </p:nvSpPr>
        <p:spPr>
          <a:xfrm rot="5400000" flipV="1">
            <a:off x="799448" y="1427769"/>
            <a:ext cx="1407098" cy="56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737360" y="1748480"/>
            <a:ext cx="222199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en-US" sz="4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Acoustical design</a:t>
            </a:r>
          </a:p>
          <a:p>
            <a:r>
              <a:rPr lang="en-US" sz="4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Transmission loss for ceiling:</a:t>
            </a:r>
          </a:p>
          <a:p>
            <a:endParaRPr lang="en-US" sz="40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897" y="6766560"/>
            <a:ext cx="8796848" cy="61264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1745" y="1163704"/>
            <a:ext cx="13533120" cy="12040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8129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3A755F0-33E7-3942-A12E-8E78B3D60060}"/>
              </a:ext>
            </a:extLst>
          </p:cNvPr>
          <p:cNvSpPr txBox="1"/>
          <p:nvPr/>
        </p:nvSpPr>
        <p:spPr>
          <a:xfrm>
            <a:off x="2068536" y="1163705"/>
            <a:ext cx="5958234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lvl="0"/>
            <a:r>
              <a:rPr lang="en-US" sz="3200" b="1" dirty="0">
                <a:solidFill>
                  <a:srgbClr val="2A3340">
                    <a:lumMod val="50000"/>
                  </a:srgbClr>
                </a:solidFill>
                <a:latin typeface="Times New Roman" pitchFamily="18" charset="0"/>
                <a:ea typeface="Lato" panose="020F0502020204030203" pitchFamily="34" charset="0"/>
                <a:cs typeface="Times New Roman" pitchFamily="18" charset="0"/>
              </a:rPr>
              <a:t>Architectural and environmental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4C3E21A7-C93D-EA4D-846B-74E75FDAA1C1}"/>
              </a:ext>
            </a:extLst>
          </p:cNvPr>
          <p:cNvSpPr/>
          <p:nvPr/>
        </p:nvSpPr>
        <p:spPr>
          <a:xfrm rot="5400000" flipV="1">
            <a:off x="799448" y="1427769"/>
            <a:ext cx="1407098" cy="56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737360" y="1748480"/>
            <a:ext cx="2221992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en-US" sz="4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Acoustical design</a:t>
            </a:r>
          </a:p>
          <a:p>
            <a:r>
              <a:rPr lang="en-US" sz="4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Loud speakers design:</a:t>
            </a:r>
          </a:p>
          <a:p>
            <a:pPr marL="571500" indent="-571500">
              <a:buFont typeface="Wingdings" pitchFamily="2" charset="2"/>
              <a:buChar char="§"/>
            </a:pPr>
            <a:r>
              <a:rPr lang="en-US" sz="4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Multipurpose hall</a:t>
            </a:r>
          </a:p>
          <a:p>
            <a:endParaRPr lang="en-US" sz="4000" b="1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40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7653" y="3712464"/>
            <a:ext cx="18841511" cy="10003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4052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3A755F0-33E7-3942-A12E-8E78B3D60060}"/>
              </a:ext>
            </a:extLst>
          </p:cNvPr>
          <p:cNvSpPr txBox="1"/>
          <p:nvPr/>
        </p:nvSpPr>
        <p:spPr>
          <a:xfrm>
            <a:off x="2068536" y="1163705"/>
            <a:ext cx="5958234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lvl="0"/>
            <a:r>
              <a:rPr lang="en-US" sz="3200" b="1" dirty="0">
                <a:solidFill>
                  <a:srgbClr val="2A3340">
                    <a:lumMod val="50000"/>
                  </a:srgbClr>
                </a:solidFill>
                <a:latin typeface="Times New Roman" pitchFamily="18" charset="0"/>
                <a:ea typeface="Lato" panose="020F0502020204030203" pitchFamily="34" charset="0"/>
                <a:cs typeface="Times New Roman" pitchFamily="18" charset="0"/>
              </a:rPr>
              <a:t>Architectural and environmental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4C3E21A7-C93D-EA4D-846B-74E75FDAA1C1}"/>
              </a:ext>
            </a:extLst>
          </p:cNvPr>
          <p:cNvSpPr/>
          <p:nvPr/>
        </p:nvSpPr>
        <p:spPr>
          <a:xfrm rot="5400000" flipV="1">
            <a:off x="799448" y="1427769"/>
            <a:ext cx="1407098" cy="56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737360" y="1748480"/>
            <a:ext cx="2221992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en-US" sz="4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Acoustical design</a:t>
            </a:r>
          </a:p>
          <a:p>
            <a:r>
              <a:rPr lang="en-US" sz="4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Loud speakers design:</a:t>
            </a:r>
          </a:p>
          <a:p>
            <a:pPr marL="571500" indent="-571500">
              <a:buFont typeface="Wingdings" pitchFamily="2" charset="2"/>
              <a:buChar char="§"/>
            </a:pPr>
            <a:r>
              <a:rPr lang="en-US" sz="4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Classrooms</a:t>
            </a:r>
          </a:p>
          <a:p>
            <a:endParaRPr lang="en-US" sz="40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7376" y="3547871"/>
            <a:ext cx="16696944" cy="10168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646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3A755F0-33E7-3942-A12E-8E78B3D60060}"/>
              </a:ext>
            </a:extLst>
          </p:cNvPr>
          <p:cNvSpPr txBox="1"/>
          <p:nvPr/>
        </p:nvSpPr>
        <p:spPr>
          <a:xfrm>
            <a:off x="2068536" y="1163705"/>
            <a:ext cx="5958234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lvl="0"/>
            <a:r>
              <a:rPr lang="en-US" sz="3200" b="1" dirty="0">
                <a:solidFill>
                  <a:srgbClr val="2A3340">
                    <a:lumMod val="50000"/>
                  </a:srgbClr>
                </a:solidFill>
                <a:latin typeface="Times New Roman" pitchFamily="18" charset="0"/>
                <a:ea typeface="Lato" panose="020F0502020204030203" pitchFamily="34" charset="0"/>
                <a:cs typeface="Times New Roman" pitchFamily="18" charset="0"/>
              </a:rPr>
              <a:t>Architectural and environmental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4C3E21A7-C93D-EA4D-846B-74E75FDAA1C1}"/>
              </a:ext>
            </a:extLst>
          </p:cNvPr>
          <p:cNvSpPr/>
          <p:nvPr/>
        </p:nvSpPr>
        <p:spPr>
          <a:xfrm rot="5400000" flipV="1">
            <a:off x="799448" y="1427769"/>
            <a:ext cx="1407098" cy="56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737360" y="1748480"/>
            <a:ext cx="2221992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en-US" sz="4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Acoustical design</a:t>
            </a:r>
          </a:p>
          <a:p>
            <a:r>
              <a:rPr lang="en-US" sz="4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Loud speakers design:</a:t>
            </a:r>
          </a:p>
          <a:p>
            <a:pPr marL="571500" indent="-571500">
              <a:buFont typeface="Wingdings" pitchFamily="2" charset="2"/>
              <a:buChar char="§"/>
            </a:pPr>
            <a:r>
              <a:rPr lang="en-US" sz="4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Computer lab</a:t>
            </a:r>
          </a:p>
          <a:p>
            <a:endParaRPr lang="en-US" sz="4000" b="1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40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9008" y="3529585"/>
            <a:ext cx="18178272" cy="10021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4391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3A755F0-33E7-3942-A12E-8E78B3D60060}"/>
              </a:ext>
            </a:extLst>
          </p:cNvPr>
          <p:cNvSpPr txBox="1"/>
          <p:nvPr/>
        </p:nvSpPr>
        <p:spPr>
          <a:xfrm>
            <a:off x="2068536" y="1163705"/>
            <a:ext cx="5958234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lvl="0"/>
            <a:r>
              <a:rPr lang="en-US" sz="3200" b="1" dirty="0">
                <a:solidFill>
                  <a:srgbClr val="2A3340">
                    <a:lumMod val="50000"/>
                  </a:srgbClr>
                </a:solidFill>
                <a:latin typeface="Times New Roman" pitchFamily="18" charset="0"/>
                <a:ea typeface="Lato" panose="020F0502020204030203" pitchFamily="34" charset="0"/>
                <a:cs typeface="Times New Roman" pitchFamily="18" charset="0"/>
              </a:rPr>
              <a:t>Architectural and environmental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4C3E21A7-C93D-EA4D-846B-74E75FDAA1C1}"/>
              </a:ext>
            </a:extLst>
          </p:cNvPr>
          <p:cNvSpPr/>
          <p:nvPr/>
        </p:nvSpPr>
        <p:spPr>
          <a:xfrm rot="5400000" flipV="1">
            <a:off x="799448" y="1427769"/>
            <a:ext cx="1407098" cy="56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737360" y="1748480"/>
            <a:ext cx="2221992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en-US" sz="4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Acoustical design</a:t>
            </a:r>
          </a:p>
          <a:p>
            <a:r>
              <a:rPr lang="en-US" sz="4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Loud speakers design:</a:t>
            </a:r>
          </a:p>
          <a:p>
            <a:pPr marL="571500" indent="-571500">
              <a:buFont typeface="Wingdings" pitchFamily="2" charset="2"/>
              <a:buChar char="§"/>
            </a:pPr>
            <a:r>
              <a:rPr lang="en-US" sz="4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Cafeteria and library</a:t>
            </a:r>
          </a:p>
          <a:p>
            <a:endParaRPr lang="en-US" sz="4000" b="1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40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7653" y="3803904"/>
            <a:ext cx="19329998" cy="9912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6631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3A755F0-33E7-3942-A12E-8E78B3D60060}"/>
              </a:ext>
            </a:extLst>
          </p:cNvPr>
          <p:cNvSpPr txBox="1"/>
          <p:nvPr/>
        </p:nvSpPr>
        <p:spPr>
          <a:xfrm>
            <a:off x="2068536" y="2089579"/>
            <a:ext cx="3603872" cy="1015663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lvl="0"/>
            <a:r>
              <a:rPr lang="en-US" sz="6000" b="1" dirty="0" smtClean="0">
                <a:solidFill>
                  <a:srgbClr val="2A3340">
                    <a:lumMod val="50000"/>
                  </a:srgbClr>
                </a:solidFill>
                <a:latin typeface="Times New Roman" pitchFamily="18" charset="0"/>
                <a:ea typeface="Lato" panose="020F0502020204030203" pitchFamily="34" charset="0"/>
                <a:cs typeface="Times New Roman" pitchFamily="18" charset="0"/>
              </a:rPr>
              <a:t>Structura</a:t>
            </a:r>
            <a:r>
              <a:rPr lang="en-US" sz="6000" b="1" dirty="0">
                <a:solidFill>
                  <a:srgbClr val="2A3340">
                    <a:lumMod val="50000"/>
                  </a:srgbClr>
                </a:solidFill>
                <a:latin typeface="Times New Roman" pitchFamily="18" charset="0"/>
                <a:ea typeface="Lato" panose="020F0502020204030203" pitchFamily="34" charset="0"/>
                <a:cs typeface="Times New Roman" pitchFamily="18" charset="0"/>
              </a:rPr>
              <a:t>l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4C3E21A7-C93D-EA4D-846B-74E75FDAA1C1}"/>
              </a:ext>
            </a:extLst>
          </p:cNvPr>
          <p:cNvSpPr/>
          <p:nvPr/>
        </p:nvSpPr>
        <p:spPr>
          <a:xfrm rot="5400000" flipV="1">
            <a:off x="856095" y="2423706"/>
            <a:ext cx="1407098" cy="56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068536" y="3105242"/>
            <a:ext cx="49039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Building description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216" y="3751573"/>
            <a:ext cx="18269712" cy="9653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4024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3A755F0-33E7-3942-A12E-8E78B3D60060}"/>
              </a:ext>
            </a:extLst>
          </p:cNvPr>
          <p:cNvSpPr txBox="1"/>
          <p:nvPr/>
        </p:nvSpPr>
        <p:spPr>
          <a:xfrm>
            <a:off x="2068536" y="2089579"/>
            <a:ext cx="3603872" cy="193899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lvl="0"/>
            <a:r>
              <a:rPr lang="en-US" sz="6000" b="1" dirty="0" smtClean="0">
                <a:solidFill>
                  <a:srgbClr val="2A3340">
                    <a:lumMod val="50000"/>
                  </a:srgbClr>
                </a:solidFill>
                <a:latin typeface="Times New Roman" pitchFamily="18" charset="0"/>
                <a:ea typeface="Lato" panose="020F0502020204030203" pitchFamily="34" charset="0"/>
                <a:cs typeface="Times New Roman" pitchFamily="18" charset="0"/>
              </a:rPr>
              <a:t>Structural</a:t>
            </a:r>
          </a:p>
          <a:p>
            <a:pPr lvl="0"/>
            <a:endParaRPr lang="en-US" sz="6000" b="1" dirty="0">
              <a:solidFill>
                <a:srgbClr val="2A3340">
                  <a:lumMod val="50000"/>
                </a:srgbClr>
              </a:solidFill>
              <a:latin typeface="Times New Roman" pitchFamily="18" charset="0"/>
              <a:ea typeface="Lato" panose="020F0502020204030203" pitchFamily="34" charset="0"/>
              <a:cs typeface="Times New Roman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4C3E21A7-C93D-EA4D-846B-74E75FDAA1C1}"/>
              </a:ext>
            </a:extLst>
          </p:cNvPr>
          <p:cNvSpPr/>
          <p:nvPr/>
        </p:nvSpPr>
        <p:spPr>
          <a:xfrm rot="5400000" flipV="1">
            <a:off x="856095" y="2423706"/>
            <a:ext cx="1407098" cy="56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068536" y="3105242"/>
            <a:ext cx="43567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ETABS Modeling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068536" y="3751573"/>
            <a:ext cx="2176618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+mj-lt"/>
              <a:buAutoNum type="arabicPeriod"/>
              <a:tabLst>
                <a:tab pos="171450" algn="l"/>
              </a:tabLst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Compressive strength for columns and wall Concrete f′</a:t>
            </a:r>
            <a:r>
              <a:rPr lang="en-US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=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28MPa and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for beams and slab Concrete f′c = 24MPa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32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171450" algn="l"/>
              </a:tabLst>
            </a:pP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Yielding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strength of steel 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fy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= 420MPa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2613109"/>
              </p:ext>
            </p:extLst>
          </p:nvPr>
        </p:nvGraphicFramePr>
        <p:xfrm>
          <a:off x="5021620" y="5418199"/>
          <a:ext cx="13025444" cy="8297801"/>
        </p:xfrm>
        <a:graphic>
          <a:graphicData uri="http://schemas.openxmlformats.org/drawingml/2006/table">
            <a:tbl>
              <a:tblPr firstRow="1" firstCol="1" bandRow="1">
                <a:tableStyleId>{E8B1032C-EA38-4F05-BA0D-38AFFFC7BED3}</a:tableStyleId>
              </a:tblPr>
              <a:tblGrid>
                <a:gridCol w="5991860">
                  <a:extLst>
                    <a:ext uri="{9D8B030D-6E8A-4147-A177-3AD203B41FA5}">
                      <a16:colId xmlns="" xmlns:a16="http://schemas.microsoft.com/office/drawing/2014/main" val="2765300316"/>
                    </a:ext>
                  </a:extLst>
                </a:gridCol>
                <a:gridCol w="7033584">
                  <a:extLst>
                    <a:ext uri="{9D8B030D-6E8A-4147-A177-3AD203B41FA5}">
                      <a16:colId xmlns="" xmlns:a16="http://schemas.microsoft.com/office/drawing/2014/main" val="2747797215"/>
                    </a:ext>
                  </a:extLst>
                </a:gridCol>
              </a:tblGrid>
              <a:tr h="89116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Section type </a:t>
                      </a:r>
                      <a:endParaRPr lang="en-US" sz="3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 defined </a:t>
                      </a:r>
                      <a:r>
                        <a:rPr lang="en-US" sz="3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dimensions </a:t>
                      </a:r>
                      <a:r>
                        <a:rPr lang="en-US" sz="3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(mm)</a:t>
                      </a:r>
                      <a:endParaRPr lang="en-US" sz="3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619135227"/>
                  </a:ext>
                </a:extLst>
              </a:tr>
              <a:tr h="7950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corner columns</a:t>
                      </a:r>
                      <a:endParaRPr lang="en-US" sz="3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(350*500)</a:t>
                      </a:r>
                      <a:endParaRPr lang="en-US" sz="3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874742233"/>
                  </a:ext>
                </a:extLst>
              </a:tr>
              <a:tr h="7950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side columns</a:t>
                      </a:r>
                      <a:endParaRPr lang="en-US" sz="3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(400*700)</a:t>
                      </a:r>
                      <a:endParaRPr lang="en-US" sz="3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736893495"/>
                  </a:ext>
                </a:extLst>
              </a:tr>
              <a:tr h="7950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middle columns</a:t>
                      </a:r>
                      <a:endParaRPr lang="en-US" sz="3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(450*300)</a:t>
                      </a:r>
                      <a:endParaRPr lang="en-US" sz="3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482400324"/>
                  </a:ext>
                </a:extLst>
              </a:tr>
              <a:tr h="7950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columns in the cafeteria mass</a:t>
                      </a:r>
                      <a:endParaRPr lang="en-US" sz="3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(450*800)</a:t>
                      </a:r>
                      <a:endParaRPr lang="en-US" sz="3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906979718"/>
                  </a:ext>
                </a:extLst>
              </a:tr>
              <a:tr h="7950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Beam 1 </a:t>
                      </a:r>
                      <a:endParaRPr lang="en-US" sz="3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(350*300)</a:t>
                      </a:r>
                      <a:endParaRPr lang="en-US" sz="3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116934016"/>
                  </a:ext>
                </a:extLst>
              </a:tr>
              <a:tr h="7950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Beam 2 </a:t>
                      </a:r>
                      <a:endParaRPr lang="en-US" sz="3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(500*350)</a:t>
                      </a:r>
                      <a:endParaRPr lang="en-US" sz="3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816556053"/>
                  </a:ext>
                </a:extLst>
              </a:tr>
              <a:tr h="7950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Beam 3</a:t>
                      </a:r>
                      <a:endParaRPr lang="en-US" sz="3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(300*300)</a:t>
                      </a:r>
                      <a:endParaRPr lang="en-US" sz="3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475450504"/>
                  </a:ext>
                </a:extLst>
              </a:tr>
              <a:tr h="7950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Beam 4</a:t>
                      </a:r>
                      <a:endParaRPr lang="en-US" sz="3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(650*450)</a:t>
                      </a:r>
                      <a:endParaRPr lang="en-US" sz="3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162216440"/>
                  </a:ext>
                </a:extLst>
              </a:tr>
              <a:tr h="7950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Slab </a:t>
                      </a:r>
                      <a:endParaRPr lang="en-US" sz="3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</a:t>
                      </a:r>
                      <a:endParaRPr lang="en-US" sz="3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5646363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43340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3A755F0-33E7-3942-A12E-8E78B3D60060}"/>
              </a:ext>
            </a:extLst>
          </p:cNvPr>
          <p:cNvSpPr txBox="1"/>
          <p:nvPr/>
        </p:nvSpPr>
        <p:spPr>
          <a:xfrm>
            <a:off x="2068536" y="2089579"/>
            <a:ext cx="3603872" cy="193899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lvl="0"/>
            <a:r>
              <a:rPr lang="en-US" sz="6000" b="1" dirty="0" smtClean="0">
                <a:solidFill>
                  <a:srgbClr val="2A3340">
                    <a:lumMod val="50000"/>
                  </a:srgbClr>
                </a:solidFill>
                <a:latin typeface="Times New Roman" pitchFamily="18" charset="0"/>
                <a:ea typeface="Lato" panose="020F0502020204030203" pitchFamily="34" charset="0"/>
                <a:cs typeface="Times New Roman" pitchFamily="18" charset="0"/>
              </a:rPr>
              <a:t>Structural</a:t>
            </a:r>
          </a:p>
          <a:p>
            <a:pPr lvl="0"/>
            <a:endParaRPr lang="en-US" sz="6000" b="1" dirty="0">
              <a:solidFill>
                <a:srgbClr val="2A3340">
                  <a:lumMod val="50000"/>
                </a:srgbClr>
              </a:solidFill>
              <a:latin typeface="Times New Roman" pitchFamily="18" charset="0"/>
              <a:ea typeface="Lato" panose="020F0502020204030203" pitchFamily="34" charset="0"/>
              <a:cs typeface="Times New Roman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4C3E21A7-C93D-EA4D-846B-74E75FDAA1C1}"/>
              </a:ext>
            </a:extLst>
          </p:cNvPr>
          <p:cNvSpPr/>
          <p:nvPr/>
        </p:nvSpPr>
        <p:spPr>
          <a:xfrm rot="5400000" flipV="1">
            <a:off x="856095" y="2423706"/>
            <a:ext cx="1407098" cy="56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068536" y="3105242"/>
            <a:ext cx="35060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Model check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4" name="Picture 2" descr="F:\comp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4498" y="3751573"/>
            <a:ext cx="12610894" cy="9598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83206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3A755F0-33E7-3942-A12E-8E78B3D60060}"/>
              </a:ext>
            </a:extLst>
          </p:cNvPr>
          <p:cNvSpPr txBox="1"/>
          <p:nvPr/>
        </p:nvSpPr>
        <p:spPr>
          <a:xfrm>
            <a:off x="2068536" y="2089579"/>
            <a:ext cx="3603872" cy="193899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lvl="0"/>
            <a:r>
              <a:rPr lang="en-US" sz="6000" b="1" dirty="0" smtClean="0">
                <a:solidFill>
                  <a:srgbClr val="2A3340">
                    <a:lumMod val="50000"/>
                  </a:srgbClr>
                </a:solidFill>
                <a:latin typeface="Times New Roman" pitchFamily="18" charset="0"/>
                <a:ea typeface="Lato" panose="020F0502020204030203" pitchFamily="34" charset="0"/>
                <a:cs typeface="Times New Roman" pitchFamily="18" charset="0"/>
              </a:rPr>
              <a:t>Structural</a:t>
            </a:r>
          </a:p>
          <a:p>
            <a:pPr lvl="0"/>
            <a:endParaRPr lang="en-US" sz="6000" b="1" dirty="0">
              <a:solidFill>
                <a:srgbClr val="2A3340">
                  <a:lumMod val="50000"/>
                </a:srgbClr>
              </a:solidFill>
              <a:latin typeface="Times New Roman" pitchFamily="18" charset="0"/>
              <a:ea typeface="Lato" panose="020F0502020204030203" pitchFamily="34" charset="0"/>
              <a:cs typeface="Times New Roman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4C3E21A7-C93D-EA4D-846B-74E75FDAA1C1}"/>
              </a:ext>
            </a:extLst>
          </p:cNvPr>
          <p:cNvSpPr/>
          <p:nvPr/>
        </p:nvSpPr>
        <p:spPr>
          <a:xfrm rot="5400000" flipV="1">
            <a:off x="856095" y="2423706"/>
            <a:ext cx="1407098" cy="56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068536" y="3105242"/>
            <a:ext cx="35060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Model check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9996660"/>
              </p:ext>
            </p:extLst>
          </p:nvPr>
        </p:nvGraphicFramePr>
        <p:xfrm>
          <a:off x="3599898" y="6184518"/>
          <a:ext cx="16696692" cy="3657600"/>
        </p:xfrm>
        <a:graphic>
          <a:graphicData uri="http://schemas.openxmlformats.org/drawingml/2006/table">
            <a:tbl>
              <a:tblPr firstRow="1" firstCol="1" bandRow="1">
                <a:tableStyleId>{E8B1032C-EA38-4F05-BA0D-38AFFFC7BED3}</a:tableStyleId>
              </a:tblPr>
              <a:tblGrid>
                <a:gridCol w="283114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41889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34574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10089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508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Load Case</a:t>
                      </a:r>
                      <a:endParaRPr lang="en-US" sz="40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Reaction from Etabs (KN)</a:t>
                      </a:r>
                      <a:endParaRPr lang="en-US" sz="40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Manual reaction (KN)</a:t>
                      </a:r>
                      <a:endParaRPr lang="en-US" sz="40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Error %</a:t>
                      </a:r>
                      <a:endParaRPr lang="en-US" sz="40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Dead</a:t>
                      </a:r>
                      <a:endParaRPr lang="en-US" sz="40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22537.9</a:t>
                      </a:r>
                      <a:endParaRPr lang="en-US" sz="40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21960</a:t>
                      </a:r>
                      <a:endParaRPr lang="en-US" sz="40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2.4</a:t>
                      </a:r>
                      <a:endParaRPr lang="en-US" sz="40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Live</a:t>
                      </a:r>
                      <a:endParaRPr lang="en-US" sz="40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8970.1</a:t>
                      </a:r>
                      <a:endParaRPr lang="en-US" sz="40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8962.4</a:t>
                      </a:r>
                      <a:endParaRPr lang="en-US" sz="40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0.08</a:t>
                      </a:r>
                      <a:endParaRPr lang="en-US" sz="40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SD</a:t>
                      </a:r>
                      <a:endParaRPr lang="en-US" sz="40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23837.5</a:t>
                      </a:r>
                      <a:endParaRPr lang="en-US" sz="40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24106.4</a:t>
                      </a:r>
                      <a:endParaRPr lang="en-US" sz="40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1.10</a:t>
                      </a:r>
                      <a:endParaRPr lang="en-US" sz="40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60306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3A755F0-33E7-3942-A12E-8E78B3D60060}"/>
              </a:ext>
            </a:extLst>
          </p:cNvPr>
          <p:cNvSpPr txBox="1"/>
          <p:nvPr/>
        </p:nvSpPr>
        <p:spPr>
          <a:xfrm>
            <a:off x="2068536" y="2089579"/>
            <a:ext cx="3603872" cy="193899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lvl="0"/>
            <a:r>
              <a:rPr lang="en-US" sz="6000" b="1" dirty="0" smtClean="0">
                <a:solidFill>
                  <a:srgbClr val="2A3340">
                    <a:lumMod val="50000"/>
                  </a:srgbClr>
                </a:solidFill>
                <a:latin typeface="Times New Roman" pitchFamily="18" charset="0"/>
                <a:ea typeface="Lato" panose="020F0502020204030203" pitchFamily="34" charset="0"/>
                <a:cs typeface="Times New Roman" pitchFamily="18" charset="0"/>
              </a:rPr>
              <a:t>Structural</a:t>
            </a:r>
          </a:p>
          <a:p>
            <a:pPr lvl="0"/>
            <a:endParaRPr lang="en-US" sz="6000" b="1" dirty="0">
              <a:solidFill>
                <a:srgbClr val="2A3340">
                  <a:lumMod val="50000"/>
                </a:srgbClr>
              </a:solidFill>
              <a:latin typeface="Times New Roman" pitchFamily="18" charset="0"/>
              <a:ea typeface="Lato" panose="020F0502020204030203" pitchFamily="34" charset="0"/>
              <a:cs typeface="Times New Roman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4C3E21A7-C93D-EA4D-846B-74E75FDAA1C1}"/>
              </a:ext>
            </a:extLst>
          </p:cNvPr>
          <p:cNvSpPr/>
          <p:nvPr/>
        </p:nvSpPr>
        <p:spPr>
          <a:xfrm rot="5400000" flipV="1">
            <a:off x="856095" y="2423706"/>
            <a:ext cx="1407098" cy="56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068536" y="3105242"/>
            <a:ext cx="35060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Model check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8536" y="3751572"/>
            <a:ext cx="19072392" cy="9488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03103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3A755F0-33E7-3942-A12E-8E78B3D60060}"/>
              </a:ext>
            </a:extLst>
          </p:cNvPr>
          <p:cNvSpPr txBox="1"/>
          <p:nvPr/>
        </p:nvSpPr>
        <p:spPr>
          <a:xfrm>
            <a:off x="2068536" y="2089579"/>
            <a:ext cx="3603872" cy="193899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lvl="0"/>
            <a:r>
              <a:rPr lang="en-US" sz="6000" b="1" dirty="0" smtClean="0">
                <a:solidFill>
                  <a:srgbClr val="2A3340">
                    <a:lumMod val="50000"/>
                  </a:srgbClr>
                </a:solidFill>
                <a:latin typeface="Times New Roman" pitchFamily="18" charset="0"/>
                <a:ea typeface="Lato" panose="020F0502020204030203" pitchFamily="34" charset="0"/>
                <a:cs typeface="Times New Roman" pitchFamily="18" charset="0"/>
              </a:rPr>
              <a:t>Structural</a:t>
            </a:r>
          </a:p>
          <a:p>
            <a:pPr lvl="0"/>
            <a:endParaRPr lang="en-US" sz="6000" b="1" dirty="0">
              <a:solidFill>
                <a:srgbClr val="2A3340">
                  <a:lumMod val="50000"/>
                </a:srgbClr>
              </a:solidFill>
              <a:latin typeface="Times New Roman" pitchFamily="18" charset="0"/>
              <a:ea typeface="Lato" panose="020F0502020204030203" pitchFamily="34" charset="0"/>
              <a:cs typeface="Times New Roman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4C3E21A7-C93D-EA4D-846B-74E75FDAA1C1}"/>
              </a:ext>
            </a:extLst>
          </p:cNvPr>
          <p:cNvSpPr/>
          <p:nvPr/>
        </p:nvSpPr>
        <p:spPr>
          <a:xfrm rot="5400000" flipV="1">
            <a:off x="856095" y="2423706"/>
            <a:ext cx="1407098" cy="56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068536" y="3105242"/>
            <a:ext cx="33906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Model check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9421672"/>
              </p:ext>
            </p:extLst>
          </p:nvPr>
        </p:nvGraphicFramePr>
        <p:xfrm>
          <a:off x="3943624" y="5010910"/>
          <a:ext cx="16952976" cy="5632705"/>
        </p:xfrm>
        <a:graphic>
          <a:graphicData uri="http://schemas.openxmlformats.org/drawingml/2006/table">
            <a:tbl>
              <a:tblPr firstRow="1" firstCol="1" bandRow="1">
                <a:tableStyleId>{E8B1032C-EA38-4F05-BA0D-38AFFFC7BED3}</a:tableStyleId>
              </a:tblPr>
              <a:tblGrid>
                <a:gridCol w="786384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36499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12724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59689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51429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36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ETABS Value</a:t>
                      </a:r>
                      <a:endParaRPr lang="en-US" sz="36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Manual Value</a:t>
                      </a:r>
                      <a:endParaRPr lang="en-US" sz="36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Error</a:t>
                      </a:r>
                      <a:endParaRPr lang="en-US" sz="36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4483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Corner column in the second block</a:t>
                      </a:r>
                      <a:endParaRPr lang="en-US" sz="36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1767</a:t>
                      </a:r>
                      <a:endParaRPr lang="en-US" sz="36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1750</a:t>
                      </a:r>
                      <a:endParaRPr lang="en-US" sz="36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0.96</a:t>
                      </a:r>
                      <a:endParaRPr lang="en-US" sz="36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51429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Beam 1</a:t>
                      </a:r>
                      <a:endParaRPr lang="en-US" sz="36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1478.13</a:t>
                      </a:r>
                      <a:endParaRPr lang="en-US" sz="36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1799.50</a:t>
                      </a:r>
                      <a:endParaRPr lang="en-US" sz="36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1.43</a:t>
                      </a:r>
                      <a:endParaRPr lang="en-US" sz="36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1557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Slab 1</a:t>
                      </a:r>
                      <a:endParaRPr lang="en-US" sz="36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12.4</a:t>
                      </a:r>
                      <a:endParaRPr lang="en-US" sz="36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12.1</a:t>
                      </a:r>
                      <a:endParaRPr lang="en-US" sz="36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36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2.5</a:t>
                      </a:r>
                      <a:endParaRPr lang="en-US" sz="36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21380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3A755F0-33E7-3942-A12E-8E78B3D60060}"/>
              </a:ext>
            </a:extLst>
          </p:cNvPr>
          <p:cNvSpPr txBox="1"/>
          <p:nvPr/>
        </p:nvSpPr>
        <p:spPr>
          <a:xfrm>
            <a:off x="2068536" y="2089579"/>
            <a:ext cx="3603872" cy="193899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lvl="0"/>
            <a:r>
              <a:rPr lang="en-US" sz="6000" b="1" dirty="0" smtClean="0">
                <a:solidFill>
                  <a:srgbClr val="2A3340">
                    <a:lumMod val="50000"/>
                  </a:srgbClr>
                </a:solidFill>
                <a:latin typeface="Times New Roman" pitchFamily="18" charset="0"/>
                <a:ea typeface="Lato" panose="020F0502020204030203" pitchFamily="34" charset="0"/>
                <a:cs typeface="Times New Roman" pitchFamily="18" charset="0"/>
              </a:rPr>
              <a:t>Structural</a:t>
            </a:r>
          </a:p>
          <a:p>
            <a:pPr lvl="0"/>
            <a:endParaRPr lang="en-US" sz="6000" b="1" dirty="0">
              <a:solidFill>
                <a:srgbClr val="2A3340">
                  <a:lumMod val="50000"/>
                </a:srgbClr>
              </a:solidFill>
              <a:latin typeface="Times New Roman" pitchFamily="18" charset="0"/>
              <a:ea typeface="Lato" panose="020F0502020204030203" pitchFamily="34" charset="0"/>
              <a:cs typeface="Times New Roman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4C3E21A7-C93D-EA4D-846B-74E75FDAA1C1}"/>
              </a:ext>
            </a:extLst>
          </p:cNvPr>
          <p:cNvSpPr/>
          <p:nvPr/>
        </p:nvSpPr>
        <p:spPr>
          <a:xfrm rot="5400000" flipV="1">
            <a:off x="856095" y="2423706"/>
            <a:ext cx="1407098" cy="56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068536" y="3105242"/>
            <a:ext cx="37497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Seismic design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455101" y="3789370"/>
            <a:ext cx="12188825" cy="8812669"/>
          </a:xfrm>
          <a:prstGeom prst="rect">
            <a:avLst/>
          </a:prstGeom>
        </p:spPr>
        <p:txBody>
          <a:bodyPr>
            <a:spAutoFit/>
          </a:bodyPr>
          <a:lstStyle/>
          <a:p>
            <a:pPr marL="571500" lvl="0" indent="-571500" algn="just">
              <a:lnSpc>
                <a:spcPct val="200000"/>
              </a:lnSpc>
              <a:buFont typeface="Wingdings" pitchFamily="2" charset="2"/>
              <a:buChar char="§"/>
              <a:tabLst>
                <a:tab pos="285750" algn="l"/>
              </a:tabLst>
            </a:pPr>
            <a:r>
              <a:rPr lang="en-US" sz="4000" dirty="0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zone </a:t>
            </a:r>
            <a:r>
              <a:rPr lang="en-US" sz="4000" b="1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2B</a:t>
            </a:r>
            <a:r>
              <a:rPr lang="en-US" sz="4000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which has a micro zonation factor of </a:t>
            </a:r>
            <a:r>
              <a:rPr lang="en-US" sz="4000" b="1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0.20</a:t>
            </a:r>
            <a:r>
              <a:rPr lang="en-US" sz="4000" b="1" dirty="0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.</a:t>
            </a:r>
            <a:endParaRPr lang="en-US" sz="4000" b="1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571500" marR="0" lvl="0" indent="-57150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tabLst>
                <a:tab pos="285750" algn="l"/>
              </a:tabLst>
            </a:pPr>
            <a:r>
              <a:rPr lang="en-US" sz="4000" dirty="0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Soil </a:t>
            </a:r>
            <a:r>
              <a:rPr lang="en-US" sz="4000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profile type of very dense soil and soft rock (</a:t>
            </a:r>
            <a:r>
              <a:rPr lang="en-US" sz="4000" b="1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Sc</a:t>
            </a:r>
            <a:r>
              <a:rPr lang="en-US" sz="4000" dirty="0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).</a:t>
            </a:r>
            <a:endParaRPr lang="en-US" sz="40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571500" marR="0" lvl="0" indent="-57150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tabLst>
                <a:tab pos="285750" algn="l"/>
              </a:tabLst>
            </a:pPr>
            <a:r>
              <a:rPr lang="en-US" sz="4000" dirty="0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Seismic </a:t>
            </a:r>
            <a:r>
              <a:rPr lang="en-US" sz="4000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importance factor of </a:t>
            </a:r>
            <a:r>
              <a:rPr lang="en-US" sz="4000" b="1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1.5</a:t>
            </a:r>
            <a:r>
              <a:rPr lang="en-US" sz="4000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.</a:t>
            </a:r>
            <a:endParaRPr lang="en-US" sz="40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571500" marR="0" lvl="0" indent="-57150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tabLst>
                <a:tab pos="285750" algn="l"/>
              </a:tabLst>
            </a:pPr>
            <a:r>
              <a:rPr lang="en-US" sz="4000" dirty="0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Building frame concrete system </a:t>
            </a:r>
            <a:r>
              <a:rPr lang="en-US" sz="4000" b="1" dirty="0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R </a:t>
            </a:r>
            <a:r>
              <a:rPr lang="en-US" sz="4000" b="1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5.5</a:t>
            </a:r>
            <a:r>
              <a:rPr lang="en-US" sz="4000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.</a:t>
            </a:r>
            <a:endParaRPr lang="en-US" sz="40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571500" marR="0" lvl="0" indent="-57150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tabLst>
                <a:tab pos="285750" algn="l"/>
              </a:tabLst>
            </a:pPr>
            <a:r>
              <a:rPr lang="en-US" sz="4000" b="1" dirty="0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Ca</a:t>
            </a:r>
            <a:r>
              <a:rPr lang="en-US" sz="4000" dirty="0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en-US" sz="4000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of </a:t>
            </a:r>
            <a:r>
              <a:rPr lang="en-US" sz="4000" b="1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0.24.</a:t>
            </a:r>
            <a:r>
              <a:rPr lang="en-US" sz="4000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endParaRPr lang="en-US" sz="40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571500" marR="0" lvl="0" indent="-571500" algn="just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Font typeface="Wingdings" pitchFamily="2" charset="2"/>
              <a:buChar char="§"/>
              <a:tabLst>
                <a:tab pos="285750" algn="l"/>
              </a:tabLst>
            </a:pPr>
            <a:r>
              <a:rPr lang="en-US" sz="4000" b="1" dirty="0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Cv</a:t>
            </a:r>
            <a:r>
              <a:rPr lang="en-US" sz="4000" dirty="0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en-US" sz="4000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of </a:t>
            </a:r>
            <a:r>
              <a:rPr lang="en-US" sz="4000" b="1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0.32.</a:t>
            </a:r>
            <a:endParaRPr lang="en-US" sz="4000" b="1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200000"/>
              </a:lnSpc>
              <a:spcAft>
                <a:spcPts val="800"/>
              </a:spcAft>
            </a:pPr>
            <a:r>
              <a:rPr lang="en-US" sz="4000" dirty="0">
                <a:latin typeface="Times New Roman" pitchFamily="18" charset="0"/>
                <a:ea typeface="Calibri"/>
                <a:cs typeface="Times New Roman" pitchFamily="18" charset="0"/>
              </a:rPr>
              <a:t> </a:t>
            </a:r>
            <a:endParaRPr lang="en-US" sz="4000" dirty="0"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42741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3A755F0-33E7-3942-A12E-8E78B3D60060}"/>
              </a:ext>
            </a:extLst>
          </p:cNvPr>
          <p:cNvSpPr txBox="1"/>
          <p:nvPr/>
        </p:nvSpPr>
        <p:spPr>
          <a:xfrm>
            <a:off x="2068536" y="2089579"/>
            <a:ext cx="3603872" cy="193899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lvl="0"/>
            <a:r>
              <a:rPr lang="en-US" sz="6000" b="1" dirty="0" smtClean="0">
                <a:solidFill>
                  <a:srgbClr val="2A3340">
                    <a:lumMod val="50000"/>
                  </a:srgbClr>
                </a:solidFill>
                <a:latin typeface="Times New Roman" pitchFamily="18" charset="0"/>
                <a:ea typeface="Lato" panose="020F0502020204030203" pitchFamily="34" charset="0"/>
                <a:cs typeface="Times New Roman" pitchFamily="18" charset="0"/>
              </a:rPr>
              <a:t>Structural</a:t>
            </a:r>
          </a:p>
          <a:p>
            <a:pPr lvl="0"/>
            <a:endParaRPr lang="en-US" sz="6000" b="1" dirty="0">
              <a:solidFill>
                <a:srgbClr val="2A3340">
                  <a:lumMod val="50000"/>
                </a:srgbClr>
              </a:solidFill>
              <a:latin typeface="Times New Roman" pitchFamily="18" charset="0"/>
              <a:ea typeface="Lato" panose="020F0502020204030203" pitchFamily="34" charset="0"/>
              <a:cs typeface="Times New Roman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4C3E21A7-C93D-EA4D-846B-74E75FDAA1C1}"/>
              </a:ext>
            </a:extLst>
          </p:cNvPr>
          <p:cNvSpPr/>
          <p:nvPr/>
        </p:nvSpPr>
        <p:spPr>
          <a:xfrm rot="5400000" flipV="1">
            <a:off x="856095" y="2423706"/>
            <a:ext cx="1407098" cy="56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068536" y="3105242"/>
            <a:ext cx="37497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Seismic design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455101" y="3789370"/>
            <a:ext cx="18318924" cy="8710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 algn="just">
              <a:lnSpc>
                <a:spcPct val="200000"/>
              </a:lnSpc>
              <a:buFont typeface="Wingdings" pitchFamily="2" charset="2"/>
              <a:buChar char="§"/>
              <a:tabLst>
                <a:tab pos="285750" algn="l"/>
              </a:tabLst>
            </a:pPr>
            <a:r>
              <a:rPr lang="en-US" sz="4000" dirty="0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Time Period check </a:t>
            </a:r>
          </a:p>
          <a:p>
            <a:pPr lvl="0" algn="just">
              <a:lnSpc>
                <a:spcPct val="200000"/>
              </a:lnSpc>
              <a:tabLst>
                <a:tab pos="285750" algn="l"/>
              </a:tabLst>
            </a:pPr>
            <a:r>
              <a:rPr lang="en-US" sz="4000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T from ETABS = </a:t>
            </a:r>
            <a:r>
              <a:rPr lang="en-US" sz="4000" dirty="0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0.647 </a:t>
            </a:r>
            <a:r>
              <a:rPr lang="en-US" sz="4000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sec, </a:t>
            </a:r>
            <a:r>
              <a:rPr lang="en-US" sz="4000" dirty="0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T manual = </a:t>
            </a:r>
            <a:r>
              <a:rPr lang="en-US" sz="4000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0.49 </a:t>
            </a:r>
            <a:r>
              <a:rPr lang="en-US" sz="4000" dirty="0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sec</a:t>
            </a:r>
          </a:p>
          <a:p>
            <a:pPr marL="571500" indent="-571500" algn="just">
              <a:lnSpc>
                <a:spcPct val="200000"/>
              </a:lnSpc>
              <a:buFont typeface="Wingdings" pitchFamily="2" charset="2"/>
              <a:buChar char="§"/>
              <a:tabLst>
                <a:tab pos="285750" algn="l"/>
              </a:tabLst>
            </a:pPr>
            <a:r>
              <a:rPr lang="en-US" sz="4000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Base shear </a:t>
            </a:r>
            <a:r>
              <a:rPr lang="en-US" sz="4000" dirty="0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check</a:t>
            </a:r>
          </a:p>
          <a:p>
            <a:pPr algn="just">
              <a:lnSpc>
                <a:spcPct val="200000"/>
              </a:lnSpc>
              <a:tabLst>
                <a:tab pos="285750" algn="l"/>
              </a:tabLst>
            </a:pPr>
            <a:r>
              <a:rPr lang="en-US" sz="4000" dirty="0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V = 8652 </a:t>
            </a:r>
            <a:r>
              <a:rPr lang="en-US" sz="4000" dirty="0" err="1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kN</a:t>
            </a:r>
            <a:r>
              <a:rPr lang="en-US" sz="4000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, 1- The Fx from the EQx = </a:t>
            </a:r>
            <a:r>
              <a:rPr lang="en-US" sz="4000" dirty="0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8690 </a:t>
            </a:r>
            <a:r>
              <a:rPr lang="en-US" sz="4000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KN</a:t>
            </a:r>
            <a:r>
              <a:rPr lang="en-US" sz="4000" dirty="0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.</a:t>
            </a:r>
          </a:p>
          <a:p>
            <a:pPr algn="just">
              <a:lnSpc>
                <a:spcPct val="200000"/>
              </a:lnSpc>
              <a:tabLst>
                <a:tab pos="285750" algn="l"/>
              </a:tabLst>
            </a:pPr>
            <a:r>
              <a:rPr lang="en-US" sz="4000" dirty="0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                       2- </a:t>
            </a:r>
            <a:r>
              <a:rPr lang="en-US" sz="4000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The Fy from the EQy= 9787 KN</a:t>
            </a:r>
            <a:r>
              <a:rPr lang="en-US" sz="4000" dirty="0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.</a:t>
            </a:r>
          </a:p>
          <a:p>
            <a:pPr marL="571500" indent="-571500" algn="just">
              <a:lnSpc>
                <a:spcPct val="200000"/>
              </a:lnSpc>
              <a:buFont typeface="Wingdings" pitchFamily="2" charset="2"/>
              <a:buChar char="§"/>
              <a:tabLst>
                <a:tab pos="285750" algn="l"/>
              </a:tabLst>
            </a:pPr>
            <a:r>
              <a:rPr lang="en-US" sz="4000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Drift </a:t>
            </a:r>
            <a:r>
              <a:rPr lang="en-US" sz="4000" dirty="0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check</a:t>
            </a:r>
          </a:p>
          <a:p>
            <a:pPr algn="just">
              <a:lnSpc>
                <a:spcPct val="200000"/>
              </a:lnSpc>
              <a:tabLst>
                <a:tab pos="285750" algn="l"/>
              </a:tabLst>
            </a:pPr>
            <a:r>
              <a:rPr lang="en-US" sz="4000" dirty="0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The maximum drift in the model is 4.85 cm in the X-axis and 3.5 cm in the Y-axis. </a:t>
            </a:r>
            <a:endParaRPr lang="en-US" sz="4000" dirty="0">
              <a:solidFill>
                <a:srgbClr val="00000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56314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0774" y="913563"/>
            <a:ext cx="19356876" cy="12802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3A755F0-33E7-3942-A12E-8E78B3D60060}"/>
              </a:ext>
            </a:extLst>
          </p:cNvPr>
          <p:cNvSpPr txBox="1"/>
          <p:nvPr/>
        </p:nvSpPr>
        <p:spPr>
          <a:xfrm>
            <a:off x="2068536" y="2089579"/>
            <a:ext cx="3603872" cy="193899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lvl="0"/>
            <a:r>
              <a:rPr lang="en-US" sz="6000" b="1" dirty="0" smtClean="0">
                <a:solidFill>
                  <a:srgbClr val="2A3340">
                    <a:lumMod val="50000"/>
                  </a:srgbClr>
                </a:solidFill>
                <a:latin typeface="Times New Roman" pitchFamily="18" charset="0"/>
                <a:ea typeface="Lato" panose="020F0502020204030203" pitchFamily="34" charset="0"/>
                <a:cs typeface="Times New Roman" pitchFamily="18" charset="0"/>
              </a:rPr>
              <a:t>Structural</a:t>
            </a:r>
          </a:p>
          <a:p>
            <a:pPr lvl="0"/>
            <a:endParaRPr lang="en-US" sz="6000" b="1" dirty="0">
              <a:solidFill>
                <a:srgbClr val="2A3340">
                  <a:lumMod val="50000"/>
                </a:srgbClr>
              </a:solidFill>
              <a:latin typeface="Times New Roman" pitchFamily="18" charset="0"/>
              <a:ea typeface="Lato" panose="020F0502020204030203" pitchFamily="34" charset="0"/>
              <a:cs typeface="Times New Roman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4C3E21A7-C93D-EA4D-846B-74E75FDAA1C1}"/>
              </a:ext>
            </a:extLst>
          </p:cNvPr>
          <p:cNvSpPr/>
          <p:nvPr/>
        </p:nvSpPr>
        <p:spPr>
          <a:xfrm rot="5400000" flipV="1">
            <a:off x="856095" y="2423706"/>
            <a:ext cx="1407098" cy="56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068536" y="3105242"/>
            <a:ext cx="767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Footings, G.B and columns layout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15782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3A755F0-33E7-3942-A12E-8E78B3D60060}"/>
              </a:ext>
            </a:extLst>
          </p:cNvPr>
          <p:cNvSpPr txBox="1"/>
          <p:nvPr/>
        </p:nvSpPr>
        <p:spPr>
          <a:xfrm>
            <a:off x="2068536" y="2089579"/>
            <a:ext cx="3603872" cy="193899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lvl="0"/>
            <a:r>
              <a:rPr lang="en-US" sz="6000" b="1" dirty="0" smtClean="0">
                <a:solidFill>
                  <a:srgbClr val="2A3340">
                    <a:lumMod val="50000"/>
                  </a:srgbClr>
                </a:solidFill>
                <a:latin typeface="Times New Roman" pitchFamily="18" charset="0"/>
                <a:ea typeface="Lato" panose="020F0502020204030203" pitchFamily="34" charset="0"/>
                <a:cs typeface="Times New Roman" pitchFamily="18" charset="0"/>
              </a:rPr>
              <a:t>Structural</a:t>
            </a:r>
          </a:p>
          <a:p>
            <a:pPr lvl="0"/>
            <a:endParaRPr lang="en-US" sz="6000" b="1" dirty="0">
              <a:solidFill>
                <a:srgbClr val="2A3340">
                  <a:lumMod val="50000"/>
                </a:srgbClr>
              </a:solidFill>
              <a:latin typeface="Times New Roman" pitchFamily="18" charset="0"/>
              <a:ea typeface="Lato" panose="020F0502020204030203" pitchFamily="34" charset="0"/>
              <a:cs typeface="Times New Roman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4C3E21A7-C93D-EA4D-846B-74E75FDAA1C1}"/>
              </a:ext>
            </a:extLst>
          </p:cNvPr>
          <p:cNvSpPr/>
          <p:nvPr/>
        </p:nvSpPr>
        <p:spPr>
          <a:xfrm rot="5400000" flipV="1">
            <a:off x="856095" y="2423706"/>
            <a:ext cx="1407098" cy="56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068536" y="3105242"/>
            <a:ext cx="39549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Footings design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949" y="3751573"/>
            <a:ext cx="9372917" cy="9306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68912" y="3621025"/>
            <a:ext cx="12179808" cy="960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81226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3A755F0-33E7-3942-A12E-8E78B3D60060}"/>
              </a:ext>
            </a:extLst>
          </p:cNvPr>
          <p:cNvSpPr txBox="1"/>
          <p:nvPr/>
        </p:nvSpPr>
        <p:spPr>
          <a:xfrm>
            <a:off x="2068536" y="2089579"/>
            <a:ext cx="3603872" cy="193899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lvl="0"/>
            <a:r>
              <a:rPr lang="en-US" sz="6000" b="1" dirty="0" smtClean="0">
                <a:solidFill>
                  <a:srgbClr val="2A3340">
                    <a:lumMod val="50000"/>
                  </a:srgbClr>
                </a:solidFill>
                <a:latin typeface="Times New Roman" pitchFamily="18" charset="0"/>
                <a:ea typeface="Lato" panose="020F0502020204030203" pitchFamily="34" charset="0"/>
                <a:cs typeface="Times New Roman" pitchFamily="18" charset="0"/>
              </a:rPr>
              <a:t>Structural</a:t>
            </a:r>
          </a:p>
          <a:p>
            <a:pPr lvl="0"/>
            <a:endParaRPr lang="en-US" sz="6000" b="1" dirty="0">
              <a:solidFill>
                <a:srgbClr val="2A3340">
                  <a:lumMod val="50000"/>
                </a:srgbClr>
              </a:solidFill>
              <a:latin typeface="Times New Roman" pitchFamily="18" charset="0"/>
              <a:ea typeface="Lato" panose="020F0502020204030203" pitchFamily="34" charset="0"/>
              <a:cs typeface="Times New Roman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4C3E21A7-C93D-EA4D-846B-74E75FDAA1C1}"/>
              </a:ext>
            </a:extLst>
          </p:cNvPr>
          <p:cNvSpPr/>
          <p:nvPr/>
        </p:nvSpPr>
        <p:spPr>
          <a:xfrm rot="5400000" flipV="1">
            <a:off x="856095" y="2423706"/>
            <a:ext cx="1407098" cy="56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068536" y="3105242"/>
            <a:ext cx="39549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Footings design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0664" y="4974336"/>
            <a:ext cx="17471624" cy="8119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61882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3A755F0-33E7-3942-A12E-8E78B3D60060}"/>
              </a:ext>
            </a:extLst>
          </p:cNvPr>
          <p:cNvSpPr txBox="1"/>
          <p:nvPr/>
        </p:nvSpPr>
        <p:spPr>
          <a:xfrm>
            <a:off x="2068536" y="2089579"/>
            <a:ext cx="3603872" cy="193899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lvl="0"/>
            <a:r>
              <a:rPr lang="en-US" sz="6000" b="1" dirty="0" smtClean="0">
                <a:solidFill>
                  <a:srgbClr val="2A3340">
                    <a:lumMod val="50000"/>
                  </a:srgbClr>
                </a:solidFill>
                <a:latin typeface="Times New Roman" pitchFamily="18" charset="0"/>
                <a:ea typeface="Lato" panose="020F0502020204030203" pitchFamily="34" charset="0"/>
                <a:cs typeface="Times New Roman" pitchFamily="18" charset="0"/>
              </a:rPr>
              <a:t>Structural</a:t>
            </a:r>
          </a:p>
          <a:p>
            <a:pPr lvl="0"/>
            <a:endParaRPr lang="en-US" sz="6000" b="1" dirty="0">
              <a:solidFill>
                <a:srgbClr val="2A3340">
                  <a:lumMod val="50000"/>
                </a:srgbClr>
              </a:solidFill>
              <a:latin typeface="Times New Roman" pitchFamily="18" charset="0"/>
              <a:ea typeface="Lato" panose="020F0502020204030203" pitchFamily="34" charset="0"/>
              <a:cs typeface="Times New Roman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4C3E21A7-C93D-EA4D-846B-74E75FDAA1C1}"/>
              </a:ext>
            </a:extLst>
          </p:cNvPr>
          <p:cNvSpPr/>
          <p:nvPr/>
        </p:nvSpPr>
        <p:spPr>
          <a:xfrm rot="5400000" flipV="1">
            <a:off x="856095" y="2423706"/>
            <a:ext cx="1407098" cy="56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068536" y="3105242"/>
            <a:ext cx="51905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Ground beams design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052" y="3751573"/>
            <a:ext cx="23270087" cy="9493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5012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3A755F0-33E7-3942-A12E-8E78B3D60060}"/>
              </a:ext>
            </a:extLst>
          </p:cNvPr>
          <p:cNvSpPr txBox="1"/>
          <p:nvPr/>
        </p:nvSpPr>
        <p:spPr>
          <a:xfrm>
            <a:off x="2068536" y="2089579"/>
            <a:ext cx="3603872" cy="193899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lvl="0"/>
            <a:r>
              <a:rPr lang="en-US" sz="6000" b="1" dirty="0" smtClean="0">
                <a:solidFill>
                  <a:srgbClr val="2A3340">
                    <a:lumMod val="50000"/>
                  </a:srgbClr>
                </a:solidFill>
                <a:latin typeface="Times New Roman" pitchFamily="18" charset="0"/>
                <a:ea typeface="Lato" panose="020F0502020204030203" pitchFamily="34" charset="0"/>
                <a:cs typeface="Times New Roman" pitchFamily="18" charset="0"/>
              </a:rPr>
              <a:t>Structural</a:t>
            </a:r>
          </a:p>
          <a:p>
            <a:pPr lvl="0"/>
            <a:endParaRPr lang="en-US" sz="6000" b="1" dirty="0">
              <a:solidFill>
                <a:srgbClr val="2A3340">
                  <a:lumMod val="50000"/>
                </a:srgbClr>
              </a:solidFill>
              <a:latin typeface="Times New Roman" pitchFamily="18" charset="0"/>
              <a:ea typeface="Lato" panose="020F0502020204030203" pitchFamily="34" charset="0"/>
              <a:cs typeface="Times New Roman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4C3E21A7-C93D-EA4D-846B-74E75FDAA1C1}"/>
              </a:ext>
            </a:extLst>
          </p:cNvPr>
          <p:cNvSpPr/>
          <p:nvPr/>
        </p:nvSpPr>
        <p:spPr>
          <a:xfrm rot="5400000" flipV="1">
            <a:off x="856095" y="2423706"/>
            <a:ext cx="1407098" cy="56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068536" y="3105242"/>
            <a:ext cx="40318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Columns design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064" y="4279392"/>
            <a:ext cx="14054074" cy="7260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66138" y="4297680"/>
            <a:ext cx="9372600" cy="724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61308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0727" y="457200"/>
            <a:ext cx="7926456" cy="132588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3A755F0-33E7-3942-A12E-8E78B3D60060}"/>
              </a:ext>
            </a:extLst>
          </p:cNvPr>
          <p:cNvSpPr txBox="1"/>
          <p:nvPr/>
        </p:nvSpPr>
        <p:spPr>
          <a:xfrm>
            <a:off x="2068536" y="2089579"/>
            <a:ext cx="3603872" cy="193899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lvl="0"/>
            <a:r>
              <a:rPr lang="en-US" sz="6000" b="1" dirty="0" smtClean="0">
                <a:solidFill>
                  <a:srgbClr val="2A3340">
                    <a:lumMod val="50000"/>
                  </a:srgbClr>
                </a:solidFill>
                <a:latin typeface="Times New Roman" pitchFamily="18" charset="0"/>
                <a:ea typeface="Lato" panose="020F0502020204030203" pitchFamily="34" charset="0"/>
                <a:cs typeface="Times New Roman" pitchFamily="18" charset="0"/>
              </a:rPr>
              <a:t>Structural</a:t>
            </a:r>
          </a:p>
          <a:p>
            <a:pPr lvl="0"/>
            <a:endParaRPr lang="en-US" sz="6000" b="1" dirty="0">
              <a:solidFill>
                <a:srgbClr val="2A3340">
                  <a:lumMod val="50000"/>
                </a:srgbClr>
              </a:solidFill>
              <a:latin typeface="Times New Roman" pitchFamily="18" charset="0"/>
              <a:ea typeface="Lato" panose="020F0502020204030203" pitchFamily="34" charset="0"/>
              <a:cs typeface="Times New Roman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4C3E21A7-C93D-EA4D-846B-74E75FDAA1C1}"/>
              </a:ext>
            </a:extLst>
          </p:cNvPr>
          <p:cNvSpPr/>
          <p:nvPr/>
        </p:nvSpPr>
        <p:spPr>
          <a:xfrm rot="5400000" flipV="1">
            <a:off x="856095" y="2423706"/>
            <a:ext cx="1407098" cy="56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068536" y="3105242"/>
            <a:ext cx="40318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Columns design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14116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3A755F0-33E7-3942-A12E-8E78B3D60060}"/>
              </a:ext>
            </a:extLst>
          </p:cNvPr>
          <p:cNvSpPr txBox="1"/>
          <p:nvPr/>
        </p:nvSpPr>
        <p:spPr>
          <a:xfrm>
            <a:off x="2068536" y="2089579"/>
            <a:ext cx="3603872" cy="193899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lvl="0"/>
            <a:r>
              <a:rPr lang="en-US" sz="6000" b="1" dirty="0" smtClean="0">
                <a:solidFill>
                  <a:srgbClr val="2A3340">
                    <a:lumMod val="50000"/>
                  </a:srgbClr>
                </a:solidFill>
                <a:latin typeface="Times New Roman" pitchFamily="18" charset="0"/>
                <a:ea typeface="Lato" panose="020F0502020204030203" pitchFamily="34" charset="0"/>
                <a:cs typeface="Times New Roman" pitchFamily="18" charset="0"/>
              </a:rPr>
              <a:t>Structural</a:t>
            </a:r>
          </a:p>
          <a:p>
            <a:pPr lvl="0"/>
            <a:endParaRPr lang="en-US" sz="6000" b="1" dirty="0">
              <a:solidFill>
                <a:srgbClr val="2A3340">
                  <a:lumMod val="50000"/>
                </a:srgbClr>
              </a:solidFill>
              <a:latin typeface="Times New Roman" pitchFamily="18" charset="0"/>
              <a:ea typeface="Lato" panose="020F0502020204030203" pitchFamily="34" charset="0"/>
              <a:cs typeface="Times New Roman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4C3E21A7-C93D-EA4D-846B-74E75FDAA1C1}"/>
              </a:ext>
            </a:extLst>
          </p:cNvPr>
          <p:cNvSpPr/>
          <p:nvPr/>
        </p:nvSpPr>
        <p:spPr>
          <a:xfrm rot="5400000" flipV="1">
            <a:off x="856095" y="2423706"/>
            <a:ext cx="1407098" cy="56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068536" y="3105242"/>
            <a:ext cx="33652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Walls design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226" y="5044234"/>
            <a:ext cx="23814424" cy="6123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9632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198" y="720970"/>
            <a:ext cx="18593202" cy="12716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3A755F0-33E7-3942-A12E-8E78B3D60060}"/>
              </a:ext>
            </a:extLst>
          </p:cNvPr>
          <p:cNvSpPr txBox="1"/>
          <p:nvPr/>
        </p:nvSpPr>
        <p:spPr>
          <a:xfrm>
            <a:off x="2068536" y="2089579"/>
            <a:ext cx="3603872" cy="193899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lvl="0"/>
            <a:r>
              <a:rPr lang="en-US" sz="6000" b="1" dirty="0" smtClean="0">
                <a:solidFill>
                  <a:srgbClr val="2A3340">
                    <a:lumMod val="50000"/>
                  </a:srgbClr>
                </a:solidFill>
                <a:latin typeface="Times New Roman" pitchFamily="18" charset="0"/>
                <a:ea typeface="Lato" panose="020F0502020204030203" pitchFamily="34" charset="0"/>
                <a:cs typeface="Times New Roman" pitchFamily="18" charset="0"/>
              </a:rPr>
              <a:t>Structural</a:t>
            </a:r>
          </a:p>
          <a:p>
            <a:pPr lvl="0"/>
            <a:endParaRPr lang="en-US" sz="6000" b="1" dirty="0">
              <a:solidFill>
                <a:srgbClr val="2A3340">
                  <a:lumMod val="50000"/>
                </a:srgbClr>
              </a:solidFill>
              <a:latin typeface="Times New Roman" pitchFamily="18" charset="0"/>
              <a:ea typeface="Lato" panose="020F0502020204030203" pitchFamily="34" charset="0"/>
              <a:cs typeface="Times New Roman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4C3E21A7-C93D-EA4D-846B-74E75FDAA1C1}"/>
              </a:ext>
            </a:extLst>
          </p:cNvPr>
          <p:cNvSpPr/>
          <p:nvPr/>
        </p:nvSpPr>
        <p:spPr>
          <a:xfrm rot="5400000" flipV="1">
            <a:off x="856095" y="2423706"/>
            <a:ext cx="1407098" cy="56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068536" y="3105242"/>
            <a:ext cx="35445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Beams layout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49527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3A755F0-33E7-3942-A12E-8E78B3D60060}"/>
              </a:ext>
            </a:extLst>
          </p:cNvPr>
          <p:cNvSpPr txBox="1"/>
          <p:nvPr/>
        </p:nvSpPr>
        <p:spPr>
          <a:xfrm>
            <a:off x="2068536" y="2089579"/>
            <a:ext cx="3603872" cy="193899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lvl="0"/>
            <a:r>
              <a:rPr lang="en-US" sz="6000" b="1" dirty="0" smtClean="0">
                <a:solidFill>
                  <a:srgbClr val="2A3340">
                    <a:lumMod val="50000"/>
                  </a:srgbClr>
                </a:solidFill>
                <a:latin typeface="Times New Roman" pitchFamily="18" charset="0"/>
                <a:ea typeface="Lato" panose="020F0502020204030203" pitchFamily="34" charset="0"/>
                <a:cs typeface="Times New Roman" pitchFamily="18" charset="0"/>
              </a:rPr>
              <a:t>Structural</a:t>
            </a:r>
          </a:p>
          <a:p>
            <a:pPr lvl="0"/>
            <a:endParaRPr lang="en-US" sz="6000" b="1" dirty="0">
              <a:solidFill>
                <a:srgbClr val="2A3340">
                  <a:lumMod val="50000"/>
                </a:srgbClr>
              </a:solidFill>
              <a:latin typeface="Times New Roman" pitchFamily="18" charset="0"/>
              <a:ea typeface="Lato" panose="020F0502020204030203" pitchFamily="34" charset="0"/>
              <a:cs typeface="Times New Roman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4C3E21A7-C93D-EA4D-846B-74E75FDAA1C1}"/>
              </a:ext>
            </a:extLst>
          </p:cNvPr>
          <p:cNvSpPr/>
          <p:nvPr/>
        </p:nvSpPr>
        <p:spPr>
          <a:xfrm rot="5400000" flipV="1">
            <a:off x="856095" y="2423706"/>
            <a:ext cx="1407098" cy="56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068536" y="3105242"/>
            <a:ext cx="35702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Beams design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850" y="3717919"/>
            <a:ext cx="23933270" cy="42771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t="6488" b="30640"/>
          <a:stretch/>
        </p:blipFill>
        <p:spPr>
          <a:xfrm>
            <a:off x="2552724" y="8557379"/>
            <a:ext cx="19877521" cy="4584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2168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3A755F0-33E7-3942-A12E-8E78B3D60060}"/>
              </a:ext>
            </a:extLst>
          </p:cNvPr>
          <p:cNvSpPr txBox="1"/>
          <p:nvPr/>
        </p:nvSpPr>
        <p:spPr>
          <a:xfrm>
            <a:off x="2068536" y="2089579"/>
            <a:ext cx="3603872" cy="193899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lvl="0"/>
            <a:r>
              <a:rPr lang="en-US" sz="6000" b="1" dirty="0" smtClean="0">
                <a:solidFill>
                  <a:srgbClr val="2A3340">
                    <a:lumMod val="50000"/>
                  </a:srgbClr>
                </a:solidFill>
                <a:latin typeface="Times New Roman" pitchFamily="18" charset="0"/>
                <a:ea typeface="Lato" panose="020F0502020204030203" pitchFamily="34" charset="0"/>
                <a:cs typeface="Times New Roman" pitchFamily="18" charset="0"/>
              </a:rPr>
              <a:t>Structural</a:t>
            </a:r>
          </a:p>
          <a:p>
            <a:pPr lvl="0"/>
            <a:endParaRPr lang="en-US" sz="6000" b="1" dirty="0">
              <a:solidFill>
                <a:srgbClr val="2A3340">
                  <a:lumMod val="50000"/>
                </a:srgbClr>
              </a:solidFill>
              <a:latin typeface="Times New Roman" pitchFamily="18" charset="0"/>
              <a:ea typeface="Lato" panose="020F0502020204030203" pitchFamily="34" charset="0"/>
              <a:cs typeface="Times New Roman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4C3E21A7-C93D-EA4D-846B-74E75FDAA1C1}"/>
              </a:ext>
            </a:extLst>
          </p:cNvPr>
          <p:cNvSpPr/>
          <p:nvPr/>
        </p:nvSpPr>
        <p:spPr>
          <a:xfrm rot="5400000" flipV="1">
            <a:off x="856095" y="2423706"/>
            <a:ext cx="1407098" cy="56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068536" y="3105242"/>
            <a:ext cx="31341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Slab design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8536" y="3751573"/>
            <a:ext cx="18432312" cy="9562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39280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3A755F0-33E7-3942-A12E-8E78B3D60060}"/>
              </a:ext>
            </a:extLst>
          </p:cNvPr>
          <p:cNvSpPr txBox="1"/>
          <p:nvPr/>
        </p:nvSpPr>
        <p:spPr>
          <a:xfrm>
            <a:off x="2068536" y="2089579"/>
            <a:ext cx="3603872" cy="193899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lvl="0"/>
            <a:r>
              <a:rPr lang="en-US" sz="6000" b="1" dirty="0" smtClean="0">
                <a:solidFill>
                  <a:srgbClr val="2A3340">
                    <a:lumMod val="50000"/>
                  </a:srgbClr>
                </a:solidFill>
                <a:latin typeface="Times New Roman" pitchFamily="18" charset="0"/>
                <a:ea typeface="Lato" panose="020F0502020204030203" pitchFamily="34" charset="0"/>
                <a:cs typeface="Times New Roman" pitchFamily="18" charset="0"/>
              </a:rPr>
              <a:t>Structural</a:t>
            </a:r>
          </a:p>
          <a:p>
            <a:pPr lvl="0"/>
            <a:endParaRPr lang="en-US" sz="6000" b="1" dirty="0">
              <a:solidFill>
                <a:srgbClr val="2A3340">
                  <a:lumMod val="50000"/>
                </a:srgbClr>
              </a:solidFill>
              <a:latin typeface="Times New Roman" pitchFamily="18" charset="0"/>
              <a:ea typeface="Lato" panose="020F0502020204030203" pitchFamily="34" charset="0"/>
              <a:cs typeface="Times New Roman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4C3E21A7-C93D-EA4D-846B-74E75FDAA1C1}"/>
              </a:ext>
            </a:extLst>
          </p:cNvPr>
          <p:cNvSpPr/>
          <p:nvPr/>
        </p:nvSpPr>
        <p:spPr>
          <a:xfrm rot="5400000" flipV="1">
            <a:off x="856095" y="2423706"/>
            <a:ext cx="1407098" cy="56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068536" y="3105242"/>
            <a:ext cx="51219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Retaining wall design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75077" y="2327563"/>
            <a:ext cx="11479892" cy="1068051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374" y="3888349"/>
            <a:ext cx="10722312" cy="9119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0520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3A755F0-33E7-3942-A12E-8E78B3D60060}"/>
              </a:ext>
            </a:extLst>
          </p:cNvPr>
          <p:cNvSpPr txBox="1"/>
          <p:nvPr/>
        </p:nvSpPr>
        <p:spPr>
          <a:xfrm>
            <a:off x="2068536" y="2089579"/>
            <a:ext cx="3603872" cy="193899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lvl="0"/>
            <a:r>
              <a:rPr lang="en-US" sz="6000" b="1" dirty="0" smtClean="0">
                <a:solidFill>
                  <a:srgbClr val="2A3340">
                    <a:lumMod val="50000"/>
                  </a:srgbClr>
                </a:solidFill>
                <a:latin typeface="Times New Roman" pitchFamily="18" charset="0"/>
                <a:ea typeface="Lato" panose="020F0502020204030203" pitchFamily="34" charset="0"/>
                <a:cs typeface="Times New Roman" pitchFamily="18" charset="0"/>
              </a:rPr>
              <a:t>Structural</a:t>
            </a:r>
          </a:p>
          <a:p>
            <a:pPr lvl="0"/>
            <a:endParaRPr lang="en-US" sz="6000" b="1" dirty="0">
              <a:solidFill>
                <a:srgbClr val="2A3340">
                  <a:lumMod val="50000"/>
                </a:srgbClr>
              </a:solidFill>
              <a:latin typeface="Times New Roman" pitchFamily="18" charset="0"/>
              <a:ea typeface="Lato" panose="020F0502020204030203" pitchFamily="34" charset="0"/>
              <a:cs typeface="Times New Roman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4C3E21A7-C93D-EA4D-846B-74E75FDAA1C1}"/>
              </a:ext>
            </a:extLst>
          </p:cNvPr>
          <p:cNvSpPr/>
          <p:nvPr/>
        </p:nvSpPr>
        <p:spPr>
          <a:xfrm rot="5400000" flipV="1">
            <a:off x="856095" y="2423706"/>
            <a:ext cx="1407098" cy="56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068536" y="3105242"/>
            <a:ext cx="4498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Water tank design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23273" y="3428406"/>
            <a:ext cx="10346603" cy="9601809"/>
          </a:xfrm>
          <a:prstGeom prst="rect">
            <a:avLst/>
          </a:prstGeom>
        </p:spPr>
      </p:pic>
      <p:pic>
        <p:nvPicPr>
          <p:cNvPr id="9" name="Picture 8"/>
          <p:cNvPicPr/>
          <p:nvPr/>
        </p:nvPicPr>
        <p:blipFill>
          <a:blip r:embed="rId3"/>
          <a:stretch>
            <a:fillRect/>
          </a:stretch>
        </p:blipFill>
        <p:spPr>
          <a:xfrm>
            <a:off x="2068536" y="4028572"/>
            <a:ext cx="9403028" cy="8856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7436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3A755F0-33E7-3942-A12E-8E78B3D60060}"/>
              </a:ext>
            </a:extLst>
          </p:cNvPr>
          <p:cNvSpPr txBox="1"/>
          <p:nvPr/>
        </p:nvSpPr>
        <p:spPr>
          <a:xfrm>
            <a:off x="2068536" y="2089579"/>
            <a:ext cx="6279796" cy="1015663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lvl="0"/>
            <a:r>
              <a:rPr lang="en-US" sz="6000" b="1" dirty="0" smtClean="0">
                <a:solidFill>
                  <a:srgbClr val="2A3340">
                    <a:lumMod val="50000"/>
                  </a:srgbClr>
                </a:solidFill>
                <a:latin typeface="Times New Roman" pitchFamily="18" charset="0"/>
                <a:ea typeface="Lato" panose="020F0502020204030203" pitchFamily="34" charset="0"/>
                <a:cs typeface="Times New Roman" pitchFamily="18" charset="0"/>
              </a:rPr>
              <a:t>Electromechanical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4C3E21A7-C93D-EA4D-846B-74E75FDAA1C1}"/>
              </a:ext>
            </a:extLst>
          </p:cNvPr>
          <p:cNvSpPr/>
          <p:nvPr/>
        </p:nvSpPr>
        <p:spPr>
          <a:xfrm rot="5400000" flipV="1">
            <a:off x="856095" y="2423706"/>
            <a:ext cx="1407098" cy="56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907122"/>
            <a:ext cx="15590520" cy="9491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068536" y="3105242"/>
            <a:ext cx="49855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Water supply system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7868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3A755F0-33E7-3942-A12E-8E78B3D60060}"/>
              </a:ext>
            </a:extLst>
          </p:cNvPr>
          <p:cNvSpPr txBox="1"/>
          <p:nvPr/>
        </p:nvSpPr>
        <p:spPr>
          <a:xfrm>
            <a:off x="2068536" y="2089579"/>
            <a:ext cx="6279796" cy="1015663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lvl="0"/>
            <a:r>
              <a:rPr lang="en-US" sz="6000" b="1" dirty="0" smtClean="0">
                <a:solidFill>
                  <a:srgbClr val="2A3340">
                    <a:lumMod val="50000"/>
                  </a:srgbClr>
                </a:solidFill>
                <a:latin typeface="Times New Roman" pitchFamily="18" charset="0"/>
                <a:ea typeface="Lato" panose="020F0502020204030203" pitchFamily="34" charset="0"/>
                <a:cs typeface="Times New Roman" pitchFamily="18" charset="0"/>
              </a:rPr>
              <a:t>Electromechanical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4C3E21A7-C93D-EA4D-846B-74E75FDAA1C1}"/>
              </a:ext>
            </a:extLst>
          </p:cNvPr>
          <p:cNvSpPr/>
          <p:nvPr/>
        </p:nvSpPr>
        <p:spPr>
          <a:xfrm rot="5400000" flipV="1">
            <a:off x="856095" y="2423706"/>
            <a:ext cx="1407098" cy="56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068536" y="3105242"/>
            <a:ext cx="49855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Water supply system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1319" y="4073843"/>
            <a:ext cx="11311889" cy="84839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86268" y="4073843"/>
            <a:ext cx="7587932" cy="84839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08434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3A755F0-33E7-3942-A12E-8E78B3D60060}"/>
              </a:ext>
            </a:extLst>
          </p:cNvPr>
          <p:cNvSpPr txBox="1"/>
          <p:nvPr/>
        </p:nvSpPr>
        <p:spPr>
          <a:xfrm>
            <a:off x="2068536" y="2089579"/>
            <a:ext cx="6279796" cy="1015663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lvl="0"/>
            <a:r>
              <a:rPr lang="en-US" sz="6000" b="1" dirty="0" smtClean="0">
                <a:solidFill>
                  <a:srgbClr val="2A3340">
                    <a:lumMod val="50000"/>
                  </a:srgbClr>
                </a:solidFill>
                <a:latin typeface="Times New Roman" pitchFamily="18" charset="0"/>
                <a:ea typeface="Lato" panose="020F0502020204030203" pitchFamily="34" charset="0"/>
                <a:cs typeface="Times New Roman" pitchFamily="18" charset="0"/>
              </a:rPr>
              <a:t>Electromechanical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4C3E21A7-C93D-EA4D-846B-74E75FDAA1C1}"/>
              </a:ext>
            </a:extLst>
          </p:cNvPr>
          <p:cNvSpPr/>
          <p:nvPr/>
        </p:nvSpPr>
        <p:spPr>
          <a:xfrm rot="5400000" flipV="1">
            <a:off x="856095" y="2423706"/>
            <a:ext cx="1407098" cy="56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068536" y="3105242"/>
            <a:ext cx="41601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Drainage system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346960" y="4221480"/>
            <a:ext cx="114281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itchFamily="2" charset="2"/>
              <a:buChar char="§"/>
            </a:pPr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2" diameter sewer from sinks and lavatories to floor trap</a:t>
            </a:r>
            <a:r>
              <a:rPr lang="en-US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8014" y="5474018"/>
            <a:ext cx="9029066" cy="4968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14061875" y="4221480"/>
            <a:ext cx="911980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indent="-571500">
              <a:buFont typeface="Wingdings" pitchFamily="2" charset="2"/>
              <a:buChar char="§"/>
            </a:pPr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4"diameter sewer from floor trap to the risers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57131" y="5455920"/>
            <a:ext cx="8237593" cy="4986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84431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3A755F0-33E7-3942-A12E-8E78B3D60060}"/>
              </a:ext>
            </a:extLst>
          </p:cNvPr>
          <p:cNvSpPr txBox="1"/>
          <p:nvPr/>
        </p:nvSpPr>
        <p:spPr>
          <a:xfrm>
            <a:off x="2068536" y="2089579"/>
            <a:ext cx="6279796" cy="1015663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lvl="0"/>
            <a:r>
              <a:rPr lang="en-US" sz="6000" b="1" dirty="0" smtClean="0">
                <a:solidFill>
                  <a:srgbClr val="2A3340">
                    <a:lumMod val="50000"/>
                  </a:srgbClr>
                </a:solidFill>
                <a:latin typeface="Times New Roman" pitchFamily="18" charset="0"/>
                <a:ea typeface="Lato" panose="020F0502020204030203" pitchFamily="34" charset="0"/>
                <a:cs typeface="Times New Roman" pitchFamily="18" charset="0"/>
              </a:rPr>
              <a:t>Electromechanical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4C3E21A7-C93D-EA4D-846B-74E75FDAA1C1}"/>
              </a:ext>
            </a:extLst>
          </p:cNvPr>
          <p:cNvSpPr/>
          <p:nvPr/>
        </p:nvSpPr>
        <p:spPr>
          <a:xfrm rot="5400000" flipV="1">
            <a:off x="856095" y="2423706"/>
            <a:ext cx="1407098" cy="56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2274" y="3276007"/>
            <a:ext cx="16927196" cy="92239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068536" y="3105242"/>
            <a:ext cx="41601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Drainage system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225040" y="3736333"/>
            <a:ext cx="1110752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itchFamily="2" charset="2"/>
              <a:buChar char="§"/>
            </a:pPr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6"diameter used between manholes with a slope of 1%. </a:t>
            </a:r>
          </a:p>
          <a:p>
            <a:endParaRPr lang="en-US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31560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3A755F0-33E7-3942-A12E-8E78B3D60060}"/>
              </a:ext>
            </a:extLst>
          </p:cNvPr>
          <p:cNvSpPr txBox="1"/>
          <p:nvPr/>
        </p:nvSpPr>
        <p:spPr>
          <a:xfrm>
            <a:off x="2068536" y="2089579"/>
            <a:ext cx="6279796" cy="1015663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lvl="0"/>
            <a:r>
              <a:rPr lang="en-US" sz="6000" b="1" dirty="0" smtClean="0">
                <a:solidFill>
                  <a:srgbClr val="2A3340">
                    <a:lumMod val="50000"/>
                  </a:srgbClr>
                </a:solidFill>
                <a:latin typeface="Times New Roman" pitchFamily="18" charset="0"/>
                <a:ea typeface="Lato" panose="020F0502020204030203" pitchFamily="34" charset="0"/>
                <a:cs typeface="Times New Roman" pitchFamily="18" charset="0"/>
              </a:rPr>
              <a:t>Electromechanical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4C3E21A7-C93D-EA4D-846B-74E75FDAA1C1}"/>
              </a:ext>
            </a:extLst>
          </p:cNvPr>
          <p:cNvSpPr/>
          <p:nvPr/>
        </p:nvSpPr>
        <p:spPr>
          <a:xfrm rot="5400000" flipV="1">
            <a:off x="856095" y="2423706"/>
            <a:ext cx="1407098" cy="56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968" y="3751572"/>
            <a:ext cx="5394326" cy="9415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068536" y="3105242"/>
            <a:ext cx="48058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Fire fighting system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72658" y="3956046"/>
            <a:ext cx="8475662" cy="90068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03726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3A755F0-33E7-3942-A12E-8E78B3D60060}"/>
              </a:ext>
            </a:extLst>
          </p:cNvPr>
          <p:cNvSpPr txBox="1"/>
          <p:nvPr/>
        </p:nvSpPr>
        <p:spPr>
          <a:xfrm>
            <a:off x="2068536" y="2089579"/>
            <a:ext cx="6279796" cy="1015663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lvl="0"/>
            <a:r>
              <a:rPr lang="en-US" sz="6000" b="1" dirty="0" smtClean="0">
                <a:solidFill>
                  <a:srgbClr val="2A3340">
                    <a:lumMod val="50000"/>
                  </a:srgbClr>
                </a:solidFill>
                <a:latin typeface="Times New Roman" pitchFamily="18" charset="0"/>
                <a:ea typeface="Lato" panose="020F0502020204030203" pitchFamily="34" charset="0"/>
                <a:cs typeface="Times New Roman" pitchFamily="18" charset="0"/>
              </a:rPr>
              <a:t>Electromechanical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4C3E21A7-C93D-EA4D-846B-74E75FDAA1C1}"/>
              </a:ext>
            </a:extLst>
          </p:cNvPr>
          <p:cNvSpPr/>
          <p:nvPr/>
        </p:nvSpPr>
        <p:spPr>
          <a:xfrm rot="5400000" flipV="1">
            <a:off x="856095" y="2423706"/>
            <a:ext cx="1407098" cy="56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068536" y="3105242"/>
            <a:ext cx="52847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Fire protection system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968" y="4556760"/>
            <a:ext cx="7769392" cy="7726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76760" y="3977640"/>
            <a:ext cx="9784080" cy="830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38635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3A755F0-33E7-3942-A12E-8E78B3D60060}"/>
              </a:ext>
            </a:extLst>
          </p:cNvPr>
          <p:cNvSpPr txBox="1"/>
          <p:nvPr/>
        </p:nvSpPr>
        <p:spPr>
          <a:xfrm>
            <a:off x="2068536" y="2089579"/>
            <a:ext cx="6279796" cy="1015663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lvl="0"/>
            <a:r>
              <a:rPr lang="en-US" sz="6000" b="1" dirty="0" smtClean="0">
                <a:solidFill>
                  <a:srgbClr val="2A3340">
                    <a:lumMod val="50000"/>
                  </a:srgbClr>
                </a:solidFill>
                <a:latin typeface="Times New Roman" pitchFamily="18" charset="0"/>
                <a:ea typeface="Lato" panose="020F0502020204030203" pitchFamily="34" charset="0"/>
                <a:cs typeface="Times New Roman" pitchFamily="18" charset="0"/>
              </a:rPr>
              <a:t>Electromechanical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4C3E21A7-C93D-EA4D-846B-74E75FDAA1C1}"/>
              </a:ext>
            </a:extLst>
          </p:cNvPr>
          <p:cNvSpPr/>
          <p:nvPr/>
        </p:nvSpPr>
        <p:spPr>
          <a:xfrm rot="5400000" flipV="1">
            <a:off x="856095" y="2423706"/>
            <a:ext cx="1407098" cy="56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068536" y="3105242"/>
            <a:ext cx="36389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HVAC system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068536" y="3751573"/>
            <a:ext cx="212486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pitchFamily="2" charset="2"/>
              <a:buChar char="§"/>
            </a:pPr>
            <a:r>
              <a:rPr lang="en-US" sz="32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The maximum cooling load equal 114.15 kW. </a:t>
            </a:r>
            <a:endParaRPr lang="en-US" sz="3200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71500" indent="-571500">
              <a:buFont typeface="Wingdings" pitchFamily="2" charset="2"/>
              <a:buChar char="§"/>
            </a:pP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32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chiller that will be used must have a capacity greater than 114.15 kW. XWK-T/EC chiller with 58-116 KW capacity was used.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096" y="4968240"/>
            <a:ext cx="12317424" cy="765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353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3A755F0-33E7-3942-A12E-8E78B3D60060}"/>
              </a:ext>
            </a:extLst>
          </p:cNvPr>
          <p:cNvSpPr txBox="1"/>
          <p:nvPr/>
        </p:nvSpPr>
        <p:spPr>
          <a:xfrm>
            <a:off x="2068536" y="2089579"/>
            <a:ext cx="6279796" cy="1015663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lvl="0"/>
            <a:r>
              <a:rPr lang="en-US" sz="6000" b="1" dirty="0" smtClean="0">
                <a:solidFill>
                  <a:srgbClr val="2A3340">
                    <a:lumMod val="50000"/>
                  </a:srgbClr>
                </a:solidFill>
                <a:latin typeface="Times New Roman" pitchFamily="18" charset="0"/>
                <a:ea typeface="Lato" panose="020F0502020204030203" pitchFamily="34" charset="0"/>
                <a:cs typeface="Times New Roman" pitchFamily="18" charset="0"/>
              </a:rPr>
              <a:t>Electromechanical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4C3E21A7-C93D-EA4D-846B-74E75FDAA1C1}"/>
              </a:ext>
            </a:extLst>
          </p:cNvPr>
          <p:cNvSpPr/>
          <p:nvPr/>
        </p:nvSpPr>
        <p:spPr>
          <a:xfrm rot="5400000" flipV="1">
            <a:off x="856095" y="2423706"/>
            <a:ext cx="1407098" cy="56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068536" y="3105242"/>
            <a:ext cx="36389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HVAC system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415733" y="3751573"/>
            <a:ext cx="1850294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pitchFamily="2" charset="2"/>
              <a:buChar char="§"/>
            </a:pP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32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maximum heating load equal 81.73KW. </a:t>
            </a:r>
            <a:endParaRPr lang="en-US" sz="3200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71500" indent="-571500">
              <a:buFont typeface="Wingdings" pitchFamily="2" charset="2"/>
              <a:buChar char="§"/>
            </a:pP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32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boiler that will be used must have a capacity greater than 81.73 kW. CRS 100 KW boiler with 100 KW capacity was used. It has specifications as shown in the table below.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1194" y="5321234"/>
            <a:ext cx="13826326" cy="7526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1507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3A755F0-33E7-3942-A12E-8E78B3D60060}"/>
              </a:ext>
            </a:extLst>
          </p:cNvPr>
          <p:cNvSpPr txBox="1"/>
          <p:nvPr/>
        </p:nvSpPr>
        <p:spPr>
          <a:xfrm>
            <a:off x="2068536" y="2089579"/>
            <a:ext cx="6279796" cy="1015663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lvl="0"/>
            <a:r>
              <a:rPr lang="en-US" sz="6000" b="1" dirty="0" smtClean="0">
                <a:solidFill>
                  <a:srgbClr val="2A3340">
                    <a:lumMod val="50000"/>
                  </a:srgbClr>
                </a:solidFill>
                <a:latin typeface="Times New Roman" pitchFamily="18" charset="0"/>
                <a:ea typeface="Lato" panose="020F0502020204030203" pitchFamily="34" charset="0"/>
                <a:cs typeface="Times New Roman" pitchFamily="18" charset="0"/>
              </a:rPr>
              <a:t>Electromechanical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4C3E21A7-C93D-EA4D-846B-74E75FDAA1C1}"/>
              </a:ext>
            </a:extLst>
          </p:cNvPr>
          <p:cNvSpPr/>
          <p:nvPr/>
        </p:nvSpPr>
        <p:spPr>
          <a:xfrm rot="5400000" flipV="1">
            <a:off x="856095" y="2423706"/>
            <a:ext cx="1407098" cy="56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068536" y="3105242"/>
            <a:ext cx="36389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HVAC system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0733905"/>
              </p:ext>
            </p:extLst>
          </p:nvPr>
        </p:nvGraphicFramePr>
        <p:xfrm>
          <a:off x="6042761" y="4228973"/>
          <a:ext cx="14729587" cy="8609844"/>
        </p:xfrm>
        <a:graphic>
          <a:graphicData uri="http://schemas.openxmlformats.org/drawingml/2006/table">
            <a:tbl>
              <a:tblPr firstRow="1" firstCol="1" bandRow="1">
                <a:tableStyleId>{E8B1032C-EA38-4F05-BA0D-38AFFFC7BED3}</a:tableStyleId>
              </a:tblPr>
              <a:tblGrid>
                <a:gridCol w="487946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34867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50144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1981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space </a:t>
                      </a:r>
                      <a:endParaRPr lang="en-US" sz="44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capacity(kw)</a:t>
                      </a:r>
                      <a:endParaRPr lang="en-US" sz="44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Fan coil </a:t>
                      </a:r>
                      <a:r>
                        <a:rPr lang="en-US" sz="44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unit capacity(kw</a:t>
                      </a:r>
                      <a:r>
                        <a:rPr lang="en-US" sz="4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en-US" sz="44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cafeteria</a:t>
                      </a:r>
                      <a:endParaRPr lang="en-US" sz="44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8.8</a:t>
                      </a:r>
                      <a:endParaRPr lang="en-US" sz="44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10kw</a:t>
                      </a:r>
                      <a:endParaRPr lang="en-US" sz="44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library</a:t>
                      </a:r>
                      <a:endParaRPr lang="en-US" sz="44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11.48</a:t>
                      </a:r>
                      <a:endParaRPr lang="en-US" sz="44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4.4-11.7 kW</a:t>
                      </a:r>
                      <a:endParaRPr lang="en-US" sz="44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multipurpose hall</a:t>
                      </a:r>
                      <a:endParaRPr lang="en-US" sz="44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16.16</a:t>
                      </a:r>
                      <a:endParaRPr lang="en-US" sz="44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7.3-17.9kW</a:t>
                      </a:r>
                      <a:endParaRPr lang="en-US" sz="44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classroom</a:t>
                      </a:r>
                      <a:endParaRPr lang="en-US" sz="44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3.84</a:t>
                      </a:r>
                      <a:endParaRPr lang="en-US" sz="44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4kW</a:t>
                      </a:r>
                      <a:endParaRPr lang="en-US" sz="44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computer lab</a:t>
                      </a:r>
                      <a:endParaRPr lang="en-US" sz="44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5.05</a:t>
                      </a:r>
                      <a:endParaRPr lang="en-US" sz="44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6kW</a:t>
                      </a:r>
                      <a:endParaRPr lang="en-US" sz="44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Secretary</a:t>
                      </a:r>
                      <a:endParaRPr lang="en-US" sz="44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1.63</a:t>
                      </a:r>
                      <a:endParaRPr lang="en-US" sz="44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4kW</a:t>
                      </a:r>
                      <a:endParaRPr lang="en-US" sz="44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administration</a:t>
                      </a:r>
                      <a:endParaRPr lang="en-US" sz="44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2.4</a:t>
                      </a:r>
                      <a:endParaRPr lang="en-US" sz="44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4kW</a:t>
                      </a:r>
                      <a:endParaRPr lang="en-US" sz="44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first aid room </a:t>
                      </a:r>
                      <a:endParaRPr lang="en-US" sz="44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1.26</a:t>
                      </a:r>
                      <a:endParaRPr lang="en-US" sz="44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4kW</a:t>
                      </a:r>
                      <a:endParaRPr lang="en-US" sz="44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social worker room</a:t>
                      </a:r>
                      <a:endParaRPr lang="en-US" sz="44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1.32</a:t>
                      </a:r>
                      <a:endParaRPr lang="en-US" sz="44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4kW</a:t>
                      </a:r>
                      <a:endParaRPr lang="en-US" sz="44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teachers room</a:t>
                      </a:r>
                      <a:endParaRPr lang="en-US" sz="44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3.01</a:t>
                      </a:r>
                      <a:endParaRPr lang="en-US" sz="44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4kW</a:t>
                      </a:r>
                      <a:endParaRPr lang="en-US" sz="44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activity room</a:t>
                      </a:r>
                      <a:endParaRPr lang="en-US" sz="44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4.5</a:t>
                      </a:r>
                      <a:endParaRPr lang="en-US" sz="44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4.4-11.7kW</a:t>
                      </a:r>
                      <a:endParaRPr lang="en-US" sz="44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08332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3A755F0-33E7-3942-A12E-8E78B3D60060}"/>
              </a:ext>
            </a:extLst>
          </p:cNvPr>
          <p:cNvSpPr txBox="1"/>
          <p:nvPr/>
        </p:nvSpPr>
        <p:spPr>
          <a:xfrm>
            <a:off x="2068536" y="2089579"/>
            <a:ext cx="6279796" cy="1015663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lvl="0"/>
            <a:r>
              <a:rPr lang="en-US" sz="6000" b="1" dirty="0" smtClean="0">
                <a:solidFill>
                  <a:srgbClr val="2A3340">
                    <a:lumMod val="50000"/>
                  </a:srgbClr>
                </a:solidFill>
                <a:latin typeface="Times New Roman" pitchFamily="18" charset="0"/>
                <a:ea typeface="Lato" panose="020F0502020204030203" pitchFamily="34" charset="0"/>
                <a:cs typeface="Times New Roman" pitchFamily="18" charset="0"/>
              </a:rPr>
              <a:t>Electromechanical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4C3E21A7-C93D-EA4D-846B-74E75FDAA1C1}"/>
              </a:ext>
            </a:extLst>
          </p:cNvPr>
          <p:cNvSpPr/>
          <p:nvPr/>
        </p:nvSpPr>
        <p:spPr>
          <a:xfrm rot="5400000" flipV="1">
            <a:off x="856095" y="2423706"/>
            <a:ext cx="1407098" cy="56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068536" y="3105242"/>
            <a:ext cx="36389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HVAC system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44783140"/>
                  </p:ext>
                </p:extLst>
              </p:nvPr>
            </p:nvGraphicFramePr>
            <p:xfrm>
              <a:off x="1587968" y="3751573"/>
              <a:ext cx="20096734" cy="9404985"/>
            </p:xfrm>
            <a:graphic>
              <a:graphicData uri="http://schemas.openxmlformats.org/drawingml/2006/table">
                <a:tbl>
                  <a:tblPr firstRow="1" firstCol="1" bandRow="1">
                    <a:tableStyleId>{E8B1032C-EA38-4F05-BA0D-38AFFFC7BED3}</a:tableStyleId>
                  </a:tblPr>
                  <a:tblGrid>
                    <a:gridCol w="4085590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  <a:gridCol w="4500626">
                      <a:extLst>
                        <a:ext uri="{9D8B030D-6E8A-4147-A177-3AD203B41FA5}">
                          <a16:colId xmlns="" xmlns:a16="http://schemas.microsoft.com/office/drawing/2014/main" val="20001"/>
                        </a:ext>
                      </a:extLst>
                    </a:gridCol>
                    <a:gridCol w="2551748">
                      <a:extLst>
                        <a:ext uri="{9D8B030D-6E8A-4147-A177-3AD203B41FA5}">
                          <a16:colId xmlns="" xmlns:a16="http://schemas.microsoft.com/office/drawing/2014/main" val="20002"/>
                        </a:ext>
                      </a:extLst>
                    </a:gridCol>
                    <a:gridCol w="3730244">
                      <a:extLst>
                        <a:ext uri="{9D8B030D-6E8A-4147-A177-3AD203B41FA5}">
                          <a16:colId xmlns="" xmlns:a16="http://schemas.microsoft.com/office/drawing/2014/main" val="20003"/>
                        </a:ext>
                      </a:extLst>
                    </a:gridCol>
                    <a:gridCol w="1173798">
                      <a:extLst>
                        <a:ext uri="{9D8B030D-6E8A-4147-A177-3AD203B41FA5}">
                          <a16:colId xmlns="" xmlns:a16="http://schemas.microsoft.com/office/drawing/2014/main" val="20004"/>
                        </a:ext>
                      </a:extLst>
                    </a:gridCol>
                    <a:gridCol w="2045906">
                      <a:extLst>
                        <a:ext uri="{9D8B030D-6E8A-4147-A177-3AD203B41FA5}">
                          <a16:colId xmlns="" xmlns:a16="http://schemas.microsoft.com/office/drawing/2014/main" val="20005"/>
                        </a:ext>
                      </a:extLst>
                    </a:gridCol>
                    <a:gridCol w="2008822">
                      <a:extLst>
                        <a:ext uri="{9D8B030D-6E8A-4147-A177-3AD203B41FA5}">
                          <a16:colId xmlns="" xmlns:a16="http://schemas.microsoft.com/office/drawing/2014/main" val="20006"/>
                        </a:ext>
                      </a:extLst>
                    </a:gridCol>
                  </a:tblGrid>
                  <a:tr h="190500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 dirty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Space</a:t>
                          </a:r>
                          <a:endParaRPr lang="en-US" sz="3200" dirty="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 smtClean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Design Flow Rate (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sz="3200" i="1">
                                      <a:solidFill>
                                        <a:schemeClr val="tx2">
                                          <a:lumMod val="50000"/>
                                        </a:schemeClr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3200">
                                      <a:solidFill>
                                        <a:schemeClr val="tx2">
                                          <a:lumMod val="50000"/>
                                        </a:schemeClr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𝒎</m:t>
                                  </m:r>
                                </m:e>
                                <m:sup>
                                  <m:r>
                                    <a:rPr lang="en-US" sz="3200">
                                      <a:solidFill>
                                        <a:schemeClr val="tx2">
                                          <a:lumMod val="50000"/>
                                        </a:schemeClr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𝟑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/s)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 dirty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velocity (m/s)</a:t>
                          </a:r>
                          <a:endParaRPr lang="en-US" sz="3200" dirty="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Number of diffusers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d (m)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Width (m)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Depth (m)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Cafeteria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 dirty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0.32</a:t>
                          </a:r>
                          <a:endParaRPr lang="en-US" sz="3200" dirty="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3.50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9.00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0.34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0.33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 dirty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0.3</a:t>
                          </a:r>
                          <a:endParaRPr lang="en-US" sz="3200" dirty="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Computer Lab&amp; activity room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0.33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 dirty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3.50</a:t>
                          </a:r>
                          <a:endParaRPr lang="en-US" sz="3200" dirty="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 dirty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6.00</a:t>
                          </a:r>
                          <a:endParaRPr lang="en-US" sz="3200" dirty="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0.35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0.33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0.3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="" xmlns:a16="http://schemas.microsoft.com/office/drawing/2014/main" val="10002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Teachers Room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0.21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3.50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4.00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0.28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0.33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0.2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="" xmlns:a16="http://schemas.microsoft.com/office/drawing/2014/main" val="10003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Secretary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0.11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3.50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3.00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0.20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0.2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0.2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="" xmlns:a16="http://schemas.microsoft.com/office/drawing/2014/main" val="10004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Administration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0.16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3.50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3.00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0.24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0.3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0.2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="" xmlns:a16="http://schemas.microsoft.com/office/drawing/2014/main" val="10005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Multipurpose Hall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1.04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3.50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11.00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0.62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0.83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0.4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="" xmlns:a16="http://schemas.microsoft.com/office/drawing/2014/main" val="10006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First Aid Room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0.09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3.50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2.00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0.18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0.2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0.2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="" xmlns:a16="http://schemas.microsoft.com/office/drawing/2014/main" val="10007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Classroom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0.26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3.50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4.00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0.31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0.3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0.3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="" xmlns:a16="http://schemas.microsoft.com/office/drawing/2014/main" val="10008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Library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0.80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3.50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11.00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0.54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0.63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0.4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="" xmlns:a16="http://schemas.microsoft.com/office/drawing/2014/main" val="10009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Social worker Room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0.09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3.50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2.00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0.18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0.2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0.2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="" xmlns:a16="http://schemas.microsoft.com/office/drawing/2014/main" val="10010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Main duct in the ground floor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1.3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5.00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-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0.58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0.70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0.40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="" xmlns:a16="http://schemas.microsoft.com/office/drawing/2014/main" val="10011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Main duct in the first floor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1.81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5.00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-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0.68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1.05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0.40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="" xmlns:a16="http://schemas.microsoft.com/office/drawing/2014/main" val="10012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 dirty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Main duct in the second floor</a:t>
                          </a:r>
                          <a:endParaRPr lang="en-US" sz="3200" dirty="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1.73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5.00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-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0.66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0.98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 dirty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0.40</a:t>
                          </a:r>
                          <a:endParaRPr lang="en-US" sz="3200" dirty="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="" xmlns:a16="http://schemas.microsoft.com/office/drawing/2014/main" val="1001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44783140"/>
                  </p:ext>
                </p:extLst>
              </p:nvPr>
            </p:nvGraphicFramePr>
            <p:xfrm>
              <a:off x="1587968" y="3751573"/>
              <a:ext cx="20096734" cy="9404985"/>
            </p:xfrm>
            <a:graphic>
              <a:graphicData uri="http://schemas.openxmlformats.org/drawingml/2006/table">
                <a:tbl>
                  <a:tblPr firstRow="1" firstCol="1" bandRow="1">
                    <a:tableStyleId>{E8B1032C-EA38-4F05-BA0D-38AFFFC7BED3}</a:tableStyleId>
                  </a:tblPr>
                  <a:tblGrid>
                    <a:gridCol w="408559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500626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55174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3730244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173798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2045906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2008822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</a:tblGrid>
                  <a:tr h="533654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 dirty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Space</a:t>
                          </a:r>
                          <a:endParaRPr lang="en-US" sz="3200" dirty="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3"/>
                          <a:stretch>
                            <a:fillRect l="-90798" t="-23864" r="-256022" b="-16931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 dirty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velocity (m/s)</a:t>
                          </a:r>
                          <a:endParaRPr lang="en-US" sz="3200" dirty="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Number of diffusers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d (m)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Width (m)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Depth (m)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21843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Cafeteria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 dirty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0.32</a:t>
                          </a:r>
                          <a:endParaRPr lang="en-US" sz="3200" dirty="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3.50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9.00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0.34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0.33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 dirty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0.3</a:t>
                          </a:r>
                          <a:endParaRPr lang="en-US" sz="3200" dirty="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1043686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Computer Lab&amp; activity room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0.33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 dirty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3.50</a:t>
                          </a:r>
                          <a:endParaRPr lang="en-US" sz="3200" dirty="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 dirty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6.00</a:t>
                          </a:r>
                          <a:endParaRPr lang="en-US" sz="3200" dirty="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0.35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0.33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0.3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21843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Teachers Room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0.21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3.50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4.00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0.28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0.33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0.2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21843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Secretary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0.11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3.50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3.00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0.20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0.2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0.2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521843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Administration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0.16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3.50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3.00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0.24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0.3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0.2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521843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Multipurpose Hall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1.04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3.50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11.00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0.62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0.83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0.4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521843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First Aid Room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0.09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3.50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2.00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0.18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0.2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0.2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521843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Classroom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0.26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3.50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4.00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0.31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0.3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0.3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521843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Library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0.80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3.50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11.00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0.54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0.63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0.4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09"/>
                      </a:ext>
                    </a:extLst>
                  </a:tr>
                  <a:tr h="521843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Social worker Room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0.09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3.50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2.00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0.18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0.2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0.2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10"/>
                      </a:ext>
                    </a:extLst>
                  </a:tr>
                  <a:tr h="1043686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Main duct in the ground floor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1.3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5.00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-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0.58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0.70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0.40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11"/>
                      </a:ext>
                    </a:extLst>
                  </a:tr>
                  <a:tr h="1043686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Main duct in the first floor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1.81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5.00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-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0.68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1.05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0.40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12"/>
                      </a:ext>
                    </a:extLst>
                  </a:tr>
                  <a:tr h="1043686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 dirty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Main duct in the second floor</a:t>
                          </a:r>
                          <a:endParaRPr lang="en-US" sz="3200" dirty="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1.73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5.00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-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0.66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0.98</a:t>
                          </a:r>
                          <a:endParaRPr lang="en-US" sz="320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3200" dirty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0.40</a:t>
                          </a:r>
                          <a:endParaRPr lang="en-US" sz="3200" dirty="0">
                            <a:solidFill>
                              <a:schemeClr val="tx2">
                                <a:lumMod val="50000"/>
                              </a:schemeClr>
                            </a:solidFill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10013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912988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79" y="1060704"/>
            <a:ext cx="19240173" cy="12289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3A755F0-33E7-3942-A12E-8E78B3D60060}"/>
              </a:ext>
            </a:extLst>
          </p:cNvPr>
          <p:cNvSpPr txBox="1"/>
          <p:nvPr/>
        </p:nvSpPr>
        <p:spPr>
          <a:xfrm>
            <a:off x="2068536" y="2089579"/>
            <a:ext cx="6279796" cy="1015663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lvl="0"/>
            <a:r>
              <a:rPr lang="en-US" sz="6000" b="1" dirty="0" smtClean="0">
                <a:solidFill>
                  <a:srgbClr val="2A3340">
                    <a:lumMod val="50000"/>
                  </a:srgbClr>
                </a:solidFill>
                <a:latin typeface="Times New Roman" pitchFamily="18" charset="0"/>
                <a:ea typeface="Lato" panose="020F0502020204030203" pitchFamily="34" charset="0"/>
                <a:cs typeface="Times New Roman" pitchFamily="18" charset="0"/>
              </a:rPr>
              <a:t>Electromechanical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4C3E21A7-C93D-EA4D-846B-74E75FDAA1C1}"/>
              </a:ext>
            </a:extLst>
          </p:cNvPr>
          <p:cNvSpPr/>
          <p:nvPr/>
        </p:nvSpPr>
        <p:spPr>
          <a:xfrm rot="5400000" flipV="1">
            <a:off x="856095" y="2423706"/>
            <a:ext cx="1407098" cy="56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068536" y="3105242"/>
            <a:ext cx="36389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HVAC system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55526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3A755F0-33E7-3942-A12E-8E78B3D60060}"/>
              </a:ext>
            </a:extLst>
          </p:cNvPr>
          <p:cNvSpPr txBox="1"/>
          <p:nvPr/>
        </p:nvSpPr>
        <p:spPr>
          <a:xfrm>
            <a:off x="2068536" y="2089579"/>
            <a:ext cx="6279796" cy="1015663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lvl="0"/>
            <a:r>
              <a:rPr lang="en-US" sz="6000" b="1" dirty="0" smtClean="0">
                <a:solidFill>
                  <a:srgbClr val="2A3340">
                    <a:lumMod val="50000"/>
                  </a:srgbClr>
                </a:solidFill>
                <a:latin typeface="Times New Roman" pitchFamily="18" charset="0"/>
                <a:ea typeface="Lato" panose="020F0502020204030203" pitchFamily="34" charset="0"/>
                <a:cs typeface="Times New Roman" pitchFamily="18" charset="0"/>
              </a:rPr>
              <a:t>Electromechanical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4C3E21A7-C93D-EA4D-846B-74E75FDAA1C1}"/>
              </a:ext>
            </a:extLst>
          </p:cNvPr>
          <p:cNvSpPr/>
          <p:nvPr/>
        </p:nvSpPr>
        <p:spPr>
          <a:xfrm rot="5400000" flipV="1">
            <a:off x="856095" y="2423706"/>
            <a:ext cx="1407098" cy="56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068536" y="3105242"/>
            <a:ext cx="44678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Electrical system 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1" name="Picture 1" descr="F:\New folder\led pr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8440" y="4262843"/>
            <a:ext cx="10867944" cy="4887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Picture 2" descr="F:\New folder\thro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6898" y="4427435"/>
            <a:ext cx="11768841" cy="4412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F:\New folder\tassk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6426" y="8839718"/>
            <a:ext cx="9508687" cy="4528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47139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3A755F0-33E7-3942-A12E-8E78B3D60060}"/>
              </a:ext>
            </a:extLst>
          </p:cNvPr>
          <p:cNvSpPr txBox="1"/>
          <p:nvPr/>
        </p:nvSpPr>
        <p:spPr>
          <a:xfrm>
            <a:off x="2068536" y="2089579"/>
            <a:ext cx="6279796" cy="1015663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lvl="0"/>
            <a:r>
              <a:rPr lang="en-US" sz="6000" b="1" dirty="0" smtClean="0">
                <a:solidFill>
                  <a:srgbClr val="2A3340">
                    <a:lumMod val="50000"/>
                  </a:srgbClr>
                </a:solidFill>
                <a:latin typeface="Times New Roman" pitchFamily="18" charset="0"/>
                <a:ea typeface="Lato" panose="020F0502020204030203" pitchFamily="34" charset="0"/>
                <a:cs typeface="Times New Roman" pitchFamily="18" charset="0"/>
              </a:rPr>
              <a:t>Electromechanical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4C3E21A7-C93D-EA4D-846B-74E75FDAA1C1}"/>
              </a:ext>
            </a:extLst>
          </p:cNvPr>
          <p:cNvSpPr/>
          <p:nvPr/>
        </p:nvSpPr>
        <p:spPr>
          <a:xfrm rot="5400000" flipV="1">
            <a:off x="856095" y="2423706"/>
            <a:ext cx="1407098" cy="56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068536" y="3105242"/>
            <a:ext cx="44678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Electrical system 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0" name="Picture 2" descr="F:\New folder\class light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2" b="5866"/>
          <a:stretch/>
        </p:blipFill>
        <p:spPr bwMode="auto">
          <a:xfrm>
            <a:off x="875846" y="3989317"/>
            <a:ext cx="11321160" cy="9360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1" name="Picture 3" descr="F:\New folder\render class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28313" y="3989316"/>
            <a:ext cx="12208781" cy="9214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26885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3A755F0-33E7-3942-A12E-8E78B3D60060}"/>
              </a:ext>
            </a:extLst>
          </p:cNvPr>
          <p:cNvSpPr txBox="1"/>
          <p:nvPr/>
        </p:nvSpPr>
        <p:spPr>
          <a:xfrm>
            <a:off x="2068536" y="2089579"/>
            <a:ext cx="6279796" cy="1015663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lvl="0"/>
            <a:r>
              <a:rPr lang="en-US" sz="6000" b="1" dirty="0" smtClean="0">
                <a:solidFill>
                  <a:srgbClr val="2A3340">
                    <a:lumMod val="50000"/>
                  </a:srgbClr>
                </a:solidFill>
                <a:latin typeface="Times New Roman" pitchFamily="18" charset="0"/>
                <a:ea typeface="Lato" panose="020F0502020204030203" pitchFamily="34" charset="0"/>
                <a:cs typeface="Times New Roman" pitchFamily="18" charset="0"/>
              </a:rPr>
              <a:t>Electromechanical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4C3E21A7-C93D-EA4D-846B-74E75FDAA1C1}"/>
              </a:ext>
            </a:extLst>
          </p:cNvPr>
          <p:cNvSpPr/>
          <p:nvPr/>
        </p:nvSpPr>
        <p:spPr>
          <a:xfrm rot="5400000" flipV="1">
            <a:off x="856095" y="2423706"/>
            <a:ext cx="1407098" cy="56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068536" y="3105242"/>
            <a:ext cx="44678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Electrical system 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4" name="Picture 2" descr="F:\New folder\cafter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1" b="2762"/>
          <a:stretch/>
        </p:blipFill>
        <p:spPr bwMode="auto">
          <a:xfrm>
            <a:off x="549312" y="3686543"/>
            <a:ext cx="9472511" cy="9964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5" name="Picture 3" descr="F:\New folder\caghfeteria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8751" y="3751571"/>
            <a:ext cx="13112497" cy="9834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92245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3A755F0-33E7-3942-A12E-8E78B3D60060}"/>
              </a:ext>
            </a:extLst>
          </p:cNvPr>
          <p:cNvSpPr txBox="1"/>
          <p:nvPr/>
        </p:nvSpPr>
        <p:spPr>
          <a:xfrm>
            <a:off x="2068536" y="2089579"/>
            <a:ext cx="6279796" cy="1015663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lvl="0"/>
            <a:r>
              <a:rPr lang="en-US" sz="6000" b="1" dirty="0" smtClean="0">
                <a:solidFill>
                  <a:srgbClr val="2A3340">
                    <a:lumMod val="50000"/>
                  </a:srgbClr>
                </a:solidFill>
                <a:latin typeface="Times New Roman" pitchFamily="18" charset="0"/>
                <a:ea typeface="Lato" panose="020F0502020204030203" pitchFamily="34" charset="0"/>
                <a:cs typeface="Times New Roman" pitchFamily="18" charset="0"/>
              </a:rPr>
              <a:t>Electromechanical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4C3E21A7-C93D-EA4D-846B-74E75FDAA1C1}"/>
              </a:ext>
            </a:extLst>
          </p:cNvPr>
          <p:cNvSpPr/>
          <p:nvPr/>
        </p:nvSpPr>
        <p:spPr>
          <a:xfrm rot="5400000" flipV="1">
            <a:off x="856095" y="2423706"/>
            <a:ext cx="1407098" cy="56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068536" y="3105242"/>
            <a:ext cx="44678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Electrical system 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58" name="Picture 2" descr="F:\New folder\admi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701378"/>
            <a:ext cx="11783288" cy="5615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59" name="Picture 3" descr="F:\New folder\multi light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5" r="2738" b="2064"/>
          <a:stretch/>
        </p:blipFill>
        <p:spPr bwMode="auto">
          <a:xfrm>
            <a:off x="12036490" y="3165284"/>
            <a:ext cx="12341160" cy="10196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45548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10"/>
          <a:stretch/>
        </p:blipFill>
        <p:spPr bwMode="auto">
          <a:xfrm>
            <a:off x="2999232" y="695940"/>
            <a:ext cx="18980495" cy="12837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3A755F0-33E7-3942-A12E-8E78B3D60060}"/>
              </a:ext>
            </a:extLst>
          </p:cNvPr>
          <p:cNvSpPr txBox="1"/>
          <p:nvPr/>
        </p:nvSpPr>
        <p:spPr>
          <a:xfrm>
            <a:off x="2068536" y="2089579"/>
            <a:ext cx="6279796" cy="1015663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lvl="0"/>
            <a:r>
              <a:rPr lang="en-US" sz="6000" b="1" dirty="0" smtClean="0">
                <a:solidFill>
                  <a:srgbClr val="2A3340">
                    <a:lumMod val="50000"/>
                  </a:srgbClr>
                </a:solidFill>
                <a:latin typeface="Times New Roman" pitchFamily="18" charset="0"/>
                <a:ea typeface="Lato" panose="020F0502020204030203" pitchFamily="34" charset="0"/>
                <a:cs typeface="Times New Roman" pitchFamily="18" charset="0"/>
              </a:rPr>
              <a:t>Electromechanical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4C3E21A7-C93D-EA4D-846B-74E75FDAA1C1}"/>
              </a:ext>
            </a:extLst>
          </p:cNvPr>
          <p:cNvSpPr/>
          <p:nvPr/>
        </p:nvSpPr>
        <p:spPr>
          <a:xfrm rot="5400000" flipV="1">
            <a:off x="856095" y="2423706"/>
            <a:ext cx="1407098" cy="56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068536" y="3105242"/>
            <a:ext cx="44678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Electrical system 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75459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8959" y="1474160"/>
            <a:ext cx="18405683" cy="11975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3A755F0-33E7-3942-A12E-8E78B3D60060}"/>
              </a:ext>
            </a:extLst>
          </p:cNvPr>
          <p:cNvSpPr txBox="1"/>
          <p:nvPr/>
        </p:nvSpPr>
        <p:spPr>
          <a:xfrm>
            <a:off x="2068536" y="2089579"/>
            <a:ext cx="6279796" cy="1015663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lvl="0"/>
            <a:r>
              <a:rPr lang="en-US" sz="6000" b="1" dirty="0" smtClean="0">
                <a:solidFill>
                  <a:srgbClr val="2A3340">
                    <a:lumMod val="50000"/>
                  </a:srgbClr>
                </a:solidFill>
                <a:latin typeface="Times New Roman" pitchFamily="18" charset="0"/>
                <a:ea typeface="Lato" panose="020F0502020204030203" pitchFamily="34" charset="0"/>
                <a:cs typeface="Times New Roman" pitchFamily="18" charset="0"/>
              </a:rPr>
              <a:t>Electromechanical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4C3E21A7-C93D-EA4D-846B-74E75FDAA1C1}"/>
              </a:ext>
            </a:extLst>
          </p:cNvPr>
          <p:cNvSpPr/>
          <p:nvPr/>
        </p:nvSpPr>
        <p:spPr>
          <a:xfrm rot="5400000" flipV="1">
            <a:off x="856095" y="2423706"/>
            <a:ext cx="1407098" cy="56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068536" y="3105242"/>
            <a:ext cx="44678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Electrical system 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29075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3A755F0-33E7-3942-A12E-8E78B3D60060}"/>
              </a:ext>
            </a:extLst>
          </p:cNvPr>
          <p:cNvSpPr txBox="1"/>
          <p:nvPr/>
        </p:nvSpPr>
        <p:spPr>
          <a:xfrm>
            <a:off x="2068536" y="2089579"/>
            <a:ext cx="6279796" cy="1015663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lvl="0"/>
            <a:r>
              <a:rPr lang="en-US" sz="6000" b="1" dirty="0" smtClean="0">
                <a:solidFill>
                  <a:srgbClr val="2A3340">
                    <a:lumMod val="50000"/>
                  </a:srgbClr>
                </a:solidFill>
                <a:latin typeface="Times New Roman" pitchFamily="18" charset="0"/>
                <a:ea typeface="Lato" panose="020F0502020204030203" pitchFamily="34" charset="0"/>
                <a:cs typeface="Times New Roman" pitchFamily="18" charset="0"/>
              </a:rPr>
              <a:t>Electromechanical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4C3E21A7-C93D-EA4D-846B-74E75FDAA1C1}"/>
              </a:ext>
            </a:extLst>
          </p:cNvPr>
          <p:cNvSpPr/>
          <p:nvPr/>
        </p:nvSpPr>
        <p:spPr>
          <a:xfrm rot="5400000" flipV="1">
            <a:off x="856095" y="2423706"/>
            <a:ext cx="1407098" cy="56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068536" y="3105242"/>
            <a:ext cx="31771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PV system 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6"/>
          <a:stretch/>
        </p:blipFill>
        <p:spPr>
          <a:xfrm>
            <a:off x="5199270" y="3428407"/>
            <a:ext cx="12664440" cy="1731476"/>
          </a:xfrm>
          <a:prstGeom prst="rect">
            <a:avLst/>
          </a:prstGeom>
        </p:spPr>
      </p:pic>
      <p:pic>
        <p:nvPicPr>
          <p:cNvPr id="23554" name="Picture 2" descr="F:\New folder\2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7" r="1631"/>
          <a:stretch/>
        </p:blipFill>
        <p:spPr bwMode="auto">
          <a:xfrm>
            <a:off x="5199270" y="5065776"/>
            <a:ext cx="12664440" cy="7660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08696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3A755F0-33E7-3942-A12E-8E78B3D60060}"/>
              </a:ext>
            </a:extLst>
          </p:cNvPr>
          <p:cNvSpPr txBox="1"/>
          <p:nvPr/>
        </p:nvSpPr>
        <p:spPr>
          <a:xfrm>
            <a:off x="2068536" y="2089579"/>
            <a:ext cx="6279796" cy="1015663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lvl="0"/>
            <a:r>
              <a:rPr lang="en-US" sz="6000" b="1" dirty="0" smtClean="0">
                <a:solidFill>
                  <a:srgbClr val="2A3340">
                    <a:lumMod val="50000"/>
                  </a:srgbClr>
                </a:solidFill>
                <a:latin typeface="Times New Roman" pitchFamily="18" charset="0"/>
                <a:ea typeface="Lato" panose="020F0502020204030203" pitchFamily="34" charset="0"/>
                <a:cs typeface="Times New Roman" pitchFamily="18" charset="0"/>
              </a:rPr>
              <a:t>Electromechanical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4C3E21A7-C93D-EA4D-846B-74E75FDAA1C1}"/>
              </a:ext>
            </a:extLst>
          </p:cNvPr>
          <p:cNvSpPr/>
          <p:nvPr/>
        </p:nvSpPr>
        <p:spPr>
          <a:xfrm rot="5400000" flipV="1">
            <a:off x="856095" y="2423706"/>
            <a:ext cx="1407098" cy="56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068536" y="3105242"/>
            <a:ext cx="31771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PV system 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578" name="Picture 2" descr="F:\New folder\pa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2328" y="3751573"/>
            <a:ext cx="16584862" cy="9217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84813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3A755F0-33E7-3942-A12E-8E78B3D60060}"/>
              </a:ext>
            </a:extLst>
          </p:cNvPr>
          <p:cNvSpPr txBox="1"/>
          <p:nvPr/>
        </p:nvSpPr>
        <p:spPr>
          <a:xfrm>
            <a:off x="2068536" y="2089579"/>
            <a:ext cx="7956024" cy="120032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7200" b="1" dirty="0" smtClean="0">
                <a:solidFill>
                  <a:schemeClr val="tx2"/>
                </a:solidFill>
                <a:latin typeface="Times New Roman" pitchFamily="18" charset="0"/>
                <a:ea typeface="Lato" panose="020F0502020204030203" pitchFamily="34" charset="0"/>
                <a:cs typeface="Times New Roman" pitchFamily="18" charset="0"/>
              </a:rPr>
              <a:t>Quantity Surveying</a:t>
            </a:r>
            <a:endParaRPr lang="en-US" sz="7200" b="1" dirty="0">
              <a:solidFill>
                <a:schemeClr val="tx2"/>
              </a:solidFill>
              <a:latin typeface="Times New Roman" pitchFamily="18" charset="0"/>
              <a:ea typeface="Lato" panose="020F0502020204030203" pitchFamily="34" charset="0"/>
              <a:cs typeface="Times New Roman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4C3E21A7-C93D-EA4D-846B-74E75FDAA1C1}"/>
              </a:ext>
            </a:extLst>
          </p:cNvPr>
          <p:cNvSpPr/>
          <p:nvPr/>
        </p:nvSpPr>
        <p:spPr>
          <a:xfrm rot="5400000" flipV="1">
            <a:off x="856095" y="2423706"/>
            <a:ext cx="1407098" cy="56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1276B888-A33A-D94C-9DAA-971A259BB926}"/>
              </a:ext>
            </a:extLst>
          </p:cNvPr>
          <p:cNvGrpSpPr/>
          <p:nvPr/>
        </p:nvGrpSpPr>
        <p:grpSpPr>
          <a:xfrm>
            <a:off x="11944486" y="4756656"/>
            <a:ext cx="11866490" cy="6573185"/>
            <a:chOff x="2057536" y="4842381"/>
            <a:chExt cx="11866490" cy="6573185"/>
          </a:xfrm>
        </p:grpSpPr>
        <p:sp>
          <p:nvSpPr>
            <p:cNvPr id="25" name="TextBox 24">
              <a:extLst>
                <a:ext uri="{FF2B5EF4-FFF2-40B4-BE49-F238E27FC236}">
                  <a16:creationId xmlns="" xmlns:a16="http://schemas.microsoft.com/office/drawing/2014/main" id="{D794A8F6-E9BF-4D45-BA88-87576AF8F283}"/>
                </a:ext>
              </a:extLst>
            </p:cNvPr>
            <p:cNvSpPr txBox="1"/>
            <p:nvPr/>
          </p:nvSpPr>
          <p:spPr>
            <a:xfrm>
              <a:off x="3776938" y="5138215"/>
              <a:ext cx="163217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tx2"/>
                  </a:solidFill>
                  <a:latin typeface="Times New Roman" pitchFamily="18" charset="0"/>
                  <a:ea typeface="Lato Black" panose="020F0502020204030203" pitchFamily="34" charset="0"/>
                  <a:cs typeface="Times New Roman" pitchFamily="18" charset="0"/>
                </a:rPr>
                <a:t>Project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="" xmlns:a16="http://schemas.microsoft.com/office/drawing/2014/main" id="{37C76A0B-C3F9-5D41-B147-F4B864ED0796}"/>
                </a:ext>
              </a:extLst>
            </p:cNvPr>
            <p:cNvSpPr/>
            <p:nvPr/>
          </p:nvSpPr>
          <p:spPr>
            <a:xfrm>
              <a:off x="2057536" y="6065608"/>
              <a:ext cx="5062234" cy="11439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4080"/>
                </a:lnSpc>
              </a:pPr>
              <a:r>
                <a:rPr lang="en-US" sz="4000" b="1" dirty="0" smtClean="0">
                  <a:solidFill>
                    <a:srgbClr val="FF0000"/>
                  </a:solidFill>
                  <a:latin typeface="Times New Roman" pitchFamily="18" charset="0"/>
                  <a:ea typeface="Lato Light" panose="020F0502020204030203" pitchFamily="34" charset="0"/>
                  <a:cs typeface="Times New Roman" pitchFamily="18" charset="0"/>
                </a:rPr>
                <a:t>Electrical</a:t>
              </a:r>
              <a:r>
                <a:rPr lang="en-US" sz="4000" dirty="0" smtClean="0">
                  <a:solidFill>
                    <a:srgbClr val="FF0000"/>
                  </a:solidFill>
                  <a:latin typeface="Times New Roman" pitchFamily="18" charset="0"/>
                  <a:ea typeface="Lato Light" panose="020F0502020204030203" pitchFamily="34" charset="0"/>
                  <a:cs typeface="Times New Roman" pitchFamily="18" charset="0"/>
                </a:rPr>
                <a:t> </a:t>
              </a:r>
              <a:r>
                <a:rPr lang="en-US" sz="4000" dirty="0" smtClean="0">
                  <a:solidFill>
                    <a:schemeClr val="tx1">
                      <a:lumMod val="50000"/>
                    </a:schemeClr>
                  </a:solidFill>
                  <a:latin typeface="Times New Roman" pitchFamily="18" charset="0"/>
                  <a:ea typeface="Lato Light" panose="020F0502020204030203" pitchFamily="34" charset="0"/>
                  <a:cs typeface="Times New Roman" pitchFamily="18" charset="0"/>
                </a:rPr>
                <a:t>works cost is equal to 128804 NIS</a:t>
              </a:r>
              <a:r>
                <a:rPr lang="en-US" sz="2800" dirty="0" smtClean="0">
                  <a:solidFill>
                    <a:schemeClr val="tx1">
                      <a:lumMod val="50000"/>
                    </a:schemeClr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.</a:t>
              </a:r>
              <a:endParaRPr lang="en-US" sz="2800" dirty="0">
                <a:solidFill>
                  <a:schemeClr val="tx1">
                    <a:lumMod val="50000"/>
                  </a:scheme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="" xmlns:a16="http://schemas.microsoft.com/office/drawing/2014/main" id="{2DAEF631-3568-CA43-A66E-25F77EFA12FF}"/>
                </a:ext>
              </a:extLst>
            </p:cNvPr>
            <p:cNvSpPr txBox="1"/>
            <p:nvPr/>
          </p:nvSpPr>
          <p:spPr>
            <a:xfrm>
              <a:off x="3776938" y="9344270"/>
              <a:ext cx="161262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tx2"/>
                  </a:solidFill>
                  <a:latin typeface="Times New Roman" pitchFamily="18" charset="0"/>
                  <a:ea typeface="Lato Black" panose="020F0502020204030203" pitchFamily="34" charset="0"/>
                  <a:cs typeface="Times New Roman" pitchFamily="18" charset="0"/>
                </a:rPr>
                <a:t>Project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="" xmlns:a16="http://schemas.microsoft.com/office/drawing/2014/main" id="{5B3D3717-EAA0-094D-9FB9-C2FC5333AF0E}"/>
                </a:ext>
              </a:extLst>
            </p:cNvPr>
            <p:cNvSpPr/>
            <p:nvPr/>
          </p:nvSpPr>
          <p:spPr>
            <a:xfrm>
              <a:off x="2057536" y="10271663"/>
              <a:ext cx="5376360" cy="11439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4080"/>
                </a:lnSpc>
              </a:pPr>
              <a:r>
                <a:rPr lang="en-US" sz="4000" b="1" dirty="0">
                  <a:solidFill>
                    <a:srgbClr val="FF0000"/>
                  </a:solidFill>
                  <a:latin typeface="Times New Roman" pitchFamily="18" charset="0"/>
                  <a:ea typeface="Lato Light" panose="020F0502020204030203" pitchFamily="34" charset="0"/>
                  <a:cs typeface="Times New Roman" pitchFamily="18" charset="0"/>
                </a:rPr>
                <a:t>Structural</a:t>
              </a:r>
              <a:r>
                <a:rPr lang="en-US" sz="4000" dirty="0" smtClean="0">
                  <a:solidFill>
                    <a:schemeClr val="tx1">
                      <a:lumMod val="50000"/>
                    </a:schemeClr>
                  </a:solidFill>
                  <a:latin typeface="Times New Roman" pitchFamily="18" charset="0"/>
                  <a:ea typeface="Lato Light" panose="020F0502020204030203" pitchFamily="34" charset="0"/>
                  <a:cs typeface="Times New Roman" pitchFamily="18" charset="0"/>
                </a:rPr>
                <a:t> works cost is equal to 1781306 NIS.</a:t>
              </a:r>
              <a:endParaRPr lang="en-US" sz="400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ea typeface="Lato Light" panose="020F0502020204030203" pitchFamily="34" charset="0"/>
                <a:cs typeface="Times New Roman" pitchFamily="18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="" xmlns:a16="http://schemas.microsoft.com/office/drawing/2014/main" id="{E94EC049-94AB-8245-BB02-2A190B1A8FB2}"/>
                </a:ext>
              </a:extLst>
            </p:cNvPr>
            <p:cNvSpPr txBox="1"/>
            <p:nvPr/>
          </p:nvSpPr>
          <p:spPr>
            <a:xfrm>
              <a:off x="9399642" y="5138215"/>
              <a:ext cx="161262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tx2"/>
                  </a:solidFill>
                  <a:latin typeface="Times New Roman" pitchFamily="18" charset="0"/>
                  <a:ea typeface="Lato Black" panose="020F0502020204030203" pitchFamily="34" charset="0"/>
                  <a:cs typeface="Times New Roman" pitchFamily="18" charset="0"/>
                </a:rPr>
                <a:t>Project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="" xmlns:a16="http://schemas.microsoft.com/office/drawing/2014/main" id="{9AE09076-A92D-D740-888C-B37AF7F133C5}"/>
                </a:ext>
              </a:extLst>
            </p:cNvPr>
            <p:cNvSpPr/>
            <p:nvPr/>
          </p:nvSpPr>
          <p:spPr>
            <a:xfrm>
              <a:off x="7680240" y="6065608"/>
              <a:ext cx="5347674" cy="11439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4080"/>
                </a:lnSpc>
              </a:pPr>
              <a:r>
                <a:rPr lang="en-US" sz="4000" b="1" dirty="0">
                  <a:solidFill>
                    <a:srgbClr val="FF0000"/>
                  </a:solidFill>
                  <a:latin typeface="Times New Roman" pitchFamily="18" charset="0"/>
                  <a:ea typeface="Lato Light" panose="020F0502020204030203" pitchFamily="34" charset="0"/>
                  <a:cs typeface="Times New Roman" pitchFamily="18" charset="0"/>
                </a:rPr>
                <a:t>Mechanical</a:t>
              </a:r>
              <a:r>
                <a:rPr lang="en-US" sz="4000" dirty="0" smtClean="0">
                  <a:solidFill>
                    <a:schemeClr val="tx1">
                      <a:lumMod val="50000"/>
                    </a:schemeClr>
                  </a:solidFill>
                  <a:latin typeface="Times New Roman" pitchFamily="18" charset="0"/>
                  <a:ea typeface="Lato Light" panose="020F0502020204030203" pitchFamily="34" charset="0"/>
                  <a:cs typeface="Times New Roman" pitchFamily="18" charset="0"/>
                </a:rPr>
                <a:t> works cost is equal to 201877 NIS .</a:t>
              </a:r>
              <a:endParaRPr lang="en-US" sz="400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ea typeface="Lato Light" panose="020F0502020204030203" pitchFamily="34" charset="0"/>
                <a:cs typeface="Times New Roman" pitchFamily="18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="" xmlns:a16="http://schemas.microsoft.com/office/drawing/2014/main" id="{F741B442-DB7F-C944-935F-DAB7BE2C9B88}"/>
                </a:ext>
              </a:extLst>
            </p:cNvPr>
            <p:cNvSpPr txBox="1"/>
            <p:nvPr/>
          </p:nvSpPr>
          <p:spPr>
            <a:xfrm>
              <a:off x="9399642" y="9344270"/>
              <a:ext cx="161262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tx2"/>
                  </a:solidFill>
                  <a:latin typeface="Times New Roman" pitchFamily="18" charset="0"/>
                  <a:ea typeface="Lato Black" panose="020F0502020204030203" pitchFamily="34" charset="0"/>
                  <a:cs typeface="Times New Roman" pitchFamily="18" charset="0"/>
                </a:rPr>
                <a:t>Project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="" xmlns:a16="http://schemas.microsoft.com/office/drawing/2014/main" id="{76087D51-BD7E-4C42-91E0-61AC5312BCD5}"/>
                </a:ext>
              </a:extLst>
            </p:cNvPr>
            <p:cNvSpPr/>
            <p:nvPr/>
          </p:nvSpPr>
          <p:spPr>
            <a:xfrm>
              <a:off x="7680240" y="10271663"/>
              <a:ext cx="6243786" cy="11439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4080"/>
                </a:lnSpc>
              </a:pPr>
              <a:r>
                <a:rPr lang="en-US" sz="4000" b="1" dirty="0">
                  <a:solidFill>
                    <a:srgbClr val="FF0000"/>
                  </a:solidFill>
                  <a:latin typeface="Times New Roman" pitchFamily="18" charset="0"/>
                  <a:ea typeface="Lato Light" panose="020F0502020204030203" pitchFamily="34" charset="0"/>
                  <a:cs typeface="Times New Roman" pitchFamily="18" charset="0"/>
                </a:rPr>
                <a:t>Architectural</a:t>
              </a:r>
              <a:r>
                <a:rPr lang="en-US" sz="4000" dirty="0">
                  <a:solidFill>
                    <a:schemeClr val="tx1">
                      <a:lumMod val="50000"/>
                    </a:schemeClr>
                  </a:solidFill>
                  <a:latin typeface="Times New Roman" pitchFamily="18" charset="0"/>
                  <a:ea typeface="Lato Light" panose="020F0502020204030203" pitchFamily="34" charset="0"/>
                  <a:cs typeface="Times New Roman" pitchFamily="18" charset="0"/>
                </a:rPr>
                <a:t> works cost is equal to 2152701 </a:t>
              </a:r>
              <a:r>
                <a:rPr lang="en-US" sz="4000" dirty="0" smtClean="0">
                  <a:solidFill>
                    <a:schemeClr val="tx1">
                      <a:lumMod val="50000"/>
                    </a:schemeClr>
                  </a:solidFill>
                  <a:latin typeface="Times New Roman" pitchFamily="18" charset="0"/>
                  <a:ea typeface="Lato Light" panose="020F0502020204030203" pitchFamily="34" charset="0"/>
                  <a:cs typeface="Times New Roman" pitchFamily="18" charset="0"/>
                </a:rPr>
                <a:t>NIS.</a:t>
              </a:r>
              <a:endParaRPr lang="en-US" sz="400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ea typeface="Lato Light" panose="020F0502020204030203" pitchFamily="34" charset="0"/>
                <a:cs typeface="Times New Roman" pitchFamily="18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="" xmlns:a16="http://schemas.microsoft.com/office/drawing/2014/main" id="{C6C5E838-6484-6142-8A90-9D42197CED29}"/>
                </a:ext>
              </a:extLst>
            </p:cNvPr>
            <p:cNvSpPr txBox="1"/>
            <p:nvPr/>
          </p:nvSpPr>
          <p:spPr>
            <a:xfrm>
              <a:off x="2057536" y="4842381"/>
              <a:ext cx="1338828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0" b="1" dirty="0" smtClean="0">
                  <a:solidFill>
                    <a:schemeClr val="accent1"/>
                  </a:solidFill>
                  <a:latin typeface="Times New Roman" pitchFamily="18" charset="0"/>
                  <a:ea typeface="Lato Black" panose="020F0502020204030203" pitchFamily="34" charset="0"/>
                  <a:cs typeface="Times New Roman" pitchFamily="18" charset="0"/>
                </a:rPr>
                <a:t>4%</a:t>
              </a:r>
              <a:endParaRPr lang="en-US" sz="6000" b="1" dirty="0">
                <a:solidFill>
                  <a:schemeClr val="accent1"/>
                </a:solidFill>
                <a:latin typeface="Times New Roman" pitchFamily="18" charset="0"/>
                <a:ea typeface="Lato Black" panose="020F0502020204030203" pitchFamily="34" charset="0"/>
                <a:cs typeface="Times New Roman" pitchFamily="18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="" xmlns:a16="http://schemas.microsoft.com/office/drawing/2014/main" id="{501D8C46-4EDB-7D42-8AA8-761F45ECB80A}"/>
                </a:ext>
              </a:extLst>
            </p:cNvPr>
            <p:cNvSpPr txBox="1"/>
            <p:nvPr/>
          </p:nvSpPr>
          <p:spPr>
            <a:xfrm>
              <a:off x="2057536" y="9048436"/>
              <a:ext cx="1723549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0" b="1" dirty="0" smtClean="0">
                  <a:solidFill>
                    <a:schemeClr val="accent3"/>
                  </a:solidFill>
                  <a:latin typeface="Times New Roman" pitchFamily="18" charset="0"/>
                  <a:ea typeface="Lato Black" panose="020F0502020204030203" pitchFamily="34" charset="0"/>
                  <a:cs typeface="Times New Roman" pitchFamily="18" charset="0"/>
                </a:rPr>
                <a:t>40%</a:t>
              </a:r>
              <a:endParaRPr lang="en-US" sz="6000" b="1" dirty="0">
                <a:solidFill>
                  <a:schemeClr val="accent3"/>
                </a:solidFill>
                <a:latin typeface="Times New Roman" pitchFamily="18" charset="0"/>
                <a:ea typeface="Lato Black" panose="020F0502020204030203" pitchFamily="34" charset="0"/>
                <a:cs typeface="Times New Roman" pitchFamily="18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="" xmlns:a16="http://schemas.microsoft.com/office/drawing/2014/main" id="{31D8DC27-4243-474C-84E5-E9CC7B85D3FF}"/>
                </a:ext>
              </a:extLst>
            </p:cNvPr>
            <p:cNvSpPr txBox="1"/>
            <p:nvPr/>
          </p:nvSpPr>
          <p:spPr>
            <a:xfrm>
              <a:off x="7680240" y="4842381"/>
              <a:ext cx="1338828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0" b="1" dirty="0" smtClean="0">
                  <a:solidFill>
                    <a:schemeClr val="accent2"/>
                  </a:solidFill>
                  <a:latin typeface="Times New Roman" pitchFamily="18" charset="0"/>
                  <a:ea typeface="Lato Black" panose="020F0502020204030203" pitchFamily="34" charset="0"/>
                  <a:cs typeface="Times New Roman" pitchFamily="18" charset="0"/>
                </a:rPr>
                <a:t>7%</a:t>
              </a:r>
              <a:endParaRPr lang="en-US" sz="6000" b="1" dirty="0">
                <a:solidFill>
                  <a:schemeClr val="accent2"/>
                </a:solidFill>
                <a:latin typeface="Times New Roman" pitchFamily="18" charset="0"/>
                <a:ea typeface="Lato Black" panose="020F0502020204030203" pitchFamily="34" charset="0"/>
                <a:cs typeface="Times New Roman" pitchFamily="18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="" xmlns:a16="http://schemas.microsoft.com/office/drawing/2014/main" id="{664C4AD9-0B1D-0247-A909-3678A3AAD103}"/>
                </a:ext>
              </a:extLst>
            </p:cNvPr>
            <p:cNvSpPr txBox="1"/>
            <p:nvPr/>
          </p:nvSpPr>
          <p:spPr>
            <a:xfrm>
              <a:off x="7680240" y="9048436"/>
              <a:ext cx="1723549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0" b="1" dirty="0" smtClean="0">
                  <a:solidFill>
                    <a:schemeClr val="accent4"/>
                  </a:solidFill>
                  <a:latin typeface="Times New Roman" pitchFamily="18" charset="0"/>
                  <a:ea typeface="Lato Black" panose="020F0502020204030203" pitchFamily="34" charset="0"/>
                  <a:cs typeface="Times New Roman" pitchFamily="18" charset="0"/>
                </a:rPr>
                <a:t>49%</a:t>
              </a:r>
              <a:endParaRPr lang="en-US" sz="6000" b="1" dirty="0">
                <a:solidFill>
                  <a:schemeClr val="accent4"/>
                </a:solidFill>
                <a:latin typeface="Times New Roman" pitchFamily="18" charset="0"/>
                <a:ea typeface="Lato Black" panose="020F0502020204030203" pitchFamily="34" charset="0"/>
                <a:cs typeface="Times New Roman" pitchFamily="18" charset="0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8FB36AE9-667F-B446-AFB1-18E570C766E6}"/>
              </a:ext>
            </a:extLst>
          </p:cNvPr>
          <p:cNvGrpSpPr/>
          <p:nvPr/>
        </p:nvGrpSpPr>
        <p:grpSpPr>
          <a:xfrm>
            <a:off x="2158054" y="5314949"/>
            <a:ext cx="7515308" cy="6485662"/>
            <a:chOff x="2158054" y="5314950"/>
            <a:chExt cx="6157271" cy="6485662"/>
          </a:xfrm>
        </p:grpSpPr>
        <p:sp>
          <p:nvSpPr>
            <p:cNvPr id="43" name="Freeform 2356">
              <a:extLst>
                <a:ext uri="{FF2B5EF4-FFF2-40B4-BE49-F238E27FC236}">
                  <a16:creationId xmlns="" xmlns:a16="http://schemas.microsoft.com/office/drawing/2014/main" id="{3DAC334C-A5D5-364F-A9A1-2BCAE070BB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8054" y="11329841"/>
              <a:ext cx="928046" cy="470769"/>
            </a:xfrm>
            <a:custGeom>
              <a:avLst/>
              <a:gdLst>
                <a:gd name="T0" fmla="*/ 293 w 294"/>
                <a:gd name="T1" fmla="*/ 0 h 3671"/>
                <a:gd name="T2" fmla="*/ 0 w 294"/>
                <a:gd name="T3" fmla="*/ 0 h 3671"/>
                <a:gd name="T4" fmla="*/ 0 w 294"/>
                <a:gd name="T5" fmla="*/ 3670 h 3671"/>
                <a:gd name="T6" fmla="*/ 293 w 294"/>
                <a:gd name="T7" fmla="*/ 3670 h 3671"/>
                <a:gd name="T8" fmla="*/ 293 w 294"/>
                <a:gd name="T9" fmla="*/ 0 h 3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4" h="3671">
                  <a:moveTo>
                    <a:pt x="293" y="0"/>
                  </a:moveTo>
                  <a:lnTo>
                    <a:pt x="0" y="0"/>
                  </a:lnTo>
                  <a:lnTo>
                    <a:pt x="0" y="3670"/>
                  </a:lnTo>
                  <a:lnTo>
                    <a:pt x="293" y="3670"/>
                  </a:lnTo>
                  <a:lnTo>
                    <a:pt x="293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9600"/>
            </a:p>
          </p:txBody>
        </p:sp>
        <p:sp>
          <p:nvSpPr>
            <p:cNvPr id="44" name="Freeform 2356">
              <a:extLst>
                <a:ext uri="{FF2B5EF4-FFF2-40B4-BE49-F238E27FC236}">
                  <a16:creationId xmlns="" xmlns:a16="http://schemas.microsoft.com/office/drawing/2014/main" id="{9978EFB0-7EF5-CC46-A4B4-DD34931B63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1129" y="11027665"/>
              <a:ext cx="928046" cy="772946"/>
            </a:xfrm>
            <a:custGeom>
              <a:avLst/>
              <a:gdLst>
                <a:gd name="T0" fmla="*/ 293 w 294"/>
                <a:gd name="T1" fmla="*/ 0 h 3671"/>
                <a:gd name="T2" fmla="*/ 0 w 294"/>
                <a:gd name="T3" fmla="*/ 0 h 3671"/>
                <a:gd name="T4" fmla="*/ 0 w 294"/>
                <a:gd name="T5" fmla="*/ 3670 h 3671"/>
                <a:gd name="T6" fmla="*/ 293 w 294"/>
                <a:gd name="T7" fmla="*/ 3670 h 3671"/>
                <a:gd name="T8" fmla="*/ 293 w 294"/>
                <a:gd name="T9" fmla="*/ 0 h 3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4" h="3671">
                  <a:moveTo>
                    <a:pt x="293" y="0"/>
                  </a:moveTo>
                  <a:lnTo>
                    <a:pt x="0" y="0"/>
                  </a:lnTo>
                  <a:lnTo>
                    <a:pt x="0" y="3670"/>
                  </a:lnTo>
                  <a:lnTo>
                    <a:pt x="293" y="3670"/>
                  </a:lnTo>
                  <a:lnTo>
                    <a:pt x="293" y="0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9600"/>
            </a:p>
          </p:txBody>
        </p:sp>
        <p:sp>
          <p:nvSpPr>
            <p:cNvPr id="45" name="Freeform 2356">
              <a:extLst>
                <a:ext uri="{FF2B5EF4-FFF2-40B4-BE49-F238E27FC236}">
                  <a16:creationId xmlns="" xmlns:a16="http://schemas.microsoft.com/office/drawing/2014/main" id="{CA33ED27-8391-F240-800A-8AB12B8734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44204" y="6254497"/>
              <a:ext cx="928046" cy="5546115"/>
            </a:xfrm>
            <a:custGeom>
              <a:avLst/>
              <a:gdLst>
                <a:gd name="T0" fmla="*/ 293 w 294"/>
                <a:gd name="T1" fmla="*/ 0 h 3671"/>
                <a:gd name="T2" fmla="*/ 0 w 294"/>
                <a:gd name="T3" fmla="*/ 0 h 3671"/>
                <a:gd name="T4" fmla="*/ 0 w 294"/>
                <a:gd name="T5" fmla="*/ 3670 h 3671"/>
                <a:gd name="T6" fmla="*/ 293 w 294"/>
                <a:gd name="T7" fmla="*/ 3670 h 3671"/>
                <a:gd name="T8" fmla="*/ 293 w 294"/>
                <a:gd name="T9" fmla="*/ 0 h 3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4" h="3671">
                  <a:moveTo>
                    <a:pt x="293" y="0"/>
                  </a:moveTo>
                  <a:lnTo>
                    <a:pt x="0" y="0"/>
                  </a:lnTo>
                  <a:lnTo>
                    <a:pt x="0" y="3670"/>
                  </a:lnTo>
                  <a:lnTo>
                    <a:pt x="293" y="3670"/>
                  </a:lnTo>
                  <a:lnTo>
                    <a:pt x="293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9600"/>
            </a:p>
          </p:txBody>
        </p:sp>
        <p:sp>
          <p:nvSpPr>
            <p:cNvPr id="46" name="Freeform 2356">
              <a:extLst>
                <a:ext uri="{FF2B5EF4-FFF2-40B4-BE49-F238E27FC236}">
                  <a16:creationId xmlns="" xmlns:a16="http://schemas.microsoft.com/office/drawing/2014/main" id="{329CFE66-2889-7C42-9106-649849BE60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87279" y="5314950"/>
              <a:ext cx="928046" cy="6485662"/>
            </a:xfrm>
            <a:custGeom>
              <a:avLst/>
              <a:gdLst>
                <a:gd name="T0" fmla="*/ 293 w 294"/>
                <a:gd name="T1" fmla="*/ 0 h 3671"/>
                <a:gd name="T2" fmla="*/ 0 w 294"/>
                <a:gd name="T3" fmla="*/ 0 h 3671"/>
                <a:gd name="T4" fmla="*/ 0 w 294"/>
                <a:gd name="T5" fmla="*/ 3670 h 3671"/>
                <a:gd name="T6" fmla="*/ 293 w 294"/>
                <a:gd name="T7" fmla="*/ 3670 h 3671"/>
                <a:gd name="T8" fmla="*/ 293 w 294"/>
                <a:gd name="T9" fmla="*/ 0 h 3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4" h="3671">
                  <a:moveTo>
                    <a:pt x="293" y="0"/>
                  </a:moveTo>
                  <a:lnTo>
                    <a:pt x="0" y="0"/>
                  </a:lnTo>
                  <a:lnTo>
                    <a:pt x="0" y="3670"/>
                  </a:lnTo>
                  <a:lnTo>
                    <a:pt x="293" y="3670"/>
                  </a:lnTo>
                  <a:lnTo>
                    <a:pt x="293" y="0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9600"/>
            </a:p>
          </p:txBody>
        </p:sp>
      </p:grpSp>
      <p:cxnSp>
        <p:nvCxnSpPr>
          <p:cNvPr id="47" name="Straight Connector 46">
            <a:extLst>
              <a:ext uri="{FF2B5EF4-FFF2-40B4-BE49-F238E27FC236}">
                <a16:creationId xmlns="" xmlns:a16="http://schemas.microsoft.com/office/drawing/2014/main" id="{45D9D94A-5514-444F-9C7D-D4DBE8F3BECC}"/>
              </a:ext>
            </a:extLst>
          </p:cNvPr>
          <p:cNvCxnSpPr/>
          <p:nvPr/>
        </p:nvCxnSpPr>
        <p:spPr>
          <a:xfrm>
            <a:off x="1956570" y="11800610"/>
            <a:ext cx="710812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5280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3A755F0-33E7-3942-A12E-8E78B3D60060}"/>
              </a:ext>
            </a:extLst>
          </p:cNvPr>
          <p:cNvSpPr txBox="1"/>
          <p:nvPr/>
        </p:nvSpPr>
        <p:spPr>
          <a:xfrm>
            <a:off x="2068536" y="2089579"/>
            <a:ext cx="6660798" cy="1015663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lvl="0"/>
            <a:r>
              <a:rPr lang="en-US" sz="6000" b="1" dirty="0" smtClean="0">
                <a:solidFill>
                  <a:srgbClr val="2A3340">
                    <a:lumMod val="50000"/>
                  </a:srgbClr>
                </a:solidFill>
                <a:latin typeface="Times New Roman" pitchFamily="18" charset="0"/>
                <a:ea typeface="Lato" panose="020F0502020204030203" pitchFamily="34" charset="0"/>
                <a:cs typeface="Times New Roman" pitchFamily="18" charset="0"/>
              </a:rPr>
              <a:t>Quantity Surveying</a:t>
            </a:r>
            <a:endParaRPr lang="en-US" sz="6000" b="1" dirty="0">
              <a:solidFill>
                <a:srgbClr val="2A3340">
                  <a:lumMod val="50000"/>
                </a:srgbClr>
              </a:solidFill>
              <a:latin typeface="Times New Roman" pitchFamily="18" charset="0"/>
              <a:ea typeface="Lato" panose="020F0502020204030203" pitchFamily="34" charset="0"/>
              <a:cs typeface="Times New Roman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4C3E21A7-C93D-EA4D-846B-74E75FDAA1C1}"/>
              </a:ext>
            </a:extLst>
          </p:cNvPr>
          <p:cNvSpPr/>
          <p:nvPr/>
        </p:nvSpPr>
        <p:spPr>
          <a:xfrm rot="5400000" flipV="1">
            <a:off x="856095" y="2423706"/>
            <a:ext cx="1407098" cy="56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587968" y="3858768"/>
                <a:ext cx="21125728" cy="28456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en-US" sz="4800" dirty="0" smtClean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The total cost of the school building is </a:t>
                </a:r>
                <a:r>
                  <a:rPr lang="en-US" sz="4800" b="1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4,243,328 NIS </a:t>
                </a:r>
                <a:r>
                  <a:rPr lang="en-US" sz="4800" dirty="0" smtClean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and the total area of the school building is 2700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80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4800" b="0" i="1" smtClean="0">
                            <a:solidFill>
                              <a:schemeClr val="tx2"/>
                            </a:solidFill>
                            <a:latin typeface="Cambria Math"/>
                            <a:cs typeface="Times New Roman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4800" b="0" i="1" smtClean="0">
                            <a:solidFill>
                              <a:schemeClr val="tx2"/>
                            </a:solidFill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4800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4800" dirty="0" smtClean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which means that the total unit cost per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8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4800" i="1">
                            <a:solidFill>
                              <a:schemeClr val="tx2"/>
                            </a:solidFill>
                            <a:latin typeface="Cambria Math"/>
                            <a:cs typeface="Times New Roman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4800" i="1">
                            <a:solidFill>
                              <a:schemeClr val="tx2"/>
                            </a:solidFill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  <m:r>
                      <a:rPr lang="en-US" sz="4800" i="1">
                        <a:solidFill>
                          <a:schemeClr val="tx2"/>
                        </a:solidFill>
                        <a:latin typeface="Cambria Math"/>
                        <a:cs typeface="Times New Roman" pitchFamily="18" charset="0"/>
                      </a:rPr>
                      <m:t> </m:t>
                    </m:r>
                  </m:oMath>
                </a14:m>
                <a:r>
                  <a:rPr lang="en-US" sz="48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is</a:t>
                </a:r>
                <a:r>
                  <a:rPr lang="en-US" sz="4800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4800" b="1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1574 NIS/</a:t>
                </a:r>
                <a:r>
                  <a:rPr lang="en-US" sz="4800" b="1" dirty="0">
                    <a:solidFill>
                      <a:schemeClr val="tx2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4800" b="1" i="1">
                            <a:solidFill>
                              <a:srgbClr val="FF0000"/>
                            </a:solidFill>
                            <a:latin typeface="Cambria Math"/>
                            <a:cs typeface="Times New Roman" pitchFamily="18" charset="0"/>
                          </a:rPr>
                          <m:t>𝒎</m:t>
                        </m:r>
                      </m:e>
                      <m:sup>
                        <m:r>
                          <a:rPr lang="en-US" sz="4800" b="1" i="1">
                            <a:solidFill>
                              <a:srgbClr val="FF0000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4800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.</a:t>
                </a:r>
                <a:endParaRPr lang="en-US" sz="4800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7968" y="3858768"/>
                <a:ext cx="21125728" cy="2845651"/>
              </a:xfrm>
              <a:prstGeom prst="rect">
                <a:avLst/>
              </a:prstGeom>
              <a:blipFill rotWithShape="1">
                <a:blip r:embed="rId2"/>
                <a:stretch>
                  <a:fillRect l="-1298" r="-1125" b="-10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936047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m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786"/>
            <a:ext cx="24377650" cy="13712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908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7694" y="384049"/>
            <a:ext cx="19671031" cy="13114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517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Theme">
  <a:themeElements>
    <a:clrScheme name="Custom 50">
      <a:dk1>
        <a:srgbClr val="999999"/>
      </a:dk1>
      <a:lt1>
        <a:srgbClr val="FFFFFF"/>
      </a:lt1>
      <a:dk2>
        <a:srgbClr val="2A3340"/>
      </a:dk2>
      <a:lt2>
        <a:srgbClr val="FFFFFF"/>
      </a:lt2>
      <a:accent1>
        <a:srgbClr val="3DD6A1"/>
      </a:accent1>
      <a:accent2>
        <a:srgbClr val="32AD83"/>
      </a:accent2>
      <a:accent3>
        <a:srgbClr val="278C6C"/>
      </a:accent3>
      <a:accent4>
        <a:srgbClr val="364A89"/>
      </a:accent4>
      <a:accent5>
        <a:srgbClr val="4A64BE"/>
      </a:accent5>
      <a:accent6>
        <a:srgbClr val="6F8BFF"/>
      </a:accent6>
      <a:hlink>
        <a:srgbClr val="F6F7F6"/>
      </a:hlink>
      <a:folHlink>
        <a:srgbClr val="FFC000"/>
      </a:folHlink>
    </a:clrScheme>
    <a:fontScheme name="Custom 1">
      <a:majorFont>
        <a:latin typeface="Lato"/>
        <a:ea typeface=""/>
        <a:cs typeface=""/>
      </a:majorFont>
      <a:minorFont>
        <a:latin typeface="La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70307</TotalTime>
  <Words>1041</Words>
  <Application>Microsoft Office PowerPoint</Application>
  <PresentationFormat>Custom</PresentationFormat>
  <Paragraphs>411</Paragraphs>
  <Slides>71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71</vt:i4>
      </vt:variant>
    </vt:vector>
  </HeadingPairs>
  <TitlesOfParts>
    <vt:vector size="84" baseType="lpstr">
      <vt:lpstr>Arial</vt:lpstr>
      <vt:lpstr>Calibri</vt:lpstr>
      <vt:lpstr>Cambria Math</vt:lpstr>
      <vt:lpstr>Lato</vt:lpstr>
      <vt:lpstr>Lato Black</vt:lpstr>
      <vt:lpstr>Lato Heavy</vt:lpstr>
      <vt:lpstr>Lato Light</vt:lpstr>
      <vt:lpstr>Montserrat</vt:lpstr>
      <vt:lpstr>Montserrat Hairline</vt:lpstr>
      <vt:lpstr>Montserrat Light</vt:lpstr>
      <vt:lpstr>Times New Roman</vt:lpstr>
      <vt:lpstr>Wingdings</vt:lpstr>
      <vt:lpstr>Default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FIS</dc:creator>
  <cp:lastModifiedBy>Admin</cp:lastModifiedBy>
  <cp:revision>11094</cp:revision>
  <dcterms:created xsi:type="dcterms:W3CDTF">2014-11-12T21:47:38Z</dcterms:created>
  <dcterms:modified xsi:type="dcterms:W3CDTF">2019-05-20T07:14:37Z</dcterms:modified>
</cp:coreProperties>
</file>