
<file path=[Content_Types].xml><?xml version="1.0" encoding="utf-8"?>
<Types xmlns="http://schemas.openxmlformats.org/package/2006/content-types">
  <Default Extension="bin" ContentType="image/unknown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0" r:id="rId4"/>
    <p:sldId id="270" r:id="rId5"/>
    <p:sldId id="262" r:id="rId6"/>
    <p:sldId id="272" r:id="rId7"/>
    <p:sldId id="273" r:id="rId8"/>
    <p:sldId id="269" r:id="rId9"/>
    <p:sldId id="276" r:id="rId10"/>
    <p:sldId id="277" r:id="rId11"/>
    <p:sldId id="271" r:id="rId12"/>
    <p:sldId id="284" r:id="rId13"/>
    <p:sldId id="278" r:id="rId14"/>
    <p:sldId id="279" r:id="rId15"/>
    <p:sldId id="280" r:id="rId16"/>
    <p:sldId id="281" r:id="rId17"/>
    <p:sldId id="274" r:id="rId18"/>
    <p:sldId id="282" r:id="rId19"/>
    <p:sldId id="275" r:id="rId20"/>
    <p:sldId id="263" r:id="rId21"/>
    <p:sldId id="266" r:id="rId22"/>
    <p:sldId id="283" r:id="rId23"/>
    <p:sldId id="261" r:id="rId24"/>
    <p:sldId id="268" r:id="rId25"/>
  </p:sldIdLst>
  <p:sldSz cx="18288000" cy="10287000"/>
  <p:notesSz cx="6858000" cy="9144000"/>
  <p:embeddedFontLst>
    <p:embeddedFont>
      <p:font typeface="Arial Black" panose="020B0A04020102020204" pitchFamily="34" charset="0"/>
      <p:bold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ambria Math" panose="02040503050406030204" pitchFamily="18" charset="0"/>
      <p:regular r:id="rId32"/>
    </p:embeddedFont>
    <p:embeddedFont>
      <p:font typeface="Codec Pro ExtraBold" panose="020B0604020202020204" charset="0"/>
      <p:regular r:id="rId33"/>
    </p:embeddedFont>
    <p:embeddedFont>
      <p:font typeface="Open Sauce" panose="020B0604020202020204" charset="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5739"/>
    <a:srgbClr val="163216"/>
    <a:srgbClr val="414155"/>
    <a:srgbClr val="153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832" autoAdjust="0"/>
  </p:normalViewPr>
  <p:slideViewPr>
    <p:cSldViewPr>
      <p:cViewPr varScale="1">
        <p:scale>
          <a:sx n="45" d="100"/>
          <a:sy n="45" d="100"/>
        </p:scale>
        <p:origin x="81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cer\Dropbox\I-M\solar%20drying\solar%20drying%20tr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ropbox\I-M\solar%20drying\Book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cer\Dropbox\I-M\solar%20drying\solar%20drying%20try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acer\Dropbox\I-M\solar%20drying\solar%20drying%20t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Sheet3!$D$1</c:f>
              <c:strCache>
                <c:ptCount val="1"/>
                <c:pt idx="0">
                  <c:v>Evaporation Rate(Kg/m2.h)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Sheet3!$A$2:$A$13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Sheet3!$D$2:$D$13</c:f>
              <c:numCache>
                <c:formatCode>0.0000</c:formatCode>
                <c:ptCount val="12"/>
                <c:pt idx="0">
                  <c:v>0.27082894099999999</c:v>
                </c:pt>
                <c:pt idx="1">
                  <c:v>0.28485896500000002</c:v>
                </c:pt>
                <c:pt idx="2">
                  <c:v>0.322027014</c:v>
                </c:pt>
                <c:pt idx="3">
                  <c:v>0.42204070300000002</c:v>
                </c:pt>
                <c:pt idx="4">
                  <c:v>0.60193854499999999</c:v>
                </c:pt>
                <c:pt idx="5">
                  <c:v>0.69569701399999995</c:v>
                </c:pt>
                <c:pt idx="6">
                  <c:v>0.75609405500000004</c:v>
                </c:pt>
                <c:pt idx="7">
                  <c:v>0.73144590099999995</c:v>
                </c:pt>
                <c:pt idx="8">
                  <c:v>0.63390405699999997</c:v>
                </c:pt>
                <c:pt idx="9">
                  <c:v>0.51570064299999996</c:v>
                </c:pt>
                <c:pt idx="10">
                  <c:v>0.41273843900000001</c:v>
                </c:pt>
                <c:pt idx="11">
                  <c:v>0.29264246999999999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79-4C7E-882B-5357A2314C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3638400"/>
        <c:axId val="993634560"/>
      </c:lineChart>
      <c:lineChart>
        <c:grouping val="standard"/>
        <c:varyColors val="0"/>
        <c:ser>
          <c:idx val="1"/>
          <c:order val="1"/>
          <c:tx>
            <c:strRef>
              <c:f>Sheet3!$E$1</c:f>
              <c:strCache>
                <c:ptCount val="1"/>
                <c:pt idx="0">
                  <c:v>Evaporation Rate(Kg/m2.d)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Sheet3!$E$2:$E$14</c:f>
              <c:numCache>
                <c:formatCode>0.0000</c:formatCode>
                <c:ptCount val="13"/>
                <c:pt idx="0">
                  <c:v>6.4679475780000004</c:v>
                </c:pt>
                <c:pt idx="1">
                  <c:v>6.9033320189999996</c:v>
                </c:pt>
                <c:pt idx="2">
                  <c:v>7.7022420150000004</c:v>
                </c:pt>
                <c:pt idx="3">
                  <c:v>9.9105587069999999</c:v>
                </c:pt>
                <c:pt idx="4">
                  <c:v>14.311138250000001</c:v>
                </c:pt>
                <c:pt idx="5">
                  <c:v>16.66867182</c:v>
                </c:pt>
                <c:pt idx="6">
                  <c:v>18.124927</c:v>
                </c:pt>
                <c:pt idx="7">
                  <c:v>17.596555840000001</c:v>
                </c:pt>
                <c:pt idx="8">
                  <c:v>15.305517500000001</c:v>
                </c:pt>
                <c:pt idx="9">
                  <c:v>12.48724223</c:v>
                </c:pt>
                <c:pt idx="10">
                  <c:v>9.9767697660000003</c:v>
                </c:pt>
                <c:pt idx="11">
                  <c:v>7.0868927099999999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C79-4C7E-882B-5357A2314C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8381648"/>
        <c:axId val="1045381216"/>
      </c:lineChart>
      <c:catAx>
        <c:axId val="99363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3634560"/>
        <c:crosses val="autoZero"/>
        <c:auto val="1"/>
        <c:lblAlgn val="ctr"/>
        <c:lblOffset val="100"/>
        <c:noMultiLvlLbl val="0"/>
      </c:catAx>
      <c:valAx>
        <c:axId val="99363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>
                    <a:solidFill>
                      <a:schemeClr val="tx1"/>
                    </a:solidFill>
                  </a:rPr>
                  <a:t>Evaporation Rate(Kg/m2.h)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3638400"/>
        <c:crosses val="autoZero"/>
        <c:crossBetween val="between"/>
      </c:valAx>
      <c:valAx>
        <c:axId val="10453812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/>
                  <a:t>Evaporation Rate(Kg/m2.d)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8381648"/>
        <c:crosses val="max"/>
        <c:crossBetween val="between"/>
      </c:valAx>
      <c:catAx>
        <c:axId val="888381648"/>
        <c:scaling>
          <c:orientation val="minMax"/>
        </c:scaling>
        <c:delete val="1"/>
        <c:axPos val="b"/>
        <c:majorTickMark val="out"/>
        <c:minorTickMark val="none"/>
        <c:tickLblPos val="nextTo"/>
        <c:crossAx val="10453812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Sheet2!$AA$7:$AA$12</c:f>
              <c:numCache>
                <c:formatCode>General</c:formatCode>
                <c:ptCount val="6"/>
                <c:pt idx="0">
                  <c:v>130</c:v>
                </c:pt>
                <c:pt idx="1">
                  <c:v>120</c:v>
                </c:pt>
                <c:pt idx="2">
                  <c:v>100</c:v>
                </c:pt>
                <c:pt idx="3">
                  <c:v>80</c:v>
                </c:pt>
                <c:pt idx="4">
                  <c:v>50</c:v>
                </c:pt>
                <c:pt idx="5">
                  <c:v>20</c:v>
                </c:pt>
              </c:numCache>
            </c:numRef>
          </c:xVal>
          <c:yVal>
            <c:numRef>
              <c:f>Sheet2!$AC$7:$AC$12</c:f>
              <c:numCache>
                <c:formatCode>General</c:formatCode>
                <c:ptCount val="6"/>
                <c:pt idx="0">
                  <c:v>0.1830974078711701</c:v>
                </c:pt>
                <c:pt idx="1">
                  <c:v>0.17700185793593795</c:v>
                </c:pt>
                <c:pt idx="2">
                  <c:v>0.16386422864119621</c:v>
                </c:pt>
                <c:pt idx="3">
                  <c:v>0.14910466195745872</c:v>
                </c:pt>
                <c:pt idx="4">
                  <c:v>0.12222174213195458</c:v>
                </c:pt>
                <c:pt idx="5">
                  <c:v>8.2950660053363642E-2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E05-48D9-968E-F84D1410A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2785632"/>
        <c:axId val="1542807712"/>
      </c:scatterChart>
      <c:valAx>
        <c:axId val="1542785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/>
                  <a:t>Qv(m3/m2.h)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2807712"/>
        <c:crosses val="autoZero"/>
        <c:crossBetween val="midCat"/>
      </c:valAx>
      <c:valAx>
        <c:axId val="1542807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Evaporation Rate(Kg/m2.h)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27856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2594324146981623E-2"/>
          <c:y val="4.1090782769800833E-2"/>
          <c:w val="0.82235576021747281"/>
          <c:h val="0.818298788019144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Sheet3!$F$1</c:f>
              <c:strCache>
                <c:ptCount val="1"/>
                <c:pt idx="0">
                  <c:v>Area (m2)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Sheet3!$F$2:$F$13</c:f>
              <c:numCache>
                <c:formatCode>0</c:formatCode>
                <c:ptCount val="12"/>
                <c:pt idx="0">
                  <c:v>1801.1927949999999</c:v>
                </c:pt>
                <c:pt idx="1">
                  <c:v>1729.1437900000001</c:v>
                </c:pt>
                <c:pt idx="2">
                  <c:v>1605.2820610000001</c:v>
                </c:pt>
                <c:pt idx="3">
                  <c:v>1340.083106</c:v>
                </c:pt>
                <c:pt idx="4">
                  <c:v>991.48755159999996</c:v>
                </c:pt>
                <c:pt idx="5">
                  <c:v>861.70360870000002</c:v>
                </c:pt>
                <c:pt idx="6">
                  <c:v>806.1137506</c:v>
                </c:pt>
                <c:pt idx="7" formatCode="0.0000">
                  <c:v>812.81721779999998</c:v>
                </c:pt>
                <c:pt idx="8" formatCode="General">
                  <c:v>892.85856590000003</c:v>
                </c:pt>
                <c:pt idx="9" formatCode="General">
                  <c:v>1025.930584</c:v>
                </c:pt>
                <c:pt idx="10" formatCode="General">
                  <c:v>1225.2518729999999</c:v>
                </c:pt>
                <c:pt idx="11" formatCode="General">
                  <c:v>1624.1612620000001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1D-44C6-A3BC-6202A3237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62936480"/>
        <c:axId val="862937440"/>
      </c:barChart>
      <c:lineChart>
        <c:grouping val="standard"/>
        <c:varyColors val="0"/>
        <c:ser>
          <c:idx val="1"/>
          <c:order val="1"/>
          <c:tx>
            <c:strRef>
              <c:f>Sheet3!$G$1</c:f>
              <c:strCache>
                <c:ptCount val="1"/>
                <c:pt idx="0">
                  <c:v>construction cost of GSD i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Sheet3!$G$2:$G$13</c:f>
              <c:numCache>
                <c:formatCode>0.0</c:formatCode>
                <c:ptCount val="12"/>
                <c:pt idx="0">
                  <c:v>72047.711800000005</c:v>
                </c:pt>
                <c:pt idx="1">
                  <c:v>69165.751619999995</c:v>
                </c:pt>
                <c:pt idx="2">
                  <c:v>64211.282440000003</c:v>
                </c:pt>
                <c:pt idx="3">
                  <c:v>53603.324240000002</c:v>
                </c:pt>
                <c:pt idx="4">
                  <c:v>39659.502059999999</c:v>
                </c:pt>
                <c:pt idx="5">
                  <c:v>34468.144350000002</c:v>
                </c:pt>
                <c:pt idx="6">
                  <c:v>32244.550029999999</c:v>
                </c:pt>
                <c:pt idx="7">
                  <c:v>32512.688709999999</c:v>
                </c:pt>
                <c:pt idx="8">
                  <c:v>35714.342629999999</c:v>
                </c:pt>
                <c:pt idx="9">
                  <c:v>41037.22337</c:v>
                </c:pt>
                <c:pt idx="10">
                  <c:v>49010.074939999999</c:v>
                </c:pt>
                <c:pt idx="11">
                  <c:v>64966.450470000003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1D-44C6-A3BC-6202A3237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4402640"/>
        <c:axId val="1204411760"/>
      </c:lineChart>
      <c:catAx>
        <c:axId val="86293648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937440"/>
        <c:crosses val="autoZero"/>
        <c:auto val="1"/>
        <c:lblAlgn val="ctr"/>
        <c:lblOffset val="100"/>
        <c:noMultiLvlLbl val="0"/>
      </c:catAx>
      <c:valAx>
        <c:axId val="86293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936480"/>
        <c:crosses val="autoZero"/>
        <c:crossBetween val="between"/>
      </c:valAx>
      <c:valAx>
        <c:axId val="1204411760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4402640"/>
        <c:crosses val="max"/>
        <c:crossBetween val="between"/>
      </c:valAx>
      <c:catAx>
        <c:axId val="1204402640"/>
        <c:scaling>
          <c:orientation val="minMax"/>
        </c:scaling>
        <c:delete val="1"/>
        <c:axPos val="b"/>
        <c:majorTickMark val="none"/>
        <c:minorTickMark val="none"/>
        <c:tickLblPos val="nextTo"/>
        <c:crossAx val="12044117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Sheet3!$D$1</c:f>
              <c:strCache>
                <c:ptCount val="1"/>
                <c:pt idx="0">
                  <c:v>Evaporation Rate(Kg/m2.h)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Sheet3!$A$2:$A$13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Sheet3!$D$2:$D$14</c:f>
              <c:numCache>
                <c:formatCode>0.0000</c:formatCode>
                <c:ptCount val="13"/>
                <c:pt idx="0">
                  <c:v>0.27082894099999999</c:v>
                </c:pt>
                <c:pt idx="1">
                  <c:v>0.28485896500000002</c:v>
                </c:pt>
                <c:pt idx="2">
                  <c:v>0.322027014</c:v>
                </c:pt>
                <c:pt idx="3">
                  <c:v>0.42204070300000002</c:v>
                </c:pt>
                <c:pt idx="4">
                  <c:v>0.60193854499999999</c:v>
                </c:pt>
                <c:pt idx="5">
                  <c:v>0.69569701399999995</c:v>
                </c:pt>
                <c:pt idx="6">
                  <c:v>0.75609405500000004</c:v>
                </c:pt>
                <c:pt idx="7">
                  <c:v>0.73144590099999995</c:v>
                </c:pt>
                <c:pt idx="8">
                  <c:v>0.63390405699999997</c:v>
                </c:pt>
                <c:pt idx="9">
                  <c:v>0.51570064299999996</c:v>
                </c:pt>
                <c:pt idx="10">
                  <c:v>0.41273843900000001</c:v>
                </c:pt>
                <c:pt idx="11">
                  <c:v>0.29264246999999999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0AF-4EC9-BD37-BBD0529D35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2375279"/>
        <c:axId val="1102375759"/>
      </c:lineChart>
      <c:lineChart>
        <c:grouping val="standard"/>
        <c:varyColors val="0"/>
        <c:ser>
          <c:idx val="1"/>
          <c:order val="1"/>
          <c:tx>
            <c:strRef>
              <c:f>Sheet3!$F$1</c:f>
              <c:strCache>
                <c:ptCount val="1"/>
                <c:pt idx="0">
                  <c:v>Area (m2)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Sheet3!$A$2:$A$13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Sheet3!$F$2:$F$14</c:f>
              <c:numCache>
                <c:formatCode>0</c:formatCode>
                <c:ptCount val="13"/>
                <c:pt idx="0">
                  <c:v>1801.1927949999999</c:v>
                </c:pt>
                <c:pt idx="1">
                  <c:v>1729.1437900000001</c:v>
                </c:pt>
                <c:pt idx="2">
                  <c:v>1605.2820610000001</c:v>
                </c:pt>
                <c:pt idx="3">
                  <c:v>1340.083106</c:v>
                </c:pt>
                <c:pt idx="4">
                  <c:v>991.48755159999996</c:v>
                </c:pt>
                <c:pt idx="5">
                  <c:v>861.70360870000002</c:v>
                </c:pt>
                <c:pt idx="6">
                  <c:v>806.1137506</c:v>
                </c:pt>
                <c:pt idx="7" formatCode="0.0000">
                  <c:v>812.81721779999998</c:v>
                </c:pt>
                <c:pt idx="8" formatCode="General">
                  <c:v>892.85856590000003</c:v>
                </c:pt>
                <c:pt idx="9" formatCode="General">
                  <c:v>1025.930584</c:v>
                </c:pt>
                <c:pt idx="10" formatCode="General">
                  <c:v>1225.2518729999999</c:v>
                </c:pt>
                <c:pt idx="11" formatCode="General">
                  <c:v>1624.1612620000001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AF-4EC9-BD37-BBD0529D35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8615808"/>
        <c:axId val="1168616288"/>
      </c:lineChart>
      <c:catAx>
        <c:axId val="1102375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2375759"/>
        <c:crosses val="autoZero"/>
        <c:auto val="1"/>
        <c:lblAlgn val="ctr"/>
        <c:lblOffset val="100"/>
        <c:noMultiLvlLbl val="0"/>
      </c:catAx>
      <c:valAx>
        <c:axId val="1102375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Evaporation Rate(Kg/m2.h)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2375279"/>
        <c:crosses val="autoZero"/>
        <c:crossBetween val="between"/>
      </c:valAx>
      <c:valAx>
        <c:axId val="116861628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/>
                  <a:t>Area (m2)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8615808"/>
        <c:crosses val="max"/>
        <c:crossBetween val="between"/>
      </c:valAx>
      <c:catAx>
        <c:axId val="1168615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686162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BECD2-70B9-4127-A07A-0D3DB0279137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2CF6C-7EBE-41E8-A3D4-281A9B656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6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2CF6C-7EBE-41E8-A3D4-281A9B6560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79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91d46f3cf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91d46f3cf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>
          <a:extLst>
            <a:ext uri="{FF2B5EF4-FFF2-40B4-BE49-F238E27FC236}">
              <a16:creationId xmlns:a16="http://schemas.microsoft.com/office/drawing/2014/main" id="{8D888994-382C-E235-56EA-4E01DFFB3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91d46f3cf3_0_16:notes">
            <a:extLst>
              <a:ext uri="{FF2B5EF4-FFF2-40B4-BE49-F238E27FC236}">
                <a16:creationId xmlns:a16="http://schemas.microsoft.com/office/drawing/2014/main" id="{FCC4B194-D40C-9581-28E5-0F56C14437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91d46f3cf3_0_16:notes">
            <a:extLst>
              <a:ext uri="{FF2B5EF4-FFF2-40B4-BE49-F238E27FC236}">
                <a16:creationId xmlns:a16="http://schemas.microsoft.com/office/drawing/2014/main" id="{82EFF4B2-EFDB-3291-C554-E3D4201626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1216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2CF6C-7EBE-41E8-A3D4-281A9B6560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67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4237-D86A-441C-9704-E97CE4F2372C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CAC9-281F-4400-806B-B87F1FD62D24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098D4-BC66-4BA4-B99C-DF3AA7855850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B0CE-8AB6-4A6F-AAC4-676A7652C4E8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0A790-CC56-4552-9BA6-E4B5768CF88A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2F08-DDC6-41DC-A12D-5C70FA6683C6}" type="datetime1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2315-5937-43B1-A989-0B927713C32F}" type="datetime1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FB39-91A6-492A-91B8-76A17C974F57}" type="datetime1">
              <a:rPr lang="en-US" smtClean="0"/>
              <a:t>7/5/2024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F15B1-48AD-4BC0-8933-C8C9023B1B9E}" type="datetime1">
              <a:rPr lang="en-US" smtClean="0"/>
              <a:t>7/5/2024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5DCE-AD40-4162-9E7A-C8CEC13DB7C8}" type="datetime1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0455-433C-4F90-A81F-61C192FE60C2}" type="datetime1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197C-07DD-4E2F-B598-812E5189AFBC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0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1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0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0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7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992022" y="-506450"/>
            <a:ext cx="3086100" cy="11299900"/>
            <a:chOff x="0" y="0"/>
            <a:chExt cx="812800" cy="297610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29951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-1543050" y="-558218"/>
            <a:ext cx="2714088" cy="11299900"/>
            <a:chOff x="0" y="0"/>
            <a:chExt cx="812800" cy="297610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2976105"/>
            </a:xfrm>
            <a:custGeom>
              <a:avLst/>
              <a:gdLst/>
              <a:ahLst/>
              <a:cxnLst/>
              <a:rect l="l" t="t" r="r" b="b"/>
              <a:pathLst>
                <a:path w="812800" h="2976105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812800" cy="29951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26312" cy="6919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535352" y="2924641"/>
            <a:ext cx="7563173" cy="14957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An-Najah University 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Energy And Environmental Engineering 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Graduation Project 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27773" y="4795366"/>
            <a:ext cx="14231372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dirty="0">
                <a:solidFill>
                  <a:srgbClr val="1C5739"/>
                </a:solidFill>
                <a:latin typeface="Arial Black" panose="020B0A04020102020204" pitchFamily="34" charset="0"/>
              </a:rPr>
              <a:t>Nablus Western WWTP Sludge Management Development – Techno – economic  Approach</a:t>
            </a:r>
          </a:p>
        </p:txBody>
      </p:sp>
      <p:sp>
        <p:nvSpPr>
          <p:cNvPr id="18" name="Freeform 18"/>
          <p:cNvSpPr/>
          <p:nvPr/>
        </p:nvSpPr>
        <p:spPr>
          <a:xfrm>
            <a:off x="-2777871" y="-207071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1" y="0"/>
                </a:lnTo>
                <a:lnTo>
                  <a:pt x="3806571" y="2083233"/>
                </a:lnTo>
                <a:lnTo>
                  <a:pt x="0" y="20832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ADCACA5-E602-1E89-E568-681A59AB4C4B}"/>
              </a:ext>
            </a:extLst>
          </p:cNvPr>
          <p:cNvPicPr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9132" y="253849"/>
            <a:ext cx="2667000" cy="2607428"/>
          </a:xfrm>
          <a:custGeom>
            <a:avLst/>
            <a:gdLst/>
            <a:ahLst/>
            <a:cxnLst/>
            <a:rect l="l" t="t" r="r" b="b"/>
            <a:pathLst>
              <a:path w="4800600" h="4800600">
                <a:moveTo>
                  <a:pt x="2400300" y="0"/>
                </a:moveTo>
                <a:cubicBezTo>
                  <a:pt x="3725949" y="0"/>
                  <a:pt x="4800600" y="1074651"/>
                  <a:pt x="4800600" y="2400300"/>
                </a:cubicBezTo>
                <a:cubicBezTo>
                  <a:pt x="4800600" y="3725949"/>
                  <a:pt x="3725949" y="4800600"/>
                  <a:pt x="2400300" y="4800600"/>
                </a:cubicBezTo>
                <a:cubicBezTo>
                  <a:pt x="1074651" y="4800600"/>
                  <a:pt x="0" y="3725949"/>
                  <a:pt x="0" y="2400300"/>
                </a:cubicBezTo>
                <a:cubicBezTo>
                  <a:pt x="0" y="1074651"/>
                  <a:pt x="1074651" y="0"/>
                  <a:pt x="2400300" y="0"/>
                </a:cubicBezTo>
                <a:close/>
              </a:path>
            </a:pathLst>
          </a:custGeom>
        </p:spPr>
      </p:pic>
      <p:sp>
        <p:nvSpPr>
          <p:cNvPr id="5" name="Freeform 5"/>
          <p:cNvSpPr/>
          <p:nvPr/>
        </p:nvSpPr>
        <p:spPr>
          <a:xfrm>
            <a:off x="14271551" y="7999727"/>
            <a:ext cx="3806571" cy="2083232"/>
          </a:xfrm>
          <a:custGeom>
            <a:avLst/>
            <a:gdLst/>
            <a:ahLst/>
            <a:cxnLst/>
            <a:rect l="l" t="t" r="r" b="b"/>
            <a:pathLst>
              <a:path w="3806571" h="2083232">
                <a:moveTo>
                  <a:pt x="0" y="0"/>
                </a:moveTo>
                <a:lnTo>
                  <a:pt x="3806570" y="0"/>
                </a:lnTo>
                <a:lnTo>
                  <a:pt x="3806570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24" name="TextBox 16">
            <a:extLst>
              <a:ext uri="{FF2B5EF4-FFF2-40B4-BE49-F238E27FC236}">
                <a16:creationId xmlns:a16="http://schemas.microsoft.com/office/drawing/2014/main" id="{50B99CA8-62FF-1BB2-E66E-BBFAE0CEE7E0}"/>
              </a:ext>
            </a:extLst>
          </p:cNvPr>
          <p:cNvSpPr txBox="1"/>
          <p:nvPr/>
        </p:nvSpPr>
        <p:spPr>
          <a:xfrm>
            <a:off x="1264002" y="8120722"/>
            <a:ext cx="2989805" cy="14957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Prepared by: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 Esraa Zammar 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Mai Saboobah</a:t>
            </a: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53343F67-991E-99B6-073C-5B235351685D}"/>
              </a:ext>
            </a:extLst>
          </p:cNvPr>
          <p:cNvSpPr txBox="1"/>
          <p:nvPr/>
        </p:nvSpPr>
        <p:spPr>
          <a:xfrm>
            <a:off x="9696875" y="8120722"/>
            <a:ext cx="5432351" cy="14957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Supervised by: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Dr. Abd Elrahim Abusafa</a:t>
            </a:r>
          </a:p>
          <a:p>
            <a:pPr algn="ctr">
              <a:lnSpc>
                <a:spcPts val="4045"/>
              </a:lnSpc>
            </a:pPr>
            <a:r>
              <a:rPr lang="en-US" sz="2889" spc="144" dirty="0">
                <a:solidFill>
                  <a:srgbClr val="1C5739"/>
                </a:solidFill>
                <a:latin typeface="Open Sauce"/>
              </a:rPr>
              <a:t>Dr. Mohammad Alsayed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51B96-7EF9-38C3-1C79-919A28AD0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173200" y="9616516"/>
            <a:ext cx="743674" cy="670484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</a:t>
            </a:fld>
            <a:endParaRPr lang="en-US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528002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10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916364" y="238428"/>
            <a:ext cx="15408481" cy="12307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4800" b="1" dirty="0">
                <a:solidFill>
                  <a:schemeClr val="bg1"/>
                </a:solidFill>
                <a:latin typeface="Arial Black" panose="020B0A04020102020204" pitchFamily="34" charset="0"/>
              </a:rPr>
              <a:t>Study Area and Environmental Conditions</a:t>
            </a:r>
            <a:endParaRPr lang="en-US" sz="199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B94E598-560D-4677-BFD8-F9DB4DA046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1074580"/>
                  </p:ext>
                </p:extLst>
              </p:nvPr>
            </p:nvGraphicFramePr>
            <p:xfrm>
              <a:off x="2165985" y="2745142"/>
              <a:ext cx="13956030" cy="7125904"/>
            </p:xfrm>
            <a:graphic>
              <a:graphicData uri="http://schemas.openxmlformats.org/drawingml/2006/table">
                <a:tbl>
                  <a:tblPr firstRow="1" firstCol="1" bandRow="1">
                    <a:tableStyleId>{0505E3EF-67EA-436B-97B2-0124C06EBD24}</a:tableStyleId>
                  </a:tblPr>
                  <a:tblGrid>
                    <a:gridCol w="1655162">
                      <a:extLst>
                        <a:ext uri="{9D8B030D-6E8A-4147-A177-3AD203B41FA5}">
                          <a16:colId xmlns:a16="http://schemas.microsoft.com/office/drawing/2014/main" val="43179933"/>
                        </a:ext>
                      </a:extLst>
                    </a:gridCol>
                    <a:gridCol w="1441998">
                      <a:extLst>
                        <a:ext uri="{9D8B030D-6E8A-4147-A177-3AD203B41FA5}">
                          <a16:colId xmlns:a16="http://schemas.microsoft.com/office/drawing/2014/main" val="1904239975"/>
                        </a:ext>
                      </a:extLst>
                    </a:gridCol>
                    <a:gridCol w="1391841">
                      <a:extLst>
                        <a:ext uri="{9D8B030D-6E8A-4147-A177-3AD203B41FA5}">
                          <a16:colId xmlns:a16="http://schemas.microsoft.com/office/drawing/2014/main" val="3347976421"/>
                        </a:ext>
                      </a:extLst>
                    </a:gridCol>
                    <a:gridCol w="1391841">
                      <a:extLst>
                        <a:ext uri="{9D8B030D-6E8A-4147-A177-3AD203B41FA5}">
                          <a16:colId xmlns:a16="http://schemas.microsoft.com/office/drawing/2014/main" val="1278945049"/>
                        </a:ext>
                      </a:extLst>
                    </a:gridCol>
                    <a:gridCol w="2633213">
                      <a:extLst>
                        <a:ext uri="{9D8B030D-6E8A-4147-A177-3AD203B41FA5}">
                          <a16:colId xmlns:a16="http://schemas.microsoft.com/office/drawing/2014/main" val="3299175860"/>
                        </a:ext>
                      </a:extLst>
                    </a:gridCol>
                    <a:gridCol w="3059544">
                      <a:extLst>
                        <a:ext uri="{9D8B030D-6E8A-4147-A177-3AD203B41FA5}">
                          <a16:colId xmlns:a16="http://schemas.microsoft.com/office/drawing/2014/main" val="1298117952"/>
                        </a:ext>
                      </a:extLst>
                    </a:gridCol>
                    <a:gridCol w="2382431">
                      <a:extLst>
                        <a:ext uri="{9D8B030D-6E8A-4147-A177-3AD203B41FA5}">
                          <a16:colId xmlns:a16="http://schemas.microsoft.com/office/drawing/2014/main" val="640471095"/>
                        </a:ext>
                      </a:extLst>
                    </a:gridCol>
                  </a:tblGrid>
                  <a:tr h="508654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Months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>
                              <a:effectLst/>
                            </a:rPr>
                            <a:t>Outdoor Temperature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smtClean="0">
                                  <a:effectLst/>
                                  <a:latin typeface="Cambria Math" panose="02040503050406030204" pitchFamily="18" charset="0"/>
                                </a:rPr>
                                <m:t>℃</m:t>
                              </m:r>
                            </m:oMath>
                          </a14:m>
                          <a:endParaRPr lang="en-AE" sz="18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Relative Humidity (%)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Solar Radiation(W/m2)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air density (Kg/m3)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98352750"/>
                      </a:ext>
                    </a:extLst>
                  </a:tr>
                  <a:tr h="513402"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Ta_MAX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Ta_MIN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Ta_AVG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7791555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January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16.58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9.32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12.95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75.54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122.92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1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1.31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591491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February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16.92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10.15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13.53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77.25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132.71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394368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March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18.03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10.66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14.34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80.22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168.72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3347362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April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12.08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71.22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245.00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2039193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28.38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16.75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22.56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60.14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312.16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982038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June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30.43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25.84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64.49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329.06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4454937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July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32.18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22.78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27.48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63.34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345.27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6161992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August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32.62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23.86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65.95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313.52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0981177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September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31.18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22.64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26.91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68.23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260.99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431959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October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29.30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20.69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25.00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67.34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190.24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9386559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November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26.47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15.93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52.8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153.50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740156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December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19.42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11.99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15.70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71.85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100.54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80811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B94E598-560D-4677-BFD8-F9DB4DA046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1074580"/>
                  </p:ext>
                </p:extLst>
              </p:nvPr>
            </p:nvGraphicFramePr>
            <p:xfrm>
              <a:off x="2165985" y="2745142"/>
              <a:ext cx="13956030" cy="7125904"/>
            </p:xfrm>
            <a:graphic>
              <a:graphicData uri="http://schemas.openxmlformats.org/drawingml/2006/table">
                <a:tbl>
                  <a:tblPr firstRow="1" firstCol="1" bandRow="1">
                    <a:tableStyleId>{0505E3EF-67EA-436B-97B2-0124C06EBD24}</a:tableStyleId>
                  </a:tblPr>
                  <a:tblGrid>
                    <a:gridCol w="1655162">
                      <a:extLst>
                        <a:ext uri="{9D8B030D-6E8A-4147-A177-3AD203B41FA5}">
                          <a16:colId xmlns:a16="http://schemas.microsoft.com/office/drawing/2014/main" val="43179933"/>
                        </a:ext>
                      </a:extLst>
                    </a:gridCol>
                    <a:gridCol w="1441998">
                      <a:extLst>
                        <a:ext uri="{9D8B030D-6E8A-4147-A177-3AD203B41FA5}">
                          <a16:colId xmlns:a16="http://schemas.microsoft.com/office/drawing/2014/main" val="1904239975"/>
                        </a:ext>
                      </a:extLst>
                    </a:gridCol>
                    <a:gridCol w="1391841">
                      <a:extLst>
                        <a:ext uri="{9D8B030D-6E8A-4147-A177-3AD203B41FA5}">
                          <a16:colId xmlns:a16="http://schemas.microsoft.com/office/drawing/2014/main" val="3347976421"/>
                        </a:ext>
                      </a:extLst>
                    </a:gridCol>
                    <a:gridCol w="1391841">
                      <a:extLst>
                        <a:ext uri="{9D8B030D-6E8A-4147-A177-3AD203B41FA5}">
                          <a16:colId xmlns:a16="http://schemas.microsoft.com/office/drawing/2014/main" val="1278945049"/>
                        </a:ext>
                      </a:extLst>
                    </a:gridCol>
                    <a:gridCol w="2633213">
                      <a:extLst>
                        <a:ext uri="{9D8B030D-6E8A-4147-A177-3AD203B41FA5}">
                          <a16:colId xmlns:a16="http://schemas.microsoft.com/office/drawing/2014/main" val="3299175860"/>
                        </a:ext>
                      </a:extLst>
                    </a:gridCol>
                    <a:gridCol w="3059544">
                      <a:extLst>
                        <a:ext uri="{9D8B030D-6E8A-4147-A177-3AD203B41FA5}">
                          <a16:colId xmlns:a16="http://schemas.microsoft.com/office/drawing/2014/main" val="1298117952"/>
                        </a:ext>
                      </a:extLst>
                    </a:gridCol>
                    <a:gridCol w="2382431">
                      <a:extLst>
                        <a:ext uri="{9D8B030D-6E8A-4147-A177-3AD203B41FA5}">
                          <a16:colId xmlns:a16="http://schemas.microsoft.com/office/drawing/2014/main" val="640471095"/>
                        </a:ext>
                      </a:extLst>
                    </a:gridCol>
                  </a:tblGrid>
                  <a:tr h="508654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Months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5"/>
                          <a:stretch>
                            <a:fillRect l="-39394" t="-1190" r="-191486" b="-132738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Relative Humidity (%)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Solar Radiation(W/m2)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air density (Kg/m3)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98352750"/>
                      </a:ext>
                    </a:extLst>
                  </a:tr>
                  <a:tr h="513402"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Ta_MAX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Ta_MIN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Ta_AVG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7791555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January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16.58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9.32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12.95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75.54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122.92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1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1.31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591491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February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16.92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10.15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13.53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77.25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132.71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394368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March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18.03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10.66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14.34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80.22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168.72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3347362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April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12.08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71.22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245.00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2039193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28.38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16.75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22.56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60.14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312.16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982038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June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30.43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25.84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64.49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329.06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4454937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July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32.18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22.78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27.48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63.34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345.27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6161992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August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32.62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23.86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65.95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313.52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0981177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September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31.18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22.64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26.91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68.23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260.99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4319590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October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29.30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20.69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25.00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67.34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190.24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9386559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November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26.47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15.93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52.8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153.50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740156"/>
                      </a:ext>
                    </a:extLst>
                  </a:tr>
                  <a:tr h="5086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December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19.42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11.99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15.70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71.85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100.54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80811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623423DC-EF12-450A-B8C4-17095E5A7D79}"/>
              </a:ext>
            </a:extLst>
          </p:cNvPr>
          <p:cNvSpPr/>
          <p:nvPr/>
        </p:nvSpPr>
        <p:spPr>
          <a:xfrm>
            <a:off x="5479861" y="1707774"/>
            <a:ext cx="5365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Meteorological data</a:t>
            </a:r>
            <a:endParaRPr lang="en-AE" sz="3600" i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6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528002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11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685800" y="495765"/>
            <a:ext cx="15408481" cy="12713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b="1" dirty="0">
                <a:solidFill>
                  <a:schemeClr val="bg1"/>
                </a:solidFill>
                <a:latin typeface="Arial Black" panose="020B0A04020102020204" pitchFamily="34" charset="0"/>
              </a:rPr>
              <a:t>Calculations of Evaporation rate</a:t>
            </a:r>
            <a:endParaRPr lang="en-US" sz="1481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838CEC2B-CDC1-4BD4-AB43-0B05817F47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349238"/>
                  </p:ext>
                </p:extLst>
              </p:nvPr>
            </p:nvGraphicFramePr>
            <p:xfrm>
              <a:off x="2378868" y="2670676"/>
              <a:ext cx="13530263" cy="7003106"/>
            </p:xfrm>
            <a:graphic>
              <a:graphicData uri="http://schemas.openxmlformats.org/drawingml/2006/table">
                <a:tbl>
                  <a:tblPr firstRow="1" firstCol="1" bandRow="1">
                    <a:tableStyleId>{0505E3EF-67EA-436B-97B2-0124C06EBD24}</a:tableStyleId>
                  </a:tblPr>
                  <a:tblGrid>
                    <a:gridCol w="1668931">
                      <a:extLst>
                        <a:ext uri="{9D8B030D-6E8A-4147-A177-3AD203B41FA5}">
                          <a16:colId xmlns:a16="http://schemas.microsoft.com/office/drawing/2014/main" val="1544800605"/>
                        </a:ext>
                      </a:extLst>
                    </a:gridCol>
                    <a:gridCol w="2026559">
                      <a:extLst>
                        <a:ext uri="{9D8B030D-6E8A-4147-A177-3AD203B41FA5}">
                          <a16:colId xmlns:a16="http://schemas.microsoft.com/office/drawing/2014/main" val="2993744543"/>
                        </a:ext>
                      </a:extLst>
                    </a:gridCol>
                    <a:gridCol w="2617308">
                      <a:extLst>
                        <a:ext uri="{9D8B030D-6E8A-4147-A177-3AD203B41FA5}">
                          <a16:colId xmlns:a16="http://schemas.microsoft.com/office/drawing/2014/main" val="3667403576"/>
                        </a:ext>
                      </a:extLst>
                    </a:gridCol>
                    <a:gridCol w="3201434">
                      <a:extLst>
                        <a:ext uri="{9D8B030D-6E8A-4147-A177-3AD203B41FA5}">
                          <a16:colId xmlns:a16="http://schemas.microsoft.com/office/drawing/2014/main" val="264945337"/>
                        </a:ext>
                      </a:extLst>
                    </a:gridCol>
                    <a:gridCol w="2503397">
                      <a:extLst>
                        <a:ext uri="{9D8B030D-6E8A-4147-A177-3AD203B41FA5}">
                          <a16:colId xmlns:a16="http://schemas.microsoft.com/office/drawing/2014/main" val="3458438479"/>
                        </a:ext>
                      </a:extLst>
                    </a:gridCol>
                    <a:gridCol w="1512634">
                      <a:extLst>
                        <a:ext uri="{9D8B030D-6E8A-4147-A177-3AD203B41FA5}">
                          <a16:colId xmlns:a16="http://schemas.microsoft.com/office/drawing/2014/main" val="1666011987"/>
                        </a:ext>
                      </a:extLst>
                    </a:gridCol>
                  </a:tblGrid>
                  <a:tr h="12601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Month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Outdoor Temp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smtClean="0">
                                  <a:effectLst/>
                                  <a:latin typeface="Cambria Math" panose="02040503050406030204" pitchFamily="18" charset="0"/>
                                </a:rPr>
                                <m:t>℃</m:t>
                              </m:r>
                            </m:oMath>
                          </a14:m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Outdoor Solar Radiation(W/m</a:t>
                          </a:r>
                          <a:r>
                            <a:rPr lang="en-US" sz="2400" b="1" baseline="30000" dirty="0">
                              <a:effectLst/>
                            </a:rPr>
                            <a:t>2</a:t>
                          </a:r>
                          <a:r>
                            <a:rPr lang="en-US" sz="2400" b="1" dirty="0">
                              <a:effectLst/>
                            </a:rPr>
                            <a:t>)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Evaporation Rate (Kg/m</a:t>
                          </a:r>
                          <a:r>
                            <a:rPr lang="en-US" sz="2400" b="1" baseline="30000">
                              <a:effectLst/>
                            </a:rPr>
                            <a:t>2</a:t>
                          </a:r>
                          <a:r>
                            <a:rPr lang="en-US" sz="2400" b="1">
                              <a:effectLst/>
                            </a:rPr>
                            <a:t>. h)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Evaporation Rate (Kg/m</a:t>
                          </a:r>
                          <a:r>
                            <a:rPr lang="en-US" sz="2400" b="1" baseline="30000">
                              <a:effectLst/>
                            </a:rPr>
                            <a:t>2</a:t>
                          </a:r>
                          <a:r>
                            <a:rPr lang="en-US" sz="2400" b="1">
                              <a:effectLst/>
                            </a:rPr>
                            <a:t>. d)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Air Density Kg/m</a:t>
                          </a:r>
                          <a:r>
                            <a:rPr lang="en-US" sz="2400" b="1" baseline="30000">
                              <a:effectLst/>
                            </a:rPr>
                            <a:t>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3382750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January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12.95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122.92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0.2708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6.4679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1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1.31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67131953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February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13.53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132.71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0.2849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6.9033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2000507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March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14.34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168.72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0.3220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7.7022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3179929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April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16.71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245.0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0.4220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9.9106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6065336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22.56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312.16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0.6019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14.3111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219768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June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25.84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329.06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0.6957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16.6687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167213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July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27.48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345.27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0.7561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18.1249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497174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August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313.52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0.7314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17.5966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4926672"/>
                      </a:ext>
                    </a:extLst>
                  </a:tr>
                  <a:tr h="8338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September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26.91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260.99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0.6339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15.3055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9696147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October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190.24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0.5157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12.4872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663338"/>
                      </a:ext>
                    </a:extLst>
                  </a:tr>
                  <a:tr h="8338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November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153.50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0.4127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9.9768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9398689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December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15.70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100.54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0.2926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7.0869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7603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838CEC2B-CDC1-4BD4-AB43-0B05817F47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349238"/>
                  </p:ext>
                </p:extLst>
              </p:nvPr>
            </p:nvGraphicFramePr>
            <p:xfrm>
              <a:off x="2378868" y="2670676"/>
              <a:ext cx="13530263" cy="7003106"/>
            </p:xfrm>
            <a:graphic>
              <a:graphicData uri="http://schemas.openxmlformats.org/drawingml/2006/table">
                <a:tbl>
                  <a:tblPr firstRow="1" firstCol="1" bandRow="1">
                    <a:tableStyleId>{0505E3EF-67EA-436B-97B2-0124C06EBD24}</a:tableStyleId>
                  </a:tblPr>
                  <a:tblGrid>
                    <a:gridCol w="1668931">
                      <a:extLst>
                        <a:ext uri="{9D8B030D-6E8A-4147-A177-3AD203B41FA5}">
                          <a16:colId xmlns:a16="http://schemas.microsoft.com/office/drawing/2014/main" val="1544800605"/>
                        </a:ext>
                      </a:extLst>
                    </a:gridCol>
                    <a:gridCol w="2026559">
                      <a:extLst>
                        <a:ext uri="{9D8B030D-6E8A-4147-A177-3AD203B41FA5}">
                          <a16:colId xmlns:a16="http://schemas.microsoft.com/office/drawing/2014/main" val="2993744543"/>
                        </a:ext>
                      </a:extLst>
                    </a:gridCol>
                    <a:gridCol w="2617308">
                      <a:extLst>
                        <a:ext uri="{9D8B030D-6E8A-4147-A177-3AD203B41FA5}">
                          <a16:colId xmlns:a16="http://schemas.microsoft.com/office/drawing/2014/main" val="3667403576"/>
                        </a:ext>
                      </a:extLst>
                    </a:gridCol>
                    <a:gridCol w="3201434">
                      <a:extLst>
                        <a:ext uri="{9D8B030D-6E8A-4147-A177-3AD203B41FA5}">
                          <a16:colId xmlns:a16="http://schemas.microsoft.com/office/drawing/2014/main" val="264945337"/>
                        </a:ext>
                      </a:extLst>
                    </a:gridCol>
                    <a:gridCol w="2503397">
                      <a:extLst>
                        <a:ext uri="{9D8B030D-6E8A-4147-A177-3AD203B41FA5}">
                          <a16:colId xmlns:a16="http://schemas.microsoft.com/office/drawing/2014/main" val="3458438479"/>
                        </a:ext>
                      </a:extLst>
                    </a:gridCol>
                    <a:gridCol w="1512634">
                      <a:extLst>
                        <a:ext uri="{9D8B030D-6E8A-4147-A177-3AD203B41FA5}">
                          <a16:colId xmlns:a16="http://schemas.microsoft.com/office/drawing/2014/main" val="1666011987"/>
                        </a:ext>
                      </a:extLst>
                    </a:gridCol>
                  </a:tblGrid>
                  <a:tr h="126018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Month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5"/>
                          <a:stretch>
                            <a:fillRect l="-82831" t="-6763" r="-486747" b="-4681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Outdoor Solar Radiation(W/m</a:t>
                          </a:r>
                          <a:r>
                            <a:rPr lang="en-US" sz="2400" b="1" baseline="30000" dirty="0">
                              <a:effectLst/>
                            </a:rPr>
                            <a:t>2</a:t>
                          </a:r>
                          <a:r>
                            <a:rPr lang="en-US" sz="2400" b="1" dirty="0">
                              <a:effectLst/>
                            </a:rPr>
                            <a:t>)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Evaporation Rate (Kg/m</a:t>
                          </a:r>
                          <a:r>
                            <a:rPr lang="en-US" sz="2400" b="1" baseline="30000">
                              <a:effectLst/>
                            </a:rPr>
                            <a:t>2</a:t>
                          </a:r>
                          <a:r>
                            <a:rPr lang="en-US" sz="2400" b="1">
                              <a:effectLst/>
                            </a:rPr>
                            <a:t>. h)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Evaporation Rate (Kg/m</a:t>
                          </a:r>
                          <a:r>
                            <a:rPr lang="en-US" sz="2400" b="1" baseline="30000">
                              <a:effectLst/>
                            </a:rPr>
                            <a:t>2</a:t>
                          </a:r>
                          <a:r>
                            <a:rPr lang="en-US" sz="2400" b="1">
                              <a:effectLst/>
                            </a:rPr>
                            <a:t>. d)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Air Density Kg/m</a:t>
                          </a:r>
                          <a:r>
                            <a:rPr lang="en-US" sz="2400" b="1" baseline="30000">
                              <a:effectLst/>
                            </a:rPr>
                            <a:t>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73382750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January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12.95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122.92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0.2708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6.4679</a:t>
                          </a:r>
                          <a:endParaRPr lang="en-AE" sz="20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rowSpan="1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1.31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67131953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February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13.53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132.71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0.2849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6.9033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2000507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March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14.34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168.72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0.3220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7.7022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3179929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April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16.71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245.0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0.4220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9.9106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6065336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May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22.56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312.16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0.6019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14.3111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219768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June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25.84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329.06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0.6957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16.6687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167213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July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27.48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345.27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0.7561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18.1249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4971742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August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28.24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313.52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0.7314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17.5966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4926672"/>
                      </a:ext>
                    </a:extLst>
                  </a:tr>
                  <a:tr h="8338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September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26.91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260.99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0.6339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15.3055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9696147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October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25.0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190.24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0.5157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12.4872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663338"/>
                      </a:ext>
                    </a:extLst>
                  </a:tr>
                  <a:tr h="83385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November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21.20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153.50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0.4127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9.9768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9398689"/>
                      </a:ext>
                    </a:extLst>
                  </a:tr>
                  <a:tr h="4075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December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15.70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100.54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effectLst/>
                            </a:rPr>
                            <a:t>0.2926</a:t>
                          </a:r>
                          <a:endParaRPr lang="en-AE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effectLst/>
                            </a:rPr>
                            <a:t>7.0869</a:t>
                          </a:r>
                          <a:endParaRPr lang="en-AE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A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7603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404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8867CF-F25C-464C-A0A4-413A7501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859000" y="97155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9725CB2-7B53-4901-8127-AFF24F474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0" y="3671888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E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B45A6C4-EE36-4742-AD15-6D4AAA4446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181078"/>
              </p:ext>
            </p:extLst>
          </p:nvPr>
        </p:nvGraphicFramePr>
        <p:xfrm>
          <a:off x="2247899" y="3707606"/>
          <a:ext cx="13792201" cy="490061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6726722">
                  <a:extLst>
                    <a:ext uri="{9D8B030D-6E8A-4147-A177-3AD203B41FA5}">
                      <a16:colId xmlns:a16="http://schemas.microsoft.com/office/drawing/2014/main" val="1764730501"/>
                    </a:ext>
                  </a:extLst>
                </a:gridCol>
                <a:gridCol w="3968283">
                  <a:extLst>
                    <a:ext uri="{9D8B030D-6E8A-4147-A177-3AD203B41FA5}">
                      <a16:colId xmlns:a16="http://schemas.microsoft.com/office/drawing/2014/main" val="1744237714"/>
                    </a:ext>
                  </a:extLst>
                </a:gridCol>
                <a:gridCol w="3097196">
                  <a:extLst>
                    <a:ext uri="{9D8B030D-6E8A-4147-A177-3AD203B41FA5}">
                      <a16:colId xmlns:a16="http://schemas.microsoft.com/office/drawing/2014/main" val="2289444344"/>
                    </a:ext>
                  </a:extLst>
                </a:gridCol>
              </a:tblGrid>
              <a:tr h="2450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 dirty="0">
                          <a:effectLst/>
                        </a:rPr>
                        <a:t>Month</a:t>
                      </a:r>
                      <a:endParaRPr lang="en-AE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>
                          <a:effectLst/>
                        </a:rPr>
                        <a:t>19.JAN</a:t>
                      </a:r>
                      <a:endParaRPr lang="en-AE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 dirty="0">
                          <a:effectLst/>
                        </a:rPr>
                        <a:t>18.JUL</a:t>
                      </a:r>
                      <a:endParaRPr lang="en-AE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858548"/>
                  </a:ext>
                </a:extLst>
              </a:tr>
              <a:tr h="24503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 dirty="0">
                          <a:effectLst/>
                        </a:rPr>
                        <a:t>Evaporation Rate(Kg/m2.h)</a:t>
                      </a:r>
                      <a:endParaRPr lang="en-AE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 dirty="0">
                          <a:effectLst/>
                        </a:rPr>
                        <a:t>0.1831</a:t>
                      </a:r>
                      <a:endParaRPr lang="en-AE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800" b="1" dirty="0">
                          <a:effectLst/>
                        </a:rPr>
                        <a:t>1.7936</a:t>
                      </a:r>
                      <a:endParaRPr lang="en-AE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6256103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D2C5E787-88CF-432C-AEC8-8C6512376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0" y="3671887"/>
            <a:ext cx="32244632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E"/>
          </a:p>
        </p:txBody>
      </p:sp>
      <p:grpSp>
        <p:nvGrpSpPr>
          <p:cNvPr id="8" name="Group 3">
            <a:extLst>
              <a:ext uri="{FF2B5EF4-FFF2-40B4-BE49-F238E27FC236}">
                <a16:creationId xmlns:a16="http://schemas.microsoft.com/office/drawing/2014/main" id="{364E1F38-C4C6-44F9-8B17-ED5254F4DB46}"/>
              </a:ext>
            </a:extLst>
          </p:cNvPr>
          <p:cNvGrpSpPr/>
          <p:nvPr/>
        </p:nvGrpSpPr>
        <p:grpSpPr>
          <a:xfrm>
            <a:off x="-528002" y="0"/>
            <a:ext cx="19048322" cy="2449364"/>
            <a:chOff x="0" y="0"/>
            <a:chExt cx="5016842" cy="812800"/>
          </a:xfrm>
        </p:grpSpPr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6A506A9A-1B54-481E-BC06-0CB626A985C1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5">
              <a:extLst>
                <a:ext uri="{FF2B5EF4-FFF2-40B4-BE49-F238E27FC236}">
                  <a16:creationId xmlns:a16="http://schemas.microsoft.com/office/drawing/2014/main" id="{60E8C447-8570-443E-B33E-BA48B34C504F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5097A14-9DF3-4B5A-B8F2-FE6AAF4E36E6}"/>
              </a:ext>
            </a:extLst>
          </p:cNvPr>
          <p:cNvSpPr txBox="1"/>
          <p:nvPr/>
        </p:nvSpPr>
        <p:spPr>
          <a:xfrm>
            <a:off x="685800" y="495765"/>
            <a:ext cx="15408481" cy="12713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b="1" dirty="0">
                <a:solidFill>
                  <a:schemeClr val="bg1"/>
                </a:solidFill>
                <a:latin typeface="Arial Black" panose="020B0A04020102020204" pitchFamily="34" charset="0"/>
              </a:rPr>
              <a:t>Calculations of Evaporation rate</a:t>
            </a:r>
            <a:endParaRPr lang="en-US" sz="1481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2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528002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13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685800" y="495765"/>
            <a:ext cx="15408481" cy="12713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b="1" dirty="0">
                <a:solidFill>
                  <a:schemeClr val="bg1"/>
                </a:solidFill>
                <a:latin typeface="Arial Black" panose="020B0A04020102020204" pitchFamily="34" charset="0"/>
              </a:rPr>
              <a:t>Calculations of Evaporation rate</a:t>
            </a:r>
            <a:endParaRPr lang="en-US" sz="1481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B309406-6ABE-4404-B9B0-EEEE6CFFC3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3394949"/>
              </p:ext>
            </p:extLst>
          </p:nvPr>
        </p:nvGraphicFramePr>
        <p:xfrm>
          <a:off x="3373089" y="3328417"/>
          <a:ext cx="11582400" cy="6710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656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Graphic spid="1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528002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14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685800" y="495765"/>
            <a:ext cx="15408481" cy="12307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5400" b="1" dirty="0">
                <a:solidFill>
                  <a:schemeClr val="bg1"/>
                </a:solidFill>
                <a:latin typeface="Arial Black" panose="020B0A04020102020204" pitchFamily="34" charset="0"/>
              </a:rPr>
              <a:t>VENTELATION RATE</a:t>
            </a:r>
            <a:endParaRPr lang="en-US" sz="1028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BFD9988-3064-4185-A93F-65F444111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4039"/>
              </p:ext>
            </p:extLst>
          </p:nvPr>
        </p:nvGraphicFramePr>
        <p:xfrm>
          <a:off x="1524000" y="3328416"/>
          <a:ext cx="6350000" cy="5065243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846551">
                  <a:extLst>
                    <a:ext uri="{9D8B030D-6E8A-4147-A177-3AD203B41FA5}">
                      <a16:colId xmlns:a16="http://schemas.microsoft.com/office/drawing/2014/main" val="2343193220"/>
                    </a:ext>
                  </a:extLst>
                </a:gridCol>
                <a:gridCol w="3503449">
                  <a:extLst>
                    <a:ext uri="{9D8B030D-6E8A-4147-A177-3AD203B41FA5}">
                      <a16:colId xmlns:a16="http://schemas.microsoft.com/office/drawing/2014/main" val="2505594652"/>
                    </a:ext>
                  </a:extLst>
                </a:gridCol>
              </a:tblGrid>
              <a:tr h="1224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Qv(m</a:t>
                      </a:r>
                      <a:r>
                        <a:rPr lang="en-US" sz="2400" b="1" baseline="30000" dirty="0">
                          <a:effectLst/>
                        </a:rPr>
                        <a:t>3</a:t>
                      </a:r>
                      <a:r>
                        <a:rPr lang="en-US" sz="2400" b="1" dirty="0">
                          <a:effectLst/>
                        </a:rPr>
                        <a:t>/m</a:t>
                      </a:r>
                      <a:r>
                        <a:rPr lang="en-US" sz="2400" b="1" baseline="30000" dirty="0">
                          <a:effectLst/>
                        </a:rPr>
                        <a:t>2</a:t>
                      </a:r>
                      <a:r>
                        <a:rPr lang="en-US" sz="2400" b="1" dirty="0">
                          <a:effectLst/>
                        </a:rPr>
                        <a:t>.h)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Evaporation Rate (Kg/m</a:t>
                      </a:r>
                      <a:r>
                        <a:rPr lang="en-US" sz="2400" b="1" baseline="30000" dirty="0">
                          <a:effectLst/>
                        </a:rPr>
                        <a:t>2</a:t>
                      </a:r>
                      <a:r>
                        <a:rPr lang="en-US" sz="2400" b="1" dirty="0">
                          <a:effectLst/>
                        </a:rPr>
                        <a:t>.h)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9689242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130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0.1831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7774978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120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0.1770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8294656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100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0.1639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632339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80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0.1491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0382728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50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0.1222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0381977"/>
                  </a:ext>
                </a:extLst>
              </a:tr>
              <a:tr h="64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20</a:t>
                      </a:r>
                      <a:endParaRPr lang="en-AE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0.0830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5644558"/>
                  </a:ext>
                </a:extLst>
              </a:tr>
            </a:tbl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3E9587F0-BE7B-DE79-4639-350C4CBC08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6705536"/>
              </p:ext>
            </p:extLst>
          </p:nvPr>
        </p:nvGraphicFramePr>
        <p:xfrm>
          <a:off x="8229600" y="3328418"/>
          <a:ext cx="8915400" cy="5065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5361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Graphic spid="1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643320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15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685800" y="495765"/>
            <a:ext cx="15408481" cy="12307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5400" b="1" dirty="0">
                <a:solidFill>
                  <a:schemeClr val="bg1"/>
                </a:solidFill>
                <a:latin typeface="Arial Black" panose="020B0A04020102020204" pitchFamily="34" charset="0"/>
              </a:rPr>
              <a:t>AIR MIXING RATE</a:t>
            </a:r>
            <a:endParaRPr lang="en-US" sz="102800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FF8AA4B3-EE95-442F-8748-68A5D78ABF5B}"/>
              </a:ext>
            </a:extLst>
          </p:cNvPr>
          <p:cNvSpPr txBox="1"/>
          <p:nvPr/>
        </p:nvSpPr>
        <p:spPr>
          <a:xfrm>
            <a:off x="1556761" y="4088781"/>
            <a:ext cx="15408481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800" dirty="0"/>
              <a:t>In our study, we used a Qm of 90 m3/m2·h, achieved by installing 30 units with an air mixing rate of 2.9623 m3/m2·h. This configuration effectively maintained the desired air mixing without notable impact on the evaporation rate.</a:t>
            </a:r>
            <a:endParaRPr lang="en-US" sz="85700" spc="773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6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E2AC-F61C-AEF2-5FB7-5EAB10D9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B769EBA-0204-9393-50B3-6D363A56BF4E}"/>
              </a:ext>
            </a:extLst>
          </p:cNvPr>
          <p:cNvSpPr/>
          <p:nvPr/>
        </p:nvSpPr>
        <p:spPr>
          <a:xfrm flipH="1" flipV="1">
            <a:off x="117002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B7049B06-F3E9-7350-D091-4CFAC16DA306}"/>
              </a:ext>
            </a:extLst>
          </p:cNvPr>
          <p:cNvGrpSpPr/>
          <p:nvPr/>
        </p:nvGrpSpPr>
        <p:grpSpPr>
          <a:xfrm>
            <a:off x="-643320" y="0"/>
            <a:ext cx="19048322" cy="2449364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723B3F1-8963-4966-29AD-64401F7B4C86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  <a:ln>
              <a:noFill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93031550-923C-60BC-E627-CF486B03DA2B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  <a:ln>
              <a:noFill/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9B5709FF-9EE1-9A4D-3E2D-029516DF6A5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61E3E199-B66B-8680-3ED2-00B4A51506CF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04114-B405-E2A6-8A7E-44812D84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6551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16</a:t>
            </a:fld>
            <a:endParaRPr lang="en-US" sz="2400" dirty="0"/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400BE3CF-B236-4D90-B2D9-888E352A15BD}"/>
              </a:ext>
            </a:extLst>
          </p:cNvPr>
          <p:cNvSpPr txBox="1"/>
          <p:nvPr/>
        </p:nvSpPr>
        <p:spPr>
          <a:xfrm>
            <a:off x="685800" y="495765"/>
            <a:ext cx="15408481" cy="12713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b="1" dirty="0">
                <a:solidFill>
                  <a:schemeClr val="bg1"/>
                </a:solidFill>
                <a:latin typeface="Arial Black" panose="020B0A04020102020204" pitchFamily="34" charset="0"/>
              </a:rPr>
              <a:t>FANS AND EXHAUST FANS</a:t>
            </a:r>
            <a:endParaRPr lang="en-US" sz="148100" b="1" spc="773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10" descr="https://m.media-amazon.com/images/I/81wJplXKj9L._AC_SL1500_.jpg">
            <a:extLst>
              <a:ext uri="{FF2B5EF4-FFF2-40B4-BE49-F238E27FC236}">
                <a16:creationId xmlns:a16="http://schemas.microsoft.com/office/drawing/2014/main" id="{35E3CBDF-895E-44FC-841B-7C7F1A488C3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940" y="2716387"/>
            <a:ext cx="4756069" cy="3615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https://m.media-amazon.com/images/I/71kEbjac4NL._AC_SL1500_.jpg">
            <a:extLst>
              <a:ext uri="{FF2B5EF4-FFF2-40B4-BE49-F238E27FC236}">
                <a16:creationId xmlns:a16="http://schemas.microsoft.com/office/drawing/2014/main" id="{62D0AFF2-548B-4ABD-A1AE-6574CB0163A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359" y="6576921"/>
            <a:ext cx="4756069" cy="34336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FDED162-E9AD-4303-A502-9EF3AF1B5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179678"/>
              </p:ext>
            </p:extLst>
          </p:nvPr>
        </p:nvGraphicFramePr>
        <p:xfrm>
          <a:off x="8655131" y="3190372"/>
          <a:ext cx="8534400" cy="530161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093254">
                  <a:extLst>
                    <a:ext uri="{9D8B030D-6E8A-4147-A177-3AD203B41FA5}">
                      <a16:colId xmlns:a16="http://schemas.microsoft.com/office/drawing/2014/main" val="4233105946"/>
                    </a:ext>
                  </a:extLst>
                </a:gridCol>
                <a:gridCol w="3055986">
                  <a:extLst>
                    <a:ext uri="{9D8B030D-6E8A-4147-A177-3AD203B41FA5}">
                      <a16:colId xmlns:a16="http://schemas.microsoft.com/office/drawing/2014/main" val="3791891785"/>
                    </a:ext>
                  </a:extLst>
                </a:gridCol>
                <a:gridCol w="2385160">
                  <a:extLst>
                    <a:ext uri="{9D8B030D-6E8A-4147-A177-3AD203B41FA5}">
                      <a16:colId xmlns:a16="http://schemas.microsoft.com/office/drawing/2014/main" val="3741898757"/>
                    </a:ext>
                  </a:extLst>
                </a:gridCol>
              </a:tblGrid>
              <a:tr h="176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Category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Solar-Powered Fans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Exhaust Fans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7492622"/>
                  </a:ext>
                </a:extLst>
              </a:tr>
              <a:tr h="883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Quantity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30 fans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37 fans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0064744"/>
                  </a:ext>
                </a:extLst>
              </a:tr>
              <a:tr h="176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Power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25 watts per fan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250 watts per fan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9218593"/>
                  </a:ext>
                </a:extLst>
              </a:tr>
              <a:tr h="883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CFM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>
                          <a:effectLst/>
                          <a:latin typeface="Arial Black" panose="020B0A04020102020204" pitchFamily="34" charset="0"/>
                        </a:rPr>
                        <a:t>360 CFM</a:t>
                      </a:r>
                      <a:endParaRPr lang="en-AE" sz="20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000" b="1" dirty="0">
                          <a:effectLst/>
                          <a:latin typeface="Arial Black" panose="020B0A04020102020204" pitchFamily="34" charset="0"/>
                        </a:rPr>
                        <a:t>4900 CFM</a:t>
                      </a:r>
                      <a:endParaRPr lang="en-AE" sz="20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6976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10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036AD-3DF6-7C7E-F654-F346A62F0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90373A5-20D0-78AA-0E21-86B1E2D4748A}"/>
              </a:ext>
            </a:extLst>
          </p:cNvPr>
          <p:cNvSpPr/>
          <p:nvPr/>
        </p:nvSpPr>
        <p:spPr>
          <a:xfrm flipH="1" flipV="1">
            <a:off x="0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DB473C75-2A6A-4385-E61C-C9EE2085CB7E}"/>
              </a:ext>
            </a:extLst>
          </p:cNvPr>
          <p:cNvGrpSpPr/>
          <p:nvPr/>
        </p:nvGrpSpPr>
        <p:grpSpPr>
          <a:xfrm>
            <a:off x="-476360" y="-3587"/>
            <a:ext cx="19048322" cy="2363742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EF713476-0CA7-6FE2-5722-5101DAF9DBE0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8A73E5E7-89AD-2B66-796B-FACAEC4C6A97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61879AD2-4D47-2206-E9C0-F9F900CA8193}"/>
              </a:ext>
            </a:extLst>
          </p:cNvPr>
          <p:cNvSpPr txBox="1"/>
          <p:nvPr/>
        </p:nvSpPr>
        <p:spPr>
          <a:xfrm>
            <a:off x="512887" y="435629"/>
            <a:ext cx="15408481" cy="11969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4400" spc="773" dirty="0">
                <a:solidFill>
                  <a:srgbClr val="FFFFFF"/>
                </a:solidFill>
                <a:latin typeface="Arial Black" panose="020B0A04020102020204" pitchFamily="34" charset="0"/>
              </a:rPr>
              <a:t>CALCULATIONS OF GREENHOUSE AREA</a:t>
            </a: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BB0985C2-9EC4-57C1-4F69-7C4FF1C479ED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00956E28-5254-8F57-D422-ACAAA05B7BF3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092C79-926E-26FC-A5EF-F91AE322F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59725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17</a:t>
            </a:fld>
            <a:endParaRPr lang="en-US" sz="2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3505120-EB9B-4DD8-BB9E-92D3C2B3D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949921"/>
              </p:ext>
            </p:extLst>
          </p:nvPr>
        </p:nvGraphicFramePr>
        <p:xfrm>
          <a:off x="3218873" y="2462657"/>
          <a:ext cx="12783499" cy="7781253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478508">
                  <a:extLst>
                    <a:ext uri="{9D8B030D-6E8A-4147-A177-3AD203B41FA5}">
                      <a16:colId xmlns:a16="http://schemas.microsoft.com/office/drawing/2014/main" val="1579726838"/>
                    </a:ext>
                  </a:extLst>
                </a:gridCol>
                <a:gridCol w="2014541">
                  <a:extLst>
                    <a:ext uri="{9D8B030D-6E8A-4147-A177-3AD203B41FA5}">
                      <a16:colId xmlns:a16="http://schemas.microsoft.com/office/drawing/2014/main" val="2943036144"/>
                    </a:ext>
                  </a:extLst>
                </a:gridCol>
                <a:gridCol w="1696456">
                  <a:extLst>
                    <a:ext uri="{9D8B030D-6E8A-4147-A177-3AD203B41FA5}">
                      <a16:colId xmlns:a16="http://schemas.microsoft.com/office/drawing/2014/main" val="775076549"/>
                    </a:ext>
                  </a:extLst>
                </a:gridCol>
                <a:gridCol w="2014541">
                  <a:extLst>
                    <a:ext uri="{9D8B030D-6E8A-4147-A177-3AD203B41FA5}">
                      <a16:colId xmlns:a16="http://schemas.microsoft.com/office/drawing/2014/main" val="190464226"/>
                    </a:ext>
                  </a:extLst>
                </a:gridCol>
                <a:gridCol w="2332626">
                  <a:extLst>
                    <a:ext uri="{9D8B030D-6E8A-4147-A177-3AD203B41FA5}">
                      <a16:colId xmlns:a16="http://schemas.microsoft.com/office/drawing/2014/main" val="504327261"/>
                    </a:ext>
                  </a:extLst>
                </a:gridCol>
                <a:gridCol w="1484398">
                  <a:extLst>
                    <a:ext uri="{9D8B030D-6E8A-4147-A177-3AD203B41FA5}">
                      <a16:colId xmlns:a16="http://schemas.microsoft.com/office/drawing/2014/main" val="4287058309"/>
                    </a:ext>
                  </a:extLst>
                </a:gridCol>
                <a:gridCol w="1762429">
                  <a:extLst>
                    <a:ext uri="{9D8B030D-6E8A-4147-A177-3AD203B41FA5}">
                      <a16:colId xmlns:a16="http://schemas.microsoft.com/office/drawing/2014/main" val="3246993962"/>
                    </a:ext>
                  </a:extLst>
                </a:gridCol>
              </a:tblGrid>
              <a:tr h="108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Month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Evaporation Rate (Kg/m2.h)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Daily Sludge mass(t/d)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σ (kg[solids]/</a:t>
                      </a:r>
                      <a:br>
                        <a:rPr lang="en-US" sz="2400">
                          <a:effectLst/>
                        </a:rPr>
                      </a:br>
                      <a:r>
                        <a:rPr lang="en-US" sz="2400">
                          <a:effectLst/>
                        </a:rPr>
                        <a:t>kg[sludge])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final DS achieved (%)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Area (m2)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construction cost of GSD (ILS)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4072507037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January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0.2708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0.28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90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1801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72047.7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4231586685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February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0.2849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1729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69165.8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3797357472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March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0.3220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1605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64211.3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2097099869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April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0.4220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1340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53603.3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4086730746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May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0.6019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991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39659.5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4042291943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June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0.6957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862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34468.1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3411128469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July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0.7561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806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32244.6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2807952579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August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0.7314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813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32512.7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3344425966"/>
                  </a:ext>
                </a:extLst>
              </a:tr>
              <a:tr h="7192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September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0.6339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893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35714.3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2728339673"/>
                  </a:ext>
                </a:extLst>
              </a:tr>
              <a:tr h="491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October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0.5157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1026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41037.2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1099835085"/>
                  </a:ext>
                </a:extLst>
              </a:tr>
              <a:tr h="7192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November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0.4127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1225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49010.1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3474853716"/>
                  </a:ext>
                </a:extLst>
              </a:tr>
              <a:tr h="7192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December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0.2926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1624</a:t>
                      </a:r>
                      <a:endParaRPr lang="en-A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64966.5</a:t>
                      </a:r>
                      <a:endParaRPr lang="en-A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495" marR="62495" marT="0" marB="0" anchor="ctr"/>
                </a:tc>
                <a:extLst>
                  <a:ext uri="{0D108BD9-81ED-4DB2-BD59-A6C34878D82A}">
                    <a16:rowId xmlns:a16="http://schemas.microsoft.com/office/drawing/2014/main" val="3147218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71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036AD-3DF6-7C7E-F654-F346A62F05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90373A5-20D0-78AA-0E21-86B1E2D4748A}"/>
              </a:ext>
            </a:extLst>
          </p:cNvPr>
          <p:cNvSpPr/>
          <p:nvPr/>
        </p:nvSpPr>
        <p:spPr>
          <a:xfrm flipH="1" flipV="1">
            <a:off x="0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DB473C75-2A6A-4385-E61C-C9EE2085CB7E}"/>
              </a:ext>
            </a:extLst>
          </p:cNvPr>
          <p:cNvGrpSpPr/>
          <p:nvPr/>
        </p:nvGrpSpPr>
        <p:grpSpPr>
          <a:xfrm>
            <a:off x="-476360" y="-3587"/>
            <a:ext cx="19048322" cy="2363742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EF713476-0CA7-6FE2-5722-5101DAF9DBE0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8A73E5E7-89AD-2B66-796B-FACAEC4C6A97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61879AD2-4D47-2206-E9C0-F9F900CA8193}"/>
              </a:ext>
            </a:extLst>
          </p:cNvPr>
          <p:cNvSpPr txBox="1"/>
          <p:nvPr/>
        </p:nvSpPr>
        <p:spPr>
          <a:xfrm>
            <a:off x="445925" y="268311"/>
            <a:ext cx="15408481" cy="11969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4400" spc="773" dirty="0">
                <a:solidFill>
                  <a:srgbClr val="FFFFFF"/>
                </a:solidFill>
                <a:latin typeface="Arial Black" panose="020B0A04020102020204" pitchFamily="34" charset="0"/>
              </a:rPr>
              <a:t>CALCULATIONS OF GREENHOUSE AREA</a:t>
            </a: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BB0985C2-9EC4-57C1-4F69-7C4FF1C479ED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00956E28-5254-8F57-D422-ACAAA05B7BF3}"/>
              </a:ext>
            </a:extLst>
          </p:cNvPr>
          <p:cNvSpPr/>
          <p:nvPr/>
        </p:nvSpPr>
        <p:spPr>
          <a:xfrm>
            <a:off x="-2810161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092C79-926E-26FC-A5EF-F91AE322F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337822" y="959725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18</a:t>
            </a:fld>
            <a:endParaRPr lang="en-US" sz="2400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E131608-62EA-DFF2-9A26-38D5C85784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6218757"/>
              </p:ext>
            </p:extLst>
          </p:nvPr>
        </p:nvGraphicFramePr>
        <p:xfrm>
          <a:off x="315433" y="3009900"/>
          <a:ext cx="8978600" cy="5409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48D8E3B6-9AED-ADFD-B204-D3E9BF0C5F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3361522"/>
              </p:ext>
            </p:extLst>
          </p:nvPr>
        </p:nvGraphicFramePr>
        <p:xfrm>
          <a:off x="9577995" y="3009900"/>
          <a:ext cx="8394571" cy="5471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36934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1" grpId="0">
        <p:bldAsOne/>
      </p:bldGraphic>
      <p:bldGraphic spid="12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86D51-87CA-D361-E402-6F851B2CD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58CC8FF-167A-D914-438B-E2F491ADF073}"/>
              </a:ext>
            </a:extLst>
          </p:cNvPr>
          <p:cNvSpPr/>
          <p:nvPr/>
        </p:nvSpPr>
        <p:spPr>
          <a:xfrm flipH="1" flipV="1">
            <a:off x="0" y="-7233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07619FF5-EA14-F005-4B41-02C5037D708F}"/>
              </a:ext>
            </a:extLst>
          </p:cNvPr>
          <p:cNvGrpSpPr/>
          <p:nvPr/>
        </p:nvGrpSpPr>
        <p:grpSpPr>
          <a:xfrm>
            <a:off x="-528002" y="0"/>
            <a:ext cx="19048322" cy="2430268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A8E7C2B-7C87-D3E0-327C-246E43FB7E71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AAC200BD-EB8E-1DC3-4CC7-C9D663659586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8" name="Freeform 28">
            <a:extLst>
              <a:ext uri="{FF2B5EF4-FFF2-40B4-BE49-F238E27FC236}">
                <a16:creationId xmlns:a16="http://schemas.microsoft.com/office/drawing/2014/main" id="{E207BD83-1D68-F38B-4DEA-3358F9829605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DB67F5A9-2ACE-9E03-ACB8-D49967B0EAF5}"/>
              </a:ext>
            </a:extLst>
          </p:cNvPr>
          <p:cNvSpPr/>
          <p:nvPr/>
        </p:nvSpPr>
        <p:spPr>
          <a:xfrm>
            <a:off x="-2743200" y="7233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42CAA-E35F-40D4-A9C8-7C3CF0609966}"/>
              </a:ext>
            </a:extLst>
          </p:cNvPr>
          <p:cNvSpPr txBox="1"/>
          <p:nvPr/>
        </p:nvSpPr>
        <p:spPr>
          <a:xfrm>
            <a:off x="1371600" y="443564"/>
            <a:ext cx="14182657" cy="1170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endParaRPr lang="en-US" sz="3600" b="1" spc="773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DB0AD-4E41-2D47-0DDA-48AF24B2F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44600" y="947831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19</a:t>
            </a:fld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6AFDEA-199D-4266-94C8-D5D2969F0BA6}"/>
              </a:ext>
            </a:extLst>
          </p:cNvPr>
          <p:cNvSpPr txBox="1"/>
          <p:nvPr/>
        </p:nvSpPr>
        <p:spPr>
          <a:xfrm>
            <a:off x="457201" y="511769"/>
            <a:ext cx="15464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Arial Black" panose="020B0A04020102020204" pitchFamily="34" charset="0"/>
              </a:rPr>
              <a:t>CONSTRUCTION COSTS FOR GSD INSTALLATION AND EQUIPMENT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7D6FC70-297E-40BD-9F0A-EC4B381B532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80301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22926826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0952394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3D56433-A78C-453E-A527-B8811F4A7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833607"/>
              </p:ext>
            </p:extLst>
          </p:nvPr>
        </p:nvGraphicFramePr>
        <p:xfrm>
          <a:off x="3749164" y="3160303"/>
          <a:ext cx="9427528" cy="575592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5820994">
                  <a:extLst>
                    <a:ext uri="{9D8B030D-6E8A-4147-A177-3AD203B41FA5}">
                      <a16:colId xmlns:a16="http://schemas.microsoft.com/office/drawing/2014/main" val="3091031273"/>
                    </a:ext>
                  </a:extLst>
                </a:gridCol>
                <a:gridCol w="3606534">
                  <a:extLst>
                    <a:ext uri="{9D8B030D-6E8A-4147-A177-3AD203B41FA5}">
                      <a16:colId xmlns:a16="http://schemas.microsoft.com/office/drawing/2014/main" val="3807478225"/>
                    </a:ext>
                  </a:extLst>
                </a:gridCol>
              </a:tblGrid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construction cost of GSD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 94,060.4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7500392"/>
                  </a:ext>
                </a:extLst>
              </a:tr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CO2 sensor 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 1,015.2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8790005"/>
                  </a:ext>
                </a:extLst>
              </a:tr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en-AE" sz="2400" b="0" i="0" dirty="0" err="1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temp&amp;humidity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sensor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   818.9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9743531"/>
                  </a:ext>
                </a:extLst>
              </a:tr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30 FAN 360CFM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 10,152.0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9207619"/>
                  </a:ext>
                </a:extLst>
              </a:tr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37 exhaust fan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116,548.7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5682640"/>
                  </a:ext>
                </a:extLst>
              </a:tr>
              <a:tr h="95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Total 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       187,258.6 </a:t>
                      </a:r>
                      <a:endParaRPr lang="en-AE" sz="2400" b="0" i="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5839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2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9F7E6874-AEDC-4755-8F18-2F584DB56B9C}"/>
              </a:ext>
            </a:extLst>
          </p:cNvPr>
          <p:cNvGrpSpPr/>
          <p:nvPr/>
        </p:nvGrpSpPr>
        <p:grpSpPr>
          <a:xfrm>
            <a:off x="7628746" y="2870877"/>
            <a:ext cx="8197461" cy="2456712"/>
            <a:chOff x="5670275" y="3230440"/>
            <a:chExt cx="7388961" cy="1910409"/>
          </a:xfrm>
        </p:grpSpPr>
        <p:grpSp>
          <p:nvGrpSpPr>
            <p:cNvPr id="16" name="Group 16"/>
            <p:cNvGrpSpPr/>
            <p:nvPr/>
          </p:nvGrpSpPr>
          <p:grpSpPr>
            <a:xfrm>
              <a:off x="10914512" y="3230440"/>
              <a:ext cx="1165193" cy="1910409"/>
              <a:chOff x="0" y="0"/>
              <a:chExt cx="1452240" cy="238104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-19685" y="-19812"/>
                <a:ext cx="1474216" cy="2444877"/>
              </a:xfrm>
              <a:custGeom>
                <a:avLst/>
                <a:gdLst/>
                <a:ahLst/>
                <a:cxnLst/>
                <a:rect l="l" t="t" r="r" b="b"/>
                <a:pathLst>
                  <a:path w="1474216" h="2444877">
                    <a:moveTo>
                      <a:pt x="78994" y="1078484"/>
                    </a:moveTo>
                    <a:lnTo>
                      <a:pt x="1078611" y="78994"/>
                    </a:lnTo>
                    <a:cubicBezTo>
                      <a:pt x="1158240" y="0"/>
                      <a:pt x="1287145" y="0"/>
                      <a:pt x="1366774" y="78994"/>
                    </a:cubicBezTo>
                    <a:lnTo>
                      <a:pt x="1474216" y="186436"/>
                    </a:lnTo>
                    <a:lnTo>
                      <a:pt x="582549" y="1078484"/>
                    </a:lnTo>
                    <a:cubicBezTo>
                      <a:pt x="502920" y="1157986"/>
                      <a:pt x="502920" y="1287018"/>
                      <a:pt x="582549" y="1366520"/>
                    </a:cubicBezTo>
                    <a:lnTo>
                      <a:pt x="1474216" y="2257933"/>
                    </a:lnTo>
                    <a:lnTo>
                      <a:pt x="1366774" y="2365375"/>
                    </a:lnTo>
                    <a:cubicBezTo>
                      <a:pt x="1287145" y="2444877"/>
                      <a:pt x="1158240" y="2444877"/>
                      <a:pt x="1078611" y="2365375"/>
                    </a:cubicBezTo>
                    <a:lnTo>
                      <a:pt x="78994" y="1366012"/>
                    </a:lnTo>
                    <a:cubicBezTo>
                      <a:pt x="0" y="1286510"/>
                      <a:pt x="0" y="1158113"/>
                      <a:pt x="78994" y="1078484"/>
                    </a:cubicBez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11601958" y="3883226"/>
              <a:ext cx="325815" cy="605415"/>
              <a:chOff x="0" y="0"/>
              <a:chExt cx="406080" cy="75456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-24257" y="-32385"/>
                <a:ext cx="447294" cy="842264"/>
              </a:xfrm>
              <a:custGeom>
                <a:avLst/>
                <a:gdLst/>
                <a:ahLst/>
                <a:cxnLst/>
                <a:rect l="l" t="t" r="r" b="b"/>
                <a:pathLst>
                  <a:path w="447294" h="842264">
                    <a:moveTo>
                      <a:pt x="96901" y="596138"/>
                    </a:moveTo>
                    <a:lnTo>
                      <a:pt x="281940" y="781304"/>
                    </a:lnTo>
                    <a:cubicBezTo>
                      <a:pt x="342900" y="842264"/>
                      <a:pt x="447294" y="799338"/>
                      <a:pt x="447294" y="712851"/>
                    </a:cubicBezTo>
                    <a:lnTo>
                      <a:pt x="447294" y="129413"/>
                    </a:lnTo>
                    <a:cubicBezTo>
                      <a:pt x="447294" y="42926"/>
                      <a:pt x="342900" y="0"/>
                      <a:pt x="281940" y="60960"/>
                    </a:cubicBezTo>
                    <a:lnTo>
                      <a:pt x="96901" y="246126"/>
                    </a:lnTo>
                    <a:cubicBezTo>
                      <a:pt x="0" y="343027"/>
                      <a:pt x="0" y="499237"/>
                      <a:pt x="96901" y="596138"/>
                    </a:cubicBez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>
              <a:off x="5670275" y="3407790"/>
              <a:ext cx="5918974" cy="1537801"/>
              <a:chOff x="0" y="0"/>
              <a:chExt cx="7377120" cy="191664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7434580" cy="1963166"/>
              </a:xfrm>
              <a:custGeom>
                <a:avLst/>
                <a:gdLst/>
                <a:ahLst/>
                <a:cxnLst/>
                <a:rect l="l" t="t" r="r" b="b"/>
                <a:pathLst>
                  <a:path w="7434580" h="1963166">
                    <a:moveTo>
                      <a:pt x="967105" y="1963166"/>
                    </a:moveTo>
                    <a:lnTo>
                      <a:pt x="7434580" y="1963166"/>
                    </a:lnTo>
                    <a:lnTo>
                      <a:pt x="6596380" y="1125601"/>
                    </a:lnTo>
                    <a:cubicBezTo>
                      <a:pt x="6556883" y="1086104"/>
                      <a:pt x="6536563" y="1033780"/>
                      <a:pt x="6536563" y="981583"/>
                    </a:cubicBezTo>
                    <a:cubicBezTo>
                      <a:pt x="6536563" y="929386"/>
                      <a:pt x="6556375" y="877570"/>
                      <a:pt x="6596380" y="837565"/>
                    </a:cubicBezTo>
                    <a:lnTo>
                      <a:pt x="7434072" y="0"/>
                    </a:lnTo>
                    <a:lnTo>
                      <a:pt x="967105" y="0"/>
                    </a:lnTo>
                    <a:lnTo>
                      <a:pt x="0" y="980948"/>
                    </a:lnTo>
                    <a:lnTo>
                      <a:pt x="967105" y="1963039"/>
                    </a:ln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41" name="TextBox 41"/>
            <p:cNvSpPr txBox="1"/>
            <p:nvPr/>
          </p:nvSpPr>
          <p:spPr>
            <a:xfrm>
              <a:off x="12079705" y="3714588"/>
              <a:ext cx="979531" cy="5638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047"/>
                </a:lnSpc>
                <a:spcBef>
                  <a:spcPct val="0"/>
                </a:spcBef>
              </a:pPr>
              <a:r>
                <a:rPr lang="en-US" sz="4381" spc="429" dirty="0">
                  <a:solidFill>
                    <a:srgbClr val="231F20"/>
                  </a:solidFill>
                  <a:latin typeface="Arial Black" panose="020B0A04020102020204" pitchFamily="34" charset="0"/>
                </a:rPr>
                <a:t>02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D3B43BB-9BEC-4DAE-91CB-937F3B2044C1}"/>
              </a:ext>
            </a:extLst>
          </p:cNvPr>
          <p:cNvGrpSpPr/>
          <p:nvPr/>
        </p:nvGrpSpPr>
        <p:grpSpPr>
          <a:xfrm>
            <a:off x="6751811" y="441543"/>
            <a:ext cx="8945813" cy="2611304"/>
            <a:chOff x="6227419" y="5460012"/>
            <a:chExt cx="7490641" cy="1910409"/>
          </a:xfrm>
        </p:grpSpPr>
        <p:grpSp>
          <p:nvGrpSpPr>
            <p:cNvPr id="49" name="Group 23">
              <a:extLst>
                <a:ext uri="{FF2B5EF4-FFF2-40B4-BE49-F238E27FC236}">
                  <a16:creationId xmlns:a16="http://schemas.microsoft.com/office/drawing/2014/main" id="{32198B1C-995B-4D4A-BA73-0FC5B808B80E}"/>
                </a:ext>
              </a:extLst>
            </p:cNvPr>
            <p:cNvGrpSpPr/>
            <p:nvPr/>
          </p:nvGrpSpPr>
          <p:grpSpPr>
            <a:xfrm>
              <a:off x="7309182" y="5460012"/>
              <a:ext cx="1164616" cy="1910409"/>
              <a:chOff x="0" y="0"/>
              <a:chExt cx="1451520" cy="2381040"/>
            </a:xfrm>
          </p:grpSpPr>
          <p:sp>
            <p:nvSpPr>
              <p:cNvPr id="55" name="Freeform 24">
                <a:extLst>
                  <a:ext uri="{FF2B5EF4-FFF2-40B4-BE49-F238E27FC236}">
                    <a16:creationId xmlns:a16="http://schemas.microsoft.com/office/drawing/2014/main" id="{13C3DA16-F90F-496F-B0C1-037797D6C3D2}"/>
                  </a:ext>
                </a:extLst>
              </p:cNvPr>
              <p:cNvSpPr/>
              <p:nvPr/>
            </p:nvSpPr>
            <p:spPr>
              <a:xfrm>
                <a:off x="0" y="-19812"/>
                <a:ext cx="1474216" cy="2444877"/>
              </a:xfrm>
              <a:custGeom>
                <a:avLst/>
                <a:gdLst/>
                <a:ahLst/>
                <a:cxnLst/>
                <a:rect l="l" t="t" r="r" b="b"/>
                <a:pathLst>
                  <a:path w="1474216" h="2444877">
                    <a:moveTo>
                      <a:pt x="1394587" y="1366393"/>
                    </a:moveTo>
                    <a:lnTo>
                      <a:pt x="395351" y="2365883"/>
                    </a:lnTo>
                    <a:cubicBezTo>
                      <a:pt x="315849" y="2444877"/>
                      <a:pt x="186944" y="2444877"/>
                      <a:pt x="107315" y="2365883"/>
                    </a:cubicBezTo>
                    <a:lnTo>
                      <a:pt x="0" y="2258441"/>
                    </a:lnTo>
                    <a:lnTo>
                      <a:pt x="891286" y="1366393"/>
                    </a:lnTo>
                    <a:cubicBezTo>
                      <a:pt x="970788" y="1286891"/>
                      <a:pt x="970788" y="1157859"/>
                      <a:pt x="891286" y="1078357"/>
                    </a:cubicBezTo>
                    <a:lnTo>
                      <a:pt x="0" y="186944"/>
                    </a:lnTo>
                    <a:lnTo>
                      <a:pt x="107442" y="79502"/>
                    </a:lnTo>
                    <a:cubicBezTo>
                      <a:pt x="186944" y="0"/>
                      <a:pt x="315849" y="0"/>
                      <a:pt x="395478" y="79502"/>
                    </a:cubicBezTo>
                    <a:lnTo>
                      <a:pt x="1394714" y="1078357"/>
                    </a:lnTo>
                    <a:cubicBezTo>
                      <a:pt x="1474216" y="1157859"/>
                      <a:pt x="1474216" y="1286891"/>
                      <a:pt x="1394714" y="1366393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0" name="Group 25">
              <a:extLst>
                <a:ext uri="{FF2B5EF4-FFF2-40B4-BE49-F238E27FC236}">
                  <a16:creationId xmlns:a16="http://schemas.microsoft.com/office/drawing/2014/main" id="{EEAC81C6-62B8-4A12-8F08-7A63C17763D1}"/>
                </a:ext>
              </a:extLst>
            </p:cNvPr>
            <p:cNvGrpSpPr/>
            <p:nvPr/>
          </p:nvGrpSpPr>
          <p:grpSpPr>
            <a:xfrm>
              <a:off x="7449560" y="6112798"/>
              <a:ext cx="325815" cy="605415"/>
              <a:chOff x="0" y="0"/>
              <a:chExt cx="406080" cy="754560"/>
            </a:xfrm>
          </p:grpSpPr>
          <p:sp>
            <p:nvSpPr>
              <p:cNvPr id="54" name="Freeform 26">
                <a:extLst>
                  <a:ext uri="{FF2B5EF4-FFF2-40B4-BE49-F238E27FC236}">
                    <a16:creationId xmlns:a16="http://schemas.microsoft.com/office/drawing/2014/main" id="{06065440-C8A9-4C00-B7AF-76483CFCF8CA}"/>
                  </a:ext>
                </a:extLst>
              </p:cNvPr>
              <p:cNvSpPr/>
              <p:nvPr/>
            </p:nvSpPr>
            <p:spPr>
              <a:xfrm>
                <a:off x="0" y="-32385"/>
                <a:ext cx="446659" cy="842137"/>
              </a:xfrm>
              <a:custGeom>
                <a:avLst/>
                <a:gdLst/>
                <a:ahLst/>
                <a:cxnLst/>
                <a:rect l="l" t="t" r="r" b="b"/>
                <a:pathLst>
                  <a:path w="446659" h="842137">
                    <a:moveTo>
                      <a:pt x="350393" y="246126"/>
                    </a:moveTo>
                    <a:lnTo>
                      <a:pt x="165354" y="60960"/>
                    </a:lnTo>
                    <a:cubicBezTo>
                      <a:pt x="104394" y="0"/>
                      <a:pt x="0" y="42926"/>
                      <a:pt x="0" y="129413"/>
                    </a:cubicBezTo>
                    <a:lnTo>
                      <a:pt x="0" y="712724"/>
                    </a:lnTo>
                    <a:cubicBezTo>
                      <a:pt x="0" y="799211"/>
                      <a:pt x="104394" y="842137"/>
                      <a:pt x="165354" y="781177"/>
                    </a:cubicBezTo>
                    <a:lnTo>
                      <a:pt x="350393" y="596138"/>
                    </a:lnTo>
                    <a:cubicBezTo>
                      <a:pt x="446659" y="499237"/>
                      <a:pt x="446659" y="342519"/>
                      <a:pt x="350393" y="246126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1" name="Group 27">
              <a:extLst>
                <a:ext uri="{FF2B5EF4-FFF2-40B4-BE49-F238E27FC236}">
                  <a16:creationId xmlns:a16="http://schemas.microsoft.com/office/drawing/2014/main" id="{B56A513F-5CA0-42CE-9C68-A2333D251C51}"/>
                </a:ext>
              </a:extLst>
            </p:cNvPr>
            <p:cNvGrpSpPr/>
            <p:nvPr/>
          </p:nvGrpSpPr>
          <p:grpSpPr>
            <a:xfrm>
              <a:off x="7755734" y="5637362"/>
              <a:ext cx="5962326" cy="1575131"/>
              <a:chOff x="0" y="0"/>
              <a:chExt cx="7431151" cy="1963166"/>
            </a:xfrm>
          </p:grpSpPr>
          <p:sp>
            <p:nvSpPr>
              <p:cNvPr id="53" name="Freeform 28">
                <a:extLst>
                  <a:ext uri="{FF2B5EF4-FFF2-40B4-BE49-F238E27FC236}">
                    <a16:creationId xmlns:a16="http://schemas.microsoft.com/office/drawing/2014/main" id="{62E87D4E-E9DF-4CEC-96DF-ADADA02B3C6A}"/>
                  </a:ext>
                </a:extLst>
              </p:cNvPr>
              <p:cNvSpPr/>
              <p:nvPr/>
            </p:nvSpPr>
            <p:spPr>
              <a:xfrm>
                <a:off x="0" y="0"/>
                <a:ext cx="7431151" cy="1963166"/>
              </a:xfrm>
              <a:custGeom>
                <a:avLst/>
                <a:gdLst/>
                <a:ahLst/>
                <a:cxnLst/>
                <a:rect l="l" t="t" r="r" b="b"/>
                <a:pathLst>
                  <a:path w="7431151" h="1963166">
                    <a:moveTo>
                      <a:pt x="6464935" y="0"/>
                    </a:moveTo>
                    <a:lnTo>
                      <a:pt x="0" y="0"/>
                    </a:lnTo>
                    <a:lnTo>
                      <a:pt x="837819" y="837565"/>
                    </a:lnTo>
                    <a:cubicBezTo>
                      <a:pt x="877316" y="877062"/>
                      <a:pt x="897636" y="929386"/>
                      <a:pt x="897636" y="981583"/>
                    </a:cubicBezTo>
                    <a:cubicBezTo>
                      <a:pt x="897636" y="1033780"/>
                      <a:pt x="877951" y="1085596"/>
                      <a:pt x="837819" y="1125601"/>
                    </a:cubicBezTo>
                    <a:lnTo>
                      <a:pt x="635" y="1963166"/>
                    </a:lnTo>
                    <a:lnTo>
                      <a:pt x="6464427" y="1963166"/>
                    </a:lnTo>
                    <a:lnTo>
                      <a:pt x="7431151" y="981583"/>
                    </a:lnTo>
                    <a:lnTo>
                      <a:pt x="6464935" y="0"/>
                    </a:ln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2" name="TextBox 43">
              <a:extLst>
                <a:ext uri="{FF2B5EF4-FFF2-40B4-BE49-F238E27FC236}">
                  <a16:creationId xmlns:a16="http://schemas.microsoft.com/office/drawing/2014/main" id="{0493C168-10DF-40E2-867A-798A70518947}"/>
                </a:ext>
              </a:extLst>
            </p:cNvPr>
            <p:cNvSpPr txBox="1"/>
            <p:nvPr/>
          </p:nvSpPr>
          <p:spPr>
            <a:xfrm>
              <a:off x="6227419" y="6153301"/>
              <a:ext cx="979531" cy="5304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047"/>
                </a:lnSpc>
                <a:spcBef>
                  <a:spcPct val="0"/>
                </a:spcBef>
              </a:pPr>
              <a:r>
                <a:rPr lang="en-US" sz="4381" spc="429" dirty="0">
                  <a:solidFill>
                    <a:srgbClr val="231F20"/>
                  </a:solidFill>
                  <a:latin typeface="Arial Black" panose="020B0A04020102020204" pitchFamily="34" charset="0"/>
                </a:rPr>
                <a:t>01</a:t>
              </a:r>
            </a:p>
          </p:txBody>
        </p:sp>
      </p:grpSp>
      <p:sp>
        <p:nvSpPr>
          <p:cNvPr id="2" name="Freeform 2"/>
          <p:cNvSpPr/>
          <p:nvPr/>
        </p:nvSpPr>
        <p:spPr>
          <a:xfrm>
            <a:off x="14592495" y="7573922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19"/>
                </a:lnTo>
                <a:lnTo>
                  <a:pt x="0" y="468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6887962" y="5985119"/>
            <a:ext cx="2085109" cy="2085109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C5739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-1560220" y="1728186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19"/>
                </a:lnTo>
                <a:lnTo>
                  <a:pt x="0" y="468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>
            <a:off x="-2262642" y="-3904566"/>
            <a:ext cx="8637895" cy="8637895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C5739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267828" y="1143411"/>
            <a:ext cx="7018290" cy="9492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206"/>
              </a:lnSpc>
              <a:spcBef>
                <a:spcPct val="0"/>
              </a:spcBef>
            </a:pPr>
            <a:r>
              <a:rPr lang="en-US" sz="4400" spc="582" dirty="0">
                <a:solidFill>
                  <a:srgbClr val="FFFFFF"/>
                </a:solidFill>
                <a:latin typeface="Arial Black" panose="020B0A04020102020204" pitchFamily="34" charset="0"/>
              </a:rPr>
              <a:t>INTRODUCTION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9522185" y="1084915"/>
            <a:ext cx="5448280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ts val="2012"/>
              </a:lnSpc>
              <a:spcBef>
                <a:spcPct val="0"/>
              </a:spcBef>
            </a:pPr>
            <a:r>
              <a:rPr lang="en-US" sz="2000" b="1" spc="142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Wastewater Challenge: Ineffective wastewater management leads to pollution and health risks, with 45 million dry tons of sludge generated annually worldwide, requiring significant investment in infrastructure</a:t>
            </a:r>
            <a:r>
              <a:rPr lang="en-US" sz="2000" b="1" spc="142" dirty="0">
                <a:solidFill>
                  <a:srgbClr val="FFFFFF"/>
                </a:solidFill>
                <a:latin typeface="Open Sauce"/>
              </a:rPr>
              <a:t>.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8562965" y="6080205"/>
            <a:ext cx="4449020" cy="51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2012"/>
              </a:lnSpc>
              <a:spcBef>
                <a:spcPct val="0"/>
              </a:spcBef>
            </a:pPr>
            <a:r>
              <a:rPr lang="en-US" sz="2000" b="1" spc="142" dirty="0">
                <a:solidFill>
                  <a:srgbClr val="FFFFFF"/>
                </a:solidFill>
                <a:latin typeface="Open Sauce"/>
              </a:rPr>
              <a:t>45 million dry tons generated annually worldwide.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1B0379B-E7A9-4397-939E-BDA84C04F04C}"/>
              </a:ext>
            </a:extLst>
          </p:cNvPr>
          <p:cNvGrpSpPr/>
          <p:nvPr/>
        </p:nvGrpSpPr>
        <p:grpSpPr>
          <a:xfrm>
            <a:off x="7378718" y="5188650"/>
            <a:ext cx="8268303" cy="2124524"/>
            <a:chOff x="6211443" y="5460012"/>
            <a:chExt cx="7460955" cy="1910409"/>
          </a:xfrm>
        </p:grpSpPr>
        <p:grpSp>
          <p:nvGrpSpPr>
            <p:cNvPr id="23" name="Group 23"/>
            <p:cNvGrpSpPr/>
            <p:nvPr/>
          </p:nvGrpSpPr>
          <p:grpSpPr>
            <a:xfrm>
              <a:off x="7309182" y="5460012"/>
              <a:ext cx="1164616" cy="1910409"/>
              <a:chOff x="0" y="0"/>
              <a:chExt cx="1451520" cy="238104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-19812"/>
                <a:ext cx="1474216" cy="2444877"/>
              </a:xfrm>
              <a:custGeom>
                <a:avLst/>
                <a:gdLst/>
                <a:ahLst/>
                <a:cxnLst/>
                <a:rect l="l" t="t" r="r" b="b"/>
                <a:pathLst>
                  <a:path w="1474216" h="2444877">
                    <a:moveTo>
                      <a:pt x="1394587" y="1366393"/>
                    </a:moveTo>
                    <a:lnTo>
                      <a:pt x="395351" y="2365883"/>
                    </a:lnTo>
                    <a:cubicBezTo>
                      <a:pt x="315849" y="2444877"/>
                      <a:pt x="186944" y="2444877"/>
                      <a:pt x="107315" y="2365883"/>
                    </a:cubicBezTo>
                    <a:lnTo>
                      <a:pt x="0" y="2258441"/>
                    </a:lnTo>
                    <a:lnTo>
                      <a:pt x="891286" y="1366393"/>
                    </a:lnTo>
                    <a:cubicBezTo>
                      <a:pt x="970788" y="1286891"/>
                      <a:pt x="970788" y="1157859"/>
                      <a:pt x="891286" y="1078357"/>
                    </a:cubicBezTo>
                    <a:lnTo>
                      <a:pt x="0" y="186944"/>
                    </a:lnTo>
                    <a:lnTo>
                      <a:pt x="107442" y="79502"/>
                    </a:lnTo>
                    <a:cubicBezTo>
                      <a:pt x="186944" y="0"/>
                      <a:pt x="315849" y="0"/>
                      <a:pt x="395478" y="79502"/>
                    </a:cubicBezTo>
                    <a:lnTo>
                      <a:pt x="1394714" y="1078357"/>
                    </a:lnTo>
                    <a:cubicBezTo>
                      <a:pt x="1474216" y="1157859"/>
                      <a:pt x="1474216" y="1286891"/>
                      <a:pt x="1394714" y="1366393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>
              <a:off x="7449560" y="6112798"/>
              <a:ext cx="325815" cy="605415"/>
              <a:chOff x="0" y="0"/>
              <a:chExt cx="406080" cy="75456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-32385"/>
                <a:ext cx="446659" cy="842137"/>
              </a:xfrm>
              <a:custGeom>
                <a:avLst/>
                <a:gdLst/>
                <a:ahLst/>
                <a:cxnLst/>
                <a:rect l="l" t="t" r="r" b="b"/>
                <a:pathLst>
                  <a:path w="446659" h="842137">
                    <a:moveTo>
                      <a:pt x="350393" y="246126"/>
                    </a:moveTo>
                    <a:lnTo>
                      <a:pt x="165354" y="60960"/>
                    </a:lnTo>
                    <a:cubicBezTo>
                      <a:pt x="104394" y="0"/>
                      <a:pt x="0" y="42926"/>
                      <a:pt x="0" y="129413"/>
                    </a:cubicBezTo>
                    <a:lnTo>
                      <a:pt x="0" y="712724"/>
                    </a:lnTo>
                    <a:cubicBezTo>
                      <a:pt x="0" y="799211"/>
                      <a:pt x="104394" y="842137"/>
                      <a:pt x="165354" y="781177"/>
                    </a:cubicBezTo>
                    <a:lnTo>
                      <a:pt x="350393" y="596138"/>
                    </a:lnTo>
                    <a:cubicBezTo>
                      <a:pt x="446659" y="499237"/>
                      <a:pt x="446659" y="342519"/>
                      <a:pt x="350393" y="246126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>
              <a:off x="7755734" y="5637362"/>
              <a:ext cx="5916664" cy="1537801"/>
              <a:chOff x="0" y="0"/>
              <a:chExt cx="7374240" cy="191664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7431151" cy="1963166"/>
              </a:xfrm>
              <a:custGeom>
                <a:avLst/>
                <a:gdLst/>
                <a:ahLst/>
                <a:cxnLst/>
                <a:rect l="l" t="t" r="r" b="b"/>
                <a:pathLst>
                  <a:path w="7431151" h="1963166">
                    <a:moveTo>
                      <a:pt x="6464935" y="0"/>
                    </a:moveTo>
                    <a:lnTo>
                      <a:pt x="0" y="0"/>
                    </a:lnTo>
                    <a:lnTo>
                      <a:pt x="837819" y="837565"/>
                    </a:lnTo>
                    <a:cubicBezTo>
                      <a:pt x="877316" y="877062"/>
                      <a:pt x="897636" y="929386"/>
                      <a:pt x="897636" y="981583"/>
                    </a:cubicBezTo>
                    <a:cubicBezTo>
                      <a:pt x="897636" y="1033780"/>
                      <a:pt x="877951" y="1085596"/>
                      <a:pt x="837819" y="1125601"/>
                    </a:cubicBezTo>
                    <a:lnTo>
                      <a:pt x="635" y="1963166"/>
                    </a:lnTo>
                    <a:lnTo>
                      <a:pt x="6464427" y="1963166"/>
                    </a:lnTo>
                    <a:lnTo>
                      <a:pt x="7431151" y="981583"/>
                    </a:lnTo>
                    <a:lnTo>
                      <a:pt x="6464935" y="0"/>
                    </a:lnTo>
                    <a:close/>
                  </a:path>
                </a:pathLst>
              </a:custGeom>
              <a:solidFill>
                <a:srgbClr val="1C5739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3" name="TextBox 43"/>
            <p:cNvSpPr txBox="1"/>
            <p:nvPr/>
          </p:nvSpPr>
          <p:spPr>
            <a:xfrm>
              <a:off x="6211443" y="5969923"/>
              <a:ext cx="979531" cy="7992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047"/>
                </a:lnSpc>
                <a:spcBef>
                  <a:spcPct val="0"/>
                </a:spcBef>
              </a:pPr>
              <a:r>
                <a:rPr lang="en-US" sz="4381" spc="429" dirty="0">
                  <a:solidFill>
                    <a:srgbClr val="231F20"/>
                  </a:solidFill>
                  <a:latin typeface="Codec Pro ExtraBold"/>
                </a:rPr>
                <a:t>03</a:t>
              </a:r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8562965" y="3272770"/>
            <a:ext cx="4769082" cy="17953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ts val="2012"/>
              </a:lnSpc>
              <a:spcBef>
                <a:spcPct val="0"/>
              </a:spcBef>
            </a:pPr>
            <a:r>
              <a:rPr lang="en-US" sz="2000" b="1" spc="142" dirty="0">
                <a:solidFill>
                  <a:srgbClr val="FFFFFF"/>
                </a:solidFill>
                <a:latin typeface="Open Sauce"/>
              </a:rPr>
              <a:t> Palestinian Context: 46.1% of the West Bank and 16.4% of Gaza lack sewage net45 million dry tons generated annually worldwide. Works, causing severe environmental and health risks.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A23D7BC-B975-7E5E-406F-9DD5CB7BA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39" y="6015230"/>
            <a:ext cx="4634636" cy="3522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4650865-A67E-5A21-73AF-5D5CFC2DE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9459" y="9537554"/>
            <a:ext cx="2735435" cy="695061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</a:t>
            </a:fld>
            <a:endParaRPr lang="en-US" sz="2400" dirty="0"/>
          </a:p>
        </p:txBody>
      </p:sp>
      <p:sp>
        <p:nvSpPr>
          <p:cNvPr id="56" name="TextBox 45">
            <a:extLst>
              <a:ext uri="{FF2B5EF4-FFF2-40B4-BE49-F238E27FC236}">
                <a16:creationId xmlns:a16="http://schemas.microsoft.com/office/drawing/2014/main" id="{194E47B3-CDFF-46BA-A6AE-EC6E6F6B10A4}"/>
              </a:ext>
            </a:extLst>
          </p:cNvPr>
          <p:cNvSpPr txBox="1"/>
          <p:nvPr/>
        </p:nvSpPr>
        <p:spPr>
          <a:xfrm>
            <a:off x="10275573" y="5877078"/>
            <a:ext cx="3397858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ts val="2012"/>
              </a:lnSpc>
              <a:spcBef>
                <a:spcPct val="0"/>
              </a:spcBef>
            </a:pPr>
            <a:r>
              <a:rPr lang="en-US" sz="2000" b="1" spc="142" dirty="0">
                <a:solidFill>
                  <a:srgbClr val="FFFFFF"/>
                </a:solidFill>
                <a:latin typeface="Open Sauce"/>
              </a:rPr>
              <a:t>45 million dry tons generated annually worldwide.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DA07D3-B9C3-430D-8A92-B79CEE983619}"/>
              </a:ext>
            </a:extLst>
          </p:cNvPr>
          <p:cNvGrpSpPr/>
          <p:nvPr/>
        </p:nvGrpSpPr>
        <p:grpSpPr>
          <a:xfrm>
            <a:off x="5546662" y="7347890"/>
            <a:ext cx="8169337" cy="2573641"/>
            <a:chOff x="5546663" y="7347891"/>
            <a:chExt cx="7360652" cy="2044732"/>
          </a:xfrm>
        </p:grpSpPr>
        <p:grpSp>
          <p:nvGrpSpPr>
            <p:cNvPr id="29" name="Group 29"/>
            <p:cNvGrpSpPr/>
            <p:nvPr/>
          </p:nvGrpSpPr>
          <p:grpSpPr>
            <a:xfrm>
              <a:off x="10762591" y="7347891"/>
              <a:ext cx="1165193" cy="1910409"/>
              <a:chOff x="0" y="0"/>
              <a:chExt cx="1452240" cy="238104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-19685" y="-19812"/>
                <a:ext cx="1474216" cy="2444877"/>
              </a:xfrm>
              <a:custGeom>
                <a:avLst/>
                <a:gdLst/>
                <a:ahLst/>
                <a:cxnLst/>
                <a:rect l="l" t="t" r="r" b="b"/>
                <a:pathLst>
                  <a:path w="1474216" h="2444877">
                    <a:moveTo>
                      <a:pt x="78994" y="1078484"/>
                    </a:moveTo>
                    <a:lnTo>
                      <a:pt x="1078611" y="78994"/>
                    </a:lnTo>
                    <a:cubicBezTo>
                      <a:pt x="1158240" y="0"/>
                      <a:pt x="1287145" y="0"/>
                      <a:pt x="1366774" y="78994"/>
                    </a:cubicBezTo>
                    <a:lnTo>
                      <a:pt x="1474216" y="186436"/>
                    </a:lnTo>
                    <a:lnTo>
                      <a:pt x="582549" y="1078484"/>
                    </a:lnTo>
                    <a:cubicBezTo>
                      <a:pt x="502920" y="1157986"/>
                      <a:pt x="502920" y="1287018"/>
                      <a:pt x="582549" y="1366520"/>
                    </a:cubicBezTo>
                    <a:lnTo>
                      <a:pt x="1474216" y="2257933"/>
                    </a:lnTo>
                    <a:lnTo>
                      <a:pt x="1366774" y="2365375"/>
                    </a:lnTo>
                    <a:cubicBezTo>
                      <a:pt x="1287145" y="2444877"/>
                      <a:pt x="1158240" y="2444877"/>
                      <a:pt x="1078611" y="2365375"/>
                    </a:cubicBezTo>
                    <a:lnTo>
                      <a:pt x="78994" y="1366012"/>
                    </a:lnTo>
                    <a:cubicBezTo>
                      <a:pt x="0" y="1286510"/>
                      <a:pt x="0" y="1158113"/>
                      <a:pt x="78994" y="1078484"/>
                    </a:cubicBez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6FB1A40-00D5-4B3E-9507-E65D5018C453}"/>
                </a:ext>
              </a:extLst>
            </p:cNvPr>
            <p:cNvGrpSpPr/>
            <p:nvPr/>
          </p:nvGrpSpPr>
          <p:grpSpPr>
            <a:xfrm>
              <a:off x="5546663" y="7526558"/>
              <a:ext cx="7360652" cy="1866065"/>
              <a:chOff x="5546663" y="7526558"/>
              <a:chExt cx="7360652" cy="1866065"/>
            </a:xfrm>
          </p:grpSpPr>
          <p:grpSp>
            <p:nvGrpSpPr>
              <p:cNvPr id="31" name="Group 31"/>
              <p:cNvGrpSpPr/>
              <p:nvPr/>
            </p:nvGrpSpPr>
            <p:grpSpPr>
              <a:xfrm>
                <a:off x="11450038" y="8000677"/>
                <a:ext cx="325815" cy="605415"/>
                <a:chOff x="0" y="0"/>
                <a:chExt cx="406080" cy="754560"/>
              </a:xfrm>
            </p:grpSpPr>
            <p:sp>
              <p:nvSpPr>
                <p:cNvPr id="32" name="Freeform 32"/>
                <p:cNvSpPr/>
                <p:nvPr/>
              </p:nvSpPr>
              <p:spPr>
                <a:xfrm>
                  <a:off x="-24257" y="-32385"/>
                  <a:ext cx="447294" cy="842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94" h="842264">
                      <a:moveTo>
                        <a:pt x="96901" y="596138"/>
                      </a:moveTo>
                      <a:lnTo>
                        <a:pt x="281940" y="781304"/>
                      </a:lnTo>
                      <a:cubicBezTo>
                        <a:pt x="342900" y="842264"/>
                        <a:pt x="447294" y="799338"/>
                        <a:pt x="447294" y="712851"/>
                      </a:cubicBezTo>
                      <a:lnTo>
                        <a:pt x="447294" y="129413"/>
                      </a:lnTo>
                      <a:cubicBezTo>
                        <a:pt x="447294" y="42926"/>
                        <a:pt x="342900" y="0"/>
                        <a:pt x="281940" y="60960"/>
                      </a:cubicBezTo>
                      <a:lnTo>
                        <a:pt x="96901" y="246126"/>
                      </a:lnTo>
                      <a:cubicBezTo>
                        <a:pt x="0" y="343027"/>
                        <a:pt x="0" y="499237"/>
                        <a:pt x="96901" y="596138"/>
                      </a:cubicBezTo>
                      <a:close/>
                    </a:path>
                  </a:pathLst>
                </a:custGeom>
                <a:solidFill>
                  <a:srgbClr val="397D5A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3" name="Group 33"/>
              <p:cNvGrpSpPr/>
              <p:nvPr/>
            </p:nvGrpSpPr>
            <p:grpSpPr>
              <a:xfrm>
                <a:off x="5546663" y="7526558"/>
                <a:ext cx="5918974" cy="1537801"/>
                <a:chOff x="0" y="0"/>
                <a:chExt cx="7377120" cy="1916640"/>
              </a:xfrm>
            </p:grpSpPr>
            <p:sp>
              <p:nvSpPr>
                <p:cNvPr id="34" name="Freeform 34"/>
                <p:cNvSpPr/>
                <p:nvPr/>
              </p:nvSpPr>
              <p:spPr>
                <a:xfrm>
                  <a:off x="0" y="0"/>
                  <a:ext cx="7434580" cy="19631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4580" h="1963166">
                      <a:moveTo>
                        <a:pt x="967105" y="1963166"/>
                      </a:moveTo>
                      <a:lnTo>
                        <a:pt x="7434580" y="1963166"/>
                      </a:lnTo>
                      <a:lnTo>
                        <a:pt x="6596380" y="1125601"/>
                      </a:lnTo>
                      <a:cubicBezTo>
                        <a:pt x="6556883" y="1086104"/>
                        <a:pt x="6536563" y="1033780"/>
                        <a:pt x="6536563" y="981583"/>
                      </a:cubicBezTo>
                      <a:cubicBezTo>
                        <a:pt x="6536563" y="929386"/>
                        <a:pt x="6556375" y="877570"/>
                        <a:pt x="6596380" y="837565"/>
                      </a:cubicBezTo>
                      <a:lnTo>
                        <a:pt x="7434072" y="0"/>
                      </a:lnTo>
                      <a:lnTo>
                        <a:pt x="967105" y="0"/>
                      </a:lnTo>
                      <a:lnTo>
                        <a:pt x="0" y="980948"/>
                      </a:lnTo>
                      <a:lnTo>
                        <a:pt x="967105" y="1963039"/>
                      </a:lnTo>
                      <a:close/>
                    </a:path>
                  </a:pathLst>
                </a:custGeom>
                <a:solidFill>
                  <a:srgbClr val="397D5A"/>
                </a:solidFill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" name="TextBox 44"/>
              <p:cNvSpPr txBox="1"/>
              <p:nvPr/>
            </p:nvSpPr>
            <p:spPr>
              <a:xfrm>
                <a:off x="11927784" y="7832039"/>
                <a:ext cx="979531" cy="576061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marL="0" lvl="0" indent="0" algn="ctr">
                  <a:lnSpc>
                    <a:spcPts val="6047"/>
                  </a:lnSpc>
                  <a:spcBef>
                    <a:spcPct val="0"/>
                  </a:spcBef>
                </a:pPr>
                <a:r>
                  <a:rPr lang="en-US" sz="4381" spc="429" dirty="0">
                    <a:solidFill>
                      <a:srgbClr val="231F20"/>
                    </a:solidFill>
                    <a:latin typeface="Arial Black" panose="020B0A04020102020204" pitchFamily="34" charset="0"/>
                  </a:rPr>
                  <a:t>04</a:t>
                </a:r>
              </a:p>
            </p:txBody>
          </p:sp>
          <p:sp>
            <p:nvSpPr>
              <p:cNvPr id="58" name="TextBox 45">
                <a:extLst>
                  <a:ext uri="{FF2B5EF4-FFF2-40B4-BE49-F238E27FC236}">
                    <a16:creationId xmlns:a16="http://schemas.microsoft.com/office/drawing/2014/main" id="{885CCB99-E076-4BA2-BB65-642874E9CFD0}"/>
                  </a:ext>
                </a:extLst>
              </p:cNvPr>
              <p:cNvSpPr txBox="1"/>
              <p:nvPr/>
            </p:nvSpPr>
            <p:spPr>
              <a:xfrm>
                <a:off x="6270035" y="7853740"/>
                <a:ext cx="4559560" cy="153888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lvl="0" algn="just">
                  <a:lnSpc>
                    <a:spcPts val="2012"/>
                  </a:lnSpc>
                  <a:spcBef>
                    <a:spcPct val="0"/>
                  </a:spcBef>
                </a:pPr>
                <a:r>
                  <a:rPr lang="en-US" sz="2000" b="1" spc="142" dirty="0">
                    <a:solidFill>
                      <a:srgbClr val="FFFFFF"/>
                    </a:solidFill>
                    <a:latin typeface="Open Sauce"/>
                  </a:rPr>
                  <a:t>Need for Effective Sludge Treatment: Developing effective methods for sludge treatment is crucial for environmental and economic sustainability.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176220"/>
            <a:ext cx="18288000" cy="2711647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8915400" y="3336364"/>
            <a:ext cx="76200" cy="6043918"/>
            <a:chOff x="0" y="0"/>
            <a:chExt cx="12543" cy="122133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221339"/>
            </a:xfrm>
            <a:custGeom>
              <a:avLst/>
              <a:gdLst/>
              <a:ahLst/>
              <a:cxnLst/>
              <a:rect l="l" t="t" r="r" b="b"/>
              <a:pathLst>
                <a:path w="12543" h="1221339">
                  <a:moveTo>
                    <a:pt x="0" y="0"/>
                  </a:moveTo>
                  <a:lnTo>
                    <a:pt x="12543" y="0"/>
                  </a:lnTo>
                  <a:lnTo>
                    <a:pt x="12543" y="1221339"/>
                  </a:lnTo>
                  <a:lnTo>
                    <a:pt x="0" y="1221339"/>
                  </a:lnTo>
                  <a:close/>
                </a:path>
              </a:pathLst>
            </a:custGeom>
            <a:solidFill>
              <a:srgbClr val="009245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2403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73718" y="761668"/>
            <a:ext cx="14159563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spcBef>
                <a:spcPct val="0"/>
              </a:spcBef>
            </a:pPr>
            <a:r>
              <a:rPr lang="en-US" sz="4400" spc="816" dirty="0">
                <a:solidFill>
                  <a:srgbClr val="FFFFFF"/>
                </a:solidFill>
                <a:latin typeface="Arial Black" panose="020B0A04020102020204" pitchFamily="34" charset="0"/>
              </a:rPr>
              <a:t>SLUDGE TRANSPORTATION COSTS TO ZAHRET AL-FINJAN LANDFILL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751459" y="3770556"/>
            <a:ext cx="3942046" cy="8207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800" b="1" i="0" dirty="0">
                <a:solidFill>
                  <a:srgbClr val="163216"/>
                </a:solidFill>
                <a:effectLst/>
                <a:latin typeface="Arial Black" panose="020B0A04020102020204" pitchFamily="34" charset="0"/>
              </a:rPr>
              <a:t>After Drying</a:t>
            </a:r>
          </a:p>
          <a:p>
            <a:pPr algn="ctr">
              <a:lnSpc>
                <a:spcPts val="3231"/>
              </a:lnSpc>
            </a:pPr>
            <a:endParaRPr lang="en-US" sz="2800" b="1" spc="229" dirty="0">
              <a:solidFill>
                <a:srgbClr val="163216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3009639" y="3673968"/>
            <a:ext cx="2732632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800" b="1" i="0" dirty="0">
                <a:solidFill>
                  <a:srgbClr val="163216"/>
                </a:solidFill>
                <a:effectLst/>
                <a:latin typeface="Arial Black" panose="020B0A04020102020204" pitchFamily="34" charset="0"/>
              </a:rPr>
              <a:t>Before Drying </a:t>
            </a:r>
            <a:endParaRPr lang="en-US" sz="2800" b="1" spc="229" dirty="0">
              <a:solidFill>
                <a:srgbClr val="163216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4AE4EE-769E-8819-3F5D-EDFE3FA9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75519" y="9547422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20</a:t>
            </a:fld>
            <a:endParaRPr lang="en-US" sz="24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F11CDA7-48C2-4AD8-A5CD-606ED201C6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301501"/>
              </p:ext>
            </p:extLst>
          </p:nvPr>
        </p:nvGraphicFramePr>
        <p:xfrm>
          <a:off x="1080436" y="4591295"/>
          <a:ext cx="6539564" cy="4788989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195595">
                  <a:extLst>
                    <a:ext uri="{9D8B030D-6E8A-4147-A177-3AD203B41FA5}">
                      <a16:colId xmlns:a16="http://schemas.microsoft.com/office/drawing/2014/main" val="1372476841"/>
                    </a:ext>
                  </a:extLst>
                </a:gridCol>
                <a:gridCol w="3343969">
                  <a:extLst>
                    <a:ext uri="{9D8B030D-6E8A-4147-A177-3AD203B41FA5}">
                      <a16:colId xmlns:a16="http://schemas.microsoft.com/office/drawing/2014/main" val="3903057637"/>
                    </a:ext>
                  </a:extLst>
                </a:gridCol>
              </a:tblGrid>
              <a:tr h="622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                     120.00 </a:t>
                      </a:r>
                      <a:endParaRPr lang="en-A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ILS/ton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3984609"/>
                  </a:ext>
                </a:extLst>
              </a:tr>
              <a:tr h="83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                       15.00 </a:t>
                      </a:r>
                      <a:endParaRPr lang="en-A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ton /day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5007557"/>
                  </a:ext>
                </a:extLst>
              </a:tr>
              <a:tr h="83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>
                          <a:effectLst/>
                        </a:rPr>
                        <a:t>                              33.48 </a:t>
                      </a:r>
                      <a:endParaRPr lang="en-A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Gate fees (ILS/ton)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6843631"/>
                  </a:ext>
                </a:extLst>
              </a:tr>
              <a:tr h="83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>
                          <a:effectLst/>
                        </a:rPr>
                        <a:t>                        2,302.20 </a:t>
                      </a:r>
                      <a:endParaRPr lang="en-A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ILS/day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9732450"/>
                  </a:ext>
                </a:extLst>
              </a:tr>
              <a:tr h="83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>
                          <a:effectLst/>
                        </a:rPr>
                        <a:t>                    840,303.00 </a:t>
                      </a:r>
                      <a:endParaRPr lang="en-A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per year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9276908"/>
                  </a:ext>
                </a:extLst>
              </a:tr>
              <a:tr h="83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>
                          <a:effectLst/>
                        </a:rPr>
                        <a:t>                      64,461.60 </a:t>
                      </a:r>
                      <a:endParaRPr lang="en-A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per month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324479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555835D-ED88-4176-A5E0-639FC01A0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489074"/>
              </p:ext>
            </p:extLst>
          </p:nvPr>
        </p:nvGraphicFramePr>
        <p:xfrm>
          <a:off x="10287000" y="4591293"/>
          <a:ext cx="6522119" cy="478899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316331">
                  <a:extLst>
                    <a:ext uri="{9D8B030D-6E8A-4147-A177-3AD203B41FA5}">
                      <a16:colId xmlns:a16="http://schemas.microsoft.com/office/drawing/2014/main" val="2130717528"/>
                    </a:ext>
                  </a:extLst>
                </a:gridCol>
                <a:gridCol w="3205788">
                  <a:extLst>
                    <a:ext uri="{9D8B030D-6E8A-4147-A177-3AD203B41FA5}">
                      <a16:colId xmlns:a16="http://schemas.microsoft.com/office/drawing/2014/main" val="2073726106"/>
                    </a:ext>
                  </a:extLst>
                </a:gridCol>
              </a:tblGrid>
              <a:tr h="798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                        120.00 </a:t>
                      </a:r>
                      <a:endParaRPr lang="en-A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ILS/ton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1691136"/>
                  </a:ext>
                </a:extLst>
              </a:tr>
              <a:tr h="79816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4.70 </a:t>
                      </a:r>
                      <a:endParaRPr lang="en-A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ton /day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9525611"/>
                  </a:ext>
                </a:extLst>
              </a:tr>
              <a:tr h="798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                          33.48 </a:t>
                      </a:r>
                      <a:endParaRPr lang="en-A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Gate fees (ILS/ton)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6317650"/>
                  </a:ext>
                </a:extLst>
              </a:tr>
              <a:tr h="798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                        721.36 </a:t>
                      </a:r>
                      <a:endParaRPr lang="en-A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ILS/day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7158841"/>
                  </a:ext>
                </a:extLst>
              </a:tr>
              <a:tr h="79816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dirty="0">
                          <a:effectLst/>
                        </a:rPr>
                        <a:t>       263,294.94 </a:t>
                      </a:r>
                      <a:endParaRPr lang="en-A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per year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37379"/>
                  </a:ext>
                </a:extLst>
              </a:tr>
              <a:tr h="798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>
                          <a:effectLst/>
                        </a:rPr>
                        <a:t>                         20,197.97 </a:t>
                      </a:r>
                      <a:endParaRPr lang="en-A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per month</a:t>
                      </a:r>
                      <a:endParaRPr lang="en-A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7911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111575" y="667018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pPr lvl="0">
              <a:lnSpc>
                <a:spcPts val="2055"/>
              </a:lnSpc>
              <a:spcBef>
                <a:spcPct val="0"/>
              </a:spcBef>
            </a:pPr>
            <a:endParaRPr lang="en-US" spc="145" dirty="0">
              <a:solidFill>
                <a:srgbClr val="1C5739"/>
              </a:solidFill>
              <a:latin typeface="Open Sauce"/>
            </a:endParaRPr>
          </a:p>
        </p:txBody>
      </p:sp>
      <p:sp>
        <p:nvSpPr>
          <p:cNvPr id="36" name="Freeform 36"/>
          <p:cNvSpPr/>
          <p:nvPr/>
        </p:nvSpPr>
        <p:spPr>
          <a:xfrm>
            <a:off x="-1369485" y="9446864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19" y="0"/>
                </a:lnTo>
                <a:lnTo>
                  <a:pt x="4687319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1" name="Group 41"/>
          <p:cNvGrpSpPr/>
          <p:nvPr/>
        </p:nvGrpSpPr>
        <p:grpSpPr>
          <a:xfrm>
            <a:off x="-1426719" y="8153279"/>
            <a:ext cx="2649263" cy="2649263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C5739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E344C42-ED46-399E-4E97-990EE38650C8}"/>
              </a:ext>
            </a:extLst>
          </p:cNvPr>
          <p:cNvGrpSpPr/>
          <p:nvPr/>
        </p:nvGrpSpPr>
        <p:grpSpPr>
          <a:xfrm>
            <a:off x="-528002" y="0"/>
            <a:ext cx="19048322" cy="1638300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2F7958E-1339-896F-F706-708C3003C2FD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893D2DE1-0FAF-48EE-EC27-3299D0D2B9F1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60F87DE-A868-D204-89E7-1A67280E4318}"/>
              </a:ext>
            </a:extLst>
          </p:cNvPr>
          <p:cNvSpPr txBox="1"/>
          <p:nvPr/>
        </p:nvSpPr>
        <p:spPr>
          <a:xfrm>
            <a:off x="1381063" y="98734"/>
            <a:ext cx="14182657" cy="1170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endParaRPr lang="en-US" sz="3600" b="1" spc="773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9228E2-5490-1CD1-2456-242BEFD73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868400" y="969758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21</a:t>
            </a:fld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D454BD-EBF9-469A-8229-5DF38D5FBAE0}"/>
              </a:ext>
            </a:extLst>
          </p:cNvPr>
          <p:cNvSpPr txBox="1"/>
          <p:nvPr/>
        </p:nvSpPr>
        <p:spPr>
          <a:xfrm>
            <a:off x="3657600" y="49530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RECOMMENDATION</a:t>
            </a:r>
            <a:endParaRPr lang="en-AE" sz="54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https://m.media-amazon.com/images/I/51ixmJxmc8L._AC_.jpg">
            <a:extLst>
              <a:ext uri="{FF2B5EF4-FFF2-40B4-BE49-F238E27FC236}">
                <a16:creationId xmlns:a16="http://schemas.microsoft.com/office/drawing/2014/main" id="{C349FF88-4C0B-4F19-8DF1-BDF0DF01517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062" y="2352359"/>
            <a:ext cx="4867337" cy="3261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4D3316-7E21-4CB2-A3E9-38D43127F03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242" y="6328390"/>
            <a:ext cx="4867337" cy="2649263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DDB9107-1963-4290-9C23-AB320631F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385372"/>
              </p:ext>
            </p:extLst>
          </p:nvPr>
        </p:nvGraphicFramePr>
        <p:xfrm>
          <a:off x="8534400" y="2034866"/>
          <a:ext cx="7238999" cy="36293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777466">
                  <a:extLst>
                    <a:ext uri="{9D8B030D-6E8A-4147-A177-3AD203B41FA5}">
                      <a16:colId xmlns:a16="http://schemas.microsoft.com/office/drawing/2014/main" val="3687626440"/>
                    </a:ext>
                  </a:extLst>
                </a:gridCol>
                <a:gridCol w="3461533">
                  <a:extLst>
                    <a:ext uri="{9D8B030D-6E8A-4147-A177-3AD203B41FA5}">
                      <a16:colId xmlns:a16="http://schemas.microsoft.com/office/drawing/2014/main" val="206127945"/>
                    </a:ext>
                  </a:extLst>
                </a:gridCol>
              </a:tblGrid>
              <a:tr h="1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Cost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5,264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729295"/>
                  </a:ext>
                </a:extLst>
              </a:tr>
              <a:tr h="1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fixed cost for </a:t>
                      </a:r>
                      <a:r>
                        <a:rPr lang="en-US" sz="2400" b="1" dirty="0">
                          <a:effectLst/>
                        </a:rPr>
                        <a:t>year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                      47,304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7832140"/>
                  </a:ext>
                </a:extLst>
              </a:tr>
              <a:tr h="1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fixed cost per month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3888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89684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34F134C-6303-4F98-A39A-A37D022021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268397"/>
              </p:ext>
            </p:extLst>
          </p:nvPr>
        </p:nvGraphicFramePr>
        <p:xfrm>
          <a:off x="8534400" y="6476087"/>
          <a:ext cx="7238999" cy="300182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766745">
                  <a:extLst>
                    <a:ext uri="{9D8B030D-6E8A-4147-A177-3AD203B41FA5}">
                      <a16:colId xmlns:a16="http://schemas.microsoft.com/office/drawing/2014/main" val="3161111401"/>
                    </a:ext>
                  </a:extLst>
                </a:gridCol>
                <a:gridCol w="3472254">
                  <a:extLst>
                    <a:ext uri="{9D8B030D-6E8A-4147-A177-3AD203B41FA5}">
                      <a16:colId xmlns:a16="http://schemas.microsoft.com/office/drawing/2014/main" val="1429249311"/>
                    </a:ext>
                  </a:extLst>
                </a:gridCol>
              </a:tblGrid>
              <a:tr h="1000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cost</a:t>
                      </a:r>
                      <a:r>
                        <a:rPr lang="en-AE" sz="2400" b="1" dirty="0">
                          <a:effectLst/>
                        </a:rPr>
                        <a:t>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                      33,539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0956264"/>
                  </a:ext>
                </a:extLst>
              </a:tr>
              <a:tr h="1000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fixed</a:t>
                      </a:r>
                      <a:r>
                        <a:rPr lang="en-AE" sz="2400" b="1" dirty="0">
                          <a:effectLst/>
                        </a:rPr>
                        <a:t> </a:t>
                      </a:r>
                      <a:r>
                        <a:rPr lang="en-US" sz="2400" b="1" dirty="0">
                          <a:effectLst/>
                        </a:rPr>
                        <a:t>cost</a:t>
                      </a:r>
                      <a:r>
                        <a:rPr lang="en-AE" sz="2400" b="1" dirty="0">
                          <a:effectLst/>
                        </a:rPr>
                        <a:t> for </a:t>
                      </a:r>
                      <a:r>
                        <a:rPr lang="en-US" sz="2400" b="1" dirty="0">
                          <a:effectLst/>
                        </a:rPr>
                        <a:t> </a:t>
                      </a:r>
                      <a:r>
                        <a:rPr lang="en-AE" sz="2400" b="1" dirty="0">
                          <a:effectLst/>
                        </a:rPr>
                        <a:t> y</a:t>
                      </a:r>
                      <a:r>
                        <a:rPr lang="en-US" sz="2400" b="1" dirty="0">
                          <a:effectLst/>
                        </a:rPr>
                        <a:t>ear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en-AE" sz="2400" b="1" dirty="0">
                          <a:effectLst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                    488,370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310795"/>
                  </a:ext>
                </a:extLst>
              </a:tr>
              <a:tr h="1000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fixed cost per month 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en-US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ILS)</a:t>
                      </a:r>
                      <a:r>
                        <a:rPr lang="en-AE" sz="2400" b="0" i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E" sz="2400" b="1" dirty="0">
                          <a:effectLst/>
                        </a:rPr>
                        <a:t>                      40,140 </a:t>
                      </a:r>
                      <a:endParaRPr lang="en-AE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628783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21133C-398D-49CD-99C3-09A44135125D}"/>
              </a:ext>
            </a:extLst>
          </p:cNvPr>
          <p:cNvSpPr txBox="1"/>
          <p:nvPr/>
        </p:nvSpPr>
        <p:spPr>
          <a:xfrm>
            <a:off x="2762283" y="5980921"/>
            <a:ext cx="4781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LIGHTING </a:t>
            </a:r>
            <a:endParaRPr lang="en-AE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037B63-3284-41E5-AA7C-945633C8ECCB}"/>
              </a:ext>
            </a:extLst>
          </p:cNvPr>
          <p:cNvSpPr txBox="1"/>
          <p:nvPr/>
        </p:nvSpPr>
        <p:spPr>
          <a:xfrm>
            <a:off x="2213144" y="9108599"/>
            <a:ext cx="4781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LIGHTING FOR HEATING</a:t>
            </a:r>
          </a:p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AE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EF01DF-F279-45A1-806A-8D1BF961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792200" y="94107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924E75-1226-420C-ACE4-F8F36A6B1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345451"/>
            <a:ext cx="11430000" cy="6584950"/>
          </a:xfrm>
          <a:prstGeom prst="rect">
            <a:avLst/>
          </a:prstGeom>
        </p:spPr>
      </p:pic>
      <p:grpSp>
        <p:nvGrpSpPr>
          <p:cNvPr id="5" name="Group 3">
            <a:extLst>
              <a:ext uri="{FF2B5EF4-FFF2-40B4-BE49-F238E27FC236}">
                <a16:creationId xmlns:a16="http://schemas.microsoft.com/office/drawing/2014/main" id="{D39C0EC5-63AC-48EB-A069-F0B621F74D55}"/>
              </a:ext>
            </a:extLst>
          </p:cNvPr>
          <p:cNvGrpSpPr/>
          <p:nvPr/>
        </p:nvGrpSpPr>
        <p:grpSpPr>
          <a:xfrm>
            <a:off x="-675262" y="-886"/>
            <a:ext cx="19048322" cy="1638300"/>
            <a:chOff x="0" y="0"/>
            <a:chExt cx="5016842" cy="812800"/>
          </a:xfrm>
        </p:grpSpPr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20B4E29-348C-4664-B717-4FB7EF99A60F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5">
              <a:extLst>
                <a:ext uri="{FF2B5EF4-FFF2-40B4-BE49-F238E27FC236}">
                  <a16:creationId xmlns:a16="http://schemas.microsoft.com/office/drawing/2014/main" id="{E3A60756-8F9A-495E-AE52-ADCFFDF5EE64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A6C5342-E965-44E6-B4FB-FD6B9DB4B76B}"/>
              </a:ext>
            </a:extLst>
          </p:cNvPr>
          <p:cNvSpPr txBox="1"/>
          <p:nvPr/>
        </p:nvSpPr>
        <p:spPr>
          <a:xfrm>
            <a:off x="3657600" y="356599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RECOMMENDATION</a:t>
            </a:r>
            <a:endParaRPr lang="en-AE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4AF823-C38B-4947-B7CF-76C41CF1FEC0}"/>
              </a:ext>
            </a:extLst>
          </p:cNvPr>
          <p:cNvSpPr txBox="1"/>
          <p:nvPr/>
        </p:nvSpPr>
        <p:spPr>
          <a:xfrm>
            <a:off x="5943600" y="2325529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ELECTRIC MOLE</a:t>
            </a:r>
            <a:endParaRPr lang="en-AE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1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>
          <a:xfrm flipH="1" flipV="1">
            <a:off x="-3907722" y="-141037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6745495"/>
                </a:moveTo>
                <a:lnTo>
                  <a:pt x="0" y="6745495"/>
                </a:lnTo>
                <a:lnTo>
                  <a:pt x="0" y="0"/>
                </a:lnTo>
                <a:lnTo>
                  <a:pt x="7602506" y="0"/>
                </a:lnTo>
                <a:lnTo>
                  <a:pt x="7602506" y="6745495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7D1E7-D629-DEAB-65D8-BD93C5EE2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62129" y="968706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23</a:t>
            </a:fld>
            <a:endParaRPr lang="en-US" sz="2400" dirty="0"/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C193D2C4-3E83-493B-9FEA-F6327645C021}"/>
              </a:ext>
            </a:extLst>
          </p:cNvPr>
          <p:cNvSpPr txBox="1"/>
          <p:nvPr/>
        </p:nvSpPr>
        <p:spPr>
          <a:xfrm>
            <a:off x="5257800" y="996613"/>
            <a:ext cx="8610600" cy="8588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405"/>
              </a:lnSpc>
            </a:pPr>
            <a:r>
              <a:rPr lang="en-US" sz="7200" b="1" spc="226" dirty="0">
                <a:solidFill>
                  <a:srgbClr val="1C5739"/>
                </a:solidFill>
                <a:latin typeface="Arial Black" panose="020B0A04020102020204" pitchFamily="34" charset="0"/>
              </a:rPr>
              <a:t>CONCLUSION</a:t>
            </a:r>
            <a:endParaRPr lang="en-US" sz="6470" b="1" spc="226" dirty="0">
              <a:solidFill>
                <a:srgbClr val="1C5739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094F8C72-61C6-4E6E-8031-FE3E0133BFD2}"/>
              </a:ext>
            </a:extLst>
          </p:cNvPr>
          <p:cNvSpPr/>
          <p:nvPr/>
        </p:nvSpPr>
        <p:spPr>
          <a:xfrm>
            <a:off x="3340868" y="2445161"/>
            <a:ext cx="12444463" cy="6845226"/>
          </a:xfrm>
          <a:custGeom>
            <a:avLst/>
            <a:gdLst/>
            <a:ahLst/>
            <a:cxnLst/>
            <a:rect l="l" t="t" r="r" b="b"/>
            <a:pathLst>
              <a:path w="5589466" h="5589466">
                <a:moveTo>
                  <a:pt x="0" y="0"/>
                </a:moveTo>
                <a:lnTo>
                  <a:pt x="5589466" y="0"/>
                </a:lnTo>
                <a:lnTo>
                  <a:pt x="5589466" y="5589466"/>
                </a:lnTo>
                <a:lnTo>
                  <a:pt x="0" y="55894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34FC2B-3A57-4388-8A6C-98C57F6F2EA9}"/>
              </a:ext>
            </a:extLst>
          </p:cNvPr>
          <p:cNvSpPr txBox="1"/>
          <p:nvPr/>
        </p:nvSpPr>
        <p:spPr>
          <a:xfrm>
            <a:off x="3694783" y="3467100"/>
            <a:ext cx="1177381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</a:rPr>
              <a:t>The greenhouse solar dryer at Nablus West Purification Station is a highly effective and economically prudent solution for sludge treatment. By drying 15 tons of sludge to 90% dry solids, reducing its moisture content to 4,700 tons, and achieving a remarkable ROI of 282.17% with a short SPP of 0.354 years, it significantly cuts transportation costs. This approach not only optimizes logistical efficiency but also underscores the dryer's cost-effectiveness and quick recoupment of initial investment.</a:t>
            </a:r>
            <a:endParaRPr lang="en-AE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2438400" y="3793552"/>
            <a:ext cx="8229600" cy="3539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/>
            <a:r>
              <a:rPr lang="en-US" sz="11500" spc="882" dirty="0">
                <a:solidFill>
                  <a:srgbClr val="1C5739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grpSp>
        <p:nvGrpSpPr>
          <p:cNvPr id="6" name="Group 6"/>
          <p:cNvGrpSpPr/>
          <p:nvPr/>
        </p:nvGrpSpPr>
        <p:grpSpPr>
          <a:xfrm rot="826432">
            <a:off x="-18353104" y="-3567159"/>
            <a:ext cx="21026341" cy="12831921"/>
            <a:chOff x="0" y="0"/>
            <a:chExt cx="5537802" cy="337960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537802" cy="3379601"/>
            </a:xfrm>
            <a:custGeom>
              <a:avLst/>
              <a:gdLst/>
              <a:ahLst/>
              <a:cxnLst/>
              <a:rect l="l" t="t" r="r" b="b"/>
              <a:pathLst>
                <a:path w="5537802" h="3379601">
                  <a:moveTo>
                    <a:pt x="0" y="0"/>
                  </a:moveTo>
                  <a:lnTo>
                    <a:pt x="5537802" y="0"/>
                  </a:lnTo>
                  <a:lnTo>
                    <a:pt x="5537802" y="3379601"/>
                  </a:lnTo>
                  <a:lnTo>
                    <a:pt x="0" y="3379601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5537802" cy="3398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871137">
            <a:off x="10519695" y="4271836"/>
            <a:ext cx="313833" cy="8482349"/>
            <a:chOff x="0" y="0"/>
            <a:chExt cx="82656" cy="223403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2656" cy="2234034"/>
            </a:xfrm>
            <a:custGeom>
              <a:avLst/>
              <a:gdLst/>
              <a:ahLst/>
              <a:cxnLst/>
              <a:rect l="l" t="t" r="r" b="b"/>
              <a:pathLst>
                <a:path w="82656" h="2234034">
                  <a:moveTo>
                    <a:pt x="0" y="0"/>
                  </a:moveTo>
                  <a:lnTo>
                    <a:pt x="82656" y="0"/>
                  </a:lnTo>
                  <a:lnTo>
                    <a:pt x="82656" y="2234034"/>
                  </a:lnTo>
                  <a:lnTo>
                    <a:pt x="0" y="2234034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2656" cy="22530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773821">
            <a:off x="3741572" y="-4834013"/>
            <a:ext cx="313833" cy="8482349"/>
            <a:chOff x="0" y="0"/>
            <a:chExt cx="82656" cy="223403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2656" cy="2234034"/>
            </a:xfrm>
            <a:custGeom>
              <a:avLst/>
              <a:gdLst/>
              <a:ahLst/>
              <a:cxnLst/>
              <a:rect l="l" t="t" r="r" b="b"/>
              <a:pathLst>
                <a:path w="82656" h="2234034">
                  <a:moveTo>
                    <a:pt x="0" y="0"/>
                  </a:moveTo>
                  <a:lnTo>
                    <a:pt x="82656" y="0"/>
                  </a:lnTo>
                  <a:lnTo>
                    <a:pt x="82656" y="2234034"/>
                  </a:lnTo>
                  <a:lnTo>
                    <a:pt x="0" y="2234034"/>
                  </a:ln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2656" cy="22530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29" name="Group 6">
            <a:extLst>
              <a:ext uri="{FF2B5EF4-FFF2-40B4-BE49-F238E27FC236}">
                <a16:creationId xmlns:a16="http://schemas.microsoft.com/office/drawing/2014/main" id="{CB89096C-4EB4-44E4-96CA-EC622689853B}"/>
              </a:ext>
            </a:extLst>
          </p:cNvPr>
          <p:cNvGrpSpPr/>
          <p:nvPr/>
        </p:nvGrpSpPr>
        <p:grpSpPr>
          <a:xfrm rot="826432">
            <a:off x="11882366" y="756482"/>
            <a:ext cx="21026341" cy="12831921"/>
            <a:chOff x="0" y="0"/>
            <a:chExt cx="5537802" cy="3379601"/>
          </a:xfrm>
        </p:grpSpPr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9167E43-5D4B-4BD3-BE00-1FA5180202AD}"/>
                </a:ext>
              </a:extLst>
            </p:cNvPr>
            <p:cNvSpPr/>
            <p:nvPr/>
          </p:nvSpPr>
          <p:spPr>
            <a:xfrm>
              <a:off x="0" y="0"/>
              <a:ext cx="5537802" cy="3379601"/>
            </a:xfrm>
            <a:custGeom>
              <a:avLst/>
              <a:gdLst/>
              <a:ahLst/>
              <a:cxnLst/>
              <a:rect l="l" t="t" r="r" b="b"/>
              <a:pathLst>
                <a:path w="5537802" h="3379601">
                  <a:moveTo>
                    <a:pt x="0" y="0"/>
                  </a:moveTo>
                  <a:lnTo>
                    <a:pt x="5537802" y="0"/>
                  </a:lnTo>
                  <a:lnTo>
                    <a:pt x="5537802" y="3379601"/>
                  </a:lnTo>
                  <a:lnTo>
                    <a:pt x="0" y="3379601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TextBox 8">
              <a:extLst>
                <a:ext uri="{FF2B5EF4-FFF2-40B4-BE49-F238E27FC236}">
                  <a16:creationId xmlns:a16="http://schemas.microsoft.com/office/drawing/2014/main" id="{EF2074C8-2A63-4A92-8DA0-9C83E6E40901}"/>
                </a:ext>
              </a:extLst>
            </p:cNvPr>
            <p:cNvSpPr txBox="1"/>
            <p:nvPr/>
          </p:nvSpPr>
          <p:spPr>
            <a:xfrm>
              <a:off x="0" y="-19050"/>
              <a:ext cx="5537802" cy="3398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74B1E-BB56-C436-7B96-32EE7610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649199" y="9334500"/>
            <a:ext cx="2448471" cy="6699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24</a:t>
            </a:fld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528002" y="0"/>
            <a:ext cx="19048322" cy="3086100"/>
            <a:chOff x="0" y="0"/>
            <a:chExt cx="5016842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690980" y="1117986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7888" spc="773" dirty="0">
                <a:solidFill>
                  <a:srgbClr val="FFFFFF"/>
                </a:solidFill>
                <a:latin typeface="Arial Black" panose="020B0A04020102020204" pitchFamily="34" charset="0"/>
              </a:rPr>
              <a:t>BACKGROUND</a:t>
            </a:r>
          </a:p>
        </p:txBody>
      </p:sp>
      <p:sp>
        <p:nvSpPr>
          <p:cNvPr id="28" name="Freeform 28"/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/>
          <p:cNvSpPr/>
          <p:nvPr/>
        </p:nvSpPr>
        <p:spPr>
          <a:xfrm>
            <a:off x="-2602379" y="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3B6AE1F-7C92-8791-70FC-821680171B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3695700"/>
            <a:ext cx="8009690" cy="5172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TextBox 16">
            <a:extLst>
              <a:ext uri="{FF2B5EF4-FFF2-40B4-BE49-F238E27FC236}">
                <a16:creationId xmlns:a16="http://schemas.microsoft.com/office/drawing/2014/main" id="{F5423010-A10A-AC67-DFFD-FBB0E08850F4}"/>
              </a:ext>
            </a:extLst>
          </p:cNvPr>
          <p:cNvSpPr txBox="1"/>
          <p:nvPr/>
        </p:nvSpPr>
        <p:spPr>
          <a:xfrm>
            <a:off x="381000" y="4610100"/>
            <a:ext cx="7563173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spc="144" dirty="0">
                <a:solidFill>
                  <a:srgbClr val="1C5739"/>
                </a:solidFill>
                <a:latin typeface="Open Sauce"/>
              </a:rPr>
              <a:t>The sewage treatment plant is situated to the west of Nablus, approximately 12 kilometers from the city itself, within the territory of the town of Deir Sharaf.</a:t>
            </a:r>
            <a:endParaRPr lang="ar-JO" sz="4000" spc="144" dirty="0">
              <a:solidFill>
                <a:srgbClr val="1C5739"/>
              </a:solidFill>
              <a:latin typeface="Open Sauce"/>
            </a:endParaRPr>
          </a:p>
          <a:p>
            <a:pPr algn="ctr"/>
            <a:r>
              <a:rPr lang="en-US" sz="4000" spc="144" dirty="0">
                <a:solidFill>
                  <a:srgbClr val="1C5739"/>
                </a:solidFill>
                <a:latin typeface="Open Sauce"/>
              </a:rPr>
              <a:t>In 2022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3B354B-F841-9102-CA57-C760F26E7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274881" y="97155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3</a:t>
            </a:fld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783E6-E8D1-649A-A80A-661B5F21B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098672B6-951E-F30D-33A6-51CE206F7F9C}"/>
              </a:ext>
            </a:extLst>
          </p:cNvPr>
          <p:cNvSpPr/>
          <p:nvPr/>
        </p:nvSpPr>
        <p:spPr>
          <a:xfrm flipH="1" flipV="1">
            <a:off x="-3801253" y="0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6745495"/>
                </a:moveTo>
                <a:lnTo>
                  <a:pt x="0" y="6745495"/>
                </a:lnTo>
                <a:lnTo>
                  <a:pt x="0" y="0"/>
                </a:lnTo>
                <a:lnTo>
                  <a:pt x="7602506" y="0"/>
                </a:lnTo>
                <a:lnTo>
                  <a:pt x="7602506" y="6745495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2C3453F8-D5B4-A7F1-7D71-E011B454A634}"/>
              </a:ext>
            </a:extLst>
          </p:cNvPr>
          <p:cNvSpPr/>
          <p:nvPr/>
        </p:nvSpPr>
        <p:spPr>
          <a:xfrm flipH="1">
            <a:off x="14486747" y="3541505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0"/>
                </a:moveTo>
                <a:lnTo>
                  <a:pt x="0" y="0"/>
                </a:lnTo>
                <a:lnTo>
                  <a:pt x="0" y="6745495"/>
                </a:lnTo>
                <a:lnTo>
                  <a:pt x="7602506" y="6745495"/>
                </a:lnTo>
                <a:lnTo>
                  <a:pt x="760250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6426ED-9D00-C2B6-00E9-FE77183AA3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1"/>
            <a:ext cx="18288000" cy="102786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3F49C6-4F82-8012-6E9B-BD942EB0F981}"/>
              </a:ext>
            </a:extLst>
          </p:cNvPr>
          <p:cNvSpPr/>
          <p:nvPr/>
        </p:nvSpPr>
        <p:spPr>
          <a:xfrm>
            <a:off x="0" y="-9615"/>
            <a:ext cx="18288000" cy="10287000"/>
          </a:xfrm>
          <a:prstGeom prst="rect">
            <a:avLst/>
          </a:prstGeom>
          <a:solidFill>
            <a:srgbClr val="163216">
              <a:alpha val="7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B9B9921F-3655-8548-EAC8-756B65F3044D}"/>
              </a:ext>
            </a:extLst>
          </p:cNvPr>
          <p:cNvSpPr txBox="1"/>
          <p:nvPr/>
        </p:nvSpPr>
        <p:spPr>
          <a:xfrm>
            <a:off x="-528002" y="-25896"/>
            <a:ext cx="19048322" cy="113079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859"/>
              </a:lnSpc>
            </a:pPr>
            <a:endParaRPr/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386367B2-1833-B104-001A-D7A1E6D94702}"/>
              </a:ext>
            </a:extLst>
          </p:cNvPr>
          <p:cNvSpPr txBox="1"/>
          <p:nvPr/>
        </p:nvSpPr>
        <p:spPr>
          <a:xfrm>
            <a:off x="3602204" y="678906"/>
            <a:ext cx="12399796" cy="16058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776"/>
              </a:lnSpc>
            </a:pPr>
            <a:r>
              <a:rPr lang="en-US" sz="5400" b="1" spc="1049" dirty="0">
                <a:solidFill>
                  <a:srgbClr val="FFFFFF"/>
                </a:solidFill>
                <a:latin typeface="Arial Black" panose="020B0A04020102020204" pitchFamily="34" charset="0"/>
              </a:rPr>
              <a:t>PROBLEM STATEMENT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B1B857E-1DA6-8253-6302-496483888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084" y="2821329"/>
            <a:ext cx="3671890" cy="3671890"/>
          </a:xfrm>
          <a:prstGeom prst="rect">
            <a:avLst/>
          </a:prstGeom>
        </p:spPr>
      </p:pic>
      <p:sp>
        <p:nvSpPr>
          <p:cNvPr id="16" name="Google Shape;232;p33">
            <a:extLst>
              <a:ext uri="{FF2B5EF4-FFF2-40B4-BE49-F238E27FC236}">
                <a16:creationId xmlns:a16="http://schemas.microsoft.com/office/drawing/2014/main" id="{B5A77BF4-2E88-09C9-3365-4B75772FD732}"/>
              </a:ext>
            </a:extLst>
          </p:cNvPr>
          <p:cNvSpPr txBox="1">
            <a:spLocks/>
          </p:cNvSpPr>
          <p:nvPr/>
        </p:nvSpPr>
        <p:spPr>
          <a:xfrm>
            <a:off x="1617852" y="7124700"/>
            <a:ext cx="7924800" cy="243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15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algn="l"/>
            <a:endParaRPr lang="en-US" sz="23900" dirty="0"/>
          </a:p>
        </p:txBody>
      </p:sp>
      <p:sp>
        <p:nvSpPr>
          <p:cNvPr id="17" name="Google Shape;232;p33">
            <a:extLst>
              <a:ext uri="{FF2B5EF4-FFF2-40B4-BE49-F238E27FC236}">
                <a16:creationId xmlns:a16="http://schemas.microsoft.com/office/drawing/2014/main" id="{8FD24230-FE1B-F700-6DAA-7A79F12E5529}"/>
              </a:ext>
            </a:extLst>
          </p:cNvPr>
          <p:cNvSpPr txBox="1">
            <a:spLocks/>
          </p:cNvSpPr>
          <p:nvPr/>
        </p:nvSpPr>
        <p:spPr>
          <a:xfrm>
            <a:off x="10309628" y="6014662"/>
            <a:ext cx="7039965" cy="3338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15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algn="just"/>
            <a:endParaRPr lang="en-US" sz="3200" b="1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</a:endParaRPr>
          </a:p>
          <a:p>
            <a:pPr algn="just"/>
            <a:r>
              <a:rPr lang="en-US" sz="3200" b="1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2. Project Goals: Evaluate "greenhouse solar drying" vs. current methods, focusing on environmental, health, and economic impacts to improve sustainable sludge management.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E050F3-3E3D-1927-5EB1-D34CFC0A1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725401" y="9182101"/>
            <a:ext cx="2625100" cy="887392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4</a:t>
            </a:fld>
            <a:endParaRPr lang="en-US" sz="2400" dirty="0"/>
          </a:p>
        </p:txBody>
      </p:sp>
      <p:sp>
        <p:nvSpPr>
          <p:cNvPr id="3" name="AutoShape 2" descr="blob:https://web.whatsapp.com/ed48793d-8a37-41f8-a922-c658dc1279b3">
            <a:extLst>
              <a:ext uri="{FF2B5EF4-FFF2-40B4-BE49-F238E27FC236}">
                <a16:creationId xmlns:a16="http://schemas.microsoft.com/office/drawing/2014/main" id="{D3E18361-DDA3-4FA9-9538-48E16E15A3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4991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E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F64F0C4-B89C-4755-90C8-AE81C17D4B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746" y="2419356"/>
            <a:ext cx="4503070" cy="4503070"/>
          </a:xfrm>
          <a:prstGeom prst="rect">
            <a:avLst/>
          </a:prstGeom>
        </p:spPr>
      </p:pic>
      <p:sp>
        <p:nvSpPr>
          <p:cNvPr id="28" name="Google Shape;232;p33">
            <a:extLst>
              <a:ext uri="{FF2B5EF4-FFF2-40B4-BE49-F238E27FC236}">
                <a16:creationId xmlns:a16="http://schemas.microsoft.com/office/drawing/2014/main" id="{6585FCC0-D65D-47FF-9276-532DEB2BE272}"/>
              </a:ext>
            </a:extLst>
          </p:cNvPr>
          <p:cNvSpPr txBox="1">
            <a:spLocks/>
          </p:cNvSpPr>
          <p:nvPr/>
        </p:nvSpPr>
        <p:spPr>
          <a:xfrm>
            <a:off x="2384828" y="6771391"/>
            <a:ext cx="6772292" cy="288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15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algn="just"/>
            <a:r>
              <a:rPr lang="en-US" sz="3200" b="1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1.Current Challenges: Western Nablus WWTP struggles with sludge management, needing to dry sludge from 26% to 90% dry solid content for fertilizer or 50% for soil conditioner to reduce landfill strain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841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0" y="0"/>
            <a:ext cx="9551719" cy="5372843"/>
          </a:xfrm>
          <a:custGeom>
            <a:avLst/>
            <a:gdLst/>
            <a:ahLst/>
            <a:cxnLst/>
            <a:rect l="l" t="t" r="r" b="b"/>
            <a:pathLst>
              <a:path w="6089457" h="3425320">
                <a:moveTo>
                  <a:pt x="0" y="3425320"/>
                </a:moveTo>
                <a:lnTo>
                  <a:pt x="0" y="0"/>
                </a:lnTo>
                <a:lnTo>
                  <a:pt x="6089457" y="0"/>
                </a:lnTo>
                <a:cubicBezTo>
                  <a:pt x="4059638" y="1141773"/>
                  <a:pt x="2029819" y="2283546"/>
                  <a:pt x="0" y="3425320"/>
                </a:cubicBezTo>
                <a:close/>
              </a:path>
            </a:pathLst>
          </a:custGeom>
          <a:solidFill>
            <a:srgbClr val="1C5739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5" name="Group 5"/>
          <p:cNvGrpSpPr/>
          <p:nvPr/>
        </p:nvGrpSpPr>
        <p:grpSpPr>
          <a:xfrm rot="-1660488">
            <a:off x="-4233206" y="5189176"/>
            <a:ext cx="8282376" cy="404757"/>
            <a:chOff x="0" y="0"/>
            <a:chExt cx="2181367" cy="1066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747322">
            <a:off x="3921959" y="1003562"/>
            <a:ext cx="8282376" cy="111180"/>
            <a:chOff x="0" y="0"/>
            <a:chExt cx="2181367" cy="2928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29282"/>
            </a:xfrm>
            <a:custGeom>
              <a:avLst/>
              <a:gdLst/>
              <a:ahLst/>
              <a:cxnLst/>
              <a:rect l="l" t="t" r="r" b="b"/>
              <a:pathLst>
                <a:path w="2181366" h="29282">
                  <a:moveTo>
                    <a:pt x="0" y="0"/>
                  </a:moveTo>
                  <a:lnTo>
                    <a:pt x="2181366" y="0"/>
                  </a:lnTo>
                  <a:lnTo>
                    <a:pt x="2181366" y="29282"/>
                  </a:lnTo>
                  <a:lnTo>
                    <a:pt x="0" y="29282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483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41" name="TextBox 10">
            <a:extLst>
              <a:ext uri="{FF2B5EF4-FFF2-40B4-BE49-F238E27FC236}">
                <a16:creationId xmlns:a16="http://schemas.microsoft.com/office/drawing/2014/main" id="{B3C65252-52D4-A552-52C1-662FC54288CE}"/>
              </a:ext>
            </a:extLst>
          </p:cNvPr>
          <p:cNvSpPr txBox="1"/>
          <p:nvPr/>
        </p:nvSpPr>
        <p:spPr>
          <a:xfrm>
            <a:off x="-1807484" y="872983"/>
            <a:ext cx="10137027" cy="1312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spc="773" dirty="0">
                <a:solidFill>
                  <a:srgbClr val="FFFFFF"/>
                </a:solidFill>
                <a:latin typeface="Arial Black" panose="020B0A04020102020204" pitchFamily="34" charset="0"/>
              </a:rPr>
              <a:t>OBJECTIVE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C2E1AF3-78AC-F556-89E8-BBF2169CD432}"/>
              </a:ext>
            </a:extLst>
          </p:cNvPr>
          <p:cNvGrpSpPr/>
          <p:nvPr/>
        </p:nvGrpSpPr>
        <p:grpSpPr>
          <a:xfrm>
            <a:off x="8087814" y="1659315"/>
            <a:ext cx="8341021" cy="2547486"/>
            <a:chOff x="8087814" y="1659315"/>
            <a:chExt cx="8182013" cy="226339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11B9C60-3CDE-3C17-4911-B18E44174371}"/>
                </a:ext>
              </a:extLst>
            </p:cNvPr>
            <p:cNvGrpSpPr/>
            <p:nvPr/>
          </p:nvGrpSpPr>
          <p:grpSpPr>
            <a:xfrm>
              <a:off x="8087814" y="1659315"/>
              <a:ext cx="8182013" cy="2263391"/>
              <a:chOff x="11638092" y="1512782"/>
              <a:chExt cx="8182013" cy="2263391"/>
            </a:xfrm>
          </p:grpSpPr>
          <p:grpSp>
            <p:nvGrpSpPr>
              <p:cNvPr id="11" name="Group 11"/>
              <p:cNvGrpSpPr/>
              <p:nvPr/>
            </p:nvGrpSpPr>
            <p:grpSpPr>
              <a:xfrm>
                <a:off x="12706354" y="1921240"/>
                <a:ext cx="7113751" cy="1702278"/>
                <a:chOff x="13690" y="-234691"/>
                <a:chExt cx="6458409" cy="1545459"/>
              </a:xfrm>
            </p:grpSpPr>
            <p:sp>
              <p:nvSpPr>
                <p:cNvPr id="12" name="Freeform 12"/>
                <p:cNvSpPr/>
                <p:nvPr/>
              </p:nvSpPr>
              <p:spPr>
                <a:xfrm>
                  <a:off x="13690" y="-234691"/>
                  <a:ext cx="6458409" cy="1545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73017" h="1447165">
                      <a:moveTo>
                        <a:pt x="334924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47165"/>
                        <a:pt x="0" y="1447165"/>
                        <a:pt x="0" y="1447165"/>
                      </a:cubicBezTo>
                      <a:cubicBezTo>
                        <a:pt x="3349244" y="1447165"/>
                        <a:pt x="3349244" y="1447165"/>
                        <a:pt x="3349244" y="1447165"/>
                      </a:cubicBezTo>
                      <a:cubicBezTo>
                        <a:pt x="3747897" y="1447165"/>
                        <a:pt x="4073017" y="1122172"/>
                        <a:pt x="4073017" y="723519"/>
                      </a:cubicBezTo>
                      <a:cubicBezTo>
                        <a:pt x="4073017" y="324866"/>
                        <a:pt x="3747897" y="0"/>
                        <a:pt x="334924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3" name="Group 13"/>
              <p:cNvGrpSpPr/>
              <p:nvPr/>
            </p:nvGrpSpPr>
            <p:grpSpPr>
              <a:xfrm>
                <a:off x="11638092" y="1512782"/>
                <a:ext cx="2264977" cy="2263391"/>
                <a:chOff x="0" y="0"/>
                <a:chExt cx="2056320" cy="2054880"/>
              </a:xfrm>
            </p:grpSpPr>
            <p:sp>
              <p:nvSpPr>
                <p:cNvPr id="14" name="Freeform 14"/>
                <p:cNvSpPr/>
                <p:nvPr/>
              </p:nvSpPr>
              <p:spPr>
                <a:xfrm>
                  <a:off x="0" y="0"/>
                  <a:ext cx="2056384" cy="2054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84" h="2054860">
                      <a:moveTo>
                        <a:pt x="0" y="1027430"/>
                      </a:moveTo>
                      <a:cubicBezTo>
                        <a:pt x="0" y="459994"/>
                        <a:pt x="460375" y="0"/>
                        <a:pt x="1028192" y="0"/>
                      </a:cubicBezTo>
                      <a:cubicBezTo>
                        <a:pt x="1596009" y="0"/>
                        <a:pt x="2056384" y="459994"/>
                        <a:pt x="2056384" y="1027430"/>
                      </a:cubicBezTo>
                      <a:cubicBezTo>
                        <a:pt x="2056384" y="1594866"/>
                        <a:pt x="1596009" y="2054860"/>
                        <a:pt x="1028192" y="2054860"/>
                      </a:cubicBezTo>
                      <a:cubicBezTo>
                        <a:pt x="460375" y="2054860"/>
                        <a:pt x="0" y="1594866"/>
                        <a:pt x="0" y="1027430"/>
                      </a:cubicBezTo>
                      <a:close/>
                    </a:path>
                  </a:pathLst>
                </a:custGeom>
                <a:solidFill>
                  <a:srgbClr val="1C5739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42" name="TextBox 14">
              <a:extLst>
                <a:ext uri="{FF2B5EF4-FFF2-40B4-BE49-F238E27FC236}">
                  <a16:creationId xmlns:a16="http://schemas.microsoft.com/office/drawing/2014/main" id="{2E3B3B51-5C9F-DCC9-753B-16D04EF8933C}"/>
                </a:ext>
              </a:extLst>
            </p:cNvPr>
            <p:cNvSpPr txBox="1"/>
            <p:nvPr/>
          </p:nvSpPr>
          <p:spPr>
            <a:xfrm>
              <a:off x="8719571" y="2449786"/>
              <a:ext cx="1001532" cy="59789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5400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01</a:t>
              </a:r>
            </a:p>
          </p:txBody>
        </p:sp>
      </p:grpSp>
      <p:sp>
        <p:nvSpPr>
          <p:cNvPr id="47" name="TextBox 14">
            <a:extLst>
              <a:ext uri="{FF2B5EF4-FFF2-40B4-BE49-F238E27FC236}">
                <a16:creationId xmlns:a16="http://schemas.microsoft.com/office/drawing/2014/main" id="{2E48921B-F199-3DA5-9FEE-340958318A9B}"/>
              </a:ext>
            </a:extLst>
          </p:cNvPr>
          <p:cNvSpPr txBox="1"/>
          <p:nvPr/>
        </p:nvSpPr>
        <p:spPr>
          <a:xfrm>
            <a:off x="10541345" y="4292191"/>
            <a:ext cx="937219" cy="673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5400" spc="350" dirty="0">
                <a:solidFill>
                  <a:srgbClr val="FFFFFF"/>
                </a:solidFill>
                <a:latin typeface="Codec Pro ExtraBold Italics"/>
              </a:rPr>
              <a:t>02</a:t>
            </a:r>
          </a:p>
        </p:txBody>
      </p:sp>
      <p:sp>
        <p:nvSpPr>
          <p:cNvPr id="48" name="TextBox 14">
            <a:extLst>
              <a:ext uri="{FF2B5EF4-FFF2-40B4-BE49-F238E27FC236}">
                <a16:creationId xmlns:a16="http://schemas.microsoft.com/office/drawing/2014/main" id="{7F345984-8FA2-5959-ABD6-0209E7F637BA}"/>
              </a:ext>
            </a:extLst>
          </p:cNvPr>
          <p:cNvSpPr txBox="1"/>
          <p:nvPr/>
        </p:nvSpPr>
        <p:spPr>
          <a:xfrm>
            <a:off x="8675390" y="6125475"/>
            <a:ext cx="937219" cy="673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5400" spc="350" dirty="0">
                <a:solidFill>
                  <a:srgbClr val="FFFFFF"/>
                </a:solidFill>
                <a:latin typeface="Codec Pro ExtraBold Italics"/>
              </a:rPr>
              <a:t>03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E2B4915-5EE7-F879-C431-F95EA8A8394A}"/>
              </a:ext>
            </a:extLst>
          </p:cNvPr>
          <p:cNvGrpSpPr/>
          <p:nvPr/>
        </p:nvGrpSpPr>
        <p:grpSpPr>
          <a:xfrm>
            <a:off x="5689950" y="3918144"/>
            <a:ext cx="8341678" cy="2963897"/>
            <a:chOff x="8087814" y="1659315"/>
            <a:chExt cx="8062304" cy="226339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4C1F893-CDCB-B5E5-779E-8736097D9DA7}"/>
                </a:ext>
              </a:extLst>
            </p:cNvPr>
            <p:cNvGrpSpPr/>
            <p:nvPr/>
          </p:nvGrpSpPr>
          <p:grpSpPr>
            <a:xfrm>
              <a:off x="8087814" y="1659315"/>
              <a:ext cx="8062304" cy="2263391"/>
              <a:chOff x="11638092" y="1512782"/>
              <a:chExt cx="8062304" cy="2263391"/>
            </a:xfrm>
          </p:grpSpPr>
          <p:grpSp>
            <p:nvGrpSpPr>
              <p:cNvPr id="56" name="Group 11">
                <a:extLst>
                  <a:ext uri="{FF2B5EF4-FFF2-40B4-BE49-F238E27FC236}">
                    <a16:creationId xmlns:a16="http://schemas.microsoft.com/office/drawing/2014/main" id="{214519CC-00F1-2565-53F7-2A5BB0271C3E}"/>
                  </a:ext>
                </a:extLst>
              </p:cNvPr>
              <p:cNvGrpSpPr/>
              <p:nvPr/>
            </p:nvGrpSpPr>
            <p:grpSpPr>
              <a:xfrm>
                <a:off x="12691275" y="2179745"/>
                <a:ext cx="7009121" cy="1594010"/>
                <a:chOff x="0" y="0"/>
                <a:chExt cx="6363418" cy="1447165"/>
              </a:xfrm>
            </p:grpSpPr>
            <p:sp>
              <p:nvSpPr>
                <p:cNvPr id="59" name="Freeform 12">
                  <a:extLst>
                    <a:ext uri="{FF2B5EF4-FFF2-40B4-BE49-F238E27FC236}">
                      <a16:creationId xmlns:a16="http://schemas.microsoft.com/office/drawing/2014/main" id="{F11CD151-4553-4D4A-61FA-4C9F9B165773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6363418" cy="1447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73017" h="1447165">
                      <a:moveTo>
                        <a:pt x="334924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47165"/>
                        <a:pt x="0" y="1447165"/>
                        <a:pt x="0" y="1447165"/>
                      </a:cubicBezTo>
                      <a:cubicBezTo>
                        <a:pt x="3349244" y="1447165"/>
                        <a:pt x="3349244" y="1447165"/>
                        <a:pt x="3349244" y="1447165"/>
                      </a:cubicBezTo>
                      <a:cubicBezTo>
                        <a:pt x="3747897" y="1447165"/>
                        <a:pt x="4073017" y="1122172"/>
                        <a:pt x="4073017" y="723519"/>
                      </a:cubicBezTo>
                      <a:cubicBezTo>
                        <a:pt x="4073017" y="324866"/>
                        <a:pt x="3747897" y="0"/>
                        <a:pt x="334924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7" name="Group 13">
                <a:extLst>
                  <a:ext uri="{FF2B5EF4-FFF2-40B4-BE49-F238E27FC236}">
                    <a16:creationId xmlns:a16="http://schemas.microsoft.com/office/drawing/2014/main" id="{1F61407B-7C84-A812-BD8B-C42A81848F99}"/>
                  </a:ext>
                </a:extLst>
              </p:cNvPr>
              <p:cNvGrpSpPr/>
              <p:nvPr/>
            </p:nvGrpSpPr>
            <p:grpSpPr>
              <a:xfrm>
                <a:off x="11638092" y="1512782"/>
                <a:ext cx="2264977" cy="2263391"/>
                <a:chOff x="0" y="0"/>
                <a:chExt cx="2056320" cy="2054880"/>
              </a:xfrm>
            </p:grpSpPr>
            <p:sp>
              <p:nvSpPr>
                <p:cNvPr id="58" name="Freeform 14">
                  <a:extLst>
                    <a:ext uri="{FF2B5EF4-FFF2-40B4-BE49-F238E27FC236}">
                      <a16:creationId xmlns:a16="http://schemas.microsoft.com/office/drawing/2014/main" id="{847D908D-A332-6351-1B53-85F2963FD9C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056384" cy="2054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84" h="2054860">
                      <a:moveTo>
                        <a:pt x="0" y="1027430"/>
                      </a:moveTo>
                      <a:cubicBezTo>
                        <a:pt x="0" y="459994"/>
                        <a:pt x="460375" y="0"/>
                        <a:pt x="1028192" y="0"/>
                      </a:cubicBezTo>
                      <a:cubicBezTo>
                        <a:pt x="1596009" y="0"/>
                        <a:pt x="2056384" y="459994"/>
                        <a:pt x="2056384" y="1027430"/>
                      </a:cubicBezTo>
                      <a:cubicBezTo>
                        <a:pt x="2056384" y="1594866"/>
                        <a:pt x="1596009" y="2054860"/>
                        <a:pt x="1028192" y="2054860"/>
                      </a:cubicBezTo>
                      <a:cubicBezTo>
                        <a:pt x="460375" y="2054860"/>
                        <a:pt x="0" y="1594866"/>
                        <a:pt x="0" y="1027430"/>
                      </a:cubicBezTo>
                      <a:close/>
                    </a:path>
                  </a:pathLst>
                </a:custGeom>
                <a:solidFill>
                  <a:srgbClr val="1C5739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55" name="TextBox 14">
              <a:extLst>
                <a:ext uri="{FF2B5EF4-FFF2-40B4-BE49-F238E27FC236}">
                  <a16:creationId xmlns:a16="http://schemas.microsoft.com/office/drawing/2014/main" id="{1F5DC618-D713-821B-4E34-C21996004E98}"/>
                </a:ext>
              </a:extLst>
            </p:cNvPr>
            <p:cNvSpPr txBox="1"/>
            <p:nvPr/>
          </p:nvSpPr>
          <p:spPr>
            <a:xfrm>
              <a:off x="8719571" y="2449786"/>
              <a:ext cx="1001532" cy="51389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5400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02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9F2DFDD-7DBD-CFD7-39C6-0AB62921E8A9}"/>
              </a:ext>
            </a:extLst>
          </p:cNvPr>
          <p:cNvGrpSpPr/>
          <p:nvPr/>
        </p:nvGrpSpPr>
        <p:grpSpPr>
          <a:xfrm>
            <a:off x="3083454" y="6735542"/>
            <a:ext cx="8278164" cy="2657778"/>
            <a:chOff x="8087814" y="1659315"/>
            <a:chExt cx="8062304" cy="2263391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EE33D17-7F07-4372-2223-E3417942B49E}"/>
                </a:ext>
              </a:extLst>
            </p:cNvPr>
            <p:cNvGrpSpPr/>
            <p:nvPr/>
          </p:nvGrpSpPr>
          <p:grpSpPr>
            <a:xfrm>
              <a:off x="8087814" y="1659315"/>
              <a:ext cx="8062304" cy="2263391"/>
              <a:chOff x="11638092" y="1512782"/>
              <a:chExt cx="8062304" cy="2263391"/>
            </a:xfrm>
          </p:grpSpPr>
          <p:grpSp>
            <p:nvGrpSpPr>
              <p:cNvPr id="63" name="Group 11">
                <a:extLst>
                  <a:ext uri="{FF2B5EF4-FFF2-40B4-BE49-F238E27FC236}">
                    <a16:creationId xmlns:a16="http://schemas.microsoft.com/office/drawing/2014/main" id="{3F1F8A75-2DF0-F87D-30C9-3BB91D51B2AC}"/>
                  </a:ext>
                </a:extLst>
              </p:cNvPr>
              <p:cNvGrpSpPr/>
              <p:nvPr/>
            </p:nvGrpSpPr>
            <p:grpSpPr>
              <a:xfrm>
                <a:off x="12691275" y="2179745"/>
                <a:ext cx="7009121" cy="1594010"/>
                <a:chOff x="0" y="0"/>
                <a:chExt cx="6363418" cy="1447165"/>
              </a:xfrm>
            </p:grpSpPr>
            <p:sp>
              <p:nvSpPr>
                <p:cNvPr id="66" name="Freeform 12">
                  <a:extLst>
                    <a:ext uri="{FF2B5EF4-FFF2-40B4-BE49-F238E27FC236}">
                      <a16:creationId xmlns:a16="http://schemas.microsoft.com/office/drawing/2014/main" id="{C1D0486E-508D-A76E-B305-855917F918A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6363418" cy="1447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73017" h="1447165">
                      <a:moveTo>
                        <a:pt x="334924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47165"/>
                        <a:pt x="0" y="1447165"/>
                        <a:pt x="0" y="1447165"/>
                      </a:cubicBezTo>
                      <a:cubicBezTo>
                        <a:pt x="3349244" y="1447165"/>
                        <a:pt x="3349244" y="1447165"/>
                        <a:pt x="3349244" y="1447165"/>
                      </a:cubicBezTo>
                      <a:cubicBezTo>
                        <a:pt x="3747897" y="1447165"/>
                        <a:pt x="4073017" y="1122172"/>
                        <a:pt x="4073017" y="723519"/>
                      </a:cubicBezTo>
                      <a:cubicBezTo>
                        <a:pt x="4073017" y="324866"/>
                        <a:pt x="3747897" y="0"/>
                        <a:pt x="3349244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64" name="Group 13">
                <a:extLst>
                  <a:ext uri="{FF2B5EF4-FFF2-40B4-BE49-F238E27FC236}">
                    <a16:creationId xmlns:a16="http://schemas.microsoft.com/office/drawing/2014/main" id="{B3D02F81-9D95-AB3F-3562-ADF2E69E152F}"/>
                  </a:ext>
                </a:extLst>
              </p:cNvPr>
              <p:cNvGrpSpPr/>
              <p:nvPr/>
            </p:nvGrpSpPr>
            <p:grpSpPr>
              <a:xfrm>
                <a:off x="11638092" y="1512782"/>
                <a:ext cx="2264977" cy="2263391"/>
                <a:chOff x="0" y="0"/>
                <a:chExt cx="2056320" cy="2054880"/>
              </a:xfrm>
            </p:grpSpPr>
            <p:sp>
              <p:nvSpPr>
                <p:cNvPr id="65" name="Freeform 14">
                  <a:extLst>
                    <a:ext uri="{FF2B5EF4-FFF2-40B4-BE49-F238E27FC236}">
                      <a16:creationId xmlns:a16="http://schemas.microsoft.com/office/drawing/2014/main" id="{78A8A307-D410-AE7F-F6D1-03EA7F28333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056384" cy="2054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84" h="2054860">
                      <a:moveTo>
                        <a:pt x="0" y="1027430"/>
                      </a:moveTo>
                      <a:cubicBezTo>
                        <a:pt x="0" y="459994"/>
                        <a:pt x="460375" y="0"/>
                        <a:pt x="1028192" y="0"/>
                      </a:cubicBezTo>
                      <a:cubicBezTo>
                        <a:pt x="1596009" y="0"/>
                        <a:pt x="2056384" y="459994"/>
                        <a:pt x="2056384" y="1027430"/>
                      </a:cubicBezTo>
                      <a:cubicBezTo>
                        <a:pt x="2056384" y="1594866"/>
                        <a:pt x="1596009" y="2054860"/>
                        <a:pt x="1028192" y="2054860"/>
                      </a:cubicBezTo>
                      <a:cubicBezTo>
                        <a:pt x="460375" y="2054860"/>
                        <a:pt x="0" y="1594866"/>
                        <a:pt x="0" y="1027430"/>
                      </a:cubicBezTo>
                      <a:close/>
                    </a:path>
                  </a:pathLst>
                </a:custGeom>
                <a:solidFill>
                  <a:srgbClr val="1C5739"/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62" name="TextBox 14">
              <a:extLst>
                <a:ext uri="{FF2B5EF4-FFF2-40B4-BE49-F238E27FC236}">
                  <a16:creationId xmlns:a16="http://schemas.microsoft.com/office/drawing/2014/main" id="{5BD31172-A5E7-CC35-9AD2-167657961516}"/>
                </a:ext>
              </a:extLst>
            </p:cNvPr>
            <p:cNvSpPr txBox="1"/>
            <p:nvPr/>
          </p:nvSpPr>
          <p:spPr>
            <a:xfrm>
              <a:off x="8719571" y="2449786"/>
              <a:ext cx="1001532" cy="5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5400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03</a:t>
              </a:r>
            </a:p>
          </p:txBody>
        </p:sp>
      </p:grpSp>
      <p:sp>
        <p:nvSpPr>
          <p:cNvPr id="67" name="TextBox 50">
            <a:extLst>
              <a:ext uri="{FF2B5EF4-FFF2-40B4-BE49-F238E27FC236}">
                <a16:creationId xmlns:a16="http://schemas.microsoft.com/office/drawing/2014/main" id="{F46A5B56-AA6C-1375-E341-46586DF32C72}"/>
              </a:ext>
            </a:extLst>
          </p:cNvPr>
          <p:cNvSpPr txBox="1"/>
          <p:nvPr/>
        </p:nvSpPr>
        <p:spPr>
          <a:xfrm>
            <a:off x="10534257" y="2468446"/>
            <a:ext cx="5308255" cy="13093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2570"/>
              </a:lnSpc>
              <a:spcBef>
                <a:spcPct val="0"/>
              </a:spcBef>
            </a:pPr>
            <a:r>
              <a:rPr lang="en-US" sz="2000" b="1" spc="182" dirty="0">
                <a:solidFill>
                  <a:srgbClr val="231F20"/>
                </a:solidFill>
                <a:latin typeface="Open Sauce"/>
              </a:rPr>
              <a:t>Evaluate Current System: Assess the Western Nablus WWTP's sludge drying for environmental and health compliance.</a:t>
            </a:r>
          </a:p>
        </p:txBody>
      </p:sp>
      <p:sp>
        <p:nvSpPr>
          <p:cNvPr id="68" name="TextBox 50">
            <a:extLst>
              <a:ext uri="{FF2B5EF4-FFF2-40B4-BE49-F238E27FC236}">
                <a16:creationId xmlns:a16="http://schemas.microsoft.com/office/drawing/2014/main" id="{E43D5BCC-293C-7897-CEAF-90F060B2C1A3}"/>
              </a:ext>
            </a:extLst>
          </p:cNvPr>
          <p:cNvSpPr txBox="1"/>
          <p:nvPr/>
        </p:nvSpPr>
        <p:spPr>
          <a:xfrm>
            <a:off x="8204280" y="5070657"/>
            <a:ext cx="5308255" cy="16427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ts val="2570"/>
              </a:lnSpc>
              <a:spcBef>
                <a:spcPct val="0"/>
              </a:spcBef>
            </a:pPr>
            <a:r>
              <a:rPr lang="en-US" sz="2000" b="1" spc="182" dirty="0">
                <a:solidFill>
                  <a:srgbClr val="231F20"/>
                </a:solidFill>
                <a:latin typeface="Open Sauce"/>
              </a:rPr>
              <a:t>Solar Drying Potential: Explore using greenhouse solar drying to achieve 90% dry solids, considering environmental and economic impacts. </a:t>
            </a:r>
          </a:p>
        </p:txBody>
      </p:sp>
      <p:sp>
        <p:nvSpPr>
          <p:cNvPr id="69" name="TextBox 50">
            <a:extLst>
              <a:ext uri="{FF2B5EF4-FFF2-40B4-BE49-F238E27FC236}">
                <a16:creationId xmlns:a16="http://schemas.microsoft.com/office/drawing/2014/main" id="{B74E9973-2C16-788E-F221-1AF3D378C0F2}"/>
              </a:ext>
            </a:extLst>
          </p:cNvPr>
          <p:cNvSpPr txBox="1"/>
          <p:nvPr/>
        </p:nvSpPr>
        <p:spPr>
          <a:xfrm>
            <a:off x="5460002" y="7599161"/>
            <a:ext cx="5850759" cy="16427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>
              <a:lnSpc>
                <a:spcPts val="2570"/>
              </a:lnSpc>
              <a:spcBef>
                <a:spcPct val="0"/>
              </a:spcBef>
            </a:pPr>
            <a:r>
              <a:rPr lang="en-US" sz="2000" b="1" spc="182" dirty="0">
                <a:solidFill>
                  <a:srgbClr val="231F20"/>
                </a:solidFill>
                <a:latin typeface="Open Sauce"/>
              </a:rPr>
              <a:t>Feasibility Design: Plan and design greenhouse solar drying for Western Nablus WWTP, ensuring compliance with Palestinian standards and conducting cost-benefit analysis.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309EC8C-3E76-4D37-0699-82598231D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2618" y="5133967"/>
            <a:ext cx="4877481" cy="48774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DE5C22-130B-C2BD-E9D6-02262B46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4427" y="8826767"/>
            <a:ext cx="5725402" cy="2259477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5</a:t>
            </a:fld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27"/>
          <p:cNvSpPr txBox="1"/>
          <p:nvPr/>
        </p:nvSpPr>
        <p:spPr>
          <a:xfrm>
            <a:off x="-76362" y="3908244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Information Gathering</a:t>
            </a:r>
            <a:endParaRPr lang="en-US" sz="2800" b="1" dirty="0">
              <a:solidFill>
                <a:srgbClr val="1C5739"/>
              </a:solidFill>
            </a:endParaRPr>
          </a:p>
        </p:txBody>
      </p:sp>
      <p:sp>
        <p:nvSpPr>
          <p:cNvPr id="594" name="Google Shape;594;p27"/>
          <p:cNvSpPr txBox="1"/>
          <p:nvPr/>
        </p:nvSpPr>
        <p:spPr>
          <a:xfrm>
            <a:off x="2459738" y="3776749"/>
            <a:ext cx="2578800" cy="101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Selection of the Optimal Method</a:t>
            </a:r>
            <a:endParaRPr lang="en-US" sz="2800" b="1" dirty="0">
              <a:solidFill>
                <a:srgbClr val="1C5739"/>
              </a:solidFill>
            </a:endParaRPr>
          </a:p>
        </p:txBody>
      </p:sp>
      <p:sp>
        <p:nvSpPr>
          <p:cNvPr id="596" name="Google Shape;596;p27"/>
          <p:cNvSpPr txBox="1"/>
          <p:nvPr/>
        </p:nvSpPr>
        <p:spPr>
          <a:xfrm>
            <a:off x="8028009" y="3787299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Economic Feasibility Assessment</a:t>
            </a:r>
            <a:endParaRPr lang="en-US" sz="2800" b="1" dirty="0">
              <a:solidFill>
                <a:srgbClr val="1C5739"/>
              </a:solidFill>
            </a:endParaRPr>
          </a:p>
        </p:txBody>
      </p:sp>
      <p:grpSp>
        <p:nvGrpSpPr>
          <p:cNvPr id="604" name="Google Shape;604;p27"/>
          <p:cNvGrpSpPr/>
          <p:nvPr/>
        </p:nvGrpSpPr>
        <p:grpSpPr>
          <a:xfrm>
            <a:off x="153360" y="4788636"/>
            <a:ext cx="18328098" cy="4659006"/>
            <a:chOff x="-10025" y="2423348"/>
            <a:chExt cx="9164049" cy="2329503"/>
          </a:xfrm>
        </p:grpSpPr>
        <p:grpSp>
          <p:nvGrpSpPr>
            <p:cNvPr id="605" name="Google Shape;605;p27"/>
            <p:cNvGrpSpPr/>
            <p:nvPr/>
          </p:nvGrpSpPr>
          <p:grpSpPr>
            <a:xfrm>
              <a:off x="-10025" y="2597840"/>
              <a:ext cx="9164049" cy="2155011"/>
              <a:chOff x="0" y="2102540"/>
              <a:chExt cx="9164049" cy="2155011"/>
            </a:xfrm>
          </p:grpSpPr>
          <p:grpSp>
            <p:nvGrpSpPr>
              <p:cNvPr id="606" name="Google Shape;606;p27"/>
              <p:cNvGrpSpPr/>
              <p:nvPr/>
            </p:nvGrpSpPr>
            <p:grpSpPr>
              <a:xfrm>
                <a:off x="2692420" y="2102540"/>
                <a:ext cx="3804176" cy="2155011"/>
                <a:chOff x="2453875" y="2060650"/>
                <a:chExt cx="1067150" cy="604525"/>
              </a:xfrm>
            </p:grpSpPr>
            <p:sp>
              <p:nvSpPr>
                <p:cNvPr id="607" name="Google Shape;607;p27"/>
                <p:cNvSpPr/>
                <p:nvPr/>
              </p:nvSpPr>
              <p:spPr>
                <a:xfrm>
                  <a:off x="2453875" y="2060650"/>
                  <a:ext cx="1067150" cy="60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86" h="24181" extrusionOk="0">
                      <a:moveTo>
                        <a:pt x="21722" y="0"/>
                      </a:moveTo>
                      <a:cubicBezTo>
                        <a:pt x="17981" y="0"/>
                        <a:pt x="14928" y="3055"/>
                        <a:pt x="14928" y="6795"/>
                      </a:cubicBezTo>
                      <a:lnTo>
                        <a:pt x="14928" y="16229"/>
                      </a:lnTo>
                      <a:cubicBezTo>
                        <a:pt x="14928" y="17079"/>
                        <a:pt x="14222" y="17783"/>
                        <a:pt x="13373" y="17783"/>
                      </a:cubicBezTo>
                      <a:cubicBezTo>
                        <a:pt x="12506" y="17783"/>
                        <a:pt x="11819" y="17079"/>
                        <a:pt x="11819" y="16229"/>
                      </a:cubicBezTo>
                      <a:lnTo>
                        <a:pt x="11819" y="10844"/>
                      </a:lnTo>
                      <a:cubicBezTo>
                        <a:pt x="11819" y="6109"/>
                        <a:pt x="7952" y="2241"/>
                        <a:pt x="3217" y="2241"/>
                      </a:cubicBezTo>
                      <a:lnTo>
                        <a:pt x="0" y="2241"/>
                      </a:lnTo>
                      <a:lnTo>
                        <a:pt x="0" y="8530"/>
                      </a:lnTo>
                      <a:lnTo>
                        <a:pt x="3217" y="8530"/>
                      </a:lnTo>
                      <a:cubicBezTo>
                        <a:pt x="4482" y="8530"/>
                        <a:pt x="5511" y="9579"/>
                        <a:pt x="5511" y="10844"/>
                      </a:cubicBezTo>
                      <a:lnTo>
                        <a:pt x="5511" y="16229"/>
                      </a:lnTo>
                      <a:cubicBezTo>
                        <a:pt x="5511" y="20549"/>
                        <a:pt x="9036" y="24072"/>
                        <a:pt x="13373" y="24072"/>
                      </a:cubicBezTo>
                      <a:cubicBezTo>
                        <a:pt x="17692" y="24072"/>
                        <a:pt x="21216" y="20549"/>
                        <a:pt x="21216" y="16229"/>
                      </a:cubicBezTo>
                      <a:lnTo>
                        <a:pt x="21216" y="6795"/>
                      </a:lnTo>
                      <a:cubicBezTo>
                        <a:pt x="21216" y="6525"/>
                        <a:pt x="21451" y="6289"/>
                        <a:pt x="21722" y="6289"/>
                      </a:cubicBezTo>
                      <a:cubicBezTo>
                        <a:pt x="22012" y="6289"/>
                        <a:pt x="22228" y="6525"/>
                        <a:pt x="22228" y="6795"/>
                      </a:cubicBezTo>
                      <a:lnTo>
                        <a:pt x="22228" y="16934"/>
                      </a:lnTo>
                      <a:cubicBezTo>
                        <a:pt x="22228" y="20928"/>
                        <a:pt x="25481" y="24180"/>
                        <a:pt x="29493" y="24180"/>
                      </a:cubicBezTo>
                      <a:cubicBezTo>
                        <a:pt x="33486" y="24180"/>
                        <a:pt x="36739" y="20928"/>
                        <a:pt x="36739" y="16934"/>
                      </a:cubicBezTo>
                      <a:lnTo>
                        <a:pt x="36739" y="11549"/>
                      </a:lnTo>
                      <a:cubicBezTo>
                        <a:pt x="36739" y="9759"/>
                        <a:pt x="38185" y="8332"/>
                        <a:pt x="39956" y="8332"/>
                      </a:cubicBezTo>
                      <a:lnTo>
                        <a:pt x="42686" y="8332"/>
                      </a:lnTo>
                      <a:lnTo>
                        <a:pt x="42686" y="2025"/>
                      </a:lnTo>
                      <a:lnTo>
                        <a:pt x="39956" y="2025"/>
                      </a:lnTo>
                      <a:cubicBezTo>
                        <a:pt x="34715" y="2025"/>
                        <a:pt x="30433" y="6289"/>
                        <a:pt x="30433" y="11549"/>
                      </a:cubicBezTo>
                      <a:lnTo>
                        <a:pt x="30433" y="16934"/>
                      </a:lnTo>
                      <a:cubicBezTo>
                        <a:pt x="30433" y="17458"/>
                        <a:pt x="30017" y="17892"/>
                        <a:pt x="29493" y="17892"/>
                      </a:cubicBezTo>
                      <a:cubicBezTo>
                        <a:pt x="28951" y="17892"/>
                        <a:pt x="28535" y="17458"/>
                        <a:pt x="28535" y="16934"/>
                      </a:cubicBezTo>
                      <a:lnTo>
                        <a:pt x="28535" y="6795"/>
                      </a:lnTo>
                      <a:cubicBezTo>
                        <a:pt x="28535" y="3055"/>
                        <a:pt x="25481" y="0"/>
                        <a:pt x="21722" y="0"/>
                      </a:cubicBezTo>
                      <a:close/>
                    </a:path>
                  </a:pathLst>
                </a:custGeom>
                <a:solidFill>
                  <a:srgbClr val="EEEEEE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08" name="Google Shape;608;p27"/>
                <p:cNvSpPr/>
                <p:nvPr/>
              </p:nvSpPr>
              <p:spPr>
                <a:xfrm>
                  <a:off x="2453875" y="2078725"/>
                  <a:ext cx="1067150" cy="56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86" h="22718" extrusionOk="0">
                      <a:moveTo>
                        <a:pt x="21722" y="0"/>
                      </a:moveTo>
                      <a:cubicBezTo>
                        <a:pt x="18378" y="0"/>
                        <a:pt x="15668" y="2730"/>
                        <a:pt x="15668" y="6072"/>
                      </a:cubicBezTo>
                      <a:lnTo>
                        <a:pt x="15668" y="15506"/>
                      </a:lnTo>
                      <a:cubicBezTo>
                        <a:pt x="15668" y="16771"/>
                        <a:pt x="14638" y="17802"/>
                        <a:pt x="13373" y="17802"/>
                      </a:cubicBezTo>
                      <a:cubicBezTo>
                        <a:pt x="12108" y="17802"/>
                        <a:pt x="11078" y="16771"/>
                        <a:pt x="11078" y="15506"/>
                      </a:cubicBezTo>
                      <a:lnTo>
                        <a:pt x="11078" y="10121"/>
                      </a:lnTo>
                      <a:cubicBezTo>
                        <a:pt x="11078" y="5783"/>
                        <a:pt x="7554" y="2260"/>
                        <a:pt x="3217" y="2260"/>
                      </a:cubicBezTo>
                      <a:lnTo>
                        <a:pt x="0" y="2260"/>
                      </a:lnTo>
                      <a:lnTo>
                        <a:pt x="0" y="7084"/>
                      </a:lnTo>
                      <a:lnTo>
                        <a:pt x="3217" y="7084"/>
                      </a:lnTo>
                      <a:cubicBezTo>
                        <a:pt x="4897" y="7084"/>
                        <a:pt x="6253" y="8441"/>
                        <a:pt x="6253" y="10121"/>
                      </a:cubicBezTo>
                      <a:lnTo>
                        <a:pt x="6253" y="15506"/>
                      </a:lnTo>
                      <a:cubicBezTo>
                        <a:pt x="6253" y="19428"/>
                        <a:pt x="9451" y="22609"/>
                        <a:pt x="13373" y="22609"/>
                      </a:cubicBezTo>
                      <a:cubicBezTo>
                        <a:pt x="17294" y="22609"/>
                        <a:pt x="20475" y="19428"/>
                        <a:pt x="20475" y="15506"/>
                      </a:cubicBezTo>
                      <a:lnTo>
                        <a:pt x="20475" y="6072"/>
                      </a:lnTo>
                      <a:cubicBezTo>
                        <a:pt x="20475" y="5386"/>
                        <a:pt x="21036" y="4826"/>
                        <a:pt x="21722" y="4826"/>
                      </a:cubicBezTo>
                      <a:cubicBezTo>
                        <a:pt x="22409" y="4826"/>
                        <a:pt x="22969" y="5386"/>
                        <a:pt x="22969" y="6072"/>
                      </a:cubicBezTo>
                      <a:lnTo>
                        <a:pt x="22969" y="16211"/>
                      </a:lnTo>
                      <a:cubicBezTo>
                        <a:pt x="22969" y="19807"/>
                        <a:pt x="25896" y="22717"/>
                        <a:pt x="29493" y="22717"/>
                      </a:cubicBezTo>
                      <a:cubicBezTo>
                        <a:pt x="33071" y="22717"/>
                        <a:pt x="35999" y="19807"/>
                        <a:pt x="35999" y="16211"/>
                      </a:cubicBezTo>
                      <a:lnTo>
                        <a:pt x="35999" y="10826"/>
                      </a:lnTo>
                      <a:cubicBezTo>
                        <a:pt x="35999" y="8639"/>
                        <a:pt x="37770" y="6868"/>
                        <a:pt x="39956" y="6868"/>
                      </a:cubicBezTo>
                      <a:lnTo>
                        <a:pt x="42686" y="6868"/>
                      </a:lnTo>
                      <a:lnTo>
                        <a:pt x="42686" y="2043"/>
                      </a:lnTo>
                      <a:lnTo>
                        <a:pt x="39956" y="2043"/>
                      </a:lnTo>
                      <a:cubicBezTo>
                        <a:pt x="35113" y="2043"/>
                        <a:pt x="31173" y="5983"/>
                        <a:pt x="31173" y="10826"/>
                      </a:cubicBezTo>
                      <a:lnTo>
                        <a:pt x="31173" y="16211"/>
                      </a:lnTo>
                      <a:cubicBezTo>
                        <a:pt x="31173" y="17151"/>
                        <a:pt x="30414" y="17910"/>
                        <a:pt x="29493" y="17910"/>
                      </a:cubicBezTo>
                      <a:cubicBezTo>
                        <a:pt x="28554" y="17910"/>
                        <a:pt x="27795" y="17151"/>
                        <a:pt x="27795" y="16211"/>
                      </a:cubicBezTo>
                      <a:lnTo>
                        <a:pt x="27795" y="6072"/>
                      </a:lnTo>
                      <a:cubicBezTo>
                        <a:pt x="27795" y="2730"/>
                        <a:pt x="25065" y="0"/>
                        <a:pt x="21722" y="0"/>
                      </a:cubicBezTo>
                      <a:close/>
                    </a:path>
                  </a:pathLst>
                </a:custGeom>
                <a:solidFill>
                  <a:srgbClr val="1C5739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 dirty="0"/>
                </a:p>
              </p:txBody>
            </p:sp>
            <p:sp>
              <p:nvSpPr>
                <p:cNvPr id="609" name="Google Shape;609;p27"/>
                <p:cNvSpPr/>
                <p:nvPr/>
              </p:nvSpPr>
              <p:spPr>
                <a:xfrm>
                  <a:off x="2453875" y="2191675"/>
                  <a:ext cx="14900" cy="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290" extrusionOk="0">
                      <a:moveTo>
                        <a:pt x="0" y="0"/>
                      </a:moveTo>
                      <a:lnTo>
                        <a:pt x="0" y="289"/>
                      </a:lnTo>
                      <a:lnTo>
                        <a:pt x="596" y="289"/>
                      </a:lnTo>
                      <a:lnTo>
                        <a:pt x="596" y="0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0" name="Google Shape;610;p27"/>
                <p:cNvSpPr/>
                <p:nvPr/>
              </p:nvSpPr>
              <p:spPr>
                <a:xfrm>
                  <a:off x="2498150" y="2135350"/>
                  <a:ext cx="977700" cy="45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08" h="18176" extrusionOk="0">
                      <a:moveTo>
                        <a:pt x="19986" y="0"/>
                      </a:moveTo>
                      <a:cubicBezTo>
                        <a:pt x="19732" y="0"/>
                        <a:pt x="19477" y="29"/>
                        <a:pt x="19229" y="85"/>
                      </a:cubicBezTo>
                      <a:lnTo>
                        <a:pt x="19282" y="374"/>
                      </a:lnTo>
                      <a:cubicBezTo>
                        <a:pt x="19522" y="326"/>
                        <a:pt x="19770" y="302"/>
                        <a:pt x="20021" y="302"/>
                      </a:cubicBezTo>
                      <a:cubicBezTo>
                        <a:pt x="20148" y="302"/>
                        <a:pt x="20275" y="308"/>
                        <a:pt x="20403" y="320"/>
                      </a:cubicBezTo>
                      <a:lnTo>
                        <a:pt x="20439" y="31"/>
                      </a:lnTo>
                      <a:cubicBezTo>
                        <a:pt x="20289" y="11"/>
                        <a:pt x="20138" y="0"/>
                        <a:pt x="19986" y="0"/>
                      </a:cubicBezTo>
                      <a:close/>
                      <a:moveTo>
                        <a:pt x="21595" y="374"/>
                      </a:moveTo>
                      <a:lnTo>
                        <a:pt x="21469" y="646"/>
                      </a:lnTo>
                      <a:cubicBezTo>
                        <a:pt x="21812" y="808"/>
                        <a:pt x="22120" y="1024"/>
                        <a:pt x="22390" y="1296"/>
                      </a:cubicBezTo>
                      <a:lnTo>
                        <a:pt x="22607" y="1079"/>
                      </a:lnTo>
                      <a:cubicBezTo>
                        <a:pt x="22301" y="790"/>
                        <a:pt x="21975" y="555"/>
                        <a:pt x="21595" y="374"/>
                      </a:cubicBezTo>
                      <a:close/>
                      <a:moveTo>
                        <a:pt x="18089" y="501"/>
                      </a:moveTo>
                      <a:cubicBezTo>
                        <a:pt x="17728" y="699"/>
                        <a:pt x="17403" y="952"/>
                        <a:pt x="17132" y="1260"/>
                      </a:cubicBezTo>
                      <a:lnTo>
                        <a:pt x="17349" y="1458"/>
                      </a:lnTo>
                      <a:cubicBezTo>
                        <a:pt x="17602" y="1169"/>
                        <a:pt x="17891" y="935"/>
                        <a:pt x="18234" y="754"/>
                      </a:cubicBezTo>
                      <a:lnTo>
                        <a:pt x="18089" y="501"/>
                      </a:lnTo>
                      <a:close/>
                      <a:moveTo>
                        <a:pt x="38185" y="2036"/>
                      </a:moveTo>
                      <a:cubicBezTo>
                        <a:pt x="38095" y="2036"/>
                        <a:pt x="38023" y="2036"/>
                        <a:pt x="37932" y="2055"/>
                      </a:cubicBezTo>
                      <a:lnTo>
                        <a:pt x="37951" y="2344"/>
                      </a:lnTo>
                      <a:lnTo>
                        <a:pt x="39107" y="2344"/>
                      </a:lnTo>
                      <a:lnTo>
                        <a:pt x="39107" y="2036"/>
                      </a:lnTo>
                      <a:close/>
                      <a:moveTo>
                        <a:pt x="0" y="2253"/>
                      </a:moveTo>
                      <a:lnTo>
                        <a:pt x="0" y="2542"/>
                      </a:lnTo>
                      <a:lnTo>
                        <a:pt x="1174" y="2542"/>
                      </a:lnTo>
                      <a:lnTo>
                        <a:pt x="1174" y="2253"/>
                      </a:lnTo>
                      <a:close/>
                      <a:moveTo>
                        <a:pt x="36739" y="2200"/>
                      </a:moveTo>
                      <a:cubicBezTo>
                        <a:pt x="36361" y="2289"/>
                        <a:pt x="35963" y="2417"/>
                        <a:pt x="35602" y="2579"/>
                      </a:cubicBezTo>
                      <a:lnTo>
                        <a:pt x="35727" y="2850"/>
                      </a:lnTo>
                      <a:cubicBezTo>
                        <a:pt x="36071" y="2687"/>
                        <a:pt x="36433" y="2579"/>
                        <a:pt x="36812" y="2489"/>
                      </a:cubicBezTo>
                      <a:lnTo>
                        <a:pt x="36739" y="2200"/>
                      </a:lnTo>
                      <a:close/>
                      <a:moveTo>
                        <a:pt x="2367" y="2326"/>
                      </a:moveTo>
                      <a:lnTo>
                        <a:pt x="2313" y="2615"/>
                      </a:lnTo>
                      <a:cubicBezTo>
                        <a:pt x="2692" y="2687"/>
                        <a:pt x="3073" y="2795"/>
                        <a:pt x="3415" y="2923"/>
                      </a:cubicBezTo>
                      <a:lnTo>
                        <a:pt x="3524" y="2651"/>
                      </a:lnTo>
                      <a:cubicBezTo>
                        <a:pt x="3162" y="2506"/>
                        <a:pt x="2765" y="2398"/>
                        <a:pt x="2367" y="2326"/>
                      </a:cubicBezTo>
                      <a:close/>
                      <a:moveTo>
                        <a:pt x="23330" y="2055"/>
                      </a:moveTo>
                      <a:lnTo>
                        <a:pt x="23077" y="2181"/>
                      </a:lnTo>
                      <a:cubicBezTo>
                        <a:pt x="23241" y="2525"/>
                        <a:pt x="23366" y="2887"/>
                        <a:pt x="23421" y="3248"/>
                      </a:cubicBezTo>
                      <a:lnTo>
                        <a:pt x="23710" y="3212"/>
                      </a:lnTo>
                      <a:cubicBezTo>
                        <a:pt x="23655" y="2795"/>
                        <a:pt x="23511" y="2417"/>
                        <a:pt x="23330" y="2055"/>
                      </a:cubicBezTo>
                      <a:close/>
                      <a:moveTo>
                        <a:pt x="16463" y="2289"/>
                      </a:moveTo>
                      <a:cubicBezTo>
                        <a:pt x="16301" y="2651"/>
                        <a:pt x="16210" y="3048"/>
                        <a:pt x="16174" y="3465"/>
                      </a:cubicBezTo>
                      <a:lnTo>
                        <a:pt x="16463" y="3482"/>
                      </a:lnTo>
                      <a:cubicBezTo>
                        <a:pt x="16499" y="3103"/>
                        <a:pt x="16590" y="2742"/>
                        <a:pt x="16735" y="2398"/>
                      </a:cubicBezTo>
                      <a:lnTo>
                        <a:pt x="16463" y="2289"/>
                      </a:lnTo>
                      <a:close/>
                      <a:moveTo>
                        <a:pt x="34553" y="3140"/>
                      </a:moveTo>
                      <a:cubicBezTo>
                        <a:pt x="34228" y="3374"/>
                        <a:pt x="33903" y="3627"/>
                        <a:pt x="33614" y="3899"/>
                      </a:cubicBezTo>
                      <a:lnTo>
                        <a:pt x="33831" y="4115"/>
                      </a:lnTo>
                      <a:cubicBezTo>
                        <a:pt x="34101" y="3844"/>
                        <a:pt x="34390" y="3609"/>
                        <a:pt x="34715" y="3393"/>
                      </a:cubicBezTo>
                      <a:lnTo>
                        <a:pt x="34553" y="3140"/>
                      </a:lnTo>
                      <a:close/>
                      <a:moveTo>
                        <a:pt x="4591" y="3229"/>
                      </a:moveTo>
                      <a:lnTo>
                        <a:pt x="4427" y="3465"/>
                      </a:lnTo>
                      <a:cubicBezTo>
                        <a:pt x="4735" y="3682"/>
                        <a:pt x="5024" y="3935"/>
                        <a:pt x="5295" y="4205"/>
                      </a:cubicBezTo>
                      <a:lnTo>
                        <a:pt x="5511" y="4007"/>
                      </a:lnTo>
                      <a:cubicBezTo>
                        <a:pt x="5222" y="3718"/>
                        <a:pt x="4916" y="3446"/>
                        <a:pt x="4591" y="3229"/>
                      </a:cubicBezTo>
                      <a:close/>
                      <a:moveTo>
                        <a:pt x="23457" y="4405"/>
                      </a:moveTo>
                      <a:lnTo>
                        <a:pt x="23457" y="5578"/>
                      </a:lnTo>
                      <a:lnTo>
                        <a:pt x="23764" y="5578"/>
                      </a:lnTo>
                      <a:lnTo>
                        <a:pt x="23764" y="4405"/>
                      </a:lnTo>
                      <a:close/>
                      <a:moveTo>
                        <a:pt x="16156" y="4639"/>
                      </a:moveTo>
                      <a:lnTo>
                        <a:pt x="16156" y="5814"/>
                      </a:lnTo>
                      <a:lnTo>
                        <a:pt x="16446" y="5814"/>
                      </a:lnTo>
                      <a:lnTo>
                        <a:pt x="16446" y="4639"/>
                      </a:lnTo>
                      <a:close/>
                      <a:moveTo>
                        <a:pt x="32836" y="4819"/>
                      </a:moveTo>
                      <a:cubicBezTo>
                        <a:pt x="32619" y="5145"/>
                        <a:pt x="32421" y="5506"/>
                        <a:pt x="32258" y="5868"/>
                      </a:cubicBezTo>
                      <a:lnTo>
                        <a:pt x="32511" y="5995"/>
                      </a:lnTo>
                      <a:cubicBezTo>
                        <a:pt x="32674" y="5633"/>
                        <a:pt x="32872" y="5308"/>
                        <a:pt x="33089" y="4983"/>
                      </a:cubicBezTo>
                      <a:lnTo>
                        <a:pt x="32836" y="4819"/>
                      </a:lnTo>
                      <a:close/>
                      <a:moveTo>
                        <a:pt x="6234" y="4964"/>
                      </a:moveTo>
                      <a:lnTo>
                        <a:pt x="5981" y="5109"/>
                      </a:lnTo>
                      <a:cubicBezTo>
                        <a:pt x="6181" y="5434"/>
                        <a:pt x="6343" y="5778"/>
                        <a:pt x="6470" y="6139"/>
                      </a:cubicBezTo>
                      <a:lnTo>
                        <a:pt x="6740" y="6048"/>
                      </a:lnTo>
                      <a:cubicBezTo>
                        <a:pt x="6615" y="5670"/>
                        <a:pt x="6451" y="5308"/>
                        <a:pt x="6234" y="4964"/>
                      </a:cubicBezTo>
                      <a:close/>
                      <a:moveTo>
                        <a:pt x="23457" y="6754"/>
                      </a:moveTo>
                      <a:lnTo>
                        <a:pt x="23457" y="7928"/>
                      </a:lnTo>
                      <a:lnTo>
                        <a:pt x="23764" y="7928"/>
                      </a:lnTo>
                      <a:lnTo>
                        <a:pt x="23764" y="6754"/>
                      </a:lnTo>
                      <a:close/>
                      <a:moveTo>
                        <a:pt x="16156" y="6988"/>
                      </a:moveTo>
                      <a:lnTo>
                        <a:pt x="16156" y="8163"/>
                      </a:lnTo>
                      <a:lnTo>
                        <a:pt x="16446" y="8163"/>
                      </a:lnTo>
                      <a:lnTo>
                        <a:pt x="16446" y="6988"/>
                      </a:lnTo>
                      <a:close/>
                      <a:moveTo>
                        <a:pt x="31860" y="7007"/>
                      </a:moveTo>
                      <a:cubicBezTo>
                        <a:pt x="31770" y="7386"/>
                        <a:pt x="31698" y="7783"/>
                        <a:pt x="31679" y="8181"/>
                      </a:cubicBezTo>
                      <a:lnTo>
                        <a:pt x="31968" y="8200"/>
                      </a:lnTo>
                      <a:cubicBezTo>
                        <a:pt x="32005" y="7819"/>
                        <a:pt x="32060" y="7441"/>
                        <a:pt x="32149" y="7060"/>
                      </a:cubicBezTo>
                      <a:lnTo>
                        <a:pt x="31860" y="7007"/>
                      </a:lnTo>
                      <a:close/>
                      <a:moveTo>
                        <a:pt x="7012" y="7224"/>
                      </a:moveTo>
                      <a:lnTo>
                        <a:pt x="6723" y="7260"/>
                      </a:lnTo>
                      <a:cubicBezTo>
                        <a:pt x="6740" y="7458"/>
                        <a:pt x="6740" y="7657"/>
                        <a:pt x="6740" y="7856"/>
                      </a:cubicBezTo>
                      <a:lnTo>
                        <a:pt x="6740" y="8416"/>
                      </a:lnTo>
                      <a:lnTo>
                        <a:pt x="7048" y="8416"/>
                      </a:lnTo>
                      <a:lnTo>
                        <a:pt x="7048" y="7856"/>
                      </a:lnTo>
                      <a:cubicBezTo>
                        <a:pt x="7048" y="7639"/>
                        <a:pt x="7029" y="7422"/>
                        <a:pt x="7012" y="7224"/>
                      </a:cubicBezTo>
                      <a:close/>
                      <a:moveTo>
                        <a:pt x="23457" y="9103"/>
                      </a:moveTo>
                      <a:lnTo>
                        <a:pt x="23457" y="10277"/>
                      </a:lnTo>
                      <a:lnTo>
                        <a:pt x="23764" y="10277"/>
                      </a:lnTo>
                      <a:lnTo>
                        <a:pt x="23764" y="9103"/>
                      </a:lnTo>
                      <a:close/>
                      <a:moveTo>
                        <a:pt x="16156" y="9337"/>
                      </a:moveTo>
                      <a:lnTo>
                        <a:pt x="16156" y="10513"/>
                      </a:lnTo>
                      <a:lnTo>
                        <a:pt x="16446" y="10513"/>
                      </a:lnTo>
                      <a:lnTo>
                        <a:pt x="16446" y="9337"/>
                      </a:lnTo>
                      <a:close/>
                      <a:moveTo>
                        <a:pt x="31662" y="9374"/>
                      </a:moveTo>
                      <a:lnTo>
                        <a:pt x="31662" y="10549"/>
                      </a:lnTo>
                      <a:lnTo>
                        <a:pt x="31968" y="10549"/>
                      </a:lnTo>
                      <a:lnTo>
                        <a:pt x="31968" y="9374"/>
                      </a:lnTo>
                      <a:close/>
                      <a:moveTo>
                        <a:pt x="6740" y="9590"/>
                      </a:moveTo>
                      <a:lnTo>
                        <a:pt x="6740" y="10766"/>
                      </a:lnTo>
                      <a:lnTo>
                        <a:pt x="7048" y="10766"/>
                      </a:lnTo>
                      <a:lnTo>
                        <a:pt x="7048" y="9590"/>
                      </a:lnTo>
                      <a:close/>
                      <a:moveTo>
                        <a:pt x="23457" y="11453"/>
                      </a:moveTo>
                      <a:lnTo>
                        <a:pt x="23457" y="12626"/>
                      </a:lnTo>
                      <a:lnTo>
                        <a:pt x="23764" y="12626"/>
                      </a:lnTo>
                      <a:lnTo>
                        <a:pt x="23764" y="11453"/>
                      </a:lnTo>
                      <a:close/>
                      <a:moveTo>
                        <a:pt x="16156" y="11687"/>
                      </a:moveTo>
                      <a:lnTo>
                        <a:pt x="16156" y="12862"/>
                      </a:lnTo>
                      <a:lnTo>
                        <a:pt x="16446" y="12862"/>
                      </a:lnTo>
                      <a:lnTo>
                        <a:pt x="16446" y="11687"/>
                      </a:lnTo>
                      <a:close/>
                      <a:moveTo>
                        <a:pt x="31662" y="11723"/>
                      </a:moveTo>
                      <a:lnTo>
                        <a:pt x="31662" y="12898"/>
                      </a:lnTo>
                      <a:lnTo>
                        <a:pt x="31968" y="12898"/>
                      </a:lnTo>
                      <a:lnTo>
                        <a:pt x="31968" y="11723"/>
                      </a:lnTo>
                      <a:close/>
                      <a:moveTo>
                        <a:pt x="6740" y="11940"/>
                      </a:moveTo>
                      <a:lnTo>
                        <a:pt x="6740" y="13115"/>
                      </a:lnTo>
                      <a:lnTo>
                        <a:pt x="7048" y="13115"/>
                      </a:lnTo>
                      <a:lnTo>
                        <a:pt x="7048" y="11940"/>
                      </a:lnTo>
                      <a:close/>
                      <a:moveTo>
                        <a:pt x="23457" y="13802"/>
                      </a:moveTo>
                      <a:lnTo>
                        <a:pt x="23457" y="13946"/>
                      </a:lnTo>
                      <a:cubicBezTo>
                        <a:pt x="23457" y="14308"/>
                        <a:pt x="23511" y="14651"/>
                        <a:pt x="23602" y="14995"/>
                      </a:cubicBezTo>
                      <a:lnTo>
                        <a:pt x="23891" y="14922"/>
                      </a:lnTo>
                      <a:cubicBezTo>
                        <a:pt x="23800" y="14614"/>
                        <a:pt x="23764" y="14272"/>
                        <a:pt x="23764" y="13946"/>
                      </a:cubicBezTo>
                      <a:lnTo>
                        <a:pt x="23764" y="13802"/>
                      </a:lnTo>
                      <a:close/>
                      <a:moveTo>
                        <a:pt x="16084" y="14019"/>
                      </a:moveTo>
                      <a:cubicBezTo>
                        <a:pt x="16029" y="14380"/>
                        <a:pt x="15903" y="14759"/>
                        <a:pt x="15759" y="15103"/>
                      </a:cubicBezTo>
                      <a:lnTo>
                        <a:pt x="16029" y="15211"/>
                      </a:lnTo>
                      <a:cubicBezTo>
                        <a:pt x="16193" y="14850"/>
                        <a:pt x="16301" y="14470"/>
                        <a:pt x="16373" y="14072"/>
                      </a:cubicBezTo>
                      <a:lnTo>
                        <a:pt x="16084" y="14019"/>
                      </a:lnTo>
                      <a:close/>
                      <a:moveTo>
                        <a:pt x="31662" y="14055"/>
                      </a:moveTo>
                      <a:cubicBezTo>
                        <a:pt x="31662" y="14434"/>
                        <a:pt x="31590" y="14814"/>
                        <a:pt x="31481" y="15175"/>
                      </a:cubicBezTo>
                      <a:lnTo>
                        <a:pt x="31752" y="15265"/>
                      </a:lnTo>
                      <a:cubicBezTo>
                        <a:pt x="31879" y="14886"/>
                        <a:pt x="31951" y="14470"/>
                        <a:pt x="31968" y="14072"/>
                      </a:cubicBezTo>
                      <a:lnTo>
                        <a:pt x="31662" y="14055"/>
                      </a:lnTo>
                      <a:close/>
                      <a:moveTo>
                        <a:pt x="7157" y="14236"/>
                      </a:moveTo>
                      <a:lnTo>
                        <a:pt x="6868" y="14308"/>
                      </a:lnTo>
                      <a:cubicBezTo>
                        <a:pt x="6957" y="14705"/>
                        <a:pt x="7102" y="15084"/>
                        <a:pt x="7282" y="15446"/>
                      </a:cubicBezTo>
                      <a:lnTo>
                        <a:pt x="7535" y="15320"/>
                      </a:lnTo>
                      <a:cubicBezTo>
                        <a:pt x="7374" y="14976"/>
                        <a:pt x="7246" y="14614"/>
                        <a:pt x="7157" y="14236"/>
                      </a:cubicBezTo>
                      <a:close/>
                      <a:moveTo>
                        <a:pt x="24325" y="15970"/>
                      </a:moveTo>
                      <a:lnTo>
                        <a:pt x="24053" y="16115"/>
                      </a:lnTo>
                      <a:cubicBezTo>
                        <a:pt x="24270" y="16458"/>
                        <a:pt x="24523" y="16783"/>
                        <a:pt x="24831" y="17055"/>
                      </a:cubicBezTo>
                      <a:lnTo>
                        <a:pt x="25029" y="16838"/>
                      </a:lnTo>
                      <a:cubicBezTo>
                        <a:pt x="24740" y="16585"/>
                        <a:pt x="24506" y="16296"/>
                        <a:pt x="24325" y="15970"/>
                      </a:cubicBezTo>
                      <a:close/>
                      <a:moveTo>
                        <a:pt x="15162" y="16060"/>
                      </a:moveTo>
                      <a:cubicBezTo>
                        <a:pt x="14928" y="16368"/>
                        <a:pt x="14656" y="16638"/>
                        <a:pt x="14349" y="16855"/>
                      </a:cubicBezTo>
                      <a:lnTo>
                        <a:pt x="14530" y="17091"/>
                      </a:lnTo>
                      <a:cubicBezTo>
                        <a:pt x="14855" y="16855"/>
                        <a:pt x="15144" y="16566"/>
                        <a:pt x="15397" y="16260"/>
                      </a:cubicBezTo>
                      <a:lnTo>
                        <a:pt x="15162" y="16060"/>
                      </a:lnTo>
                      <a:close/>
                      <a:moveTo>
                        <a:pt x="8186" y="16241"/>
                      </a:moveTo>
                      <a:lnTo>
                        <a:pt x="7952" y="16440"/>
                      </a:lnTo>
                      <a:cubicBezTo>
                        <a:pt x="8222" y="16747"/>
                        <a:pt x="8530" y="17019"/>
                        <a:pt x="8873" y="17236"/>
                      </a:cubicBezTo>
                      <a:lnTo>
                        <a:pt x="9036" y="17000"/>
                      </a:lnTo>
                      <a:cubicBezTo>
                        <a:pt x="8711" y="16783"/>
                        <a:pt x="8439" y="16530"/>
                        <a:pt x="8186" y="16241"/>
                      </a:cubicBezTo>
                      <a:close/>
                      <a:moveTo>
                        <a:pt x="30975" y="16187"/>
                      </a:moveTo>
                      <a:cubicBezTo>
                        <a:pt x="30758" y="16494"/>
                        <a:pt x="30505" y="16766"/>
                        <a:pt x="30216" y="17019"/>
                      </a:cubicBezTo>
                      <a:lnTo>
                        <a:pt x="30397" y="17236"/>
                      </a:lnTo>
                      <a:cubicBezTo>
                        <a:pt x="30703" y="16982"/>
                        <a:pt x="30993" y="16693"/>
                        <a:pt x="31228" y="16349"/>
                      </a:cubicBezTo>
                      <a:lnTo>
                        <a:pt x="30975" y="16187"/>
                      </a:lnTo>
                      <a:close/>
                      <a:moveTo>
                        <a:pt x="13373" y="17434"/>
                      </a:moveTo>
                      <a:cubicBezTo>
                        <a:pt x="13029" y="17578"/>
                        <a:pt x="12651" y="17687"/>
                        <a:pt x="12289" y="17742"/>
                      </a:cubicBezTo>
                      <a:lnTo>
                        <a:pt x="12325" y="18031"/>
                      </a:lnTo>
                      <a:cubicBezTo>
                        <a:pt x="12723" y="17976"/>
                        <a:pt x="13120" y="17867"/>
                        <a:pt x="13482" y="17705"/>
                      </a:cubicBezTo>
                      <a:lnTo>
                        <a:pt x="13373" y="17434"/>
                      </a:lnTo>
                      <a:close/>
                      <a:moveTo>
                        <a:pt x="10048" y="17525"/>
                      </a:moveTo>
                      <a:lnTo>
                        <a:pt x="9940" y="17795"/>
                      </a:lnTo>
                      <a:cubicBezTo>
                        <a:pt x="10319" y="17940"/>
                        <a:pt x="10716" y="18031"/>
                        <a:pt x="11114" y="18067"/>
                      </a:cubicBezTo>
                      <a:lnTo>
                        <a:pt x="11150" y="17759"/>
                      </a:lnTo>
                      <a:cubicBezTo>
                        <a:pt x="10771" y="17723"/>
                        <a:pt x="10391" y="17650"/>
                        <a:pt x="10048" y="17525"/>
                      </a:cubicBezTo>
                      <a:close/>
                      <a:moveTo>
                        <a:pt x="25951" y="17489"/>
                      </a:moveTo>
                      <a:lnTo>
                        <a:pt x="25824" y="17742"/>
                      </a:lnTo>
                      <a:cubicBezTo>
                        <a:pt x="26185" y="17940"/>
                        <a:pt x="26566" y="18067"/>
                        <a:pt x="26981" y="18120"/>
                      </a:cubicBezTo>
                      <a:lnTo>
                        <a:pt x="27017" y="17831"/>
                      </a:lnTo>
                      <a:cubicBezTo>
                        <a:pt x="26655" y="17778"/>
                        <a:pt x="26294" y="17650"/>
                        <a:pt x="25951" y="17489"/>
                      </a:cubicBezTo>
                      <a:close/>
                      <a:moveTo>
                        <a:pt x="29240" y="17597"/>
                      </a:moveTo>
                      <a:cubicBezTo>
                        <a:pt x="28896" y="17742"/>
                        <a:pt x="28535" y="17831"/>
                        <a:pt x="28156" y="17867"/>
                      </a:cubicBezTo>
                      <a:lnTo>
                        <a:pt x="28192" y="18175"/>
                      </a:lnTo>
                      <a:cubicBezTo>
                        <a:pt x="28590" y="18120"/>
                        <a:pt x="28987" y="18031"/>
                        <a:pt x="29366" y="17867"/>
                      </a:cubicBezTo>
                      <a:lnTo>
                        <a:pt x="29240" y="17597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1" name="Google Shape;611;p27"/>
                <p:cNvSpPr/>
                <p:nvPr/>
              </p:nvSpPr>
              <p:spPr>
                <a:xfrm>
                  <a:off x="3506075" y="2186250"/>
                  <a:ext cx="14950" cy="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8" h="309" extrusionOk="0">
                      <a:moveTo>
                        <a:pt x="1" y="0"/>
                      </a:moveTo>
                      <a:lnTo>
                        <a:pt x="1" y="308"/>
                      </a:lnTo>
                      <a:lnTo>
                        <a:pt x="598" y="308"/>
                      </a:lnTo>
                      <a:lnTo>
                        <a:pt x="598" y="0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</p:grpSp>
          <p:grpSp>
            <p:nvGrpSpPr>
              <p:cNvPr id="612" name="Google Shape;612;p27"/>
              <p:cNvGrpSpPr/>
              <p:nvPr/>
            </p:nvGrpSpPr>
            <p:grpSpPr>
              <a:xfrm>
                <a:off x="6425436" y="2283625"/>
                <a:ext cx="2738613" cy="559500"/>
                <a:chOff x="6425233" y="2283625"/>
                <a:chExt cx="2693100" cy="559500"/>
              </a:xfrm>
            </p:grpSpPr>
            <p:grpSp>
              <p:nvGrpSpPr>
                <p:cNvPr id="613" name="Google Shape;613;p27"/>
                <p:cNvGrpSpPr/>
                <p:nvPr/>
              </p:nvGrpSpPr>
              <p:grpSpPr>
                <a:xfrm>
                  <a:off x="6488060" y="2283625"/>
                  <a:ext cx="2630273" cy="559500"/>
                  <a:chOff x="0" y="2302675"/>
                  <a:chExt cx="2714700" cy="559500"/>
                </a:xfrm>
              </p:grpSpPr>
              <p:sp>
                <p:nvSpPr>
                  <p:cNvPr id="614" name="Google Shape;614;p27"/>
                  <p:cNvSpPr/>
                  <p:nvPr/>
                </p:nvSpPr>
                <p:spPr>
                  <a:xfrm>
                    <a:off x="0" y="2302675"/>
                    <a:ext cx="2714700" cy="559500"/>
                  </a:xfrm>
                  <a:prstGeom prst="rect">
                    <a:avLst/>
                  </a:pr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182850" tIns="182850" rIns="182850" bIns="182850" anchor="ctr" anchorCtr="0">
                    <a:noAutofit/>
                  </a:bodyPr>
                  <a:lstStyle/>
                  <a:p>
                    <a:endParaRPr sz="3600"/>
                  </a:p>
                </p:txBody>
              </p:sp>
              <p:sp>
                <p:nvSpPr>
                  <p:cNvPr id="615" name="Google Shape;615;p27"/>
                  <p:cNvSpPr/>
                  <p:nvPr/>
                </p:nvSpPr>
                <p:spPr>
                  <a:xfrm>
                    <a:off x="0" y="2381250"/>
                    <a:ext cx="2714700" cy="402300"/>
                  </a:xfrm>
                  <a:prstGeom prst="rect">
                    <a:avLst/>
                  </a:prstGeom>
                  <a:solidFill>
                    <a:srgbClr val="1C5739"/>
                  </a:solidFill>
                  <a:ln w="28575" cap="flat" cmpd="sng">
                    <a:solidFill>
                      <a:schemeClr val="accent6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82850" tIns="182850" rIns="182850" bIns="182850" anchor="ctr" anchorCtr="0">
                    <a:noAutofit/>
                  </a:bodyPr>
                  <a:lstStyle/>
                  <a:p>
                    <a:endParaRPr sz="3600"/>
                  </a:p>
                </p:txBody>
              </p:sp>
            </p:grpSp>
            <p:cxnSp>
              <p:nvCxnSpPr>
                <p:cNvPr id="616" name="Google Shape;616;p27"/>
                <p:cNvCxnSpPr>
                  <a:endCxn id="615" idx="3"/>
                </p:cNvCxnSpPr>
                <p:nvPr/>
              </p:nvCxnSpPr>
              <p:spPr>
                <a:xfrm>
                  <a:off x="6425233" y="2563350"/>
                  <a:ext cx="2693100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l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617" name="Google Shape;617;p27"/>
              <p:cNvGrpSpPr/>
              <p:nvPr/>
            </p:nvGrpSpPr>
            <p:grpSpPr>
              <a:xfrm>
                <a:off x="0" y="2302675"/>
                <a:ext cx="2714700" cy="559500"/>
                <a:chOff x="0" y="2302675"/>
                <a:chExt cx="2714700" cy="559500"/>
              </a:xfrm>
            </p:grpSpPr>
            <p:sp>
              <p:nvSpPr>
                <p:cNvPr id="618" name="Google Shape;618;p27"/>
                <p:cNvSpPr/>
                <p:nvPr/>
              </p:nvSpPr>
              <p:spPr>
                <a:xfrm>
                  <a:off x="0" y="2302675"/>
                  <a:ext cx="2714700" cy="559500"/>
                </a:xfrm>
                <a:prstGeom prst="rect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9" name="Google Shape;619;p27"/>
                <p:cNvSpPr/>
                <p:nvPr/>
              </p:nvSpPr>
              <p:spPr>
                <a:xfrm>
                  <a:off x="0" y="2381250"/>
                  <a:ext cx="2714700" cy="402300"/>
                </a:xfrm>
                <a:prstGeom prst="rect">
                  <a:avLst/>
                </a:prstGeom>
                <a:solidFill>
                  <a:srgbClr val="1C5739"/>
                </a:solidFill>
                <a:ln w="28575" cap="flat" cmpd="sng">
                  <a:solidFill>
                    <a:schemeClr val="accent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 dirty="0"/>
                </a:p>
              </p:txBody>
            </p:sp>
            <p:cxnSp>
              <p:nvCxnSpPr>
                <p:cNvPr id="620" name="Google Shape;620;p27"/>
                <p:cNvCxnSpPr>
                  <a:cxnSpLocks/>
                  <a:stCxn id="619" idx="3"/>
                </p:cNvCxnSpPr>
                <p:nvPr/>
              </p:nvCxnSpPr>
              <p:spPr>
                <a:xfrm flipH="1">
                  <a:off x="23813" y="2582400"/>
                  <a:ext cx="2690887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l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624" name="Google Shape;624;p27"/>
            <p:cNvSpPr/>
            <p:nvPr/>
          </p:nvSpPr>
          <p:spPr>
            <a:xfrm>
              <a:off x="1192800" y="2524125"/>
              <a:ext cx="171300" cy="171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  <p:grpSp>
          <p:nvGrpSpPr>
            <p:cNvPr id="625" name="Google Shape;625;p27"/>
            <p:cNvGrpSpPr/>
            <p:nvPr/>
          </p:nvGrpSpPr>
          <p:grpSpPr>
            <a:xfrm>
              <a:off x="4392423" y="2423348"/>
              <a:ext cx="359154" cy="552455"/>
              <a:chOff x="4387572" y="2423348"/>
              <a:chExt cx="359154" cy="552455"/>
            </a:xfrm>
          </p:grpSpPr>
          <p:sp>
            <p:nvSpPr>
              <p:cNvPr id="626" name="Google Shape;626;p27"/>
              <p:cNvSpPr/>
              <p:nvPr/>
            </p:nvSpPr>
            <p:spPr>
              <a:xfrm>
                <a:off x="4387572" y="2423348"/>
                <a:ext cx="359154" cy="552455"/>
              </a:xfrm>
              <a:custGeom>
                <a:avLst/>
                <a:gdLst/>
                <a:ahLst/>
                <a:cxnLst/>
                <a:rect l="l" t="t" r="r" b="b"/>
                <a:pathLst>
                  <a:path w="4030" h="6199" extrusionOk="0">
                    <a:moveTo>
                      <a:pt x="2005" y="1"/>
                    </a:moveTo>
                    <a:cubicBezTo>
                      <a:pt x="904" y="1"/>
                      <a:pt x="0" y="904"/>
                      <a:pt x="0" y="2006"/>
                    </a:cubicBezTo>
                    <a:cubicBezTo>
                      <a:pt x="0" y="3126"/>
                      <a:pt x="2005" y="6199"/>
                      <a:pt x="2005" y="6199"/>
                    </a:cubicBezTo>
                    <a:cubicBezTo>
                      <a:pt x="2005" y="6199"/>
                      <a:pt x="4029" y="3126"/>
                      <a:pt x="4029" y="2006"/>
                    </a:cubicBezTo>
                    <a:cubicBezTo>
                      <a:pt x="4029" y="904"/>
                      <a:pt x="3126" y="1"/>
                      <a:pt x="200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27" name="Google Shape;627;p27"/>
              <p:cNvSpPr/>
              <p:nvPr/>
            </p:nvSpPr>
            <p:spPr>
              <a:xfrm>
                <a:off x="4482553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  <p:grpSp>
          <p:nvGrpSpPr>
            <p:cNvPr id="628" name="Google Shape;628;p27"/>
            <p:cNvGrpSpPr/>
            <p:nvPr/>
          </p:nvGrpSpPr>
          <p:grpSpPr>
            <a:xfrm>
              <a:off x="6033438" y="2423348"/>
              <a:ext cx="359332" cy="552633"/>
              <a:chOff x="6033481" y="2423348"/>
              <a:chExt cx="359332" cy="552633"/>
            </a:xfrm>
          </p:grpSpPr>
          <p:sp>
            <p:nvSpPr>
              <p:cNvPr id="629" name="Google Shape;629;p27"/>
              <p:cNvSpPr/>
              <p:nvPr/>
            </p:nvSpPr>
            <p:spPr>
              <a:xfrm>
                <a:off x="6033481" y="2423348"/>
                <a:ext cx="359332" cy="552633"/>
              </a:xfrm>
              <a:custGeom>
                <a:avLst/>
                <a:gdLst/>
                <a:ahLst/>
                <a:cxnLst/>
                <a:rect l="l" t="t" r="r" b="b"/>
                <a:pathLst>
                  <a:path w="4032" h="6201" extrusionOk="0">
                    <a:moveTo>
                      <a:pt x="2025" y="1"/>
                    </a:moveTo>
                    <a:cubicBezTo>
                      <a:pt x="904" y="1"/>
                      <a:pt x="1" y="904"/>
                      <a:pt x="1" y="2025"/>
                    </a:cubicBezTo>
                    <a:cubicBezTo>
                      <a:pt x="1" y="3128"/>
                      <a:pt x="2025" y="6200"/>
                      <a:pt x="2025" y="6200"/>
                    </a:cubicBezTo>
                    <a:cubicBezTo>
                      <a:pt x="2025" y="6200"/>
                      <a:pt x="4031" y="3128"/>
                      <a:pt x="4031" y="2025"/>
                    </a:cubicBezTo>
                    <a:cubicBezTo>
                      <a:pt x="4031" y="904"/>
                      <a:pt x="3128" y="1"/>
                      <a:pt x="20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30" name="Google Shape;630;p27"/>
              <p:cNvSpPr/>
              <p:nvPr/>
            </p:nvSpPr>
            <p:spPr>
              <a:xfrm>
                <a:off x="6127497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  <p:grpSp>
          <p:nvGrpSpPr>
            <p:cNvPr id="631" name="Google Shape;631;p27"/>
            <p:cNvGrpSpPr/>
            <p:nvPr/>
          </p:nvGrpSpPr>
          <p:grpSpPr>
            <a:xfrm>
              <a:off x="7678514" y="2423348"/>
              <a:ext cx="359243" cy="552544"/>
              <a:chOff x="7678514" y="2423348"/>
              <a:chExt cx="359243" cy="552544"/>
            </a:xfrm>
          </p:grpSpPr>
          <p:sp>
            <p:nvSpPr>
              <p:cNvPr id="632" name="Google Shape;632;p27"/>
              <p:cNvSpPr/>
              <p:nvPr/>
            </p:nvSpPr>
            <p:spPr>
              <a:xfrm>
                <a:off x="7678514" y="2423348"/>
                <a:ext cx="359243" cy="552544"/>
              </a:xfrm>
              <a:custGeom>
                <a:avLst/>
                <a:gdLst/>
                <a:ahLst/>
                <a:cxnLst/>
                <a:rect l="l" t="t" r="r" b="b"/>
                <a:pathLst>
                  <a:path w="4031" h="6200" extrusionOk="0">
                    <a:moveTo>
                      <a:pt x="2006" y="0"/>
                    </a:moveTo>
                    <a:cubicBezTo>
                      <a:pt x="904" y="0"/>
                      <a:pt x="1" y="904"/>
                      <a:pt x="1" y="2007"/>
                    </a:cubicBezTo>
                    <a:cubicBezTo>
                      <a:pt x="1" y="3127"/>
                      <a:pt x="2006" y="6199"/>
                      <a:pt x="2006" y="6199"/>
                    </a:cubicBezTo>
                    <a:cubicBezTo>
                      <a:pt x="2006" y="6199"/>
                      <a:pt x="4030" y="3127"/>
                      <a:pt x="4030" y="2007"/>
                    </a:cubicBezTo>
                    <a:cubicBezTo>
                      <a:pt x="4030" y="904"/>
                      <a:pt x="3127" y="0"/>
                      <a:pt x="200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33" name="Google Shape;633;p27"/>
              <p:cNvSpPr/>
              <p:nvPr/>
            </p:nvSpPr>
            <p:spPr>
              <a:xfrm>
                <a:off x="7772485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22E3CD0-B2E2-DCCC-C2BC-799C8AE87981}"/>
              </a:ext>
            </a:extLst>
          </p:cNvPr>
          <p:cNvGrpSpPr/>
          <p:nvPr/>
        </p:nvGrpSpPr>
        <p:grpSpPr>
          <a:xfrm>
            <a:off x="853795" y="4927833"/>
            <a:ext cx="718486" cy="1104910"/>
            <a:chOff x="3276600" y="1255180"/>
            <a:chExt cx="718486" cy="1104910"/>
          </a:xfrm>
        </p:grpSpPr>
        <p:sp>
          <p:nvSpPr>
            <p:cNvPr id="5" name="Google Shape;623;p27">
              <a:extLst>
                <a:ext uri="{FF2B5EF4-FFF2-40B4-BE49-F238E27FC236}">
                  <a16:creationId xmlns:a16="http://schemas.microsoft.com/office/drawing/2014/main" id="{ED49FB7A-D39A-12B2-A0A4-3FD4BEDA3230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/>
            </a:p>
          </p:txBody>
        </p:sp>
        <p:sp>
          <p:nvSpPr>
            <p:cNvPr id="6" name="Google Shape;624;p27">
              <a:extLst>
                <a:ext uri="{FF2B5EF4-FFF2-40B4-BE49-F238E27FC236}">
                  <a16:creationId xmlns:a16="http://schemas.microsoft.com/office/drawing/2014/main" id="{524B3D03-A2F3-E3DC-3C09-28908EBB667C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0E64522-8F0C-5457-BBEF-333C42DF81B8}"/>
              </a:ext>
            </a:extLst>
          </p:cNvPr>
          <p:cNvGrpSpPr/>
          <p:nvPr/>
        </p:nvGrpSpPr>
        <p:grpSpPr>
          <a:xfrm>
            <a:off x="3389895" y="4937296"/>
            <a:ext cx="718486" cy="1104910"/>
            <a:chOff x="3276600" y="1255180"/>
            <a:chExt cx="718486" cy="1104910"/>
          </a:xfrm>
        </p:grpSpPr>
        <p:sp>
          <p:nvSpPr>
            <p:cNvPr id="9" name="Google Shape;623;p27">
              <a:extLst>
                <a:ext uri="{FF2B5EF4-FFF2-40B4-BE49-F238E27FC236}">
                  <a16:creationId xmlns:a16="http://schemas.microsoft.com/office/drawing/2014/main" id="{BC331CDE-CBC6-EB4F-A8FE-9E68FCCC599D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  <p:sp>
          <p:nvSpPr>
            <p:cNvPr id="10" name="Google Shape;624;p27">
              <a:extLst>
                <a:ext uri="{FF2B5EF4-FFF2-40B4-BE49-F238E27FC236}">
                  <a16:creationId xmlns:a16="http://schemas.microsoft.com/office/drawing/2014/main" id="{89961D53-966F-F7D0-FF41-4DC9C732F2CD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413E7E-42B5-06D0-C458-3C60373FD4B6}"/>
              </a:ext>
            </a:extLst>
          </p:cNvPr>
          <p:cNvGrpSpPr/>
          <p:nvPr/>
        </p:nvGrpSpPr>
        <p:grpSpPr>
          <a:xfrm>
            <a:off x="6201517" y="5052118"/>
            <a:ext cx="718486" cy="1104910"/>
            <a:chOff x="3276600" y="1255180"/>
            <a:chExt cx="718486" cy="1104910"/>
          </a:xfrm>
        </p:grpSpPr>
        <p:sp>
          <p:nvSpPr>
            <p:cNvPr id="12" name="Google Shape;623;p27">
              <a:extLst>
                <a:ext uri="{FF2B5EF4-FFF2-40B4-BE49-F238E27FC236}">
                  <a16:creationId xmlns:a16="http://schemas.microsoft.com/office/drawing/2014/main" id="{5C8FBCB1-3AB9-47CE-9EDC-62C312ADC817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/>
            </a:p>
          </p:txBody>
        </p:sp>
        <p:sp>
          <p:nvSpPr>
            <p:cNvPr id="13" name="Google Shape;624;p27">
              <a:extLst>
                <a:ext uri="{FF2B5EF4-FFF2-40B4-BE49-F238E27FC236}">
                  <a16:creationId xmlns:a16="http://schemas.microsoft.com/office/drawing/2014/main" id="{F80B2D50-80EC-0D2D-A39A-51DFAD0E245D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sp>
        <p:nvSpPr>
          <p:cNvPr id="15" name="Google Shape;596;p27">
            <a:extLst>
              <a:ext uri="{FF2B5EF4-FFF2-40B4-BE49-F238E27FC236}">
                <a16:creationId xmlns:a16="http://schemas.microsoft.com/office/drawing/2014/main" id="{381E669F-B178-9FF5-E95A-16761814C7FF}"/>
              </a:ext>
            </a:extLst>
          </p:cNvPr>
          <p:cNvSpPr txBox="1"/>
          <p:nvPr/>
        </p:nvSpPr>
        <p:spPr>
          <a:xfrm>
            <a:off x="11141257" y="3727168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Impact Assessment</a:t>
            </a:r>
            <a:endParaRPr lang="en-US" sz="2800" b="1" dirty="0">
              <a:solidFill>
                <a:srgbClr val="1C5739"/>
              </a:solidFill>
            </a:endParaRPr>
          </a:p>
        </p:txBody>
      </p:sp>
      <p:grpSp>
        <p:nvGrpSpPr>
          <p:cNvPr id="18" name="Group 3">
            <a:extLst>
              <a:ext uri="{FF2B5EF4-FFF2-40B4-BE49-F238E27FC236}">
                <a16:creationId xmlns:a16="http://schemas.microsoft.com/office/drawing/2014/main" id="{6D34B99E-DF56-BC91-341C-52AEC15B764A}"/>
              </a:ext>
            </a:extLst>
          </p:cNvPr>
          <p:cNvGrpSpPr/>
          <p:nvPr/>
        </p:nvGrpSpPr>
        <p:grpSpPr>
          <a:xfrm>
            <a:off x="-380161" y="-64327"/>
            <a:ext cx="19048322" cy="1968110"/>
            <a:chOff x="0" y="0"/>
            <a:chExt cx="5016842" cy="812800"/>
          </a:xfrm>
        </p:grpSpPr>
        <p:sp>
          <p:nvSpPr>
            <p:cNvPr id="19" name="Freeform 4">
              <a:extLst>
                <a:ext uri="{FF2B5EF4-FFF2-40B4-BE49-F238E27FC236}">
                  <a16:creationId xmlns:a16="http://schemas.microsoft.com/office/drawing/2014/main" id="{3092379B-C586-11F1-FF16-606CDA1AEA31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8A9D67FE-6A35-56E7-BCF6-E4BCE03D4FF7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1" name="TextBox 10">
            <a:extLst>
              <a:ext uri="{FF2B5EF4-FFF2-40B4-BE49-F238E27FC236}">
                <a16:creationId xmlns:a16="http://schemas.microsoft.com/office/drawing/2014/main" id="{B08CC011-FBCC-F678-BAD3-494D6D4B4B7A}"/>
              </a:ext>
            </a:extLst>
          </p:cNvPr>
          <p:cNvSpPr txBox="1"/>
          <p:nvPr/>
        </p:nvSpPr>
        <p:spPr>
          <a:xfrm>
            <a:off x="3732933" y="392342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7888" spc="773" dirty="0">
                <a:solidFill>
                  <a:srgbClr val="FFFFFF"/>
                </a:solidFill>
                <a:latin typeface="Arial Black" panose="020B0A04020102020204" pitchFamily="34" charset="0"/>
              </a:rPr>
              <a:t>METHODOLOGY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BD2B7D-252B-02C0-152D-A5B5C6F8D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80372" y="952953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6</a:t>
            </a:fld>
            <a:endParaRPr lang="en-US" sz="2400" dirty="0"/>
          </a:p>
        </p:txBody>
      </p:sp>
      <p:sp>
        <p:nvSpPr>
          <p:cNvPr id="49" name="Google Shape;594;p27">
            <a:extLst>
              <a:ext uri="{FF2B5EF4-FFF2-40B4-BE49-F238E27FC236}">
                <a16:creationId xmlns:a16="http://schemas.microsoft.com/office/drawing/2014/main" id="{706C56DD-54E5-4183-A6D6-63767DC95C1A}"/>
              </a:ext>
            </a:extLst>
          </p:cNvPr>
          <p:cNvSpPr txBox="1"/>
          <p:nvPr/>
        </p:nvSpPr>
        <p:spPr>
          <a:xfrm>
            <a:off x="5357839" y="3692616"/>
            <a:ext cx="2578800" cy="101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US" sz="2800" b="1" dirty="0">
                <a:solidFill>
                  <a:srgbClr val="1C5739"/>
                </a:solidFill>
              </a:rPr>
              <a:t>Greenhouse Design </a:t>
            </a:r>
          </a:p>
        </p:txBody>
      </p:sp>
      <p:sp>
        <p:nvSpPr>
          <p:cNvPr id="52" name="Google Shape;596;p27">
            <a:extLst>
              <a:ext uri="{FF2B5EF4-FFF2-40B4-BE49-F238E27FC236}">
                <a16:creationId xmlns:a16="http://schemas.microsoft.com/office/drawing/2014/main" id="{5875F3B1-EA55-410B-BCFF-59D152DDD713}"/>
              </a:ext>
            </a:extLst>
          </p:cNvPr>
          <p:cNvSpPr txBox="1"/>
          <p:nvPr/>
        </p:nvSpPr>
        <p:spPr>
          <a:xfrm>
            <a:off x="14173175" y="3732941"/>
            <a:ext cx="3310173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US" sz="2800" b="1" dirty="0">
                <a:solidFill>
                  <a:srgbClr val="1C5739"/>
                </a:solidFill>
              </a:rPr>
              <a:t>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" grpId="0"/>
      <p:bldP spid="594" grpId="0"/>
      <p:bldP spid="596" grpId="0"/>
      <p:bldP spid="15" grpId="0"/>
      <p:bldP spid="21" grpId="0"/>
      <p:bldP spid="49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>
          <a:extLst>
            <a:ext uri="{FF2B5EF4-FFF2-40B4-BE49-F238E27FC236}">
              <a16:creationId xmlns:a16="http://schemas.microsoft.com/office/drawing/2014/main" id="{CB5D5BB6-59B4-6EB5-DA2E-A763948E4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27">
            <a:extLst>
              <a:ext uri="{FF2B5EF4-FFF2-40B4-BE49-F238E27FC236}">
                <a16:creationId xmlns:a16="http://schemas.microsoft.com/office/drawing/2014/main" id="{F89BC08E-F1B8-AC97-C16E-55C297654836}"/>
              </a:ext>
            </a:extLst>
          </p:cNvPr>
          <p:cNvSpPr txBox="1"/>
          <p:nvPr/>
        </p:nvSpPr>
        <p:spPr>
          <a:xfrm>
            <a:off x="5363542" y="3908244"/>
            <a:ext cx="2578800" cy="101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Selection of the Optimal Method</a:t>
            </a:r>
            <a:endParaRPr lang="en-US" sz="2800" b="1" dirty="0">
              <a:solidFill>
                <a:srgbClr val="1C5739"/>
              </a:solidFill>
            </a:endParaRPr>
          </a:p>
        </p:txBody>
      </p:sp>
      <p:sp>
        <p:nvSpPr>
          <p:cNvPr id="596" name="Google Shape;596;p27">
            <a:extLst>
              <a:ext uri="{FF2B5EF4-FFF2-40B4-BE49-F238E27FC236}">
                <a16:creationId xmlns:a16="http://schemas.microsoft.com/office/drawing/2014/main" id="{B6F09DC0-74A3-58FB-13E7-6EF6801446A7}"/>
              </a:ext>
            </a:extLst>
          </p:cNvPr>
          <p:cNvSpPr txBox="1"/>
          <p:nvPr/>
        </p:nvSpPr>
        <p:spPr>
          <a:xfrm>
            <a:off x="11136809" y="3806344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Economic Feasibility Assessment</a:t>
            </a:r>
            <a:endParaRPr lang="en-US" sz="2800" b="1" dirty="0">
              <a:solidFill>
                <a:srgbClr val="1C5739"/>
              </a:solidFill>
            </a:endParaRPr>
          </a:p>
        </p:txBody>
      </p:sp>
      <p:sp>
        <p:nvSpPr>
          <p:cNvPr id="597" name="Google Shape;597;p27">
            <a:extLst>
              <a:ext uri="{FF2B5EF4-FFF2-40B4-BE49-F238E27FC236}">
                <a16:creationId xmlns:a16="http://schemas.microsoft.com/office/drawing/2014/main" id="{9BBFCC8A-B899-D931-806C-BB790195F072}"/>
              </a:ext>
            </a:extLst>
          </p:cNvPr>
          <p:cNvSpPr txBox="1"/>
          <p:nvPr/>
        </p:nvSpPr>
        <p:spPr>
          <a:xfrm>
            <a:off x="8028009" y="3908244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/>
            <a:r>
              <a:rPr lang="en-US" sz="2800" b="1" dirty="0">
                <a:solidFill>
                  <a:srgbClr val="1C5739"/>
                </a:solidFill>
              </a:rPr>
              <a:t>Process Design</a:t>
            </a:r>
          </a:p>
        </p:txBody>
      </p:sp>
      <p:grpSp>
        <p:nvGrpSpPr>
          <p:cNvPr id="604" name="Google Shape;604;p27">
            <a:extLst>
              <a:ext uri="{FF2B5EF4-FFF2-40B4-BE49-F238E27FC236}">
                <a16:creationId xmlns:a16="http://schemas.microsoft.com/office/drawing/2014/main" id="{5B08189D-0BD7-9B63-40E8-F6C78A0A8EA6}"/>
              </a:ext>
            </a:extLst>
          </p:cNvPr>
          <p:cNvGrpSpPr/>
          <p:nvPr/>
        </p:nvGrpSpPr>
        <p:grpSpPr>
          <a:xfrm>
            <a:off x="-20049" y="4846697"/>
            <a:ext cx="18328098" cy="4659006"/>
            <a:chOff x="-10025" y="2423348"/>
            <a:chExt cx="9164049" cy="2329503"/>
          </a:xfrm>
        </p:grpSpPr>
        <p:grpSp>
          <p:nvGrpSpPr>
            <p:cNvPr id="605" name="Google Shape;605;p27">
              <a:extLst>
                <a:ext uri="{FF2B5EF4-FFF2-40B4-BE49-F238E27FC236}">
                  <a16:creationId xmlns:a16="http://schemas.microsoft.com/office/drawing/2014/main" id="{C4A0275A-1E4F-B438-73D1-0A149EF2F5FB}"/>
                </a:ext>
              </a:extLst>
            </p:cNvPr>
            <p:cNvGrpSpPr/>
            <p:nvPr/>
          </p:nvGrpSpPr>
          <p:grpSpPr>
            <a:xfrm>
              <a:off x="-10025" y="2597840"/>
              <a:ext cx="9164049" cy="2155011"/>
              <a:chOff x="0" y="2102540"/>
              <a:chExt cx="9164049" cy="2155011"/>
            </a:xfrm>
          </p:grpSpPr>
          <p:grpSp>
            <p:nvGrpSpPr>
              <p:cNvPr id="606" name="Google Shape;606;p27">
                <a:extLst>
                  <a:ext uri="{FF2B5EF4-FFF2-40B4-BE49-F238E27FC236}">
                    <a16:creationId xmlns:a16="http://schemas.microsoft.com/office/drawing/2014/main" id="{341DE9DC-A905-283D-59B8-CDD851CD7D87}"/>
                  </a:ext>
                </a:extLst>
              </p:cNvPr>
              <p:cNvGrpSpPr/>
              <p:nvPr/>
            </p:nvGrpSpPr>
            <p:grpSpPr>
              <a:xfrm>
                <a:off x="2692420" y="2102540"/>
                <a:ext cx="3804176" cy="2155011"/>
                <a:chOff x="2453875" y="2060650"/>
                <a:chExt cx="1067150" cy="604525"/>
              </a:xfrm>
            </p:grpSpPr>
            <p:sp>
              <p:nvSpPr>
                <p:cNvPr id="607" name="Google Shape;607;p27">
                  <a:extLst>
                    <a:ext uri="{FF2B5EF4-FFF2-40B4-BE49-F238E27FC236}">
                      <a16:creationId xmlns:a16="http://schemas.microsoft.com/office/drawing/2014/main" id="{53BEC33D-E061-82B3-9BF5-F50704A13C12}"/>
                    </a:ext>
                  </a:extLst>
                </p:cNvPr>
                <p:cNvSpPr/>
                <p:nvPr/>
              </p:nvSpPr>
              <p:spPr>
                <a:xfrm>
                  <a:off x="2453875" y="2060650"/>
                  <a:ext cx="1067150" cy="60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86" h="24181" extrusionOk="0">
                      <a:moveTo>
                        <a:pt x="21722" y="0"/>
                      </a:moveTo>
                      <a:cubicBezTo>
                        <a:pt x="17981" y="0"/>
                        <a:pt x="14928" y="3055"/>
                        <a:pt x="14928" y="6795"/>
                      </a:cubicBezTo>
                      <a:lnTo>
                        <a:pt x="14928" y="16229"/>
                      </a:lnTo>
                      <a:cubicBezTo>
                        <a:pt x="14928" y="17079"/>
                        <a:pt x="14222" y="17783"/>
                        <a:pt x="13373" y="17783"/>
                      </a:cubicBezTo>
                      <a:cubicBezTo>
                        <a:pt x="12506" y="17783"/>
                        <a:pt x="11819" y="17079"/>
                        <a:pt x="11819" y="16229"/>
                      </a:cubicBezTo>
                      <a:lnTo>
                        <a:pt x="11819" y="10844"/>
                      </a:lnTo>
                      <a:cubicBezTo>
                        <a:pt x="11819" y="6109"/>
                        <a:pt x="7952" y="2241"/>
                        <a:pt x="3217" y="2241"/>
                      </a:cubicBezTo>
                      <a:lnTo>
                        <a:pt x="0" y="2241"/>
                      </a:lnTo>
                      <a:lnTo>
                        <a:pt x="0" y="8530"/>
                      </a:lnTo>
                      <a:lnTo>
                        <a:pt x="3217" y="8530"/>
                      </a:lnTo>
                      <a:cubicBezTo>
                        <a:pt x="4482" y="8530"/>
                        <a:pt x="5511" y="9579"/>
                        <a:pt x="5511" y="10844"/>
                      </a:cubicBezTo>
                      <a:lnTo>
                        <a:pt x="5511" y="16229"/>
                      </a:lnTo>
                      <a:cubicBezTo>
                        <a:pt x="5511" y="20549"/>
                        <a:pt x="9036" y="24072"/>
                        <a:pt x="13373" y="24072"/>
                      </a:cubicBezTo>
                      <a:cubicBezTo>
                        <a:pt x="17692" y="24072"/>
                        <a:pt x="21216" y="20549"/>
                        <a:pt x="21216" y="16229"/>
                      </a:cubicBezTo>
                      <a:lnTo>
                        <a:pt x="21216" y="6795"/>
                      </a:lnTo>
                      <a:cubicBezTo>
                        <a:pt x="21216" y="6525"/>
                        <a:pt x="21451" y="6289"/>
                        <a:pt x="21722" y="6289"/>
                      </a:cubicBezTo>
                      <a:cubicBezTo>
                        <a:pt x="22012" y="6289"/>
                        <a:pt x="22228" y="6525"/>
                        <a:pt x="22228" y="6795"/>
                      </a:cubicBezTo>
                      <a:lnTo>
                        <a:pt x="22228" y="16934"/>
                      </a:lnTo>
                      <a:cubicBezTo>
                        <a:pt x="22228" y="20928"/>
                        <a:pt x="25481" y="24180"/>
                        <a:pt x="29493" y="24180"/>
                      </a:cubicBezTo>
                      <a:cubicBezTo>
                        <a:pt x="33486" y="24180"/>
                        <a:pt x="36739" y="20928"/>
                        <a:pt x="36739" y="16934"/>
                      </a:cubicBezTo>
                      <a:lnTo>
                        <a:pt x="36739" y="11549"/>
                      </a:lnTo>
                      <a:cubicBezTo>
                        <a:pt x="36739" y="9759"/>
                        <a:pt x="38185" y="8332"/>
                        <a:pt x="39956" y="8332"/>
                      </a:cubicBezTo>
                      <a:lnTo>
                        <a:pt x="42686" y="8332"/>
                      </a:lnTo>
                      <a:lnTo>
                        <a:pt x="42686" y="2025"/>
                      </a:lnTo>
                      <a:lnTo>
                        <a:pt x="39956" y="2025"/>
                      </a:lnTo>
                      <a:cubicBezTo>
                        <a:pt x="34715" y="2025"/>
                        <a:pt x="30433" y="6289"/>
                        <a:pt x="30433" y="11549"/>
                      </a:cubicBezTo>
                      <a:lnTo>
                        <a:pt x="30433" y="16934"/>
                      </a:lnTo>
                      <a:cubicBezTo>
                        <a:pt x="30433" y="17458"/>
                        <a:pt x="30017" y="17892"/>
                        <a:pt x="29493" y="17892"/>
                      </a:cubicBezTo>
                      <a:cubicBezTo>
                        <a:pt x="28951" y="17892"/>
                        <a:pt x="28535" y="17458"/>
                        <a:pt x="28535" y="16934"/>
                      </a:cubicBezTo>
                      <a:lnTo>
                        <a:pt x="28535" y="6795"/>
                      </a:lnTo>
                      <a:cubicBezTo>
                        <a:pt x="28535" y="3055"/>
                        <a:pt x="25481" y="0"/>
                        <a:pt x="21722" y="0"/>
                      </a:cubicBezTo>
                      <a:close/>
                    </a:path>
                  </a:pathLst>
                </a:custGeom>
                <a:solidFill>
                  <a:srgbClr val="EEEEEE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08" name="Google Shape;608;p27">
                  <a:extLst>
                    <a:ext uri="{FF2B5EF4-FFF2-40B4-BE49-F238E27FC236}">
                      <a16:creationId xmlns:a16="http://schemas.microsoft.com/office/drawing/2014/main" id="{30BA257B-E936-3DBF-CB8E-8C061BC629A7}"/>
                    </a:ext>
                  </a:extLst>
                </p:cNvPr>
                <p:cNvSpPr/>
                <p:nvPr/>
              </p:nvSpPr>
              <p:spPr>
                <a:xfrm>
                  <a:off x="2453875" y="2078725"/>
                  <a:ext cx="1067150" cy="56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86" h="22718" extrusionOk="0">
                      <a:moveTo>
                        <a:pt x="21722" y="0"/>
                      </a:moveTo>
                      <a:cubicBezTo>
                        <a:pt x="18378" y="0"/>
                        <a:pt x="15668" y="2730"/>
                        <a:pt x="15668" y="6072"/>
                      </a:cubicBezTo>
                      <a:lnTo>
                        <a:pt x="15668" y="15506"/>
                      </a:lnTo>
                      <a:cubicBezTo>
                        <a:pt x="15668" y="16771"/>
                        <a:pt x="14638" y="17802"/>
                        <a:pt x="13373" y="17802"/>
                      </a:cubicBezTo>
                      <a:cubicBezTo>
                        <a:pt x="12108" y="17802"/>
                        <a:pt x="11078" y="16771"/>
                        <a:pt x="11078" y="15506"/>
                      </a:cubicBezTo>
                      <a:lnTo>
                        <a:pt x="11078" y="10121"/>
                      </a:lnTo>
                      <a:cubicBezTo>
                        <a:pt x="11078" y="5783"/>
                        <a:pt x="7554" y="2260"/>
                        <a:pt x="3217" y="2260"/>
                      </a:cubicBezTo>
                      <a:lnTo>
                        <a:pt x="0" y="2260"/>
                      </a:lnTo>
                      <a:lnTo>
                        <a:pt x="0" y="7084"/>
                      </a:lnTo>
                      <a:lnTo>
                        <a:pt x="3217" y="7084"/>
                      </a:lnTo>
                      <a:cubicBezTo>
                        <a:pt x="4897" y="7084"/>
                        <a:pt x="6253" y="8441"/>
                        <a:pt x="6253" y="10121"/>
                      </a:cubicBezTo>
                      <a:lnTo>
                        <a:pt x="6253" y="15506"/>
                      </a:lnTo>
                      <a:cubicBezTo>
                        <a:pt x="6253" y="19428"/>
                        <a:pt x="9451" y="22609"/>
                        <a:pt x="13373" y="22609"/>
                      </a:cubicBezTo>
                      <a:cubicBezTo>
                        <a:pt x="17294" y="22609"/>
                        <a:pt x="20475" y="19428"/>
                        <a:pt x="20475" y="15506"/>
                      </a:cubicBezTo>
                      <a:lnTo>
                        <a:pt x="20475" y="6072"/>
                      </a:lnTo>
                      <a:cubicBezTo>
                        <a:pt x="20475" y="5386"/>
                        <a:pt x="21036" y="4826"/>
                        <a:pt x="21722" y="4826"/>
                      </a:cubicBezTo>
                      <a:cubicBezTo>
                        <a:pt x="22409" y="4826"/>
                        <a:pt x="22969" y="5386"/>
                        <a:pt x="22969" y="6072"/>
                      </a:cubicBezTo>
                      <a:lnTo>
                        <a:pt x="22969" y="16211"/>
                      </a:lnTo>
                      <a:cubicBezTo>
                        <a:pt x="22969" y="19807"/>
                        <a:pt x="25896" y="22717"/>
                        <a:pt x="29493" y="22717"/>
                      </a:cubicBezTo>
                      <a:cubicBezTo>
                        <a:pt x="33071" y="22717"/>
                        <a:pt x="35999" y="19807"/>
                        <a:pt x="35999" y="16211"/>
                      </a:cubicBezTo>
                      <a:lnTo>
                        <a:pt x="35999" y="10826"/>
                      </a:lnTo>
                      <a:cubicBezTo>
                        <a:pt x="35999" y="8639"/>
                        <a:pt x="37770" y="6868"/>
                        <a:pt x="39956" y="6868"/>
                      </a:cubicBezTo>
                      <a:lnTo>
                        <a:pt x="42686" y="6868"/>
                      </a:lnTo>
                      <a:lnTo>
                        <a:pt x="42686" y="2043"/>
                      </a:lnTo>
                      <a:lnTo>
                        <a:pt x="39956" y="2043"/>
                      </a:lnTo>
                      <a:cubicBezTo>
                        <a:pt x="35113" y="2043"/>
                        <a:pt x="31173" y="5983"/>
                        <a:pt x="31173" y="10826"/>
                      </a:cubicBezTo>
                      <a:lnTo>
                        <a:pt x="31173" y="16211"/>
                      </a:lnTo>
                      <a:cubicBezTo>
                        <a:pt x="31173" y="17151"/>
                        <a:pt x="30414" y="17910"/>
                        <a:pt x="29493" y="17910"/>
                      </a:cubicBezTo>
                      <a:cubicBezTo>
                        <a:pt x="28554" y="17910"/>
                        <a:pt x="27795" y="17151"/>
                        <a:pt x="27795" y="16211"/>
                      </a:cubicBezTo>
                      <a:lnTo>
                        <a:pt x="27795" y="6072"/>
                      </a:lnTo>
                      <a:cubicBezTo>
                        <a:pt x="27795" y="2730"/>
                        <a:pt x="25065" y="0"/>
                        <a:pt x="21722" y="0"/>
                      </a:cubicBezTo>
                      <a:close/>
                    </a:path>
                  </a:pathLst>
                </a:custGeom>
                <a:solidFill>
                  <a:srgbClr val="1C5739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 dirty="0"/>
                </a:p>
              </p:txBody>
            </p:sp>
            <p:sp>
              <p:nvSpPr>
                <p:cNvPr id="609" name="Google Shape;609;p27">
                  <a:extLst>
                    <a:ext uri="{FF2B5EF4-FFF2-40B4-BE49-F238E27FC236}">
                      <a16:creationId xmlns:a16="http://schemas.microsoft.com/office/drawing/2014/main" id="{BCBA5631-8F2C-ABA3-302B-29D669FD68FE}"/>
                    </a:ext>
                  </a:extLst>
                </p:cNvPr>
                <p:cNvSpPr/>
                <p:nvPr/>
              </p:nvSpPr>
              <p:spPr>
                <a:xfrm>
                  <a:off x="2453875" y="2191675"/>
                  <a:ext cx="14900" cy="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290" extrusionOk="0">
                      <a:moveTo>
                        <a:pt x="0" y="0"/>
                      </a:moveTo>
                      <a:lnTo>
                        <a:pt x="0" y="289"/>
                      </a:lnTo>
                      <a:lnTo>
                        <a:pt x="596" y="289"/>
                      </a:lnTo>
                      <a:lnTo>
                        <a:pt x="596" y="0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0" name="Google Shape;610;p27">
                  <a:extLst>
                    <a:ext uri="{FF2B5EF4-FFF2-40B4-BE49-F238E27FC236}">
                      <a16:creationId xmlns:a16="http://schemas.microsoft.com/office/drawing/2014/main" id="{D752373B-8E0B-31F3-8B18-8AB59A5EC75B}"/>
                    </a:ext>
                  </a:extLst>
                </p:cNvPr>
                <p:cNvSpPr/>
                <p:nvPr/>
              </p:nvSpPr>
              <p:spPr>
                <a:xfrm>
                  <a:off x="2498150" y="2135350"/>
                  <a:ext cx="977700" cy="45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08" h="18176" extrusionOk="0">
                      <a:moveTo>
                        <a:pt x="19986" y="0"/>
                      </a:moveTo>
                      <a:cubicBezTo>
                        <a:pt x="19732" y="0"/>
                        <a:pt x="19477" y="29"/>
                        <a:pt x="19229" y="85"/>
                      </a:cubicBezTo>
                      <a:lnTo>
                        <a:pt x="19282" y="374"/>
                      </a:lnTo>
                      <a:cubicBezTo>
                        <a:pt x="19522" y="326"/>
                        <a:pt x="19770" y="302"/>
                        <a:pt x="20021" y="302"/>
                      </a:cubicBezTo>
                      <a:cubicBezTo>
                        <a:pt x="20148" y="302"/>
                        <a:pt x="20275" y="308"/>
                        <a:pt x="20403" y="320"/>
                      </a:cubicBezTo>
                      <a:lnTo>
                        <a:pt x="20439" y="31"/>
                      </a:lnTo>
                      <a:cubicBezTo>
                        <a:pt x="20289" y="11"/>
                        <a:pt x="20138" y="0"/>
                        <a:pt x="19986" y="0"/>
                      </a:cubicBezTo>
                      <a:close/>
                      <a:moveTo>
                        <a:pt x="21595" y="374"/>
                      </a:moveTo>
                      <a:lnTo>
                        <a:pt x="21469" y="646"/>
                      </a:lnTo>
                      <a:cubicBezTo>
                        <a:pt x="21812" y="808"/>
                        <a:pt x="22120" y="1024"/>
                        <a:pt x="22390" y="1296"/>
                      </a:cubicBezTo>
                      <a:lnTo>
                        <a:pt x="22607" y="1079"/>
                      </a:lnTo>
                      <a:cubicBezTo>
                        <a:pt x="22301" y="790"/>
                        <a:pt x="21975" y="555"/>
                        <a:pt x="21595" y="374"/>
                      </a:cubicBezTo>
                      <a:close/>
                      <a:moveTo>
                        <a:pt x="18089" y="501"/>
                      </a:moveTo>
                      <a:cubicBezTo>
                        <a:pt x="17728" y="699"/>
                        <a:pt x="17403" y="952"/>
                        <a:pt x="17132" y="1260"/>
                      </a:cubicBezTo>
                      <a:lnTo>
                        <a:pt x="17349" y="1458"/>
                      </a:lnTo>
                      <a:cubicBezTo>
                        <a:pt x="17602" y="1169"/>
                        <a:pt x="17891" y="935"/>
                        <a:pt x="18234" y="754"/>
                      </a:cubicBezTo>
                      <a:lnTo>
                        <a:pt x="18089" y="501"/>
                      </a:lnTo>
                      <a:close/>
                      <a:moveTo>
                        <a:pt x="38185" y="2036"/>
                      </a:moveTo>
                      <a:cubicBezTo>
                        <a:pt x="38095" y="2036"/>
                        <a:pt x="38023" y="2036"/>
                        <a:pt x="37932" y="2055"/>
                      </a:cubicBezTo>
                      <a:lnTo>
                        <a:pt x="37951" y="2344"/>
                      </a:lnTo>
                      <a:lnTo>
                        <a:pt x="39107" y="2344"/>
                      </a:lnTo>
                      <a:lnTo>
                        <a:pt x="39107" y="2036"/>
                      </a:lnTo>
                      <a:close/>
                      <a:moveTo>
                        <a:pt x="0" y="2253"/>
                      </a:moveTo>
                      <a:lnTo>
                        <a:pt x="0" y="2542"/>
                      </a:lnTo>
                      <a:lnTo>
                        <a:pt x="1174" y="2542"/>
                      </a:lnTo>
                      <a:lnTo>
                        <a:pt x="1174" y="2253"/>
                      </a:lnTo>
                      <a:close/>
                      <a:moveTo>
                        <a:pt x="36739" y="2200"/>
                      </a:moveTo>
                      <a:cubicBezTo>
                        <a:pt x="36361" y="2289"/>
                        <a:pt x="35963" y="2417"/>
                        <a:pt x="35602" y="2579"/>
                      </a:cubicBezTo>
                      <a:lnTo>
                        <a:pt x="35727" y="2850"/>
                      </a:lnTo>
                      <a:cubicBezTo>
                        <a:pt x="36071" y="2687"/>
                        <a:pt x="36433" y="2579"/>
                        <a:pt x="36812" y="2489"/>
                      </a:cubicBezTo>
                      <a:lnTo>
                        <a:pt x="36739" y="2200"/>
                      </a:lnTo>
                      <a:close/>
                      <a:moveTo>
                        <a:pt x="2367" y="2326"/>
                      </a:moveTo>
                      <a:lnTo>
                        <a:pt x="2313" y="2615"/>
                      </a:lnTo>
                      <a:cubicBezTo>
                        <a:pt x="2692" y="2687"/>
                        <a:pt x="3073" y="2795"/>
                        <a:pt x="3415" y="2923"/>
                      </a:cubicBezTo>
                      <a:lnTo>
                        <a:pt x="3524" y="2651"/>
                      </a:lnTo>
                      <a:cubicBezTo>
                        <a:pt x="3162" y="2506"/>
                        <a:pt x="2765" y="2398"/>
                        <a:pt x="2367" y="2326"/>
                      </a:cubicBezTo>
                      <a:close/>
                      <a:moveTo>
                        <a:pt x="23330" y="2055"/>
                      </a:moveTo>
                      <a:lnTo>
                        <a:pt x="23077" y="2181"/>
                      </a:lnTo>
                      <a:cubicBezTo>
                        <a:pt x="23241" y="2525"/>
                        <a:pt x="23366" y="2887"/>
                        <a:pt x="23421" y="3248"/>
                      </a:cubicBezTo>
                      <a:lnTo>
                        <a:pt x="23710" y="3212"/>
                      </a:lnTo>
                      <a:cubicBezTo>
                        <a:pt x="23655" y="2795"/>
                        <a:pt x="23511" y="2417"/>
                        <a:pt x="23330" y="2055"/>
                      </a:cubicBezTo>
                      <a:close/>
                      <a:moveTo>
                        <a:pt x="16463" y="2289"/>
                      </a:moveTo>
                      <a:cubicBezTo>
                        <a:pt x="16301" y="2651"/>
                        <a:pt x="16210" y="3048"/>
                        <a:pt x="16174" y="3465"/>
                      </a:cubicBezTo>
                      <a:lnTo>
                        <a:pt x="16463" y="3482"/>
                      </a:lnTo>
                      <a:cubicBezTo>
                        <a:pt x="16499" y="3103"/>
                        <a:pt x="16590" y="2742"/>
                        <a:pt x="16735" y="2398"/>
                      </a:cubicBezTo>
                      <a:lnTo>
                        <a:pt x="16463" y="2289"/>
                      </a:lnTo>
                      <a:close/>
                      <a:moveTo>
                        <a:pt x="34553" y="3140"/>
                      </a:moveTo>
                      <a:cubicBezTo>
                        <a:pt x="34228" y="3374"/>
                        <a:pt x="33903" y="3627"/>
                        <a:pt x="33614" y="3899"/>
                      </a:cubicBezTo>
                      <a:lnTo>
                        <a:pt x="33831" y="4115"/>
                      </a:lnTo>
                      <a:cubicBezTo>
                        <a:pt x="34101" y="3844"/>
                        <a:pt x="34390" y="3609"/>
                        <a:pt x="34715" y="3393"/>
                      </a:cubicBezTo>
                      <a:lnTo>
                        <a:pt x="34553" y="3140"/>
                      </a:lnTo>
                      <a:close/>
                      <a:moveTo>
                        <a:pt x="4591" y="3229"/>
                      </a:moveTo>
                      <a:lnTo>
                        <a:pt x="4427" y="3465"/>
                      </a:lnTo>
                      <a:cubicBezTo>
                        <a:pt x="4735" y="3682"/>
                        <a:pt x="5024" y="3935"/>
                        <a:pt x="5295" y="4205"/>
                      </a:cubicBezTo>
                      <a:lnTo>
                        <a:pt x="5511" y="4007"/>
                      </a:lnTo>
                      <a:cubicBezTo>
                        <a:pt x="5222" y="3718"/>
                        <a:pt x="4916" y="3446"/>
                        <a:pt x="4591" y="3229"/>
                      </a:cubicBezTo>
                      <a:close/>
                      <a:moveTo>
                        <a:pt x="23457" y="4405"/>
                      </a:moveTo>
                      <a:lnTo>
                        <a:pt x="23457" y="5578"/>
                      </a:lnTo>
                      <a:lnTo>
                        <a:pt x="23764" y="5578"/>
                      </a:lnTo>
                      <a:lnTo>
                        <a:pt x="23764" y="4405"/>
                      </a:lnTo>
                      <a:close/>
                      <a:moveTo>
                        <a:pt x="16156" y="4639"/>
                      </a:moveTo>
                      <a:lnTo>
                        <a:pt x="16156" y="5814"/>
                      </a:lnTo>
                      <a:lnTo>
                        <a:pt x="16446" y="5814"/>
                      </a:lnTo>
                      <a:lnTo>
                        <a:pt x="16446" y="4639"/>
                      </a:lnTo>
                      <a:close/>
                      <a:moveTo>
                        <a:pt x="32836" y="4819"/>
                      </a:moveTo>
                      <a:cubicBezTo>
                        <a:pt x="32619" y="5145"/>
                        <a:pt x="32421" y="5506"/>
                        <a:pt x="32258" y="5868"/>
                      </a:cubicBezTo>
                      <a:lnTo>
                        <a:pt x="32511" y="5995"/>
                      </a:lnTo>
                      <a:cubicBezTo>
                        <a:pt x="32674" y="5633"/>
                        <a:pt x="32872" y="5308"/>
                        <a:pt x="33089" y="4983"/>
                      </a:cubicBezTo>
                      <a:lnTo>
                        <a:pt x="32836" y="4819"/>
                      </a:lnTo>
                      <a:close/>
                      <a:moveTo>
                        <a:pt x="6234" y="4964"/>
                      </a:moveTo>
                      <a:lnTo>
                        <a:pt x="5981" y="5109"/>
                      </a:lnTo>
                      <a:cubicBezTo>
                        <a:pt x="6181" y="5434"/>
                        <a:pt x="6343" y="5778"/>
                        <a:pt x="6470" y="6139"/>
                      </a:cubicBezTo>
                      <a:lnTo>
                        <a:pt x="6740" y="6048"/>
                      </a:lnTo>
                      <a:cubicBezTo>
                        <a:pt x="6615" y="5670"/>
                        <a:pt x="6451" y="5308"/>
                        <a:pt x="6234" y="4964"/>
                      </a:cubicBezTo>
                      <a:close/>
                      <a:moveTo>
                        <a:pt x="23457" y="6754"/>
                      </a:moveTo>
                      <a:lnTo>
                        <a:pt x="23457" y="7928"/>
                      </a:lnTo>
                      <a:lnTo>
                        <a:pt x="23764" y="7928"/>
                      </a:lnTo>
                      <a:lnTo>
                        <a:pt x="23764" y="6754"/>
                      </a:lnTo>
                      <a:close/>
                      <a:moveTo>
                        <a:pt x="16156" y="6988"/>
                      </a:moveTo>
                      <a:lnTo>
                        <a:pt x="16156" y="8163"/>
                      </a:lnTo>
                      <a:lnTo>
                        <a:pt x="16446" y="8163"/>
                      </a:lnTo>
                      <a:lnTo>
                        <a:pt x="16446" y="6988"/>
                      </a:lnTo>
                      <a:close/>
                      <a:moveTo>
                        <a:pt x="31860" y="7007"/>
                      </a:moveTo>
                      <a:cubicBezTo>
                        <a:pt x="31770" y="7386"/>
                        <a:pt x="31698" y="7783"/>
                        <a:pt x="31679" y="8181"/>
                      </a:cubicBezTo>
                      <a:lnTo>
                        <a:pt x="31968" y="8200"/>
                      </a:lnTo>
                      <a:cubicBezTo>
                        <a:pt x="32005" y="7819"/>
                        <a:pt x="32060" y="7441"/>
                        <a:pt x="32149" y="7060"/>
                      </a:cubicBezTo>
                      <a:lnTo>
                        <a:pt x="31860" y="7007"/>
                      </a:lnTo>
                      <a:close/>
                      <a:moveTo>
                        <a:pt x="7012" y="7224"/>
                      </a:moveTo>
                      <a:lnTo>
                        <a:pt x="6723" y="7260"/>
                      </a:lnTo>
                      <a:cubicBezTo>
                        <a:pt x="6740" y="7458"/>
                        <a:pt x="6740" y="7657"/>
                        <a:pt x="6740" y="7856"/>
                      </a:cubicBezTo>
                      <a:lnTo>
                        <a:pt x="6740" y="8416"/>
                      </a:lnTo>
                      <a:lnTo>
                        <a:pt x="7048" y="8416"/>
                      </a:lnTo>
                      <a:lnTo>
                        <a:pt x="7048" y="7856"/>
                      </a:lnTo>
                      <a:cubicBezTo>
                        <a:pt x="7048" y="7639"/>
                        <a:pt x="7029" y="7422"/>
                        <a:pt x="7012" y="7224"/>
                      </a:cubicBezTo>
                      <a:close/>
                      <a:moveTo>
                        <a:pt x="23457" y="9103"/>
                      </a:moveTo>
                      <a:lnTo>
                        <a:pt x="23457" y="10277"/>
                      </a:lnTo>
                      <a:lnTo>
                        <a:pt x="23764" y="10277"/>
                      </a:lnTo>
                      <a:lnTo>
                        <a:pt x="23764" y="9103"/>
                      </a:lnTo>
                      <a:close/>
                      <a:moveTo>
                        <a:pt x="16156" y="9337"/>
                      </a:moveTo>
                      <a:lnTo>
                        <a:pt x="16156" y="10513"/>
                      </a:lnTo>
                      <a:lnTo>
                        <a:pt x="16446" y="10513"/>
                      </a:lnTo>
                      <a:lnTo>
                        <a:pt x="16446" y="9337"/>
                      </a:lnTo>
                      <a:close/>
                      <a:moveTo>
                        <a:pt x="31662" y="9374"/>
                      </a:moveTo>
                      <a:lnTo>
                        <a:pt x="31662" y="10549"/>
                      </a:lnTo>
                      <a:lnTo>
                        <a:pt x="31968" y="10549"/>
                      </a:lnTo>
                      <a:lnTo>
                        <a:pt x="31968" y="9374"/>
                      </a:lnTo>
                      <a:close/>
                      <a:moveTo>
                        <a:pt x="6740" y="9590"/>
                      </a:moveTo>
                      <a:lnTo>
                        <a:pt x="6740" y="10766"/>
                      </a:lnTo>
                      <a:lnTo>
                        <a:pt x="7048" y="10766"/>
                      </a:lnTo>
                      <a:lnTo>
                        <a:pt x="7048" y="9590"/>
                      </a:lnTo>
                      <a:close/>
                      <a:moveTo>
                        <a:pt x="23457" y="11453"/>
                      </a:moveTo>
                      <a:lnTo>
                        <a:pt x="23457" y="12626"/>
                      </a:lnTo>
                      <a:lnTo>
                        <a:pt x="23764" y="12626"/>
                      </a:lnTo>
                      <a:lnTo>
                        <a:pt x="23764" y="11453"/>
                      </a:lnTo>
                      <a:close/>
                      <a:moveTo>
                        <a:pt x="16156" y="11687"/>
                      </a:moveTo>
                      <a:lnTo>
                        <a:pt x="16156" y="12862"/>
                      </a:lnTo>
                      <a:lnTo>
                        <a:pt x="16446" y="12862"/>
                      </a:lnTo>
                      <a:lnTo>
                        <a:pt x="16446" y="11687"/>
                      </a:lnTo>
                      <a:close/>
                      <a:moveTo>
                        <a:pt x="31662" y="11723"/>
                      </a:moveTo>
                      <a:lnTo>
                        <a:pt x="31662" y="12898"/>
                      </a:lnTo>
                      <a:lnTo>
                        <a:pt x="31968" y="12898"/>
                      </a:lnTo>
                      <a:lnTo>
                        <a:pt x="31968" y="11723"/>
                      </a:lnTo>
                      <a:close/>
                      <a:moveTo>
                        <a:pt x="6740" y="11940"/>
                      </a:moveTo>
                      <a:lnTo>
                        <a:pt x="6740" y="13115"/>
                      </a:lnTo>
                      <a:lnTo>
                        <a:pt x="7048" y="13115"/>
                      </a:lnTo>
                      <a:lnTo>
                        <a:pt x="7048" y="11940"/>
                      </a:lnTo>
                      <a:close/>
                      <a:moveTo>
                        <a:pt x="23457" y="13802"/>
                      </a:moveTo>
                      <a:lnTo>
                        <a:pt x="23457" y="13946"/>
                      </a:lnTo>
                      <a:cubicBezTo>
                        <a:pt x="23457" y="14308"/>
                        <a:pt x="23511" y="14651"/>
                        <a:pt x="23602" y="14995"/>
                      </a:cubicBezTo>
                      <a:lnTo>
                        <a:pt x="23891" y="14922"/>
                      </a:lnTo>
                      <a:cubicBezTo>
                        <a:pt x="23800" y="14614"/>
                        <a:pt x="23764" y="14272"/>
                        <a:pt x="23764" y="13946"/>
                      </a:cubicBezTo>
                      <a:lnTo>
                        <a:pt x="23764" y="13802"/>
                      </a:lnTo>
                      <a:close/>
                      <a:moveTo>
                        <a:pt x="16084" y="14019"/>
                      </a:moveTo>
                      <a:cubicBezTo>
                        <a:pt x="16029" y="14380"/>
                        <a:pt x="15903" y="14759"/>
                        <a:pt x="15759" y="15103"/>
                      </a:cubicBezTo>
                      <a:lnTo>
                        <a:pt x="16029" y="15211"/>
                      </a:lnTo>
                      <a:cubicBezTo>
                        <a:pt x="16193" y="14850"/>
                        <a:pt x="16301" y="14470"/>
                        <a:pt x="16373" y="14072"/>
                      </a:cubicBezTo>
                      <a:lnTo>
                        <a:pt x="16084" y="14019"/>
                      </a:lnTo>
                      <a:close/>
                      <a:moveTo>
                        <a:pt x="31662" y="14055"/>
                      </a:moveTo>
                      <a:cubicBezTo>
                        <a:pt x="31662" y="14434"/>
                        <a:pt x="31590" y="14814"/>
                        <a:pt x="31481" y="15175"/>
                      </a:cubicBezTo>
                      <a:lnTo>
                        <a:pt x="31752" y="15265"/>
                      </a:lnTo>
                      <a:cubicBezTo>
                        <a:pt x="31879" y="14886"/>
                        <a:pt x="31951" y="14470"/>
                        <a:pt x="31968" y="14072"/>
                      </a:cubicBezTo>
                      <a:lnTo>
                        <a:pt x="31662" y="14055"/>
                      </a:lnTo>
                      <a:close/>
                      <a:moveTo>
                        <a:pt x="7157" y="14236"/>
                      </a:moveTo>
                      <a:lnTo>
                        <a:pt x="6868" y="14308"/>
                      </a:lnTo>
                      <a:cubicBezTo>
                        <a:pt x="6957" y="14705"/>
                        <a:pt x="7102" y="15084"/>
                        <a:pt x="7282" y="15446"/>
                      </a:cubicBezTo>
                      <a:lnTo>
                        <a:pt x="7535" y="15320"/>
                      </a:lnTo>
                      <a:cubicBezTo>
                        <a:pt x="7374" y="14976"/>
                        <a:pt x="7246" y="14614"/>
                        <a:pt x="7157" y="14236"/>
                      </a:cubicBezTo>
                      <a:close/>
                      <a:moveTo>
                        <a:pt x="24325" y="15970"/>
                      </a:moveTo>
                      <a:lnTo>
                        <a:pt x="24053" y="16115"/>
                      </a:lnTo>
                      <a:cubicBezTo>
                        <a:pt x="24270" y="16458"/>
                        <a:pt x="24523" y="16783"/>
                        <a:pt x="24831" y="17055"/>
                      </a:cubicBezTo>
                      <a:lnTo>
                        <a:pt x="25029" y="16838"/>
                      </a:lnTo>
                      <a:cubicBezTo>
                        <a:pt x="24740" y="16585"/>
                        <a:pt x="24506" y="16296"/>
                        <a:pt x="24325" y="15970"/>
                      </a:cubicBezTo>
                      <a:close/>
                      <a:moveTo>
                        <a:pt x="15162" y="16060"/>
                      </a:moveTo>
                      <a:cubicBezTo>
                        <a:pt x="14928" y="16368"/>
                        <a:pt x="14656" y="16638"/>
                        <a:pt x="14349" y="16855"/>
                      </a:cubicBezTo>
                      <a:lnTo>
                        <a:pt x="14530" y="17091"/>
                      </a:lnTo>
                      <a:cubicBezTo>
                        <a:pt x="14855" y="16855"/>
                        <a:pt x="15144" y="16566"/>
                        <a:pt x="15397" y="16260"/>
                      </a:cubicBezTo>
                      <a:lnTo>
                        <a:pt x="15162" y="16060"/>
                      </a:lnTo>
                      <a:close/>
                      <a:moveTo>
                        <a:pt x="8186" y="16241"/>
                      </a:moveTo>
                      <a:lnTo>
                        <a:pt x="7952" y="16440"/>
                      </a:lnTo>
                      <a:cubicBezTo>
                        <a:pt x="8222" y="16747"/>
                        <a:pt x="8530" y="17019"/>
                        <a:pt x="8873" y="17236"/>
                      </a:cubicBezTo>
                      <a:lnTo>
                        <a:pt x="9036" y="17000"/>
                      </a:lnTo>
                      <a:cubicBezTo>
                        <a:pt x="8711" y="16783"/>
                        <a:pt x="8439" y="16530"/>
                        <a:pt x="8186" y="16241"/>
                      </a:cubicBezTo>
                      <a:close/>
                      <a:moveTo>
                        <a:pt x="30975" y="16187"/>
                      </a:moveTo>
                      <a:cubicBezTo>
                        <a:pt x="30758" y="16494"/>
                        <a:pt x="30505" y="16766"/>
                        <a:pt x="30216" y="17019"/>
                      </a:cubicBezTo>
                      <a:lnTo>
                        <a:pt x="30397" y="17236"/>
                      </a:lnTo>
                      <a:cubicBezTo>
                        <a:pt x="30703" y="16982"/>
                        <a:pt x="30993" y="16693"/>
                        <a:pt x="31228" y="16349"/>
                      </a:cubicBezTo>
                      <a:lnTo>
                        <a:pt x="30975" y="16187"/>
                      </a:lnTo>
                      <a:close/>
                      <a:moveTo>
                        <a:pt x="13373" y="17434"/>
                      </a:moveTo>
                      <a:cubicBezTo>
                        <a:pt x="13029" y="17578"/>
                        <a:pt x="12651" y="17687"/>
                        <a:pt x="12289" y="17742"/>
                      </a:cubicBezTo>
                      <a:lnTo>
                        <a:pt x="12325" y="18031"/>
                      </a:lnTo>
                      <a:cubicBezTo>
                        <a:pt x="12723" y="17976"/>
                        <a:pt x="13120" y="17867"/>
                        <a:pt x="13482" y="17705"/>
                      </a:cubicBezTo>
                      <a:lnTo>
                        <a:pt x="13373" y="17434"/>
                      </a:lnTo>
                      <a:close/>
                      <a:moveTo>
                        <a:pt x="10048" y="17525"/>
                      </a:moveTo>
                      <a:lnTo>
                        <a:pt x="9940" y="17795"/>
                      </a:lnTo>
                      <a:cubicBezTo>
                        <a:pt x="10319" y="17940"/>
                        <a:pt x="10716" y="18031"/>
                        <a:pt x="11114" y="18067"/>
                      </a:cubicBezTo>
                      <a:lnTo>
                        <a:pt x="11150" y="17759"/>
                      </a:lnTo>
                      <a:cubicBezTo>
                        <a:pt x="10771" y="17723"/>
                        <a:pt x="10391" y="17650"/>
                        <a:pt x="10048" y="17525"/>
                      </a:cubicBezTo>
                      <a:close/>
                      <a:moveTo>
                        <a:pt x="25951" y="17489"/>
                      </a:moveTo>
                      <a:lnTo>
                        <a:pt x="25824" y="17742"/>
                      </a:lnTo>
                      <a:cubicBezTo>
                        <a:pt x="26185" y="17940"/>
                        <a:pt x="26566" y="18067"/>
                        <a:pt x="26981" y="18120"/>
                      </a:cubicBezTo>
                      <a:lnTo>
                        <a:pt x="27017" y="17831"/>
                      </a:lnTo>
                      <a:cubicBezTo>
                        <a:pt x="26655" y="17778"/>
                        <a:pt x="26294" y="17650"/>
                        <a:pt x="25951" y="17489"/>
                      </a:cubicBezTo>
                      <a:close/>
                      <a:moveTo>
                        <a:pt x="29240" y="17597"/>
                      </a:moveTo>
                      <a:cubicBezTo>
                        <a:pt x="28896" y="17742"/>
                        <a:pt x="28535" y="17831"/>
                        <a:pt x="28156" y="17867"/>
                      </a:cubicBezTo>
                      <a:lnTo>
                        <a:pt x="28192" y="18175"/>
                      </a:lnTo>
                      <a:cubicBezTo>
                        <a:pt x="28590" y="18120"/>
                        <a:pt x="28987" y="18031"/>
                        <a:pt x="29366" y="17867"/>
                      </a:cubicBezTo>
                      <a:lnTo>
                        <a:pt x="29240" y="17597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1" name="Google Shape;611;p27">
                  <a:extLst>
                    <a:ext uri="{FF2B5EF4-FFF2-40B4-BE49-F238E27FC236}">
                      <a16:creationId xmlns:a16="http://schemas.microsoft.com/office/drawing/2014/main" id="{A96076C7-63BA-09FB-06ED-3873F4ADFF45}"/>
                    </a:ext>
                  </a:extLst>
                </p:cNvPr>
                <p:cNvSpPr/>
                <p:nvPr/>
              </p:nvSpPr>
              <p:spPr>
                <a:xfrm>
                  <a:off x="3506075" y="2186250"/>
                  <a:ext cx="14950" cy="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8" h="309" extrusionOk="0">
                      <a:moveTo>
                        <a:pt x="1" y="0"/>
                      </a:moveTo>
                      <a:lnTo>
                        <a:pt x="1" y="308"/>
                      </a:lnTo>
                      <a:lnTo>
                        <a:pt x="598" y="308"/>
                      </a:lnTo>
                      <a:lnTo>
                        <a:pt x="598" y="0"/>
                      </a:lnTo>
                      <a:close/>
                    </a:path>
                  </a:pathLst>
                </a:custGeom>
                <a:solidFill>
                  <a:srgbClr val="FAFAFC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</p:grpSp>
          <p:grpSp>
            <p:nvGrpSpPr>
              <p:cNvPr id="612" name="Google Shape;612;p27">
                <a:extLst>
                  <a:ext uri="{FF2B5EF4-FFF2-40B4-BE49-F238E27FC236}">
                    <a16:creationId xmlns:a16="http://schemas.microsoft.com/office/drawing/2014/main" id="{B9C2A6B9-EC1D-F66E-2543-24DD028D0D0A}"/>
                  </a:ext>
                </a:extLst>
              </p:cNvPr>
              <p:cNvGrpSpPr/>
              <p:nvPr/>
            </p:nvGrpSpPr>
            <p:grpSpPr>
              <a:xfrm>
                <a:off x="6425436" y="2283625"/>
                <a:ext cx="2738613" cy="559500"/>
                <a:chOff x="6425233" y="2283625"/>
                <a:chExt cx="2693100" cy="559500"/>
              </a:xfrm>
            </p:grpSpPr>
            <p:grpSp>
              <p:nvGrpSpPr>
                <p:cNvPr id="613" name="Google Shape;613;p27">
                  <a:extLst>
                    <a:ext uri="{FF2B5EF4-FFF2-40B4-BE49-F238E27FC236}">
                      <a16:creationId xmlns:a16="http://schemas.microsoft.com/office/drawing/2014/main" id="{53F54CCB-F196-E9FC-F529-D87B07F6268E}"/>
                    </a:ext>
                  </a:extLst>
                </p:cNvPr>
                <p:cNvGrpSpPr/>
                <p:nvPr/>
              </p:nvGrpSpPr>
              <p:grpSpPr>
                <a:xfrm>
                  <a:off x="6488060" y="2283625"/>
                  <a:ext cx="2630273" cy="559500"/>
                  <a:chOff x="0" y="2302675"/>
                  <a:chExt cx="2714700" cy="559500"/>
                </a:xfrm>
              </p:grpSpPr>
              <p:sp>
                <p:nvSpPr>
                  <p:cNvPr id="614" name="Google Shape;614;p27">
                    <a:extLst>
                      <a:ext uri="{FF2B5EF4-FFF2-40B4-BE49-F238E27FC236}">
                        <a16:creationId xmlns:a16="http://schemas.microsoft.com/office/drawing/2014/main" id="{55154CC4-DA5E-1A27-A541-8C942AC02C3E}"/>
                      </a:ext>
                    </a:extLst>
                  </p:cNvPr>
                  <p:cNvSpPr/>
                  <p:nvPr/>
                </p:nvSpPr>
                <p:spPr>
                  <a:xfrm>
                    <a:off x="0" y="2302675"/>
                    <a:ext cx="2714700" cy="559500"/>
                  </a:xfrm>
                  <a:prstGeom prst="rect">
                    <a:avLst/>
                  </a:pr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182850" tIns="182850" rIns="182850" bIns="182850" anchor="ctr" anchorCtr="0">
                    <a:noAutofit/>
                  </a:bodyPr>
                  <a:lstStyle/>
                  <a:p>
                    <a:endParaRPr sz="3600"/>
                  </a:p>
                </p:txBody>
              </p:sp>
              <p:sp>
                <p:nvSpPr>
                  <p:cNvPr id="615" name="Google Shape;615;p27">
                    <a:extLst>
                      <a:ext uri="{FF2B5EF4-FFF2-40B4-BE49-F238E27FC236}">
                        <a16:creationId xmlns:a16="http://schemas.microsoft.com/office/drawing/2014/main" id="{6009F5E9-21BA-10F7-1BF1-284F0AF839E5}"/>
                      </a:ext>
                    </a:extLst>
                  </p:cNvPr>
                  <p:cNvSpPr/>
                  <p:nvPr/>
                </p:nvSpPr>
                <p:spPr>
                  <a:xfrm>
                    <a:off x="0" y="2381250"/>
                    <a:ext cx="2714700" cy="402300"/>
                  </a:xfrm>
                  <a:prstGeom prst="rect">
                    <a:avLst/>
                  </a:prstGeom>
                  <a:solidFill>
                    <a:srgbClr val="1C5739"/>
                  </a:solidFill>
                  <a:ln w="28575" cap="flat" cmpd="sng">
                    <a:solidFill>
                      <a:schemeClr val="accent6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82850" tIns="182850" rIns="182850" bIns="182850" anchor="ctr" anchorCtr="0">
                    <a:noAutofit/>
                  </a:bodyPr>
                  <a:lstStyle/>
                  <a:p>
                    <a:endParaRPr sz="3600"/>
                  </a:p>
                </p:txBody>
              </p:sp>
            </p:grpSp>
            <p:cxnSp>
              <p:nvCxnSpPr>
                <p:cNvPr id="616" name="Google Shape;616;p27">
                  <a:extLst>
                    <a:ext uri="{FF2B5EF4-FFF2-40B4-BE49-F238E27FC236}">
                      <a16:creationId xmlns:a16="http://schemas.microsoft.com/office/drawing/2014/main" id="{3EB18A1A-736C-54E7-A814-823693EFF546}"/>
                    </a:ext>
                  </a:extLst>
                </p:cNvPr>
                <p:cNvCxnSpPr>
                  <a:endCxn id="615" idx="3"/>
                </p:cNvCxnSpPr>
                <p:nvPr/>
              </p:nvCxnSpPr>
              <p:spPr>
                <a:xfrm>
                  <a:off x="6425233" y="2563350"/>
                  <a:ext cx="2693100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l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617" name="Google Shape;617;p27">
                <a:extLst>
                  <a:ext uri="{FF2B5EF4-FFF2-40B4-BE49-F238E27FC236}">
                    <a16:creationId xmlns:a16="http://schemas.microsoft.com/office/drawing/2014/main" id="{8BBA0E29-9B9F-F88E-74B9-4BF788FC8C7E}"/>
                  </a:ext>
                </a:extLst>
              </p:cNvPr>
              <p:cNvGrpSpPr/>
              <p:nvPr/>
            </p:nvGrpSpPr>
            <p:grpSpPr>
              <a:xfrm>
                <a:off x="0" y="2302675"/>
                <a:ext cx="2714700" cy="559500"/>
                <a:chOff x="0" y="2302675"/>
                <a:chExt cx="2714700" cy="559500"/>
              </a:xfrm>
            </p:grpSpPr>
            <p:sp>
              <p:nvSpPr>
                <p:cNvPr id="618" name="Google Shape;618;p27">
                  <a:extLst>
                    <a:ext uri="{FF2B5EF4-FFF2-40B4-BE49-F238E27FC236}">
                      <a16:creationId xmlns:a16="http://schemas.microsoft.com/office/drawing/2014/main" id="{A9D9B960-00C7-EC4E-7ADC-3FBFDDE07A9A}"/>
                    </a:ext>
                  </a:extLst>
                </p:cNvPr>
                <p:cNvSpPr/>
                <p:nvPr/>
              </p:nvSpPr>
              <p:spPr>
                <a:xfrm>
                  <a:off x="0" y="2302675"/>
                  <a:ext cx="2714700" cy="559500"/>
                </a:xfrm>
                <a:prstGeom prst="rect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/>
                </a:p>
              </p:txBody>
            </p:sp>
            <p:sp>
              <p:nvSpPr>
                <p:cNvPr id="619" name="Google Shape;619;p27">
                  <a:extLst>
                    <a:ext uri="{FF2B5EF4-FFF2-40B4-BE49-F238E27FC236}">
                      <a16:creationId xmlns:a16="http://schemas.microsoft.com/office/drawing/2014/main" id="{5F01E43C-077E-633E-63FD-58E20C37CA3D}"/>
                    </a:ext>
                  </a:extLst>
                </p:cNvPr>
                <p:cNvSpPr/>
                <p:nvPr/>
              </p:nvSpPr>
              <p:spPr>
                <a:xfrm>
                  <a:off x="0" y="2381250"/>
                  <a:ext cx="2714700" cy="402300"/>
                </a:xfrm>
                <a:prstGeom prst="rect">
                  <a:avLst/>
                </a:prstGeom>
                <a:solidFill>
                  <a:srgbClr val="1C5739"/>
                </a:solidFill>
                <a:ln w="28575" cap="flat" cmpd="sng">
                  <a:solidFill>
                    <a:schemeClr val="accent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82850" tIns="182850" rIns="182850" bIns="182850" anchor="ctr" anchorCtr="0">
                  <a:noAutofit/>
                </a:bodyPr>
                <a:lstStyle/>
                <a:p>
                  <a:endParaRPr sz="3600" dirty="0"/>
                </a:p>
              </p:txBody>
            </p:sp>
            <p:cxnSp>
              <p:nvCxnSpPr>
                <p:cNvPr id="620" name="Google Shape;620;p27">
                  <a:extLst>
                    <a:ext uri="{FF2B5EF4-FFF2-40B4-BE49-F238E27FC236}">
                      <a16:creationId xmlns:a16="http://schemas.microsoft.com/office/drawing/2014/main" id="{A18F32A0-61B1-9AE1-2C6F-09353E194A06}"/>
                    </a:ext>
                  </a:extLst>
                </p:cNvPr>
                <p:cNvCxnSpPr>
                  <a:cxnSpLocks/>
                  <a:stCxn id="619" idx="3"/>
                </p:cNvCxnSpPr>
                <p:nvPr/>
              </p:nvCxnSpPr>
              <p:spPr>
                <a:xfrm flipH="1">
                  <a:off x="23813" y="2582400"/>
                  <a:ext cx="2690887" cy="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lt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624" name="Google Shape;624;p27">
              <a:extLst>
                <a:ext uri="{FF2B5EF4-FFF2-40B4-BE49-F238E27FC236}">
                  <a16:creationId xmlns:a16="http://schemas.microsoft.com/office/drawing/2014/main" id="{6060879B-D249-585F-35BA-432B8525316C}"/>
                </a:ext>
              </a:extLst>
            </p:cNvPr>
            <p:cNvSpPr/>
            <p:nvPr/>
          </p:nvSpPr>
          <p:spPr>
            <a:xfrm>
              <a:off x="1192800" y="2524125"/>
              <a:ext cx="171300" cy="171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  <p:grpSp>
          <p:nvGrpSpPr>
            <p:cNvPr id="625" name="Google Shape;625;p27">
              <a:extLst>
                <a:ext uri="{FF2B5EF4-FFF2-40B4-BE49-F238E27FC236}">
                  <a16:creationId xmlns:a16="http://schemas.microsoft.com/office/drawing/2014/main" id="{60919D04-932E-61A8-D21D-81B139606064}"/>
                </a:ext>
              </a:extLst>
            </p:cNvPr>
            <p:cNvGrpSpPr/>
            <p:nvPr/>
          </p:nvGrpSpPr>
          <p:grpSpPr>
            <a:xfrm>
              <a:off x="4392423" y="2423348"/>
              <a:ext cx="359154" cy="552455"/>
              <a:chOff x="4387572" y="2423348"/>
              <a:chExt cx="359154" cy="552455"/>
            </a:xfrm>
          </p:grpSpPr>
          <p:sp>
            <p:nvSpPr>
              <p:cNvPr id="626" name="Google Shape;626;p27">
                <a:extLst>
                  <a:ext uri="{FF2B5EF4-FFF2-40B4-BE49-F238E27FC236}">
                    <a16:creationId xmlns:a16="http://schemas.microsoft.com/office/drawing/2014/main" id="{A62C0F77-FBAF-35A3-2614-BAC48DEA49E8}"/>
                  </a:ext>
                </a:extLst>
              </p:cNvPr>
              <p:cNvSpPr/>
              <p:nvPr/>
            </p:nvSpPr>
            <p:spPr>
              <a:xfrm>
                <a:off x="4387572" y="2423348"/>
                <a:ext cx="359154" cy="552455"/>
              </a:xfrm>
              <a:custGeom>
                <a:avLst/>
                <a:gdLst/>
                <a:ahLst/>
                <a:cxnLst/>
                <a:rect l="l" t="t" r="r" b="b"/>
                <a:pathLst>
                  <a:path w="4030" h="6199" extrusionOk="0">
                    <a:moveTo>
                      <a:pt x="2005" y="1"/>
                    </a:moveTo>
                    <a:cubicBezTo>
                      <a:pt x="904" y="1"/>
                      <a:pt x="0" y="904"/>
                      <a:pt x="0" y="2006"/>
                    </a:cubicBezTo>
                    <a:cubicBezTo>
                      <a:pt x="0" y="3126"/>
                      <a:pt x="2005" y="6199"/>
                      <a:pt x="2005" y="6199"/>
                    </a:cubicBezTo>
                    <a:cubicBezTo>
                      <a:pt x="2005" y="6199"/>
                      <a:pt x="4029" y="3126"/>
                      <a:pt x="4029" y="2006"/>
                    </a:cubicBezTo>
                    <a:cubicBezTo>
                      <a:pt x="4029" y="904"/>
                      <a:pt x="3126" y="1"/>
                      <a:pt x="200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27" name="Google Shape;627;p27">
                <a:extLst>
                  <a:ext uri="{FF2B5EF4-FFF2-40B4-BE49-F238E27FC236}">
                    <a16:creationId xmlns:a16="http://schemas.microsoft.com/office/drawing/2014/main" id="{D3E919EF-EDE2-7898-8BA9-59295908578D}"/>
                  </a:ext>
                </a:extLst>
              </p:cNvPr>
              <p:cNvSpPr/>
              <p:nvPr/>
            </p:nvSpPr>
            <p:spPr>
              <a:xfrm>
                <a:off x="4482553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  <p:grpSp>
          <p:nvGrpSpPr>
            <p:cNvPr id="628" name="Google Shape;628;p27">
              <a:extLst>
                <a:ext uri="{FF2B5EF4-FFF2-40B4-BE49-F238E27FC236}">
                  <a16:creationId xmlns:a16="http://schemas.microsoft.com/office/drawing/2014/main" id="{E6B9DA7E-8127-4D5E-C5BD-DC76B29D8EF8}"/>
                </a:ext>
              </a:extLst>
            </p:cNvPr>
            <p:cNvGrpSpPr/>
            <p:nvPr/>
          </p:nvGrpSpPr>
          <p:grpSpPr>
            <a:xfrm>
              <a:off x="6033438" y="2423348"/>
              <a:ext cx="359332" cy="552633"/>
              <a:chOff x="6033481" y="2423348"/>
              <a:chExt cx="359332" cy="552633"/>
            </a:xfrm>
          </p:grpSpPr>
          <p:sp>
            <p:nvSpPr>
              <p:cNvPr id="629" name="Google Shape;629;p27">
                <a:extLst>
                  <a:ext uri="{FF2B5EF4-FFF2-40B4-BE49-F238E27FC236}">
                    <a16:creationId xmlns:a16="http://schemas.microsoft.com/office/drawing/2014/main" id="{C528F609-11C6-86D3-6C5D-2C5886F39C15}"/>
                  </a:ext>
                </a:extLst>
              </p:cNvPr>
              <p:cNvSpPr/>
              <p:nvPr/>
            </p:nvSpPr>
            <p:spPr>
              <a:xfrm>
                <a:off x="6033481" y="2423348"/>
                <a:ext cx="359332" cy="552633"/>
              </a:xfrm>
              <a:custGeom>
                <a:avLst/>
                <a:gdLst/>
                <a:ahLst/>
                <a:cxnLst/>
                <a:rect l="l" t="t" r="r" b="b"/>
                <a:pathLst>
                  <a:path w="4032" h="6201" extrusionOk="0">
                    <a:moveTo>
                      <a:pt x="2025" y="1"/>
                    </a:moveTo>
                    <a:cubicBezTo>
                      <a:pt x="904" y="1"/>
                      <a:pt x="1" y="904"/>
                      <a:pt x="1" y="2025"/>
                    </a:cubicBezTo>
                    <a:cubicBezTo>
                      <a:pt x="1" y="3128"/>
                      <a:pt x="2025" y="6200"/>
                      <a:pt x="2025" y="6200"/>
                    </a:cubicBezTo>
                    <a:cubicBezTo>
                      <a:pt x="2025" y="6200"/>
                      <a:pt x="4031" y="3128"/>
                      <a:pt x="4031" y="2025"/>
                    </a:cubicBezTo>
                    <a:cubicBezTo>
                      <a:pt x="4031" y="904"/>
                      <a:pt x="3128" y="1"/>
                      <a:pt x="20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30" name="Google Shape;630;p27">
                <a:extLst>
                  <a:ext uri="{FF2B5EF4-FFF2-40B4-BE49-F238E27FC236}">
                    <a16:creationId xmlns:a16="http://schemas.microsoft.com/office/drawing/2014/main" id="{AB316F81-D92B-18DC-430B-D734C06205E8}"/>
                  </a:ext>
                </a:extLst>
              </p:cNvPr>
              <p:cNvSpPr/>
              <p:nvPr/>
            </p:nvSpPr>
            <p:spPr>
              <a:xfrm>
                <a:off x="6127497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  <p:grpSp>
          <p:nvGrpSpPr>
            <p:cNvPr id="631" name="Google Shape;631;p27">
              <a:extLst>
                <a:ext uri="{FF2B5EF4-FFF2-40B4-BE49-F238E27FC236}">
                  <a16:creationId xmlns:a16="http://schemas.microsoft.com/office/drawing/2014/main" id="{416FBB4E-992A-D43B-0F6E-C608E377E287}"/>
                </a:ext>
              </a:extLst>
            </p:cNvPr>
            <p:cNvGrpSpPr/>
            <p:nvPr/>
          </p:nvGrpSpPr>
          <p:grpSpPr>
            <a:xfrm>
              <a:off x="7678514" y="2423348"/>
              <a:ext cx="359243" cy="552544"/>
              <a:chOff x="7678514" y="2423348"/>
              <a:chExt cx="359243" cy="552544"/>
            </a:xfrm>
          </p:grpSpPr>
          <p:sp>
            <p:nvSpPr>
              <p:cNvPr id="632" name="Google Shape;632;p27">
                <a:extLst>
                  <a:ext uri="{FF2B5EF4-FFF2-40B4-BE49-F238E27FC236}">
                    <a16:creationId xmlns:a16="http://schemas.microsoft.com/office/drawing/2014/main" id="{1BF62477-7AC4-6F54-E072-34DE8CC8BCCD}"/>
                  </a:ext>
                </a:extLst>
              </p:cNvPr>
              <p:cNvSpPr/>
              <p:nvPr/>
            </p:nvSpPr>
            <p:spPr>
              <a:xfrm>
                <a:off x="7678514" y="2423348"/>
                <a:ext cx="359243" cy="552544"/>
              </a:xfrm>
              <a:custGeom>
                <a:avLst/>
                <a:gdLst/>
                <a:ahLst/>
                <a:cxnLst/>
                <a:rect l="l" t="t" r="r" b="b"/>
                <a:pathLst>
                  <a:path w="4031" h="6200" extrusionOk="0">
                    <a:moveTo>
                      <a:pt x="2006" y="0"/>
                    </a:moveTo>
                    <a:cubicBezTo>
                      <a:pt x="904" y="0"/>
                      <a:pt x="1" y="904"/>
                      <a:pt x="1" y="2007"/>
                    </a:cubicBezTo>
                    <a:cubicBezTo>
                      <a:pt x="1" y="3127"/>
                      <a:pt x="2006" y="6199"/>
                      <a:pt x="2006" y="6199"/>
                    </a:cubicBezTo>
                    <a:cubicBezTo>
                      <a:pt x="2006" y="6199"/>
                      <a:pt x="4030" y="3127"/>
                      <a:pt x="4030" y="2007"/>
                    </a:cubicBezTo>
                    <a:cubicBezTo>
                      <a:pt x="4030" y="904"/>
                      <a:pt x="3127" y="0"/>
                      <a:pt x="200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  <p:sp>
            <p:nvSpPr>
              <p:cNvPr id="633" name="Google Shape;633;p27">
                <a:extLst>
                  <a:ext uri="{FF2B5EF4-FFF2-40B4-BE49-F238E27FC236}">
                    <a16:creationId xmlns:a16="http://schemas.microsoft.com/office/drawing/2014/main" id="{E3BEC2EF-D237-50FC-5B43-89E3FE43C2FA}"/>
                  </a:ext>
                </a:extLst>
              </p:cNvPr>
              <p:cNvSpPr/>
              <p:nvPr/>
            </p:nvSpPr>
            <p:spPr>
              <a:xfrm>
                <a:off x="7772485" y="2524125"/>
                <a:ext cx="171300" cy="1713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82850" tIns="182850" rIns="182850" bIns="182850" anchor="ctr" anchorCtr="0">
                <a:noAutofit/>
              </a:bodyPr>
              <a:lstStyle/>
              <a:p>
                <a:endParaRPr sz="360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851B321-68FC-0A1D-5230-4804A9ADEA53}"/>
              </a:ext>
            </a:extLst>
          </p:cNvPr>
          <p:cNvGrpSpPr/>
          <p:nvPr/>
        </p:nvGrpSpPr>
        <p:grpSpPr>
          <a:xfrm>
            <a:off x="853795" y="4927833"/>
            <a:ext cx="718486" cy="1104910"/>
            <a:chOff x="3276600" y="1255180"/>
            <a:chExt cx="718486" cy="1104910"/>
          </a:xfrm>
        </p:grpSpPr>
        <p:sp>
          <p:nvSpPr>
            <p:cNvPr id="5" name="Google Shape;623;p27">
              <a:extLst>
                <a:ext uri="{FF2B5EF4-FFF2-40B4-BE49-F238E27FC236}">
                  <a16:creationId xmlns:a16="http://schemas.microsoft.com/office/drawing/2014/main" id="{56389E4D-7B87-B76E-56EB-7CE8858F0723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/>
            </a:p>
          </p:txBody>
        </p:sp>
        <p:sp>
          <p:nvSpPr>
            <p:cNvPr id="6" name="Google Shape;624;p27">
              <a:extLst>
                <a:ext uri="{FF2B5EF4-FFF2-40B4-BE49-F238E27FC236}">
                  <a16:creationId xmlns:a16="http://schemas.microsoft.com/office/drawing/2014/main" id="{8BB43769-E5D6-3A69-49D1-6A7CF617AB09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BD05F9-2592-075E-AAF2-E504B5ED60A8}"/>
              </a:ext>
            </a:extLst>
          </p:cNvPr>
          <p:cNvGrpSpPr/>
          <p:nvPr/>
        </p:nvGrpSpPr>
        <p:grpSpPr>
          <a:xfrm>
            <a:off x="6201517" y="5052118"/>
            <a:ext cx="718486" cy="1104910"/>
            <a:chOff x="3276600" y="1255180"/>
            <a:chExt cx="718486" cy="1104910"/>
          </a:xfrm>
        </p:grpSpPr>
        <p:sp>
          <p:nvSpPr>
            <p:cNvPr id="12" name="Google Shape;623;p27">
              <a:extLst>
                <a:ext uri="{FF2B5EF4-FFF2-40B4-BE49-F238E27FC236}">
                  <a16:creationId xmlns:a16="http://schemas.microsoft.com/office/drawing/2014/main" id="{417A4D29-4C38-8A01-2163-3C8C5118F1C3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/>
            </a:p>
          </p:txBody>
        </p:sp>
        <p:sp>
          <p:nvSpPr>
            <p:cNvPr id="13" name="Google Shape;624;p27">
              <a:extLst>
                <a:ext uri="{FF2B5EF4-FFF2-40B4-BE49-F238E27FC236}">
                  <a16:creationId xmlns:a16="http://schemas.microsoft.com/office/drawing/2014/main" id="{35A0189B-78C0-E6B7-FB87-35BDADEB9549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sp>
        <p:nvSpPr>
          <p:cNvPr id="15" name="Google Shape;596;p27">
            <a:extLst>
              <a:ext uri="{FF2B5EF4-FFF2-40B4-BE49-F238E27FC236}">
                <a16:creationId xmlns:a16="http://schemas.microsoft.com/office/drawing/2014/main" id="{C90D5ADD-2462-42BE-0701-E4C8A3645A3D}"/>
              </a:ext>
            </a:extLst>
          </p:cNvPr>
          <p:cNvSpPr txBox="1"/>
          <p:nvPr/>
        </p:nvSpPr>
        <p:spPr>
          <a:xfrm>
            <a:off x="14541212" y="3936074"/>
            <a:ext cx="2578800" cy="7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lvl="0" algn="ctr"/>
            <a:r>
              <a:rPr lang="en-AE" sz="2800" b="1" dirty="0">
                <a:solidFill>
                  <a:srgbClr val="1C5739"/>
                </a:solidFill>
              </a:rPr>
              <a:t>Impact Assessment</a:t>
            </a:r>
            <a:endParaRPr lang="en-US" sz="2800" b="1" dirty="0">
              <a:solidFill>
                <a:srgbClr val="1C5739"/>
              </a:solidFill>
            </a:endParaRPr>
          </a:p>
        </p:txBody>
      </p:sp>
      <p:grpSp>
        <p:nvGrpSpPr>
          <p:cNvPr id="18" name="Group 3">
            <a:extLst>
              <a:ext uri="{FF2B5EF4-FFF2-40B4-BE49-F238E27FC236}">
                <a16:creationId xmlns:a16="http://schemas.microsoft.com/office/drawing/2014/main" id="{ABE2508E-A1D7-DC0D-43B0-015391D8D288}"/>
              </a:ext>
            </a:extLst>
          </p:cNvPr>
          <p:cNvGrpSpPr/>
          <p:nvPr/>
        </p:nvGrpSpPr>
        <p:grpSpPr>
          <a:xfrm>
            <a:off x="-380161" y="-64327"/>
            <a:ext cx="19048322" cy="1968110"/>
            <a:chOff x="0" y="0"/>
            <a:chExt cx="5016842" cy="812800"/>
          </a:xfrm>
        </p:grpSpPr>
        <p:sp>
          <p:nvSpPr>
            <p:cNvPr id="19" name="Freeform 4">
              <a:extLst>
                <a:ext uri="{FF2B5EF4-FFF2-40B4-BE49-F238E27FC236}">
                  <a16:creationId xmlns:a16="http://schemas.microsoft.com/office/drawing/2014/main" id="{0878F881-9B5B-C46B-FA56-24D858CFF177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8BD92325-CFF0-758E-7833-01FE69E9EB1F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1" name="TextBox 10">
            <a:extLst>
              <a:ext uri="{FF2B5EF4-FFF2-40B4-BE49-F238E27FC236}">
                <a16:creationId xmlns:a16="http://schemas.microsoft.com/office/drawing/2014/main" id="{D6CC87E0-FA8E-B62B-6614-7707EF4C3521}"/>
              </a:ext>
            </a:extLst>
          </p:cNvPr>
          <p:cNvSpPr txBox="1"/>
          <p:nvPr/>
        </p:nvSpPr>
        <p:spPr>
          <a:xfrm>
            <a:off x="3732933" y="392342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7888" spc="773" dirty="0">
                <a:solidFill>
                  <a:srgbClr val="FFFFFF"/>
                </a:solidFill>
                <a:latin typeface="Arial Black" panose="020B0A04020102020204" pitchFamily="34" charset="0"/>
              </a:rPr>
              <a:t>METHODOLOGY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2EBB5A5-4B94-C849-7EF4-7AD18700BE78}"/>
              </a:ext>
            </a:extLst>
          </p:cNvPr>
          <p:cNvSpPr/>
          <p:nvPr/>
        </p:nvSpPr>
        <p:spPr>
          <a:xfrm>
            <a:off x="-20049" y="1949911"/>
            <a:ext cx="18328098" cy="83832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A30D14-874C-EEDC-902D-56EFB589BF55}"/>
              </a:ext>
            </a:extLst>
          </p:cNvPr>
          <p:cNvGrpSpPr/>
          <p:nvPr/>
        </p:nvGrpSpPr>
        <p:grpSpPr>
          <a:xfrm>
            <a:off x="882790" y="2424682"/>
            <a:ext cx="718486" cy="1104910"/>
            <a:chOff x="3276600" y="1255180"/>
            <a:chExt cx="718486" cy="1104910"/>
          </a:xfrm>
        </p:grpSpPr>
        <p:sp>
          <p:nvSpPr>
            <p:cNvPr id="16" name="Google Shape;623;p27">
              <a:extLst>
                <a:ext uri="{FF2B5EF4-FFF2-40B4-BE49-F238E27FC236}">
                  <a16:creationId xmlns:a16="http://schemas.microsoft.com/office/drawing/2014/main" id="{625A17F6-369D-DE5F-EEC8-F088A1D7FB59}"/>
                </a:ext>
              </a:extLst>
            </p:cNvPr>
            <p:cNvSpPr/>
            <p:nvPr/>
          </p:nvSpPr>
          <p:spPr>
            <a:xfrm>
              <a:off x="3276600" y="1255180"/>
              <a:ext cx="718486" cy="1104910"/>
            </a:xfrm>
            <a:custGeom>
              <a:avLst/>
              <a:gdLst/>
              <a:ahLst/>
              <a:cxnLst/>
              <a:rect l="l" t="t" r="r" b="b"/>
              <a:pathLst>
                <a:path w="4031" h="6199" extrusionOk="0">
                  <a:moveTo>
                    <a:pt x="2007" y="1"/>
                  </a:moveTo>
                  <a:cubicBezTo>
                    <a:pt x="886" y="1"/>
                    <a:pt x="0" y="904"/>
                    <a:pt x="0" y="2025"/>
                  </a:cubicBezTo>
                  <a:cubicBezTo>
                    <a:pt x="0" y="3127"/>
                    <a:pt x="2007" y="6199"/>
                    <a:pt x="2007" y="6199"/>
                  </a:cubicBezTo>
                  <a:cubicBezTo>
                    <a:pt x="2007" y="6199"/>
                    <a:pt x="4031" y="3127"/>
                    <a:pt x="4031" y="2025"/>
                  </a:cubicBezTo>
                  <a:cubicBezTo>
                    <a:pt x="4031" y="904"/>
                    <a:pt x="3127" y="1"/>
                    <a:pt x="2007" y="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  <p:sp>
          <p:nvSpPr>
            <p:cNvPr id="17" name="Google Shape;624;p27">
              <a:extLst>
                <a:ext uri="{FF2B5EF4-FFF2-40B4-BE49-F238E27FC236}">
                  <a16:creationId xmlns:a16="http://schemas.microsoft.com/office/drawing/2014/main" id="{C3FAE006-B70C-0072-E73B-72F742B0D691}"/>
                </a:ext>
              </a:extLst>
            </p:cNvPr>
            <p:cNvSpPr/>
            <p:nvPr/>
          </p:nvSpPr>
          <p:spPr>
            <a:xfrm>
              <a:off x="3464543" y="1413376"/>
              <a:ext cx="342600" cy="3426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82850" tIns="182850" rIns="182850" bIns="182850" anchor="ctr" anchorCtr="0">
              <a:noAutofit/>
            </a:bodyPr>
            <a:lstStyle/>
            <a:p>
              <a:endParaRPr sz="3600" dirty="0"/>
            </a:p>
          </p:txBody>
        </p:sp>
      </p:grpSp>
      <p:grpSp>
        <p:nvGrpSpPr>
          <p:cNvPr id="646" name="Group 2">
            <a:extLst>
              <a:ext uri="{FF2B5EF4-FFF2-40B4-BE49-F238E27FC236}">
                <a16:creationId xmlns:a16="http://schemas.microsoft.com/office/drawing/2014/main" id="{760F735C-872E-56F3-337F-EA193BC3082D}"/>
              </a:ext>
            </a:extLst>
          </p:cNvPr>
          <p:cNvGrpSpPr/>
          <p:nvPr/>
        </p:nvGrpSpPr>
        <p:grpSpPr>
          <a:xfrm>
            <a:off x="6163929" y="2815030"/>
            <a:ext cx="6306960" cy="6309618"/>
            <a:chOff x="0" y="0"/>
            <a:chExt cx="6832800" cy="6835680"/>
          </a:xfrm>
        </p:grpSpPr>
        <p:sp>
          <p:nvSpPr>
            <p:cNvPr id="647" name="Freeform 3">
              <a:extLst>
                <a:ext uri="{FF2B5EF4-FFF2-40B4-BE49-F238E27FC236}">
                  <a16:creationId xmlns:a16="http://schemas.microsoft.com/office/drawing/2014/main" id="{778B4995-5CFF-8C9F-D1B9-19FD768BD06E}"/>
                </a:ext>
              </a:extLst>
            </p:cNvPr>
            <p:cNvSpPr/>
            <p:nvPr/>
          </p:nvSpPr>
          <p:spPr>
            <a:xfrm>
              <a:off x="0" y="508"/>
              <a:ext cx="6832726" cy="6835140"/>
            </a:xfrm>
            <a:custGeom>
              <a:avLst/>
              <a:gdLst/>
              <a:ahLst/>
              <a:cxnLst/>
              <a:rect l="l" t="t" r="r" b="b"/>
              <a:pathLst>
                <a:path w="6832726" h="6835140">
                  <a:moveTo>
                    <a:pt x="3408807" y="6835140"/>
                  </a:moveTo>
                  <a:cubicBezTo>
                    <a:pt x="3385947" y="6835140"/>
                    <a:pt x="3370707" y="6812280"/>
                    <a:pt x="3370707" y="6797040"/>
                  </a:cubicBezTo>
                  <a:cubicBezTo>
                    <a:pt x="3370707" y="6774180"/>
                    <a:pt x="3385947" y="6758940"/>
                    <a:pt x="3408807" y="6758940"/>
                  </a:cubicBezTo>
                  <a:cubicBezTo>
                    <a:pt x="3424047" y="6758940"/>
                    <a:pt x="3446907" y="6774180"/>
                    <a:pt x="3446907" y="6797040"/>
                  </a:cubicBezTo>
                  <a:cubicBezTo>
                    <a:pt x="3446907" y="6812280"/>
                    <a:pt x="3424047" y="6835140"/>
                    <a:pt x="3408807" y="6835140"/>
                  </a:cubicBezTo>
                  <a:close/>
                  <a:moveTo>
                    <a:pt x="3584194" y="6789420"/>
                  </a:moveTo>
                  <a:cubicBezTo>
                    <a:pt x="3584194" y="6766560"/>
                    <a:pt x="3599434" y="6751320"/>
                    <a:pt x="3614674" y="6751320"/>
                  </a:cubicBezTo>
                  <a:cubicBezTo>
                    <a:pt x="3637534" y="6751320"/>
                    <a:pt x="3660394" y="6766560"/>
                    <a:pt x="3660394" y="6789420"/>
                  </a:cubicBezTo>
                  <a:cubicBezTo>
                    <a:pt x="3660394" y="6804660"/>
                    <a:pt x="3645154" y="6827520"/>
                    <a:pt x="3622294" y="6827520"/>
                  </a:cubicBezTo>
                  <a:cubicBezTo>
                    <a:pt x="3599434" y="6827520"/>
                    <a:pt x="3584194" y="6812280"/>
                    <a:pt x="3584194" y="6789420"/>
                  </a:cubicBezTo>
                  <a:close/>
                  <a:moveTo>
                    <a:pt x="3187700" y="6827520"/>
                  </a:moveTo>
                  <a:cubicBezTo>
                    <a:pt x="3172460" y="6827520"/>
                    <a:pt x="3149600" y="6804660"/>
                    <a:pt x="3157220" y="6781800"/>
                  </a:cubicBezTo>
                  <a:cubicBezTo>
                    <a:pt x="3157220" y="6766560"/>
                    <a:pt x="3172460" y="6751320"/>
                    <a:pt x="3195320" y="6751320"/>
                  </a:cubicBezTo>
                  <a:cubicBezTo>
                    <a:pt x="3218180" y="6751320"/>
                    <a:pt x="3233420" y="6766560"/>
                    <a:pt x="3233420" y="6789420"/>
                  </a:cubicBezTo>
                  <a:cubicBezTo>
                    <a:pt x="3225800" y="6812280"/>
                    <a:pt x="3210560" y="6827520"/>
                    <a:pt x="3195320" y="6827520"/>
                  </a:cubicBezTo>
                  <a:cubicBezTo>
                    <a:pt x="3195320" y="6827520"/>
                    <a:pt x="3187700" y="6827520"/>
                    <a:pt x="3187700" y="6827520"/>
                  </a:cubicBezTo>
                  <a:close/>
                  <a:moveTo>
                    <a:pt x="3797808" y="6774053"/>
                  </a:moveTo>
                  <a:cubicBezTo>
                    <a:pt x="3790188" y="6751193"/>
                    <a:pt x="3805428" y="6735953"/>
                    <a:pt x="3828288" y="6728333"/>
                  </a:cubicBezTo>
                  <a:cubicBezTo>
                    <a:pt x="3851148" y="6728333"/>
                    <a:pt x="3866388" y="6743573"/>
                    <a:pt x="3874008" y="6766433"/>
                  </a:cubicBezTo>
                  <a:cubicBezTo>
                    <a:pt x="3874008" y="6781673"/>
                    <a:pt x="3858768" y="6804533"/>
                    <a:pt x="3835908" y="6804533"/>
                  </a:cubicBezTo>
                  <a:cubicBezTo>
                    <a:pt x="3813048" y="6804533"/>
                    <a:pt x="3797808" y="6789293"/>
                    <a:pt x="3797808" y="6774053"/>
                  </a:cubicBezTo>
                  <a:close/>
                  <a:moveTo>
                    <a:pt x="2974213" y="6804533"/>
                  </a:moveTo>
                  <a:cubicBezTo>
                    <a:pt x="2951353" y="6804533"/>
                    <a:pt x="2936113" y="6781673"/>
                    <a:pt x="2943733" y="6758813"/>
                  </a:cubicBezTo>
                  <a:cubicBezTo>
                    <a:pt x="2943733" y="6743573"/>
                    <a:pt x="2966593" y="6728333"/>
                    <a:pt x="2981833" y="6728333"/>
                  </a:cubicBezTo>
                  <a:cubicBezTo>
                    <a:pt x="3004693" y="6728333"/>
                    <a:pt x="3019933" y="6751193"/>
                    <a:pt x="3019933" y="6774053"/>
                  </a:cubicBezTo>
                  <a:cubicBezTo>
                    <a:pt x="3012313" y="6789293"/>
                    <a:pt x="2997073" y="6804533"/>
                    <a:pt x="2981833" y="6804533"/>
                  </a:cubicBezTo>
                  <a:cubicBezTo>
                    <a:pt x="2974213" y="6804533"/>
                    <a:pt x="2974213" y="6804533"/>
                    <a:pt x="2974213" y="6804533"/>
                  </a:cubicBezTo>
                  <a:close/>
                  <a:moveTo>
                    <a:pt x="4011295" y="6743446"/>
                  </a:moveTo>
                  <a:cubicBezTo>
                    <a:pt x="4003675" y="6720586"/>
                    <a:pt x="4018915" y="6705346"/>
                    <a:pt x="4041775" y="6697726"/>
                  </a:cubicBezTo>
                  <a:cubicBezTo>
                    <a:pt x="4057015" y="6697726"/>
                    <a:pt x="4079875" y="6705346"/>
                    <a:pt x="4079875" y="6728206"/>
                  </a:cubicBezTo>
                  <a:cubicBezTo>
                    <a:pt x="4087495" y="6751066"/>
                    <a:pt x="4072255" y="6766306"/>
                    <a:pt x="4049395" y="6773926"/>
                  </a:cubicBezTo>
                  <a:cubicBezTo>
                    <a:pt x="4049395" y="6773926"/>
                    <a:pt x="4049395" y="6773926"/>
                    <a:pt x="4041775" y="6773926"/>
                  </a:cubicBezTo>
                  <a:cubicBezTo>
                    <a:pt x="4026535" y="6773926"/>
                    <a:pt x="4011295" y="6758686"/>
                    <a:pt x="4011295" y="6743446"/>
                  </a:cubicBezTo>
                  <a:close/>
                  <a:moveTo>
                    <a:pt x="2760599" y="6766306"/>
                  </a:moveTo>
                  <a:cubicBezTo>
                    <a:pt x="2737739" y="6766306"/>
                    <a:pt x="2730119" y="6743446"/>
                    <a:pt x="2730119" y="6728206"/>
                  </a:cubicBezTo>
                  <a:cubicBezTo>
                    <a:pt x="2737739" y="6705346"/>
                    <a:pt x="2752979" y="6690106"/>
                    <a:pt x="2775839" y="6697726"/>
                  </a:cubicBezTo>
                  <a:cubicBezTo>
                    <a:pt x="2798699" y="6697726"/>
                    <a:pt x="2806319" y="6720586"/>
                    <a:pt x="2806319" y="6735826"/>
                  </a:cubicBezTo>
                  <a:cubicBezTo>
                    <a:pt x="2798699" y="6758686"/>
                    <a:pt x="2783459" y="6773926"/>
                    <a:pt x="2768219" y="6773926"/>
                  </a:cubicBezTo>
                  <a:cubicBezTo>
                    <a:pt x="2768219" y="6773926"/>
                    <a:pt x="2760599" y="6773926"/>
                    <a:pt x="2760599" y="6766306"/>
                  </a:cubicBezTo>
                  <a:close/>
                  <a:moveTo>
                    <a:pt x="4217162" y="6697599"/>
                  </a:moveTo>
                  <a:cubicBezTo>
                    <a:pt x="4209542" y="6682359"/>
                    <a:pt x="4224782" y="6659499"/>
                    <a:pt x="4247642" y="6651879"/>
                  </a:cubicBezTo>
                  <a:cubicBezTo>
                    <a:pt x="4262882" y="6644259"/>
                    <a:pt x="4285742" y="6659499"/>
                    <a:pt x="4293362" y="6682359"/>
                  </a:cubicBezTo>
                  <a:cubicBezTo>
                    <a:pt x="4293362" y="6697599"/>
                    <a:pt x="4285742" y="6720459"/>
                    <a:pt x="4262882" y="6728079"/>
                  </a:cubicBezTo>
                  <a:cubicBezTo>
                    <a:pt x="4262882" y="6728079"/>
                    <a:pt x="4255262" y="6728079"/>
                    <a:pt x="4255262" y="6728079"/>
                  </a:cubicBezTo>
                  <a:cubicBezTo>
                    <a:pt x="4240022" y="6728079"/>
                    <a:pt x="4224782" y="6712839"/>
                    <a:pt x="4217162" y="6697599"/>
                  </a:cubicBezTo>
                  <a:close/>
                  <a:moveTo>
                    <a:pt x="2547112" y="6720459"/>
                  </a:moveTo>
                  <a:cubicBezTo>
                    <a:pt x="2531872" y="6712839"/>
                    <a:pt x="2516632" y="6697599"/>
                    <a:pt x="2524252" y="6674739"/>
                  </a:cubicBezTo>
                  <a:cubicBezTo>
                    <a:pt x="2524252" y="6651879"/>
                    <a:pt x="2547112" y="6644259"/>
                    <a:pt x="2569972" y="6644259"/>
                  </a:cubicBezTo>
                  <a:cubicBezTo>
                    <a:pt x="2585212" y="6651879"/>
                    <a:pt x="2600452" y="6674739"/>
                    <a:pt x="2592832" y="6697726"/>
                  </a:cubicBezTo>
                  <a:cubicBezTo>
                    <a:pt x="2592832" y="6712966"/>
                    <a:pt x="2577592" y="6720586"/>
                    <a:pt x="2562352" y="6720586"/>
                  </a:cubicBezTo>
                  <a:cubicBezTo>
                    <a:pt x="2554732" y="6720586"/>
                    <a:pt x="2554732" y="6720586"/>
                    <a:pt x="2547112" y="6720586"/>
                  </a:cubicBezTo>
                  <a:close/>
                  <a:moveTo>
                    <a:pt x="4423029" y="6644259"/>
                  </a:moveTo>
                  <a:cubicBezTo>
                    <a:pt x="4415409" y="6621399"/>
                    <a:pt x="4430649" y="6598539"/>
                    <a:pt x="4445889" y="6590792"/>
                  </a:cubicBezTo>
                  <a:cubicBezTo>
                    <a:pt x="4468749" y="6590792"/>
                    <a:pt x="4491609" y="6598412"/>
                    <a:pt x="4499229" y="6621272"/>
                  </a:cubicBezTo>
                  <a:cubicBezTo>
                    <a:pt x="4499229" y="6636512"/>
                    <a:pt x="4491609" y="6659372"/>
                    <a:pt x="4468749" y="6666992"/>
                  </a:cubicBezTo>
                  <a:cubicBezTo>
                    <a:pt x="4468749" y="6666992"/>
                    <a:pt x="4461129" y="6666992"/>
                    <a:pt x="4461129" y="6666992"/>
                  </a:cubicBezTo>
                  <a:cubicBezTo>
                    <a:pt x="4445889" y="6666992"/>
                    <a:pt x="4430649" y="6659372"/>
                    <a:pt x="4423029" y="6644132"/>
                  </a:cubicBezTo>
                  <a:close/>
                  <a:moveTo>
                    <a:pt x="2341118" y="6659372"/>
                  </a:moveTo>
                  <a:cubicBezTo>
                    <a:pt x="2318258" y="6651752"/>
                    <a:pt x="2310638" y="6628892"/>
                    <a:pt x="2318258" y="6613652"/>
                  </a:cubicBezTo>
                  <a:cubicBezTo>
                    <a:pt x="2325878" y="6590792"/>
                    <a:pt x="2348738" y="6583172"/>
                    <a:pt x="2363978" y="6590792"/>
                  </a:cubicBezTo>
                  <a:cubicBezTo>
                    <a:pt x="2386838" y="6590792"/>
                    <a:pt x="2394458" y="6613652"/>
                    <a:pt x="2386838" y="6636512"/>
                  </a:cubicBezTo>
                  <a:cubicBezTo>
                    <a:pt x="2386838" y="6651752"/>
                    <a:pt x="2371598" y="6659372"/>
                    <a:pt x="2356358" y="6659372"/>
                  </a:cubicBezTo>
                  <a:cubicBezTo>
                    <a:pt x="2348738" y="6659372"/>
                    <a:pt x="2348738" y="6659372"/>
                    <a:pt x="2341118" y="6659372"/>
                  </a:cubicBezTo>
                  <a:close/>
                  <a:moveTo>
                    <a:pt x="4628896" y="6567805"/>
                  </a:moveTo>
                  <a:cubicBezTo>
                    <a:pt x="4621276" y="6552565"/>
                    <a:pt x="4628896" y="6529705"/>
                    <a:pt x="4644136" y="6522085"/>
                  </a:cubicBezTo>
                  <a:cubicBezTo>
                    <a:pt x="4666996" y="6514465"/>
                    <a:pt x="4689856" y="6522085"/>
                    <a:pt x="4697476" y="6544945"/>
                  </a:cubicBezTo>
                  <a:cubicBezTo>
                    <a:pt x="4705096" y="6560185"/>
                    <a:pt x="4697476" y="6583045"/>
                    <a:pt x="4674616" y="6590665"/>
                  </a:cubicBezTo>
                  <a:cubicBezTo>
                    <a:pt x="4674616" y="6590665"/>
                    <a:pt x="4666996" y="6598285"/>
                    <a:pt x="4659376" y="6598285"/>
                  </a:cubicBezTo>
                  <a:cubicBezTo>
                    <a:pt x="4644136" y="6598285"/>
                    <a:pt x="4628896" y="6583045"/>
                    <a:pt x="4628896" y="6567805"/>
                  </a:cubicBezTo>
                  <a:close/>
                  <a:moveTo>
                    <a:pt x="2135251" y="6583045"/>
                  </a:moveTo>
                  <a:cubicBezTo>
                    <a:pt x="2120011" y="6575425"/>
                    <a:pt x="2112391" y="6552565"/>
                    <a:pt x="2120011" y="6537325"/>
                  </a:cubicBezTo>
                  <a:cubicBezTo>
                    <a:pt x="2127631" y="6514465"/>
                    <a:pt x="2150491" y="6506845"/>
                    <a:pt x="2165731" y="6514465"/>
                  </a:cubicBezTo>
                  <a:cubicBezTo>
                    <a:pt x="2188591" y="6522085"/>
                    <a:pt x="2196211" y="6544945"/>
                    <a:pt x="2188591" y="6560185"/>
                  </a:cubicBezTo>
                  <a:cubicBezTo>
                    <a:pt x="2180971" y="6575425"/>
                    <a:pt x="2165731" y="6590665"/>
                    <a:pt x="2150491" y="6590665"/>
                  </a:cubicBezTo>
                  <a:cubicBezTo>
                    <a:pt x="2150491" y="6590665"/>
                    <a:pt x="2142871" y="6590665"/>
                    <a:pt x="2135251" y="6583045"/>
                  </a:cubicBezTo>
                  <a:close/>
                  <a:moveTo>
                    <a:pt x="4827143" y="6491478"/>
                  </a:moveTo>
                  <a:cubicBezTo>
                    <a:pt x="4811903" y="6468618"/>
                    <a:pt x="4819523" y="6445758"/>
                    <a:pt x="4842383" y="6438011"/>
                  </a:cubicBezTo>
                  <a:cubicBezTo>
                    <a:pt x="4857623" y="6430391"/>
                    <a:pt x="4880483" y="6438011"/>
                    <a:pt x="4895723" y="6453251"/>
                  </a:cubicBezTo>
                  <a:cubicBezTo>
                    <a:pt x="4903343" y="6476111"/>
                    <a:pt x="4895723" y="6498971"/>
                    <a:pt x="4872863" y="6506718"/>
                  </a:cubicBezTo>
                  <a:cubicBezTo>
                    <a:pt x="4872863" y="6506718"/>
                    <a:pt x="4865243" y="6506718"/>
                    <a:pt x="4857623" y="6506718"/>
                  </a:cubicBezTo>
                  <a:cubicBezTo>
                    <a:pt x="4842383" y="6506718"/>
                    <a:pt x="4827143" y="6499098"/>
                    <a:pt x="4827143" y="6491478"/>
                  </a:cubicBezTo>
                  <a:close/>
                  <a:moveTo>
                    <a:pt x="1936877" y="6499098"/>
                  </a:moveTo>
                  <a:cubicBezTo>
                    <a:pt x="1921637" y="6491478"/>
                    <a:pt x="1914017" y="6468618"/>
                    <a:pt x="1921637" y="6445631"/>
                  </a:cubicBezTo>
                  <a:cubicBezTo>
                    <a:pt x="1929257" y="6430391"/>
                    <a:pt x="1952117" y="6422771"/>
                    <a:pt x="1974977" y="6430391"/>
                  </a:cubicBezTo>
                  <a:cubicBezTo>
                    <a:pt x="1990217" y="6438011"/>
                    <a:pt x="1997837" y="6460871"/>
                    <a:pt x="1990217" y="6476111"/>
                  </a:cubicBezTo>
                  <a:cubicBezTo>
                    <a:pt x="1982597" y="6491351"/>
                    <a:pt x="1967357" y="6498971"/>
                    <a:pt x="1959737" y="6498971"/>
                  </a:cubicBezTo>
                  <a:cubicBezTo>
                    <a:pt x="1952117" y="6498971"/>
                    <a:pt x="1944497" y="6498971"/>
                    <a:pt x="1936877" y="6498971"/>
                  </a:cubicBezTo>
                  <a:close/>
                  <a:moveTo>
                    <a:pt x="5017770" y="6392164"/>
                  </a:moveTo>
                  <a:cubicBezTo>
                    <a:pt x="5002530" y="6376924"/>
                    <a:pt x="5010150" y="6354064"/>
                    <a:pt x="5033010" y="6338697"/>
                  </a:cubicBezTo>
                  <a:cubicBezTo>
                    <a:pt x="5048250" y="6331077"/>
                    <a:pt x="5071110" y="6338697"/>
                    <a:pt x="5078730" y="6353937"/>
                  </a:cubicBezTo>
                  <a:cubicBezTo>
                    <a:pt x="5093970" y="6376797"/>
                    <a:pt x="5086350" y="6399657"/>
                    <a:pt x="5063490" y="6407404"/>
                  </a:cubicBezTo>
                  <a:cubicBezTo>
                    <a:pt x="5063490" y="6407404"/>
                    <a:pt x="5055870" y="6415024"/>
                    <a:pt x="5048250" y="6415024"/>
                  </a:cubicBezTo>
                  <a:cubicBezTo>
                    <a:pt x="5033010" y="6415024"/>
                    <a:pt x="5025390" y="6407404"/>
                    <a:pt x="5017770" y="6392164"/>
                  </a:cubicBezTo>
                  <a:close/>
                  <a:moveTo>
                    <a:pt x="1746250" y="6399784"/>
                  </a:moveTo>
                  <a:cubicBezTo>
                    <a:pt x="1731010" y="6384544"/>
                    <a:pt x="1723390" y="6361684"/>
                    <a:pt x="1731010" y="6346317"/>
                  </a:cubicBezTo>
                  <a:cubicBezTo>
                    <a:pt x="1746250" y="6323457"/>
                    <a:pt x="1769110" y="6323457"/>
                    <a:pt x="1784350" y="6331077"/>
                  </a:cubicBezTo>
                  <a:cubicBezTo>
                    <a:pt x="1807210" y="6338697"/>
                    <a:pt x="1807210" y="6361557"/>
                    <a:pt x="1799590" y="6384544"/>
                  </a:cubicBezTo>
                  <a:cubicBezTo>
                    <a:pt x="1791970" y="6392164"/>
                    <a:pt x="1776730" y="6399784"/>
                    <a:pt x="1769110" y="6399784"/>
                  </a:cubicBezTo>
                  <a:cubicBezTo>
                    <a:pt x="1761490" y="6399784"/>
                    <a:pt x="1753870" y="6399784"/>
                    <a:pt x="1746250" y="6399784"/>
                  </a:cubicBezTo>
                  <a:close/>
                  <a:moveTo>
                    <a:pt x="5200777" y="6285357"/>
                  </a:moveTo>
                  <a:cubicBezTo>
                    <a:pt x="5185537" y="6270117"/>
                    <a:pt x="5193157" y="6247257"/>
                    <a:pt x="5208397" y="6231890"/>
                  </a:cubicBezTo>
                  <a:cubicBezTo>
                    <a:pt x="5231257" y="6224270"/>
                    <a:pt x="5254117" y="6224270"/>
                    <a:pt x="5261737" y="6247130"/>
                  </a:cubicBezTo>
                  <a:cubicBezTo>
                    <a:pt x="5276977" y="6262370"/>
                    <a:pt x="5269357" y="6285230"/>
                    <a:pt x="5254117" y="6292850"/>
                  </a:cubicBezTo>
                  <a:cubicBezTo>
                    <a:pt x="5246497" y="6300470"/>
                    <a:pt x="5238877" y="6300470"/>
                    <a:pt x="5231257" y="6300470"/>
                  </a:cubicBezTo>
                  <a:cubicBezTo>
                    <a:pt x="5223637" y="6300470"/>
                    <a:pt x="5208397" y="6292850"/>
                    <a:pt x="5200777" y="6285230"/>
                  </a:cubicBezTo>
                  <a:close/>
                  <a:moveTo>
                    <a:pt x="1563243" y="6285230"/>
                  </a:moveTo>
                  <a:cubicBezTo>
                    <a:pt x="1548003" y="6269990"/>
                    <a:pt x="1540383" y="6247130"/>
                    <a:pt x="1548003" y="6231763"/>
                  </a:cubicBezTo>
                  <a:cubicBezTo>
                    <a:pt x="1563243" y="6216523"/>
                    <a:pt x="1586103" y="6208903"/>
                    <a:pt x="1601343" y="6224143"/>
                  </a:cubicBezTo>
                  <a:cubicBezTo>
                    <a:pt x="1624203" y="6231763"/>
                    <a:pt x="1624203" y="6254623"/>
                    <a:pt x="1616583" y="6277610"/>
                  </a:cubicBezTo>
                  <a:cubicBezTo>
                    <a:pt x="1608963" y="6285230"/>
                    <a:pt x="1593723" y="6292850"/>
                    <a:pt x="1586103" y="6292850"/>
                  </a:cubicBezTo>
                  <a:cubicBezTo>
                    <a:pt x="1578483" y="6292850"/>
                    <a:pt x="1570863" y="6292850"/>
                    <a:pt x="1563243" y="6285230"/>
                  </a:cubicBezTo>
                  <a:close/>
                  <a:moveTo>
                    <a:pt x="5376164" y="6163183"/>
                  </a:moveTo>
                  <a:cubicBezTo>
                    <a:pt x="5368544" y="6147943"/>
                    <a:pt x="5368544" y="6125083"/>
                    <a:pt x="5383784" y="6109716"/>
                  </a:cubicBezTo>
                  <a:cubicBezTo>
                    <a:pt x="5406644" y="6102096"/>
                    <a:pt x="5429504" y="6102096"/>
                    <a:pt x="5437124" y="6117336"/>
                  </a:cubicBezTo>
                  <a:cubicBezTo>
                    <a:pt x="5452364" y="6140196"/>
                    <a:pt x="5452364" y="6163056"/>
                    <a:pt x="5429504" y="6170803"/>
                  </a:cubicBezTo>
                  <a:cubicBezTo>
                    <a:pt x="5421884" y="6178423"/>
                    <a:pt x="5414264" y="6178423"/>
                    <a:pt x="5406644" y="6178423"/>
                  </a:cubicBezTo>
                  <a:cubicBezTo>
                    <a:pt x="5399024" y="6178423"/>
                    <a:pt x="5383784" y="6178423"/>
                    <a:pt x="5376164" y="6163183"/>
                  </a:cubicBezTo>
                  <a:close/>
                  <a:moveTo>
                    <a:pt x="1387856" y="6163183"/>
                  </a:moveTo>
                  <a:cubicBezTo>
                    <a:pt x="1364996" y="6147943"/>
                    <a:pt x="1364996" y="6125083"/>
                    <a:pt x="1380236" y="6109716"/>
                  </a:cubicBezTo>
                  <a:cubicBezTo>
                    <a:pt x="1387856" y="6094476"/>
                    <a:pt x="1410716" y="6086856"/>
                    <a:pt x="1425956" y="6102096"/>
                  </a:cubicBezTo>
                  <a:cubicBezTo>
                    <a:pt x="1448816" y="6109716"/>
                    <a:pt x="1448816" y="6140196"/>
                    <a:pt x="1441196" y="6155563"/>
                  </a:cubicBezTo>
                  <a:cubicBezTo>
                    <a:pt x="1433576" y="6163183"/>
                    <a:pt x="1418336" y="6170803"/>
                    <a:pt x="1410716" y="6170803"/>
                  </a:cubicBezTo>
                  <a:cubicBezTo>
                    <a:pt x="1395476" y="6170803"/>
                    <a:pt x="1387856" y="6163183"/>
                    <a:pt x="1387856" y="6163183"/>
                  </a:cubicBezTo>
                  <a:close/>
                  <a:moveTo>
                    <a:pt x="5551551" y="6033516"/>
                  </a:moveTo>
                  <a:cubicBezTo>
                    <a:pt x="5536311" y="6018276"/>
                    <a:pt x="5536311" y="5995416"/>
                    <a:pt x="5551551" y="5980049"/>
                  </a:cubicBezTo>
                  <a:cubicBezTo>
                    <a:pt x="5566791" y="5964809"/>
                    <a:pt x="5597271" y="5972429"/>
                    <a:pt x="5604891" y="5987669"/>
                  </a:cubicBezTo>
                  <a:cubicBezTo>
                    <a:pt x="5620131" y="6002909"/>
                    <a:pt x="5620131" y="6025769"/>
                    <a:pt x="5604891" y="6041136"/>
                  </a:cubicBezTo>
                  <a:cubicBezTo>
                    <a:pt x="5597271" y="6048756"/>
                    <a:pt x="5589651" y="6048756"/>
                    <a:pt x="5574411" y="6048756"/>
                  </a:cubicBezTo>
                  <a:cubicBezTo>
                    <a:pt x="5566791" y="6048756"/>
                    <a:pt x="5559171" y="6041136"/>
                    <a:pt x="5551551" y="6033516"/>
                  </a:cubicBezTo>
                  <a:close/>
                  <a:moveTo>
                    <a:pt x="1212469" y="6025896"/>
                  </a:moveTo>
                  <a:cubicBezTo>
                    <a:pt x="1197229" y="6010656"/>
                    <a:pt x="1197229" y="5987796"/>
                    <a:pt x="1212469" y="5972429"/>
                  </a:cubicBezTo>
                  <a:cubicBezTo>
                    <a:pt x="1220089" y="5957189"/>
                    <a:pt x="1250569" y="5957189"/>
                    <a:pt x="1265809" y="5972429"/>
                  </a:cubicBezTo>
                  <a:cubicBezTo>
                    <a:pt x="1281049" y="5980049"/>
                    <a:pt x="1281049" y="6002909"/>
                    <a:pt x="1265809" y="6025896"/>
                  </a:cubicBezTo>
                  <a:cubicBezTo>
                    <a:pt x="1258189" y="6033516"/>
                    <a:pt x="1250569" y="6033516"/>
                    <a:pt x="1235329" y="6033516"/>
                  </a:cubicBezTo>
                  <a:cubicBezTo>
                    <a:pt x="1227709" y="6033516"/>
                    <a:pt x="1220089" y="6033516"/>
                    <a:pt x="1212469" y="6025896"/>
                  </a:cubicBezTo>
                  <a:close/>
                  <a:moveTo>
                    <a:pt x="5711698" y="5896229"/>
                  </a:moveTo>
                  <a:cubicBezTo>
                    <a:pt x="5696458" y="5880989"/>
                    <a:pt x="5696458" y="5858129"/>
                    <a:pt x="5711698" y="5842762"/>
                  </a:cubicBezTo>
                  <a:cubicBezTo>
                    <a:pt x="5726938" y="5827522"/>
                    <a:pt x="5749798" y="5827522"/>
                    <a:pt x="5765038" y="5842762"/>
                  </a:cubicBezTo>
                  <a:cubicBezTo>
                    <a:pt x="5780278" y="5858002"/>
                    <a:pt x="5780278" y="5880862"/>
                    <a:pt x="5765038" y="5896229"/>
                  </a:cubicBezTo>
                  <a:cubicBezTo>
                    <a:pt x="5757418" y="5903849"/>
                    <a:pt x="5749798" y="5903849"/>
                    <a:pt x="5734558" y="5903849"/>
                  </a:cubicBezTo>
                  <a:cubicBezTo>
                    <a:pt x="5726938" y="5903849"/>
                    <a:pt x="5719318" y="5903849"/>
                    <a:pt x="5711698" y="5896229"/>
                  </a:cubicBezTo>
                  <a:close/>
                  <a:moveTo>
                    <a:pt x="1052322" y="5880989"/>
                  </a:moveTo>
                  <a:cubicBezTo>
                    <a:pt x="1037082" y="5865749"/>
                    <a:pt x="1037082" y="5842889"/>
                    <a:pt x="1052322" y="5827522"/>
                  </a:cubicBezTo>
                  <a:cubicBezTo>
                    <a:pt x="1067562" y="5812282"/>
                    <a:pt x="1090422" y="5812282"/>
                    <a:pt x="1105662" y="5827522"/>
                  </a:cubicBezTo>
                  <a:cubicBezTo>
                    <a:pt x="1120902" y="5842762"/>
                    <a:pt x="1120902" y="5865622"/>
                    <a:pt x="1105662" y="5880989"/>
                  </a:cubicBezTo>
                  <a:cubicBezTo>
                    <a:pt x="1098042" y="5888609"/>
                    <a:pt x="1090422" y="5896229"/>
                    <a:pt x="1082802" y="5896229"/>
                  </a:cubicBezTo>
                  <a:cubicBezTo>
                    <a:pt x="1067562" y="5896229"/>
                    <a:pt x="1059942" y="5888609"/>
                    <a:pt x="1052322" y="5880989"/>
                  </a:cubicBezTo>
                  <a:close/>
                  <a:moveTo>
                    <a:pt x="5864225" y="5743702"/>
                  </a:moveTo>
                  <a:cubicBezTo>
                    <a:pt x="5848985" y="5728462"/>
                    <a:pt x="5848985" y="5705602"/>
                    <a:pt x="5864225" y="5690235"/>
                  </a:cubicBezTo>
                  <a:cubicBezTo>
                    <a:pt x="5871845" y="5674995"/>
                    <a:pt x="5902325" y="5674995"/>
                    <a:pt x="5917565" y="5690235"/>
                  </a:cubicBezTo>
                  <a:cubicBezTo>
                    <a:pt x="5932805" y="5705475"/>
                    <a:pt x="5932805" y="5728335"/>
                    <a:pt x="5917565" y="5743702"/>
                  </a:cubicBezTo>
                  <a:cubicBezTo>
                    <a:pt x="5909945" y="5751322"/>
                    <a:pt x="5902325" y="5751322"/>
                    <a:pt x="5887085" y="5751322"/>
                  </a:cubicBezTo>
                  <a:cubicBezTo>
                    <a:pt x="5879465" y="5751322"/>
                    <a:pt x="5871845" y="5751322"/>
                    <a:pt x="5864225" y="5743702"/>
                  </a:cubicBezTo>
                  <a:close/>
                  <a:moveTo>
                    <a:pt x="899795" y="5728462"/>
                  </a:moveTo>
                  <a:cubicBezTo>
                    <a:pt x="884555" y="5713222"/>
                    <a:pt x="892175" y="5690362"/>
                    <a:pt x="907415" y="5674995"/>
                  </a:cubicBezTo>
                  <a:cubicBezTo>
                    <a:pt x="922655" y="5659755"/>
                    <a:pt x="945515" y="5659755"/>
                    <a:pt x="960755" y="5674995"/>
                  </a:cubicBezTo>
                  <a:cubicBezTo>
                    <a:pt x="975995" y="5690235"/>
                    <a:pt x="968375" y="5713095"/>
                    <a:pt x="953135" y="5728462"/>
                  </a:cubicBezTo>
                  <a:cubicBezTo>
                    <a:pt x="945515" y="5736082"/>
                    <a:pt x="937895" y="5736082"/>
                    <a:pt x="930275" y="5736082"/>
                  </a:cubicBezTo>
                  <a:cubicBezTo>
                    <a:pt x="922655" y="5736082"/>
                    <a:pt x="907415" y="5736082"/>
                    <a:pt x="899795" y="5728462"/>
                  </a:cubicBezTo>
                  <a:close/>
                  <a:moveTo>
                    <a:pt x="6009132" y="5583555"/>
                  </a:moveTo>
                  <a:cubicBezTo>
                    <a:pt x="5986272" y="5568315"/>
                    <a:pt x="5986272" y="5545455"/>
                    <a:pt x="6001512" y="5530088"/>
                  </a:cubicBezTo>
                  <a:cubicBezTo>
                    <a:pt x="6016752" y="5514848"/>
                    <a:pt x="6039612" y="5514848"/>
                    <a:pt x="6054852" y="5522468"/>
                  </a:cubicBezTo>
                  <a:cubicBezTo>
                    <a:pt x="6070092" y="5537708"/>
                    <a:pt x="6070092" y="5560568"/>
                    <a:pt x="6062472" y="5575935"/>
                  </a:cubicBezTo>
                  <a:cubicBezTo>
                    <a:pt x="6054852" y="5591175"/>
                    <a:pt x="6039612" y="5591175"/>
                    <a:pt x="6031992" y="5591175"/>
                  </a:cubicBezTo>
                  <a:cubicBezTo>
                    <a:pt x="6024372" y="5591175"/>
                    <a:pt x="6009132" y="5591175"/>
                    <a:pt x="6009132" y="5583555"/>
                  </a:cubicBezTo>
                  <a:close/>
                  <a:moveTo>
                    <a:pt x="762508" y="5560695"/>
                  </a:moveTo>
                  <a:cubicBezTo>
                    <a:pt x="747268" y="5545455"/>
                    <a:pt x="747268" y="5522595"/>
                    <a:pt x="762508" y="5507228"/>
                  </a:cubicBezTo>
                  <a:cubicBezTo>
                    <a:pt x="785368" y="5499608"/>
                    <a:pt x="808228" y="5499608"/>
                    <a:pt x="823468" y="5514848"/>
                  </a:cubicBezTo>
                  <a:cubicBezTo>
                    <a:pt x="831088" y="5530088"/>
                    <a:pt x="831088" y="5552948"/>
                    <a:pt x="815848" y="5568315"/>
                  </a:cubicBezTo>
                  <a:cubicBezTo>
                    <a:pt x="808228" y="5575935"/>
                    <a:pt x="800608" y="5575935"/>
                    <a:pt x="792988" y="5575935"/>
                  </a:cubicBezTo>
                  <a:cubicBezTo>
                    <a:pt x="777748" y="5575935"/>
                    <a:pt x="770128" y="5575935"/>
                    <a:pt x="762508" y="5560695"/>
                  </a:cubicBezTo>
                  <a:close/>
                  <a:moveTo>
                    <a:pt x="6138799" y="5415788"/>
                  </a:moveTo>
                  <a:cubicBezTo>
                    <a:pt x="6123559" y="5400548"/>
                    <a:pt x="6115939" y="5377688"/>
                    <a:pt x="6131179" y="5362321"/>
                  </a:cubicBezTo>
                  <a:cubicBezTo>
                    <a:pt x="6138799" y="5347081"/>
                    <a:pt x="6161659" y="5339461"/>
                    <a:pt x="6184519" y="5354701"/>
                  </a:cubicBezTo>
                  <a:cubicBezTo>
                    <a:pt x="6199759" y="5369941"/>
                    <a:pt x="6199759" y="5392801"/>
                    <a:pt x="6192139" y="5408168"/>
                  </a:cubicBezTo>
                  <a:cubicBezTo>
                    <a:pt x="6184519" y="5415788"/>
                    <a:pt x="6169279" y="5423408"/>
                    <a:pt x="6161659" y="5423408"/>
                  </a:cubicBezTo>
                  <a:cubicBezTo>
                    <a:pt x="6154039" y="5423408"/>
                    <a:pt x="6146419" y="5423408"/>
                    <a:pt x="6138799" y="5415788"/>
                  </a:cubicBezTo>
                  <a:close/>
                  <a:moveTo>
                    <a:pt x="632841" y="5392928"/>
                  </a:moveTo>
                  <a:cubicBezTo>
                    <a:pt x="617601" y="5370068"/>
                    <a:pt x="625221" y="5347208"/>
                    <a:pt x="640461" y="5339461"/>
                  </a:cubicBezTo>
                  <a:cubicBezTo>
                    <a:pt x="655701" y="5324221"/>
                    <a:pt x="678561" y="5331841"/>
                    <a:pt x="693801" y="5347081"/>
                  </a:cubicBezTo>
                  <a:cubicBezTo>
                    <a:pt x="701421" y="5362321"/>
                    <a:pt x="701421" y="5385181"/>
                    <a:pt x="686181" y="5400548"/>
                  </a:cubicBezTo>
                  <a:cubicBezTo>
                    <a:pt x="678561" y="5408168"/>
                    <a:pt x="670941" y="5408168"/>
                    <a:pt x="663321" y="5408168"/>
                  </a:cubicBezTo>
                  <a:cubicBezTo>
                    <a:pt x="648081" y="5408168"/>
                    <a:pt x="640461" y="5400548"/>
                    <a:pt x="632841" y="5392928"/>
                  </a:cubicBezTo>
                  <a:close/>
                  <a:moveTo>
                    <a:pt x="6260719" y="5240401"/>
                  </a:moveTo>
                  <a:cubicBezTo>
                    <a:pt x="6237859" y="5225161"/>
                    <a:pt x="6237859" y="5202301"/>
                    <a:pt x="6245479" y="5186934"/>
                  </a:cubicBezTo>
                  <a:cubicBezTo>
                    <a:pt x="6260719" y="5171694"/>
                    <a:pt x="6283579" y="5164074"/>
                    <a:pt x="6298819" y="5171694"/>
                  </a:cubicBezTo>
                  <a:cubicBezTo>
                    <a:pt x="6314059" y="5186934"/>
                    <a:pt x="6321679" y="5209794"/>
                    <a:pt x="6314059" y="5225161"/>
                  </a:cubicBezTo>
                  <a:cubicBezTo>
                    <a:pt x="6306439" y="5240401"/>
                    <a:pt x="6291199" y="5248021"/>
                    <a:pt x="6275959" y="5248021"/>
                  </a:cubicBezTo>
                  <a:cubicBezTo>
                    <a:pt x="6275959" y="5248021"/>
                    <a:pt x="6268339" y="5240401"/>
                    <a:pt x="6260719" y="5240401"/>
                  </a:cubicBezTo>
                  <a:close/>
                  <a:moveTo>
                    <a:pt x="510794" y="5209921"/>
                  </a:moveTo>
                  <a:cubicBezTo>
                    <a:pt x="495554" y="5194681"/>
                    <a:pt x="503174" y="5171821"/>
                    <a:pt x="526034" y="5156454"/>
                  </a:cubicBezTo>
                  <a:cubicBezTo>
                    <a:pt x="541274" y="5148834"/>
                    <a:pt x="564134" y="5148834"/>
                    <a:pt x="571754" y="5171694"/>
                  </a:cubicBezTo>
                  <a:cubicBezTo>
                    <a:pt x="586994" y="5186934"/>
                    <a:pt x="579374" y="5209794"/>
                    <a:pt x="564134" y="5225161"/>
                  </a:cubicBezTo>
                  <a:cubicBezTo>
                    <a:pt x="556514" y="5225161"/>
                    <a:pt x="548894" y="5225161"/>
                    <a:pt x="541274" y="5225161"/>
                  </a:cubicBezTo>
                  <a:cubicBezTo>
                    <a:pt x="526034" y="5225161"/>
                    <a:pt x="518414" y="5225161"/>
                    <a:pt x="510794" y="5209921"/>
                  </a:cubicBezTo>
                  <a:close/>
                  <a:moveTo>
                    <a:pt x="6367526" y="5057394"/>
                  </a:moveTo>
                  <a:cubicBezTo>
                    <a:pt x="6352286" y="5042154"/>
                    <a:pt x="6344666" y="5019294"/>
                    <a:pt x="6352286" y="5003927"/>
                  </a:cubicBezTo>
                  <a:cubicBezTo>
                    <a:pt x="6367526" y="4988687"/>
                    <a:pt x="6390386" y="4981067"/>
                    <a:pt x="6405626" y="4988687"/>
                  </a:cubicBezTo>
                  <a:cubicBezTo>
                    <a:pt x="6420866" y="4996307"/>
                    <a:pt x="6428486" y="5019167"/>
                    <a:pt x="6420866" y="5042154"/>
                  </a:cubicBezTo>
                  <a:cubicBezTo>
                    <a:pt x="6413246" y="5049774"/>
                    <a:pt x="6398006" y="5057394"/>
                    <a:pt x="6390386" y="5057394"/>
                  </a:cubicBezTo>
                  <a:cubicBezTo>
                    <a:pt x="6382766" y="5057394"/>
                    <a:pt x="6375146" y="5057394"/>
                    <a:pt x="6367526" y="5057394"/>
                  </a:cubicBezTo>
                  <a:close/>
                  <a:moveTo>
                    <a:pt x="404114" y="5019294"/>
                  </a:moveTo>
                  <a:cubicBezTo>
                    <a:pt x="388874" y="5004054"/>
                    <a:pt x="396494" y="4981194"/>
                    <a:pt x="419354" y="4973574"/>
                  </a:cubicBezTo>
                  <a:cubicBezTo>
                    <a:pt x="434594" y="4958334"/>
                    <a:pt x="457454" y="4965954"/>
                    <a:pt x="472694" y="4988814"/>
                  </a:cubicBezTo>
                  <a:cubicBezTo>
                    <a:pt x="480314" y="5004054"/>
                    <a:pt x="472694" y="5026914"/>
                    <a:pt x="449834" y="5034534"/>
                  </a:cubicBezTo>
                  <a:cubicBezTo>
                    <a:pt x="449834" y="5042154"/>
                    <a:pt x="442214" y="5042154"/>
                    <a:pt x="434594" y="5042154"/>
                  </a:cubicBezTo>
                  <a:cubicBezTo>
                    <a:pt x="419354" y="5042154"/>
                    <a:pt x="411734" y="5034534"/>
                    <a:pt x="404114" y="5019294"/>
                  </a:cubicBezTo>
                  <a:close/>
                  <a:moveTo>
                    <a:pt x="6466713" y="4866767"/>
                  </a:moveTo>
                  <a:cubicBezTo>
                    <a:pt x="6451473" y="4859147"/>
                    <a:pt x="6436233" y="4836287"/>
                    <a:pt x="6451473" y="4813300"/>
                  </a:cubicBezTo>
                  <a:cubicBezTo>
                    <a:pt x="6459093" y="4798060"/>
                    <a:pt x="6481953" y="4790440"/>
                    <a:pt x="6497193" y="4798060"/>
                  </a:cubicBezTo>
                  <a:cubicBezTo>
                    <a:pt x="6520053" y="4805680"/>
                    <a:pt x="6527673" y="4828540"/>
                    <a:pt x="6520053" y="4843780"/>
                  </a:cubicBezTo>
                  <a:cubicBezTo>
                    <a:pt x="6512433" y="4859020"/>
                    <a:pt x="6497193" y="4866640"/>
                    <a:pt x="6481953" y="4866640"/>
                  </a:cubicBezTo>
                  <a:cubicBezTo>
                    <a:pt x="6474333" y="4866640"/>
                    <a:pt x="6474333" y="4866640"/>
                    <a:pt x="6466713" y="4866640"/>
                  </a:cubicBezTo>
                  <a:close/>
                  <a:moveTo>
                    <a:pt x="305054" y="4828540"/>
                  </a:moveTo>
                  <a:cubicBezTo>
                    <a:pt x="297434" y="4805680"/>
                    <a:pt x="305054" y="4782820"/>
                    <a:pt x="327914" y="4775073"/>
                  </a:cubicBezTo>
                  <a:cubicBezTo>
                    <a:pt x="343154" y="4767453"/>
                    <a:pt x="366014" y="4775073"/>
                    <a:pt x="373634" y="4797933"/>
                  </a:cubicBezTo>
                  <a:cubicBezTo>
                    <a:pt x="381254" y="4813173"/>
                    <a:pt x="373634" y="4836033"/>
                    <a:pt x="358394" y="4843653"/>
                  </a:cubicBezTo>
                  <a:cubicBezTo>
                    <a:pt x="350774" y="4851273"/>
                    <a:pt x="343154" y="4851273"/>
                    <a:pt x="343154" y="4851273"/>
                  </a:cubicBezTo>
                  <a:cubicBezTo>
                    <a:pt x="327914" y="4851273"/>
                    <a:pt x="312674" y="4843653"/>
                    <a:pt x="305054" y="4828413"/>
                  </a:cubicBezTo>
                  <a:close/>
                  <a:moveTo>
                    <a:pt x="6550660" y="4668520"/>
                  </a:moveTo>
                  <a:cubicBezTo>
                    <a:pt x="6535420" y="4660900"/>
                    <a:pt x="6520180" y="4638040"/>
                    <a:pt x="6527800" y="4622800"/>
                  </a:cubicBezTo>
                  <a:cubicBezTo>
                    <a:pt x="6535420" y="4599940"/>
                    <a:pt x="6558280" y="4592320"/>
                    <a:pt x="6581140" y="4599940"/>
                  </a:cubicBezTo>
                  <a:cubicBezTo>
                    <a:pt x="6604000" y="4607560"/>
                    <a:pt x="6611620" y="4630420"/>
                    <a:pt x="6604000" y="4645660"/>
                  </a:cubicBezTo>
                  <a:cubicBezTo>
                    <a:pt x="6596380" y="4660900"/>
                    <a:pt x="6581140" y="4668520"/>
                    <a:pt x="6565900" y="4668520"/>
                  </a:cubicBezTo>
                  <a:cubicBezTo>
                    <a:pt x="6565900" y="4668520"/>
                    <a:pt x="6558280" y="4668520"/>
                    <a:pt x="6550660" y="4668520"/>
                  </a:cubicBezTo>
                  <a:close/>
                  <a:moveTo>
                    <a:pt x="221107" y="4630420"/>
                  </a:moveTo>
                  <a:cubicBezTo>
                    <a:pt x="213487" y="4607560"/>
                    <a:pt x="228727" y="4584700"/>
                    <a:pt x="243967" y="4576953"/>
                  </a:cubicBezTo>
                  <a:cubicBezTo>
                    <a:pt x="266827" y="4569333"/>
                    <a:pt x="289687" y="4584573"/>
                    <a:pt x="297307" y="4599813"/>
                  </a:cubicBezTo>
                  <a:cubicBezTo>
                    <a:pt x="304927" y="4622673"/>
                    <a:pt x="289687" y="4645533"/>
                    <a:pt x="274447" y="4653280"/>
                  </a:cubicBezTo>
                  <a:cubicBezTo>
                    <a:pt x="266827" y="4653280"/>
                    <a:pt x="266827" y="4653280"/>
                    <a:pt x="259207" y="4653280"/>
                  </a:cubicBezTo>
                  <a:cubicBezTo>
                    <a:pt x="243967" y="4653280"/>
                    <a:pt x="228727" y="4645660"/>
                    <a:pt x="221107" y="4630420"/>
                  </a:cubicBezTo>
                  <a:close/>
                  <a:moveTo>
                    <a:pt x="6626860" y="4470146"/>
                  </a:moveTo>
                  <a:cubicBezTo>
                    <a:pt x="6604000" y="4462526"/>
                    <a:pt x="6596380" y="4439666"/>
                    <a:pt x="6604000" y="4416679"/>
                  </a:cubicBezTo>
                  <a:cubicBezTo>
                    <a:pt x="6604000" y="4401439"/>
                    <a:pt x="6626860" y="4386199"/>
                    <a:pt x="6649720" y="4393819"/>
                  </a:cubicBezTo>
                  <a:cubicBezTo>
                    <a:pt x="6672580" y="4401439"/>
                    <a:pt x="6680200" y="4424299"/>
                    <a:pt x="6672580" y="4439539"/>
                  </a:cubicBezTo>
                  <a:cubicBezTo>
                    <a:pt x="6672580" y="4454779"/>
                    <a:pt x="6657340" y="4470019"/>
                    <a:pt x="6634480" y="4470019"/>
                  </a:cubicBezTo>
                  <a:cubicBezTo>
                    <a:pt x="6634480" y="4470019"/>
                    <a:pt x="6626860" y="4470019"/>
                    <a:pt x="6626860" y="4470019"/>
                  </a:cubicBezTo>
                  <a:close/>
                  <a:moveTo>
                    <a:pt x="152527" y="4424299"/>
                  </a:moveTo>
                  <a:cubicBezTo>
                    <a:pt x="144907" y="4401439"/>
                    <a:pt x="160147" y="4378579"/>
                    <a:pt x="175387" y="4378579"/>
                  </a:cubicBezTo>
                  <a:cubicBezTo>
                    <a:pt x="198247" y="4370959"/>
                    <a:pt x="221107" y="4378579"/>
                    <a:pt x="228727" y="4401439"/>
                  </a:cubicBezTo>
                  <a:cubicBezTo>
                    <a:pt x="228727" y="4424299"/>
                    <a:pt x="221107" y="4439539"/>
                    <a:pt x="198247" y="4447159"/>
                  </a:cubicBezTo>
                  <a:cubicBezTo>
                    <a:pt x="198247" y="4447159"/>
                    <a:pt x="190627" y="4447159"/>
                    <a:pt x="190627" y="4447159"/>
                  </a:cubicBezTo>
                  <a:cubicBezTo>
                    <a:pt x="175387" y="4447159"/>
                    <a:pt x="160147" y="4439539"/>
                    <a:pt x="152527" y="4424299"/>
                  </a:cubicBezTo>
                  <a:close/>
                  <a:moveTo>
                    <a:pt x="6687947" y="4264025"/>
                  </a:moveTo>
                  <a:cubicBezTo>
                    <a:pt x="6665086" y="4256405"/>
                    <a:pt x="6649847" y="4233545"/>
                    <a:pt x="6657467" y="4218305"/>
                  </a:cubicBezTo>
                  <a:cubicBezTo>
                    <a:pt x="6665086" y="4195445"/>
                    <a:pt x="6680326" y="4180205"/>
                    <a:pt x="6703186" y="4187825"/>
                  </a:cubicBezTo>
                  <a:cubicBezTo>
                    <a:pt x="6726047" y="4195445"/>
                    <a:pt x="6733667" y="4210685"/>
                    <a:pt x="6733667" y="4233545"/>
                  </a:cubicBezTo>
                  <a:cubicBezTo>
                    <a:pt x="6726047" y="4248785"/>
                    <a:pt x="6710807" y="4264025"/>
                    <a:pt x="6695567" y="4264025"/>
                  </a:cubicBezTo>
                  <a:cubicBezTo>
                    <a:pt x="6695567" y="4264025"/>
                    <a:pt x="6687947" y="4264025"/>
                    <a:pt x="6687947" y="4264025"/>
                  </a:cubicBezTo>
                  <a:close/>
                  <a:moveTo>
                    <a:pt x="99187" y="4210812"/>
                  </a:moveTo>
                  <a:cubicBezTo>
                    <a:pt x="91567" y="4195572"/>
                    <a:pt x="106807" y="4172712"/>
                    <a:pt x="122047" y="4165092"/>
                  </a:cubicBezTo>
                  <a:cubicBezTo>
                    <a:pt x="144907" y="4165092"/>
                    <a:pt x="167767" y="4172712"/>
                    <a:pt x="167767" y="4195572"/>
                  </a:cubicBezTo>
                  <a:cubicBezTo>
                    <a:pt x="175387" y="4218432"/>
                    <a:pt x="160147" y="4241292"/>
                    <a:pt x="144907" y="4241292"/>
                  </a:cubicBezTo>
                  <a:cubicBezTo>
                    <a:pt x="137287" y="4241292"/>
                    <a:pt x="137287" y="4241292"/>
                    <a:pt x="129667" y="4241292"/>
                  </a:cubicBezTo>
                  <a:cubicBezTo>
                    <a:pt x="114427" y="4241292"/>
                    <a:pt x="99187" y="4233672"/>
                    <a:pt x="99187" y="4210812"/>
                  </a:cubicBezTo>
                  <a:close/>
                  <a:moveTo>
                    <a:pt x="6733667" y="4050538"/>
                  </a:moveTo>
                  <a:cubicBezTo>
                    <a:pt x="6710807" y="4050538"/>
                    <a:pt x="6695567" y="4027678"/>
                    <a:pt x="6703187" y="4004818"/>
                  </a:cubicBezTo>
                  <a:cubicBezTo>
                    <a:pt x="6703187" y="3989578"/>
                    <a:pt x="6726048" y="3974338"/>
                    <a:pt x="6748907" y="3974338"/>
                  </a:cubicBezTo>
                  <a:cubicBezTo>
                    <a:pt x="6764148" y="3981958"/>
                    <a:pt x="6779387" y="3997198"/>
                    <a:pt x="6779387" y="4020058"/>
                  </a:cubicBezTo>
                  <a:cubicBezTo>
                    <a:pt x="6771767" y="4042918"/>
                    <a:pt x="6756527" y="4050538"/>
                    <a:pt x="6741287" y="4050538"/>
                  </a:cubicBezTo>
                  <a:cubicBezTo>
                    <a:pt x="6741287" y="4050538"/>
                    <a:pt x="6733667" y="4050538"/>
                    <a:pt x="6733667" y="4050538"/>
                  </a:cubicBezTo>
                  <a:close/>
                  <a:moveTo>
                    <a:pt x="53340" y="4004818"/>
                  </a:moveTo>
                  <a:cubicBezTo>
                    <a:pt x="45720" y="3981958"/>
                    <a:pt x="60960" y="3959098"/>
                    <a:pt x="83820" y="3959098"/>
                  </a:cubicBezTo>
                  <a:cubicBezTo>
                    <a:pt x="106680" y="3951478"/>
                    <a:pt x="121920" y="3966718"/>
                    <a:pt x="129540" y="3989578"/>
                  </a:cubicBezTo>
                  <a:cubicBezTo>
                    <a:pt x="129540" y="4012438"/>
                    <a:pt x="114300" y="4027678"/>
                    <a:pt x="99060" y="4035298"/>
                  </a:cubicBezTo>
                  <a:cubicBezTo>
                    <a:pt x="91440" y="4035298"/>
                    <a:pt x="91440" y="4035298"/>
                    <a:pt x="91440" y="4035298"/>
                  </a:cubicBezTo>
                  <a:cubicBezTo>
                    <a:pt x="68580" y="4035298"/>
                    <a:pt x="53340" y="4020058"/>
                    <a:pt x="53340" y="4004818"/>
                  </a:cubicBezTo>
                  <a:close/>
                  <a:moveTo>
                    <a:pt x="6764147" y="3836924"/>
                  </a:moveTo>
                  <a:cubicBezTo>
                    <a:pt x="6748907" y="3836924"/>
                    <a:pt x="6733667" y="3821684"/>
                    <a:pt x="6733667" y="3798824"/>
                  </a:cubicBezTo>
                  <a:cubicBezTo>
                    <a:pt x="6733667" y="3775964"/>
                    <a:pt x="6756526" y="3760724"/>
                    <a:pt x="6771767" y="3768344"/>
                  </a:cubicBezTo>
                  <a:cubicBezTo>
                    <a:pt x="6794626" y="3768344"/>
                    <a:pt x="6809867" y="3783584"/>
                    <a:pt x="6809867" y="3806444"/>
                  </a:cubicBezTo>
                  <a:cubicBezTo>
                    <a:pt x="6809867" y="3829304"/>
                    <a:pt x="6787007" y="3844544"/>
                    <a:pt x="6771767" y="3844544"/>
                  </a:cubicBezTo>
                  <a:cubicBezTo>
                    <a:pt x="6771767" y="3844544"/>
                    <a:pt x="6764147" y="3836924"/>
                    <a:pt x="6764147" y="3836924"/>
                  </a:cubicBezTo>
                  <a:close/>
                  <a:moveTo>
                    <a:pt x="22860" y="3791204"/>
                  </a:moveTo>
                  <a:cubicBezTo>
                    <a:pt x="22860" y="3768344"/>
                    <a:pt x="38100" y="3745484"/>
                    <a:pt x="53340" y="3745484"/>
                  </a:cubicBezTo>
                  <a:cubicBezTo>
                    <a:pt x="76200" y="3745484"/>
                    <a:pt x="99060" y="3760724"/>
                    <a:pt x="99060" y="3775964"/>
                  </a:cubicBezTo>
                  <a:cubicBezTo>
                    <a:pt x="99060" y="3798824"/>
                    <a:pt x="83820" y="3821684"/>
                    <a:pt x="60960" y="3821684"/>
                  </a:cubicBezTo>
                  <a:cubicBezTo>
                    <a:pt x="38100" y="3821684"/>
                    <a:pt x="22860" y="3806444"/>
                    <a:pt x="22860" y="3791204"/>
                  </a:cubicBezTo>
                  <a:close/>
                  <a:moveTo>
                    <a:pt x="6787007" y="3623310"/>
                  </a:moveTo>
                  <a:cubicBezTo>
                    <a:pt x="6764147" y="3623310"/>
                    <a:pt x="6748907" y="3608070"/>
                    <a:pt x="6748907" y="3585210"/>
                  </a:cubicBezTo>
                  <a:cubicBezTo>
                    <a:pt x="6748907" y="3562350"/>
                    <a:pt x="6771767" y="3547110"/>
                    <a:pt x="6787007" y="3554730"/>
                  </a:cubicBezTo>
                  <a:cubicBezTo>
                    <a:pt x="6809867" y="3554730"/>
                    <a:pt x="6825107" y="3569970"/>
                    <a:pt x="6825107" y="3592830"/>
                  </a:cubicBezTo>
                  <a:cubicBezTo>
                    <a:pt x="6825107" y="3608070"/>
                    <a:pt x="6809867" y="3630930"/>
                    <a:pt x="6787007" y="3630930"/>
                  </a:cubicBezTo>
                  <a:cubicBezTo>
                    <a:pt x="6787007" y="3630930"/>
                    <a:pt x="6787007" y="3630930"/>
                    <a:pt x="6787007" y="3623310"/>
                  </a:cubicBezTo>
                  <a:close/>
                  <a:moveTo>
                    <a:pt x="7620" y="3569970"/>
                  </a:moveTo>
                  <a:cubicBezTo>
                    <a:pt x="7620" y="3547110"/>
                    <a:pt x="22860" y="3531870"/>
                    <a:pt x="45720" y="3531870"/>
                  </a:cubicBezTo>
                  <a:cubicBezTo>
                    <a:pt x="60960" y="3531870"/>
                    <a:pt x="83820" y="3547110"/>
                    <a:pt x="83820" y="3569970"/>
                  </a:cubicBezTo>
                  <a:cubicBezTo>
                    <a:pt x="83820" y="3592830"/>
                    <a:pt x="68580" y="3608070"/>
                    <a:pt x="45720" y="3608070"/>
                  </a:cubicBezTo>
                  <a:cubicBezTo>
                    <a:pt x="22860" y="3608070"/>
                    <a:pt x="7620" y="3592830"/>
                    <a:pt x="7620" y="3569970"/>
                  </a:cubicBezTo>
                  <a:close/>
                  <a:moveTo>
                    <a:pt x="6756526" y="3371596"/>
                  </a:moveTo>
                  <a:cubicBezTo>
                    <a:pt x="6756526" y="3356356"/>
                    <a:pt x="6771767" y="3333496"/>
                    <a:pt x="6794626" y="3333496"/>
                  </a:cubicBezTo>
                  <a:cubicBezTo>
                    <a:pt x="6809867" y="3333496"/>
                    <a:pt x="6832726" y="3356356"/>
                    <a:pt x="6832726" y="3371596"/>
                  </a:cubicBezTo>
                  <a:cubicBezTo>
                    <a:pt x="6832726" y="3394456"/>
                    <a:pt x="6809867" y="3409696"/>
                    <a:pt x="6794626" y="3409696"/>
                  </a:cubicBezTo>
                  <a:cubicBezTo>
                    <a:pt x="6771767" y="3409696"/>
                    <a:pt x="6756526" y="3394456"/>
                    <a:pt x="6756526" y="3371596"/>
                  </a:cubicBezTo>
                  <a:close/>
                  <a:moveTo>
                    <a:pt x="38100" y="3394456"/>
                  </a:moveTo>
                  <a:cubicBezTo>
                    <a:pt x="22860" y="3394456"/>
                    <a:pt x="0" y="3379216"/>
                    <a:pt x="0" y="3356356"/>
                  </a:cubicBezTo>
                  <a:cubicBezTo>
                    <a:pt x="0" y="3333496"/>
                    <a:pt x="22860" y="3318256"/>
                    <a:pt x="38100" y="3318256"/>
                  </a:cubicBezTo>
                  <a:cubicBezTo>
                    <a:pt x="60960" y="3318256"/>
                    <a:pt x="76200" y="3333496"/>
                    <a:pt x="76200" y="3356356"/>
                  </a:cubicBezTo>
                  <a:cubicBezTo>
                    <a:pt x="76200" y="3379216"/>
                    <a:pt x="60960" y="3394456"/>
                    <a:pt x="38100" y="3394456"/>
                  </a:cubicBezTo>
                  <a:close/>
                  <a:moveTo>
                    <a:pt x="6741287" y="3165602"/>
                  </a:moveTo>
                  <a:cubicBezTo>
                    <a:pt x="6741287" y="3142742"/>
                    <a:pt x="6756527" y="3127502"/>
                    <a:pt x="6779387" y="3119882"/>
                  </a:cubicBezTo>
                  <a:cubicBezTo>
                    <a:pt x="6802247" y="3119882"/>
                    <a:pt x="6817487" y="3135122"/>
                    <a:pt x="6817487" y="3157982"/>
                  </a:cubicBezTo>
                  <a:cubicBezTo>
                    <a:pt x="6825107" y="3180842"/>
                    <a:pt x="6809867" y="3196082"/>
                    <a:pt x="6787007" y="3196082"/>
                  </a:cubicBezTo>
                  <a:cubicBezTo>
                    <a:pt x="6787007" y="3196082"/>
                    <a:pt x="6787007" y="3196082"/>
                    <a:pt x="6779387" y="3196082"/>
                  </a:cubicBezTo>
                  <a:cubicBezTo>
                    <a:pt x="6764147" y="3196082"/>
                    <a:pt x="6748907" y="3180842"/>
                    <a:pt x="6741287" y="3165602"/>
                  </a:cubicBezTo>
                  <a:close/>
                  <a:moveTo>
                    <a:pt x="45720" y="3180842"/>
                  </a:moveTo>
                  <a:cubicBezTo>
                    <a:pt x="30480" y="3180842"/>
                    <a:pt x="15240" y="3157982"/>
                    <a:pt x="15240" y="3135122"/>
                  </a:cubicBezTo>
                  <a:cubicBezTo>
                    <a:pt x="15240" y="3119882"/>
                    <a:pt x="30480" y="3104642"/>
                    <a:pt x="53340" y="3104642"/>
                  </a:cubicBezTo>
                  <a:cubicBezTo>
                    <a:pt x="76200" y="3104642"/>
                    <a:pt x="91440" y="3119882"/>
                    <a:pt x="91440" y="3142742"/>
                  </a:cubicBezTo>
                  <a:cubicBezTo>
                    <a:pt x="91440" y="3165602"/>
                    <a:pt x="68580" y="3180842"/>
                    <a:pt x="53340" y="3180842"/>
                  </a:cubicBezTo>
                  <a:cubicBezTo>
                    <a:pt x="53340" y="3180842"/>
                    <a:pt x="45720" y="3180842"/>
                    <a:pt x="45720" y="3180842"/>
                  </a:cubicBezTo>
                  <a:close/>
                  <a:moveTo>
                    <a:pt x="6718426" y="2951988"/>
                  </a:moveTo>
                  <a:cubicBezTo>
                    <a:pt x="6718426" y="2929128"/>
                    <a:pt x="6733667" y="2913888"/>
                    <a:pt x="6756526" y="2906268"/>
                  </a:cubicBezTo>
                  <a:cubicBezTo>
                    <a:pt x="6771767" y="2906268"/>
                    <a:pt x="6794626" y="2921508"/>
                    <a:pt x="6794626" y="2944368"/>
                  </a:cubicBezTo>
                  <a:cubicBezTo>
                    <a:pt x="6802247" y="2959608"/>
                    <a:pt x="6787007" y="2982468"/>
                    <a:pt x="6764147" y="2982468"/>
                  </a:cubicBezTo>
                  <a:cubicBezTo>
                    <a:pt x="6764147" y="2982468"/>
                    <a:pt x="6764147" y="2982468"/>
                    <a:pt x="6756526" y="2982468"/>
                  </a:cubicBezTo>
                  <a:cubicBezTo>
                    <a:pt x="6741287" y="2982468"/>
                    <a:pt x="6726047" y="2974848"/>
                    <a:pt x="6718426" y="2951988"/>
                  </a:cubicBezTo>
                  <a:close/>
                  <a:moveTo>
                    <a:pt x="68580" y="2967228"/>
                  </a:moveTo>
                  <a:cubicBezTo>
                    <a:pt x="45720" y="2959608"/>
                    <a:pt x="38100" y="2944368"/>
                    <a:pt x="38100" y="2921508"/>
                  </a:cubicBezTo>
                  <a:cubicBezTo>
                    <a:pt x="38100" y="2898648"/>
                    <a:pt x="60960" y="2891028"/>
                    <a:pt x="83820" y="2891028"/>
                  </a:cubicBezTo>
                  <a:cubicBezTo>
                    <a:pt x="99060" y="2891028"/>
                    <a:pt x="114300" y="2913888"/>
                    <a:pt x="114300" y="2936748"/>
                  </a:cubicBezTo>
                  <a:cubicBezTo>
                    <a:pt x="106680" y="2951988"/>
                    <a:pt x="91440" y="2967228"/>
                    <a:pt x="76200" y="2967228"/>
                  </a:cubicBezTo>
                  <a:cubicBezTo>
                    <a:pt x="76200" y="2967228"/>
                    <a:pt x="68580" y="2967228"/>
                    <a:pt x="68580" y="2967228"/>
                  </a:cubicBezTo>
                  <a:close/>
                  <a:moveTo>
                    <a:pt x="6687820" y="2745994"/>
                  </a:moveTo>
                  <a:cubicBezTo>
                    <a:pt x="6680200" y="2723134"/>
                    <a:pt x="6695440" y="2700274"/>
                    <a:pt x="6718300" y="2700274"/>
                  </a:cubicBezTo>
                  <a:cubicBezTo>
                    <a:pt x="6733540" y="2692654"/>
                    <a:pt x="6756400" y="2707894"/>
                    <a:pt x="6764020" y="2730754"/>
                  </a:cubicBezTo>
                  <a:cubicBezTo>
                    <a:pt x="6764020" y="2745994"/>
                    <a:pt x="6748780" y="2768854"/>
                    <a:pt x="6733540" y="2776474"/>
                  </a:cubicBezTo>
                  <a:cubicBezTo>
                    <a:pt x="6725920" y="2776474"/>
                    <a:pt x="6725920" y="2776474"/>
                    <a:pt x="6725920" y="2776474"/>
                  </a:cubicBezTo>
                  <a:cubicBezTo>
                    <a:pt x="6703060" y="2776474"/>
                    <a:pt x="6687820" y="2761234"/>
                    <a:pt x="6687820" y="2745994"/>
                  </a:cubicBezTo>
                  <a:close/>
                  <a:moveTo>
                    <a:pt x="106680" y="2753614"/>
                  </a:moveTo>
                  <a:cubicBezTo>
                    <a:pt x="83820" y="2753614"/>
                    <a:pt x="68580" y="2730754"/>
                    <a:pt x="76200" y="2707894"/>
                  </a:cubicBezTo>
                  <a:cubicBezTo>
                    <a:pt x="76200" y="2685034"/>
                    <a:pt x="99060" y="2677414"/>
                    <a:pt x="121920" y="2677414"/>
                  </a:cubicBezTo>
                  <a:cubicBezTo>
                    <a:pt x="144780" y="2685034"/>
                    <a:pt x="152400" y="2707894"/>
                    <a:pt x="152400" y="2723134"/>
                  </a:cubicBezTo>
                  <a:cubicBezTo>
                    <a:pt x="144780" y="2745994"/>
                    <a:pt x="129540" y="2753614"/>
                    <a:pt x="114300" y="2753614"/>
                  </a:cubicBezTo>
                  <a:cubicBezTo>
                    <a:pt x="106680" y="2753614"/>
                    <a:pt x="106680" y="2753614"/>
                    <a:pt x="106680" y="2753614"/>
                  </a:cubicBezTo>
                  <a:close/>
                  <a:moveTo>
                    <a:pt x="6634480" y="2540000"/>
                  </a:moveTo>
                  <a:cubicBezTo>
                    <a:pt x="6634480" y="2517140"/>
                    <a:pt x="6642100" y="2494280"/>
                    <a:pt x="6664960" y="2494280"/>
                  </a:cubicBezTo>
                  <a:cubicBezTo>
                    <a:pt x="6687820" y="2486660"/>
                    <a:pt x="6703060" y="2494280"/>
                    <a:pt x="6710680" y="2517140"/>
                  </a:cubicBezTo>
                  <a:cubicBezTo>
                    <a:pt x="6718300" y="2540000"/>
                    <a:pt x="6703060" y="2562860"/>
                    <a:pt x="6687820" y="2562860"/>
                  </a:cubicBezTo>
                  <a:cubicBezTo>
                    <a:pt x="6680200" y="2562860"/>
                    <a:pt x="6680200" y="2562860"/>
                    <a:pt x="6672580" y="2562860"/>
                  </a:cubicBezTo>
                  <a:cubicBezTo>
                    <a:pt x="6657340" y="2562860"/>
                    <a:pt x="6642100" y="2555240"/>
                    <a:pt x="6634480" y="2540000"/>
                  </a:cubicBezTo>
                  <a:close/>
                  <a:moveTo>
                    <a:pt x="152527" y="2547620"/>
                  </a:moveTo>
                  <a:cubicBezTo>
                    <a:pt x="129667" y="2540000"/>
                    <a:pt x="122047" y="2517140"/>
                    <a:pt x="129667" y="2501900"/>
                  </a:cubicBezTo>
                  <a:cubicBezTo>
                    <a:pt x="129667" y="2479040"/>
                    <a:pt x="152527" y="2463800"/>
                    <a:pt x="175387" y="2471420"/>
                  </a:cubicBezTo>
                  <a:cubicBezTo>
                    <a:pt x="190627" y="2479040"/>
                    <a:pt x="205867" y="2501900"/>
                    <a:pt x="198247" y="2517140"/>
                  </a:cubicBezTo>
                  <a:cubicBezTo>
                    <a:pt x="198247" y="2532380"/>
                    <a:pt x="183007" y="2547620"/>
                    <a:pt x="167767" y="2547620"/>
                  </a:cubicBezTo>
                  <a:cubicBezTo>
                    <a:pt x="160147" y="2547620"/>
                    <a:pt x="160147" y="2547620"/>
                    <a:pt x="152527" y="2547620"/>
                  </a:cubicBezTo>
                  <a:close/>
                  <a:moveTo>
                    <a:pt x="6573520" y="2334006"/>
                  </a:moveTo>
                  <a:cubicBezTo>
                    <a:pt x="6565900" y="2318766"/>
                    <a:pt x="6581139" y="2295906"/>
                    <a:pt x="6596380" y="2288286"/>
                  </a:cubicBezTo>
                  <a:cubicBezTo>
                    <a:pt x="6619239" y="2280666"/>
                    <a:pt x="6642100" y="2288286"/>
                    <a:pt x="6649720" y="2311146"/>
                  </a:cubicBezTo>
                  <a:cubicBezTo>
                    <a:pt x="6657339" y="2334006"/>
                    <a:pt x="6642100" y="2349246"/>
                    <a:pt x="6626860" y="2356866"/>
                  </a:cubicBezTo>
                  <a:cubicBezTo>
                    <a:pt x="6619239" y="2364486"/>
                    <a:pt x="6611620" y="2364486"/>
                    <a:pt x="6611620" y="2364486"/>
                  </a:cubicBezTo>
                  <a:cubicBezTo>
                    <a:pt x="6596380" y="2364486"/>
                    <a:pt x="6581139" y="2349246"/>
                    <a:pt x="6573520" y="2334006"/>
                  </a:cubicBezTo>
                  <a:close/>
                  <a:moveTo>
                    <a:pt x="213487" y="2341626"/>
                  </a:moveTo>
                  <a:cubicBezTo>
                    <a:pt x="198247" y="2334006"/>
                    <a:pt x="183007" y="2311146"/>
                    <a:pt x="190627" y="2288159"/>
                  </a:cubicBezTo>
                  <a:cubicBezTo>
                    <a:pt x="198247" y="2272919"/>
                    <a:pt x="221107" y="2257679"/>
                    <a:pt x="243967" y="2265299"/>
                  </a:cubicBezTo>
                  <a:cubicBezTo>
                    <a:pt x="259207" y="2272919"/>
                    <a:pt x="274447" y="2295779"/>
                    <a:pt x="266827" y="2318766"/>
                  </a:cubicBezTo>
                  <a:cubicBezTo>
                    <a:pt x="259207" y="2334006"/>
                    <a:pt x="243967" y="2341626"/>
                    <a:pt x="228727" y="2341626"/>
                  </a:cubicBezTo>
                  <a:cubicBezTo>
                    <a:pt x="221107" y="2341626"/>
                    <a:pt x="221107" y="2341626"/>
                    <a:pt x="213487" y="2341626"/>
                  </a:cubicBezTo>
                  <a:close/>
                  <a:moveTo>
                    <a:pt x="6497320" y="2135632"/>
                  </a:moveTo>
                  <a:cubicBezTo>
                    <a:pt x="6489700" y="2120392"/>
                    <a:pt x="6504940" y="2097532"/>
                    <a:pt x="6520180" y="2089912"/>
                  </a:cubicBezTo>
                  <a:cubicBezTo>
                    <a:pt x="6543040" y="2082292"/>
                    <a:pt x="6565900" y="2089912"/>
                    <a:pt x="6573520" y="2105152"/>
                  </a:cubicBezTo>
                  <a:cubicBezTo>
                    <a:pt x="6581140" y="2128012"/>
                    <a:pt x="6565900" y="2150872"/>
                    <a:pt x="6550660" y="2158619"/>
                  </a:cubicBezTo>
                  <a:cubicBezTo>
                    <a:pt x="6543040" y="2158619"/>
                    <a:pt x="6543040" y="2158619"/>
                    <a:pt x="6535420" y="2158619"/>
                  </a:cubicBezTo>
                  <a:cubicBezTo>
                    <a:pt x="6520180" y="2158619"/>
                    <a:pt x="6504940" y="2150999"/>
                    <a:pt x="6497320" y="2135759"/>
                  </a:cubicBezTo>
                  <a:close/>
                  <a:moveTo>
                    <a:pt x="289814" y="2143379"/>
                  </a:moveTo>
                  <a:cubicBezTo>
                    <a:pt x="274574" y="2128139"/>
                    <a:pt x="259334" y="2112899"/>
                    <a:pt x="266954" y="2089912"/>
                  </a:cubicBezTo>
                  <a:cubicBezTo>
                    <a:pt x="274574" y="2067052"/>
                    <a:pt x="297434" y="2059432"/>
                    <a:pt x="320294" y="2067052"/>
                  </a:cubicBezTo>
                  <a:cubicBezTo>
                    <a:pt x="335534" y="2074672"/>
                    <a:pt x="350774" y="2097532"/>
                    <a:pt x="343154" y="2120519"/>
                  </a:cubicBezTo>
                  <a:cubicBezTo>
                    <a:pt x="335534" y="2135759"/>
                    <a:pt x="320294" y="2143379"/>
                    <a:pt x="305054" y="2143379"/>
                  </a:cubicBezTo>
                  <a:cubicBezTo>
                    <a:pt x="297434" y="2143379"/>
                    <a:pt x="297434" y="2143379"/>
                    <a:pt x="289814" y="2143379"/>
                  </a:cubicBezTo>
                  <a:close/>
                  <a:moveTo>
                    <a:pt x="6413373" y="1945005"/>
                  </a:moveTo>
                  <a:cubicBezTo>
                    <a:pt x="6405753" y="1922145"/>
                    <a:pt x="6413373" y="1899285"/>
                    <a:pt x="6428613" y="1891538"/>
                  </a:cubicBezTo>
                  <a:cubicBezTo>
                    <a:pt x="6451473" y="1883918"/>
                    <a:pt x="6474333" y="1891538"/>
                    <a:pt x="6481953" y="1914398"/>
                  </a:cubicBezTo>
                  <a:cubicBezTo>
                    <a:pt x="6489573" y="1929638"/>
                    <a:pt x="6481953" y="1952498"/>
                    <a:pt x="6466713" y="1960118"/>
                  </a:cubicBezTo>
                  <a:cubicBezTo>
                    <a:pt x="6459093" y="1967738"/>
                    <a:pt x="6451473" y="1967738"/>
                    <a:pt x="6443853" y="1967738"/>
                  </a:cubicBezTo>
                  <a:cubicBezTo>
                    <a:pt x="6436233" y="1967738"/>
                    <a:pt x="6420993" y="1960118"/>
                    <a:pt x="6413373" y="1944878"/>
                  </a:cubicBezTo>
                  <a:close/>
                  <a:moveTo>
                    <a:pt x="381254" y="1944878"/>
                  </a:moveTo>
                  <a:cubicBezTo>
                    <a:pt x="358394" y="1937258"/>
                    <a:pt x="350774" y="1914398"/>
                    <a:pt x="358394" y="1891411"/>
                  </a:cubicBezTo>
                  <a:cubicBezTo>
                    <a:pt x="373634" y="1876171"/>
                    <a:pt x="396494" y="1868551"/>
                    <a:pt x="411734" y="1876171"/>
                  </a:cubicBezTo>
                  <a:cubicBezTo>
                    <a:pt x="426974" y="1883791"/>
                    <a:pt x="434594" y="1906651"/>
                    <a:pt x="426974" y="1929638"/>
                  </a:cubicBezTo>
                  <a:cubicBezTo>
                    <a:pt x="419354" y="1937258"/>
                    <a:pt x="411734" y="1944878"/>
                    <a:pt x="396494" y="1944878"/>
                  </a:cubicBezTo>
                  <a:cubicBezTo>
                    <a:pt x="388874" y="1944878"/>
                    <a:pt x="381254" y="1944878"/>
                    <a:pt x="381254" y="1944878"/>
                  </a:cubicBezTo>
                  <a:close/>
                  <a:moveTo>
                    <a:pt x="6314186" y="1754124"/>
                  </a:moveTo>
                  <a:cubicBezTo>
                    <a:pt x="6306566" y="1738884"/>
                    <a:pt x="6306566" y="1716024"/>
                    <a:pt x="6329426" y="1708404"/>
                  </a:cubicBezTo>
                  <a:cubicBezTo>
                    <a:pt x="6344666" y="1693164"/>
                    <a:pt x="6367526" y="1700784"/>
                    <a:pt x="6382766" y="1716024"/>
                  </a:cubicBezTo>
                  <a:cubicBezTo>
                    <a:pt x="6390386" y="1738884"/>
                    <a:pt x="6382766" y="1761744"/>
                    <a:pt x="6367526" y="1769491"/>
                  </a:cubicBezTo>
                  <a:cubicBezTo>
                    <a:pt x="6359906" y="1777111"/>
                    <a:pt x="6352286" y="1777111"/>
                    <a:pt x="6344666" y="1777111"/>
                  </a:cubicBezTo>
                  <a:cubicBezTo>
                    <a:pt x="6329426" y="1777111"/>
                    <a:pt x="6321806" y="1769491"/>
                    <a:pt x="6314186" y="1754251"/>
                  </a:cubicBezTo>
                  <a:close/>
                  <a:moveTo>
                    <a:pt x="480441" y="1754251"/>
                  </a:moveTo>
                  <a:cubicBezTo>
                    <a:pt x="457581" y="1746631"/>
                    <a:pt x="449961" y="1723771"/>
                    <a:pt x="465201" y="1700784"/>
                  </a:cubicBezTo>
                  <a:cubicBezTo>
                    <a:pt x="472821" y="1685544"/>
                    <a:pt x="495681" y="1677924"/>
                    <a:pt x="518541" y="1685544"/>
                  </a:cubicBezTo>
                  <a:cubicBezTo>
                    <a:pt x="533781" y="1700784"/>
                    <a:pt x="541401" y="1723644"/>
                    <a:pt x="526161" y="1739011"/>
                  </a:cubicBezTo>
                  <a:cubicBezTo>
                    <a:pt x="518541" y="1754251"/>
                    <a:pt x="510921" y="1761871"/>
                    <a:pt x="495681" y="1761871"/>
                  </a:cubicBezTo>
                  <a:cubicBezTo>
                    <a:pt x="488061" y="1761871"/>
                    <a:pt x="480441" y="1754251"/>
                    <a:pt x="480441" y="1754251"/>
                  </a:cubicBezTo>
                  <a:close/>
                  <a:moveTo>
                    <a:pt x="6199886" y="1578737"/>
                  </a:moveTo>
                  <a:cubicBezTo>
                    <a:pt x="6199886" y="1571117"/>
                    <a:pt x="6199886" y="1571117"/>
                    <a:pt x="6199886" y="1571117"/>
                  </a:cubicBezTo>
                  <a:cubicBezTo>
                    <a:pt x="6184646" y="1555877"/>
                    <a:pt x="6192266" y="1533017"/>
                    <a:pt x="6207506" y="1517650"/>
                  </a:cubicBezTo>
                  <a:cubicBezTo>
                    <a:pt x="6230366" y="1510030"/>
                    <a:pt x="6253226" y="1510030"/>
                    <a:pt x="6260846" y="1532890"/>
                  </a:cubicBezTo>
                  <a:cubicBezTo>
                    <a:pt x="6268466" y="1532890"/>
                    <a:pt x="6268466" y="1532890"/>
                    <a:pt x="6268466" y="1532890"/>
                  </a:cubicBezTo>
                  <a:cubicBezTo>
                    <a:pt x="6276086" y="1555750"/>
                    <a:pt x="6276086" y="1578610"/>
                    <a:pt x="6253226" y="1586357"/>
                  </a:cubicBezTo>
                  <a:cubicBezTo>
                    <a:pt x="6245606" y="1593977"/>
                    <a:pt x="6237986" y="1593977"/>
                    <a:pt x="6230366" y="1593977"/>
                  </a:cubicBezTo>
                  <a:cubicBezTo>
                    <a:pt x="6222746" y="1593977"/>
                    <a:pt x="6207506" y="1586357"/>
                    <a:pt x="6199886" y="1578737"/>
                  </a:cubicBezTo>
                  <a:close/>
                  <a:moveTo>
                    <a:pt x="587248" y="1571117"/>
                  </a:moveTo>
                  <a:cubicBezTo>
                    <a:pt x="572008" y="1555877"/>
                    <a:pt x="564388" y="1533017"/>
                    <a:pt x="579628" y="1517650"/>
                  </a:cubicBezTo>
                  <a:cubicBezTo>
                    <a:pt x="587248" y="1502410"/>
                    <a:pt x="610108" y="1494790"/>
                    <a:pt x="632968" y="1510030"/>
                  </a:cubicBezTo>
                  <a:cubicBezTo>
                    <a:pt x="648208" y="1517650"/>
                    <a:pt x="655828" y="1540510"/>
                    <a:pt x="640588" y="1563497"/>
                  </a:cubicBezTo>
                  <a:cubicBezTo>
                    <a:pt x="632968" y="1571117"/>
                    <a:pt x="625348" y="1578737"/>
                    <a:pt x="610108" y="1578737"/>
                  </a:cubicBezTo>
                  <a:cubicBezTo>
                    <a:pt x="602488" y="1578737"/>
                    <a:pt x="594868" y="1578737"/>
                    <a:pt x="587248" y="1571117"/>
                  </a:cubicBezTo>
                  <a:close/>
                  <a:moveTo>
                    <a:pt x="6077839" y="1403223"/>
                  </a:moveTo>
                  <a:cubicBezTo>
                    <a:pt x="6062599" y="1380363"/>
                    <a:pt x="6070219" y="1357503"/>
                    <a:pt x="6085459" y="1349756"/>
                  </a:cubicBezTo>
                  <a:cubicBezTo>
                    <a:pt x="6100699" y="1334516"/>
                    <a:pt x="6123559" y="1334516"/>
                    <a:pt x="6138799" y="1357376"/>
                  </a:cubicBezTo>
                  <a:cubicBezTo>
                    <a:pt x="6146419" y="1372616"/>
                    <a:pt x="6146419" y="1395476"/>
                    <a:pt x="6131179" y="1410843"/>
                  </a:cubicBezTo>
                  <a:cubicBezTo>
                    <a:pt x="6123559" y="1410843"/>
                    <a:pt x="6115939" y="1418463"/>
                    <a:pt x="6108319" y="1418463"/>
                  </a:cubicBezTo>
                  <a:cubicBezTo>
                    <a:pt x="6093079" y="1418463"/>
                    <a:pt x="6085459" y="1410843"/>
                    <a:pt x="6077839" y="1403223"/>
                  </a:cubicBezTo>
                  <a:close/>
                  <a:moveTo>
                    <a:pt x="709168" y="1395603"/>
                  </a:moveTo>
                  <a:cubicBezTo>
                    <a:pt x="693928" y="1380363"/>
                    <a:pt x="693928" y="1357503"/>
                    <a:pt x="701548" y="1342136"/>
                  </a:cubicBezTo>
                  <a:cubicBezTo>
                    <a:pt x="716788" y="1326896"/>
                    <a:pt x="739648" y="1319276"/>
                    <a:pt x="754888" y="1334516"/>
                  </a:cubicBezTo>
                  <a:cubicBezTo>
                    <a:pt x="777748" y="1349756"/>
                    <a:pt x="777748" y="1372616"/>
                    <a:pt x="762508" y="1387983"/>
                  </a:cubicBezTo>
                  <a:cubicBezTo>
                    <a:pt x="754888" y="1395603"/>
                    <a:pt x="747268" y="1403223"/>
                    <a:pt x="732028" y="1403223"/>
                  </a:cubicBezTo>
                  <a:cubicBezTo>
                    <a:pt x="724408" y="1403223"/>
                    <a:pt x="716788" y="1403223"/>
                    <a:pt x="709168" y="1395603"/>
                  </a:cubicBezTo>
                  <a:close/>
                  <a:moveTo>
                    <a:pt x="5940552" y="1235456"/>
                  </a:moveTo>
                  <a:cubicBezTo>
                    <a:pt x="5932932" y="1220216"/>
                    <a:pt x="5932932" y="1197356"/>
                    <a:pt x="5948172" y="1181989"/>
                  </a:cubicBezTo>
                  <a:cubicBezTo>
                    <a:pt x="5963412" y="1166749"/>
                    <a:pt x="5986272" y="1166749"/>
                    <a:pt x="6001512" y="1181989"/>
                  </a:cubicBezTo>
                  <a:cubicBezTo>
                    <a:pt x="6016752" y="1204849"/>
                    <a:pt x="6009132" y="1227709"/>
                    <a:pt x="5993892" y="1243076"/>
                  </a:cubicBezTo>
                  <a:cubicBezTo>
                    <a:pt x="5986272" y="1243076"/>
                    <a:pt x="5978652" y="1250696"/>
                    <a:pt x="5971032" y="1250696"/>
                  </a:cubicBezTo>
                  <a:cubicBezTo>
                    <a:pt x="5963412" y="1250696"/>
                    <a:pt x="5948172" y="1243076"/>
                    <a:pt x="5940552" y="1235456"/>
                  </a:cubicBezTo>
                  <a:close/>
                  <a:moveTo>
                    <a:pt x="846455" y="1227836"/>
                  </a:moveTo>
                  <a:cubicBezTo>
                    <a:pt x="831215" y="1212596"/>
                    <a:pt x="831215" y="1189736"/>
                    <a:pt x="838835" y="1174369"/>
                  </a:cubicBezTo>
                  <a:cubicBezTo>
                    <a:pt x="854075" y="1159129"/>
                    <a:pt x="876935" y="1159129"/>
                    <a:pt x="892175" y="1174369"/>
                  </a:cubicBezTo>
                  <a:cubicBezTo>
                    <a:pt x="907415" y="1181989"/>
                    <a:pt x="915035" y="1204849"/>
                    <a:pt x="899795" y="1227836"/>
                  </a:cubicBezTo>
                  <a:cubicBezTo>
                    <a:pt x="892175" y="1235456"/>
                    <a:pt x="884555" y="1235456"/>
                    <a:pt x="869315" y="1235456"/>
                  </a:cubicBezTo>
                  <a:cubicBezTo>
                    <a:pt x="861695" y="1235456"/>
                    <a:pt x="854075" y="1235456"/>
                    <a:pt x="846455" y="1227836"/>
                  </a:cubicBezTo>
                  <a:close/>
                  <a:moveTo>
                    <a:pt x="5803265" y="1082802"/>
                  </a:moveTo>
                  <a:cubicBezTo>
                    <a:pt x="5788025" y="1067562"/>
                    <a:pt x="5788025" y="1037082"/>
                    <a:pt x="5803265" y="1029335"/>
                  </a:cubicBezTo>
                  <a:cubicBezTo>
                    <a:pt x="5818505" y="1014095"/>
                    <a:pt x="5841365" y="1014095"/>
                    <a:pt x="5856605" y="1029335"/>
                  </a:cubicBezTo>
                  <a:cubicBezTo>
                    <a:pt x="5871845" y="1044575"/>
                    <a:pt x="5871845" y="1067435"/>
                    <a:pt x="5856605" y="1082802"/>
                  </a:cubicBezTo>
                  <a:cubicBezTo>
                    <a:pt x="5848985" y="1090422"/>
                    <a:pt x="5833745" y="1090422"/>
                    <a:pt x="5826125" y="1090422"/>
                  </a:cubicBezTo>
                  <a:cubicBezTo>
                    <a:pt x="5818505" y="1090422"/>
                    <a:pt x="5810885" y="1090422"/>
                    <a:pt x="5803265" y="1082802"/>
                  </a:cubicBezTo>
                  <a:close/>
                  <a:moveTo>
                    <a:pt x="991362" y="1067562"/>
                  </a:moveTo>
                  <a:cubicBezTo>
                    <a:pt x="976122" y="1052322"/>
                    <a:pt x="976122" y="1029462"/>
                    <a:pt x="991362" y="1014095"/>
                  </a:cubicBezTo>
                  <a:cubicBezTo>
                    <a:pt x="1006602" y="998855"/>
                    <a:pt x="1029462" y="998855"/>
                    <a:pt x="1044702" y="1014095"/>
                  </a:cubicBezTo>
                  <a:cubicBezTo>
                    <a:pt x="1059942" y="1029335"/>
                    <a:pt x="1059942" y="1052195"/>
                    <a:pt x="1044702" y="1067562"/>
                  </a:cubicBezTo>
                  <a:cubicBezTo>
                    <a:pt x="1037082" y="1075182"/>
                    <a:pt x="1029462" y="1082802"/>
                    <a:pt x="1014222" y="1082802"/>
                  </a:cubicBezTo>
                  <a:cubicBezTo>
                    <a:pt x="1006602" y="1082802"/>
                    <a:pt x="998982" y="1075182"/>
                    <a:pt x="991362" y="1067562"/>
                  </a:cubicBezTo>
                  <a:close/>
                  <a:moveTo>
                    <a:pt x="5643118" y="930275"/>
                  </a:moveTo>
                  <a:cubicBezTo>
                    <a:pt x="5627878" y="922655"/>
                    <a:pt x="5627878" y="892175"/>
                    <a:pt x="5643118" y="876808"/>
                  </a:cubicBezTo>
                  <a:cubicBezTo>
                    <a:pt x="5658358" y="861568"/>
                    <a:pt x="5681218" y="861568"/>
                    <a:pt x="5696458" y="876808"/>
                  </a:cubicBezTo>
                  <a:cubicBezTo>
                    <a:pt x="5711698" y="892048"/>
                    <a:pt x="5711698" y="914908"/>
                    <a:pt x="5704078" y="930275"/>
                  </a:cubicBezTo>
                  <a:cubicBezTo>
                    <a:pt x="5696458" y="937895"/>
                    <a:pt x="5681218" y="945515"/>
                    <a:pt x="5673598" y="945515"/>
                  </a:cubicBezTo>
                  <a:cubicBezTo>
                    <a:pt x="5665978" y="945515"/>
                    <a:pt x="5650738" y="937895"/>
                    <a:pt x="5643118" y="930275"/>
                  </a:cubicBezTo>
                  <a:close/>
                  <a:moveTo>
                    <a:pt x="1143889" y="922655"/>
                  </a:moveTo>
                  <a:cubicBezTo>
                    <a:pt x="1128649" y="907415"/>
                    <a:pt x="1128649" y="876935"/>
                    <a:pt x="1143889" y="869188"/>
                  </a:cubicBezTo>
                  <a:cubicBezTo>
                    <a:pt x="1159129" y="853948"/>
                    <a:pt x="1189609" y="853948"/>
                    <a:pt x="1197229" y="869188"/>
                  </a:cubicBezTo>
                  <a:cubicBezTo>
                    <a:pt x="1212469" y="884428"/>
                    <a:pt x="1212469" y="907288"/>
                    <a:pt x="1197229" y="922655"/>
                  </a:cubicBezTo>
                  <a:cubicBezTo>
                    <a:pt x="1189609" y="930275"/>
                    <a:pt x="1181989" y="930275"/>
                    <a:pt x="1174369" y="930275"/>
                  </a:cubicBezTo>
                  <a:cubicBezTo>
                    <a:pt x="1159129" y="930275"/>
                    <a:pt x="1151509" y="930275"/>
                    <a:pt x="1143889" y="922655"/>
                  </a:cubicBezTo>
                  <a:close/>
                  <a:moveTo>
                    <a:pt x="5482971" y="792861"/>
                  </a:moveTo>
                  <a:cubicBezTo>
                    <a:pt x="5467731" y="785241"/>
                    <a:pt x="5467731" y="762381"/>
                    <a:pt x="5475351" y="739394"/>
                  </a:cubicBezTo>
                  <a:cubicBezTo>
                    <a:pt x="5490591" y="724154"/>
                    <a:pt x="5513451" y="724154"/>
                    <a:pt x="5528691" y="739394"/>
                  </a:cubicBezTo>
                  <a:cubicBezTo>
                    <a:pt x="5551551" y="747014"/>
                    <a:pt x="5551551" y="769874"/>
                    <a:pt x="5536311" y="792861"/>
                  </a:cubicBezTo>
                  <a:cubicBezTo>
                    <a:pt x="5528691" y="800481"/>
                    <a:pt x="5521071" y="808101"/>
                    <a:pt x="5505831" y="808101"/>
                  </a:cubicBezTo>
                  <a:cubicBezTo>
                    <a:pt x="5498211" y="808101"/>
                    <a:pt x="5490591" y="800481"/>
                    <a:pt x="5482971" y="792861"/>
                  </a:cubicBezTo>
                  <a:close/>
                  <a:moveTo>
                    <a:pt x="1304036" y="777621"/>
                  </a:moveTo>
                  <a:cubicBezTo>
                    <a:pt x="1296416" y="762381"/>
                    <a:pt x="1296416" y="739521"/>
                    <a:pt x="1311656" y="724154"/>
                  </a:cubicBezTo>
                  <a:cubicBezTo>
                    <a:pt x="1326896" y="716534"/>
                    <a:pt x="1349756" y="716534"/>
                    <a:pt x="1364996" y="731774"/>
                  </a:cubicBezTo>
                  <a:cubicBezTo>
                    <a:pt x="1380236" y="747014"/>
                    <a:pt x="1372616" y="777494"/>
                    <a:pt x="1357376" y="785241"/>
                  </a:cubicBezTo>
                  <a:cubicBezTo>
                    <a:pt x="1349756" y="792861"/>
                    <a:pt x="1342136" y="792861"/>
                    <a:pt x="1334516" y="792861"/>
                  </a:cubicBezTo>
                  <a:cubicBezTo>
                    <a:pt x="1326896" y="792861"/>
                    <a:pt x="1311656" y="792861"/>
                    <a:pt x="1304036" y="777621"/>
                  </a:cubicBezTo>
                  <a:close/>
                  <a:moveTo>
                    <a:pt x="5315204" y="670814"/>
                  </a:moveTo>
                  <a:cubicBezTo>
                    <a:pt x="5299964" y="655574"/>
                    <a:pt x="5292344" y="632714"/>
                    <a:pt x="5307584" y="617347"/>
                  </a:cubicBezTo>
                  <a:cubicBezTo>
                    <a:pt x="5315204" y="602107"/>
                    <a:pt x="5338064" y="594487"/>
                    <a:pt x="5360924" y="609727"/>
                  </a:cubicBezTo>
                  <a:cubicBezTo>
                    <a:pt x="5376164" y="617347"/>
                    <a:pt x="5376164" y="640207"/>
                    <a:pt x="5368544" y="663194"/>
                  </a:cubicBezTo>
                  <a:cubicBezTo>
                    <a:pt x="5360924" y="670814"/>
                    <a:pt x="5345684" y="678434"/>
                    <a:pt x="5338064" y="678434"/>
                  </a:cubicBezTo>
                  <a:cubicBezTo>
                    <a:pt x="5330444" y="678434"/>
                    <a:pt x="5322824" y="678434"/>
                    <a:pt x="5315204" y="670814"/>
                  </a:cubicBezTo>
                  <a:close/>
                  <a:moveTo>
                    <a:pt x="1479423" y="655574"/>
                  </a:moveTo>
                  <a:cubicBezTo>
                    <a:pt x="1464183" y="632714"/>
                    <a:pt x="1471803" y="609854"/>
                    <a:pt x="1487043" y="602107"/>
                  </a:cubicBezTo>
                  <a:cubicBezTo>
                    <a:pt x="1502283" y="586867"/>
                    <a:pt x="1525143" y="594487"/>
                    <a:pt x="1540383" y="609727"/>
                  </a:cubicBezTo>
                  <a:cubicBezTo>
                    <a:pt x="1548003" y="624967"/>
                    <a:pt x="1548003" y="647827"/>
                    <a:pt x="1532763" y="663194"/>
                  </a:cubicBezTo>
                  <a:cubicBezTo>
                    <a:pt x="1525143" y="663194"/>
                    <a:pt x="1517523" y="670814"/>
                    <a:pt x="1509903" y="670814"/>
                  </a:cubicBezTo>
                  <a:cubicBezTo>
                    <a:pt x="1494663" y="670814"/>
                    <a:pt x="1487043" y="663194"/>
                    <a:pt x="1479423" y="655574"/>
                  </a:cubicBezTo>
                  <a:close/>
                  <a:moveTo>
                    <a:pt x="5139817" y="556387"/>
                  </a:moveTo>
                  <a:cubicBezTo>
                    <a:pt x="5116957" y="541147"/>
                    <a:pt x="5109337" y="518287"/>
                    <a:pt x="5124577" y="502920"/>
                  </a:cubicBezTo>
                  <a:cubicBezTo>
                    <a:pt x="5132197" y="487680"/>
                    <a:pt x="5155057" y="480060"/>
                    <a:pt x="5177917" y="487680"/>
                  </a:cubicBezTo>
                  <a:cubicBezTo>
                    <a:pt x="5193157" y="502920"/>
                    <a:pt x="5200777" y="525780"/>
                    <a:pt x="5185537" y="541147"/>
                  </a:cubicBezTo>
                  <a:cubicBezTo>
                    <a:pt x="5185537" y="556387"/>
                    <a:pt x="5170297" y="564007"/>
                    <a:pt x="5155057" y="564007"/>
                  </a:cubicBezTo>
                  <a:cubicBezTo>
                    <a:pt x="5147437" y="564007"/>
                    <a:pt x="5139817" y="556387"/>
                    <a:pt x="5139817" y="556387"/>
                  </a:cubicBezTo>
                  <a:close/>
                  <a:moveTo>
                    <a:pt x="1654810" y="533527"/>
                  </a:moveTo>
                  <a:cubicBezTo>
                    <a:pt x="1647190" y="518287"/>
                    <a:pt x="1654810" y="495427"/>
                    <a:pt x="1670050" y="480060"/>
                  </a:cubicBezTo>
                  <a:cubicBezTo>
                    <a:pt x="1685290" y="472440"/>
                    <a:pt x="1708150" y="480060"/>
                    <a:pt x="1723390" y="495300"/>
                  </a:cubicBezTo>
                  <a:cubicBezTo>
                    <a:pt x="1731010" y="510540"/>
                    <a:pt x="1723390" y="533400"/>
                    <a:pt x="1708150" y="548767"/>
                  </a:cubicBezTo>
                  <a:cubicBezTo>
                    <a:pt x="1700530" y="548767"/>
                    <a:pt x="1692910" y="556387"/>
                    <a:pt x="1685290" y="556387"/>
                  </a:cubicBezTo>
                  <a:cubicBezTo>
                    <a:pt x="1677670" y="556387"/>
                    <a:pt x="1662430" y="548767"/>
                    <a:pt x="1654810" y="533527"/>
                  </a:cubicBezTo>
                  <a:close/>
                  <a:moveTo>
                    <a:pt x="4949190" y="449580"/>
                  </a:moveTo>
                  <a:cubicBezTo>
                    <a:pt x="4933950" y="441960"/>
                    <a:pt x="4926330" y="419100"/>
                    <a:pt x="4933950" y="403860"/>
                  </a:cubicBezTo>
                  <a:cubicBezTo>
                    <a:pt x="4949190" y="381000"/>
                    <a:pt x="4972050" y="373380"/>
                    <a:pt x="4987290" y="381000"/>
                  </a:cubicBezTo>
                  <a:cubicBezTo>
                    <a:pt x="5002530" y="396240"/>
                    <a:pt x="5010150" y="419100"/>
                    <a:pt x="5002530" y="434467"/>
                  </a:cubicBezTo>
                  <a:cubicBezTo>
                    <a:pt x="4994910" y="449707"/>
                    <a:pt x="4979670" y="457327"/>
                    <a:pt x="4972050" y="457327"/>
                  </a:cubicBezTo>
                  <a:cubicBezTo>
                    <a:pt x="4964430" y="457327"/>
                    <a:pt x="4956810" y="457327"/>
                    <a:pt x="4949190" y="449707"/>
                  </a:cubicBezTo>
                  <a:close/>
                  <a:moveTo>
                    <a:pt x="1845437" y="426847"/>
                  </a:moveTo>
                  <a:cubicBezTo>
                    <a:pt x="1830197" y="411607"/>
                    <a:pt x="1837817" y="388747"/>
                    <a:pt x="1860677" y="381127"/>
                  </a:cubicBezTo>
                  <a:cubicBezTo>
                    <a:pt x="1875917" y="365887"/>
                    <a:pt x="1898777" y="373507"/>
                    <a:pt x="1906397" y="396367"/>
                  </a:cubicBezTo>
                  <a:cubicBezTo>
                    <a:pt x="1921637" y="411607"/>
                    <a:pt x="1914017" y="434467"/>
                    <a:pt x="1891157" y="442087"/>
                  </a:cubicBezTo>
                  <a:cubicBezTo>
                    <a:pt x="1891157" y="449707"/>
                    <a:pt x="1883537" y="449707"/>
                    <a:pt x="1875917" y="449707"/>
                  </a:cubicBezTo>
                  <a:cubicBezTo>
                    <a:pt x="1860677" y="449707"/>
                    <a:pt x="1845437" y="442087"/>
                    <a:pt x="1845437" y="426847"/>
                  </a:cubicBezTo>
                  <a:close/>
                  <a:moveTo>
                    <a:pt x="4758563" y="358140"/>
                  </a:moveTo>
                  <a:cubicBezTo>
                    <a:pt x="4743323" y="350520"/>
                    <a:pt x="4735703" y="327660"/>
                    <a:pt x="4743323" y="312420"/>
                  </a:cubicBezTo>
                  <a:cubicBezTo>
                    <a:pt x="4750943" y="289560"/>
                    <a:pt x="4773803" y="281940"/>
                    <a:pt x="4789043" y="289560"/>
                  </a:cubicBezTo>
                  <a:cubicBezTo>
                    <a:pt x="4811903" y="297180"/>
                    <a:pt x="4819523" y="320040"/>
                    <a:pt x="4811903" y="343027"/>
                  </a:cubicBezTo>
                  <a:cubicBezTo>
                    <a:pt x="4804283" y="358267"/>
                    <a:pt x="4789043" y="365887"/>
                    <a:pt x="4773803" y="365887"/>
                  </a:cubicBezTo>
                  <a:cubicBezTo>
                    <a:pt x="4773803" y="365887"/>
                    <a:pt x="4766183" y="365887"/>
                    <a:pt x="4758563" y="358267"/>
                  </a:cubicBezTo>
                  <a:close/>
                  <a:moveTo>
                    <a:pt x="2036064" y="335407"/>
                  </a:moveTo>
                  <a:cubicBezTo>
                    <a:pt x="2028444" y="312547"/>
                    <a:pt x="2036064" y="289687"/>
                    <a:pt x="2051304" y="281940"/>
                  </a:cubicBezTo>
                  <a:cubicBezTo>
                    <a:pt x="2074164" y="274320"/>
                    <a:pt x="2097024" y="281940"/>
                    <a:pt x="2104644" y="304800"/>
                  </a:cubicBezTo>
                  <a:cubicBezTo>
                    <a:pt x="2112264" y="320040"/>
                    <a:pt x="2104644" y="342900"/>
                    <a:pt x="2081784" y="358267"/>
                  </a:cubicBezTo>
                  <a:cubicBezTo>
                    <a:pt x="2081784" y="358267"/>
                    <a:pt x="2074164" y="358267"/>
                    <a:pt x="2066544" y="358267"/>
                  </a:cubicBezTo>
                  <a:cubicBezTo>
                    <a:pt x="2051304" y="358267"/>
                    <a:pt x="2043684" y="350647"/>
                    <a:pt x="2036064" y="335407"/>
                  </a:cubicBezTo>
                  <a:close/>
                  <a:moveTo>
                    <a:pt x="4567809" y="281940"/>
                  </a:moveTo>
                  <a:cubicBezTo>
                    <a:pt x="4544949" y="274320"/>
                    <a:pt x="4537329" y="251460"/>
                    <a:pt x="4544949" y="228473"/>
                  </a:cubicBezTo>
                  <a:cubicBezTo>
                    <a:pt x="4552569" y="213233"/>
                    <a:pt x="4567809" y="205613"/>
                    <a:pt x="4590669" y="213233"/>
                  </a:cubicBezTo>
                  <a:cubicBezTo>
                    <a:pt x="4613529" y="213233"/>
                    <a:pt x="4621149" y="236093"/>
                    <a:pt x="4613529" y="258953"/>
                  </a:cubicBezTo>
                  <a:cubicBezTo>
                    <a:pt x="4605909" y="274193"/>
                    <a:pt x="4590669" y="281813"/>
                    <a:pt x="4575429" y="281813"/>
                  </a:cubicBezTo>
                  <a:cubicBezTo>
                    <a:pt x="4575429" y="281813"/>
                    <a:pt x="4567809" y="281813"/>
                    <a:pt x="4567809" y="281813"/>
                  </a:cubicBezTo>
                  <a:close/>
                  <a:moveTo>
                    <a:pt x="2234311" y="251333"/>
                  </a:moveTo>
                  <a:cubicBezTo>
                    <a:pt x="2226691" y="236093"/>
                    <a:pt x="2234311" y="213233"/>
                    <a:pt x="2257171" y="205613"/>
                  </a:cubicBezTo>
                  <a:cubicBezTo>
                    <a:pt x="2272411" y="197993"/>
                    <a:pt x="2295271" y="205613"/>
                    <a:pt x="2302891" y="228473"/>
                  </a:cubicBezTo>
                  <a:cubicBezTo>
                    <a:pt x="2310511" y="243713"/>
                    <a:pt x="2302891" y="266573"/>
                    <a:pt x="2280031" y="274193"/>
                  </a:cubicBezTo>
                  <a:cubicBezTo>
                    <a:pt x="2280031" y="274193"/>
                    <a:pt x="2272411" y="281813"/>
                    <a:pt x="2272411" y="281813"/>
                  </a:cubicBezTo>
                  <a:cubicBezTo>
                    <a:pt x="2249551" y="281813"/>
                    <a:pt x="2241931" y="266573"/>
                    <a:pt x="2234311" y="251333"/>
                  </a:cubicBezTo>
                  <a:close/>
                  <a:moveTo>
                    <a:pt x="4361942" y="213233"/>
                  </a:moveTo>
                  <a:cubicBezTo>
                    <a:pt x="4346702" y="205613"/>
                    <a:pt x="4331462" y="190373"/>
                    <a:pt x="4339082" y="167513"/>
                  </a:cubicBezTo>
                  <a:cubicBezTo>
                    <a:pt x="4346702" y="144653"/>
                    <a:pt x="4361942" y="137033"/>
                    <a:pt x="4384802" y="144653"/>
                  </a:cubicBezTo>
                  <a:cubicBezTo>
                    <a:pt x="4407662" y="144653"/>
                    <a:pt x="4415282" y="167513"/>
                    <a:pt x="4407662" y="190373"/>
                  </a:cubicBezTo>
                  <a:cubicBezTo>
                    <a:pt x="4407662" y="205613"/>
                    <a:pt x="4392422" y="213233"/>
                    <a:pt x="4377182" y="213233"/>
                  </a:cubicBezTo>
                  <a:cubicBezTo>
                    <a:pt x="4369562" y="213233"/>
                    <a:pt x="4369562" y="213233"/>
                    <a:pt x="4361942" y="213233"/>
                  </a:cubicBezTo>
                  <a:close/>
                  <a:moveTo>
                    <a:pt x="2432558" y="182753"/>
                  </a:moveTo>
                  <a:cubicBezTo>
                    <a:pt x="2432558" y="167513"/>
                    <a:pt x="2440178" y="144653"/>
                    <a:pt x="2463038" y="137033"/>
                  </a:cubicBezTo>
                  <a:cubicBezTo>
                    <a:pt x="2478278" y="129413"/>
                    <a:pt x="2501138" y="144653"/>
                    <a:pt x="2508758" y="159893"/>
                  </a:cubicBezTo>
                  <a:cubicBezTo>
                    <a:pt x="2516378" y="182753"/>
                    <a:pt x="2501138" y="205613"/>
                    <a:pt x="2485898" y="213360"/>
                  </a:cubicBezTo>
                  <a:cubicBezTo>
                    <a:pt x="2478278" y="213360"/>
                    <a:pt x="2478278" y="213360"/>
                    <a:pt x="2470658" y="213360"/>
                  </a:cubicBezTo>
                  <a:cubicBezTo>
                    <a:pt x="2455418" y="213360"/>
                    <a:pt x="2440178" y="198120"/>
                    <a:pt x="2432558" y="182880"/>
                  </a:cubicBezTo>
                  <a:close/>
                  <a:moveTo>
                    <a:pt x="4155948" y="160020"/>
                  </a:moveTo>
                  <a:cubicBezTo>
                    <a:pt x="4140708" y="160020"/>
                    <a:pt x="4125468" y="137160"/>
                    <a:pt x="4133088" y="114300"/>
                  </a:cubicBezTo>
                  <a:cubicBezTo>
                    <a:pt x="4133088" y="91440"/>
                    <a:pt x="4155948" y="83820"/>
                    <a:pt x="4178808" y="83820"/>
                  </a:cubicBezTo>
                  <a:cubicBezTo>
                    <a:pt x="4194048" y="91440"/>
                    <a:pt x="4209288" y="114300"/>
                    <a:pt x="4201668" y="129540"/>
                  </a:cubicBezTo>
                  <a:cubicBezTo>
                    <a:pt x="4201668" y="152400"/>
                    <a:pt x="4186428" y="160020"/>
                    <a:pt x="4163568" y="160020"/>
                  </a:cubicBezTo>
                  <a:cubicBezTo>
                    <a:pt x="4163568" y="160020"/>
                    <a:pt x="4163568" y="160020"/>
                    <a:pt x="4155948" y="160020"/>
                  </a:cubicBezTo>
                  <a:close/>
                  <a:moveTo>
                    <a:pt x="2646045" y="129540"/>
                  </a:moveTo>
                  <a:cubicBezTo>
                    <a:pt x="2638425" y="106680"/>
                    <a:pt x="2653665" y="91440"/>
                    <a:pt x="2668905" y="83820"/>
                  </a:cubicBezTo>
                  <a:cubicBezTo>
                    <a:pt x="2691765" y="76200"/>
                    <a:pt x="2714625" y="91440"/>
                    <a:pt x="2714625" y="114300"/>
                  </a:cubicBezTo>
                  <a:cubicBezTo>
                    <a:pt x="2722245" y="129540"/>
                    <a:pt x="2707005" y="152400"/>
                    <a:pt x="2684145" y="160020"/>
                  </a:cubicBezTo>
                  <a:cubicBezTo>
                    <a:pt x="2684145" y="160020"/>
                    <a:pt x="2684145" y="160020"/>
                    <a:pt x="2676525" y="160020"/>
                  </a:cubicBezTo>
                  <a:cubicBezTo>
                    <a:pt x="2661285" y="160020"/>
                    <a:pt x="2646045" y="144780"/>
                    <a:pt x="2646045" y="129540"/>
                  </a:cubicBezTo>
                  <a:close/>
                  <a:moveTo>
                    <a:pt x="3950081" y="121920"/>
                  </a:moveTo>
                  <a:cubicBezTo>
                    <a:pt x="3927221" y="114300"/>
                    <a:pt x="3919601" y="99060"/>
                    <a:pt x="3919601" y="76200"/>
                  </a:cubicBezTo>
                  <a:cubicBezTo>
                    <a:pt x="3919601" y="53340"/>
                    <a:pt x="3942461" y="45720"/>
                    <a:pt x="3965321" y="45720"/>
                  </a:cubicBezTo>
                  <a:cubicBezTo>
                    <a:pt x="3980561" y="45720"/>
                    <a:pt x="3995801" y="68580"/>
                    <a:pt x="3995801" y="91440"/>
                  </a:cubicBezTo>
                  <a:cubicBezTo>
                    <a:pt x="3988181" y="106680"/>
                    <a:pt x="3972941" y="121920"/>
                    <a:pt x="3957701" y="121920"/>
                  </a:cubicBezTo>
                  <a:cubicBezTo>
                    <a:pt x="3957701" y="121920"/>
                    <a:pt x="3950081" y="121920"/>
                    <a:pt x="3950081" y="121920"/>
                  </a:cubicBezTo>
                  <a:close/>
                  <a:moveTo>
                    <a:pt x="2851912" y="83820"/>
                  </a:moveTo>
                  <a:cubicBezTo>
                    <a:pt x="2851912" y="68580"/>
                    <a:pt x="2867152" y="45720"/>
                    <a:pt x="2882392" y="45720"/>
                  </a:cubicBezTo>
                  <a:cubicBezTo>
                    <a:pt x="2905252" y="38100"/>
                    <a:pt x="2928112" y="53340"/>
                    <a:pt x="2928112" y="76200"/>
                  </a:cubicBezTo>
                  <a:cubicBezTo>
                    <a:pt x="2928112" y="99060"/>
                    <a:pt x="2920492" y="114300"/>
                    <a:pt x="2897632" y="121920"/>
                  </a:cubicBezTo>
                  <a:cubicBezTo>
                    <a:pt x="2897632" y="121920"/>
                    <a:pt x="2890012" y="121920"/>
                    <a:pt x="2890012" y="121920"/>
                  </a:cubicBezTo>
                  <a:cubicBezTo>
                    <a:pt x="2874772" y="121920"/>
                    <a:pt x="2851912" y="106680"/>
                    <a:pt x="2851912" y="83820"/>
                  </a:cubicBezTo>
                  <a:close/>
                  <a:moveTo>
                    <a:pt x="3744087" y="91440"/>
                  </a:moveTo>
                  <a:cubicBezTo>
                    <a:pt x="3721227" y="91440"/>
                    <a:pt x="3705987" y="76200"/>
                    <a:pt x="3705987" y="53340"/>
                  </a:cubicBezTo>
                  <a:cubicBezTo>
                    <a:pt x="3705987" y="30480"/>
                    <a:pt x="3728847" y="15240"/>
                    <a:pt x="3751707" y="15240"/>
                  </a:cubicBezTo>
                  <a:cubicBezTo>
                    <a:pt x="3766947" y="22860"/>
                    <a:pt x="3782187" y="38100"/>
                    <a:pt x="3782187" y="60960"/>
                  </a:cubicBezTo>
                  <a:cubicBezTo>
                    <a:pt x="3782187" y="76200"/>
                    <a:pt x="3766947" y="91440"/>
                    <a:pt x="3744087" y="91440"/>
                  </a:cubicBezTo>
                  <a:close/>
                  <a:moveTo>
                    <a:pt x="3065399" y="60960"/>
                  </a:moveTo>
                  <a:cubicBezTo>
                    <a:pt x="3065399" y="38100"/>
                    <a:pt x="3080639" y="15240"/>
                    <a:pt x="3095879" y="15240"/>
                  </a:cubicBezTo>
                  <a:cubicBezTo>
                    <a:pt x="3118739" y="15240"/>
                    <a:pt x="3141599" y="30480"/>
                    <a:pt x="3141599" y="53340"/>
                  </a:cubicBezTo>
                  <a:cubicBezTo>
                    <a:pt x="3141599" y="68580"/>
                    <a:pt x="3126359" y="91440"/>
                    <a:pt x="3103499" y="91440"/>
                  </a:cubicBezTo>
                  <a:cubicBezTo>
                    <a:pt x="3080639" y="91440"/>
                    <a:pt x="3065399" y="76200"/>
                    <a:pt x="3065399" y="60960"/>
                  </a:cubicBezTo>
                  <a:close/>
                  <a:moveTo>
                    <a:pt x="3530600" y="83820"/>
                  </a:moveTo>
                  <a:cubicBezTo>
                    <a:pt x="3507740" y="76200"/>
                    <a:pt x="3492500" y="60960"/>
                    <a:pt x="3492500" y="38100"/>
                  </a:cubicBezTo>
                  <a:cubicBezTo>
                    <a:pt x="3492500" y="22860"/>
                    <a:pt x="3507740" y="0"/>
                    <a:pt x="3530600" y="7620"/>
                  </a:cubicBezTo>
                  <a:cubicBezTo>
                    <a:pt x="3553460" y="7620"/>
                    <a:pt x="3568700" y="22860"/>
                    <a:pt x="3568700" y="45720"/>
                  </a:cubicBezTo>
                  <a:cubicBezTo>
                    <a:pt x="3568700" y="60960"/>
                    <a:pt x="3553460" y="83820"/>
                    <a:pt x="3530600" y="83820"/>
                  </a:cubicBezTo>
                  <a:close/>
                  <a:moveTo>
                    <a:pt x="3278886" y="45720"/>
                  </a:moveTo>
                  <a:cubicBezTo>
                    <a:pt x="3278886" y="22860"/>
                    <a:pt x="3294126" y="7620"/>
                    <a:pt x="3316986" y="0"/>
                  </a:cubicBezTo>
                  <a:cubicBezTo>
                    <a:pt x="3339846" y="0"/>
                    <a:pt x="3355086" y="22860"/>
                    <a:pt x="3355086" y="38100"/>
                  </a:cubicBezTo>
                  <a:cubicBezTo>
                    <a:pt x="3355086" y="60960"/>
                    <a:pt x="3339846" y="76200"/>
                    <a:pt x="3316986" y="76200"/>
                  </a:cubicBezTo>
                  <a:cubicBezTo>
                    <a:pt x="3294126" y="76200"/>
                    <a:pt x="3278886" y="60960"/>
                    <a:pt x="3278886" y="45720"/>
                  </a:cubicBezTo>
                  <a:close/>
                </a:path>
              </a:pathLst>
            </a:custGeom>
            <a:solidFill>
              <a:srgbClr val="BFBFBF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50" name="Group 6">
            <a:extLst>
              <a:ext uri="{FF2B5EF4-FFF2-40B4-BE49-F238E27FC236}">
                <a16:creationId xmlns:a16="http://schemas.microsoft.com/office/drawing/2014/main" id="{3BCFA731-CCEC-E999-F3EE-4CF803549C95}"/>
              </a:ext>
            </a:extLst>
          </p:cNvPr>
          <p:cNvGrpSpPr/>
          <p:nvPr/>
        </p:nvGrpSpPr>
        <p:grpSpPr>
          <a:xfrm>
            <a:off x="11779050" y="4180762"/>
            <a:ext cx="507082" cy="515722"/>
            <a:chOff x="0" y="0"/>
            <a:chExt cx="549360" cy="558720"/>
          </a:xfrm>
        </p:grpSpPr>
        <p:sp>
          <p:nvSpPr>
            <p:cNvPr id="651" name="Freeform 7">
              <a:extLst>
                <a:ext uri="{FF2B5EF4-FFF2-40B4-BE49-F238E27FC236}">
                  <a16:creationId xmlns:a16="http://schemas.microsoft.com/office/drawing/2014/main" id="{6BDAFD3A-D3FD-69E2-FFE1-328771F244F5}"/>
                </a:ext>
              </a:extLst>
            </p:cNvPr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52" name="Freeform 8">
              <a:extLst>
                <a:ext uri="{FF2B5EF4-FFF2-40B4-BE49-F238E27FC236}">
                  <a16:creationId xmlns:a16="http://schemas.microsoft.com/office/drawing/2014/main" id="{CAB53816-189D-B776-1420-166D0ECA5AEC}"/>
                </a:ext>
              </a:extLst>
            </p:cNvPr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55" name="Group 11">
            <a:extLst>
              <a:ext uri="{FF2B5EF4-FFF2-40B4-BE49-F238E27FC236}">
                <a16:creationId xmlns:a16="http://schemas.microsoft.com/office/drawing/2014/main" id="{FAE6DEA9-6B07-D72E-D24C-90519BBA89F5}"/>
              </a:ext>
            </a:extLst>
          </p:cNvPr>
          <p:cNvGrpSpPr/>
          <p:nvPr/>
        </p:nvGrpSpPr>
        <p:grpSpPr>
          <a:xfrm>
            <a:off x="12233861" y="6007838"/>
            <a:ext cx="507082" cy="515722"/>
            <a:chOff x="0" y="0"/>
            <a:chExt cx="549360" cy="558720"/>
          </a:xfrm>
        </p:grpSpPr>
        <p:sp>
          <p:nvSpPr>
            <p:cNvPr id="656" name="Freeform 12">
              <a:extLst>
                <a:ext uri="{FF2B5EF4-FFF2-40B4-BE49-F238E27FC236}">
                  <a16:creationId xmlns:a16="http://schemas.microsoft.com/office/drawing/2014/main" id="{7BE93512-B29D-D1EA-A59F-C57F8C35E2E0}"/>
                </a:ext>
              </a:extLst>
            </p:cNvPr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57" name="Freeform 13">
              <a:extLst>
                <a:ext uri="{FF2B5EF4-FFF2-40B4-BE49-F238E27FC236}">
                  <a16:creationId xmlns:a16="http://schemas.microsoft.com/office/drawing/2014/main" id="{EAF23AD1-9BC1-5D61-72DD-8B600FDFAD06}"/>
                </a:ext>
              </a:extLst>
            </p:cNvPr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58" name="Group 14">
            <a:extLst>
              <a:ext uri="{FF2B5EF4-FFF2-40B4-BE49-F238E27FC236}">
                <a16:creationId xmlns:a16="http://schemas.microsoft.com/office/drawing/2014/main" id="{0EAC7F2B-27CE-4E9A-2A75-3AE12871CDF1}"/>
              </a:ext>
            </a:extLst>
          </p:cNvPr>
          <p:cNvGrpSpPr/>
          <p:nvPr/>
        </p:nvGrpSpPr>
        <p:grpSpPr>
          <a:xfrm>
            <a:off x="12367011" y="6137189"/>
            <a:ext cx="219315" cy="216656"/>
            <a:chOff x="0" y="0"/>
            <a:chExt cx="237600" cy="234720"/>
          </a:xfrm>
        </p:grpSpPr>
        <p:sp>
          <p:nvSpPr>
            <p:cNvPr id="659" name="Freeform 15">
              <a:extLst>
                <a:ext uri="{FF2B5EF4-FFF2-40B4-BE49-F238E27FC236}">
                  <a16:creationId xmlns:a16="http://schemas.microsoft.com/office/drawing/2014/main" id="{82C025F2-76D0-6A44-96C9-0F441052992D}"/>
                </a:ext>
              </a:extLst>
            </p:cNvPr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60" name="Group 16">
            <a:extLst>
              <a:ext uri="{FF2B5EF4-FFF2-40B4-BE49-F238E27FC236}">
                <a16:creationId xmlns:a16="http://schemas.microsoft.com/office/drawing/2014/main" id="{DAE11106-E4DE-A8EA-5B04-B1833355E434}"/>
              </a:ext>
            </a:extLst>
          </p:cNvPr>
          <p:cNvGrpSpPr/>
          <p:nvPr/>
        </p:nvGrpSpPr>
        <p:grpSpPr>
          <a:xfrm>
            <a:off x="2676585" y="6941672"/>
            <a:ext cx="3664366" cy="3166699"/>
            <a:chOff x="0" y="0"/>
            <a:chExt cx="2409840" cy="2403360"/>
          </a:xfrm>
        </p:grpSpPr>
        <p:sp>
          <p:nvSpPr>
            <p:cNvPr id="661" name="Freeform 17">
              <a:extLst>
                <a:ext uri="{FF2B5EF4-FFF2-40B4-BE49-F238E27FC236}">
                  <a16:creationId xmlns:a16="http://schemas.microsoft.com/office/drawing/2014/main" id="{A82CAAF8-C09C-1B5E-4785-FED659D70D59}"/>
                </a:ext>
              </a:extLst>
            </p:cNvPr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2" name="Group 18">
            <a:extLst>
              <a:ext uri="{FF2B5EF4-FFF2-40B4-BE49-F238E27FC236}">
                <a16:creationId xmlns:a16="http://schemas.microsoft.com/office/drawing/2014/main" id="{D2BC9544-1B6D-7BD8-E8AA-C2D0C7F6BA41}"/>
              </a:ext>
            </a:extLst>
          </p:cNvPr>
          <p:cNvGrpSpPr/>
          <p:nvPr/>
        </p:nvGrpSpPr>
        <p:grpSpPr>
          <a:xfrm>
            <a:off x="6348685" y="7243193"/>
            <a:ext cx="507082" cy="515722"/>
            <a:chOff x="0" y="0"/>
            <a:chExt cx="549360" cy="558720"/>
          </a:xfrm>
        </p:grpSpPr>
        <p:sp>
          <p:nvSpPr>
            <p:cNvPr id="663" name="Freeform 19">
              <a:extLst>
                <a:ext uri="{FF2B5EF4-FFF2-40B4-BE49-F238E27FC236}">
                  <a16:creationId xmlns:a16="http://schemas.microsoft.com/office/drawing/2014/main" id="{F92A35BE-5F2F-C99D-6C07-3229133ADCA9}"/>
                </a:ext>
              </a:extLst>
            </p:cNvPr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64" name="Freeform 20">
              <a:extLst>
                <a:ext uri="{FF2B5EF4-FFF2-40B4-BE49-F238E27FC236}">
                  <a16:creationId xmlns:a16="http://schemas.microsoft.com/office/drawing/2014/main" id="{C43AD461-8265-6F07-850D-8307C72EB73E}"/>
                </a:ext>
              </a:extLst>
            </p:cNvPr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65" name="Group 21">
            <a:extLst>
              <a:ext uri="{FF2B5EF4-FFF2-40B4-BE49-F238E27FC236}">
                <a16:creationId xmlns:a16="http://schemas.microsoft.com/office/drawing/2014/main" id="{3794834B-F420-7883-E4B3-847EE464C90D}"/>
              </a:ext>
            </a:extLst>
          </p:cNvPr>
          <p:cNvGrpSpPr/>
          <p:nvPr/>
        </p:nvGrpSpPr>
        <p:grpSpPr>
          <a:xfrm>
            <a:off x="6494895" y="7392726"/>
            <a:ext cx="219979" cy="216656"/>
            <a:chOff x="0" y="0"/>
            <a:chExt cx="238320" cy="234720"/>
          </a:xfrm>
        </p:grpSpPr>
        <p:sp>
          <p:nvSpPr>
            <p:cNvPr id="666" name="Freeform 22">
              <a:extLst>
                <a:ext uri="{FF2B5EF4-FFF2-40B4-BE49-F238E27FC236}">
                  <a16:creationId xmlns:a16="http://schemas.microsoft.com/office/drawing/2014/main" id="{FB781BE2-EFA2-1DB4-3729-491FE782BBA4}"/>
                </a:ext>
              </a:extLst>
            </p:cNvPr>
            <p:cNvSpPr/>
            <p:nvPr/>
          </p:nvSpPr>
          <p:spPr>
            <a:xfrm>
              <a:off x="0" y="0"/>
              <a:ext cx="238252" cy="234696"/>
            </a:xfrm>
            <a:custGeom>
              <a:avLst/>
              <a:gdLst/>
              <a:ahLst/>
              <a:cxnLst/>
              <a:rect l="l" t="t" r="r" b="b"/>
              <a:pathLst>
                <a:path w="238252" h="234696">
                  <a:moveTo>
                    <a:pt x="0" y="117348"/>
                  </a:moveTo>
                  <a:cubicBezTo>
                    <a:pt x="0" y="52578"/>
                    <a:pt x="53340" y="0"/>
                    <a:pt x="119126" y="0"/>
                  </a:cubicBezTo>
                  <a:cubicBezTo>
                    <a:pt x="184912" y="0"/>
                    <a:pt x="238252" y="52578"/>
                    <a:pt x="238252" y="117348"/>
                  </a:cubicBezTo>
                  <a:cubicBezTo>
                    <a:pt x="238252" y="182118"/>
                    <a:pt x="184912" y="234696"/>
                    <a:pt x="119126" y="234696"/>
                  </a:cubicBezTo>
                  <a:cubicBezTo>
                    <a:pt x="53340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67" name="Group 23">
            <a:extLst>
              <a:ext uri="{FF2B5EF4-FFF2-40B4-BE49-F238E27FC236}">
                <a16:creationId xmlns:a16="http://schemas.microsoft.com/office/drawing/2014/main" id="{7A71276F-22C1-F85C-9CCC-FED501527C17}"/>
              </a:ext>
            </a:extLst>
          </p:cNvPr>
          <p:cNvGrpSpPr/>
          <p:nvPr/>
        </p:nvGrpSpPr>
        <p:grpSpPr>
          <a:xfrm>
            <a:off x="2947619" y="2252767"/>
            <a:ext cx="3245553" cy="2693256"/>
            <a:chOff x="0" y="0"/>
            <a:chExt cx="2409840" cy="2403360"/>
          </a:xfrm>
        </p:grpSpPr>
        <p:sp>
          <p:nvSpPr>
            <p:cNvPr id="668" name="Freeform 24">
              <a:extLst>
                <a:ext uri="{FF2B5EF4-FFF2-40B4-BE49-F238E27FC236}">
                  <a16:creationId xmlns:a16="http://schemas.microsoft.com/office/drawing/2014/main" id="{B5777D67-F7D5-83EE-087F-169102CC6EC7}"/>
                </a:ext>
              </a:extLst>
            </p:cNvPr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9" name="Group 25">
            <a:extLst>
              <a:ext uri="{FF2B5EF4-FFF2-40B4-BE49-F238E27FC236}">
                <a16:creationId xmlns:a16="http://schemas.microsoft.com/office/drawing/2014/main" id="{E18DE690-1F59-01BC-D464-61FCD3D0CD24}"/>
              </a:ext>
            </a:extLst>
          </p:cNvPr>
          <p:cNvGrpSpPr/>
          <p:nvPr/>
        </p:nvGrpSpPr>
        <p:grpSpPr>
          <a:xfrm>
            <a:off x="6348685" y="4180762"/>
            <a:ext cx="507082" cy="515722"/>
            <a:chOff x="0" y="0"/>
            <a:chExt cx="549360" cy="558720"/>
          </a:xfrm>
        </p:grpSpPr>
        <p:sp>
          <p:nvSpPr>
            <p:cNvPr id="670" name="Freeform 26">
              <a:extLst>
                <a:ext uri="{FF2B5EF4-FFF2-40B4-BE49-F238E27FC236}">
                  <a16:creationId xmlns:a16="http://schemas.microsoft.com/office/drawing/2014/main" id="{83EC8CD5-680F-8084-417B-50B9C8D5264F}"/>
                </a:ext>
              </a:extLst>
            </p:cNvPr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71" name="Freeform 27">
              <a:extLst>
                <a:ext uri="{FF2B5EF4-FFF2-40B4-BE49-F238E27FC236}">
                  <a16:creationId xmlns:a16="http://schemas.microsoft.com/office/drawing/2014/main" id="{3639CC5D-AACE-49E3-51E9-960E85AA39DC}"/>
                </a:ext>
              </a:extLst>
            </p:cNvPr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72" name="Group 28">
            <a:extLst>
              <a:ext uri="{FF2B5EF4-FFF2-40B4-BE49-F238E27FC236}">
                <a16:creationId xmlns:a16="http://schemas.microsoft.com/office/drawing/2014/main" id="{990C22D1-5851-CB2D-6B3E-46C383E3573A}"/>
              </a:ext>
            </a:extLst>
          </p:cNvPr>
          <p:cNvGrpSpPr/>
          <p:nvPr/>
        </p:nvGrpSpPr>
        <p:grpSpPr>
          <a:xfrm>
            <a:off x="11922934" y="4330295"/>
            <a:ext cx="219315" cy="216656"/>
            <a:chOff x="0" y="0"/>
            <a:chExt cx="237600" cy="234720"/>
          </a:xfrm>
        </p:grpSpPr>
        <p:sp>
          <p:nvSpPr>
            <p:cNvPr id="673" name="Freeform 29">
              <a:extLst>
                <a:ext uri="{FF2B5EF4-FFF2-40B4-BE49-F238E27FC236}">
                  <a16:creationId xmlns:a16="http://schemas.microsoft.com/office/drawing/2014/main" id="{391CE6E0-58DF-17AE-9570-EF995D6F7956}"/>
                </a:ext>
              </a:extLst>
            </p:cNvPr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74" name="Group 30">
            <a:extLst>
              <a:ext uri="{FF2B5EF4-FFF2-40B4-BE49-F238E27FC236}">
                <a16:creationId xmlns:a16="http://schemas.microsoft.com/office/drawing/2014/main" id="{F96A1BF8-976C-8C8C-41EF-9E4D1CFBAD92}"/>
              </a:ext>
            </a:extLst>
          </p:cNvPr>
          <p:cNvGrpSpPr/>
          <p:nvPr/>
        </p:nvGrpSpPr>
        <p:grpSpPr>
          <a:xfrm>
            <a:off x="6495559" y="4330295"/>
            <a:ext cx="219315" cy="216656"/>
            <a:chOff x="0" y="0"/>
            <a:chExt cx="237600" cy="234720"/>
          </a:xfrm>
        </p:grpSpPr>
        <p:sp>
          <p:nvSpPr>
            <p:cNvPr id="675" name="Freeform 31">
              <a:extLst>
                <a:ext uri="{FF2B5EF4-FFF2-40B4-BE49-F238E27FC236}">
                  <a16:creationId xmlns:a16="http://schemas.microsoft.com/office/drawing/2014/main" id="{158322CF-5F52-DF6C-B8E1-33AD083993FF}"/>
                </a:ext>
              </a:extLst>
            </p:cNvPr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80" name="Group 36">
            <a:extLst>
              <a:ext uri="{FF2B5EF4-FFF2-40B4-BE49-F238E27FC236}">
                <a16:creationId xmlns:a16="http://schemas.microsoft.com/office/drawing/2014/main" id="{8A6C4255-A2E9-CA51-F59C-AF475BD566F0}"/>
              </a:ext>
            </a:extLst>
          </p:cNvPr>
          <p:cNvGrpSpPr/>
          <p:nvPr/>
        </p:nvGrpSpPr>
        <p:grpSpPr>
          <a:xfrm>
            <a:off x="7061356" y="3713786"/>
            <a:ext cx="4512106" cy="4512106"/>
            <a:chOff x="0" y="0"/>
            <a:chExt cx="812800" cy="812800"/>
          </a:xfrm>
        </p:grpSpPr>
        <p:sp>
          <p:nvSpPr>
            <p:cNvPr id="681" name="Freeform 37">
              <a:extLst>
                <a:ext uri="{FF2B5EF4-FFF2-40B4-BE49-F238E27FC236}">
                  <a16:creationId xmlns:a16="http://schemas.microsoft.com/office/drawing/2014/main" id="{59107474-6CDE-D4BA-1BD6-95A216CF314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190500" cap="sq">
              <a:solidFill>
                <a:srgbClr val="397D5A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82" name="TextBox 38">
              <a:extLst>
                <a:ext uri="{FF2B5EF4-FFF2-40B4-BE49-F238E27FC236}">
                  <a16:creationId xmlns:a16="http://schemas.microsoft.com/office/drawing/2014/main" id="{E6014BFC-4E36-1F0F-6D29-0AD0B3C7889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84" name="TextBox 41">
            <a:extLst>
              <a:ext uri="{FF2B5EF4-FFF2-40B4-BE49-F238E27FC236}">
                <a16:creationId xmlns:a16="http://schemas.microsoft.com/office/drawing/2014/main" id="{9773AAEA-C647-80C8-26A3-E6909AF1D183}"/>
              </a:ext>
            </a:extLst>
          </p:cNvPr>
          <p:cNvSpPr txBox="1"/>
          <p:nvPr/>
        </p:nvSpPr>
        <p:spPr>
          <a:xfrm>
            <a:off x="7296785" y="5189581"/>
            <a:ext cx="4155345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spc="137" dirty="0">
                <a:solidFill>
                  <a:srgbClr val="1C5739"/>
                </a:solidFill>
                <a:latin typeface="Open Sauce"/>
              </a:rPr>
              <a:t>OPTION ANALYSIS</a:t>
            </a:r>
          </a:p>
        </p:txBody>
      </p:sp>
      <p:sp>
        <p:nvSpPr>
          <p:cNvPr id="691" name="TextBox 14">
            <a:extLst>
              <a:ext uri="{FF2B5EF4-FFF2-40B4-BE49-F238E27FC236}">
                <a16:creationId xmlns:a16="http://schemas.microsoft.com/office/drawing/2014/main" id="{9AE5A8D2-724C-9E2F-9705-5CC1A74C273D}"/>
              </a:ext>
            </a:extLst>
          </p:cNvPr>
          <p:cNvSpPr txBox="1"/>
          <p:nvPr/>
        </p:nvSpPr>
        <p:spPr>
          <a:xfrm>
            <a:off x="3261244" y="3315538"/>
            <a:ext cx="2931680" cy="585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2800" b="1" spc="350" dirty="0">
                <a:solidFill>
                  <a:srgbClr val="FFFFFF"/>
                </a:solidFill>
                <a:latin typeface="Arial Black" panose="020B0A04020102020204" pitchFamily="34" charset="0"/>
              </a:rPr>
              <a:t>PYROLOSIS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B754A0-3206-4665-ADDF-DD2687364C9C}"/>
              </a:ext>
            </a:extLst>
          </p:cNvPr>
          <p:cNvGrpSpPr/>
          <p:nvPr/>
        </p:nvGrpSpPr>
        <p:grpSpPr>
          <a:xfrm>
            <a:off x="12066877" y="2049450"/>
            <a:ext cx="3478094" cy="2672412"/>
            <a:chOff x="12441647" y="2413617"/>
            <a:chExt cx="3038033" cy="2672412"/>
          </a:xfrm>
        </p:grpSpPr>
        <p:grpSp>
          <p:nvGrpSpPr>
            <p:cNvPr id="648" name="Group 4">
              <a:extLst>
                <a:ext uri="{FF2B5EF4-FFF2-40B4-BE49-F238E27FC236}">
                  <a16:creationId xmlns:a16="http://schemas.microsoft.com/office/drawing/2014/main" id="{F8F9BE36-2016-B98D-CE9B-5FD258BCCD53}"/>
                </a:ext>
              </a:extLst>
            </p:cNvPr>
            <p:cNvGrpSpPr/>
            <p:nvPr/>
          </p:nvGrpSpPr>
          <p:grpSpPr>
            <a:xfrm>
              <a:off x="12441647" y="2413617"/>
              <a:ext cx="2981633" cy="2672412"/>
              <a:chOff x="0" y="0"/>
              <a:chExt cx="2409120" cy="2403360"/>
            </a:xfrm>
          </p:grpSpPr>
          <p:sp>
            <p:nvSpPr>
              <p:cNvPr id="649" name="Freeform 5">
                <a:extLst>
                  <a:ext uri="{FF2B5EF4-FFF2-40B4-BE49-F238E27FC236}">
                    <a16:creationId xmlns:a16="http://schemas.microsoft.com/office/drawing/2014/main" id="{47CDF345-F807-902B-1006-B139221CD1E9}"/>
                  </a:ext>
                </a:extLst>
              </p:cNvPr>
              <p:cNvSpPr/>
              <p:nvPr/>
            </p:nvSpPr>
            <p:spPr>
              <a:xfrm>
                <a:off x="0" y="0"/>
                <a:ext cx="2409190" cy="2403348"/>
              </a:xfrm>
              <a:custGeom>
                <a:avLst/>
                <a:gdLst/>
                <a:ahLst/>
                <a:cxnLst/>
                <a:rect l="l" t="t" r="r" b="b"/>
                <a:pathLst>
                  <a:path w="2409190" h="2403348">
                    <a:moveTo>
                      <a:pt x="0" y="1201674"/>
                    </a:moveTo>
                    <a:cubicBezTo>
                      <a:pt x="0" y="537972"/>
                      <a:pt x="539242" y="0"/>
                      <a:pt x="1204595" y="0"/>
                    </a:cubicBezTo>
                    <a:cubicBezTo>
                      <a:pt x="1869948" y="0"/>
                      <a:pt x="2409190" y="537972"/>
                      <a:pt x="2409190" y="1201674"/>
                    </a:cubicBezTo>
                    <a:cubicBezTo>
                      <a:pt x="2409190" y="1865376"/>
                      <a:pt x="1869948" y="2403348"/>
                      <a:pt x="1204595" y="2403348"/>
                    </a:cubicBezTo>
                    <a:cubicBezTo>
                      <a:pt x="539242" y="2403348"/>
                      <a:pt x="0" y="1865376"/>
                      <a:pt x="0" y="1201674"/>
                    </a:cubicBez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3" name="TextBox 14">
              <a:extLst>
                <a:ext uri="{FF2B5EF4-FFF2-40B4-BE49-F238E27FC236}">
                  <a16:creationId xmlns:a16="http://schemas.microsoft.com/office/drawing/2014/main" id="{6C570307-9524-51EB-B963-E11ACACA48F1}"/>
                </a:ext>
              </a:extLst>
            </p:cNvPr>
            <p:cNvSpPr txBox="1"/>
            <p:nvPr/>
          </p:nvSpPr>
          <p:spPr>
            <a:xfrm>
              <a:off x="12498047" y="3408574"/>
              <a:ext cx="2981633" cy="125265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2800" b="1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COMPOSTING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B4D20C6-887E-48F3-B2B9-DE20CAEF60EA}"/>
              </a:ext>
            </a:extLst>
          </p:cNvPr>
          <p:cNvGrpSpPr/>
          <p:nvPr/>
        </p:nvGrpSpPr>
        <p:grpSpPr>
          <a:xfrm>
            <a:off x="11411633" y="7782224"/>
            <a:ext cx="3861667" cy="2932196"/>
            <a:chOff x="12180784" y="7418066"/>
            <a:chExt cx="2972275" cy="2777301"/>
          </a:xfrm>
        </p:grpSpPr>
        <p:sp>
          <p:nvSpPr>
            <p:cNvPr id="654" name="Freeform 10">
              <a:extLst>
                <a:ext uri="{FF2B5EF4-FFF2-40B4-BE49-F238E27FC236}">
                  <a16:creationId xmlns:a16="http://schemas.microsoft.com/office/drawing/2014/main" id="{8D747E9F-B477-CA1A-F63F-3EAFCB4890A7}"/>
                </a:ext>
              </a:extLst>
            </p:cNvPr>
            <p:cNvSpPr/>
            <p:nvPr/>
          </p:nvSpPr>
          <p:spPr>
            <a:xfrm>
              <a:off x="12180784" y="7418066"/>
              <a:ext cx="2972275" cy="2777301"/>
            </a:xfrm>
            <a:custGeom>
              <a:avLst/>
              <a:gdLst/>
              <a:ahLst/>
              <a:cxnLst/>
              <a:rect l="l" t="t" r="r" b="b"/>
              <a:pathLst>
                <a:path w="2409190" h="2403348">
                  <a:moveTo>
                    <a:pt x="0" y="1201674"/>
                  </a:moveTo>
                  <a:cubicBezTo>
                    <a:pt x="0" y="537972"/>
                    <a:pt x="539242" y="0"/>
                    <a:pt x="1204595" y="0"/>
                  </a:cubicBezTo>
                  <a:cubicBezTo>
                    <a:pt x="1869948" y="0"/>
                    <a:pt x="2409190" y="537972"/>
                    <a:pt x="2409190" y="1201674"/>
                  </a:cubicBezTo>
                  <a:cubicBezTo>
                    <a:pt x="2409190" y="1865376"/>
                    <a:pt x="1869948" y="2403348"/>
                    <a:pt x="1204595" y="2403348"/>
                  </a:cubicBezTo>
                  <a:cubicBezTo>
                    <a:pt x="539242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r>
                <a:rPr lang="en-US" b="1" spc="350" dirty="0">
                  <a:solidFill>
                    <a:srgbClr val="FFFFFF"/>
                  </a:solidFill>
                  <a:latin typeface="Codec Pro ExtraBold Italics"/>
                </a:rPr>
                <a:t>N</a:t>
              </a:r>
            </a:p>
            <a:p>
              <a:endParaRPr lang="en-US" dirty="0"/>
            </a:p>
          </p:txBody>
        </p:sp>
        <p:sp>
          <p:nvSpPr>
            <p:cNvPr id="694" name="TextBox 14">
              <a:extLst>
                <a:ext uri="{FF2B5EF4-FFF2-40B4-BE49-F238E27FC236}">
                  <a16:creationId xmlns:a16="http://schemas.microsoft.com/office/drawing/2014/main" id="{2B4E522B-1411-F294-2106-32A74BDD5F79}"/>
                </a:ext>
              </a:extLst>
            </p:cNvPr>
            <p:cNvSpPr txBox="1"/>
            <p:nvPr/>
          </p:nvSpPr>
          <p:spPr>
            <a:xfrm>
              <a:off x="12248327" y="8321530"/>
              <a:ext cx="2863104" cy="12391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2800" b="1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INCINERATION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113F5A-60FB-D4AB-83B3-39D41F2FF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9700" y="980921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7</a:t>
            </a:fld>
            <a:endParaRPr lang="en-US" sz="2400" dirty="0"/>
          </a:p>
        </p:txBody>
      </p:sp>
      <p:grpSp>
        <p:nvGrpSpPr>
          <p:cNvPr id="90" name="Group 18">
            <a:extLst>
              <a:ext uri="{FF2B5EF4-FFF2-40B4-BE49-F238E27FC236}">
                <a16:creationId xmlns:a16="http://schemas.microsoft.com/office/drawing/2014/main" id="{C3908435-3A31-4905-AED7-966272AB6673}"/>
              </a:ext>
            </a:extLst>
          </p:cNvPr>
          <p:cNvGrpSpPr/>
          <p:nvPr/>
        </p:nvGrpSpPr>
        <p:grpSpPr>
          <a:xfrm>
            <a:off x="11023439" y="8181474"/>
            <a:ext cx="507082" cy="515722"/>
            <a:chOff x="0" y="0"/>
            <a:chExt cx="549360" cy="558720"/>
          </a:xfrm>
        </p:grpSpPr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CD1C6205-DE7B-4CED-A710-E9222F46A8BD}"/>
                </a:ext>
              </a:extLst>
            </p:cNvPr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AE26D139-2920-431C-85D1-F517CEBC88F0}"/>
                </a:ext>
              </a:extLst>
            </p:cNvPr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3" name="Freeform 22">
            <a:extLst>
              <a:ext uri="{FF2B5EF4-FFF2-40B4-BE49-F238E27FC236}">
                <a16:creationId xmlns:a16="http://schemas.microsoft.com/office/drawing/2014/main" id="{0CD58222-2ECD-4CD9-911A-A365F8F990C4}"/>
              </a:ext>
            </a:extLst>
          </p:cNvPr>
          <p:cNvSpPr/>
          <p:nvPr/>
        </p:nvSpPr>
        <p:spPr>
          <a:xfrm>
            <a:off x="11150452" y="8331506"/>
            <a:ext cx="219916" cy="216634"/>
          </a:xfrm>
          <a:custGeom>
            <a:avLst/>
            <a:gdLst/>
            <a:ahLst/>
            <a:cxnLst/>
            <a:rect l="l" t="t" r="r" b="b"/>
            <a:pathLst>
              <a:path w="238252" h="234696">
                <a:moveTo>
                  <a:pt x="0" y="117348"/>
                </a:moveTo>
                <a:cubicBezTo>
                  <a:pt x="0" y="52578"/>
                  <a:pt x="53340" y="0"/>
                  <a:pt x="119126" y="0"/>
                </a:cubicBezTo>
                <a:cubicBezTo>
                  <a:pt x="184912" y="0"/>
                  <a:pt x="238252" y="52578"/>
                  <a:pt x="238252" y="117348"/>
                </a:cubicBezTo>
                <a:cubicBezTo>
                  <a:pt x="238252" y="182118"/>
                  <a:pt x="184912" y="234696"/>
                  <a:pt x="119126" y="234696"/>
                </a:cubicBezTo>
                <a:cubicBezTo>
                  <a:pt x="53340" y="234696"/>
                  <a:pt x="0" y="182118"/>
                  <a:pt x="0" y="117348"/>
                </a:cubicBezTo>
                <a:close/>
              </a:path>
            </a:pathLst>
          </a:custGeom>
          <a:solidFill>
            <a:srgbClr val="397D5A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D2A5AC4-D53D-48F7-8275-589FB7273D29}"/>
              </a:ext>
            </a:extLst>
          </p:cNvPr>
          <p:cNvGrpSpPr/>
          <p:nvPr/>
        </p:nvGrpSpPr>
        <p:grpSpPr>
          <a:xfrm>
            <a:off x="13122979" y="4973212"/>
            <a:ext cx="3642673" cy="2672412"/>
            <a:chOff x="13122980" y="4973212"/>
            <a:chExt cx="3151740" cy="2672412"/>
          </a:xfrm>
        </p:grpSpPr>
        <p:grpSp>
          <p:nvGrpSpPr>
            <p:cNvPr id="85" name="Group 4">
              <a:extLst>
                <a:ext uri="{FF2B5EF4-FFF2-40B4-BE49-F238E27FC236}">
                  <a16:creationId xmlns:a16="http://schemas.microsoft.com/office/drawing/2014/main" id="{F4733410-F24F-45B8-9704-00C5C00C2775}"/>
                </a:ext>
              </a:extLst>
            </p:cNvPr>
            <p:cNvGrpSpPr/>
            <p:nvPr/>
          </p:nvGrpSpPr>
          <p:grpSpPr>
            <a:xfrm>
              <a:off x="13190762" y="4973212"/>
              <a:ext cx="2981633" cy="2672412"/>
              <a:chOff x="0" y="0"/>
              <a:chExt cx="2409120" cy="2403360"/>
            </a:xfrm>
          </p:grpSpPr>
          <p:sp>
            <p:nvSpPr>
              <p:cNvPr id="86" name="Freeform 5">
                <a:extLst>
                  <a:ext uri="{FF2B5EF4-FFF2-40B4-BE49-F238E27FC236}">
                    <a16:creationId xmlns:a16="http://schemas.microsoft.com/office/drawing/2014/main" id="{0D1CCF7D-EBE9-44F5-8471-005444B6F338}"/>
                  </a:ext>
                </a:extLst>
              </p:cNvPr>
              <p:cNvSpPr/>
              <p:nvPr/>
            </p:nvSpPr>
            <p:spPr>
              <a:xfrm>
                <a:off x="0" y="0"/>
                <a:ext cx="2409190" cy="2403348"/>
              </a:xfrm>
              <a:custGeom>
                <a:avLst/>
                <a:gdLst/>
                <a:ahLst/>
                <a:cxnLst/>
                <a:rect l="l" t="t" r="r" b="b"/>
                <a:pathLst>
                  <a:path w="2409190" h="2403348">
                    <a:moveTo>
                      <a:pt x="0" y="1201674"/>
                    </a:moveTo>
                    <a:cubicBezTo>
                      <a:pt x="0" y="537972"/>
                      <a:pt x="539242" y="0"/>
                      <a:pt x="1204595" y="0"/>
                    </a:cubicBezTo>
                    <a:cubicBezTo>
                      <a:pt x="1869948" y="0"/>
                      <a:pt x="2409190" y="537972"/>
                      <a:pt x="2409190" y="1201674"/>
                    </a:cubicBezTo>
                    <a:cubicBezTo>
                      <a:pt x="2409190" y="1865376"/>
                      <a:pt x="1869948" y="2403348"/>
                      <a:pt x="1204595" y="2403348"/>
                    </a:cubicBezTo>
                    <a:cubicBezTo>
                      <a:pt x="539242" y="2403348"/>
                      <a:pt x="0" y="1865376"/>
                      <a:pt x="0" y="1201674"/>
                    </a:cubicBezTo>
                    <a:close/>
                  </a:path>
                </a:pathLst>
              </a:custGeom>
              <a:solidFill>
                <a:srgbClr val="397D5A"/>
              </a:solidFill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4" name="TextBox 14">
              <a:extLst>
                <a:ext uri="{FF2B5EF4-FFF2-40B4-BE49-F238E27FC236}">
                  <a16:creationId xmlns:a16="http://schemas.microsoft.com/office/drawing/2014/main" id="{8D72F796-A59B-4CE0-9FC5-626F41EC0789}"/>
                </a:ext>
              </a:extLst>
            </p:cNvPr>
            <p:cNvSpPr txBox="1"/>
            <p:nvPr/>
          </p:nvSpPr>
          <p:spPr>
            <a:xfrm>
              <a:off x="13122980" y="5527463"/>
              <a:ext cx="3151740" cy="125290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126"/>
                </a:lnSpc>
              </a:pPr>
              <a:r>
                <a:rPr lang="en-US" sz="3200" b="1" spc="350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 SOLAR DRYING </a:t>
              </a:r>
            </a:p>
          </p:txBody>
        </p:sp>
      </p:grpSp>
      <p:sp>
        <p:nvSpPr>
          <p:cNvPr id="97" name="TextBox 14">
            <a:extLst>
              <a:ext uri="{FF2B5EF4-FFF2-40B4-BE49-F238E27FC236}">
                <a16:creationId xmlns:a16="http://schemas.microsoft.com/office/drawing/2014/main" id="{91CB4EFE-4827-415A-BD1F-D2A259A6DD33}"/>
              </a:ext>
            </a:extLst>
          </p:cNvPr>
          <p:cNvSpPr txBox="1"/>
          <p:nvPr/>
        </p:nvSpPr>
        <p:spPr>
          <a:xfrm>
            <a:off x="2507596" y="7993425"/>
            <a:ext cx="3841089" cy="598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3200" b="1" spc="350" dirty="0">
                <a:solidFill>
                  <a:srgbClr val="FFFFFF"/>
                </a:solidFill>
                <a:latin typeface="Arial Black" panose="020B0A04020102020204" pitchFamily="34" charset="0"/>
              </a:rPr>
              <a:t>GASIFICATIN</a:t>
            </a:r>
          </a:p>
        </p:txBody>
      </p:sp>
    </p:spTree>
    <p:extLst>
      <p:ext uri="{BB962C8B-B14F-4D97-AF65-F5344CB8AC3E}">
        <p14:creationId xmlns:p14="http://schemas.microsoft.com/office/powerpoint/2010/main" val="91703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" grpId="0"/>
      <p:bldP spid="596" grpId="0"/>
      <p:bldP spid="597" grpId="0"/>
      <p:bldP spid="684" grpId="0"/>
      <p:bldP spid="6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16476-E06A-18AC-F454-E5189B990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F3C4197-5D3F-1E63-6870-ADEEACEC2F5C}"/>
              </a:ext>
            </a:extLst>
          </p:cNvPr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E4831707-F630-E7DE-9D6F-25FB3FD83816}"/>
              </a:ext>
            </a:extLst>
          </p:cNvPr>
          <p:cNvGrpSpPr/>
          <p:nvPr/>
        </p:nvGrpSpPr>
        <p:grpSpPr>
          <a:xfrm>
            <a:off x="-528002" y="0"/>
            <a:ext cx="19048322" cy="3086100"/>
            <a:chOff x="0" y="0"/>
            <a:chExt cx="5016842" cy="812800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B5BAE0A-BD35-0450-5A92-CDF570194BF5}"/>
                </a:ext>
              </a:extLst>
            </p:cNvPr>
            <p:cNvSpPr/>
            <p:nvPr/>
          </p:nvSpPr>
          <p:spPr>
            <a:xfrm>
              <a:off x="0" y="0"/>
              <a:ext cx="5016842" cy="812800"/>
            </a:xfrm>
            <a:custGeom>
              <a:avLst/>
              <a:gdLst/>
              <a:ahLst/>
              <a:cxnLst/>
              <a:rect l="l" t="t" r="r" b="b"/>
              <a:pathLst>
                <a:path w="5016842" h="812800">
                  <a:moveTo>
                    <a:pt x="0" y="0"/>
                  </a:moveTo>
                  <a:lnTo>
                    <a:pt x="5016842" y="0"/>
                  </a:lnTo>
                  <a:lnTo>
                    <a:pt x="501684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D0C02F51-A6F3-6E93-FBB7-BB78E4A3A4A7}"/>
                </a:ext>
              </a:extLst>
            </p:cNvPr>
            <p:cNvSpPr txBox="1"/>
            <p:nvPr/>
          </p:nvSpPr>
          <p:spPr>
            <a:xfrm>
              <a:off x="0" y="-19050"/>
              <a:ext cx="5016842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EC68A28B-6952-8998-FBC6-EC7CF044C101}"/>
              </a:ext>
            </a:extLst>
          </p:cNvPr>
          <p:cNvSpPr txBox="1"/>
          <p:nvPr/>
        </p:nvSpPr>
        <p:spPr>
          <a:xfrm>
            <a:off x="3690980" y="1117986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spc="773" dirty="0">
                <a:solidFill>
                  <a:srgbClr val="FFFFFF"/>
                </a:solidFill>
                <a:latin typeface="Arial Black" panose="020B0A04020102020204" pitchFamily="34" charset="0"/>
              </a:rPr>
              <a:t>SOLAR DRYING</a:t>
            </a:r>
          </a:p>
        </p:txBody>
      </p:sp>
      <p:sp>
        <p:nvSpPr>
          <p:cNvPr id="28" name="Freeform 28">
            <a:extLst>
              <a:ext uri="{FF2B5EF4-FFF2-40B4-BE49-F238E27FC236}">
                <a16:creationId xmlns:a16="http://schemas.microsoft.com/office/drawing/2014/main" id="{9076ED2C-B2D0-4B4D-F76F-2A24829773FE}"/>
              </a:ext>
            </a:extLst>
          </p:cNvPr>
          <p:cNvSpPr/>
          <p:nvPr/>
        </p:nvSpPr>
        <p:spPr>
          <a:xfrm>
            <a:off x="15408481" y="-2153153"/>
            <a:ext cx="4116356" cy="4116356"/>
          </a:xfrm>
          <a:custGeom>
            <a:avLst/>
            <a:gdLst/>
            <a:ahLst/>
            <a:cxnLst/>
            <a:rect l="l" t="t" r="r" b="b"/>
            <a:pathLst>
              <a:path w="4116356" h="4116356">
                <a:moveTo>
                  <a:pt x="0" y="0"/>
                </a:moveTo>
                <a:lnTo>
                  <a:pt x="4116355" y="0"/>
                </a:lnTo>
                <a:lnTo>
                  <a:pt x="4116355" y="4116356"/>
                </a:lnTo>
                <a:lnTo>
                  <a:pt x="0" y="4116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>
            <a:extLst>
              <a:ext uri="{FF2B5EF4-FFF2-40B4-BE49-F238E27FC236}">
                <a16:creationId xmlns:a16="http://schemas.microsoft.com/office/drawing/2014/main" id="{AFF41499-99EE-D38C-EB11-CB1465F8036A}"/>
              </a:ext>
            </a:extLst>
          </p:cNvPr>
          <p:cNvSpPr/>
          <p:nvPr/>
        </p:nvSpPr>
        <p:spPr>
          <a:xfrm>
            <a:off x="-2602379" y="0"/>
            <a:ext cx="3256087" cy="3256087"/>
          </a:xfrm>
          <a:custGeom>
            <a:avLst/>
            <a:gdLst/>
            <a:ahLst/>
            <a:cxnLst/>
            <a:rect l="l" t="t" r="r" b="b"/>
            <a:pathLst>
              <a:path w="3256087" h="3256087">
                <a:moveTo>
                  <a:pt x="0" y="0"/>
                </a:moveTo>
                <a:lnTo>
                  <a:pt x="3256087" y="0"/>
                </a:lnTo>
                <a:lnTo>
                  <a:pt x="3256087" y="3256087"/>
                </a:lnTo>
                <a:lnTo>
                  <a:pt x="0" y="3256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A991D-3073-21B6-ECCF-1CA7D7187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8600" y="8926768"/>
            <a:ext cx="2746022" cy="896482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8</a:t>
            </a:fld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6AE1C5-2A1A-4D10-AD90-D70422F747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48254"/>
            <a:ext cx="7845511" cy="51766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563E7F-2D83-4805-9EF8-C6483D5306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688" y="3513698"/>
            <a:ext cx="8965112" cy="5176644"/>
          </a:xfrm>
          <a:prstGeom prst="rect">
            <a:avLst/>
          </a:prstGeom>
        </p:spPr>
      </p:pic>
      <p:sp>
        <p:nvSpPr>
          <p:cNvPr id="18" name="TextBox 10">
            <a:extLst>
              <a:ext uri="{FF2B5EF4-FFF2-40B4-BE49-F238E27FC236}">
                <a16:creationId xmlns:a16="http://schemas.microsoft.com/office/drawing/2014/main" id="{AF9CC1B8-E0DC-445B-A254-3215742A1DCA}"/>
              </a:ext>
            </a:extLst>
          </p:cNvPr>
          <p:cNvSpPr txBox="1"/>
          <p:nvPr/>
        </p:nvSpPr>
        <p:spPr>
          <a:xfrm>
            <a:off x="-976866" y="7483711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spc="773" dirty="0">
                <a:solidFill>
                  <a:srgbClr val="1C5739"/>
                </a:solidFill>
                <a:latin typeface="Arial Black" panose="020B0A04020102020204" pitchFamily="34" charset="0"/>
              </a:rPr>
              <a:t>Greenhouse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3E108BA5-3EDA-4CCC-8011-78E8AF536D50}"/>
              </a:ext>
            </a:extLst>
          </p:cNvPr>
          <p:cNvSpPr txBox="1"/>
          <p:nvPr/>
        </p:nvSpPr>
        <p:spPr>
          <a:xfrm>
            <a:off x="7991423" y="7520248"/>
            <a:ext cx="10713642" cy="131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86"/>
              </a:lnSpc>
            </a:pPr>
            <a:r>
              <a:rPr lang="en-US" sz="6600" spc="773" dirty="0">
                <a:solidFill>
                  <a:srgbClr val="1C5739"/>
                </a:solidFill>
                <a:latin typeface="Arial Black" panose="020B0A04020102020204" pitchFamily="34" charset="0"/>
              </a:rPr>
              <a:t>Solar bed</a:t>
            </a:r>
          </a:p>
        </p:txBody>
      </p:sp>
    </p:spTree>
    <p:extLst>
      <p:ext uri="{BB962C8B-B14F-4D97-AF65-F5344CB8AC3E}">
        <p14:creationId xmlns:p14="http://schemas.microsoft.com/office/powerpoint/2010/main" val="5866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783E6-E8D1-649A-A80A-661B5F21B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098672B6-951E-F30D-33A6-51CE206F7F9C}"/>
              </a:ext>
            </a:extLst>
          </p:cNvPr>
          <p:cNvSpPr/>
          <p:nvPr/>
        </p:nvSpPr>
        <p:spPr>
          <a:xfrm flipH="1" flipV="1">
            <a:off x="-3801253" y="0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6745495"/>
                </a:moveTo>
                <a:lnTo>
                  <a:pt x="0" y="6745495"/>
                </a:lnTo>
                <a:lnTo>
                  <a:pt x="0" y="0"/>
                </a:lnTo>
                <a:lnTo>
                  <a:pt x="7602506" y="0"/>
                </a:lnTo>
                <a:lnTo>
                  <a:pt x="7602506" y="6745495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2C3453F8-D5B4-A7F1-7D71-E011B454A634}"/>
              </a:ext>
            </a:extLst>
          </p:cNvPr>
          <p:cNvSpPr/>
          <p:nvPr/>
        </p:nvSpPr>
        <p:spPr>
          <a:xfrm flipH="1">
            <a:off x="14486747" y="3541505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0"/>
                </a:moveTo>
                <a:lnTo>
                  <a:pt x="0" y="0"/>
                </a:lnTo>
                <a:lnTo>
                  <a:pt x="0" y="6745495"/>
                </a:lnTo>
                <a:lnTo>
                  <a:pt x="7602506" y="6745495"/>
                </a:lnTo>
                <a:lnTo>
                  <a:pt x="760250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6426ED-9D00-C2B6-00E9-FE77183AA3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1"/>
            <a:ext cx="18288000" cy="102786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3F49C6-4F82-8012-6E9B-BD942EB0F981}"/>
              </a:ext>
            </a:extLst>
          </p:cNvPr>
          <p:cNvSpPr/>
          <p:nvPr/>
        </p:nvSpPr>
        <p:spPr>
          <a:xfrm>
            <a:off x="0" y="-9615"/>
            <a:ext cx="18288000" cy="10287000"/>
          </a:xfrm>
          <a:prstGeom prst="rect">
            <a:avLst/>
          </a:prstGeom>
          <a:solidFill>
            <a:srgbClr val="163216">
              <a:alpha val="7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B9B9921F-3655-8548-EAC8-756B65F3044D}"/>
              </a:ext>
            </a:extLst>
          </p:cNvPr>
          <p:cNvSpPr txBox="1"/>
          <p:nvPr/>
        </p:nvSpPr>
        <p:spPr>
          <a:xfrm>
            <a:off x="-528002" y="-25896"/>
            <a:ext cx="19048322" cy="113079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859"/>
              </a:lnSpc>
            </a:pPr>
            <a:endParaRPr/>
          </a:p>
        </p:txBody>
      </p:sp>
      <p:sp>
        <p:nvSpPr>
          <p:cNvPr id="16" name="Google Shape;232;p33">
            <a:extLst>
              <a:ext uri="{FF2B5EF4-FFF2-40B4-BE49-F238E27FC236}">
                <a16:creationId xmlns:a16="http://schemas.microsoft.com/office/drawing/2014/main" id="{B5A77BF4-2E88-09C9-3365-4B75772FD732}"/>
              </a:ext>
            </a:extLst>
          </p:cNvPr>
          <p:cNvSpPr txBox="1">
            <a:spLocks/>
          </p:cNvSpPr>
          <p:nvPr/>
        </p:nvSpPr>
        <p:spPr>
          <a:xfrm>
            <a:off x="1617852" y="7124700"/>
            <a:ext cx="7924800" cy="243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150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algn="l"/>
            <a:endParaRPr lang="en-US" sz="239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E050F3-3E3D-1927-5EB1-D34CFC0A1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725401" y="9182101"/>
            <a:ext cx="2625100" cy="887392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9</a:t>
            </a:fld>
            <a:endParaRPr lang="en-US" sz="2400" dirty="0"/>
          </a:p>
        </p:txBody>
      </p:sp>
      <p:sp>
        <p:nvSpPr>
          <p:cNvPr id="3" name="AutoShape 2" descr="blob:https://web.whatsapp.com/ed48793d-8a37-41f8-a922-c658dc1279b3">
            <a:extLst>
              <a:ext uri="{FF2B5EF4-FFF2-40B4-BE49-F238E27FC236}">
                <a16:creationId xmlns:a16="http://schemas.microsoft.com/office/drawing/2014/main" id="{D3E18361-DDA3-4FA9-9538-48E16E15A3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4991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8D4B45-A52E-4BFC-B95E-B36AA25F7348}"/>
              </a:ext>
            </a:extLst>
          </p:cNvPr>
          <p:cNvSpPr/>
          <p:nvPr/>
        </p:nvSpPr>
        <p:spPr>
          <a:xfrm>
            <a:off x="2944001" y="4081671"/>
            <a:ext cx="12399998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spc="773" dirty="0">
                <a:solidFill>
                  <a:srgbClr val="FFFFFF"/>
                </a:solidFill>
                <a:latin typeface="Arial Black" panose="020B0A04020102020204" pitchFamily="34" charset="0"/>
              </a:rPr>
              <a:t>DESIGN GREENHOUSE</a:t>
            </a:r>
          </a:p>
          <a:p>
            <a:pPr algn="ctr"/>
            <a:r>
              <a:rPr lang="en-US" sz="6600" b="1" spc="773" dirty="0">
                <a:solidFill>
                  <a:srgbClr val="FFFFFF"/>
                </a:solidFill>
                <a:latin typeface="Arial Black" panose="020B0A04020102020204" pitchFamily="34" charset="0"/>
              </a:rPr>
              <a:t> SOLAR DRYER</a:t>
            </a:r>
          </a:p>
        </p:txBody>
      </p:sp>
    </p:spTree>
    <p:extLst>
      <p:ext uri="{BB962C8B-B14F-4D97-AF65-F5344CB8AC3E}">
        <p14:creationId xmlns:p14="http://schemas.microsoft.com/office/powerpoint/2010/main" val="329594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1157</Words>
  <Application>Microsoft Office PowerPoint</Application>
  <PresentationFormat>Custom</PresentationFormat>
  <Paragraphs>402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Abril Fatface</vt:lpstr>
      <vt:lpstr>Arial</vt:lpstr>
      <vt:lpstr>Open Sauce</vt:lpstr>
      <vt:lpstr>Cambria Math</vt:lpstr>
      <vt:lpstr>Codec Pro ExtraBold</vt:lpstr>
      <vt:lpstr>Times New Roman</vt:lpstr>
      <vt:lpstr>Arial Black</vt:lpstr>
      <vt:lpstr>Calibri</vt:lpstr>
      <vt:lpstr>Codec Pro ExtraBold Italics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acer</dc:creator>
  <cp:lastModifiedBy>israa zammar</cp:lastModifiedBy>
  <cp:revision>50</cp:revision>
  <dcterms:created xsi:type="dcterms:W3CDTF">2006-08-16T00:00:00Z</dcterms:created>
  <dcterms:modified xsi:type="dcterms:W3CDTF">2024-07-06T02:07:36Z</dcterms:modified>
  <dc:identifier>DAF79RDKfew</dc:identifier>
</cp:coreProperties>
</file>