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1" r:id="rId1"/>
    <p:sldMasterId id="2147484085" r:id="rId2"/>
  </p:sldMasterIdLst>
  <p:notesMasterIdLst>
    <p:notesMasterId r:id="rId105"/>
  </p:notesMasterIdLst>
  <p:sldIdLst>
    <p:sldId id="282" r:id="rId3"/>
    <p:sldId id="283" r:id="rId4"/>
    <p:sldId id="284" r:id="rId5"/>
    <p:sldId id="592" r:id="rId6"/>
    <p:sldId id="569" r:id="rId7"/>
    <p:sldId id="568" r:id="rId8"/>
    <p:sldId id="285" r:id="rId9"/>
    <p:sldId id="484" r:id="rId10"/>
    <p:sldId id="570" r:id="rId11"/>
    <p:sldId id="577" r:id="rId12"/>
    <p:sldId id="578" r:id="rId13"/>
    <p:sldId id="579" r:id="rId14"/>
    <p:sldId id="580" r:id="rId15"/>
    <p:sldId id="581" r:id="rId16"/>
    <p:sldId id="582" r:id="rId17"/>
    <p:sldId id="583" r:id="rId18"/>
    <p:sldId id="584" r:id="rId19"/>
    <p:sldId id="593" r:id="rId20"/>
    <p:sldId id="594" r:id="rId21"/>
    <p:sldId id="606" r:id="rId22"/>
    <p:sldId id="607" r:id="rId23"/>
    <p:sldId id="608" r:id="rId24"/>
    <p:sldId id="596" r:id="rId25"/>
    <p:sldId id="597" r:id="rId26"/>
    <p:sldId id="598" r:id="rId27"/>
    <p:sldId id="599" r:id="rId28"/>
    <p:sldId id="600" r:id="rId29"/>
    <p:sldId id="601" r:id="rId30"/>
    <p:sldId id="602" r:id="rId31"/>
    <p:sldId id="603" r:id="rId32"/>
    <p:sldId id="604" r:id="rId33"/>
    <p:sldId id="605" r:id="rId34"/>
    <p:sldId id="585" r:id="rId35"/>
    <p:sldId id="586" r:id="rId36"/>
    <p:sldId id="587" r:id="rId37"/>
    <p:sldId id="588" r:id="rId38"/>
    <p:sldId id="589" r:id="rId39"/>
    <p:sldId id="510" r:id="rId40"/>
    <p:sldId id="392" r:id="rId41"/>
    <p:sldId id="393" r:id="rId42"/>
    <p:sldId id="394" r:id="rId43"/>
    <p:sldId id="477" r:id="rId44"/>
    <p:sldId id="395" r:id="rId45"/>
    <p:sldId id="571" r:id="rId46"/>
    <p:sldId id="396" r:id="rId47"/>
    <p:sldId id="397" r:id="rId48"/>
    <p:sldId id="398" r:id="rId49"/>
    <p:sldId id="387" r:id="rId50"/>
    <p:sldId id="388" r:id="rId51"/>
    <p:sldId id="389" r:id="rId52"/>
    <p:sldId id="390" r:id="rId53"/>
    <p:sldId id="391" r:id="rId54"/>
    <p:sldId id="480" r:id="rId55"/>
    <p:sldId id="479" r:id="rId56"/>
    <p:sldId id="486" r:id="rId57"/>
    <p:sldId id="487" r:id="rId58"/>
    <p:sldId id="488" r:id="rId59"/>
    <p:sldId id="489" r:id="rId60"/>
    <p:sldId id="490" r:id="rId61"/>
    <p:sldId id="491" r:id="rId62"/>
    <p:sldId id="493" r:id="rId63"/>
    <p:sldId id="494" r:id="rId64"/>
    <p:sldId id="495" r:id="rId65"/>
    <p:sldId id="496" r:id="rId66"/>
    <p:sldId id="497" r:id="rId67"/>
    <p:sldId id="498" r:id="rId68"/>
    <p:sldId id="499" r:id="rId69"/>
    <p:sldId id="500" r:id="rId70"/>
    <p:sldId id="501" r:id="rId71"/>
    <p:sldId id="502" r:id="rId72"/>
    <p:sldId id="572" r:id="rId73"/>
    <p:sldId id="400" r:id="rId74"/>
    <p:sldId id="401" r:id="rId75"/>
    <p:sldId id="573" r:id="rId76"/>
    <p:sldId id="402" r:id="rId77"/>
    <p:sldId id="574" r:id="rId78"/>
    <p:sldId id="575" r:id="rId79"/>
    <p:sldId id="481" r:id="rId80"/>
    <p:sldId id="413" r:id="rId81"/>
    <p:sldId id="415" r:id="rId82"/>
    <p:sldId id="547" r:id="rId83"/>
    <p:sldId id="610" r:id="rId84"/>
    <p:sldId id="611" r:id="rId85"/>
    <p:sldId id="612" r:id="rId86"/>
    <p:sldId id="613" r:id="rId87"/>
    <p:sldId id="614" r:id="rId88"/>
    <p:sldId id="615" r:id="rId89"/>
    <p:sldId id="616" r:id="rId90"/>
    <p:sldId id="617" r:id="rId91"/>
    <p:sldId id="618" r:id="rId92"/>
    <p:sldId id="425" r:id="rId93"/>
    <p:sldId id="564" r:id="rId94"/>
    <p:sldId id="565" r:id="rId95"/>
    <p:sldId id="591" r:id="rId96"/>
    <p:sldId id="566" r:id="rId97"/>
    <p:sldId id="567" r:id="rId98"/>
    <p:sldId id="444" r:id="rId99"/>
    <p:sldId id="590" r:id="rId100"/>
    <p:sldId id="557" r:id="rId101"/>
    <p:sldId id="562" r:id="rId102"/>
    <p:sldId id="619" r:id="rId103"/>
    <p:sldId id="620" r:id="rId10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94660"/>
  </p:normalViewPr>
  <p:slideViewPr>
    <p:cSldViewPr>
      <p:cViewPr varScale="1">
        <p:scale>
          <a:sx n="70" d="100"/>
          <a:sy n="70" d="100"/>
        </p:scale>
        <p:origin x="66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07" Type="http://schemas.openxmlformats.org/officeDocument/2006/relationships/viewProps" Target="viewProps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theme" Target="theme/theme1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presProps" Target="presProps.xml"/><Relationship Id="rId119" Type="http://schemas.microsoft.com/office/2015/10/relationships/revisionInfo" Target="revisionInfo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tableStyles" Target="tableStyle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8C5190-B2E9-48A2-ABCA-FB466F84843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98B092-BD7B-4529-A7A3-A25611140C13}">
      <dgm:prSet phldrT="[Text]"/>
      <dgm:spPr/>
      <dgm:t>
        <a:bodyPr/>
        <a:lstStyle/>
        <a:p>
          <a:endParaRPr lang="en-US" dirty="0"/>
        </a:p>
      </dgm:t>
    </dgm:pt>
    <dgm:pt modelId="{3892D572-202F-4F8F-BAC8-2B66C94C611C}" type="parTrans" cxnId="{C2C5B41A-CFEC-4010-929F-FBB8C402B30D}">
      <dgm:prSet/>
      <dgm:spPr/>
      <dgm:t>
        <a:bodyPr/>
        <a:lstStyle/>
        <a:p>
          <a:endParaRPr lang="en-US"/>
        </a:p>
      </dgm:t>
    </dgm:pt>
    <dgm:pt modelId="{03137F77-D0D9-4D7C-A42A-50133AE61C0B}" type="sibTrans" cxnId="{C2C5B41A-CFEC-4010-929F-FBB8C402B30D}">
      <dgm:prSet/>
      <dgm:spPr/>
      <dgm:t>
        <a:bodyPr/>
        <a:lstStyle/>
        <a:p>
          <a:endParaRPr lang="en-US"/>
        </a:p>
      </dgm:t>
    </dgm:pt>
    <dgm:pt modelId="{BE8F7D65-D5CD-421D-8064-F8A0684B33BB}">
      <dgm:prSet phldrT="[Text]"/>
      <dgm:spPr/>
      <dgm:t>
        <a:bodyPr/>
        <a:lstStyle/>
        <a:p>
          <a:r>
            <a:rPr lang="en-US" dirty="0" smtClean="0"/>
            <a:t>Redesign</a:t>
          </a:r>
          <a:endParaRPr lang="en-US" dirty="0"/>
        </a:p>
      </dgm:t>
    </dgm:pt>
    <dgm:pt modelId="{947DCEC0-C63C-48C1-A389-CCDED10CE371}" type="parTrans" cxnId="{43C9B3E1-B0B1-4EBB-A1FB-8DADA1FF06FB}">
      <dgm:prSet/>
      <dgm:spPr/>
      <dgm:t>
        <a:bodyPr/>
        <a:lstStyle/>
        <a:p>
          <a:endParaRPr lang="en-US"/>
        </a:p>
      </dgm:t>
    </dgm:pt>
    <dgm:pt modelId="{1ED2BB44-4E06-4358-A6BD-E41048ACDC07}" type="sibTrans" cxnId="{43C9B3E1-B0B1-4EBB-A1FB-8DADA1FF06FB}">
      <dgm:prSet/>
      <dgm:spPr/>
      <dgm:t>
        <a:bodyPr/>
        <a:lstStyle/>
        <a:p>
          <a:endParaRPr lang="en-US"/>
        </a:p>
      </dgm:t>
    </dgm:pt>
    <dgm:pt modelId="{E4F807EF-C034-4FF1-9C42-5DD287594DC8}" type="pres">
      <dgm:prSet presAssocID="{F78C5190-B2E9-48A2-ABCA-FB466F84843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3AFAE1-5AB5-4F24-8E33-13FDF8D6B9C4}" type="pres">
      <dgm:prSet presAssocID="{F78C5190-B2E9-48A2-ABCA-FB466F848438}" presName="dummyMaxCanvas" presStyleCnt="0">
        <dgm:presLayoutVars/>
      </dgm:prSet>
      <dgm:spPr/>
    </dgm:pt>
    <dgm:pt modelId="{009D84CA-3963-4A81-BD0A-575D0B3829D5}" type="pres">
      <dgm:prSet presAssocID="{F78C5190-B2E9-48A2-ABCA-FB466F848438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30A36D-1452-4FCD-AB22-6162751B8DCD}" type="pres">
      <dgm:prSet presAssocID="{F78C5190-B2E9-48A2-ABCA-FB466F848438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6A368-01B4-4C3E-A1EC-BFA950D18896}" type="pres">
      <dgm:prSet presAssocID="{F78C5190-B2E9-48A2-ABCA-FB466F848438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DDD85C-969B-41C4-8BDE-B06E6EDF8040}" type="pres">
      <dgm:prSet presAssocID="{F78C5190-B2E9-48A2-ABCA-FB466F848438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7DE612-DA5F-4115-8A1E-99A50C5DBC62}" type="pres">
      <dgm:prSet presAssocID="{F78C5190-B2E9-48A2-ABCA-FB466F848438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463F30-24B3-4C32-8366-EAF1C88934D9}" type="presOf" srcId="{03137F77-D0D9-4D7C-A42A-50133AE61C0B}" destId="{EA56A368-01B4-4C3E-A1EC-BFA950D18896}" srcOrd="0" destOrd="0" presId="urn:microsoft.com/office/officeart/2005/8/layout/vProcess5"/>
    <dgm:cxn modelId="{11C0CD9B-57C3-4991-9C47-E9E393EE5B9C}" type="presOf" srcId="{BE8F7D65-D5CD-421D-8064-F8A0684B33BB}" destId="{217DE612-DA5F-4115-8A1E-99A50C5DBC62}" srcOrd="1" destOrd="0" presId="urn:microsoft.com/office/officeart/2005/8/layout/vProcess5"/>
    <dgm:cxn modelId="{F8567A94-A46E-4C15-A6C5-3CD7FCC7BCFD}" type="presOf" srcId="{BE8F7D65-D5CD-421D-8064-F8A0684B33BB}" destId="{6C30A36D-1452-4FCD-AB22-6162751B8DCD}" srcOrd="0" destOrd="0" presId="urn:microsoft.com/office/officeart/2005/8/layout/vProcess5"/>
    <dgm:cxn modelId="{43C9B3E1-B0B1-4EBB-A1FB-8DADA1FF06FB}" srcId="{F78C5190-B2E9-48A2-ABCA-FB466F848438}" destId="{BE8F7D65-D5CD-421D-8064-F8A0684B33BB}" srcOrd="1" destOrd="0" parTransId="{947DCEC0-C63C-48C1-A389-CCDED10CE371}" sibTransId="{1ED2BB44-4E06-4358-A6BD-E41048ACDC07}"/>
    <dgm:cxn modelId="{C2C5B41A-CFEC-4010-929F-FBB8C402B30D}" srcId="{F78C5190-B2E9-48A2-ABCA-FB466F848438}" destId="{5998B092-BD7B-4529-A7A3-A25611140C13}" srcOrd="0" destOrd="0" parTransId="{3892D572-202F-4F8F-BAC8-2B66C94C611C}" sibTransId="{03137F77-D0D9-4D7C-A42A-50133AE61C0B}"/>
    <dgm:cxn modelId="{6F613ECD-3215-43BD-AB17-8444DBA6D501}" type="presOf" srcId="{5998B092-BD7B-4529-A7A3-A25611140C13}" destId="{009D84CA-3963-4A81-BD0A-575D0B3829D5}" srcOrd="0" destOrd="0" presId="urn:microsoft.com/office/officeart/2005/8/layout/vProcess5"/>
    <dgm:cxn modelId="{495CDE27-B3DE-464A-9403-6DA687F1BB17}" type="presOf" srcId="{5998B092-BD7B-4529-A7A3-A25611140C13}" destId="{FEDDD85C-969B-41C4-8BDE-B06E6EDF8040}" srcOrd="1" destOrd="0" presId="urn:microsoft.com/office/officeart/2005/8/layout/vProcess5"/>
    <dgm:cxn modelId="{FA18A217-4FD2-448B-BE17-DB760A8074DA}" type="presOf" srcId="{F78C5190-B2E9-48A2-ABCA-FB466F848438}" destId="{E4F807EF-C034-4FF1-9C42-5DD287594DC8}" srcOrd="0" destOrd="0" presId="urn:microsoft.com/office/officeart/2005/8/layout/vProcess5"/>
    <dgm:cxn modelId="{99A1D4E5-8F16-45E3-A327-4459EBD8788A}" type="presParOf" srcId="{E4F807EF-C034-4FF1-9C42-5DD287594DC8}" destId="{6A3AFAE1-5AB5-4F24-8E33-13FDF8D6B9C4}" srcOrd="0" destOrd="0" presId="urn:microsoft.com/office/officeart/2005/8/layout/vProcess5"/>
    <dgm:cxn modelId="{9B2633BA-FA83-488D-9374-14495A00C2F2}" type="presParOf" srcId="{E4F807EF-C034-4FF1-9C42-5DD287594DC8}" destId="{009D84CA-3963-4A81-BD0A-575D0B3829D5}" srcOrd="1" destOrd="0" presId="urn:microsoft.com/office/officeart/2005/8/layout/vProcess5"/>
    <dgm:cxn modelId="{87F58105-D1C6-4E7D-ACC6-1E7F299A8177}" type="presParOf" srcId="{E4F807EF-C034-4FF1-9C42-5DD287594DC8}" destId="{6C30A36D-1452-4FCD-AB22-6162751B8DCD}" srcOrd="2" destOrd="0" presId="urn:microsoft.com/office/officeart/2005/8/layout/vProcess5"/>
    <dgm:cxn modelId="{1CE0B4EE-3E3B-4E06-8BE4-534D1C76B242}" type="presParOf" srcId="{E4F807EF-C034-4FF1-9C42-5DD287594DC8}" destId="{EA56A368-01B4-4C3E-A1EC-BFA950D18896}" srcOrd="3" destOrd="0" presId="urn:microsoft.com/office/officeart/2005/8/layout/vProcess5"/>
    <dgm:cxn modelId="{2EF1BEA5-032E-4820-AB54-311624B32B28}" type="presParOf" srcId="{E4F807EF-C034-4FF1-9C42-5DD287594DC8}" destId="{FEDDD85C-969B-41C4-8BDE-B06E6EDF8040}" srcOrd="4" destOrd="0" presId="urn:microsoft.com/office/officeart/2005/8/layout/vProcess5"/>
    <dgm:cxn modelId="{A6B89FB7-568A-4245-9A04-CFB86996F964}" type="presParOf" srcId="{E4F807EF-C034-4FF1-9C42-5DD287594DC8}" destId="{217DE612-DA5F-4115-8A1E-99A50C5DBC62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8C5190-B2E9-48A2-ABCA-FB466F84843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98B092-BD7B-4529-A7A3-A25611140C13}">
      <dgm:prSet phldrT="[Text]"/>
      <dgm:spPr/>
      <dgm:t>
        <a:bodyPr/>
        <a:lstStyle/>
        <a:p>
          <a:r>
            <a:rPr lang="en-US" dirty="0" smtClean="0"/>
            <a:t>Data Collection</a:t>
          </a:r>
          <a:endParaRPr lang="en-US" dirty="0"/>
        </a:p>
      </dgm:t>
    </dgm:pt>
    <dgm:pt modelId="{3892D572-202F-4F8F-BAC8-2B66C94C611C}" type="parTrans" cxnId="{C2C5B41A-CFEC-4010-929F-FBB8C402B30D}">
      <dgm:prSet/>
      <dgm:spPr/>
      <dgm:t>
        <a:bodyPr/>
        <a:lstStyle/>
        <a:p>
          <a:endParaRPr lang="en-US"/>
        </a:p>
      </dgm:t>
    </dgm:pt>
    <dgm:pt modelId="{03137F77-D0D9-4D7C-A42A-50133AE61C0B}" type="sibTrans" cxnId="{C2C5B41A-CFEC-4010-929F-FBB8C402B30D}">
      <dgm:prSet/>
      <dgm:spPr/>
      <dgm:t>
        <a:bodyPr/>
        <a:lstStyle/>
        <a:p>
          <a:endParaRPr lang="en-US"/>
        </a:p>
      </dgm:t>
    </dgm:pt>
    <dgm:pt modelId="{BE8F7D65-D5CD-421D-8064-F8A0684B33BB}">
      <dgm:prSet phldrT="[Text]"/>
      <dgm:spPr/>
      <dgm:t>
        <a:bodyPr/>
        <a:lstStyle/>
        <a:p>
          <a:r>
            <a:rPr lang="en-US" dirty="0" smtClean="0"/>
            <a:t>Codes and Standards</a:t>
          </a:r>
          <a:endParaRPr lang="en-US" dirty="0"/>
        </a:p>
      </dgm:t>
    </dgm:pt>
    <dgm:pt modelId="{947DCEC0-C63C-48C1-A389-CCDED10CE371}" type="parTrans" cxnId="{43C9B3E1-B0B1-4EBB-A1FB-8DADA1FF06FB}">
      <dgm:prSet/>
      <dgm:spPr/>
      <dgm:t>
        <a:bodyPr/>
        <a:lstStyle/>
        <a:p>
          <a:endParaRPr lang="en-US"/>
        </a:p>
      </dgm:t>
    </dgm:pt>
    <dgm:pt modelId="{1ED2BB44-4E06-4358-A6BD-E41048ACDC07}" type="sibTrans" cxnId="{43C9B3E1-B0B1-4EBB-A1FB-8DADA1FF06FB}">
      <dgm:prSet/>
      <dgm:spPr/>
      <dgm:t>
        <a:bodyPr/>
        <a:lstStyle/>
        <a:p>
          <a:endParaRPr lang="en-US"/>
        </a:p>
      </dgm:t>
    </dgm:pt>
    <dgm:pt modelId="{F79D986D-DBD0-4531-948D-77CE95F89026}">
      <dgm:prSet phldrT="[Text]"/>
      <dgm:spPr/>
      <dgm:t>
        <a:bodyPr/>
        <a:lstStyle/>
        <a:p>
          <a:r>
            <a:rPr lang="en-US" dirty="0" smtClean="0"/>
            <a:t>Data Analysis</a:t>
          </a:r>
          <a:endParaRPr lang="en-US" dirty="0"/>
        </a:p>
      </dgm:t>
    </dgm:pt>
    <dgm:pt modelId="{0A22F4AC-579F-4A3A-94B9-AABCA7EC1985}" type="parTrans" cxnId="{77D4B8AE-C480-40C9-B11A-008B7D8BB302}">
      <dgm:prSet/>
      <dgm:spPr/>
      <dgm:t>
        <a:bodyPr/>
        <a:lstStyle/>
        <a:p>
          <a:endParaRPr lang="en-US"/>
        </a:p>
      </dgm:t>
    </dgm:pt>
    <dgm:pt modelId="{185281AA-20FE-4EB2-9EB2-EFBA6B40059D}" type="sibTrans" cxnId="{77D4B8AE-C480-40C9-B11A-008B7D8BB302}">
      <dgm:prSet/>
      <dgm:spPr/>
      <dgm:t>
        <a:bodyPr/>
        <a:lstStyle/>
        <a:p>
          <a:endParaRPr lang="en-US"/>
        </a:p>
      </dgm:t>
    </dgm:pt>
    <dgm:pt modelId="{F5F79BE9-5820-460F-8FAF-37CF5F87CA23}">
      <dgm:prSet/>
      <dgm:spPr/>
      <dgm:t>
        <a:bodyPr/>
        <a:lstStyle/>
        <a:p>
          <a:r>
            <a:rPr lang="en-US" dirty="0" smtClean="0"/>
            <a:t>Obtain Results</a:t>
          </a:r>
          <a:endParaRPr lang="en-US" dirty="0"/>
        </a:p>
      </dgm:t>
    </dgm:pt>
    <dgm:pt modelId="{269DA32F-DEA1-4110-AFDE-2A369EA643E0}" type="parTrans" cxnId="{41B11E64-03AD-4614-BF55-24B2693ABE7D}">
      <dgm:prSet/>
      <dgm:spPr/>
      <dgm:t>
        <a:bodyPr/>
        <a:lstStyle/>
        <a:p>
          <a:endParaRPr lang="en-US"/>
        </a:p>
      </dgm:t>
    </dgm:pt>
    <dgm:pt modelId="{24D9C171-823B-42BF-AC63-7CFC5DAF2DA6}" type="sibTrans" cxnId="{41B11E64-03AD-4614-BF55-24B2693ABE7D}">
      <dgm:prSet/>
      <dgm:spPr/>
      <dgm:t>
        <a:bodyPr/>
        <a:lstStyle/>
        <a:p>
          <a:endParaRPr lang="en-US"/>
        </a:p>
      </dgm:t>
    </dgm:pt>
    <dgm:pt modelId="{D1A14186-9526-461E-BA82-048A06BFE758}">
      <dgm:prSet/>
      <dgm:spPr/>
      <dgm:t>
        <a:bodyPr/>
        <a:lstStyle/>
        <a:p>
          <a:r>
            <a:rPr lang="en-US" dirty="0" smtClean="0"/>
            <a:t>Evaluate</a:t>
          </a:r>
        </a:p>
      </dgm:t>
    </dgm:pt>
    <dgm:pt modelId="{FC415141-D4A2-43E4-9638-CB367F34A128}" type="parTrans" cxnId="{9CCC28A9-367E-4F28-84C3-6FF29899A3CA}">
      <dgm:prSet/>
      <dgm:spPr/>
      <dgm:t>
        <a:bodyPr/>
        <a:lstStyle/>
        <a:p>
          <a:endParaRPr lang="en-US"/>
        </a:p>
      </dgm:t>
    </dgm:pt>
    <dgm:pt modelId="{BBEFF489-98F2-4D5D-851B-5673D7BE5531}" type="sibTrans" cxnId="{9CCC28A9-367E-4F28-84C3-6FF29899A3CA}">
      <dgm:prSet/>
      <dgm:spPr/>
      <dgm:t>
        <a:bodyPr/>
        <a:lstStyle/>
        <a:p>
          <a:endParaRPr lang="en-US"/>
        </a:p>
      </dgm:t>
    </dgm:pt>
    <dgm:pt modelId="{E4F807EF-C034-4FF1-9C42-5DD287594DC8}" type="pres">
      <dgm:prSet presAssocID="{F78C5190-B2E9-48A2-ABCA-FB466F84843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3AFAE1-5AB5-4F24-8E33-13FDF8D6B9C4}" type="pres">
      <dgm:prSet presAssocID="{F78C5190-B2E9-48A2-ABCA-FB466F848438}" presName="dummyMaxCanvas" presStyleCnt="0">
        <dgm:presLayoutVars/>
      </dgm:prSet>
      <dgm:spPr/>
    </dgm:pt>
    <dgm:pt modelId="{F1BB91DF-99DB-4BFD-916F-903AB7FDE4A8}" type="pres">
      <dgm:prSet presAssocID="{F78C5190-B2E9-48A2-ABCA-FB466F84843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7C44E1-38F4-40DE-B72A-4918B6C6F2BC}" type="pres">
      <dgm:prSet presAssocID="{F78C5190-B2E9-48A2-ABCA-FB466F84843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9B20A9-1381-4DF8-9A77-3135C4D93644}" type="pres">
      <dgm:prSet presAssocID="{F78C5190-B2E9-48A2-ABCA-FB466F84843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C8A6CF-50C6-410B-9E2D-45643D40296B}" type="pres">
      <dgm:prSet presAssocID="{F78C5190-B2E9-48A2-ABCA-FB466F84843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3569B2-1AB7-407F-B567-6395079CA91B}" type="pres">
      <dgm:prSet presAssocID="{F78C5190-B2E9-48A2-ABCA-FB466F848438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5C00BB-4C25-4AD0-A4B8-EBF36552EF23}" type="pres">
      <dgm:prSet presAssocID="{F78C5190-B2E9-48A2-ABCA-FB466F84843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76C50E-0415-4B4A-B8D1-630FA30307AB}" type="pres">
      <dgm:prSet presAssocID="{F78C5190-B2E9-48A2-ABCA-FB466F84843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C4096-17C1-46B5-916A-6DA25375D946}" type="pres">
      <dgm:prSet presAssocID="{F78C5190-B2E9-48A2-ABCA-FB466F84843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EF4535-D4F9-4651-91C6-AE86F5355EDC}" type="pres">
      <dgm:prSet presAssocID="{F78C5190-B2E9-48A2-ABCA-FB466F84843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907499-CED3-45B5-B8C3-DDB2510BC228}" type="pres">
      <dgm:prSet presAssocID="{F78C5190-B2E9-48A2-ABCA-FB466F84843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B7C7F4-8196-430D-9691-4BA69B2DE6E3}" type="pres">
      <dgm:prSet presAssocID="{F78C5190-B2E9-48A2-ABCA-FB466F84843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C9767-84C6-4DFE-A812-76DFD69B86A0}" type="pres">
      <dgm:prSet presAssocID="{F78C5190-B2E9-48A2-ABCA-FB466F84843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0285F-44CB-4906-8F78-03762A9E51D1}" type="pres">
      <dgm:prSet presAssocID="{F78C5190-B2E9-48A2-ABCA-FB466F84843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E6A77C-BE54-416F-B6D9-7D00908B9B00}" type="pres">
      <dgm:prSet presAssocID="{F78C5190-B2E9-48A2-ABCA-FB466F84843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CC28A9-367E-4F28-84C3-6FF29899A3CA}" srcId="{F78C5190-B2E9-48A2-ABCA-FB466F848438}" destId="{D1A14186-9526-461E-BA82-048A06BFE758}" srcOrd="4" destOrd="0" parTransId="{FC415141-D4A2-43E4-9638-CB367F34A128}" sibTransId="{BBEFF489-98F2-4D5D-851B-5673D7BE5531}"/>
    <dgm:cxn modelId="{D9E23DB6-95C9-4018-8AE6-9948E96810E0}" type="presOf" srcId="{5998B092-BD7B-4529-A7A3-A25611140C13}" destId="{F2907499-CED3-45B5-B8C3-DDB2510BC228}" srcOrd="1" destOrd="0" presId="urn:microsoft.com/office/officeart/2005/8/layout/vProcess5"/>
    <dgm:cxn modelId="{EC441AFB-398D-476B-ADF3-40135B5BE6D1}" type="presOf" srcId="{F79D986D-DBD0-4531-948D-77CE95F89026}" destId="{EA9B20A9-1381-4DF8-9A77-3135C4D93644}" srcOrd="0" destOrd="0" presId="urn:microsoft.com/office/officeart/2005/8/layout/vProcess5"/>
    <dgm:cxn modelId="{77D4B8AE-C480-40C9-B11A-008B7D8BB302}" srcId="{F78C5190-B2E9-48A2-ABCA-FB466F848438}" destId="{F79D986D-DBD0-4531-948D-77CE95F89026}" srcOrd="2" destOrd="0" parTransId="{0A22F4AC-579F-4A3A-94B9-AABCA7EC1985}" sibTransId="{185281AA-20FE-4EB2-9EB2-EFBA6B40059D}"/>
    <dgm:cxn modelId="{911C645B-5ED3-43D5-B27E-3DA92750CC95}" type="presOf" srcId="{03137F77-D0D9-4D7C-A42A-50133AE61C0B}" destId="{625C00BB-4C25-4AD0-A4B8-EBF36552EF23}" srcOrd="0" destOrd="0" presId="urn:microsoft.com/office/officeart/2005/8/layout/vProcess5"/>
    <dgm:cxn modelId="{43C9B3E1-B0B1-4EBB-A1FB-8DADA1FF06FB}" srcId="{F78C5190-B2E9-48A2-ABCA-FB466F848438}" destId="{BE8F7D65-D5CD-421D-8064-F8A0684B33BB}" srcOrd="1" destOrd="0" parTransId="{947DCEC0-C63C-48C1-A389-CCDED10CE371}" sibTransId="{1ED2BB44-4E06-4358-A6BD-E41048ACDC07}"/>
    <dgm:cxn modelId="{04006443-F5B2-4EB3-81BA-686839CE573E}" type="presOf" srcId="{F79D986D-DBD0-4531-948D-77CE95F89026}" destId="{EE6C9767-84C6-4DFE-A812-76DFD69B86A0}" srcOrd="1" destOrd="0" presId="urn:microsoft.com/office/officeart/2005/8/layout/vProcess5"/>
    <dgm:cxn modelId="{71BDB280-7C2F-47C0-B4B1-271B7C83C486}" type="presOf" srcId="{24D9C171-823B-42BF-AC63-7CFC5DAF2DA6}" destId="{E4EF4535-D4F9-4651-91C6-AE86F5355EDC}" srcOrd="0" destOrd="0" presId="urn:microsoft.com/office/officeart/2005/8/layout/vProcess5"/>
    <dgm:cxn modelId="{41B11E64-03AD-4614-BF55-24B2693ABE7D}" srcId="{F78C5190-B2E9-48A2-ABCA-FB466F848438}" destId="{F5F79BE9-5820-460F-8FAF-37CF5F87CA23}" srcOrd="3" destOrd="0" parTransId="{269DA32F-DEA1-4110-AFDE-2A369EA643E0}" sibTransId="{24D9C171-823B-42BF-AC63-7CFC5DAF2DA6}"/>
    <dgm:cxn modelId="{FFD1DAC2-40D0-4CF7-8A56-77C07404DFD5}" type="presOf" srcId="{BE8F7D65-D5CD-421D-8064-F8A0684B33BB}" destId="{77B7C7F4-8196-430D-9691-4BA69B2DE6E3}" srcOrd="1" destOrd="0" presId="urn:microsoft.com/office/officeart/2005/8/layout/vProcess5"/>
    <dgm:cxn modelId="{C11E8B57-3D2E-49E5-9C8B-9508B9286A96}" type="presOf" srcId="{F78C5190-B2E9-48A2-ABCA-FB466F848438}" destId="{E4F807EF-C034-4FF1-9C42-5DD287594DC8}" srcOrd="0" destOrd="0" presId="urn:microsoft.com/office/officeart/2005/8/layout/vProcess5"/>
    <dgm:cxn modelId="{C2C5B41A-CFEC-4010-929F-FBB8C402B30D}" srcId="{F78C5190-B2E9-48A2-ABCA-FB466F848438}" destId="{5998B092-BD7B-4529-A7A3-A25611140C13}" srcOrd="0" destOrd="0" parTransId="{3892D572-202F-4F8F-BAC8-2B66C94C611C}" sibTransId="{03137F77-D0D9-4D7C-A42A-50133AE61C0B}"/>
    <dgm:cxn modelId="{868ADFAE-A127-4086-BDB3-AF851B38E2BB}" type="presOf" srcId="{F5F79BE9-5820-460F-8FAF-37CF5F87CA23}" destId="{83C8A6CF-50C6-410B-9E2D-45643D40296B}" srcOrd="0" destOrd="0" presId="urn:microsoft.com/office/officeart/2005/8/layout/vProcess5"/>
    <dgm:cxn modelId="{EF8B7D54-181B-40DB-9D3A-EEA4A6542C5B}" type="presOf" srcId="{D1A14186-9526-461E-BA82-048A06BFE758}" destId="{13E6A77C-BE54-416F-B6D9-7D00908B9B00}" srcOrd="1" destOrd="0" presId="urn:microsoft.com/office/officeart/2005/8/layout/vProcess5"/>
    <dgm:cxn modelId="{C643B925-E592-482A-9AA5-B88D8095A560}" type="presOf" srcId="{1ED2BB44-4E06-4358-A6BD-E41048ACDC07}" destId="{0176C50E-0415-4B4A-B8D1-630FA30307AB}" srcOrd="0" destOrd="0" presId="urn:microsoft.com/office/officeart/2005/8/layout/vProcess5"/>
    <dgm:cxn modelId="{96D67383-98CF-4FBB-99D9-3E73F5120881}" type="presOf" srcId="{5998B092-BD7B-4529-A7A3-A25611140C13}" destId="{F1BB91DF-99DB-4BFD-916F-903AB7FDE4A8}" srcOrd="0" destOrd="0" presId="urn:microsoft.com/office/officeart/2005/8/layout/vProcess5"/>
    <dgm:cxn modelId="{BCCF2A68-0924-4A71-828F-8BB4DDA8B0E9}" type="presOf" srcId="{D1A14186-9526-461E-BA82-048A06BFE758}" destId="{203569B2-1AB7-407F-B567-6395079CA91B}" srcOrd="0" destOrd="0" presId="urn:microsoft.com/office/officeart/2005/8/layout/vProcess5"/>
    <dgm:cxn modelId="{3A10D85D-6535-47CE-B92E-1E3ACE62C97A}" type="presOf" srcId="{185281AA-20FE-4EB2-9EB2-EFBA6B40059D}" destId="{2E2C4096-17C1-46B5-916A-6DA25375D946}" srcOrd="0" destOrd="0" presId="urn:microsoft.com/office/officeart/2005/8/layout/vProcess5"/>
    <dgm:cxn modelId="{6CB825EF-EFD1-461B-B0EC-80CB6752B75B}" type="presOf" srcId="{F5F79BE9-5820-460F-8FAF-37CF5F87CA23}" destId="{C650285F-44CB-4906-8F78-03762A9E51D1}" srcOrd="1" destOrd="0" presId="urn:microsoft.com/office/officeart/2005/8/layout/vProcess5"/>
    <dgm:cxn modelId="{4A4A19D5-0178-49B9-8FB9-FC89865FE863}" type="presOf" srcId="{BE8F7D65-D5CD-421D-8064-F8A0684B33BB}" destId="{217C44E1-38F4-40DE-B72A-4918B6C6F2BC}" srcOrd="0" destOrd="0" presId="urn:microsoft.com/office/officeart/2005/8/layout/vProcess5"/>
    <dgm:cxn modelId="{772159E8-742C-48C5-9BAB-E61643ABF069}" type="presParOf" srcId="{E4F807EF-C034-4FF1-9C42-5DD287594DC8}" destId="{6A3AFAE1-5AB5-4F24-8E33-13FDF8D6B9C4}" srcOrd="0" destOrd="0" presId="urn:microsoft.com/office/officeart/2005/8/layout/vProcess5"/>
    <dgm:cxn modelId="{C084742F-DCC5-4638-AD03-7576EE6B58F8}" type="presParOf" srcId="{E4F807EF-C034-4FF1-9C42-5DD287594DC8}" destId="{F1BB91DF-99DB-4BFD-916F-903AB7FDE4A8}" srcOrd="1" destOrd="0" presId="urn:microsoft.com/office/officeart/2005/8/layout/vProcess5"/>
    <dgm:cxn modelId="{C58E39F4-B5AC-46E6-860D-11E5DA5D7388}" type="presParOf" srcId="{E4F807EF-C034-4FF1-9C42-5DD287594DC8}" destId="{217C44E1-38F4-40DE-B72A-4918B6C6F2BC}" srcOrd="2" destOrd="0" presId="urn:microsoft.com/office/officeart/2005/8/layout/vProcess5"/>
    <dgm:cxn modelId="{C8BD6CF7-AE89-4AFF-B2B7-A75DA06716D9}" type="presParOf" srcId="{E4F807EF-C034-4FF1-9C42-5DD287594DC8}" destId="{EA9B20A9-1381-4DF8-9A77-3135C4D93644}" srcOrd="3" destOrd="0" presId="urn:microsoft.com/office/officeart/2005/8/layout/vProcess5"/>
    <dgm:cxn modelId="{A4D7C471-EEC8-494C-A5F9-6BA2BCFC3179}" type="presParOf" srcId="{E4F807EF-C034-4FF1-9C42-5DD287594DC8}" destId="{83C8A6CF-50C6-410B-9E2D-45643D40296B}" srcOrd="4" destOrd="0" presId="urn:microsoft.com/office/officeart/2005/8/layout/vProcess5"/>
    <dgm:cxn modelId="{35B01CCA-F620-4902-89B3-A55368A07D2B}" type="presParOf" srcId="{E4F807EF-C034-4FF1-9C42-5DD287594DC8}" destId="{203569B2-1AB7-407F-B567-6395079CA91B}" srcOrd="5" destOrd="0" presId="urn:microsoft.com/office/officeart/2005/8/layout/vProcess5"/>
    <dgm:cxn modelId="{D2F46505-6BCB-4CF0-B8A5-EA23FFEF246C}" type="presParOf" srcId="{E4F807EF-C034-4FF1-9C42-5DD287594DC8}" destId="{625C00BB-4C25-4AD0-A4B8-EBF36552EF23}" srcOrd="6" destOrd="0" presId="urn:microsoft.com/office/officeart/2005/8/layout/vProcess5"/>
    <dgm:cxn modelId="{83657CFB-CDDF-4B94-A1A9-4870CBB608D7}" type="presParOf" srcId="{E4F807EF-C034-4FF1-9C42-5DD287594DC8}" destId="{0176C50E-0415-4B4A-B8D1-630FA30307AB}" srcOrd="7" destOrd="0" presId="urn:microsoft.com/office/officeart/2005/8/layout/vProcess5"/>
    <dgm:cxn modelId="{EAB557FB-140F-4961-AAA6-47763A261E14}" type="presParOf" srcId="{E4F807EF-C034-4FF1-9C42-5DD287594DC8}" destId="{2E2C4096-17C1-46B5-916A-6DA25375D946}" srcOrd="8" destOrd="0" presId="urn:microsoft.com/office/officeart/2005/8/layout/vProcess5"/>
    <dgm:cxn modelId="{772681E8-95EB-4364-BFEA-ADD462CFA938}" type="presParOf" srcId="{E4F807EF-C034-4FF1-9C42-5DD287594DC8}" destId="{E4EF4535-D4F9-4651-91C6-AE86F5355EDC}" srcOrd="9" destOrd="0" presId="urn:microsoft.com/office/officeart/2005/8/layout/vProcess5"/>
    <dgm:cxn modelId="{209DD332-104E-4984-9CD2-6D4C4A5C9B06}" type="presParOf" srcId="{E4F807EF-C034-4FF1-9C42-5DD287594DC8}" destId="{F2907499-CED3-45B5-B8C3-DDB2510BC228}" srcOrd="10" destOrd="0" presId="urn:microsoft.com/office/officeart/2005/8/layout/vProcess5"/>
    <dgm:cxn modelId="{90DE90D6-DA19-42EF-986C-2ED48B45D676}" type="presParOf" srcId="{E4F807EF-C034-4FF1-9C42-5DD287594DC8}" destId="{77B7C7F4-8196-430D-9691-4BA69B2DE6E3}" srcOrd="11" destOrd="0" presId="urn:microsoft.com/office/officeart/2005/8/layout/vProcess5"/>
    <dgm:cxn modelId="{C8AF0C00-B61F-430F-9B0C-DEC3566ADBD2}" type="presParOf" srcId="{E4F807EF-C034-4FF1-9C42-5DD287594DC8}" destId="{EE6C9767-84C6-4DFE-A812-76DFD69B86A0}" srcOrd="12" destOrd="0" presId="urn:microsoft.com/office/officeart/2005/8/layout/vProcess5"/>
    <dgm:cxn modelId="{7ECA842A-A1D6-46A0-AF20-78B9D9FCFD5C}" type="presParOf" srcId="{E4F807EF-C034-4FF1-9C42-5DD287594DC8}" destId="{C650285F-44CB-4906-8F78-03762A9E51D1}" srcOrd="13" destOrd="0" presId="urn:microsoft.com/office/officeart/2005/8/layout/vProcess5"/>
    <dgm:cxn modelId="{4252C31E-220B-422D-B07A-398A8AC62CDA}" type="presParOf" srcId="{E4F807EF-C034-4FF1-9C42-5DD287594DC8}" destId="{13E6A77C-BE54-416F-B6D9-7D00908B9B00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D84CA-3963-4A81-BD0A-575D0B3829D5}">
      <dsp:nvSpPr>
        <dsp:cNvPr id="0" name=""/>
        <dsp:cNvSpPr/>
      </dsp:nvSpPr>
      <dsp:spPr>
        <a:xfrm>
          <a:off x="0" y="0"/>
          <a:ext cx="3950970" cy="5829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17073" y="17073"/>
        <a:ext cx="3348467" cy="548783"/>
      </dsp:txXfrm>
    </dsp:sp>
    <dsp:sp modelId="{6C30A36D-1452-4FCD-AB22-6162751B8DCD}">
      <dsp:nvSpPr>
        <dsp:cNvPr id="0" name=""/>
        <dsp:cNvSpPr/>
      </dsp:nvSpPr>
      <dsp:spPr>
        <a:xfrm>
          <a:off x="697229" y="712469"/>
          <a:ext cx="3950970" cy="5829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Redesign</a:t>
          </a:r>
          <a:endParaRPr lang="en-US" sz="2500" kern="1200" dirty="0"/>
        </a:p>
      </dsp:txBody>
      <dsp:txXfrm>
        <a:off x="714302" y="729542"/>
        <a:ext cx="2840689" cy="548783"/>
      </dsp:txXfrm>
    </dsp:sp>
    <dsp:sp modelId="{EA56A368-01B4-4C3E-A1EC-BFA950D18896}">
      <dsp:nvSpPr>
        <dsp:cNvPr id="0" name=""/>
        <dsp:cNvSpPr/>
      </dsp:nvSpPr>
      <dsp:spPr>
        <a:xfrm>
          <a:off x="3572065" y="458247"/>
          <a:ext cx="378904" cy="37890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657318" y="458247"/>
        <a:ext cx="208398" cy="285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B91DF-99DB-4BFD-916F-903AB7FDE4A8}">
      <dsp:nvSpPr>
        <dsp:cNvPr id="0" name=""/>
        <dsp:cNvSpPr/>
      </dsp:nvSpPr>
      <dsp:spPr>
        <a:xfrm>
          <a:off x="0" y="0"/>
          <a:ext cx="4142384" cy="5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Data Collection</a:t>
          </a:r>
          <a:endParaRPr lang="en-US" sz="2200" kern="1200" dirty="0"/>
        </a:p>
      </dsp:txBody>
      <dsp:txXfrm>
        <a:off x="15268" y="15268"/>
        <a:ext cx="3518876" cy="490757"/>
      </dsp:txXfrm>
    </dsp:sp>
    <dsp:sp modelId="{217C44E1-38F4-40DE-B72A-4918B6C6F2BC}">
      <dsp:nvSpPr>
        <dsp:cNvPr id="0" name=""/>
        <dsp:cNvSpPr/>
      </dsp:nvSpPr>
      <dsp:spPr>
        <a:xfrm>
          <a:off x="309333" y="593695"/>
          <a:ext cx="4142384" cy="5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Codes and Standards</a:t>
          </a:r>
          <a:endParaRPr lang="en-US" sz="2200" kern="1200" dirty="0"/>
        </a:p>
      </dsp:txBody>
      <dsp:txXfrm>
        <a:off x="324601" y="608963"/>
        <a:ext cx="3463673" cy="490757"/>
      </dsp:txXfrm>
    </dsp:sp>
    <dsp:sp modelId="{EA9B20A9-1381-4DF8-9A77-3135C4D93644}">
      <dsp:nvSpPr>
        <dsp:cNvPr id="0" name=""/>
        <dsp:cNvSpPr/>
      </dsp:nvSpPr>
      <dsp:spPr>
        <a:xfrm>
          <a:off x="618667" y="1187391"/>
          <a:ext cx="4142384" cy="5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Data Analysis</a:t>
          </a:r>
          <a:endParaRPr lang="en-US" sz="2200" kern="1200" dirty="0"/>
        </a:p>
      </dsp:txBody>
      <dsp:txXfrm>
        <a:off x="633935" y="1202659"/>
        <a:ext cx="3463673" cy="490757"/>
      </dsp:txXfrm>
    </dsp:sp>
    <dsp:sp modelId="{83C8A6CF-50C6-410B-9E2D-45643D40296B}">
      <dsp:nvSpPr>
        <dsp:cNvPr id="0" name=""/>
        <dsp:cNvSpPr/>
      </dsp:nvSpPr>
      <dsp:spPr>
        <a:xfrm>
          <a:off x="928001" y="1781087"/>
          <a:ext cx="4142384" cy="5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Obtain Results</a:t>
          </a:r>
          <a:endParaRPr lang="en-US" sz="2200" kern="1200" dirty="0"/>
        </a:p>
      </dsp:txBody>
      <dsp:txXfrm>
        <a:off x="943269" y="1796355"/>
        <a:ext cx="3463673" cy="490757"/>
      </dsp:txXfrm>
    </dsp:sp>
    <dsp:sp modelId="{203569B2-1AB7-407F-B567-6395079CA91B}">
      <dsp:nvSpPr>
        <dsp:cNvPr id="0" name=""/>
        <dsp:cNvSpPr/>
      </dsp:nvSpPr>
      <dsp:spPr>
        <a:xfrm>
          <a:off x="1237335" y="2374783"/>
          <a:ext cx="4142384" cy="521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Evaluate</a:t>
          </a:r>
        </a:p>
      </dsp:txBody>
      <dsp:txXfrm>
        <a:off x="1252603" y="2390051"/>
        <a:ext cx="3463673" cy="490757"/>
      </dsp:txXfrm>
    </dsp:sp>
    <dsp:sp modelId="{625C00BB-4C25-4AD0-A4B8-EBF36552EF23}">
      <dsp:nvSpPr>
        <dsp:cNvPr id="0" name=""/>
        <dsp:cNvSpPr/>
      </dsp:nvSpPr>
      <dsp:spPr>
        <a:xfrm>
          <a:off x="3803543" y="380834"/>
          <a:ext cx="338841" cy="33884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879782" y="380834"/>
        <a:ext cx="186363" cy="254978"/>
      </dsp:txXfrm>
    </dsp:sp>
    <dsp:sp modelId="{0176C50E-0415-4B4A-B8D1-630FA30307AB}">
      <dsp:nvSpPr>
        <dsp:cNvPr id="0" name=""/>
        <dsp:cNvSpPr/>
      </dsp:nvSpPr>
      <dsp:spPr>
        <a:xfrm>
          <a:off x="4112877" y="974529"/>
          <a:ext cx="338841" cy="33884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189116" y="974529"/>
        <a:ext cx="186363" cy="254978"/>
      </dsp:txXfrm>
    </dsp:sp>
    <dsp:sp modelId="{2E2C4096-17C1-46B5-916A-6DA25375D946}">
      <dsp:nvSpPr>
        <dsp:cNvPr id="0" name=""/>
        <dsp:cNvSpPr/>
      </dsp:nvSpPr>
      <dsp:spPr>
        <a:xfrm>
          <a:off x="4422211" y="1559537"/>
          <a:ext cx="338841" cy="33884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498450" y="1559537"/>
        <a:ext cx="186363" cy="254978"/>
      </dsp:txXfrm>
    </dsp:sp>
    <dsp:sp modelId="{E4EF4535-D4F9-4651-91C6-AE86F5355EDC}">
      <dsp:nvSpPr>
        <dsp:cNvPr id="0" name=""/>
        <dsp:cNvSpPr/>
      </dsp:nvSpPr>
      <dsp:spPr>
        <a:xfrm>
          <a:off x="4731545" y="2159025"/>
          <a:ext cx="338841" cy="33884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807784" y="2159025"/>
        <a:ext cx="186363" cy="254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DA664-DC36-4C47-95D9-1C14CD27880E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4FECB-9487-4F20-8EB8-4DCB86DAE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8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623E2-D9BF-4EB9-B082-D7D83F93CA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4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4FECB-9487-4F20-8EB8-4DCB86DAE5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89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4FECB-9487-4F20-8EB8-4DCB86DAE5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11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4FECB-9487-4F20-8EB8-4DCB86DAE55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3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4FECB-9487-4F20-8EB8-4DCB86DAE55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03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57DE-9EF8-4E36-AEBF-8C37E16BD8BF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73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7C1C0-B5EB-4A50-A3AA-DC8DEB50CA26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7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3BB9-8E6C-4EE6-8E92-196A73188A63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5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57DE-9EF8-4E36-AEBF-8C37E16BD8BF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283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D689-1341-4AB8-AE38-744AB04BA312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38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19CB-7C43-4116-9F0D-28C3F2EDE5FE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469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F0A-FCF8-433A-B924-75487B282320}" type="datetime1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89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B9F5-7FCC-44C0-B129-08014797D1A0}" type="datetime1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32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045A-9371-4BEA-9E03-200E02ED9D82}" type="datetime1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01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131-7B1E-40ED-A5A1-DEC6F66BBC08}" type="datetime1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89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3AC0AA8-1E53-4397-9699-2305B8D15359}" type="datetime1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0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D689-1341-4AB8-AE38-744AB04BA312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851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995C20-79F9-4CD7-A6C9-625E1D4FE873}" type="datetime1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78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7C1C0-B5EB-4A50-A3AA-DC8DEB50CA26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975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3BB9-8E6C-4EE6-8E92-196A73188A63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6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19CB-7C43-4116-9F0D-28C3F2EDE5FE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69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FF0A-FCF8-433A-B924-75487B282320}" type="datetime1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74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B9F5-7FCC-44C0-B129-08014797D1A0}" type="datetime1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49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045A-9371-4BEA-9E03-200E02ED9D82}" type="datetime1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10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DD131-7B1E-40ED-A5A1-DEC6F66BBC08}" type="datetime1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4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3AC0AA8-1E53-4397-9699-2305B8D15359}" type="datetime1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84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95C20-79F9-4CD7-A6C9-625E1D4FE873}" type="datetime1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1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9EB5300-52E2-4324-A2C3-1DD44FDADECA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9EB5300-52E2-4324-A2C3-1DD44FDADECA}" type="datetime1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7971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7" Type="http://schemas.openxmlformats.org/officeDocument/2006/relationships/image" Target="../media/image98.jp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jp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667001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Graduation Project (II)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Redesign of Jenin health care center (L-4)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3962400"/>
            <a:ext cx="6248400" cy="3657600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Prepared by : </a:t>
            </a:r>
          </a:p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Ahmad Hussain</a:t>
            </a:r>
          </a:p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Obaida Owaidat</a:t>
            </a:r>
          </a:p>
          <a:p>
            <a:r>
              <a:rPr lang="en-US" sz="2000" dirty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Mahmoud Ibrahim</a:t>
            </a:r>
            <a:endParaRPr lang="en-US" sz="2000" b="1" dirty="0">
              <a:solidFill>
                <a:schemeClr val="bg2">
                  <a:lumMod val="25000"/>
                </a:schemeClr>
              </a:solidFill>
              <a:cs typeface="Times New Roman" pitchFamily="18" charset="0"/>
            </a:endParaRPr>
          </a:p>
          <a:p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              Supervisor: Eng. Ameer Aker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1" y="161925"/>
            <a:ext cx="2438400" cy="243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97721" y="6318913"/>
            <a:ext cx="185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/>
              <a:t>14</a:t>
            </a:r>
            <a:r>
              <a:rPr lang="en-US" dirty="0"/>
              <a:t>-MAY-2018</a:t>
            </a:r>
          </a:p>
        </p:txBody>
      </p:sp>
    </p:spTree>
    <p:extLst>
      <p:ext uri="{BB962C8B-B14F-4D97-AF65-F5344CB8AC3E}">
        <p14:creationId xmlns:p14="http://schemas.microsoft.com/office/powerpoint/2010/main" val="219456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3410"/>
            <a:ext cx="10058400" cy="1450757"/>
          </a:xfrm>
        </p:spPr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Parking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6120" y="1763871"/>
            <a:ext cx="4267200" cy="249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Oval 11"/>
          <p:cNvSpPr/>
          <p:nvPr/>
        </p:nvSpPr>
        <p:spPr>
          <a:xfrm>
            <a:off x="9799320" y="1999397"/>
            <a:ext cx="1676400" cy="2514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600"/>
            <a:ext cx="3276600" cy="456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val 12"/>
          <p:cNvSpPr/>
          <p:nvPr/>
        </p:nvSpPr>
        <p:spPr>
          <a:xfrm>
            <a:off x="1569720" y="1763871"/>
            <a:ext cx="3505200" cy="44289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2" idx="3"/>
            <a:endCxn id="13" idx="6"/>
          </p:cNvCxnSpPr>
          <p:nvPr/>
        </p:nvCxnSpPr>
        <p:spPr>
          <a:xfrm flipH="1" flipV="1">
            <a:off x="5074920" y="3978367"/>
            <a:ext cx="4969903" cy="167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4693920" y="5287386"/>
            <a:ext cx="6400800" cy="905476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Previous Parking  </a:t>
            </a:r>
          </a:p>
        </p:txBody>
      </p:sp>
    </p:spTree>
    <p:extLst>
      <p:ext uri="{BB962C8B-B14F-4D97-AF65-F5344CB8AC3E}">
        <p14:creationId xmlns:p14="http://schemas.microsoft.com/office/powerpoint/2010/main" val="260505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2179320" cy="516466"/>
          </a:xfrm>
        </p:spPr>
        <p:txBody>
          <a:bodyPr>
            <a:noAutofit/>
          </a:bodyPr>
          <a:lstStyle/>
          <a:p>
            <a:pPr lvl="0"/>
            <a:r>
              <a:rPr lang="en-US" sz="3200" b="1" dirty="0"/>
              <a:t>Exit R</a:t>
            </a:r>
            <a:r>
              <a:rPr lang="en-US" sz="3200" b="1" dirty="0" smtClean="0"/>
              <a:t>outes: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100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89984"/>
            <a:ext cx="7086600" cy="327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8763000" y="4800600"/>
            <a:ext cx="1295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878282" y="3645477"/>
            <a:ext cx="6858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467600" y="4228692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610600" y="4331277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810000" y="40386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019800" y="3429000"/>
            <a:ext cx="0" cy="413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324600" y="3429000"/>
            <a:ext cx="0" cy="413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5"/>
          <p:cNvCxnSpPr/>
          <p:nvPr/>
        </p:nvCxnSpPr>
        <p:spPr>
          <a:xfrm rot="16200000" flipV="1">
            <a:off x="6210304" y="4152903"/>
            <a:ext cx="762001" cy="53339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5400000">
            <a:off x="3989460" y="3837059"/>
            <a:ext cx="403080" cy="127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5400000" flipH="1" flipV="1">
            <a:off x="7423441" y="4756439"/>
            <a:ext cx="926523" cy="762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 rot="5400000" flipH="1" flipV="1">
            <a:off x="5715002" y="4038600"/>
            <a:ext cx="457201" cy="4572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061796" y="368661"/>
            <a:ext cx="10058400" cy="1450757"/>
          </a:xfrm>
        </p:spPr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3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101</a:t>
            </a:fld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061796" y="368661"/>
            <a:ext cx="10058400" cy="1450757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Quantity Surveying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5621318"/>
              </p:ext>
            </p:extLst>
          </p:nvPr>
        </p:nvGraphicFramePr>
        <p:xfrm>
          <a:off x="1096963" y="3108960"/>
          <a:ext cx="100584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Total Cost of The</a:t>
                      </a:r>
                      <a:r>
                        <a:rPr lang="en-US" sz="3200" baseline="0" dirty="0" smtClean="0"/>
                        <a:t> Project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3,027,594.19</a:t>
                      </a:r>
                      <a:r>
                        <a:rPr lang="en-US" sz="3200" baseline="0" dirty="0" smtClean="0"/>
                        <a:t> NIS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The Unit Cost Of the Project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1190</a:t>
                      </a:r>
                      <a:r>
                        <a:rPr lang="en-US" sz="3200" baseline="0" dirty="0" smtClean="0"/>
                        <a:t> NIS/m2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36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journeysaremydiary.com/wp-content/uploads/2017/12/thankyo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9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466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651" y="1981200"/>
            <a:ext cx="415276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3682688" cy="442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4301732" y="1764692"/>
            <a:ext cx="4105355" cy="45599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972801" y="1828800"/>
            <a:ext cx="1217613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3"/>
            <a:endCxn id="6" idx="6"/>
          </p:cNvCxnSpPr>
          <p:nvPr/>
        </p:nvCxnSpPr>
        <p:spPr>
          <a:xfrm flipH="1">
            <a:off x="8407087" y="3780023"/>
            <a:ext cx="2744029" cy="264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2" y="1828800"/>
            <a:ext cx="2667000" cy="442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ross 10"/>
          <p:cNvSpPr/>
          <p:nvPr/>
        </p:nvSpPr>
        <p:spPr>
          <a:xfrm>
            <a:off x="2895600" y="3342225"/>
            <a:ext cx="1080082" cy="1077375"/>
          </a:xfrm>
          <a:prstGeom prst="plus">
            <a:avLst>
              <a:gd name="adj" fmla="val 452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949888" y="5563832"/>
            <a:ext cx="4267200" cy="612065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 fontScale="92500" lnSpcReduction="10000"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New Parking  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143000" y="273410"/>
            <a:ext cx="10058400" cy="1450757"/>
          </a:xfrm>
        </p:spPr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Parking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60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599" y="1828801"/>
            <a:ext cx="4951413" cy="2347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/>
          <p:cNvSpPr/>
          <p:nvPr/>
        </p:nvSpPr>
        <p:spPr>
          <a:xfrm>
            <a:off x="7450722" y="1936418"/>
            <a:ext cx="9144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90800"/>
            <a:ext cx="5350876" cy="336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val 14"/>
          <p:cNvSpPr/>
          <p:nvPr/>
        </p:nvSpPr>
        <p:spPr>
          <a:xfrm>
            <a:off x="-6928" y="1828801"/>
            <a:ext cx="7093527" cy="449579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2" idx="2"/>
            <a:endCxn id="15" idx="7"/>
          </p:cNvCxnSpPr>
          <p:nvPr/>
        </p:nvCxnSpPr>
        <p:spPr>
          <a:xfrm flipH="1">
            <a:off x="6047776" y="2355518"/>
            <a:ext cx="1402946" cy="131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7086599" y="5213481"/>
            <a:ext cx="4533106" cy="764465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New function</a:t>
            </a:r>
          </a:p>
        </p:txBody>
      </p:sp>
    </p:spTree>
    <p:extLst>
      <p:ext uri="{BB962C8B-B14F-4D97-AF65-F5344CB8AC3E}">
        <p14:creationId xmlns:p14="http://schemas.microsoft.com/office/powerpoint/2010/main" val="183313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197" y="1752600"/>
            <a:ext cx="5373909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9982200" y="3200400"/>
            <a:ext cx="609600" cy="1066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2133600"/>
            <a:ext cx="3359684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838201" y="1752600"/>
            <a:ext cx="5041679" cy="441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3" idx="3"/>
            <a:endCxn id="4" idx="6"/>
          </p:cNvCxnSpPr>
          <p:nvPr/>
        </p:nvCxnSpPr>
        <p:spPr>
          <a:xfrm flipH="1" flipV="1">
            <a:off x="5879880" y="3962400"/>
            <a:ext cx="4191594" cy="148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7086599" y="5213481"/>
            <a:ext cx="4533106" cy="764465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New function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565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of Functions 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1841442"/>
            <a:ext cx="491790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Oval 10"/>
          <p:cNvSpPr/>
          <p:nvPr/>
        </p:nvSpPr>
        <p:spPr>
          <a:xfrm>
            <a:off x="10363200" y="2622492"/>
            <a:ext cx="1219200" cy="723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527714"/>
            <a:ext cx="4333874" cy="191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13"/>
          <p:cNvSpPr/>
          <p:nvPr/>
        </p:nvSpPr>
        <p:spPr>
          <a:xfrm>
            <a:off x="1066800" y="3074670"/>
            <a:ext cx="5943600" cy="2819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1" idx="4"/>
            <a:endCxn id="14" idx="6"/>
          </p:cNvCxnSpPr>
          <p:nvPr/>
        </p:nvCxnSpPr>
        <p:spPr>
          <a:xfrm flipH="1">
            <a:off x="7010400" y="3346392"/>
            <a:ext cx="3962400" cy="11379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6019800" y="5417127"/>
            <a:ext cx="5715000" cy="905476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Previous waiting area </a:t>
            </a:r>
          </a:p>
        </p:txBody>
      </p:sp>
    </p:spTree>
    <p:extLst>
      <p:ext uri="{BB962C8B-B14F-4D97-AF65-F5344CB8AC3E}">
        <p14:creationId xmlns:p14="http://schemas.microsoft.com/office/powerpoint/2010/main" val="27579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106" y="1815724"/>
            <a:ext cx="5271697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0391178" y="2454420"/>
            <a:ext cx="838200" cy="1533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219200" y="1981199"/>
            <a:ext cx="4191000" cy="41910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5" idx="3"/>
            <a:endCxn id="6" idx="6"/>
          </p:cNvCxnSpPr>
          <p:nvPr/>
        </p:nvCxnSpPr>
        <p:spPr>
          <a:xfrm flipH="1">
            <a:off x="5410200" y="3763365"/>
            <a:ext cx="5103730" cy="313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060" y="2454420"/>
            <a:ext cx="3013281" cy="3590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019800" y="5417127"/>
            <a:ext cx="5715000" cy="905476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New waiting area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of Functions </a:t>
            </a:r>
          </a:p>
        </p:txBody>
      </p:sp>
    </p:spTree>
    <p:extLst>
      <p:ext uri="{BB962C8B-B14F-4D97-AF65-F5344CB8AC3E}">
        <p14:creationId xmlns:p14="http://schemas.microsoft.com/office/powerpoint/2010/main" val="8950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Relationships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19800" y="5417127"/>
            <a:ext cx="5715000" cy="905476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Previous Entrance 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55127"/>
            <a:ext cx="4719074" cy="361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4480" y="1776496"/>
            <a:ext cx="491790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Oval 11"/>
          <p:cNvSpPr/>
          <p:nvPr/>
        </p:nvSpPr>
        <p:spPr>
          <a:xfrm>
            <a:off x="9372600" y="2115858"/>
            <a:ext cx="10668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38200" y="1890796"/>
            <a:ext cx="6172200" cy="434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2" idx="3"/>
            <a:endCxn id="15" idx="6"/>
          </p:cNvCxnSpPr>
          <p:nvPr/>
        </p:nvCxnSpPr>
        <p:spPr>
          <a:xfrm flipH="1">
            <a:off x="7010400" y="2896347"/>
            <a:ext cx="2518429" cy="11661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6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6019800" y="5417127"/>
            <a:ext cx="5715000" cy="905476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>
            <a:lvl1pPr algn="ctr" defTabSz="1218987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New entrance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10099"/>
            <a:ext cx="5564147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8496300" y="2357667"/>
            <a:ext cx="7620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41141"/>
            <a:ext cx="4061090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28600" y="1752600"/>
            <a:ext cx="5791200" cy="45700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3" idx="3"/>
            <a:endCxn id="4" idx="6"/>
          </p:cNvCxnSpPr>
          <p:nvPr/>
        </p:nvCxnSpPr>
        <p:spPr>
          <a:xfrm flipH="1">
            <a:off x="6019800" y="2877993"/>
            <a:ext cx="2588092" cy="11596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143000" y="658644"/>
            <a:ext cx="10581564" cy="1143000"/>
          </a:xfrm>
        </p:spPr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Relationships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21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plan 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931411"/>
            <a:ext cx="8153400" cy="431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719866" y="1764268"/>
            <a:ext cx="287193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Entrance of parking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411788" y="1764268"/>
            <a:ext cx="220821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Main entrance</a:t>
            </a:r>
          </a:p>
        </p:txBody>
      </p:sp>
      <p:sp>
        <p:nvSpPr>
          <p:cNvPr id="6" name="Down Arrow 5"/>
          <p:cNvSpPr/>
          <p:nvPr/>
        </p:nvSpPr>
        <p:spPr>
          <a:xfrm>
            <a:off x="8458200" y="2057400"/>
            <a:ext cx="381000" cy="12192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515894" y="2131879"/>
            <a:ext cx="381000" cy="14478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6200000">
            <a:off x="3733800" y="3352799"/>
            <a:ext cx="381000" cy="14478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92188" y="3897868"/>
            <a:ext cx="220821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Emergency  </a:t>
            </a:r>
            <a:r>
              <a:rPr lang="en-US" dirty="0" smtClean="0"/>
              <a:t>exit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02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Basement floor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2133603"/>
            <a:ext cx="12188825" cy="391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800600" y="35814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648200" y="4091518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0134600" y="3886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24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Methodology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Mechanical design &amp;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Safety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Quantity 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floor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92497" y="-183986"/>
            <a:ext cx="4481903" cy="853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828800" y="3581400"/>
            <a:ext cx="8610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791200" y="1828799"/>
            <a:ext cx="76200" cy="3429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867400" y="1828799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29300" y="5257800"/>
            <a:ext cx="190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0439400" y="3657600"/>
            <a:ext cx="0" cy="412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28800" y="3581400"/>
            <a:ext cx="0" cy="488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5638800" y="54102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342345" y="1842262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562100" y="41910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0287001" y="4190999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905500" y="1828799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867400" y="5257800"/>
            <a:ext cx="190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/>
          <p:cNvSpPr txBox="1">
            <a:spLocks/>
          </p:cNvSpPr>
          <p:nvPr/>
        </p:nvSpPr>
        <p:spPr>
          <a:xfrm>
            <a:off x="5676900" y="54102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1600200" y="41910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0325101" y="4190999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94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floor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13013" y="-530390"/>
            <a:ext cx="4489776" cy="922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5638800" y="1828799"/>
            <a:ext cx="76200" cy="3429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189945" y="1842262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3581400"/>
            <a:ext cx="88773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753100" y="1828799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715000" y="5257800"/>
            <a:ext cx="190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0325100" y="3657600"/>
            <a:ext cx="0" cy="412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447800" y="3581400"/>
            <a:ext cx="0" cy="488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5524500" y="54102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19200" y="41910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172701" y="4190999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1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floor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56968" y="-153484"/>
            <a:ext cx="4401867" cy="8458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5638800" y="1828799"/>
            <a:ext cx="76200" cy="3429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189945" y="1842262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3581400"/>
            <a:ext cx="88773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753100" y="1828799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715000" y="5257800"/>
            <a:ext cx="190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0325100" y="3657600"/>
            <a:ext cx="0" cy="412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447800" y="3581400"/>
            <a:ext cx="0" cy="488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5524500" y="54102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19200" y="4191000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172701" y="4190999"/>
            <a:ext cx="381000" cy="3045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70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" y="1981204"/>
            <a:ext cx="12087253" cy="298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25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 (cont.)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1905001"/>
            <a:ext cx="12181033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74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 (cont.)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1828800"/>
            <a:ext cx="9372600" cy="442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424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Elevation (cont.) 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05000"/>
            <a:ext cx="8533133" cy="437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52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913" y="1800965"/>
            <a:ext cx="6933087" cy="4566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63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( cont. 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1" y="1855870"/>
            <a:ext cx="10895009" cy="401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78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35718"/>
            <a:ext cx="11811001" cy="5831682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0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66800"/>
            <a:ext cx="7620000" cy="6858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71800" y="2362200"/>
            <a:ext cx="6629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6600" dirty="0" smtClean="0"/>
              <a:t>Project Definition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6600" dirty="0" smtClean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71656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88" y="150895"/>
            <a:ext cx="10668812" cy="548790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29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88" y="300893"/>
            <a:ext cx="11585612" cy="533790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80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22" y="381000"/>
            <a:ext cx="11312878" cy="52578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7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95249"/>
            <a:ext cx="10820401" cy="5543551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6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9061"/>
            <a:ext cx="11049000" cy="5748339"/>
          </a:xfr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40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"/>
            <a:ext cx="11534828" cy="5486400"/>
          </a:xfr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5" y="0"/>
            <a:ext cx="12191998" cy="5715000"/>
          </a:xfr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43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47" y="0"/>
            <a:ext cx="12191999" cy="5867400"/>
          </a:xfr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52600" y="5867400"/>
            <a:ext cx="5791200" cy="4601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3D- 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762000"/>
            <a:ext cx="9448800" cy="3566160"/>
          </a:xfrm>
        </p:spPr>
        <p:txBody>
          <a:bodyPr>
            <a:normAutofit/>
          </a:bodyPr>
          <a:lstStyle/>
          <a:p>
            <a:r>
              <a:rPr lang="en-US" dirty="0"/>
              <a:t>Environmental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5162" y="1740512"/>
            <a:ext cx="6972037" cy="4584087"/>
          </a:xfrm>
        </p:spPr>
        <p:txBody>
          <a:bodyPr>
            <a:noAutofit/>
          </a:bodyPr>
          <a:lstStyle/>
          <a:p>
            <a:pPr>
              <a:buClr>
                <a:srgbClr val="E48312"/>
              </a:buClr>
              <a:buFont typeface="Wingdings" panose="05000000000000000000" pitchFamily="2" charset="2"/>
              <a:buChar char="v"/>
            </a:pPr>
            <a:r>
              <a:rPr lang="en-US" sz="4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Material used.</a:t>
            </a:r>
          </a:p>
          <a:p>
            <a:pPr>
              <a:buClr>
                <a:srgbClr val="E48312"/>
              </a:buClr>
              <a:buFont typeface="Wingdings" panose="05000000000000000000" pitchFamily="2" charset="2"/>
              <a:buChar char="v"/>
            </a:pPr>
            <a:r>
              <a:rPr lang="en-US" sz="4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Thermal Design</a:t>
            </a:r>
            <a:r>
              <a:rPr lang="en-US" sz="4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.</a:t>
            </a:r>
          </a:p>
          <a:p>
            <a:pPr>
              <a:buClr>
                <a:srgbClr val="E48312"/>
              </a:buClr>
              <a:buFont typeface="Wingdings" panose="05000000000000000000" pitchFamily="2" charset="2"/>
              <a:buChar char="v"/>
            </a:pPr>
            <a:r>
              <a:rPr lang="en-US" sz="4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Daylight </a:t>
            </a:r>
            <a:r>
              <a:rPr lang="en-US" sz="48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Effect. </a:t>
            </a:r>
            <a:endParaRPr lang="en-US" sz="4800" dirty="0">
              <a:solidFill>
                <a:srgbClr val="000000">
                  <a:lumMod val="75000"/>
                  <a:lumOff val="25000"/>
                </a:srgbClr>
              </a:solidFill>
              <a:latin typeface="Calibri" panose="020F0502020204030204"/>
            </a:endParaRPr>
          </a:p>
          <a:p>
            <a:pPr>
              <a:buClr>
                <a:srgbClr val="E48312"/>
              </a:buClr>
              <a:buFont typeface="Wingdings" panose="05000000000000000000" pitchFamily="2" charset="2"/>
              <a:buChar char="v"/>
            </a:pPr>
            <a:r>
              <a:rPr lang="en-US" sz="4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Acoustics Design.</a:t>
            </a:r>
          </a:p>
          <a:p>
            <a:pPr>
              <a:buClr>
                <a:srgbClr val="E48312"/>
              </a:buClr>
              <a:buFont typeface="Wingdings" panose="05000000000000000000" pitchFamily="2" charset="2"/>
              <a:buChar char="v"/>
            </a:pPr>
            <a:r>
              <a:rPr lang="en-US" sz="4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Shading </a:t>
            </a:r>
            <a:r>
              <a:rPr lang="en-US" sz="48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Effect Analysis.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3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Methodology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2396859"/>
              </p:ext>
            </p:extLst>
          </p:nvPr>
        </p:nvGraphicFramePr>
        <p:xfrm>
          <a:off x="2362200" y="4343400"/>
          <a:ext cx="4648200" cy="1295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93756641"/>
              </p:ext>
            </p:extLst>
          </p:nvPr>
        </p:nvGraphicFramePr>
        <p:xfrm>
          <a:off x="1143000" y="1980723"/>
          <a:ext cx="5379720" cy="2896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4968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r>
              <a:rPr lang="en-US" sz="4000" b="1" dirty="0"/>
              <a:t>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en-US" sz="4000" b="1" dirty="0" smtClean="0"/>
              <a:t>  </a:t>
            </a:r>
            <a:endParaRPr lang="en-US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219200" y="1879980"/>
                <a:ext cx="4907280" cy="449580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2800" dirty="0" smtClean="0">
                    <a:solidFill>
                      <a:srgbClr val="FF0000"/>
                    </a:solidFill>
                  </a:rPr>
                  <a:t>External </a:t>
                </a:r>
                <a:r>
                  <a:rPr lang="en-US" sz="2800" dirty="0">
                    <a:solidFill>
                      <a:srgbClr val="FF0000"/>
                    </a:solidFill>
                  </a:rPr>
                  <a:t>wall layers.</a:t>
                </a:r>
                <a:endParaRPr lang="en-US" sz="2800" dirty="0"/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(5) cm Jamaine Lime Stone.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(10) cm Cast Concrete.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(5) cm XPS Extruded Polystyrene- CO2 Blowing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(10) cm Concrete Block.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(2) cm Cement Plaster.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2400" b="1" dirty="0"/>
                  <a:t>U-value= 0.467 </a:t>
                </a:r>
                <a:r>
                  <a:rPr lang="en-US" sz="240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𝑘</m:t>
                    </m:r>
                  </m:oMath>
                </a14:m>
                <a:endParaRPr lang="en-US" sz="2400" dirty="0"/>
              </a:p>
              <a:p>
                <a:endParaRPr lang="en-US" sz="2400" b="1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0" y="1879980"/>
                <a:ext cx="4907280" cy="4495800"/>
              </a:xfrm>
              <a:blipFill rotWithShape="0">
                <a:blip r:embed="rId2"/>
                <a:stretch>
                  <a:fillRect l="-3975" t="-2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497017" y="1803779"/>
            <a:ext cx="4678680" cy="459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r>
              <a:rPr lang="en-US" sz="4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en-US" sz="4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9199" y="1737360"/>
                <a:ext cx="5257801" cy="4352579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3000" dirty="0">
                    <a:solidFill>
                      <a:srgbClr val="FF0000"/>
                    </a:solidFill>
                  </a:rPr>
                  <a:t>Internal floors layers :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(3) cm terrazzo tile.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(3) cm mortar.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(7) cm sand and gravel.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(3) cm XPS Extruded Polystyrene- CO2 Blowing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(30) cm cast concrete, reinforced 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(2) cm cements plaster.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2600" b="1" dirty="0"/>
                  <a:t>U-value= 0.729 </a:t>
                </a:r>
                <a:r>
                  <a:rPr lang="en-US" sz="220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latin typeface="Cambria Math"/>
                      </a:rPr>
                      <m:t>.</m:t>
                    </m:r>
                    <m:r>
                      <a:rPr lang="en-US" sz="2200" i="1">
                        <a:latin typeface="Cambria Math"/>
                      </a:rPr>
                      <m:t>𝑘</m:t>
                    </m:r>
                  </m:oMath>
                </a14:m>
                <a:endParaRPr lang="en-US" sz="2200" dirty="0"/>
              </a:p>
              <a:p>
                <a:pPr>
                  <a:buFont typeface="Wingdings" pitchFamily="2" charset="2"/>
                  <a:buChar char="v"/>
                </a:pPr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199" y="1737360"/>
                <a:ext cx="5257801" cy="4352579"/>
              </a:xfrm>
              <a:blipFill rotWithShape="0">
                <a:blip r:embed="rId2"/>
                <a:stretch>
                  <a:fillRect l="-3708" t="-3081"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477001" y="1752600"/>
            <a:ext cx="473548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8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r>
              <a:rPr lang="en-US" sz="4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en-US" sz="4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79" y="1737360"/>
                <a:ext cx="5074921" cy="4495800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3000" dirty="0">
                    <a:solidFill>
                      <a:srgbClr val="FF0000"/>
                    </a:solidFill>
                  </a:rPr>
                  <a:t>Flat roof layers :</a:t>
                </a:r>
                <a:endParaRPr lang="en-US" dirty="0" smtClean="0">
                  <a:solidFill>
                    <a:srgbClr val="FF0000"/>
                  </a:solidFill>
                </a:endParaRPr>
              </a:p>
              <a:p>
                <a:pPr lvl="0"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(3) cm Foam – phenol ,rigid</a:t>
                </a:r>
              </a:p>
              <a:p>
                <a:pPr lvl="0"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(5) cm cast concrete.</a:t>
                </a:r>
              </a:p>
              <a:p>
                <a:pPr lvl="0"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(3) cm XPS Extruded Polystyrene- CO2 Blowing</a:t>
                </a:r>
              </a:p>
              <a:p>
                <a:pPr lvl="0"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(30) cm cast concrete, reinforced </a:t>
                </a:r>
              </a:p>
              <a:p>
                <a:pPr lvl="0"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(24) cm light weight concrete block.</a:t>
                </a:r>
              </a:p>
              <a:p>
                <a:pPr lvl="0">
                  <a:buFont typeface="Wingdings" panose="05000000000000000000" pitchFamily="2" charset="2"/>
                  <a:buChar char="v"/>
                </a:pPr>
                <a:r>
                  <a:rPr lang="en-US" sz="2400" dirty="0"/>
                  <a:t>(2) cm cement plaster.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2600" b="1" dirty="0"/>
                  <a:t>U-value= 0.466 </a:t>
                </a:r>
                <a:r>
                  <a:rPr lang="en-US" sz="220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latin typeface="Cambria Math"/>
                      </a:rPr>
                      <m:t>.</m:t>
                    </m:r>
                    <m:r>
                      <a:rPr lang="en-US" sz="2200" i="1">
                        <a:latin typeface="Cambria Math"/>
                      </a:rPr>
                      <m:t>𝑘</m:t>
                    </m:r>
                  </m:oMath>
                </a14:m>
                <a:endParaRPr lang="en-US" sz="2200" dirty="0"/>
              </a:p>
              <a:p>
                <a:pPr>
                  <a:buFont typeface="Wingdings" pitchFamily="2" charset="2"/>
                  <a:buChar char="v"/>
                </a:pPr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79" y="1737360"/>
                <a:ext cx="5074921" cy="4495800"/>
              </a:xfrm>
              <a:blipFill rotWithShape="0">
                <a:blip r:embed="rId3"/>
                <a:stretch>
                  <a:fillRect l="-3842" t="-2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6609957" y="1737360"/>
            <a:ext cx="4571999" cy="455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32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r>
              <a:rPr lang="en-US" sz="4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en-US" sz="4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905000"/>
            <a:ext cx="8991600" cy="4267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FF0000"/>
                </a:solidFill>
              </a:rPr>
              <a:t>Glass </a:t>
            </a:r>
            <a:r>
              <a:rPr lang="en-US" sz="2800" dirty="0" smtClean="0">
                <a:solidFill>
                  <a:srgbClr val="FF0000"/>
                </a:solidFill>
              </a:rPr>
              <a:t>Properties. 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Double </a:t>
            </a:r>
            <a:r>
              <a:rPr lang="en-US" sz="2400" dirty="0" err="1"/>
              <a:t>LoE</a:t>
            </a:r>
            <a:r>
              <a:rPr lang="en-US" sz="2400" dirty="0"/>
              <a:t> (e2=0.1) clear glass with 6mm/13 mm Argon gas.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65230"/>
            <a:ext cx="6172200" cy="33746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0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485120" cy="4023360"/>
          </a:xfrm>
        </p:spPr>
        <p:txBody>
          <a:bodyPr>
            <a:normAutofit/>
          </a:bodyPr>
          <a:lstStyle/>
          <a:p>
            <a:r>
              <a:rPr lang="en-US" sz="4400" b="1" dirty="0"/>
              <a:t>Design Builder </a:t>
            </a:r>
            <a:r>
              <a:rPr lang="en-US" sz="4400" b="1" dirty="0" smtClean="0"/>
              <a:t>Parameters:</a:t>
            </a:r>
            <a:endParaRPr lang="en-US" sz="44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 HAVC System : VRV.</a:t>
            </a:r>
            <a:endParaRPr lang="en-US" sz="4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 Fuel is Electricity from Grid.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 System is used for Heating &amp; Cooling.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 Building is used from 8:00 AM to 2:00 PM.</a:t>
            </a: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28603-C8EB-4603-A333-96322BFD511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6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4267200" cy="8382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Design.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399" y="1752600"/>
            <a:ext cx="9917083" cy="4572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FF0000"/>
                </a:solidFill>
              </a:rPr>
              <a:t>Heating and cooling </a:t>
            </a:r>
            <a:r>
              <a:rPr lang="en-US" sz="2800" dirty="0" smtClean="0">
                <a:solidFill>
                  <a:srgbClr val="FF0000"/>
                </a:solidFill>
              </a:rPr>
              <a:t>capacity</a:t>
            </a:r>
            <a:r>
              <a:rPr lang="en-US" sz="2800" b="1" dirty="0">
                <a:solidFill>
                  <a:srgbClr val="FF0000"/>
                </a:solidFill>
              </a:rPr>
              <a:t>: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</a:rPr>
              <a:t> Site energy: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45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280401"/>
              </p:ext>
            </p:extLst>
          </p:nvPr>
        </p:nvGraphicFramePr>
        <p:xfrm>
          <a:off x="2590800" y="4876800"/>
          <a:ext cx="6629400" cy="131735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343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475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47537"/>
              </a:tblGrid>
              <a:tr h="658678">
                <a:tc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Old</a:t>
                      </a:r>
                      <a:r>
                        <a:rPr lang="en-US" b="0" baseline="0" dirty="0" smtClean="0"/>
                        <a:t>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smtClean="0"/>
                        <a:t>New </a:t>
                      </a:r>
                      <a:endParaRPr lang="en-US" b="0" dirty="0"/>
                    </a:p>
                  </a:txBody>
                  <a:tcPr/>
                </a:tc>
              </a:tr>
              <a:tr h="658678"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Total site</a:t>
                      </a:r>
                      <a:r>
                        <a:rPr lang="en-US" b="0" baseline="0" dirty="0"/>
                        <a:t> </a:t>
                      </a:r>
                      <a:r>
                        <a:rPr lang="en-US" b="0" baseline="0" dirty="0" smtClean="0"/>
                        <a:t>energy/year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235.31 kWh/m</a:t>
                      </a:r>
                      <a:r>
                        <a:rPr kumimoji="0" lang="en-US" sz="1800" b="0" kern="1200" baseline="300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b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91.71</a:t>
                      </a: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</a:t>
                      </a: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Wh/m</a:t>
                      </a:r>
                      <a:r>
                        <a:rPr kumimoji="0" lang="en-US" sz="18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b="0" dirty="0" smtClean="0"/>
                    </a:p>
                    <a:p>
                      <a:pPr algn="ctr"/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864174"/>
              </p:ext>
            </p:extLst>
          </p:nvPr>
        </p:nvGraphicFramePr>
        <p:xfrm>
          <a:off x="1752600" y="2286000"/>
          <a:ext cx="8077200" cy="1752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9562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1428"/>
                <a:gridCol w="20495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57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capacity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Old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New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/>
                        <a:t>Heating </a:t>
                      </a:r>
                      <a:r>
                        <a:rPr lang="en-US" sz="2000" b="0" dirty="0" smtClean="0"/>
                        <a:t>capacity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224.7 kW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117.4</a:t>
                      </a:r>
                      <a:r>
                        <a:rPr lang="en-US" b="0" baseline="0" dirty="0" smtClean="0"/>
                        <a:t> kW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126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Cooling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capacity 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305.67 kW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269.88 kW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98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89746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Comfort 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479" y="2294467"/>
            <a:ext cx="8351521" cy="1896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487" y="4190823"/>
            <a:ext cx="8091985" cy="204051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2445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D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aylight.</a:t>
            </a: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611" y="2242478"/>
            <a:ext cx="6854589" cy="408212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758" y="1219200"/>
            <a:ext cx="2498725" cy="49529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1222611" y="1842368"/>
            <a:ext cx="60868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Average daylight factor for ground </a:t>
            </a:r>
            <a:r>
              <a:rPr lang="en-US" sz="2000" dirty="0" smtClean="0"/>
              <a:t>floor zones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1059952"/>
            <a:ext cx="6495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spc="-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Acoustic Design</a:t>
            </a:r>
            <a:endParaRPr lang="ar-SA" sz="4000" b="1" spc="-5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1767838"/>
            <a:ext cx="8994648" cy="1317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Reverberation Time(RT60):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2460" y="2475724"/>
            <a:ext cx="87630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ECOTECT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program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was used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to test and analyze one of the clinics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building and the </a:t>
            </a:r>
            <a:r>
              <a:rPr lang="en-US" sz="3600" dirty="0"/>
              <a:t>conference room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560" y="1844824"/>
            <a:ext cx="8229600" cy="1315386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7400" dirty="0">
              <a:latin typeface="Tw Cen MT (Body)"/>
            </a:endParaRPr>
          </a:p>
          <a:p>
            <a:pPr algn="l"/>
            <a:endParaRPr lang="ar-SA" sz="7400" dirty="0">
              <a:latin typeface="Tw Cen MT (Body)"/>
            </a:endParaRPr>
          </a:p>
          <a:p>
            <a:pPr algn="l">
              <a:buNone/>
            </a:pPr>
            <a:endParaRPr lang="en-US" sz="9600" dirty="0">
              <a:latin typeface="Tw Cen MT (Body)"/>
            </a:endParaRPr>
          </a:p>
          <a:p>
            <a:pPr algn="l">
              <a:buNone/>
            </a:pPr>
            <a:endParaRPr lang="en-US" sz="9600" dirty="0">
              <a:latin typeface="Tw Cen MT (Body)"/>
            </a:endParaRPr>
          </a:p>
          <a:p>
            <a:pPr algn="l">
              <a:buNone/>
            </a:pPr>
            <a:endParaRPr lang="en-US" sz="9600" dirty="0">
              <a:latin typeface="Tw Cen MT (Body)"/>
            </a:endParaRPr>
          </a:p>
          <a:p>
            <a:pPr algn="l"/>
            <a:endParaRPr lang="ar-SA" sz="2900" b="1" dirty="0">
              <a:latin typeface="Tw Cen MT (Body)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49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3696" y="1086559"/>
            <a:ext cx="707970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spc="-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Reverberation time  </a:t>
            </a:r>
            <a:endParaRPr lang="ar-SA" sz="4000" b="1" spc="-5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3100" y="2275820"/>
            <a:ext cx="75438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RT60 for clinic should be (0.7 - 1.25) sec.</a:t>
            </a:r>
            <a:endParaRPr lang="ar-SA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Most Suitable calculation :  Sabine calculation</a:t>
            </a:r>
            <a:endParaRPr lang="ar-SA" sz="2200" dirty="0">
              <a:latin typeface="Times New Roman" pitchFamily="18" charset="0"/>
              <a:cs typeface="Times New Roman" pitchFamily="18" charset="0"/>
            </a:endParaRPr>
          </a:p>
          <a:p>
            <a:endParaRPr lang="ar-SA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755300"/>
              </p:ext>
            </p:extLst>
          </p:nvPr>
        </p:nvGraphicFramePr>
        <p:xfrm>
          <a:off x="2133600" y="3154139"/>
          <a:ext cx="5788844" cy="3072166"/>
        </p:xfrm>
        <a:graphic>
          <a:graphicData uri="http://schemas.openxmlformats.org/drawingml/2006/table">
            <a:tbl>
              <a:tblPr rtl="1"/>
              <a:tblGrid>
                <a:gridCol w="21066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879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942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905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RT60-  Full</a:t>
                      </a: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RT60 – Empty 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Freq. (Hz)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051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0.86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0.91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63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051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0.84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0.88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125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51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0.83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0.97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250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051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0.96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1.13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051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0.92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1.03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1K</a:t>
                      </a:r>
                      <a:endParaRPr lang="en-US" sz="140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51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0.77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0.84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</a:rPr>
                        <a:t>2K</a:t>
                      </a:r>
                      <a:endParaRPr lang="en-US" sz="1400" dirty="0">
                        <a:latin typeface="Calibri"/>
                        <a:ea typeface="Times New Roman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133600" y="1752600"/>
            <a:ext cx="716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GP- Clinic # 1 Clinic:</a:t>
            </a:r>
          </a:p>
        </p:txBody>
      </p:sp>
      <p:sp>
        <p:nvSpPr>
          <p:cNvPr id="4" name="Rectangle 3"/>
          <p:cNvSpPr/>
          <p:nvPr/>
        </p:nvSpPr>
        <p:spPr>
          <a:xfrm>
            <a:off x="8153400" y="4310569"/>
            <a:ext cx="403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New:</a:t>
            </a:r>
          </a:p>
          <a:p>
            <a:r>
              <a:rPr lang="en-US" dirty="0" smtClean="0"/>
              <a:t>Room </a:t>
            </a:r>
            <a:r>
              <a:rPr lang="en-US" dirty="0"/>
              <a:t>RT60 at deferent frequency and capacity range between (</a:t>
            </a:r>
            <a:r>
              <a:rPr lang="en-US" dirty="0" smtClean="0"/>
              <a:t>0.77– 1.13) </a:t>
            </a:r>
            <a:r>
              <a:rPr lang="en-US" dirty="0"/>
              <a:t>S </a:t>
            </a:r>
          </a:p>
        </p:txBody>
      </p:sp>
      <p:sp>
        <p:nvSpPr>
          <p:cNvPr id="9" name="Rectangle 8"/>
          <p:cNvSpPr/>
          <p:nvPr/>
        </p:nvSpPr>
        <p:spPr>
          <a:xfrm>
            <a:off x="8077200" y="3132374"/>
            <a:ext cx="403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Old:</a:t>
            </a:r>
          </a:p>
          <a:p>
            <a:r>
              <a:rPr lang="en-US" dirty="0" smtClean="0"/>
              <a:t>Room </a:t>
            </a:r>
            <a:r>
              <a:rPr lang="en-US" dirty="0"/>
              <a:t>RT60 </a:t>
            </a:r>
            <a:r>
              <a:rPr lang="en-US" dirty="0" smtClean="0"/>
              <a:t>at </a:t>
            </a:r>
            <a:r>
              <a:rPr lang="en-US" dirty="0"/>
              <a:t>deferent frequency and capacity range between (0.2– 0.75) S </a:t>
            </a:r>
          </a:p>
        </p:txBody>
      </p:sp>
    </p:spTree>
    <p:extLst>
      <p:ext uri="{BB962C8B-B14F-4D97-AF65-F5344CB8AC3E}">
        <p14:creationId xmlns:p14="http://schemas.microsoft.com/office/powerpoint/2010/main" val="257205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Site Analysis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2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1044714"/>
            <a:ext cx="66998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spc="-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Reverberation time  </a:t>
            </a:r>
            <a:endParaRPr lang="ar-SA" sz="4000" b="1" spc="-5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1752600"/>
            <a:ext cx="34845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dirty="0"/>
              <a:t>Conference room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3726" y="2257623"/>
            <a:ext cx="711398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for </a:t>
            </a:r>
            <a:r>
              <a:rPr lang="en-US" sz="2000" dirty="0"/>
              <a:t>conference room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should be between ( 0.6 -  1.4)  sec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Most Suitable calculation :  </a:t>
            </a:r>
            <a:r>
              <a:rPr lang="en-US" sz="2000" dirty="0"/>
              <a:t>Millington-</a:t>
            </a:r>
            <a:r>
              <a:rPr lang="en-US" sz="2000" dirty="0" err="1"/>
              <a:t>Sette</a:t>
            </a:r>
            <a:r>
              <a:rPr lang="en-US" sz="2000" dirty="0"/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calculation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292864"/>
              </p:ext>
            </p:extLst>
          </p:nvPr>
        </p:nvGraphicFramePr>
        <p:xfrm>
          <a:off x="3208078" y="3124200"/>
          <a:ext cx="4977328" cy="3143720"/>
        </p:xfrm>
        <a:graphic>
          <a:graphicData uri="http://schemas.openxmlformats.org/drawingml/2006/table">
            <a:tbl>
              <a:tblPr rtl="1"/>
              <a:tblGrid>
                <a:gridCol w="18113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73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86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8281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RT60 - Empty</a:t>
                      </a:r>
                      <a:r>
                        <a:rPr lang="en-US" sz="11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RT60-  Full</a:t>
                      </a:r>
                      <a:r>
                        <a:rPr lang="en-US" sz="11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Freq. (Hz)</a:t>
                      </a:r>
                      <a:r>
                        <a:rPr lang="en-US" sz="11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34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63</a:t>
                      </a:r>
                      <a:r>
                        <a:rPr lang="en-US" sz="12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34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125</a:t>
                      </a:r>
                      <a:r>
                        <a:rPr lang="en-US" sz="12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34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250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34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0.71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500</a:t>
                      </a:r>
                      <a:r>
                        <a:rPr lang="en-US" sz="12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34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1.01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1K</a:t>
                      </a:r>
                      <a:r>
                        <a:rPr lang="en-US" sz="1200" b="1" kern="120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348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0.94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2K</a:t>
                      </a:r>
                      <a:r>
                        <a:rPr lang="en-US" sz="1200" b="1" kern="1200" dirty="0">
                          <a:solidFill>
                            <a:srgbClr val="365F91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73" marR="67873" marT="1068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51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1758866"/>
            <a:ext cx="373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STC for enveloped of clinic: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1985667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055407"/>
              </p:ext>
            </p:extLst>
          </p:nvPr>
        </p:nvGraphicFramePr>
        <p:xfrm>
          <a:off x="2008640" y="2438400"/>
          <a:ext cx="7848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3423"/>
                <a:gridCol w="1393745"/>
                <a:gridCol w="1547069"/>
                <a:gridCol w="2544363"/>
              </a:tblGrid>
              <a:tr h="8034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 (dB)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 value</a:t>
                      </a:r>
                      <a:r>
                        <a:rPr lang="en-US" dirty="0" smtClean="0"/>
                        <a:t>(dB)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Suitable</a:t>
                      </a:r>
                      <a:r>
                        <a:rPr lang="ar-SA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624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IIC</a:t>
                      </a:r>
                      <a:r>
                        <a:rPr lang="en-US" baseline="0" dirty="0" smtClean="0"/>
                        <a:t> for ceiling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Yes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6098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STC</a:t>
                      </a:r>
                      <a:r>
                        <a:rPr lang="en-US" baseline="0" dirty="0" smtClean="0"/>
                        <a:t> for external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Yes </a:t>
                      </a:r>
                      <a:endParaRPr lang="en-US" dirty="0"/>
                    </a:p>
                  </a:txBody>
                  <a:tcPr/>
                </a:tc>
              </a:tr>
              <a:tr h="5624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STC</a:t>
                      </a:r>
                      <a:r>
                        <a:rPr lang="en-US" baseline="0" dirty="0" smtClean="0"/>
                        <a:t> for partition of room adjacent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Yes </a:t>
                      </a:r>
                      <a:endParaRPr lang="en-US" dirty="0"/>
                    </a:p>
                  </a:txBody>
                  <a:tcPr/>
                </a:tc>
              </a:tr>
              <a:tr h="5860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STC</a:t>
                      </a:r>
                      <a:r>
                        <a:rPr lang="en-US" baseline="0" dirty="0" smtClean="0"/>
                        <a:t> for partition of room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adjacent Corridor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Yes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143000" y="1059952"/>
            <a:ext cx="6495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spc="-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Acoustic Design</a:t>
            </a:r>
            <a:endParaRPr lang="ar-SA" sz="4000" b="1" spc="-5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949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8764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 Design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52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14340" y="1774429"/>
            <a:ext cx="35338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STC for Partition of clinic: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4340" y="2667000"/>
            <a:ext cx="8144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STC for partition must =42 </a:t>
            </a:r>
            <a:r>
              <a:rPr lang="en-US" dirty="0" err="1"/>
              <a:t>dB.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712498" y="1774428"/>
            <a:ext cx="5565102" cy="447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55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96240"/>
            <a:ext cx="10058400" cy="128016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</a:t>
            </a:r>
            <a:r>
              <a:rPr 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53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1" y="1824335"/>
            <a:ext cx="5240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STC for enveloped of Conference room :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1985667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359333"/>
              </p:ext>
            </p:extLst>
          </p:nvPr>
        </p:nvGraphicFramePr>
        <p:xfrm>
          <a:off x="2286001" y="2743199"/>
          <a:ext cx="8153399" cy="2951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206"/>
                <a:gridCol w="1447871"/>
                <a:gridCol w="1607149"/>
                <a:gridCol w="2643173"/>
              </a:tblGrid>
              <a:tr h="9258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Value (dB)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Recommended value</a:t>
                      </a:r>
                      <a:r>
                        <a:rPr lang="en-US" dirty="0" smtClean="0"/>
                        <a:t>(dB)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Suitable</a:t>
                      </a:r>
                      <a:r>
                        <a:rPr lang="ar-SA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64806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IIC</a:t>
                      </a:r>
                      <a:r>
                        <a:rPr lang="en-US" baseline="0" dirty="0" smtClean="0"/>
                        <a:t> for ceiling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Yes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7027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STC</a:t>
                      </a:r>
                      <a:r>
                        <a:rPr lang="en-US" baseline="0" dirty="0" smtClean="0"/>
                        <a:t> for external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Yes </a:t>
                      </a:r>
                      <a:endParaRPr lang="en-US" dirty="0"/>
                    </a:p>
                  </a:txBody>
                  <a:tcPr/>
                </a:tc>
              </a:tr>
              <a:tr h="6753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STC</a:t>
                      </a:r>
                      <a:r>
                        <a:rPr lang="en-US" baseline="0" dirty="0" smtClean="0"/>
                        <a:t> for partition of room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adjacent Corridor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 smtClean="0"/>
                        <a:t>Yes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4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83524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 Design</a:t>
            </a:r>
            <a:r>
              <a:rPr lang="ar-SA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54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573" y="1737360"/>
            <a:ext cx="502942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STC for Partition of Conference room :</a:t>
            </a:r>
            <a:endParaRPr lang="ar-SA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7280" y="27432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STC for partition must =40 </a:t>
            </a:r>
            <a:r>
              <a:rPr lang="en-US" dirty="0" err="1"/>
              <a:t>dB.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5867400" y="1806420"/>
            <a:ext cx="6248400" cy="433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3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Shading Effect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55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36650"/>
            <a:ext cx="4415304" cy="27184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68764" y="5264183"/>
            <a:ext cx="4583307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shadow on 21 January at 12:00 pm.</a:t>
            </a: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321" y="2849282"/>
            <a:ext cx="4516755" cy="27275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60543" y="2438400"/>
            <a:ext cx="4185761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shadow on 21 July at 12:00 pm.</a:t>
            </a: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58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Analysis &amp; Comparison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8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117092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Problems in Structural System (First Phase Project)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100" dirty="0"/>
              <a:t>Many beams failed the design process due to seismic loads.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100" dirty="0"/>
              <a:t>Many areas of the slab were under reinforced.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100" dirty="0"/>
              <a:t>The period was too high, which means that the building is too soft.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100" dirty="0"/>
              <a:t>There was a big eccentricity problem which caused the building to rotate.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100" dirty="0"/>
              <a:t>No </a:t>
            </a:r>
            <a:r>
              <a:rPr lang="en-US" sz="2100" smtClean="0"/>
              <a:t>Structural Joint.</a:t>
            </a:r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Redesign (Phase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Codes and Standards:</a:t>
            </a:r>
          </a:p>
          <a:p>
            <a:pPr marL="0" indent="0">
              <a:buNone/>
            </a:pPr>
            <a:endParaRPr lang="en-US" sz="2400" dirty="0"/>
          </a:p>
          <a:p>
            <a:pPr lvl="0"/>
            <a:r>
              <a:rPr lang="en-US" sz="1800" dirty="0"/>
              <a:t>ACI 318-14 (American Concrete Institution)</a:t>
            </a:r>
          </a:p>
          <a:p>
            <a:pPr lvl="0"/>
            <a:r>
              <a:rPr lang="en-US" sz="1800" dirty="0"/>
              <a:t>ASCE-2010 (American Society of Civil Engineers)</a:t>
            </a:r>
          </a:p>
          <a:p>
            <a:pPr lvl="0"/>
            <a:r>
              <a:rPr lang="en-US" sz="1800" dirty="0"/>
              <a:t>UBC97 (Uniform Building Code)</a:t>
            </a:r>
            <a:endParaRPr lang="ar-JO" sz="1800" dirty="0"/>
          </a:p>
          <a:p>
            <a:pPr lvl="0"/>
            <a:r>
              <a:rPr lang="en-US" sz="1800" dirty="0"/>
              <a:t>For the design of the structure and its elements ETABS , </a:t>
            </a:r>
            <a:r>
              <a:rPr lang="en-GB" sz="1800" dirty="0"/>
              <a:t>Safe, SAP2000 were used.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0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133600"/>
            <a:ext cx="6447501" cy="291058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SID = 4 kN / m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Live = 5 kN / </a:t>
            </a:r>
            <a:r>
              <a:rPr lang="en-US" sz="2400" dirty="0" smtClean="0"/>
              <a:t>m²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Lateral Loads are obtained by service and ultimate design combinations and using response spectrum curve.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59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2514600"/>
            <a:ext cx="3786188" cy="242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Analysis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6325" y="2458679"/>
            <a:ext cx="7543800" cy="279789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0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&amp; Seismic Design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008120" cy="4023360"/>
          </a:xfrm>
        </p:spPr>
        <p:txBody>
          <a:bodyPr>
            <a:normAutofit/>
          </a:bodyPr>
          <a:lstStyle/>
          <a:p>
            <a:r>
              <a:rPr lang="en-US" sz="2400" dirty="0" err="1"/>
              <a:t>Fy</a:t>
            </a:r>
            <a:r>
              <a:rPr lang="en-US" sz="2400" dirty="0"/>
              <a:t> = 420 </a:t>
            </a:r>
            <a:r>
              <a:rPr lang="en-US" sz="2400" dirty="0" err="1"/>
              <a:t>MPa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f’c</a:t>
            </a:r>
            <a:r>
              <a:rPr lang="en-US" sz="2400" dirty="0"/>
              <a:t> = 28 </a:t>
            </a:r>
            <a:r>
              <a:rPr lang="en-US" sz="2400" dirty="0" err="1"/>
              <a:t>MPa</a:t>
            </a:r>
            <a:r>
              <a:rPr lang="en-US" sz="2400" dirty="0"/>
              <a:t> (B350).</a:t>
            </a:r>
          </a:p>
          <a:p>
            <a:r>
              <a:rPr lang="en-US" sz="2400" dirty="0"/>
              <a:t>Bearing Capacity = 1.9 kg/cm².</a:t>
            </a:r>
          </a:p>
          <a:p>
            <a:r>
              <a:rPr lang="en-US" sz="2400" dirty="0"/>
              <a:t>1 Basement &amp; 3 Floors.</a:t>
            </a:r>
          </a:p>
          <a:p>
            <a:r>
              <a:rPr lang="en-US" sz="2400" dirty="0"/>
              <a:t>Floor height = 4.00 m.</a:t>
            </a:r>
          </a:p>
          <a:p>
            <a:r>
              <a:rPr lang="en-US" sz="2400" dirty="0"/>
              <a:t>Basement height = 2.8 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60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05400" y="1845734"/>
            <a:ext cx="21336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Soil profile = SD</a:t>
            </a:r>
          </a:p>
          <a:p>
            <a:r>
              <a:rPr lang="en-US" sz="2400" dirty="0" smtClean="0"/>
              <a:t>Z = 0.15</a:t>
            </a:r>
          </a:p>
          <a:p>
            <a:r>
              <a:rPr lang="en-US" sz="2400" dirty="0" err="1" smtClean="0"/>
              <a:t>Ca</a:t>
            </a:r>
            <a:r>
              <a:rPr lang="en-US" sz="2400" dirty="0" smtClean="0"/>
              <a:t> = 0.22</a:t>
            </a:r>
          </a:p>
          <a:p>
            <a:r>
              <a:rPr lang="en-US" sz="2400" dirty="0" err="1" smtClean="0"/>
              <a:t>Cv</a:t>
            </a:r>
            <a:r>
              <a:rPr lang="en-US" sz="2400" dirty="0" smtClean="0"/>
              <a:t> = 0.32</a:t>
            </a:r>
          </a:p>
          <a:p>
            <a:r>
              <a:rPr lang="en-US" sz="2400" dirty="0" smtClean="0"/>
              <a:t>R = 5.5</a:t>
            </a:r>
          </a:p>
          <a:p>
            <a:r>
              <a:rPr lang="en-US" sz="2400" dirty="0" smtClean="0"/>
              <a:t>I = 1.5</a:t>
            </a:r>
            <a:endParaRPr lang="en-US" sz="2400" dirty="0"/>
          </a:p>
        </p:txBody>
      </p:sp>
      <p:pic>
        <p:nvPicPr>
          <p:cNvPr id="6" name="Picture 2" descr="http://www.sasparm.ps/en/Uploads/image/last%20version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320" y="1752600"/>
            <a:ext cx="2824985" cy="443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3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Sections Dimensions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454810"/>
              </p:ext>
            </p:extLst>
          </p:nvPr>
        </p:nvGraphicFramePr>
        <p:xfrm>
          <a:off x="2032397" y="2477689"/>
          <a:ext cx="8254602" cy="3008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7301"/>
                <a:gridCol w="4127301"/>
              </a:tblGrid>
              <a:tr h="60174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Structural Element</a:t>
                      </a:r>
                      <a:endParaRPr lang="en-US" sz="2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Dimensions</a:t>
                      </a:r>
                      <a:endParaRPr lang="en-US" sz="2800" dirty="0"/>
                    </a:p>
                  </a:txBody>
                  <a:tcPr marL="68580" marR="68580" marT="34290" marB="34290"/>
                </a:tc>
              </a:tr>
              <a:tr h="60174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Ribbed</a:t>
                      </a:r>
                      <a:r>
                        <a:rPr lang="en-US" sz="2800" baseline="0" dirty="0" smtClean="0"/>
                        <a:t> Slab</a:t>
                      </a:r>
                      <a:endParaRPr lang="en-US" sz="2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30 cm Thickness.</a:t>
                      </a:r>
                      <a:endParaRPr lang="en-US" sz="2800" dirty="0"/>
                    </a:p>
                  </a:txBody>
                  <a:tcPr marL="68580" marR="68580" marT="34290" marB="34290"/>
                </a:tc>
              </a:tr>
              <a:tr h="60174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Solid Slab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cm Thickness.</a:t>
                      </a:r>
                      <a:endParaRPr lang="en-US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60174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Beams</a:t>
                      </a:r>
                      <a:endParaRPr lang="en-US" sz="2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 x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cm, 50 x 30 cm</a:t>
                      </a:r>
                      <a:endParaRPr lang="en-US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60174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Columns</a:t>
                      </a:r>
                      <a:endParaRPr lang="en-US" sz="2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40 x 60</a:t>
                      </a:r>
                      <a:r>
                        <a:rPr lang="en-US" sz="2800" baseline="0" dirty="0" smtClean="0"/>
                        <a:t> cm</a:t>
                      </a:r>
                      <a:endParaRPr lang="en-US" sz="2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Blocks (Seismic Separator)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794181"/>
            <a:ext cx="9708041" cy="453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01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Ribbed Slab Reinforcement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445424"/>
            <a:ext cx="11713383" cy="304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5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 Slab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057400"/>
            <a:ext cx="8300258" cy="368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5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Reinforcement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39478"/>
            <a:ext cx="5151477" cy="187052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9525"/>
              </p:ext>
            </p:extLst>
          </p:nvPr>
        </p:nvGraphicFramePr>
        <p:xfrm>
          <a:off x="5486397" y="0"/>
          <a:ext cx="6179584" cy="68636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5067"/>
                <a:gridCol w="745067"/>
                <a:gridCol w="745067"/>
                <a:gridCol w="745067"/>
                <a:gridCol w="745067"/>
                <a:gridCol w="384566"/>
                <a:gridCol w="800490"/>
                <a:gridCol w="800490"/>
                <a:gridCol w="468703"/>
              </a:tblGrid>
              <a:tr h="148368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Beam ID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Span Length [m]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Section Size (Width x Depth) [cm]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Longitudinal Bars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Stirrups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Diameter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Top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Bottom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39"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</a:rPr>
                        <a:t>40 x 60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 dirty="0">
                          <a:effectLst/>
                        </a:rPr>
                        <a:t>1Ø10/200mm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>
                          <a:effectLst/>
                        </a:rPr>
                        <a:t>1Ø10/250mm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2.95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6.85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3.6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3.8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3.6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7.95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 dirty="0">
                          <a:effectLst/>
                        </a:rPr>
                        <a:t>1Ø10/200mm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>
                          <a:effectLst/>
                        </a:rPr>
                        <a:t>1Ø10/250mm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6.15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 dirty="0">
                          <a:effectLst/>
                        </a:rPr>
                        <a:t>1Ø10/200mm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>
                          <a:effectLst/>
                        </a:rPr>
                        <a:t>1Ø10/250mm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>
                          <a:effectLst/>
                        </a:rPr>
                        <a:t>1Ø10/200mm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 dirty="0">
                          <a:effectLst/>
                        </a:rPr>
                        <a:t>1Ø10/250mm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B40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B41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B43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6.65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>
                          <a:effectLst/>
                        </a:rPr>
                        <a:t>1Ø10/200mm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 dirty="0">
                          <a:effectLst/>
                        </a:rPr>
                        <a:t>1Ø10/250mm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7.25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B31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6.65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>
                          <a:effectLst/>
                        </a:rPr>
                        <a:t>1Ø10/200mm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 dirty="0">
                          <a:effectLst/>
                        </a:rPr>
                        <a:t>1Ø10/250mm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3.1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4.5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B42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2.4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5.7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</a:rPr>
                        <a:t>50 x 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>
                          <a:effectLst/>
                        </a:rPr>
                        <a:t>1Ø10/200mm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50" u="none" strike="noStrike" dirty="0">
                          <a:effectLst/>
                        </a:rPr>
                        <a:t>1Ø10/250mm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1.75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B12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5.7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3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>
                          <a:effectLst/>
                        </a:rPr>
                        <a:t>B22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3.6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64" marR="4164" marT="4164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309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 Reinforcement and Dimensions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02" y="1887979"/>
            <a:ext cx="4864492" cy="393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4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Staircase Reinforcement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244" y="2136284"/>
            <a:ext cx="6877349" cy="325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2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 Layout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774" y="1809751"/>
            <a:ext cx="5586839" cy="389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 Reinforcement (F1)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69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562" y="1847142"/>
            <a:ext cx="7211038" cy="432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45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740" y="-76199"/>
            <a:ext cx="7543800" cy="114090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Location 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1740" y="1482930"/>
            <a:ext cx="7543801" cy="402336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94125" y="6096983"/>
            <a:ext cx="984019" cy="365125"/>
          </a:xfrm>
        </p:spPr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7</a:t>
            </a:fld>
            <a:endParaRPr lang="en-US"/>
          </a:p>
        </p:txBody>
      </p:sp>
      <p:pic>
        <p:nvPicPr>
          <p:cNvPr id="16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26192"/>
            <a:ext cx="9743189" cy="5062318"/>
          </a:xfrm>
          <a:prstGeom prst="rect">
            <a:avLst/>
          </a:prstGeom>
        </p:spPr>
      </p:pic>
      <p:sp>
        <p:nvSpPr>
          <p:cNvPr id="21" name="Up Arrow 20"/>
          <p:cNvSpPr/>
          <p:nvPr/>
        </p:nvSpPr>
        <p:spPr>
          <a:xfrm>
            <a:off x="2108404" y="1483863"/>
            <a:ext cx="566671" cy="7469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124266" y="2076957"/>
            <a:ext cx="739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N</a:t>
            </a:r>
          </a:p>
        </p:txBody>
      </p:sp>
      <p:sp>
        <p:nvSpPr>
          <p:cNvPr id="23" name="Right Arrow 22"/>
          <p:cNvSpPr/>
          <p:nvPr/>
        </p:nvSpPr>
        <p:spPr>
          <a:xfrm rot="17334799">
            <a:off x="2626903" y="2925904"/>
            <a:ext cx="1455312" cy="1913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</a:p>
        </p:txBody>
      </p:sp>
      <p:sp>
        <p:nvSpPr>
          <p:cNvPr id="24" name="Right Arrow 23"/>
          <p:cNvSpPr/>
          <p:nvPr/>
        </p:nvSpPr>
        <p:spPr>
          <a:xfrm rot="1245260">
            <a:off x="4009869" y="2920870"/>
            <a:ext cx="5341291" cy="2264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6512086">
            <a:off x="8775284" y="4329049"/>
            <a:ext cx="437682" cy="2036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7077827" y="3894695"/>
            <a:ext cx="1104365" cy="18172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069365" y="5506290"/>
            <a:ext cx="1541235" cy="16697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564453" y="5094346"/>
            <a:ext cx="37465" cy="4131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8564453" y="4013625"/>
            <a:ext cx="371549" cy="110569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8163461" y="3894695"/>
            <a:ext cx="772541" cy="13810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2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Footing Reinforcement (F2)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70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980" y="1846868"/>
            <a:ext cx="7239000" cy="447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78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Electrical Design.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553212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                                Recommended </a:t>
            </a:r>
            <a:r>
              <a:rPr lang="en-US" dirty="0">
                <a:solidFill>
                  <a:srgbClr val="FF0000"/>
                </a:solidFill>
              </a:rPr>
              <a:t>illumination.</a:t>
            </a:r>
          </a:p>
          <a:p>
            <a:r>
              <a:rPr lang="en-US" dirty="0">
                <a:solidFill>
                  <a:srgbClr val="FF0000"/>
                </a:solidFill>
              </a:rPr>
              <a:t>Reflection factor.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883257"/>
              </p:ext>
            </p:extLst>
          </p:nvPr>
        </p:nvGraphicFramePr>
        <p:xfrm>
          <a:off x="1112065" y="2895600"/>
          <a:ext cx="3429000" cy="250782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299257"/>
                <a:gridCol w="2129743"/>
              </a:tblGrid>
              <a:tr h="62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surface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Reflection factor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6956">
                <a:tc>
                  <a:txBody>
                    <a:bodyPr/>
                    <a:lstStyle/>
                    <a:p>
                      <a:pPr marL="11430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Ceiling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80 %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Walls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70%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269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Floors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30%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199102"/>
              </p:ext>
            </p:extLst>
          </p:nvPr>
        </p:nvGraphicFramePr>
        <p:xfrm>
          <a:off x="6316010" y="762000"/>
          <a:ext cx="3584448" cy="621792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2050778"/>
                <a:gridCol w="1533670"/>
              </a:tblGrid>
              <a:tr h="301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Ēm</a:t>
                      </a:r>
                      <a:r>
                        <a:rPr lang="en-US" sz="1600" dirty="0">
                          <a:effectLst/>
                        </a:rPr>
                        <a:t> (lux)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Laboratory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500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Storage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Pharmacy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X-Ray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Archive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Lockers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Reception/cashier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Examination clinic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500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General clinic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Staff room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Office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Circulation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Toilet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Waiting room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Kitchen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002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Maintenance room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6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en-GB" sz="3600" dirty="0" smtClean="0"/>
              <a:t>Clinics(</a:t>
            </a:r>
            <a:r>
              <a:rPr lang="en-US" sz="3600" dirty="0"/>
              <a:t>Family </a:t>
            </a:r>
            <a:r>
              <a:rPr lang="en-US" sz="3600" dirty="0" smtClean="0"/>
              <a:t>planning)</a:t>
            </a: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737360"/>
            <a:ext cx="4952999" cy="458724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789294"/>
              </p:ext>
            </p:extLst>
          </p:nvPr>
        </p:nvGraphicFramePr>
        <p:xfrm>
          <a:off x="25931" y="2817277"/>
          <a:ext cx="599386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203"/>
                <a:gridCol w="2096829"/>
                <a:gridCol w="187983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OLD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(lux)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408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533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(Uniformity)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0.42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0.65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UGR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19.3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18.3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57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" y="1737360"/>
            <a:ext cx="5989320" cy="973666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en-GB" sz="3600" dirty="0"/>
              <a:t>Offices </a:t>
            </a:r>
            <a:r>
              <a:rPr lang="en-GB" sz="3600" dirty="0" smtClean="0"/>
              <a:t>(</a:t>
            </a:r>
            <a:r>
              <a:rPr lang="en-US" sz="3600" dirty="0"/>
              <a:t>General </a:t>
            </a:r>
            <a:r>
              <a:rPr lang="en-US" sz="3600" dirty="0" smtClean="0"/>
              <a:t>manager</a:t>
            </a:r>
            <a:r>
              <a:rPr lang="en-GB" sz="3600" dirty="0" smtClean="0"/>
              <a:t>).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160714"/>
              </p:ext>
            </p:extLst>
          </p:nvPr>
        </p:nvGraphicFramePr>
        <p:xfrm>
          <a:off x="25931" y="2817277"/>
          <a:ext cx="599386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203"/>
                <a:gridCol w="2096829"/>
                <a:gridCol w="187983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OLD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(lux)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408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(Uniformity)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UGR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17.5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737360"/>
            <a:ext cx="5105398" cy="45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0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Clinics and offices selected </a:t>
            </a:r>
            <a:r>
              <a:rPr lang="en-US" dirty="0"/>
              <a:t>luminaires.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841155" y="2259651"/>
            <a:ext cx="8570649" cy="361188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5151120" cy="973666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en-GB" sz="3600" dirty="0"/>
              <a:t>Waiting area.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708094"/>
              </p:ext>
            </p:extLst>
          </p:nvPr>
        </p:nvGraphicFramePr>
        <p:xfrm>
          <a:off x="25931" y="2817277"/>
          <a:ext cx="599386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203"/>
                <a:gridCol w="2096829"/>
                <a:gridCol w="187983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OLD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(lux)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215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(Uniformity)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0.41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37360"/>
            <a:ext cx="5257798" cy="45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79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5151120" cy="973666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en-GB" sz="3600" dirty="0"/>
              <a:t>Pharmacy.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722894"/>
              </p:ext>
            </p:extLst>
          </p:nvPr>
        </p:nvGraphicFramePr>
        <p:xfrm>
          <a:off x="1097280" y="2971800"/>
          <a:ext cx="389704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203"/>
                <a:gridCol w="1879837"/>
              </a:tblGrid>
              <a:tr h="14011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(lux)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570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(Uniformity)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0.79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UGR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&lt;10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737360"/>
            <a:ext cx="5105398" cy="45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4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Waiting </a:t>
            </a:r>
            <a:r>
              <a:rPr lang="en-US" dirty="0"/>
              <a:t>area and </a:t>
            </a:r>
            <a:r>
              <a:rPr lang="en-US" dirty="0" smtClean="0"/>
              <a:t>pharmacy selected </a:t>
            </a:r>
            <a:r>
              <a:rPr lang="en-US" dirty="0"/>
              <a:t>luminaires.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136648" y="2286001"/>
            <a:ext cx="7704160" cy="327659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49680" y="4390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55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Lighting arrangement </a:t>
            </a:r>
            <a:r>
              <a:rPr lang="en-US" dirty="0" smtClean="0"/>
              <a:t>in ground floor.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2" y="2292794"/>
            <a:ext cx="6324600" cy="392563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Lighting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0478" y="2652248"/>
            <a:ext cx="4133850" cy="329565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648200" y="2743200"/>
            <a:ext cx="914400" cy="12192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62600" y="3352800"/>
            <a:ext cx="1295400" cy="381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Climate</a:t>
            </a:r>
            <a:r>
              <a:rPr lang="en-US" dirty="0"/>
              <a:t> 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2550" y="1219200"/>
            <a:ext cx="8503920" cy="4402666"/>
          </a:xfrm>
        </p:spPr>
        <p:txBody>
          <a:bodyPr>
            <a:normAutofit/>
          </a:bodyPr>
          <a:lstStyle/>
          <a:p>
            <a:pPr>
              <a:buClr>
                <a:srgbClr val="E48312"/>
              </a:buClr>
            </a:pPr>
            <a:endParaRPr lang="en-US" sz="6000" dirty="0">
              <a:solidFill>
                <a:srgbClr val="000000">
                  <a:lumMod val="75000"/>
                  <a:lumOff val="25000"/>
                </a:srgbClr>
              </a:solidFill>
              <a:latin typeface="Calibri" panose="020F0502020204030204"/>
            </a:endParaRPr>
          </a:p>
          <a:p>
            <a:pPr>
              <a:buClr>
                <a:srgbClr val="E48312"/>
              </a:buClr>
            </a:pPr>
            <a:r>
              <a:rPr lang="en-US" sz="60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Temperature = (11-31) °C</a:t>
            </a:r>
          </a:p>
          <a:p>
            <a:pPr>
              <a:buClr>
                <a:srgbClr val="E48312"/>
              </a:buClr>
            </a:pPr>
            <a:r>
              <a:rPr lang="en-US" sz="60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Humidity = 59%</a:t>
            </a:r>
          </a:p>
          <a:p>
            <a:pPr>
              <a:buClr>
                <a:srgbClr val="E48312"/>
              </a:buClr>
            </a:pPr>
            <a:r>
              <a:rPr lang="en-US" sz="6000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Wind speed = 13 km/hr.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1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80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633"/>
            <a:ext cx="7086600" cy="545796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746" y="10236"/>
            <a:ext cx="10058400" cy="85639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Sockets arrangement for 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6950" y="1168589"/>
            <a:ext cx="4236850" cy="485405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715000" y="3429000"/>
            <a:ext cx="914400" cy="1295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6"/>
          </p:cNvCxnSpPr>
          <p:nvPr/>
        </p:nvCxnSpPr>
        <p:spPr>
          <a:xfrm flipV="1">
            <a:off x="6629400" y="3581400"/>
            <a:ext cx="1295400" cy="4953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32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Mechanical</a:t>
            </a:r>
            <a:r>
              <a:rPr lang="ar-SA" dirty="0"/>
              <a:t> </a:t>
            </a:r>
            <a:r>
              <a:rPr lang="en-US" dirty="0"/>
              <a:t>Design.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0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supply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263687"/>
              </p:ext>
            </p:extLst>
          </p:nvPr>
        </p:nvGraphicFramePr>
        <p:xfrm>
          <a:off x="812803" y="2057408"/>
          <a:ext cx="10199028" cy="31841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17129"/>
                <a:gridCol w="4981899"/>
              </a:tblGrid>
              <a:tr h="6603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dirty="0" smtClean="0">
                          <a:effectLst/>
                        </a:rPr>
                        <a:t>Diameter of pipes</a:t>
                      </a:r>
                      <a:r>
                        <a:rPr lang="en-US" sz="2300" baseline="0" dirty="0" smtClean="0">
                          <a:effectLst/>
                        </a:rPr>
                        <a:t> </a:t>
                      </a: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</a:tr>
              <a:tr h="841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dirty="0" smtClean="0">
                          <a:effectLst/>
                        </a:rPr>
                        <a:t>Vertical </a:t>
                      </a: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kern="1200" dirty="0" smtClean="0">
                          <a:effectLst/>
                        </a:rPr>
                        <a:t>3``</a:t>
                      </a: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</a:tr>
              <a:tr h="841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dirty="0" smtClean="0">
                          <a:effectLst/>
                        </a:rPr>
                        <a:t>Horizontal </a:t>
                      </a: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kern="1200" dirty="0" smtClean="0">
                          <a:effectLst/>
                        </a:rPr>
                        <a:t>2.5``</a:t>
                      </a: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</a:tr>
              <a:tr h="8412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dirty="0" smtClean="0">
                          <a:effectLst/>
                        </a:rPr>
                        <a:t>Branch </a:t>
                      </a: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300" kern="1200" dirty="0" smtClean="0">
                          <a:effectLst/>
                        </a:rPr>
                        <a:t>3/4``</a:t>
                      </a:r>
                      <a:endParaRPr lang="en-US" sz="23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18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supply </a:t>
            </a:r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510826"/>
            <a:ext cx="6645564" cy="812800"/>
          </a:xfrm>
        </p:spPr>
        <p:txBody>
          <a:bodyPr/>
          <a:lstStyle/>
          <a:p>
            <a:r>
              <a:rPr lang="en-US" dirty="0" smtClean="0"/>
              <a:t>Ground floor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803172"/>
            <a:ext cx="9982200" cy="4520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2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supply (cont.)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821150"/>
            <a:ext cx="9398000" cy="442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5457715"/>
            <a:ext cx="6645564" cy="812800"/>
          </a:xfrm>
        </p:spPr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irst floor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8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supply (cont.)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90293"/>
            <a:ext cx="8915400" cy="4211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5410200"/>
            <a:ext cx="6645564" cy="812800"/>
          </a:xfrm>
          <a:prstGeom prst="rect">
            <a:avLst/>
          </a:prstGeom>
        </p:spPr>
        <p:txBody>
          <a:bodyPr vert="horz" lIns="116550" tIns="58275" rIns="116550" bIns="58275" rtlCol="0">
            <a:normAutofit/>
          </a:bodyPr>
          <a:lstStyle>
            <a:lvl1pPr marL="327804" indent="-327804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0241" indent="-273171" algn="l" defTabSz="87414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7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9752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6823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3897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096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803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5112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second floor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7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Drainage system </a:t>
            </a:r>
            <a:r>
              <a:rPr lang="en-US" dirty="0" smtClean="0"/>
              <a:t>( previous design )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5562600"/>
            <a:ext cx="6645564" cy="812800"/>
          </a:xfrm>
          <a:prstGeom prst="rect">
            <a:avLst/>
          </a:prstGeom>
        </p:spPr>
        <p:txBody>
          <a:bodyPr vert="horz" lIns="116550" tIns="58275" rIns="116550" bIns="58275" rtlCol="0">
            <a:normAutofit/>
          </a:bodyPr>
          <a:lstStyle>
            <a:lvl1pPr marL="327804" indent="-327804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0241" indent="-273171" algn="l" defTabSz="87414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7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9752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6823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3897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096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803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5112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Ground floor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03401"/>
            <a:ext cx="8991600" cy="449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6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Drainage system </a:t>
            </a:r>
            <a:r>
              <a:rPr lang="en-US" dirty="0" smtClean="0"/>
              <a:t>(</a:t>
            </a:r>
            <a:r>
              <a:rPr lang="en-US" dirty="0"/>
              <a:t> </a:t>
            </a:r>
            <a:r>
              <a:rPr lang="en-US" dirty="0" smtClean="0"/>
              <a:t>New design 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488" y="1828800"/>
            <a:ext cx="9815712" cy="4223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219" y="4876800"/>
            <a:ext cx="6645564" cy="812800"/>
          </a:xfrm>
          <a:prstGeom prst="rect">
            <a:avLst/>
          </a:prstGeom>
        </p:spPr>
        <p:txBody>
          <a:bodyPr vert="horz" lIns="116550" tIns="58275" rIns="116550" bIns="58275" rtlCol="0">
            <a:normAutofit/>
          </a:bodyPr>
          <a:lstStyle>
            <a:lvl1pPr marL="327804" indent="-327804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0241" indent="-273171" algn="l" defTabSz="87414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7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9752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6823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3897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096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78039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15112" indent="-218536" algn="l" defTabSz="87414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Ground floor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5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3962400"/>
            <a:ext cx="2336800" cy="2342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5980854" y="3657600"/>
            <a:ext cx="3681623" cy="3064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80347" y="1270000"/>
            <a:ext cx="4863264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9611979" y="2400301"/>
            <a:ext cx="344821" cy="520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5" idx="3"/>
            <a:endCxn id="4" idx="6"/>
          </p:cNvCxnSpPr>
          <p:nvPr/>
        </p:nvCxnSpPr>
        <p:spPr>
          <a:xfrm>
            <a:off x="9662477" y="2844746"/>
            <a:ext cx="0" cy="23448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812801" y="152400"/>
            <a:ext cx="10972800" cy="1143000"/>
          </a:xfrm>
          <a:prstGeom prst="rect">
            <a:avLst/>
          </a:prstGeom>
        </p:spPr>
        <p:txBody>
          <a:bodyPr vert="horz" lIns="116550" tIns="58275" rIns="116550" bIns="58275" rtlCol="0" anchor="ctr">
            <a:normAutofit/>
          </a:bodyPr>
          <a:lstStyle>
            <a:lvl1pPr algn="ctr" defTabSz="874144" rtl="0" eaLnBrk="1" latinLnBrk="0" hangingPunct="1">
              <a:spcBef>
                <a:spcPct val="0"/>
              </a:spcBef>
              <a:buNone/>
              <a:defRPr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Elevator</a:t>
            </a:r>
            <a:r>
              <a:rPr lang="ar-SA" dirty="0" smtClean="0"/>
              <a:t> </a:t>
            </a:r>
            <a:r>
              <a:rPr lang="en-US" dirty="0" smtClean="0"/>
              <a:t>and toilets  ( previous design )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9662477" y="2983653"/>
            <a:ext cx="700724" cy="6485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133600"/>
            <a:ext cx="2438400" cy="4105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Oval 19"/>
          <p:cNvSpPr/>
          <p:nvPr/>
        </p:nvSpPr>
        <p:spPr>
          <a:xfrm>
            <a:off x="812801" y="1828800"/>
            <a:ext cx="3454400" cy="4470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11" idx="2"/>
            <a:endCxn id="20" idx="6"/>
          </p:cNvCxnSpPr>
          <p:nvPr/>
        </p:nvCxnSpPr>
        <p:spPr>
          <a:xfrm flipH="1">
            <a:off x="4267201" y="3307927"/>
            <a:ext cx="5395276" cy="7560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36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427" y="4881318"/>
            <a:ext cx="3569547" cy="105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147" y="1143000"/>
            <a:ext cx="5486400" cy="262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8940800" y="2508667"/>
            <a:ext cx="812800" cy="4123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15200" y="4445000"/>
            <a:ext cx="4165600" cy="20418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7" idx="3"/>
            <a:endCxn id="9" idx="0"/>
          </p:cNvCxnSpPr>
          <p:nvPr/>
        </p:nvCxnSpPr>
        <p:spPr>
          <a:xfrm>
            <a:off x="9059832" y="2860615"/>
            <a:ext cx="338168" cy="1584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812801" y="152400"/>
            <a:ext cx="10972800" cy="1143000"/>
          </a:xfrm>
          <a:prstGeom prst="rect">
            <a:avLst/>
          </a:prstGeom>
        </p:spPr>
        <p:txBody>
          <a:bodyPr vert="horz" lIns="116550" tIns="58275" rIns="116550" bIns="58275" rtlCol="0" anchor="ctr">
            <a:normAutofit/>
          </a:bodyPr>
          <a:lstStyle>
            <a:lvl1pPr algn="ctr" defTabSz="874144" rtl="0" eaLnBrk="1" latinLnBrk="0" hangingPunct="1">
              <a:spcBef>
                <a:spcPct val="0"/>
              </a:spcBef>
              <a:buNone/>
              <a:defRPr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Elevator and toilets </a:t>
            </a:r>
            <a:r>
              <a:rPr lang="en-US" dirty="0" smtClean="0"/>
              <a:t>( New design )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940807"/>
            <a:ext cx="3302000" cy="421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Oval 18"/>
          <p:cNvSpPr/>
          <p:nvPr/>
        </p:nvSpPr>
        <p:spPr>
          <a:xfrm>
            <a:off x="209976" y="1498600"/>
            <a:ext cx="4870025" cy="518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398000" y="3022601"/>
            <a:ext cx="762000" cy="6302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20" idx="3"/>
            <a:endCxn id="19" idx="6"/>
          </p:cNvCxnSpPr>
          <p:nvPr/>
        </p:nvCxnSpPr>
        <p:spPr>
          <a:xfrm flipH="1">
            <a:off x="5080000" y="3560515"/>
            <a:ext cx="4429592" cy="5288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7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762000"/>
            <a:ext cx="8549640" cy="3566160"/>
          </a:xfrm>
        </p:spPr>
        <p:txBody>
          <a:bodyPr>
            <a:normAutofit/>
          </a:bodyPr>
          <a:lstStyle/>
          <a:p>
            <a:r>
              <a:rPr lang="en-US" dirty="0" smtClean="0"/>
              <a:t>Architectural Design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3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Drainage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sewers for lavatory which reach to the main drainage = 2" </a:t>
            </a:r>
          </a:p>
          <a:p>
            <a:r>
              <a:rPr lang="en-US" dirty="0"/>
              <a:t>The sewers for kitchen sink which reach to the main drainage =2" </a:t>
            </a:r>
          </a:p>
          <a:p>
            <a:r>
              <a:rPr lang="en-US" dirty="0"/>
              <a:t>The sewers for W.C which reach to the main drainage = 4”.</a:t>
            </a:r>
          </a:p>
          <a:p>
            <a:r>
              <a:rPr lang="en-US" dirty="0"/>
              <a:t>From tables the pipe reaching from riser to the manhole = 6”. </a:t>
            </a:r>
          </a:p>
          <a:p>
            <a:r>
              <a:rPr lang="en-US" dirty="0"/>
              <a:t>The distance between manhole less than 15 meter </a:t>
            </a:r>
          </a:p>
          <a:p>
            <a:r>
              <a:rPr lang="en-US" dirty="0"/>
              <a:t>ventilation stakes 4’’</a:t>
            </a:r>
          </a:p>
        </p:txBody>
      </p:sp>
    </p:spTree>
    <p:extLst>
      <p:ext uri="{BB962C8B-B14F-4D97-AF65-F5344CB8AC3E}">
        <p14:creationId xmlns:p14="http://schemas.microsoft.com/office/powerpoint/2010/main" val="31125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System </a:t>
            </a:r>
            <a:r>
              <a:rPr lang="en-US" sz="2600" dirty="0"/>
              <a:t>used are :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/>
              <a:t> </a:t>
            </a:r>
            <a:r>
              <a:rPr lang="en-US" sz="2600" dirty="0">
                <a:sym typeface="Wingdings" pitchFamily="2" charset="2"/>
              </a:rPr>
              <a:t>VRV </a:t>
            </a:r>
            <a:endParaRPr lang="en-US" sz="26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600" dirty="0">
                <a:sym typeface="Wingdings" pitchFamily="2" charset="2"/>
              </a:rPr>
              <a:t>This building was divided into several zones.</a:t>
            </a:r>
            <a:r>
              <a:rPr lang="en-US" sz="2600" dirty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/>
              <a:t>Main components of VRV system are :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Air handing units( out door units for cooling and heating).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 smtClean="0"/>
              <a:t>Chiller. </a:t>
            </a:r>
            <a:endParaRPr lang="en-US" sz="2600" dirty="0"/>
          </a:p>
          <a:p>
            <a:pPr>
              <a:buFont typeface="Wingdings" pitchFamily="2" charset="2"/>
              <a:buChar char="v"/>
            </a:pPr>
            <a:r>
              <a:rPr lang="en-US" sz="2600" dirty="0"/>
              <a:t>Ducts</a:t>
            </a:r>
            <a:r>
              <a:rPr lang="en-US" sz="26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 smtClean="0"/>
              <a:t>Controller </a:t>
            </a:r>
            <a:endParaRPr lang="en-US" sz="2600" dirty="0"/>
          </a:p>
          <a:p>
            <a:pPr>
              <a:buFont typeface="Wingdings" pitchFamily="2" charset="2"/>
              <a:buChar char="v"/>
            </a:pPr>
            <a:r>
              <a:rPr lang="en-US" sz="2600" dirty="0"/>
              <a:t>Diffusers.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Return diffusers units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3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3438" y="1752600"/>
            <a:ext cx="3806952" cy="533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Out door unit(AHU).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92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97280" y="2301240"/>
            <a:ext cx="3657600" cy="38862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728383" y="2286000"/>
            <a:ext cx="5172075" cy="3810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System.</a:t>
            </a:r>
          </a:p>
        </p:txBody>
      </p:sp>
    </p:spTree>
    <p:extLst>
      <p:ext uri="{BB962C8B-B14F-4D97-AF65-F5344CB8AC3E}">
        <p14:creationId xmlns:p14="http://schemas.microsoft.com/office/powerpoint/2010/main" val="14982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39368" cy="51646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Chiller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93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514600" y="1756694"/>
            <a:ext cx="8641080" cy="449170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System.</a:t>
            </a:r>
          </a:p>
        </p:txBody>
      </p:sp>
    </p:spTree>
    <p:extLst>
      <p:ext uri="{BB962C8B-B14F-4D97-AF65-F5344CB8AC3E}">
        <p14:creationId xmlns:p14="http://schemas.microsoft.com/office/powerpoint/2010/main" val="83979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828800"/>
            <a:ext cx="1722120" cy="51646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Controller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94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04861"/>
            <a:ext cx="3962400" cy="3124200"/>
          </a:xfrm>
          <a:prstGeom prst="rect">
            <a:avLst/>
          </a:prstGeom>
        </p:spPr>
      </p:pic>
      <p:pic>
        <p:nvPicPr>
          <p:cNvPr id="9" name="صورة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415097"/>
            <a:ext cx="4953000" cy="3183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035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Diffusers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95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64" y="2245822"/>
            <a:ext cx="4187952" cy="3722547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7350093" y="1851421"/>
            <a:ext cx="2667000" cy="437149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System.</a:t>
            </a:r>
          </a:p>
        </p:txBody>
      </p:sp>
    </p:spTree>
    <p:extLst>
      <p:ext uri="{BB962C8B-B14F-4D97-AF65-F5344CB8AC3E}">
        <p14:creationId xmlns:p14="http://schemas.microsoft.com/office/powerpoint/2010/main" val="267360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HVAC diffusers distribution in ground floor 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96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44916"/>
            <a:ext cx="6934200" cy="381952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6150" y="1981200"/>
            <a:ext cx="4895850" cy="418324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86200" y="2743200"/>
            <a:ext cx="2857500" cy="348961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Elbow Connector 12"/>
          <p:cNvCxnSpPr/>
          <p:nvPr/>
        </p:nvCxnSpPr>
        <p:spPr>
          <a:xfrm>
            <a:off x="6381750" y="3400214"/>
            <a:ext cx="914400" cy="914400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77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90727C9-BC79-4788-9888-AFBEDF55F9B4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360"/>
            <a:ext cx="12192000" cy="460248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Reflected C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eiling</a:t>
            </a:r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55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Safety Design</a:t>
            </a:r>
            <a:r>
              <a:rPr lang="en-US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-94397"/>
            <a:ext cx="10058400" cy="1450757"/>
          </a:xfrm>
        </p:spPr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310640"/>
            <a:ext cx="2484120" cy="40493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b="1" dirty="0" smtClean="0"/>
              <a:t>Sprinklers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99</a:t>
            </a:fld>
            <a:endParaRPr lang="en-US"/>
          </a:p>
        </p:txBody>
      </p:sp>
      <p:pic>
        <p:nvPicPr>
          <p:cNvPr id="4" name="Picture 3" descr="نتيجة بحث الصور عن ‪sprinklers‬‏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64"/>
          <a:stretch/>
        </p:blipFill>
        <p:spPr bwMode="auto">
          <a:xfrm>
            <a:off x="1219200" y="1750906"/>
            <a:ext cx="2286000" cy="1905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581400" y="1346901"/>
            <a:ext cx="3017520" cy="391464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Smoke </a:t>
            </a:r>
            <a:r>
              <a:rPr lang="en-US" sz="2400" b="1" dirty="0" smtClean="0"/>
              <a:t>detectors</a:t>
            </a: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/>
          </a:p>
        </p:txBody>
      </p:sp>
      <p:pic>
        <p:nvPicPr>
          <p:cNvPr id="9" name="Picture 8" descr="C:\Users\Areen\Desktop\downloa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50906"/>
            <a:ext cx="2809875" cy="1905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C:\Users\Areen\Desktop\download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487" y="1763446"/>
            <a:ext cx="2737658" cy="1892459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626588" y="1356360"/>
            <a:ext cx="2464814" cy="6009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Fire extinguisher</a:t>
            </a: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/>
          </a:p>
        </p:txBody>
      </p:sp>
      <p:pic>
        <p:nvPicPr>
          <p:cNvPr id="12" name="Picture 11" descr="C:\Users\Areen\Desktop\shutterstock_33793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163" y="1763446"/>
            <a:ext cx="2668038" cy="19050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8983357" y="1300666"/>
            <a:ext cx="1569720" cy="4627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Fire alarm</a:t>
            </a: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203740" y="3905268"/>
            <a:ext cx="1569720" cy="52412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Safety signs</a:t>
            </a: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857" y="4419600"/>
            <a:ext cx="2847975" cy="1905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832" y="4419600"/>
            <a:ext cx="2673168" cy="1905000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051714" y="3895473"/>
            <a:ext cx="2254085" cy="52412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Emergency lighting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5316</TotalTime>
  <Words>1722</Words>
  <Application>Microsoft Office PowerPoint</Application>
  <PresentationFormat>Widescreen</PresentationFormat>
  <Paragraphs>736</Paragraphs>
  <Slides>102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102</vt:i4>
      </vt:variant>
    </vt:vector>
  </HeadingPairs>
  <TitlesOfParts>
    <vt:vector size="111" baseType="lpstr">
      <vt:lpstr>Arial</vt:lpstr>
      <vt:lpstr>Calibri</vt:lpstr>
      <vt:lpstr>Calibri Light</vt:lpstr>
      <vt:lpstr>Cambria Math</vt:lpstr>
      <vt:lpstr>Times New Roman</vt:lpstr>
      <vt:lpstr>Tw Cen MT (Body)</vt:lpstr>
      <vt:lpstr>Wingdings</vt:lpstr>
      <vt:lpstr>Retrospect</vt:lpstr>
      <vt:lpstr>1_Retrospect</vt:lpstr>
      <vt:lpstr>     Graduation Project (II) Redesign of Jenin health care center (L-4)  </vt:lpstr>
      <vt:lpstr>Outline</vt:lpstr>
      <vt:lpstr>Introduction </vt:lpstr>
      <vt:lpstr>Methodology</vt:lpstr>
      <vt:lpstr>Site Analysis</vt:lpstr>
      <vt:lpstr>Site Analysis</vt:lpstr>
      <vt:lpstr>Site Location </vt:lpstr>
      <vt:lpstr>Climate Conditions</vt:lpstr>
      <vt:lpstr>Architectural Design   </vt:lpstr>
      <vt:lpstr>Parking  </vt:lpstr>
      <vt:lpstr>Parking  </vt:lpstr>
      <vt:lpstr> Functions </vt:lpstr>
      <vt:lpstr>Functions </vt:lpstr>
      <vt:lpstr>Area of Functions </vt:lpstr>
      <vt:lpstr>Area of Functions </vt:lpstr>
      <vt:lpstr>Relationships </vt:lpstr>
      <vt:lpstr>Relationships </vt:lpstr>
      <vt:lpstr>Site plan </vt:lpstr>
      <vt:lpstr>Basement floor </vt:lpstr>
      <vt:lpstr>Ground floor </vt:lpstr>
      <vt:lpstr>First floor </vt:lpstr>
      <vt:lpstr>Second floor </vt:lpstr>
      <vt:lpstr>Elevation</vt:lpstr>
      <vt:lpstr>Elevation (cont.)</vt:lpstr>
      <vt:lpstr>Elevation (cont.)</vt:lpstr>
      <vt:lpstr>Elevation (cont.) </vt:lpstr>
      <vt:lpstr>Section</vt:lpstr>
      <vt:lpstr>Section ( cont.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Environmental Design</vt:lpstr>
      <vt:lpstr>Materials Used  </vt:lpstr>
      <vt:lpstr>Materials Used </vt:lpstr>
      <vt:lpstr>Materials Used </vt:lpstr>
      <vt:lpstr>Materials Used </vt:lpstr>
      <vt:lpstr>Thermal Design.</vt:lpstr>
      <vt:lpstr>Thermal Design.</vt:lpstr>
      <vt:lpstr>Thermal Design.</vt:lpstr>
      <vt:lpstr>Natural Daylight.</vt:lpstr>
      <vt:lpstr>PowerPoint Presentation</vt:lpstr>
      <vt:lpstr>PowerPoint Presentation</vt:lpstr>
      <vt:lpstr>PowerPoint Presentation</vt:lpstr>
      <vt:lpstr>PowerPoint Presentation</vt:lpstr>
      <vt:lpstr>Acoustic Design </vt:lpstr>
      <vt:lpstr>Acoustic Design</vt:lpstr>
      <vt:lpstr>Acoustic Design </vt:lpstr>
      <vt:lpstr>Shading Effect</vt:lpstr>
      <vt:lpstr>Structural Analysis &amp; Comparison</vt:lpstr>
      <vt:lpstr>Main Problems in Structural System (First Phase Project)</vt:lpstr>
      <vt:lpstr>Structural Redesign (Phase 2)</vt:lpstr>
      <vt:lpstr>Loads</vt:lpstr>
      <vt:lpstr>Structural &amp; Seismic Design Parameters</vt:lpstr>
      <vt:lpstr>Structural Sections Dimensions</vt:lpstr>
      <vt:lpstr>Building Blocks (Seismic Separator)</vt:lpstr>
      <vt:lpstr>Ribbed Slab Reinforcement</vt:lpstr>
      <vt:lpstr>Solid Slab Reinforcement</vt:lpstr>
      <vt:lpstr>Beam Reinforcement</vt:lpstr>
      <vt:lpstr>Column Reinforcement and Dimensions</vt:lpstr>
      <vt:lpstr>Staircase Reinforcement</vt:lpstr>
      <vt:lpstr>Footing Layout</vt:lpstr>
      <vt:lpstr>Footing Reinforcement (F1)</vt:lpstr>
      <vt:lpstr>Footing Reinforcement (F2)</vt:lpstr>
      <vt:lpstr>Electrical Design.</vt:lpstr>
      <vt:lpstr>Artificial Lighting </vt:lpstr>
      <vt:lpstr>Artificial Lighting </vt:lpstr>
      <vt:lpstr>Artificial Lighting </vt:lpstr>
      <vt:lpstr>Artificial Lighting </vt:lpstr>
      <vt:lpstr>Artificial Lighting </vt:lpstr>
      <vt:lpstr>Artificial Lighting </vt:lpstr>
      <vt:lpstr>PowerPoint Presentation</vt:lpstr>
      <vt:lpstr>Artificial Lighting </vt:lpstr>
      <vt:lpstr>Sockets arrangement for ground floor</vt:lpstr>
      <vt:lpstr>Mechanical Design.</vt:lpstr>
      <vt:lpstr>Water supply </vt:lpstr>
      <vt:lpstr>Water supply (cont.)</vt:lpstr>
      <vt:lpstr>Water supply (cont.)</vt:lpstr>
      <vt:lpstr>Water supply (cont.)</vt:lpstr>
      <vt:lpstr>Drainage system ( previous design )</vt:lpstr>
      <vt:lpstr>Drainage system ( New design )</vt:lpstr>
      <vt:lpstr>PowerPoint Presentation</vt:lpstr>
      <vt:lpstr>PowerPoint Presentation</vt:lpstr>
      <vt:lpstr>Drainage system </vt:lpstr>
      <vt:lpstr>HVAC System.</vt:lpstr>
      <vt:lpstr>HVAC System.</vt:lpstr>
      <vt:lpstr>HVAC System.</vt:lpstr>
      <vt:lpstr>HVAC System.</vt:lpstr>
      <vt:lpstr>HVAC System.</vt:lpstr>
      <vt:lpstr>HVAC System.</vt:lpstr>
      <vt:lpstr>Reflected Ceiling.</vt:lpstr>
      <vt:lpstr>Safety Design.</vt:lpstr>
      <vt:lpstr>Safety </vt:lpstr>
      <vt:lpstr>Safety </vt:lpstr>
      <vt:lpstr>Quantity Surveying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Design</dc:title>
  <dc:creator>Angham</dc:creator>
  <cp:lastModifiedBy>Obaida Daraghmeh</cp:lastModifiedBy>
  <cp:revision>248</cp:revision>
  <dcterms:created xsi:type="dcterms:W3CDTF">2017-05-22T13:24:24Z</dcterms:created>
  <dcterms:modified xsi:type="dcterms:W3CDTF">2018-05-14T10:36:01Z</dcterms:modified>
</cp:coreProperties>
</file>