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Lst>
  <p:sldIdLst>
    <p:sldId id="256" r:id="rId2"/>
    <p:sldId id="257" r:id="rId3"/>
    <p:sldId id="260" r:id="rId4"/>
    <p:sldId id="259" r:id="rId5"/>
    <p:sldId id="258" r:id="rId6"/>
    <p:sldId id="261" r:id="rId7"/>
    <p:sldId id="262" r:id="rId8"/>
    <p:sldId id="264" r:id="rId9"/>
    <p:sldId id="263" r:id="rId10"/>
    <p:sldId id="265" r:id="rId11"/>
    <p:sldId id="266" r:id="rId12"/>
    <p:sldId id="267" r:id="rId13"/>
    <p:sldId id="268" r:id="rId14"/>
    <p:sldId id="269" r:id="rId15"/>
    <p:sldId id="271" r:id="rId16"/>
    <p:sldId id="272" r:id="rId17"/>
    <p:sldId id="273" r:id="rId18"/>
    <p:sldId id="277" r:id="rId19"/>
    <p:sldId id="278" r:id="rId20"/>
    <p:sldId id="279" r:id="rId21"/>
    <p:sldId id="280" r:id="rId22"/>
    <p:sldId id="282" r:id="rId23"/>
    <p:sldId id="290" r:id="rId24"/>
    <p:sldId id="287" r:id="rId25"/>
    <p:sldId id="288" r:id="rId26"/>
    <p:sldId id="285" r:id="rId27"/>
    <p:sldId id="286" r:id="rId28"/>
    <p:sldId id="289" r:id="rId29"/>
    <p:sldId id="274" r:id="rId30"/>
    <p:sldId id="276" r:id="rId31"/>
    <p:sldId id="275" r:id="rId32"/>
    <p:sldId id="28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B07"/>
    <a:srgbClr val="FF0066"/>
    <a:srgbClr val="06D2DC"/>
    <a:srgbClr val="FA9F44"/>
    <a:srgbClr val="EFC895"/>
    <a:srgbClr val="5A82AE"/>
    <a:srgbClr val="FFCC66"/>
    <a:srgbClr val="CC3300"/>
    <a:srgbClr val="FF7C8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1"/>
          <p:cNvGrpSpPr/>
          <p:nvPr/>
        </p:nvGrpSpPr>
        <p:grpSpPr>
          <a:xfrm>
            <a:off x="0" y="0"/>
            <a:ext cx="9144000" cy="6400800"/>
            <a:chOff x="0" y="0"/>
            <a:chExt cx="9144000" cy="6400800"/>
          </a:xfrm>
        </p:grpSpPr>
        <p:sp>
          <p:nvSpPr>
            <p:cNvPr id="16" name="Rectangle 15"/>
            <p:cNvSpPr/>
            <p:nvPr/>
          </p:nvSpPr>
          <p:spPr>
            <a:xfrm>
              <a:off x="1828800" y="4572000"/>
              <a:ext cx="68580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10"/>
            <p:cNvGrpSpPr/>
            <p:nvPr/>
          </p:nvGrpSpPr>
          <p:grpSpPr>
            <a:xfrm>
              <a:off x="0" y="0"/>
              <a:ext cx="9144000" cy="6400800"/>
              <a:chOff x="0" y="0"/>
              <a:chExt cx="9144000" cy="6400800"/>
            </a:xfrm>
          </p:grpSpPr>
          <p:sp>
            <p:nvSpPr>
              <p:cNvPr id="15" name="Rectangle 14"/>
              <p:cNvSpPr/>
              <p:nvPr/>
            </p:nvSpPr>
            <p:spPr>
              <a:xfrm>
                <a:off x="0" y="0"/>
                <a:ext cx="1828800" cy="6400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0" y="4572000"/>
                <a:ext cx="91440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Rectangle 12"/>
            <p:cNvSpPr/>
            <p:nvPr/>
          </p:nvSpPr>
          <p:spPr>
            <a:xfrm>
              <a:off x="0" y="45720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Date Placeholder 3"/>
          <p:cNvSpPr>
            <a:spLocks noGrp="1"/>
          </p:cNvSpPr>
          <p:nvPr>
            <p:ph type="dt" sz="half" idx="10"/>
          </p:nvPr>
        </p:nvSpPr>
        <p:spPr>
          <a:xfrm>
            <a:off x="6934200" y="6553200"/>
            <a:ext cx="1676400" cy="228600"/>
          </a:xfrm>
        </p:spPr>
        <p:txBody>
          <a:bodyPr vert="horz" lIns="91440" tIns="45720" rIns="91440" bIns="45720" rtlCol="0" anchor="t" anchorCtr="0"/>
          <a:lstStyle>
            <a:lvl1pPr marL="0" algn="r" defTabSz="914400" rtl="0" eaLnBrk="1" latinLnBrk="0" hangingPunct="1">
              <a:defRPr sz="900" kern="1200" cap="small" baseline="0">
                <a:solidFill>
                  <a:sysClr val="windowText" lastClr="000000"/>
                </a:solidFill>
                <a:latin typeface="+mj-lt"/>
                <a:ea typeface="+mn-ea"/>
                <a:cs typeface="+mn-cs"/>
              </a:defRPr>
            </a:lvl1p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a:xfrm>
            <a:off x="1891553" y="6553200"/>
            <a:ext cx="1676400" cy="228600"/>
          </a:xfrm>
        </p:spPr>
        <p:txBody>
          <a:bodyPr anchor="t" anchorCtr="0"/>
          <a:lstStyle>
            <a:lvl1pPr>
              <a:defRPr>
                <a:solidFill>
                  <a:sysClr val="windowText" lastClr="000000"/>
                </a:solidFill>
              </a:defRPr>
            </a:lvl1pPr>
          </a:lstStyle>
          <a:p>
            <a:endParaRPr lang="en-US"/>
          </a:p>
        </p:txBody>
      </p:sp>
      <p:sp>
        <p:nvSpPr>
          <p:cNvPr id="6" name="Slide Number Placeholder 5"/>
          <p:cNvSpPr>
            <a:spLocks noGrp="1"/>
          </p:cNvSpPr>
          <p:nvPr>
            <p:ph type="sldNum" sz="quarter" idx="12"/>
          </p:nvPr>
        </p:nvSpPr>
        <p:spPr>
          <a:xfrm>
            <a:off x="4870076" y="6553200"/>
            <a:ext cx="762000" cy="228600"/>
          </a:xfrm>
          <a:noFill/>
          <a:ln>
            <a:noFill/>
          </a:ln>
          <a:effectLst/>
        </p:spPr>
        <p:txBody>
          <a:bodyPr/>
          <a:lstStyle>
            <a:lvl1pPr algn="ctr">
              <a:defRPr sz="900" kern="1200" cap="small" baseline="0">
                <a:solidFill>
                  <a:sysClr val="windowText" lastClr="000000"/>
                </a:solidFill>
                <a:latin typeface="+mj-lt"/>
                <a:ea typeface="+mn-ea"/>
                <a:cs typeface="+mn-cs"/>
              </a:defRPr>
            </a:lvl1pPr>
          </a:lstStyle>
          <a:p>
            <a:fld id="{A49657C8-9570-45AA-98FB-647B2817A10C}" type="slidenum">
              <a:rPr lang="en-US" smtClean="0"/>
              <a:pPr/>
              <a:t>‹#›</a:t>
            </a:fld>
            <a:endParaRPr lang="en-US"/>
          </a:p>
        </p:txBody>
      </p:sp>
      <p:sp>
        <p:nvSpPr>
          <p:cNvPr id="3" name="Subtitle 2"/>
          <p:cNvSpPr>
            <a:spLocks noGrp="1"/>
          </p:cNvSpPr>
          <p:nvPr>
            <p:ph type="subTitle" idx="1"/>
          </p:nvPr>
        </p:nvSpPr>
        <p:spPr>
          <a:xfrm>
            <a:off x="1905000" y="5867400"/>
            <a:ext cx="6570722" cy="457200"/>
          </a:xfrm>
        </p:spPr>
        <p:txBody>
          <a:bodyPr>
            <a:normAutofit/>
            <a:scene3d>
              <a:camera prst="orthographicFront"/>
              <a:lightRig rig="soft" dir="t">
                <a:rot lat="0" lon="0" rev="10800000"/>
              </a:lightRig>
            </a:scene3d>
            <a:sp3d>
              <a:contourClr>
                <a:srgbClr val="DDDDDD"/>
              </a:contourClr>
            </a:sp3d>
          </a:bodyPr>
          <a:lstStyle>
            <a:lvl1pPr marL="0" indent="0" algn="l">
              <a:spcBef>
                <a:spcPts val="0"/>
              </a:spcBef>
              <a:buNone/>
              <a:defRPr sz="2000">
                <a:solidFill>
                  <a:schemeClr val="tx1">
                    <a:alpha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905000" y="4648200"/>
            <a:ext cx="6553200" cy="1219200"/>
          </a:xfrm>
        </p:spPr>
        <p:txBody>
          <a:bodyPr anchor="b" anchorCtr="0">
            <a:noAutofit/>
          </a:bodyPr>
          <a:lstStyle>
            <a:lvl1pPr algn="l">
              <a:defRPr sz="3600"/>
            </a:lvl1pPr>
          </a:lstStyle>
          <a:p>
            <a:r>
              <a:rPr lang="en-US" smtClean="0"/>
              <a:t>Click to edit Master 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10"/>
          <p:cNvGrpSpPr/>
          <p:nvPr/>
        </p:nvGrpSpPr>
        <p:grpSpPr>
          <a:xfrm>
            <a:off x="0" y="0"/>
            <a:ext cx="9144000" cy="6858000"/>
            <a:chOff x="0" y="0"/>
            <a:chExt cx="9144000" cy="6858000"/>
          </a:xfrm>
        </p:grpSpPr>
        <p:sp>
          <p:nvSpPr>
            <p:cNvPr id="7" name="Rectangle 6"/>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25146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28800" y="2514600"/>
              <a:ext cx="73152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1"/>
          <p:cNvSpPr>
            <a:spLocks noGrp="1"/>
          </p:cNvSpPr>
          <p:nvPr>
            <p:ph type="title"/>
          </p:nvPr>
        </p:nvSpPr>
        <p:spPr>
          <a:xfrm>
            <a:off x="1905000" y="2667000"/>
            <a:ext cx="6629400" cy="1143000"/>
          </a:xfrm>
        </p:spPr>
        <p:txBody>
          <a:bodyPr vert="horz" lIns="91440" tIns="45720" rIns="91440" bIns="45720" rtlCol="0" anchor="b" anchorCtr="0">
            <a:noAutofit/>
          </a:bodyPr>
          <a:lstStyle>
            <a:lvl1pPr algn="l" defTabSz="914400" rtl="0" eaLnBrk="1" latinLnBrk="0" hangingPunct="1">
              <a:spcBef>
                <a:spcPct val="0"/>
              </a:spcBef>
              <a:buNone/>
              <a:defRPr sz="36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52400" y="4495800"/>
            <a:ext cx="1524000" cy="2057400"/>
          </a:xfrm>
        </p:spPr>
        <p:txBody>
          <a:bodyPr vert="horz" lIns="91440" tIns="45720" rIns="91440" bIns="45720" rtlCol="0">
            <a:normAutofit/>
          </a:bodyPr>
          <a:lstStyle>
            <a:lvl1pPr marL="0" indent="0">
              <a:lnSpc>
                <a:spcPct val="200000"/>
              </a:lnSpc>
              <a:buNone/>
              <a:defRPr sz="1600" b="1" kern="1200">
                <a:solidFill>
                  <a:srgbClr val="000000">
                    <a:alpha val="50196"/>
                  </a:srgb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4" name="Date Placeholder 3"/>
          <p:cNvSpPr>
            <a:spLocks noGrp="1"/>
          </p:cNvSpPr>
          <p:nvPr>
            <p:ph type="dt" sz="half" idx="10"/>
          </p:nvPr>
        </p:nvSpPr>
        <p:spPr>
          <a:xfrm>
            <a:off x="6931152" y="6556248"/>
            <a:ext cx="1673352" cy="228600"/>
          </a:xfrm>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a:xfrm>
            <a:off x="1892808" y="6556248"/>
            <a:ext cx="1673352" cy="228600"/>
          </a:xfrm>
        </p:spPr>
        <p:txBody>
          <a:bodyPr/>
          <a:lstStyle/>
          <a:p>
            <a:endParaRPr lang="en-US"/>
          </a:p>
        </p:txBody>
      </p:sp>
      <p:sp>
        <p:nvSpPr>
          <p:cNvPr id="6" name="Slide Number Placeholder 5"/>
          <p:cNvSpPr>
            <a:spLocks noGrp="1"/>
          </p:cNvSpPr>
          <p:nvPr>
            <p:ph type="sldNum" sz="quarter" idx="12"/>
          </p:nvPr>
        </p:nvSpPr>
        <p:spPr>
          <a:xfrm>
            <a:off x="4867656" y="6556248"/>
            <a:ext cx="762000" cy="228600"/>
          </a:xfrm>
          <a:noFill/>
          <a:ln>
            <a:noFill/>
          </a:ln>
          <a:effectLst/>
        </p:spPr>
        <p:txBody>
          <a:bodyPr vert="horz" lIns="91440" tIns="45720" rIns="91440" bIns="45720" rtlCol="0" anchor="ctr"/>
          <a:lstStyle>
            <a:lvl1pPr marL="0" algn="ctr" defTabSz="914400" rtl="0" eaLnBrk="1" latinLnBrk="0" hangingPunct="1">
              <a:defRPr sz="900" kern="1200" cap="small" baseline="0">
                <a:solidFill>
                  <a:sysClr val="windowText" lastClr="000000"/>
                </a:solidFill>
                <a:latin typeface="+mj-lt"/>
                <a:ea typeface="+mn-ea"/>
                <a:cs typeface="+mn-cs"/>
              </a:defRPr>
            </a:lvl1pPr>
          </a:lstStyle>
          <a:p>
            <a:fld id="{A49657C8-9570-45AA-98FB-647B2817A1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24384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7150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F93FA5D-7551-4066-B49F-EA624F1BBD21}" type="datetimeFigureOut">
              <a:rPr lang="en-US" smtClean="0"/>
              <a:pPr/>
              <a:t>5/23/2012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2438400" y="2291697"/>
            <a:ext cx="2971800" cy="639762"/>
          </a:xfrm>
        </p:spPr>
        <p:txBody>
          <a:bodyPr vert="horz" lIns="91440" tIns="45720" rIns="91440" bIns="45720" rtlCol="0" anchor="ctr" anchorCtr="0">
            <a:noAutofit/>
          </a:bodyPr>
          <a:lstStyle>
            <a:lvl1pPr marL="0" indent="0">
              <a:buNone/>
              <a:defRPr sz="2200" b="0" kern="120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ts val="1800"/>
              </a:spcBef>
              <a:buClr>
                <a:schemeClr val="accent1"/>
              </a:buClr>
              <a:buSzPct val="80000"/>
              <a:buFont typeface="Wingdings" pitchFamily="2" charset="2"/>
              <a:buNone/>
            </a:pPr>
            <a:r>
              <a:rPr lang="en-US" smtClean="0"/>
              <a:t>Click to edit Master text styles</a:t>
            </a:r>
          </a:p>
        </p:txBody>
      </p:sp>
      <p:sp>
        <p:nvSpPr>
          <p:cNvPr id="4" name="Content Placeholder 3"/>
          <p:cNvSpPr>
            <a:spLocks noGrp="1"/>
          </p:cNvSpPr>
          <p:nvPr>
            <p:ph sz="half" idx="2"/>
          </p:nvPr>
        </p:nvSpPr>
        <p:spPr>
          <a:xfrm>
            <a:off x="2447925" y="3137647"/>
            <a:ext cx="2971800" cy="299923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715000" y="2291697"/>
            <a:ext cx="2971800" cy="639762"/>
          </a:xfrm>
        </p:spPr>
        <p:txBody>
          <a:bodyPr anchor="ctr" anchorCtr="0">
            <a:noAutofit/>
          </a:bodyPr>
          <a:lstStyle>
            <a:lvl1pPr marL="0" indent="0">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715000" y="3137647"/>
            <a:ext cx="2971800" cy="300196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F93FA5D-7551-4066-B49F-EA624F1BBD21}" type="datetimeFigureOut">
              <a:rPr lang="en-US" smtClean="0"/>
              <a:pPr/>
              <a:t>5/23/2012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6" name="Group 10"/>
          <p:cNvGrpSpPr/>
          <p:nvPr/>
        </p:nvGrpSpPr>
        <p:grpSpPr>
          <a:xfrm>
            <a:off x="0" y="0"/>
            <a:ext cx="9144000" cy="1676400"/>
            <a:chOff x="0" y="0"/>
            <a:chExt cx="9144000" cy="1676400"/>
          </a:xfrm>
        </p:grpSpPr>
        <p:sp>
          <p:nvSpPr>
            <p:cNvPr id="7" name="Rectangle 6"/>
            <p:cNvSpPr/>
            <p:nvPr/>
          </p:nvSpPr>
          <p:spPr>
            <a:xfrm>
              <a:off x="0" y="0"/>
              <a:ext cx="91440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F93FA5D-7551-4066-B49F-EA624F1BBD21}" type="datetimeFigureOut">
              <a:rPr lang="en-US" smtClean="0"/>
              <a:pPr/>
              <a:t>5/23/2012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9"/>
          <p:cNvGrpSpPr/>
          <p:nvPr/>
        </p:nvGrpSpPr>
        <p:grpSpPr>
          <a:xfrm>
            <a:off x="0" y="0"/>
            <a:ext cx="1828800" cy="1676400"/>
            <a:chOff x="457200" y="457200"/>
            <a:chExt cx="1828800" cy="1676400"/>
          </a:xfrm>
        </p:grpSpPr>
        <p:sp>
          <p:nvSpPr>
            <p:cNvPr id="8" name="Rectangle 7"/>
            <p:cNvSpPr/>
            <p:nvPr/>
          </p:nvSpPr>
          <p:spPr>
            <a:xfrm>
              <a:off x="457200" y="457200"/>
              <a:ext cx="1828800" cy="1676400"/>
            </a:xfrm>
            <a:prstGeom prst="rect">
              <a:avLst/>
            </a:prstGeom>
            <a:solidFill>
              <a:schemeClr val="accent2"/>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52500"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Date Placeholder 1"/>
          <p:cNvSpPr>
            <a:spLocks noGrp="1"/>
          </p:cNvSpPr>
          <p:nvPr>
            <p:ph type="dt" sz="half" idx="10"/>
          </p:nvPr>
        </p:nvSpPr>
        <p:spPr/>
        <p:txBody>
          <a:bodyPr/>
          <a:lstStyle/>
          <a:p>
            <a:fld id="{0F93FA5D-7551-4066-B49F-EA624F1BBD21}" type="datetimeFigureOut">
              <a:rPr lang="en-US" smtClean="0"/>
              <a:pPr/>
              <a:t>5/23/2012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2706624" y="2446991"/>
            <a:ext cx="5715000" cy="3531198"/>
          </a:xfrm>
        </p:spPr>
        <p:txBody>
          <a:bodyPr>
            <a:normAutofit/>
          </a:bodyPr>
          <a:lstStyle>
            <a:lvl1pPr>
              <a:defRPr sz="22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64592" y="3031490"/>
            <a:ext cx="1524000" cy="2362200"/>
          </a:xfrm>
        </p:spPr>
        <p:txBody>
          <a:bodyPr/>
          <a:lstStyle>
            <a:lvl1pPr marL="0" indent="0">
              <a:lnSpc>
                <a:spcPct val="150000"/>
              </a:lnSpc>
              <a:buNone/>
              <a:defRPr sz="1400" b="1">
                <a:solidFill>
                  <a:srgbClr val="000000">
                    <a:alpha val="50196"/>
                  </a:srgb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93FA5D-7551-4066-B49F-EA624F1BBD21}" type="datetimeFigureOut">
              <a:rPr lang="en-US" smtClean="0"/>
              <a:pPr/>
              <a:t>5/23/2012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706624" y="2450592"/>
            <a:ext cx="5715000" cy="3529584"/>
          </a:xfrm>
          <a:noFill/>
          <a:ln w="101600" cmpd="sng">
            <a:miter lim="800000"/>
          </a:ln>
          <a:effectLst>
            <a:outerShdw blurRad="63500" sx="102000" sy="102000" algn="ctr" rotWithShape="0">
              <a:prstClr val="black">
                <a:alpha val="30000"/>
              </a:prstClr>
            </a:outerShdw>
          </a:effectLst>
        </p:spPr>
        <p:style>
          <a:lnRef idx="3">
            <a:schemeClr val="lt1"/>
          </a:lnRef>
          <a:fillRef idx="1">
            <a:schemeClr val="accent2"/>
          </a:fillRef>
          <a:effectRef idx="1">
            <a:schemeClr val="accent2"/>
          </a:effectRef>
          <a:fontRef idx="none"/>
        </p:style>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4592" y="3031489"/>
            <a:ext cx="1527048" cy="2359152"/>
          </a:xfrm>
        </p:spPr>
        <p:txBody>
          <a:bodyPr vert="horz" lIns="91440" tIns="45720" rIns="91440" bIns="45720" rtlCol="0">
            <a:normAutofit/>
          </a:bodyPr>
          <a:lstStyle>
            <a:lvl1pPr marL="0" indent="0">
              <a:lnSpc>
                <a:spcPct val="150000"/>
              </a:lnSpc>
              <a:buNone/>
              <a:defRPr sz="1400" b="1" kern="1200">
                <a:solidFill>
                  <a:srgbClr val="000000">
                    <a:alpha val="50196"/>
                  </a:srgb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0F93FA5D-7551-4066-B49F-EA624F1BBD21}" type="datetimeFigureOut">
              <a:rPr lang="en-US" smtClean="0"/>
              <a:pPr/>
              <a:t>5/23/2012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9144000" cy="6858000"/>
            <a:chOff x="-442912" y="457200"/>
            <a:chExt cx="9144000" cy="6858000"/>
          </a:xfrm>
        </p:grpSpPr>
        <p:sp>
          <p:nvSpPr>
            <p:cNvPr id="18" name="Rectangle 17"/>
            <p:cNvSpPr/>
            <p:nvPr/>
          </p:nvSpPr>
          <p:spPr>
            <a:xfrm>
              <a:off x="-442912" y="457200"/>
              <a:ext cx="9129712" cy="1676400"/>
            </a:xfrm>
            <a:prstGeom prst="rect">
              <a:avLst/>
            </a:prstGeom>
            <a:solidFill>
              <a:schemeClr val="accent3"/>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6872288" y="457200"/>
              <a:ext cx="1828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6872288" y="45720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7367588"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467600" y="2298700"/>
            <a:ext cx="1447800" cy="3827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33400" y="2286000"/>
            <a:ext cx="59436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848600" y="533400"/>
            <a:ext cx="762000" cy="609600"/>
          </a:xfrm>
        </p:spPr>
        <p:txBody>
          <a:bodyPr/>
          <a:lstStyle/>
          <a:p>
            <a:fld id="{A49657C8-9570-45AA-98FB-647B2817A1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11"/>
          <p:cNvGrpSpPr/>
          <p:nvPr/>
        </p:nvGrpSpPr>
        <p:grpSpPr>
          <a:xfrm>
            <a:off x="0" y="0"/>
            <a:ext cx="9144000" cy="6858000"/>
            <a:chOff x="0" y="0"/>
            <a:chExt cx="9144000" cy="6858000"/>
          </a:xfrm>
        </p:grpSpPr>
        <p:sp>
          <p:nvSpPr>
            <p:cNvPr id="7" name="Rectangle 6"/>
            <p:cNvSpPr/>
            <p:nvPr/>
          </p:nvSpPr>
          <p:spPr>
            <a:xfrm>
              <a:off x="457200" y="0"/>
              <a:ext cx="86868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3" name="Text Placeholder 2"/>
          <p:cNvSpPr>
            <a:spLocks noGrp="1"/>
          </p:cNvSpPr>
          <p:nvPr>
            <p:ph type="body" idx="1"/>
          </p:nvPr>
        </p:nvSpPr>
        <p:spPr>
          <a:xfrm>
            <a:off x="2438400" y="2286000"/>
            <a:ext cx="62484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Placeholder 1"/>
          <p:cNvSpPr>
            <a:spLocks noGrp="1"/>
          </p:cNvSpPr>
          <p:nvPr>
            <p:ph type="title"/>
          </p:nvPr>
        </p:nvSpPr>
        <p:spPr>
          <a:xfrm>
            <a:off x="2438400" y="228600"/>
            <a:ext cx="6248400" cy="114300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4" name="Date Placeholder 3"/>
          <p:cNvSpPr>
            <a:spLocks noGrp="1"/>
          </p:cNvSpPr>
          <p:nvPr>
            <p:ph type="dt" sz="half" idx="2"/>
          </p:nvPr>
        </p:nvSpPr>
        <p:spPr>
          <a:xfrm>
            <a:off x="6553200" y="6351494"/>
            <a:ext cx="2133600" cy="365125"/>
          </a:xfrm>
          <a:prstGeom prst="rect">
            <a:avLst/>
          </a:prstGeom>
        </p:spPr>
        <p:txBody>
          <a:bodyPr vert="horz" lIns="91440" tIns="45720" rIns="91440" bIns="45720" rtlCol="0" anchor="ctr"/>
          <a:lstStyle>
            <a:lvl1pPr algn="r">
              <a:defRPr sz="900" cap="small" baseline="0">
                <a:solidFill>
                  <a:schemeClr val="tx1"/>
                </a:solidFill>
                <a:latin typeface="+mj-lt"/>
              </a:defRPr>
            </a:lvl1pPr>
          </a:lstStyle>
          <a:p>
            <a:fld id="{0F93FA5D-7551-4066-B49F-EA624F1BBD21}" type="datetimeFigureOut">
              <a:rPr lang="en-US" smtClean="0"/>
              <a:pPr/>
              <a:t>5/23/2012</a:t>
            </a:fld>
            <a:endParaRPr lang="en-US"/>
          </a:p>
        </p:txBody>
      </p:sp>
      <p:sp>
        <p:nvSpPr>
          <p:cNvPr id="5" name="Footer Placeholder 4"/>
          <p:cNvSpPr>
            <a:spLocks noGrp="1"/>
          </p:cNvSpPr>
          <p:nvPr>
            <p:ph type="ftr" sz="quarter" idx="3"/>
          </p:nvPr>
        </p:nvSpPr>
        <p:spPr>
          <a:xfrm>
            <a:off x="2438400" y="6356350"/>
            <a:ext cx="2895600" cy="365125"/>
          </a:xfrm>
          <a:prstGeom prst="rect">
            <a:avLst/>
          </a:prstGeom>
        </p:spPr>
        <p:txBody>
          <a:bodyPr vert="horz" lIns="91440" tIns="45720" rIns="91440" bIns="45720" rtlCol="0" anchor="ctr"/>
          <a:lstStyle>
            <a:lvl1pPr algn="l">
              <a:defRPr sz="900" cap="small" baseline="0">
                <a:solidFill>
                  <a:schemeClr val="tx1"/>
                </a:solidFill>
                <a:latin typeface="+mj-lt"/>
              </a:defRPr>
            </a:lvl1pPr>
          </a:lstStyle>
          <a:p>
            <a:endParaRPr lang="en-US"/>
          </a:p>
        </p:txBody>
      </p:sp>
      <p:sp>
        <p:nvSpPr>
          <p:cNvPr id="6" name="Slide Number Placeholder 5"/>
          <p:cNvSpPr>
            <a:spLocks noGrp="1"/>
          </p:cNvSpPr>
          <p:nvPr>
            <p:ph type="sldNum" sz="quarter" idx="4"/>
          </p:nvPr>
        </p:nvSpPr>
        <p:spPr>
          <a:xfrm>
            <a:off x="533400" y="533400"/>
            <a:ext cx="762000" cy="609600"/>
          </a:xfrm>
          <a:prstGeom prst="rect">
            <a:avLst/>
          </a:prstGeom>
        </p:spPr>
        <p:txBody>
          <a:bodyPr vert="horz" lIns="91440" tIns="45720" rIns="91440" bIns="45720" rtlCol="0" anchor="ctr"/>
          <a:lstStyle>
            <a:lvl1pPr algn="ctr">
              <a:defRPr sz="1600" cap="small" baseline="0">
                <a:solidFill>
                  <a:schemeClr val="tx1"/>
                </a:solidFill>
                <a:latin typeface="+mj-lt"/>
              </a:defRPr>
            </a:lvl1pPr>
          </a:lstStyle>
          <a:p>
            <a:fld id="{A49657C8-9570-45AA-98FB-647B2817A1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r" defTabSz="914400" rtl="0" eaLnBrk="1" latinLnBrk="0" hangingPunct="1">
        <a:spcBef>
          <a:spcPct val="0"/>
        </a:spcBef>
        <a:buNone/>
        <a:defRPr sz="4400" kern="1200" cap="small" spc="200" baseline="0">
          <a:solidFill>
            <a:schemeClr val="tx1"/>
          </a:solidFill>
          <a:latin typeface="+mj-lt"/>
          <a:ea typeface="+mj-ea"/>
          <a:cs typeface="+mj-cs"/>
        </a:defRPr>
      </a:lvl1pPr>
    </p:titleStyle>
    <p:bodyStyle>
      <a:lvl1pPr marL="457200" indent="-457200" algn="l" defTabSz="914400" rtl="0" eaLnBrk="1" latinLnBrk="0" hangingPunct="1">
        <a:spcBef>
          <a:spcPts val="1800"/>
        </a:spcBef>
        <a:buClr>
          <a:schemeClr val="accent1"/>
        </a:buClr>
        <a:buSzPct val="8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800"/>
        </a:spcBef>
        <a:buClr>
          <a:schemeClr val="accent2"/>
        </a:buClr>
        <a:buSzPct val="8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200"/>
        </a:spcBef>
        <a:buClr>
          <a:schemeClr val="accent3"/>
        </a:buClr>
        <a:buSzPct val="8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200"/>
        </a:spcBef>
        <a:buClr>
          <a:schemeClr val="accent4"/>
        </a:buClr>
        <a:buSzPct val="80000"/>
        <a:buFont typeface="Wingdings" pitchFamily="2" charset="2"/>
        <a:buChar char=""/>
        <a:defRPr sz="1600" kern="1200">
          <a:solidFill>
            <a:schemeClr val="tx1"/>
          </a:solidFill>
          <a:latin typeface="+mn-lt"/>
          <a:ea typeface="+mn-ea"/>
          <a:cs typeface="+mn-cs"/>
        </a:defRPr>
      </a:lvl4pPr>
      <a:lvl5pPr marL="2286000" indent="-457200" algn="l" defTabSz="914400" rtl="0" eaLnBrk="1" latinLnBrk="0" hangingPunct="1">
        <a:spcBef>
          <a:spcPts val="1200"/>
        </a:spcBef>
        <a:buClr>
          <a:schemeClr val="accent5"/>
        </a:buClr>
        <a:buSzPct val="80000"/>
        <a:buFont typeface="Wingdings" pitchFamily="2" charset="2"/>
        <a:buChar char=""/>
        <a:defRPr sz="1600" kern="1200">
          <a:solidFill>
            <a:schemeClr val="tx1"/>
          </a:solidFill>
          <a:latin typeface="+mn-lt"/>
          <a:ea typeface="+mn-ea"/>
          <a:cs typeface="+mn-cs"/>
        </a:defRPr>
      </a:lvl5pPr>
      <a:lvl6pPr marL="2743200" indent="-457200" algn="l" defTabSz="914400" rtl="0" eaLnBrk="1" latinLnBrk="0" hangingPunct="1">
        <a:spcBef>
          <a:spcPts val="1200"/>
        </a:spcBef>
        <a:buClr>
          <a:schemeClr val="accent6"/>
        </a:buClr>
        <a:buSzPct val="90000"/>
        <a:buFont typeface="Wingdings" pitchFamily="2" charset="2"/>
        <a:buChar char=""/>
        <a:defRPr sz="1600" kern="1200">
          <a:solidFill>
            <a:schemeClr val="tx1"/>
          </a:solidFill>
          <a:latin typeface="+mn-lt"/>
          <a:ea typeface="+mn-ea"/>
          <a:cs typeface="+mn-cs"/>
        </a:defRPr>
      </a:lvl6pPr>
      <a:lvl7pPr marL="3200400" indent="-457200" algn="l" defTabSz="914400" rtl="0" eaLnBrk="1" latinLnBrk="0" hangingPunct="1">
        <a:spcBef>
          <a:spcPts val="1200"/>
        </a:spcBef>
        <a:buClr>
          <a:schemeClr val="accent1"/>
        </a:buClr>
        <a:buSzPct val="70000"/>
        <a:buFont typeface="Wingdings" pitchFamily="2" charset="2"/>
        <a:buChar char="¢"/>
        <a:defRPr sz="1600" kern="1200" baseline="0">
          <a:solidFill>
            <a:schemeClr val="tx1"/>
          </a:solidFill>
          <a:latin typeface="+mn-lt"/>
          <a:ea typeface="+mn-ea"/>
          <a:cs typeface="+mn-cs"/>
        </a:defRPr>
      </a:lvl7pPr>
      <a:lvl8pPr marL="3657600" indent="-457200" algn="l" defTabSz="914400" rtl="0" eaLnBrk="1" latinLnBrk="0" hangingPunct="1">
        <a:spcBef>
          <a:spcPts val="1200"/>
        </a:spcBef>
        <a:buClr>
          <a:schemeClr val="accent3"/>
        </a:buClr>
        <a:buFont typeface="Courier New" pitchFamily="49" charset="0"/>
        <a:buChar char="o"/>
        <a:defRPr sz="1600" kern="1200" baseline="0">
          <a:solidFill>
            <a:schemeClr val="tx1"/>
          </a:solidFill>
          <a:latin typeface="+mn-lt"/>
          <a:ea typeface="+mn-ea"/>
          <a:cs typeface="+mn-cs"/>
        </a:defRPr>
      </a:lvl8pPr>
      <a:lvl9pPr marL="4114800" indent="-457200" algn="l" defTabSz="914400" rtl="0" eaLnBrk="1" latinLnBrk="0" hangingPunct="1">
        <a:spcBef>
          <a:spcPts val="1200"/>
        </a:spcBef>
        <a:buClr>
          <a:schemeClr val="accent5"/>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file:///C:\Users\hawa\Desktop\video-2012-05-22-16-29-15.mp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28794" y="4786322"/>
            <a:ext cx="8305800" cy="381000"/>
          </a:xfrm>
        </p:spPr>
        <p:txBody>
          <a:bodyPr>
            <a:noAutofit/>
          </a:bodyPr>
          <a:lstStyle/>
          <a:p>
            <a:r>
              <a:rPr lang="en-US" sz="1600" dirty="0" smtClean="0">
                <a:solidFill>
                  <a:schemeClr val="accent6">
                    <a:lumMod val="75000"/>
                  </a:schemeClr>
                </a:solidFill>
              </a:rPr>
              <a:t>Students :</a:t>
            </a:r>
            <a:r>
              <a:rPr lang="en-US" sz="1600" b="1" dirty="0" smtClean="0">
                <a:solidFill>
                  <a:schemeClr val="accent6">
                    <a:lumMod val="75000"/>
                  </a:schemeClr>
                </a:solidFill>
              </a:rPr>
              <a:t> </a:t>
            </a:r>
            <a:r>
              <a:rPr lang="en-US" sz="1600" b="1" dirty="0" err="1" smtClean="0">
                <a:solidFill>
                  <a:schemeClr val="accent6">
                    <a:lumMod val="75000"/>
                  </a:schemeClr>
                </a:solidFill>
              </a:rPr>
              <a:t>Hiba</a:t>
            </a:r>
            <a:r>
              <a:rPr lang="en-US" sz="1600" b="1" dirty="0" smtClean="0">
                <a:solidFill>
                  <a:schemeClr val="accent6">
                    <a:lumMod val="75000"/>
                  </a:schemeClr>
                </a:solidFill>
              </a:rPr>
              <a:t> </a:t>
            </a:r>
            <a:r>
              <a:rPr lang="en-US" sz="1600" b="1" dirty="0" err="1" smtClean="0">
                <a:solidFill>
                  <a:schemeClr val="accent6">
                    <a:lumMod val="75000"/>
                  </a:schemeClr>
                </a:solidFill>
              </a:rPr>
              <a:t>Ghannam</a:t>
            </a:r>
            <a:endParaRPr lang="en-US" sz="1600" dirty="0" smtClean="0">
              <a:solidFill>
                <a:schemeClr val="accent6">
                  <a:lumMod val="75000"/>
                </a:schemeClr>
              </a:solidFill>
            </a:endParaRPr>
          </a:p>
          <a:p>
            <a:r>
              <a:rPr lang="en-US" sz="1600" dirty="0" smtClean="0">
                <a:solidFill>
                  <a:schemeClr val="accent6">
                    <a:lumMod val="75000"/>
                  </a:schemeClr>
                </a:solidFill>
              </a:rPr>
              <a:t>                   </a:t>
            </a:r>
            <a:r>
              <a:rPr lang="en-US" sz="1600" b="1" dirty="0" err="1" smtClean="0">
                <a:solidFill>
                  <a:schemeClr val="accent6">
                    <a:lumMod val="75000"/>
                  </a:schemeClr>
                </a:solidFill>
              </a:rPr>
              <a:t>Hawa</a:t>
            </a:r>
            <a:r>
              <a:rPr lang="en-US" sz="1600" b="1" dirty="0" smtClean="0">
                <a:solidFill>
                  <a:schemeClr val="accent6">
                    <a:lumMod val="75000"/>
                  </a:schemeClr>
                </a:solidFill>
              </a:rPr>
              <a:t>’ Osama</a:t>
            </a:r>
            <a:endParaRPr lang="en-US" sz="1600" dirty="0" smtClean="0">
              <a:solidFill>
                <a:schemeClr val="accent6">
                  <a:lumMod val="75000"/>
                </a:schemeClr>
              </a:solidFill>
            </a:endParaRPr>
          </a:p>
          <a:p>
            <a:r>
              <a:rPr lang="en-US" sz="1600" b="1" dirty="0" smtClean="0">
                <a:solidFill>
                  <a:schemeClr val="accent6">
                    <a:lumMod val="75000"/>
                  </a:schemeClr>
                </a:solidFill>
              </a:rPr>
              <a:t>                </a:t>
            </a:r>
            <a:endParaRPr lang="en-US" sz="1600" dirty="0" smtClean="0">
              <a:solidFill>
                <a:schemeClr val="accent6">
                  <a:lumMod val="75000"/>
                </a:schemeClr>
              </a:solidFill>
            </a:endParaRPr>
          </a:p>
          <a:p>
            <a:r>
              <a:rPr lang="en-US" sz="1600" dirty="0" smtClean="0">
                <a:solidFill>
                  <a:schemeClr val="accent6">
                    <a:lumMod val="75000"/>
                  </a:schemeClr>
                </a:solidFill>
              </a:rPr>
              <a:t>Supervisor : </a:t>
            </a:r>
            <a:r>
              <a:rPr lang="en-US" sz="1600" b="1" dirty="0" smtClean="0">
                <a:solidFill>
                  <a:schemeClr val="accent6">
                    <a:lumMod val="75000"/>
                  </a:schemeClr>
                </a:solidFill>
              </a:rPr>
              <a:t>Aladdin </a:t>
            </a:r>
            <a:r>
              <a:rPr lang="en-US" sz="1600" b="1" dirty="0" err="1" smtClean="0">
                <a:solidFill>
                  <a:schemeClr val="accent6">
                    <a:lumMod val="75000"/>
                  </a:schemeClr>
                </a:solidFill>
              </a:rPr>
              <a:t>Masri</a:t>
            </a:r>
            <a:endParaRPr lang="en-US" sz="1600" dirty="0" smtClean="0">
              <a:solidFill>
                <a:schemeClr val="accent6">
                  <a:lumMod val="75000"/>
                </a:schemeClr>
              </a:solidFill>
            </a:endParaRPr>
          </a:p>
          <a:p>
            <a:endParaRPr lang="en-US" sz="1600" dirty="0"/>
          </a:p>
        </p:txBody>
      </p:sp>
      <p:sp>
        <p:nvSpPr>
          <p:cNvPr id="2" name="Title 1"/>
          <p:cNvSpPr>
            <a:spLocks noGrp="1"/>
          </p:cNvSpPr>
          <p:nvPr>
            <p:ph type="ctrTitle"/>
          </p:nvPr>
        </p:nvSpPr>
        <p:spPr>
          <a:xfrm>
            <a:off x="2071670" y="2214554"/>
            <a:ext cx="6553200" cy="1219200"/>
          </a:xfrm>
        </p:spPr>
        <p:txBody>
          <a:bodyPr>
            <a:normAutofit fontScale="90000"/>
          </a:bodyPr>
          <a:lstStyle/>
          <a:p>
            <a:pPr algn="ctr"/>
            <a:r>
              <a:rPr lang="en-US" sz="6700" dirty="0" smtClean="0"/>
              <a:t>Robotic Vacuum</a:t>
            </a:r>
            <a:br>
              <a:rPr lang="en-US" sz="6700" dirty="0" smtClean="0"/>
            </a:br>
            <a:r>
              <a:rPr lang="en-US" sz="6700" dirty="0" smtClean="0"/>
              <a:t> Cleaner</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1800" dirty="0" smtClean="0"/>
              <a:t>Idea</a:t>
            </a:r>
          </a:p>
          <a:p>
            <a:r>
              <a:rPr lang="en-US" sz="1800" dirty="0" smtClean="0"/>
              <a:t>Features</a:t>
            </a:r>
          </a:p>
          <a:p>
            <a:r>
              <a:rPr lang="en-US" sz="1800" dirty="0" smtClean="0"/>
              <a:t>Application Scope</a:t>
            </a:r>
          </a:p>
          <a:p>
            <a:r>
              <a:rPr lang="en-US" sz="1800" dirty="0" smtClean="0"/>
              <a:t>Hardware Components</a:t>
            </a:r>
          </a:p>
          <a:p>
            <a:r>
              <a:rPr lang="en-US" sz="1800" dirty="0" smtClean="0"/>
              <a:t>Software Algorithms</a:t>
            </a:r>
          </a:p>
          <a:p>
            <a:r>
              <a:rPr lang="en-US" sz="1800" dirty="0" smtClean="0"/>
              <a:t>Problems</a:t>
            </a:r>
          </a:p>
          <a:p>
            <a:r>
              <a:rPr lang="en-US" sz="1800" dirty="0" smtClean="0"/>
              <a:t> Future development</a:t>
            </a:r>
            <a:endParaRPr lang="en-US"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 cont…</a:t>
            </a:r>
            <a:endParaRPr lang="en-US" dirty="0"/>
          </a:p>
        </p:txBody>
      </p:sp>
      <p:sp>
        <p:nvSpPr>
          <p:cNvPr id="3" name="Content Placeholder 2"/>
          <p:cNvSpPr>
            <a:spLocks noGrp="1"/>
          </p:cNvSpPr>
          <p:nvPr>
            <p:ph idx="1"/>
          </p:nvPr>
        </p:nvSpPr>
        <p:spPr/>
        <p:txBody>
          <a:bodyPr/>
          <a:lstStyle/>
          <a:p>
            <a:r>
              <a:rPr lang="en-US" dirty="0" smtClean="0"/>
              <a:t> </a:t>
            </a:r>
            <a:r>
              <a:rPr lang="en-US" dirty="0" smtClean="0"/>
              <a:t> </a:t>
            </a:r>
            <a:r>
              <a:rPr lang="en-US" dirty="0" smtClean="0"/>
              <a:t>most of the people are working and they did not have enough time to clean. </a:t>
            </a:r>
            <a:endParaRPr lang="en-US" dirty="0"/>
          </a:p>
        </p:txBody>
      </p:sp>
      <p:pic>
        <p:nvPicPr>
          <p:cNvPr id="4" name="Picture 3" descr="ar1236204815013231.jpg"/>
          <p:cNvPicPr>
            <a:picLocks noChangeAspect="1"/>
          </p:cNvPicPr>
          <p:nvPr/>
        </p:nvPicPr>
        <p:blipFill>
          <a:blip r:embed="rId2" cstate="print"/>
          <a:stretch>
            <a:fillRect/>
          </a:stretch>
        </p:blipFill>
        <p:spPr>
          <a:xfrm>
            <a:off x="3143240" y="3571876"/>
            <a:ext cx="2428892" cy="228601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 cont…</a:t>
            </a:r>
            <a:endParaRPr lang="en-US" dirty="0"/>
          </a:p>
        </p:txBody>
      </p:sp>
      <p:sp>
        <p:nvSpPr>
          <p:cNvPr id="3" name="Content Placeholder 2"/>
          <p:cNvSpPr>
            <a:spLocks noGrp="1"/>
          </p:cNvSpPr>
          <p:nvPr>
            <p:ph idx="1"/>
          </p:nvPr>
        </p:nvSpPr>
        <p:spPr/>
        <p:txBody>
          <a:bodyPr/>
          <a:lstStyle/>
          <a:p>
            <a:r>
              <a:rPr lang="en-US" dirty="0" smtClean="0"/>
              <a:t>From time to time technology come up and need to upgrade for easier human task.</a:t>
            </a:r>
          </a:p>
          <a:p>
            <a:endParaRPr lang="en-US" dirty="0"/>
          </a:p>
        </p:txBody>
      </p:sp>
      <p:pic>
        <p:nvPicPr>
          <p:cNvPr id="4" name="Picture 3" descr="technology-and-human-communication.jpg"/>
          <p:cNvPicPr>
            <a:picLocks noChangeAspect="1"/>
          </p:cNvPicPr>
          <p:nvPr/>
        </p:nvPicPr>
        <p:blipFill>
          <a:blip r:embed="rId2" cstate="print"/>
          <a:stretch>
            <a:fillRect/>
          </a:stretch>
        </p:blipFill>
        <p:spPr>
          <a:xfrm>
            <a:off x="2911086" y="3214686"/>
            <a:ext cx="2375294" cy="316705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a:t>
            </a:r>
            <a:endParaRPr lang="en-US" dirty="0"/>
          </a:p>
        </p:txBody>
      </p:sp>
      <p:sp>
        <p:nvSpPr>
          <p:cNvPr id="3" name="Content Placeholder 2"/>
          <p:cNvSpPr>
            <a:spLocks noGrp="1"/>
          </p:cNvSpPr>
          <p:nvPr>
            <p:ph idx="1"/>
          </p:nvPr>
        </p:nvSpPr>
        <p:spPr/>
        <p:txBody>
          <a:bodyPr/>
          <a:lstStyle/>
          <a:p>
            <a:r>
              <a:rPr lang="en-US" dirty="0" smtClean="0"/>
              <a:t>Most of us usually using a hand controlled vacuum for cleaning .Moreover, most of vacuum robots in the market are expensive and may be large in size</a:t>
            </a:r>
          </a:p>
          <a:p>
            <a:endParaRPr lang="en-US" dirty="0" smtClean="0"/>
          </a:p>
        </p:txBody>
      </p:sp>
      <p:pic>
        <p:nvPicPr>
          <p:cNvPr id="4" name="Picture 3" descr="vacuumcleaner.jpg"/>
          <p:cNvPicPr>
            <a:picLocks noChangeAspect="1"/>
          </p:cNvPicPr>
          <p:nvPr/>
        </p:nvPicPr>
        <p:blipFill>
          <a:blip r:embed="rId2" cstate="print"/>
          <a:stretch>
            <a:fillRect/>
          </a:stretch>
        </p:blipFill>
        <p:spPr>
          <a:xfrm>
            <a:off x="3111512" y="3701758"/>
            <a:ext cx="3103562" cy="287051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 cont…</a:t>
            </a:r>
            <a:endParaRPr lang="en-US" dirty="0"/>
          </a:p>
        </p:txBody>
      </p:sp>
      <p:sp>
        <p:nvSpPr>
          <p:cNvPr id="3" name="Content Placeholder 2"/>
          <p:cNvSpPr>
            <a:spLocks noGrp="1"/>
          </p:cNvSpPr>
          <p:nvPr>
            <p:ph idx="1"/>
          </p:nvPr>
        </p:nvSpPr>
        <p:spPr/>
        <p:txBody>
          <a:bodyPr/>
          <a:lstStyle/>
          <a:p>
            <a:pPr>
              <a:buNone/>
            </a:pPr>
            <a:r>
              <a:rPr lang="en-US" sz="3000" b="1" dirty="0" smtClean="0"/>
              <a:t>Therefore…</a:t>
            </a:r>
          </a:p>
          <a:p>
            <a:r>
              <a:rPr lang="en-US" dirty="0" smtClean="0"/>
              <a:t>This project is built to be one of the advantages for human to clean the floor within small period and more effective.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a:t>
            </a:r>
            <a:endParaRPr lang="en-US" dirty="0"/>
          </a:p>
        </p:txBody>
      </p:sp>
      <p:sp>
        <p:nvSpPr>
          <p:cNvPr id="3" name="Content Placeholder 2"/>
          <p:cNvSpPr>
            <a:spLocks noGrp="1"/>
          </p:cNvSpPr>
          <p:nvPr>
            <p:ph idx="1"/>
          </p:nvPr>
        </p:nvSpPr>
        <p:spPr/>
        <p:txBody>
          <a:bodyPr>
            <a:normAutofit/>
          </a:bodyPr>
          <a:lstStyle/>
          <a:p>
            <a:r>
              <a:rPr lang="en-US" dirty="0" smtClean="0"/>
              <a:t>Small size so it will enter a small area.</a:t>
            </a:r>
          </a:p>
          <a:p>
            <a:endParaRPr lang="en-US" dirty="0" smtClean="0"/>
          </a:p>
          <a:p>
            <a:r>
              <a:rPr lang="en-US" dirty="0" smtClean="0"/>
              <a:t>Low cost, cost of body, three sensors, microcontroller and one motors driver.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a:t>
            </a:r>
            <a:endParaRPr lang="en-US" dirty="0"/>
          </a:p>
        </p:txBody>
      </p:sp>
      <p:sp>
        <p:nvSpPr>
          <p:cNvPr id="3" name="Content Placeholder 2"/>
          <p:cNvSpPr>
            <a:spLocks noGrp="1"/>
          </p:cNvSpPr>
          <p:nvPr>
            <p:ph idx="1"/>
          </p:nvPr>
        </p:nvSpPr>
        <p:spPr/>
        <p:txBody>
          <a:bodyPr/>
          <a:lstStyle/>
          <a:p>
            <a:r>
              <a:rPr lang="en-US" dirty="0" smtClean="0"/>
              <a:t>A void any obstacle at any corner of a given area.</a:t>
            </a:r>
          </a:p>
          <a:p>
            <a:endParaRPr lang="en-US" dirty="0"/>
          </a:p>
        </p:txBody>
      </p:sp>
      <p:sp>
        <p:nvSpPr>
          <p:cNvPr id="4" name="Rectangle 3"/>
          <p:cNvSpPr/>
          <p:nvPr/>
        </p:nvSpPr>
        <p:spPr>
          <a:xfrm>
            <a:off x="2714612" y="3214686"/>
            <a:ext cx="2786082" cy="13573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2714612" y="3214686"/>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 name="Rectangle 8"/>
          <p:cNvSpPr/>
          <p:nvPr/>
        </p:nvSpPr>
        <p:spPr>
          <a:xfrm>
            <a:off x="5000628" y="4214818"/>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0" name="Rectangle 9"/>
          <p:cNvSpPr/>
          <p:nvPr/>
        </p:nvSpPr>
        <p:spPr>
          <a:xfrm>
            <a:off x="5000628" y="3214686"/>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1" name="Rectangle 10"/>
          <p:cNvSpPr/>
          <p:nvPr/>
        </p:nvSpPr>
        <p:spPr>
          <a:xfrm>
            <a:off x="2714612" y="4214818"/>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 cont…</a:t>
            </a:r>
            <a:endParaRPr lang="en-US" dirty="0"/>
          </a:p>
        </p:txBody>
      </p:sp>
      <p:sp>
        <p:nvSpPr>
          <p:cNvPr id="3" name="Content Placeholder 2"/>
          <p:cNvSpPr>
            <a:spLocks noGrp="1"/>
          </p:cNvSpPr>
          <p:nvPr>
            <p:ph idx="1"/>
          </p:nvPr>
        </p:nvSpPr>
        <p:spPr/>
        <p:txBody>
          <a:bodyPr/>
          <a:lstStyle/>
          <a:p>
            <a:r>
              <a:rPr lang="en-US" dirty="0" smtClean="0"/>
              <a:t>A void any obstacle at the center of a given area, which may be discrete or continuous.</a:t>
            </a:r>
          </a:p>
          <a:p>
            <a:endParaRPr lang="en-US" dirty="0" smtClean="0"/>
          </a:p>
          <a:p>
            <a:endParaRPr lang="en-US" dirty="0" smtClean="0"/>
          </a:p>
          <a:p>
            <a:pPr>
              <a:buNone/>
            </a:pPr>
            <a:endParaRPr lang="en-US" dirty="0" smtClean="0"/>
          </a:p>
          <a:p>
            <a:pPr>
              <a:buNone/>
            </a:pPr>
            <a:r>
              <a:rPr lang="en-US" sz="1900" dirty="0" smtClean="0"/>
              <a:t>                       Discrete                                        </a:t>
            </a:r>
            <a:r>
              <a:rPr lang="en-US" sz="2000" dirty="0" smtClean="0"/>
              <a:t>Continuous</a:t>
            </a:r>
            <a:endParaRPr lang="en-US" sz="1900" dirty="0"/>
          </a:p>
        </p:txBody>
      </p:sp>
      <p:sp>
        <p:nvSpPr>
          <p:cNvPr id="4" name="Rectangle 3"/>
          <p:cNvSpPr/>
          <p:nvPr/>
        </p:nvSpPr>
        <p:spPr>
          <a:xfrm>
            <a:off x="2714612" y="3214686"/>
            <a:ext cx="2786082" cy="13573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3571868" y="3714752"/>
            <a:ext cx="1000132" cy="4286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 name="Rectangle 7"/>
          <p:cNvSpPr/>
          <p:nvPr/>
        </p:nvSpPr>
        <p:spPr>
          <a:xfrm>
            <a:off x="5715008" y="3214686"/>
            <a:ext cx="2786082" cy="13573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6858016" y="3643314"/>
            <a:ext cx="1643074" cy="4286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 cont…</a:t>
            </a:r>
            <a:endParaRPr lang="en-US" dirty="0"/>
          </a:p>
        </p:txBody>
      </p:sp>
      <p:sp>
        <p:nvSpPr>
          <p:cNvPr id="3" name="Content Placeholder 2"/>
          <p:cNvSpPr>
            <a:spLocks noGrp="1"/>
          </p:cNvSpPr>
          <p:nvPr>
            <p:ph idx="1"/>
          </p:nvPr>
        </p:nvSpPr>
        <p:spPr/>
        <p:txBody>
          <a:bodyPr/>
          <a:lstStyle/>
          <a:p>
            <a:r>
              <a:rPr lang="en-US" dirty="0" smtClean="0"/>
              <a:t>Four starting points , and this to avoid more obstacles through our algorithms.</a:t>
            </a:r>
          </a:p>
          <a:p>
            <a:pPr>
              <a:buNone/>
            </a:pPr>
            <a:endParaRPr lang="en-US" dirty="0"/>
          </a:p>
        </p:txBody>
      </p:sp>
      <p:sp>
        <p:nvSpPr>
          <p:cNvPr id="4" name="Rectangle 3"/>
          <p:cNvSpPr/>
          <p:nvPr/>
        </p:nvSpPr>
        <p:spPr>
          <a:xfrm>
            <a:off x="3071802" y="3214686"/>
            <a:ext cx="4000528" cy="207170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Rectangle 4"/>
          <p:cNvSpPr/>
          <p:nvPr/>
        </p:nvSpPr>
        <p:spPr>
          <a:xfrm>
            <a:off x="3071802" y="3214686"/>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1" name="Rectangle 10"/>
          <p:cNvSpPr/>
          <p:nvPr/>
        </p:nvSpPr>
        <p:spPr>
          <a:xfrm>
            <a:off x="3071802" y="3857628"/>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2" name="Rectangle 11"/>
          <p:cNvSpPr/>
          <p:nvPr/>
        </p:nvSpPr>
        <p:spPr>
          <a:xfrm>
            <a:off x="6572264" y="4500570"/>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3" name="Rectangle 12"/>
          <p:cNvSpPr/>
          <p:nvPr/>
        </p:nvSpPr>
        <p:spPr>
          <a:xfrm>
            <a:off x="6572264" y="4500570"/>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Rectangle 13"/>
          <p:cNvSpPr/>
          <p:nvPr/>
        </p:nvSpPr>
        <p:spPr>
          <a:xfrm rot="16200000">
            <a:off x="6429388" y="3071810"/>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5" name="Rectangle 14"/>
          <p:cNvSpPr/>
          <p:nvPr/>
        </p:nvSpPr>
        <p:spPr>
          <a:xfrm rot="16200000">
            <a:off x="6107917" y="3393281"/>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Rectangle 16"/>
          <p:cNvSpPr/>
          <p:nvPr/>
        </p:nvSpPr>
        <p:spPr>
          <a:xfrm rot="16200000">
            <a:off x="3214678" y="4643446"/>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8" name="Rectangle 17"/>
          <p:cNvSpPr/>
          <p:nvPr/>
        </p:nvSpPr>
        <p:spPr>
          <a:xfrm rot="16200000">
            <a:off x="3536149" y="4964917"/>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Application Scope</a:t>
            </a:r>
            <a:endParaRPr lang="en-US" dirty="0"/>
          </a:p>
        </p:txBody>
      </p:sp>
      <p:sp>
        <p:nvSpPr>
          <p:cNvPr id="3" name="Content Placeholder 2"/>
          <p:cNvSpPr>
            <a:spLocks noGrp="1"/>
          </p:cNvSpPr>
          <p:nvPr>
            <p:ph idx="1"/>
          </p:nvPr>
        </p:nvSpPr>
        <p:spPr/>
        <p:txBody>
          <a:bodyPr/>
          <a:lstStyle/>
          <a:p>
            <a:r>
              <a:rPr lang="en-US" dirty="0" smtClean="0"/>
              <a:t>Robotic Vacuum Cleaner is developed to make cleaning process easier especially for working people. </a:t>
            </a:r>
          </a:p>
          <a:p>
            <a:r>
              <a:rPr lang="en-US" dirty="0" smtClean="0"/>
              <a:t>This Robotic Vacuum Cleaner is designed for specific area such as under beds.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Hardware Components</a:t>
            </a:r>
            <a:endParaRPr lang="en-US" dirty="0"/>
          </a:p>
        </p:txBody>
      </p:sp>
      <p:sp>
        <p:nvSpPr>
          <p:cNvPr id="3" name="Content Placeholder 2"/>
          <p:cNvSpPr>
            <a:spLocks noGrp="1"/>
          </p:cNvSpPr>
          <p:nvPr>
            <p:ph idx="1"/>
          </p:nvPr>
        </p:nvSpPr>
        <p:spPr/>
        <p:txBody>
          <a:bodyPr/>
          <a:lstStyle/>
          <a:p>
            <a:r>
              <a:rPr lang="en-US" b="1" dirty="0" smtClean="0"/>
              <a:t>Robot Body</a:t>
            </a:r>
          </a:p>
          <a:p>
            <a:pPr>
              <a:buNone/>
            </a:pPr>
            <a:r>
              <a:rPr lang="en-US" dirty="0" smtClean="0"/>
              <a:t>       Robot Body is the mechanical part of the robot which contains wheels and vacuum</a:t>
            </a:r>
          </a:p>
          <a:p>
            <a:pPr>
              <a:buNone/>
            </a:pPr>
            <a:endParaRPr lang="en-US" b="1" dirty="0"/>
          </a:p>
        </p:txBody>
      </p:sp>
      <p:pic>
        <p:nvPicPr>
          <p:cNvPr id="4" name="Picture 3" descr="صورة٠٦٦١.jpg"/>
          <p:cNvPicPr/>
          <p:nvPr/>
        </p:nvPicPr>
        <p:blipFill>
          <a:blip r:embed="rId2" cstate="print"/>
          <a:stretch>
            <a:fillRect/>
          </a:stretch>
        </p:blipFill>
        <p:spPr>
          <a:xfrm>
            <a:off x="2143108" y="3929066"/>
            <a:ext cx="3357586" cy="2428892"/>
          </a:xfrm>
          <a:prstGeom prst="rect">
            <a:avLst/>
          </a:prstGeom>
        </p:spPr>
      </p:pic>
      <p:pic>
        <p:nvPicPr>
          <p:cNvPr id="5" name="Picture 4" descr="صورة٠٦٦٣.jpg"/>
          <p:cNvPicPr/>
          <p:nvPr/>
        </p:nvPicPr>
        <p:blipFill>
          <a:blip r:embed="rId3" cstate="print"/>
          <a:stretch>
            <a:fillRect/>
          </a:stretch>
        </p:blipFill>
        <p:spPr>
          <a:xfrm>
            <a:off x="5572132" y="3929066"/>
            <a:ext cx="3386142" cy="241459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a:bodyPr>
          <a:lstStyle/>
          <a:p>
            <a:r>
              <a:rPr lang="en-US" b="1" dirty="0" smtClean="0"/>
              <a:t>Microcontroller </a:t>
            </a:r>
          </a:p>
          <a:p>
            <a:r>
              <a:rPr lang="en-US" dirty="0" smtClean="0"/>
              <a:t> In our project we use Pic18f4620 microcontroller with 4MH frequency.</a:t>
            </a:r>
          </a:p>
          <a:p>
            <a:r>
              <a:rPr lang="en-US" dirty="0" smtClean="0"/>
              <a:t> In our project we used port C to control movement and speed of motors and we connect also sensors to port A for using ADC.</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DC Motors</a:t>
            </a:r>
          </a:p>
          <a:p>
            <a:r>
              <a:rPr lang="en-US" dirty="0" smtClean="0"/>
              <a:t>In our project we use two dc motors with 500mA, each motor controls two wheels</a:t>
            </a:r>
          </a:p>
          <a:p>
            <a:r>
              <a:rPr lang="en-US" dirty="0" err="1" smtClean="0"/>
              <a:t>hbridge</a:t>
            </a:r>
            <a:r>
              <a:rPr lang="en-US" dirty="0" smtClean="0"/>
              <a:t> L293B is used.</a:t>
            </a:r>
          </a:p>
          <a:p>
            <a:r>
              <a:rPr lang="en-US" dirty="0" smtClean="0"/>
              <a:t> The motion has five states:</a:t>
            </a:r>
          </a:p>
          <a:p>
            <a:pPr lvl="0">
              <a:buNone/>
            </a:pPr>
            <a:r>
              <a:rPr lang="en-US" dirty="0" smtClean="0"/>
              <a:t>1.Forward</a:t>
            </a:r>
          </a:p>
          <a:p>
            <a:pPr lvl="0">
              <a:buNone/>
            </a:pPr>
            <a:r>
              <a:rPr lang="en-US" dirty="0" smtClean="0"/>
              <a:t>2.Backward</a:t>
            </a:r>
          </a:p>
          <a:p>
            <a:pPr lvl="0">
              <a:buNone/>
            </a:pPr>
            <a:r>
              <a:rPr lang="en-US" dirty="0" smtClean="0"/>
              <a:t>3.Left</a:t>
            </a:r>
          </a:p>
          <a:p>
            <a:pPr lvl="0">
              <a:buNone/>
            </a:pPr>
            <a:r>
              <a:rPr lang="en-US" dirty="0" smtClean="0"/>
              <a:t>4.Right</a:t>
            </a:r>
          </a:p>
          <a:p>
            <a:pPr lvl="0">
              <a:buNone/>
            </a:pPr>
            <a:r>
              <a:rPr lang="en-US" dirty="0" smtClean="0"/>
              <a:t>5.Circular direction</a:t>
            </a:r>
          </a:p>
          <a:p>
            <a:endParaRPr lang="en-US" b="1" dirty="0" smtClean="0"/>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Sensors </a:t>
            </a:r>
          </a:p>
          <a:p>
            <a:r>
              <a:rPr lang="en-US" dirty="0" smtClean="0"/>
              <a:t>Act as sensing component to the environment. For Vacuum Cleaner Robot, sensors are used to detect obstacles.</a:t>
            </a:r>
          </a:p>
          <a:p>
            <a:r>
              <a:rPr lang="en-US" dirty="0" smtClean="0"/>
              <a:t>We used three sensors, </a:t>
            </a:r>
          </a:p>
          <a:p>
            <a:pPr>
              <a:buNone/>
            </a:pPr>
            <a:r>
              <a:rPr lang="en-US" dirty="0" smtClean="0"/>
              <a:t>        1.IR which is sharp type of family GP2Y0A21YK0F and its distance measuring range is10 to 80 cm</a:t>
            </a:r>
          </a:p>
          <a:p>
            <a:pPr>
              <a:buNone/>
            </a:pPr>
            <a:r>
              <a:rPr lang="en-US" dirty="0" smtClean="0"/>
              <a:t>        2.Ultrasonic type of Ez0 and it detects objects from 0-inches to 254-inches (6.45-meters) and provides sonar range information from 6-inches out to 254-inches with 1-inch resolution.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a:bodyPr>
          <a:lstStyle/>
          <a:p>
            <a:r>
              <a:rPr lang="en-US" b="1" dirty="0" smtClean="0"/>
              <a:t>Power Supply</a:t>
            </a:r>
          </a:p>
          <a:p>
            <a:pPr>
              <a:buNone/>
            </a:pPr>
            <a:r>
              <a:rPr lang="en-US" dirty="0" smtClean="0"/>
              <a:t>        The main power supply in our circuit  is rechargeable dc battery connected to  mc7805ct regulator, and it provides 500mA to motors with 8V.</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Software Algorithms</a:t>
            </a:r>
          </a:p>
        </p:txBody>
      </p:sp>
      <p:sp>
        <p:nvSpPr>
          <p:cNvPr id="3" name="Content Placeholder 2"/>
          <p:cNvSpPr>
            <a:spLocks noGrp="1"/>
          </p:cNvSpPr>
          <p:nvPr>
            <p:ph idx="1"/>
          </p:nvPr>
        </p:nvSpPr>
        <p:spPr/>
        <p:txBody>
          <a:bodyPr/>
          <a:lstStyle/>
          <a:p>
            <a:r>
              <a:rPr lang="en-US" dirty="0" smtClean="0"/>
              <a:t>We classify the problems depends on the position of obstacles to four cases :</a:t>
            </a:r>
          </a:p>
          <a:p>
            <a:r>
              <a:rPr lang="en-US" b="1" u="sng" dirty="0" smtClean="0"/>
              <a:t>Case1 :</a:t>
            </a:r>
            <a:r>
              <a:rPr lang="en-US" b="1" dirty="0" smtClean="0"/>
              <a:t>continuous obstacles  and nothing at the center</a:t>
            </a:r>
            <a:endParaRPr lang="en-US" b="1" dirty="0"/>
          </a:p>
        </p:txBody>
      </p:sp>
      <p:sp>
        <p:nvSpPr>
          <p:cNvPr id="4" name="Rectangle 3"/>
          <p:cNvSpPr/>
          <p:nvPr/>
        </p:nvSpPr>
        <p:spPr>
          <a:xfrm>
            <a:off x="3214678" y="4071942"/>
            <a:ext cx="4572032" cy="25717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214678" y="4071942"/>
            <a:ext cx="4572032" cy="14287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214678" y="6500834"/>
            <a:ext cx="4572032" cy="14287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214678" y="4214818"/>
            <a:ext cx="142876" cy="228601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643834" y="4214818"/>
            <a:ext cx="142876" cy="228601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357554" y="4214818"/>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2" name="Rectangle 11"/>
          <p:cNvSpPr/>
          <p:nvPr/>
        </p:nvSpPr>
        <p:spPr>
          <a:xfrm>
            <a:off x="3357554" y="4714884"/>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3" name="Rectangle 12"/>
          <p:cNvSpPr/>
          <p:nvPr/>
        </p:nvSpPr>
        <p:spPr>
          <a:xfrm>
            <a:off x="7358082" y="6000768"/>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4" name="Rectangle 13"/>
          <p:cNvSpPr/>
          <p:nvPr/>
        </p:nvSpPr>
        <p:spPr>
          <a:xfrm>
            <a:off x="7358082" y="5857892"/>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Rectangle 14"/>
          <p:cNvSpPr/>
          <p:nvPr/>
        </p:nvSpPr>
        <p:spPr>
          <a:xfrm>
            <a:off x="3357554" y="6286520"/>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6" name="Rectangle 15"/>
          <p:cNvSpPr/>
          <p:nvPr/>
        </p:nvSpPr>
        <p:spPr>
          <a:xfrm>
            <a:off x="3929058" y="6286520"/>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Rectangle 16"/>
          <p:cNvSpPr/>
          <p:nvPr/>
        </p:nvSpPr>
        <p:spPr>
          <a:xfrm>
            <a:off x="7072330" y="4214818"/>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8" name="Rectangle 17"/>
          <p:cNvSpPr/>
          <p:nvPr/>
        </p:nvSpPr>
        <p:spPr>
          <a:xfrm>
            <a:off x="6929454" y="4214818"/>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0" name="TextBox 19"/>
          <p:cNvSpPr txBox="1"/>
          <p:nvPr/>
        </p:nvSpPr>
        <p:spPr>
          <a:xfrm>
            <a:off x="3286116" y="4214818"/>
            <a:ext cx="714380" cy="369332"/>
          </a:xfrm>
          <a:prstGeom prst="rect">
            <a:avLst/>
          </a:prstGeom>
          <a:noFill/>
        </p:spPr>
        <p:txBody>
          <a:bodyPr wrap="square" rtlCol="0">
            <a:spAutoFit/>
          </a:bodyPr>
          <a:lstStyle/>
          <a:p>
            <a:r>
              <a:rPr lang="en-US" b="1" dirty="0" smtClean="0"/>
              <a:t>start</a:t>
            </a:r>
            <a:endParaRPr lang="en-US" b="1" dirty="0"/>
          </a:p>
        </p:txBody>
      </p:sp>
      <p:sp>
        <p:nvSpPr>
          <p:cNvPr id="21" name="TextBox 20"/>
          <p:cNvSpPr txBox="1"/>
          <p:nvPr/>
        </p:nvSpPr>
        <p:spPr>
          <a:xfrm>
            <a:off x="6929454" y="4214818"/>
            <a:ext cx="714380" cy="369332"/>
          </a:xfrm>
          <a:prstGeom prst="rect">
            <a:avLst/>
          </a:prstGeom>
          <a:noFill/>
        </p:spPr>
        <p:txBody>
          <a:bodyPr wrap="square" rtlCol="0">
            <a:spAutoFit/>
          </a:bodyPr>
          <a:lstStyle/>
          <a:p>
            <a:r>
              <a:rPr lang="en-US" b="1" dirty="0" smtClean="0"/>
              <a:t>start</a:t>
            </a:r>
            <a:endParaRPr lang="en-US" b="1" dirty="0"/>
          </a:p>
        </p:txBody>
      </p:sp>
      <p:sp>
        <p:nvSpPr>
          <p:cNvPr id="22" name="TextBox 21"/>
          <p:cNvSpPr txBox="1"/>
          <p:nvPr/>
        </p:nvSpPr>
        <p:spPr>
          <a:xfrm>
            <a:off x="3357554" y="6000768"/>
            <a:ext cx="714380" cy="369332"/>
          </a:xfrm>
          <a:prstGeom prst="rect">
            <a:avLst/>
          </a:prstGeom>
          <a:noFill/>
        </p:spPr>
        <p:txBody>
          <a:bodyPr wrap="square" rtlCol="0">
            <a:spAutoFit/>
          </a:bodyPr>
          <a:lstStyle/>
          <a:p>
            <a:r>
              <a:rPr lang="en-US" b="1" dirty="0" smtClean="0"/>
              <a:t>start</a:t>
            </a:r>
            <a:endParaRPr lang="en-US" b="1" dirty="0"/>
          </a:p>
        </p:txBody>
      </p:sp>
      <p:sp>
        <p:nvSpPr>
          <p:cNvPr id="23" name="TextBox 22"/>
          <p:cNvSpPr txBox="1"/>
          <p:nvPr/>
        </p:nvSpPr>
        <p:spPr>
          <a:xfrm>
            <a:off x="7072330" y="6060064"/>
            <a:ext cx="714380" cy="369332"/>
          </a:xfrm>
          <a:prstGeom prst="rect">
            <a:avLst/>
          </a:prstGeom>
          <a:noFill/>
        </p:spPr>
        <p:txBody>
          <a:bodyPr wrap="square" rtlCol="0">
            <a:spAutoFit/>
          </a:bodyPr>
          <a:lstStyle/>
          <a:p>
            <a:r>
              <a:rPr lang="en-US" b="1" dirty="0" smtClean="0"/>
              <a:t>start</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Case2 :</a:t>
            </a:r>
            <a:r>
              <a:rPr lang="en-US" b="1" dirty="0" smtClean="0"/>
              <a:t>obstacles on one or both parallel  sides. </a:t>
            </a:r>
            <a:r>
              <a:rPr lang="en-US" sz="1800" b="1" dirty="0" smtClean="0"/>
              <a:t>In this case, to clean all the areas between objects we have use only these starting points.</a:t>
            </a:r>
            <a:endParaRPr lang="en-US" sz="1800" b="1" dirty="0"/>
          </a:p>
        </p:txBody>
      </p:sp>
      <p:sp>
        <p:nvSpPr>
          <p:cNvPr id="14" name="Rectangle 13"/>
          <p:cNvSpPr/>
          <p:nvPr/>
        </p:nvSpPr>
        <p:spPr>
          <a:xfrm>
            <a:off x="2071670" y="3500438"/>
            <a:ext cx="307183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a:off x="2285984"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572000"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714744"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572000"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643306"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071802"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71670"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500694" y="3500438"/>
            <a:ext cx="307183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Rectangle 22"/>
          <p:cNvSpPr/>
          <p:nvPr/>
        </p:nvSpPr>
        <p:spPr>
          <a:xfrm>
            <a:off x="5500694"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286776" y="385762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500694" y="4786322"/>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286776"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286776" y="4714884"/>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500694" y="5572140"/>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29" name="Rectangle 28"/>
          <p:cNvSpPr/>
          <p:nvPr/>
        </p:nvSpPr>
        <p:spPr>
          <a:xfrm>
            <a:off x="6072198" y="5572140"/>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TextBox 29"/>
          <p:cNvSpPr txBox="1"/>
          <p:nvPr/>
        </p:nvSpPr>
        <p:spPr>
          <a:xfrm>
            <a:off x="5500694" y="5417122"/>
            <a:ext cx="714380" cy="369332"/>
          </a:xfrm>
          <a:prstGeom prst="rect">
            <a:avLst/>
          </a:prstGeom>
          <a:noFill/>
        </p:spPr>
        <p:txBody>
          <a:bodyPr wrap="square" rtlCol="0">
            <a:spAutoFit/>
          </a:bodyPr>
          <a:lstStyle/>
          <a:p>
            <a:r>
              <a:rPr lang="en-US" b="1" dirty="0" smtClean="0"/>
              <a:t>start</a:t>
            </a:r>
            <a:endParaRPr lang="en-US" b="1" dirty="0"/>
          </a:p>
        </p:txBody>
      </p:sp>
      <p:sp>
        <p:nvSpPr>
          <p:cNvPr id="31" name="Rectangle 30"/>
          <p:cNvSpPr/>
          <p:nvPr/>
        </p:nvSpPr>
        <p:spPr>
          <a:xfrm>
            <a:off x="8001024" y="3500438"/>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34" name="Rectangle 33"/>
          <p:cNvSpPr/>
          <p:nvPr/>
        </p:nvSpPr>
        <p:spPr>
          <a:xfrm>
            <a:off x="7858148" y="3500438"/>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5" name="TextBox 34"/>
          <p:cNvSpPr txBox="1"/>
          <p:nvPr/>
        </p:nvSpPr>
        <p:spPr>
          <a:xfrm>
            <a:off x="7786710" y="3357562"/>
            <a:ext cx="714380" cy="369332"/>
          </a:xfrm>
          <a:prstGeom prst="rect">
            <a:avLst/>
          </a:prstGeom>
          <a:noFill/>
        </p:spPr>
        <p:txBody>
          <a:bodyPr wrap="square" rtlCol="0">
            <a:spAutoFit/>
          </a:bodyPr>
          <a:lstStyle/>
          <a:p>
            <a:r>
              <a:rPr lang="en-US" b="1" dirty="0" smtClean="0"/>
              <a:t>start</a:t>
            </a:r>
            <a:endParaRPr lang="en-US" b="1" dirty="0"/>
          </a:p>
        </p:txBody>
      </p:sp>
      <p:sp>
        <p:nvSpPr>
          <p:cNvPr id="36" name="Rectangle 35"/>
          <p:cNvSpPr/>
          <p:nvPr/>
        </p:nvSpPr>
        <p:spPr>
          <a:xfrm>
            <a:off x="2143108" y="3714752"/>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37" name="Rectangle 36"/>
          <p:cNvSpPr/>
          <p:nvPr/>
        </p:nvSpPr>
        <p:spPr>
          <a:xfrm>
            <a:off x="2143108" y="4214818"/>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8" name="TextBox 37"/>
          <p:cNvSpPr txBox="1"/>
          <p:nvPr/>
        </p:nvSpPr>
        <p:spPr>
          <a:xfrm>
            <a:off x="2071670" y="3714752"/>
            <a:ext cx="714380" cy="369332"/>
          </a:xfrm>
          <a:prstGeom prst="rect">
            <a:avLst/>
          </a:prstGeom>
          <a:noFill/>
        </p:spPr>
        <p:txBody>
          <a:bodyPr wrap="square" rtlCol="0">
            <a:spAutoFit/>
          </a:bodyPr>
          <a:lstStyle/>
          <a:p>
            <a:r>
              <a:rPr lang="en-US" b="1" dirty="0" smtClean="0"/>
              <a:t>start</a:t>
            </a:r>
            <a:endParaRPr lang="en-US" b="1" dirty="0"/>
          </a:p>
        </p:txBody>
      </p:sp>
      <p:sp>
        <p:nvSpPr>
          <p:cNvPr id="39" name="Rectangle 38"/>
          <p:cNvSpPr/>
          <p:nvPr/>
        </p:nvSpPr>
        <p:spPr>
          <a:xfrm>
            <a:off x="4857752" y="5072074"/>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40" name="Rectangle 39"/>
          <p:cNvSpPr/>
          <p:nvPr/>
        </p:nvSpPr>
        <p:spPr>
          <a:xfrm>
            <a:off x="4857752" y="4929198"/>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1" name="TextBox 40"/>
          <p:cNvSpPr txBox="1"/>
          <p:nvPr/>
        </p:nvSpPr>
        <p:spPr>
          <a:xfrm>
            <a:off x="4572000" y="5000636"/>
            <a:ext cx="714380" cy="369332"/>
          </a:xfrm>
          <a:prstGeom prst="rect">
            <a:avLst/>
          </a:prstGeom>
          <a:noFill/>
        </p:spPr>
        <p:txBody>
          <a:bodyPr wrap="square" rtlCol="0">
            <a:spAutoFit/>
          </a:bodyPr>
          <a:lstStyle/>
          <a:p>
            <a:r>
              <a:rPr lang="en-US" b="1" dirty="0" smtClean="0"/>
              <a:t>start</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Case3: </a:t>
            </a:r>
            <a:r>
              <a:rPr lang="en-US" b="1" dirty="0" smtClean="0"/>
              <a:t>obstacles on not parallel sides. In this case some areas between obstacles will not be entered by robot depending on the starting point.</a:t>
            </a:r>
            <a:endParaRPr lang="en-US" dirty="0"/>
          </a:p>
        </p:txBody>
      </p:sp>
      <p:sp>
        <p:nvSpPr>
          <p:cNvPr id="4" name="Rectangle 3"/>
          <p:cNvSpPr/>
          <p:nvPr/>
        </p:nvSpPr>
        <p:spPr>
          <a:xfrm>
            <a:off x="3500430" y="3929066"/>
            <a:ext cx="378621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7000892" y="600076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72198" y="600076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500694" y="600076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00562" y="600076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214810" y="3929066"/>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000892" y="4286256"/>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000892" y="5143512"/>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500430" y="3929066"/>
            <a:ext cx="214314" cy="228601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Case4 : </a:t>
            </a:r>
            <a:r>
              <a:rPr lang="en-US" b="1" dirty="0" smtClean="0"/>
              <a:t>obstacle at the center with another obstacles from any previous case</a:t>
            </a:r>
            <a:endParaRPr lang="en-US" b="1" dirty="0"/>
          </a:p>
        </p:txBody>
      </p:sp>
      <p:sp>
        <p:nvSpPr>
          <p:cNvPr id="4" name="Rectangle 3"/>
          <p:cNvSpPr/>
          <p:nvPr/>
        </p:nvSpPr>
        <p:spPr>
          <a:xfrm>
            <a:off x="3500430" y="3929066"/>
            <a:ext cx="378621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4857752" y="4714884"/>
            <a:ext cx="928694" cy="57150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Two</a:t>
            </a:r>
            <a:r>
              <a:rPr lang="en-US" dirty="0" smtClean="0"/>
              <a:t> algorithms to solve previous problems</a:t>
            </a:r>
          </a:p>
          <a:p>
            <a:r>
              <a:rPr lang="en-US" b="1" dirty="0" smtClean="0"/>
              <a:t>First algorithm</a:t>
            </a:r>
            <a:r>
              <a:rPr lang="en-US" dirty="0" smtClean="0"/>
              <a:t>: No obstacle at the center</a:t>
            </a:r>
            <a:endParaRPr lang="en-US" dirty="0"/>
          </a:p>
          <a:p>
            <a:pPr>
              <a:buNone/>
            </a:pPr>
            <a:r>
              <a:rPr lang="en-US" dirty="0" smtClean="0"/>
              <a:t>       This algorithm solve the first three cases. The coming flow chart will illustrate the algorithm.</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62" name="Flowchart: Decision 61"/>
          <p:cNvSpPr/>
          <p:nvPr/>
        </p:nvSpPr>
        <p:spPr>
          <a:xfrm>
            <a:off x="2786050" y="4857760"/>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rgbClr val="FFC000"/>
                </a:solidFill>
              </a:rPr>
              <a:t>LD</a:t>
            </a:r>
            <a:r>
              <a:rPr lang="en-US" sz="1100" b="1" dirty="0" smtClean="0"/>
              <a:t>&gt;10cm</a:t>
            </a:r>
            <a:endParaRPr lang="en-US" sz="1100" b="1" dirty="0"/>
          </a:p>
        </p:txBody>
      </p:sp>
      <p:cxnSp>
        <p:nvCxnSpPr>
          <p:cNvPr id="64" name="Shape 63"/>
          <p:cNvCxnSpPr/>
          <p:nvPr/>
        </p:nvCxnSpPr>
        <p:spPr>
          <a:xfrm>
            <a:off x="5429256" y="3429000"/>
            <a:ext cx="357190" cy="42862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Flowchart: Data 64"/>
          <p:cNvSpPr/>
          <p:nvPr/>
        </p:nvSpPr>
        <p:spPr>
          <a:xfrm>
            <a:off x="2797572" y="4000504"/>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rgbClr val="FFC000"/>
                </a:solidFill>
              </a:rPr>
              <a:t>LD</a:t>
            </a:r>
            <a:endParaRPr lang="en-US" sz="1100" b="1" dirty="0">
              <a:solidFill>
                <a:srgbClr val="FFC000"/>
              </a:solidFill>
            </a:endParaRPr>
          </a:p>
        </p:txBody>
      </p:sp>
      <p:sp>
        <p:nvSpPr>
          <p:cNvPr id="68" name="TextBox 67"/>
          <p:cNvSpPr txBox="1"/>
          <p:nvPr/>
        </p:nvSpPr>
        <p:spPr>
          <a:xfrm>
            <a:off x="2428860" y="4929198"/>
            <a:ext cx="500066" cy="276999"/>
          </a:xfrm>
          <a:prstGeom prst="rect">
            <a:avLst/>
          </a:prstGeom>
          <a:noFill/>
        </p:spPr>
        <p:txBody>
          <a:bodyPr wrap="square" rtlCol="0">
            <a:spAutoFit/>
          </a:bodyPr>
          <a:lstStyle/>
          <a:p>
            <a:r>
              <a:rPr lang="en-US" sz="1200" b="1" dirty="0" smtClean="0"/>
              <a:t>Yes</a:t>
            </a:r>
            <a:endParaRPr lang="en-US" sz="1200" b="1" dirty="0"/>
          </a:p>
        </p:txBody>
      </p:sp>
      <p:cxnSp>
        <p:nvCxnSpPr>
          <p:cNvPr id="69" name="Straight Arrow Connector 68"/>
          <p:cNvCxnSpPr/>
          <p:nvPr/>
        </p:nvCxnSpPr>
        <p:spPr>
          <a:xfrm rot="10800000">
            <a:off x="3929058" y="4143380"/>
            <a:ext cx="128588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5400000">
            <a:off x="2393935" y="582137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2393935" y="625000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 name="Flowchart: Decision 111"/>
          <p:cNvSpPr/>
          <p:nvPr/>
        </p:nvSpPr>
        <p:spPr>
          <a:xfrm>
            <a:off x="5214942" y="3857628"/>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L S OR RS</a:t>
            </a:r>
            <a:endParaRPr lang="en-US" sz="1100" b="1" dirty="0"/>
          </a:p>
        </p:txBody>
      </p:sp>
      <p:sp>
        <p:nvSpPr>
          <p:cNvPr id="118" name="TextBox 117"/>
          <p:cNvSpPr txBox="1"/>
          <p:nvPr/>
        </p:nvSpPr>
        <p:spPr>
          <a:xfrm>
            <a:off x="4143372" y="3929066"/>
            <a:ext cx="1000132" cy="276999"/>
          </a:xfrm>
          <a:prstGeom prst="rect">
            <a:avLst/>
          </a:prstGeom>
          <a:noFill/>
        </p:spPr>
        <p:txBody>
          <a:bodyPr wrap="square" rtlCol="0">
            <a:spAutoFit/>
          </a:bodyPr>
          <a:lstStyle/>
          <a:p>
            <a:pPr algn="ctr"/>
            <a:r>
              <a:rPr lang="en-US" sz="1200" b="1" dirty="0" smtClean="0">
                <a:solidFill>
                  <a:srgbClr val="FA9F44"/>
                </a:solidFill>
              </a:rPr>
              <a:t>Left Sensor</a:t>
            </a:r>
            <a:endParaRPr lang="en-US" sz="1200" b="1" dirty="0">
              <a:solidFill>
                <a:srgbClr val="FA9F44"/>
              </a:solidFill>
            </a:endParaRPr>
          </a:p>
        </p:txBody>
      </p:sp>
      <p:cxnSp>
        <p:nvCxnSpPr>
          <p:cNvPr id="119" name="Straight Arrow Connector 118"/>
          <p:cNvCxnSpPr/>
          <p:nvPr/>
        </p:nvCxnSpPr>
        <p:spPr>
          <a:xfrm rot="5400000">
            <a:off x="3249603" y="4321181"/>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hape 122"/>
          <p:cNvCxnSpPr/>
          <p:nvPr/>
        </p:nvCxnSpPr>
        <p:spPr>
          <a:xfrm rot="16200000" flipH="1">
            <a:off x="3875480" y="5197091"/>
            <a:ext cx="428628" cy="321471"/>
          </a:xfrm>
          <a:prstGeom prst="bentConnector3">
            <a:avLst>
              <a:gd name="adj1" fmla="val -4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hape 125"/>
          <p:cNvCxnSpPr>
            <a:stCxn id="62" idx="1"/>
          </p:cNvCxnSpPr>
          <p:nvPr/>
        </p:nvCxnSpPr>
        <p:spPr>
          <a:xfrm rot="10800000" flipV="1">
            <a:off x="2500300" y="5143512"/>
            <a:ext cx="285751" cy="35719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3857620" y="4937951"/>
            <a:ext cx="500066" cy="276999"/>
          </a:xfrm>
          <a:prstGeom prst="rect">
            <a:avLst/>
          </a:prstGeom>
          <a:noFill/>
        </p:spPr>
        <p:txBody>
          <a:bodyPr wrap="square" rtlCol="0">
            <a:spAutoFit/>
          </a:bodyPr>
          <a:lstStyle/>
          <a:p>
            <a:r>
              <a:rPr lang="en-US" sz="1200" b="1" dirty="0" smtClean="0"/>
              <a:t>No</a:t>
            </a:r>
            <a:endParaRPr lang="en-US" sz="1200" b="1" dirty="0"/>
          </a:p>
        </p:txBody>
      </p:sp>
      <p:cxnSp>
        <p:nvCxnSpPr>
          <p:cNvPr id="140" name="Shape 139"/>
          <p:cNvCxnSpPr/>
          <p:nvPr/>
        </p:nvCxnSpPr>
        <p:spPr>
          <a:xfrm rot="16200000" flipV="1">
            <a:off x="607985" y="4822835"/>
            <a:ext cx="3285354" cy="499272"/>
          </a:xfrm>
          <a:prstGeom prst="bentConnector3">
            <a:avLst>
              <a:gd name="adj1" fmla="val -51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a:off x="2000232" y="3429000"/>
            <a:ext cx="88491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0" name="Flowchart: Alternate Process 159"/>
          <p:cNvSpPr/>
          <p:nvPr/>
        </p:nvSpPr>
        <p:spPr>
          <a:xfrm>
            <a:off x="3857620" y="5572140"/>
            <a:ext cx="785818"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180◦</a:t>
            </a:r>
            <a:endParaRPr lang="en-US" sz="1100" b="1" dirty="0"/>
          </a:p>
        </p:txBody>
      </p:sp>
      <p:sp>
        <p:nvSpPr>
          <p:cNvPr id="173" name="TextBox 172"/>
          <p:cNvSpPr txBox="1"/>
          <p:nvPr/>
        </p:nvSpPr>
        <p:spPr>
          <a:xfrm>
            <a:off x="6357950" y="3929066"/>
            <a:ext cx="1000132" cy="276999"/>
          </a:xfrm>
          <a:prstGeom prst="rect">
            <a:avLst/>
          </a:prstGeom>
          <a:noFill/>
        </p:spPr>
        <p:txBody>
          <a:bodyPr wrap="square" rtlCol="0">
            <a:spAutoFit/>
          </a:bodyPr>
          <a:lstStyle/>
          <a:p>
            <a:pPr algn="ctr"/>
            <a:r>
              <a:rPr lang="en-US" sz="1200" b="1" dirty="0" smtClean="0">
                <a:solidFill>
                  <a:srgbClr val="00B0F0"/>
                </a:solidFill>
              </a:rPr>
              <a:t>Right Sensor</a:t>
            </a:r>
            <a:endParaRPr lang="en-US" sz="1200" b="1" dirty="0">
              <a:solidFill>
                <a:srgbClr val="00B0F0"/>
              </a:solidFill>
            </a:endParaRPr>
          </a:p>
        </p:txBody>
      </p:sp>
      <p:cxnSp>
        <p:nvCxnSpPr>
          <p:cNvPr id="185" name="Straight Connector 184"/>
          <p:cNvCxnSpPr/>
          <p:nvPr/>
        </p:nvCxnSpPr>
        <p:spPr>
          <a:xfrm>
            <a:off x="6357950" y="4143380"/>
            <a:ext cx="114300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Flowchart: Decision 195"/>
          <p:cNvSpPr/>
          <p:nvPr/>
        </p:nvSpPr>
        <p:spPr>
          <a:xfrm>
            <a:off x="7286644" y="4929198"/>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rgbClr val="00B0F0"/>
                </a:solidFill>
              </a:rPr>
              <a:t>RD</a:t>
            </a:r>
            <a:r>
              <a:rPr lang="en-US" sz="1100" b="1" dirty="0" smtClean="0"/>
              <a:t>&gt;10cm</a:t>
            </a:r>
            <a:endParaRPr lang="en-US" sz="1100" b="1" dirty="0"/>
          </a:p>
        </p:txBody>
      </p:sp>
      <p:sp>
        <p:nvSpPr>
          <p:cNvPr id="198" name="TextBox 197"/>
          <p:cNvSpPr txBox="1"/>
          <p:nvPr/>
        </p:nvSpPr>
        <p:spPr>
          <a:xfrm>
            <a:off x="6929454" y="5000636"/>
            <a:ext cx="500066" cy="276999"/>
          </a:xfrm>
          <a:prstGeom prst="rect">
            <a:avLst/>
          </a:prstGeom>
          <a:noFill/>
        </p:spPr>
        <p:txBody>
          <a:bodyPr wrap="square" rtlCol="0">
            <a:spAutoFit/>
          </a:bodyPr>
          <a:lstStyle/>
          <a:p>
            <a:r>
              <a:rPr lang="en-US" sz="1200" b="1" dirty="0" smtClean="0"/>
              <a:t>Yes</a:t>
            </a:r>
            <a:endParaRPr lang="en-US" sz="1200" b="1" dirty="0"/>
          </a:p>
        </p:txBody>
      </p:sp>
      <p:sp>
        <p:nvSpPr>
          <p:cNvPr id="199" name="Flowchart: Alternate Process 198"/>
          <p:cNvSpPr/>
          <p:nvPr/>
        </p:nvSpPr>
        <p:spPr>
          <a:xfrm>
            <a:off x="6429388" y="5572141"/>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Right 90◦</a:t>
            </a:r>
            <a:endParaRPr lang="en-US" sz="1100" b="1" dirty="0"/>
          </a:p>
        </p:txBody>
      </p:sp>
      <p:cxnSp>
        <p:nvCxnSpPr>
          <p:cNvPr id="200" name="Straight Arrow Connector 199"/>
          <p:cNvCxnSpPr/>
          <p:nvPr/>
        </p:nvCxnSpPr>
        <p:spPr>
          <a:xfrm rot="5400000">
            <a:off x="6894529" y="589281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1" name="Flowchart: Alternate Process 200"/>
          <p:cNvSpPr/>
          <p:nvPr/>
        </p:nvSpPr>
        <p:spPr>
          <a:xfrm>
            <a:off x="6429388" y="6000768"/>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10cm</a:t>
            </a:r>
            <a:endParaRPr lang="en-US" sz="1100" b="1" dirty="0"/>
          </a:p>
        </p:txBody>
      </p:sp>
      <p:cxnSp>
        <p:nvCxnSpPr>
          <p:cNvPr id="202" name="Straight Arrow Connector 201"/>
          <p:cNvCxnSpPr/>
          <p:nvPr/>
        </p:nvCxnSpPr>
        <p:spPr>
          <a:xfrm rot="5400000">
            <a:off x="6894529" y="632144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3" name="Flowchart: Alternate Process 202"/>
          <p:cNvSpPr/>
          <p:nvPr/>
        </p:nvSpPr>
        <p:spPr>
          <a:xfrm>
            <a:off x="6429388" y="6429396"/>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90◦ “s”</a:t>
            </a:r>
            <a:endParaRPr lang="en-US" sz="1100" b="1" dirty="0"/>
          </a:p>
        </p:txBody>
      </p:sp>
      <p:sp>
        <p:nvSpPr>
          <p:cNvPr id="214" name="TextBox 213"/>
          <p:cNvSpPr txBox="1"/>
          <p:nvPr/>
        </p:nvSpPr>
        <p:spPr>
          <a:xfrm>
            <a:off x="8358214" y="5000636"/>
            <a:ext cx="500066" cy="276999"/>
          </a:xfrm>
          <a:prstGeom prst="rect">
            <a:avLst/>
          </a:prstGeom>
          <a:noFill/>
        </p:spPr>
        <p:txBody>
          <a:bodyPr wrap="square" rtlCol="0">
            <a:spAutoFit/>
          </a:bodyPr>
          <a:lstStyle/>
          <a:p>
            <a:r>
              <a:rPr lang="en-US" sz="1200" b="1" dirty="0" smtClean="0"/>
              <a:t>No</a:t>
            </a:r>
            <a:endParaRPr lang="en-US" sz="1200" b="1" dirty="0"/>
          </a:p>
        </p:txBody>
      </p:sp>
      <p:sp>
        <p:nvSpPr>
          <p:cNvPr id="53" name="Flowchart: Process 52"/>
          <p:cNvSpPr/>
          <p:nvPr/>
        </p:nvSpPr>
        <p:spPr>
          <a:xfrm>
            <a:off x="7358082" y="4500570"/>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rgbClr val="00B0F0"/>
                </a:solidFill>
              </a:rPr>
              <a:t>RD</a:t>
            </a:r>
            <a:endParaRPr lang="en-US" sz="1100" b="1" dirty="0">
              <a:solidFill>
                <a:schemeClr val="accent4">
                  <a:lumMod val="60000"/>
                  <a:lumOff val="40000"/>
                </a:schemeClr>
              </a:solidFill>
            </a:endParaRPr>
          </a:p>
        </p:txBody>
      </p:sp>
      <p:sp>
        <p:nvSpPr>
          <p:cNvPr id="56" name="Flowchart: Data 55"/>
          <p:cNvSpPr/>
          <p:nvPr/>
        </p:nvSpPr>
        <p:spPr>
          <a:xfrm>
            <a:off x="7358082" y="4071942"/>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rgbClr val="00B0F0"/>
                </a:solidFill>
              </a:rPr>
              <a:t>RD</a:t>
            </a:r>
            <a:endParaRPr lang="en-US" sz="1100" b="1" dirty="0">
              <a:solidFill>
                <a:srgbClr val="FFCC66"/>
              </a:solidFill>
            </a:endParaRPr>
          </a:p>
        </p:txBody>
      </p:sp>
      <p:cxnSp>
        <p:nvCxnSpPr>
          <p:cNvPr id="57" name="Straight Arrow Connector 56"/>
          <p:cNvCxnSpPr/>
          <p:nvPr/>
        </p:nvCxnSpPr>
        <p:spPr>
          <a:xfrm rot="5400000">
            <a:off x="7751785" y="439261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hape 122"/>
          <p:cNvCxnSpPr/>
          <p:nvPr/>
        </p:nvCxnSpPr>
        <p:spPr>
          <a:xfrm rot="16200000" flipH="1">
            <a:off x="8393934" y="5250669"/>
            <a:ext cx="357191" cy="285754"/>
          </a:xfrm>
          <a:prstGeom prst="bentConnector3">
            <a:avLst>
              <a:gd name="adj1" fmla="val -5138"/>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7751785" y="482124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hape 62"/>
          <p:cNvCxnSpPr/>
          <p:nvPr/>
        </p:nvCxnSpPr>
        <p:spPr>
          <a:xfrm rot="10800000" flipV="1">
            <a:off x="7000892" y="5214950"/>
            <a:ext cx="285751" cy="35719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Flowchart: Process 74"/>
          <p:cNvSpPr/>
          <p:nvPr/>
        </p:nvSpPr>
        <p:spPr>
          <a:xfrm>
            <a:off x="2786050" y="4429132"/>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rgbClr val="FFC000"/>
                </a:solidFill>
              </a:rPr>
              <a:t>LD</a:t>
            </a:r>
            <a:endParaRPr lang="en-US" sz="1100" b="1" dirty="0">
              <a:solidFill>
                <a:schemeClr val="accent4">
                  <a:lumMod val="60000"/>
                  <a:lumOff val="40000"/>
                </a:schemeClr>
              </a:solidFill>
            </a:endParaRPr>
          </a:p>
        </p:txBody>
      </p:sp>
      <p:cxnSp>
        <p:nvCxnSpPr>
          <p:cNvPr id="76" name="Straight Arrow Connector 75"/>
          <p:cNvCxnSpPr/>
          <p:nvPr/>
        </p:nvCxnSpPr>
        <p:spPr>
          <a:xfrm rot="5400000">
            <a:off x="3251191" y="474980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Flowchart: Alternate Process 76"/>
          <p:cNvSpPr/>
          <p:nvPr/>
        </p:nvSpPr>
        <p:spPr>
          <a:xfrm>
            <a:off x="2071670" y="5500702"/>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Right 90◦</a:t>
            </a:r>
            <a:endParaRPr lang="en-US" sz="1100" b="1" dirty="0"/>
          </a:p>
        </p:txBody>
      </p:sp>
      <p:sp>
        <p:nvSpPr>
          <p:cNvPr id="78" name="Flowchart: Alternate Process 77"/>
          <p:cNvSpPr/>
          <p:nvPr/>
        </p:nvSpPr>
        <p:spPr>
          <a:xfrm>
            <a:off x="2071670" y="5929330"/>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10cm</a:t>
            </a:r>
            <a:endParaRPr lang="en-US" sz="1100" b="1" dirty="0"/>
          </a:p>
        </p:txBody>
      </p:sp>
      <p:sp>
        <p:nvSpPr>
          <p:cNvPr id="79" name="Flowchart: Alternate Process 78"/>
          <p:cNvSpPr/>
          <p:nvPr/>
        </p:nvSpPr>
        <p:spPr>
          <a:xfrm>
            <a:off x="2071670" y="6357958"/>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90◦ “s”</a:t>
            </a:r>
            <a:endParaRPr lang="en-US" sz="1100" b="1" dirty="0"/>
          </a:p>
        </p:txBody>
      </p:sp>
      <p:cxnSp>
        <p:nvCxnSpPr>
          <p:cNvPr id="84" name="Straight Connector 83"/>
          <p:cNvCxnSpPr/>
          <p:nvPr/>
        </p:nvCxnSpPr>
        <p:spPr>
          <a:xfrm rot="5400000">
            <a:off x="2428066" y="6642916"/>
            <a:ext cx="14287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hape 86"/>
          <p:cNvCxnSpPr>
            <a:stCxn id="160" idx="2"/>
          </p:cNvCxnSpPr>
          <p:nvPr/>
        </p:nvCxnSpPr>
        <p:spPr>
          <a:xfrm rot="5400000">
            <a:off x="2982505" y="5375685"/>
            <a:ext cx="785819" cy="1750231"/>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hape 88"/>
          <p:cNvCxnSpPr>
            <a:stCxn id="203" idx="2"/>
          </p:cNvCxnSpPr>
          <p:nvPr/>
        </p:nvCxnSpPr>
        <p:spPr>
          <a:xfrm rot="5400000" flipH="1">
            <a:off x="5393537" y="5036355"/>
            <a:ext cx="500066" cy="2714644"/>
          </a:xfrm>
          <a:prstGeom prst="bentConnector4">
            <a:avLst>
              <a:gd name="adj1" fmla="val -23209"/>
              <a:gd name="adj2" fmla="val 60526"/>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Flowchart: Decision 45"/>
          <p:cNvSpPr/>
          <p:nvPr/>
        </p:nvSpPr>
        <p:spPr>
          <a:xfrm>
            <a:off x="4286248" y="3143248"/>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chemeClr val="accent4">
                    <a:lumMod val="60000"/>
                    <a:lumOff val="40000"/>
                  </a:schemeClr>
                </a:solidFill>
              </a:rPr>
              <a:t>FD</a:t>
            </a:r>
            <a:r>
              <a:rPr lang="en-US" sz="1100" b="1" dirty="0" smtClean="0"/>
              <a:t>&gt;10cm</a:t>
            </a:r>
            <a:endParaRPr lang="en-US" sz="1100" b="1" dirty="0"/>
          </a:p>
        </p:txBody>
      </p:sp>
      <p:sp>
        <p:nvSpPr>
          <p:cNvPr id="47" name="Flowchart: Terminator 46"/>
          <p:cNvSpPr/>
          <p:nvPr/>
        </p:nvSpPr>
        <p:spPr>
          <a:xfrm>
            <a:off x="4357686" y="1857363"/>
            <a:ext cx="1037004" cy="214315"/>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Start</a:t>
            </a:r>
            <a:endParaRPr lang="en-US" sz="1100" b="1" dirty="0">
              <a:solidFill>
                <a:schemeClr val="bg1"/>
              </a:solidFill>
            </a:endParaRPr>
          </a:p>
        </p:txBody>
      </p:sp>
      <p:sp>
        <p:nvSpPr>
          <p:cNvPr id="48" name="Flowchart: Data 47"/>
          <p:cNvSpPr/>
          <p:nvPr/>
        </p:nvSpPr>
        <p:spPr>
          <a:xfrm>
            <a:off x="4226332" y="2285992"/>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sp>
        <p:nvSpPr>
          <p:cNvPr id="49" name="Flowchart: Process 48"/>
          <p:cNvSpPr/>
          <p:nvPr/>
        </p:nvSpPr>
        <p:spPr>
          <a:xfrm>
            <a:off x="4286248" y="2714621"/>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sp>
        <p:nvSpPr>
          <p:cNvPr id="50" name="TextBox 49"/>
          <p:cNvSpPr txBox="1"/>
          <p:nvPr/>
        </p:nvSpPr>
        <p:spPr>
          <a:xfrm>
            <a:off x="3929058" y="3214686"/>
            <a:ext cx="500066" cy="276999"/>
          </a:xfrm>
          <a:prstGeom prst="rect">
            <a:avLst/>
          </a:prstGeom>
          <a:noFill/>
        </p:spPr>
        <p:txBody>
          <a:bodyPr wrap="square" rtlCol="0">
            <a:spAutoFit/>
          </a:bodyPr>
          <a:lstStyle/>
          <a:p>
            <a:r>
              <a:rPr lang="en-US" sz="1200" b="1" dirty="0" smtClean="0"/>
              <a:t>Yes</a:t>
            </a:r>
            <a:endParaRPr lang="en-US" sz="1200" b="1" dirty="0"/>
          </a:p>
        </p:txBody>
      </p:sp>
      <p:cxnSp>
        <p:nvCxnSpPr>
          <p:cNvPr id="51" name="Straight Arrow Connector 50"/>
          <p:cNvCxnSpPr/>
          <p:nvPr/>
        </p:nvCxnSpPr>
        <p:spPr>
          <a:xfrm rot="5400000">
            <a:off x="4749801" y="260666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4751389" y="303529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hape 53"/>
          <p:cNvCxnSpPr/>
          <p:nvPr/>
        </p:nvCxnSpPr>
        <p:spPr>
          <a:xfrm rot="5400000" flipH="1" flipV="1">
            <a:off x="3560922" y="1989294"/>
            <a:ext cx="1143008" cy="145065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hape 54"/>
          <p:cNvCxnSpPr/>
          <p:nvPr/>
        </p:nvCxnSpPr>
        <p:spPr>
          <a:xfrm>
            <a:off x="5429256" y="3429000"/>
            <a:ext cx="357190" cy="42862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357818" y="3223439"/>
            <a:ext cx="500066" cy="276999"/>
          </a:xfrm>
          <a:prstGeom prst="rect">
            <a:avLst/>
          </a:prstGeom>
          <a:noFill/>
        </p:spPr>
        <p:txBody>
          <a:bodyPr wrap="square" rtlCol="0">
            <a:spAutoFit/>
          </a:bodyPr>
          <a:lstStyle/>
          <a:p>
            <a:r>
              <a:rPr lang="en-US" sz="1200" b="1" dirty="0" smtClean="0"/>
              <a:t>No</a:t>
            </a:r>
            <a:endParaRPr lang="en-US" sz="1200" b="1" dirty="0"/>
          </a:p>
        </p:txBody>
      </p:sp>
      <p:sp>
        <p:nvSpPr>
          <p:cNvPr id="61" name="Flowchart: Alternate Process 60"/>
          <p:cNvSpPr/>
          <p:nvPr/>
        </p:nvSpPr>
        <p:spPr>
          <a:xfrm>
            <a:off x="2885142" y="3286124"/>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Go Forward</a:t>
            </a:r>
            <a:endParaRPr lang="en-US" sz="1100" b="1" dirty="0"/>
          </a:p>
        </p:txBody>
      </p:sp>
      <p:cxnSp>
        <p:nvCxnSpPr>
          <p:cNvPr id="67" name="Straight Arrow Connector 66"/>
          <p:cNvCxnSpPr/>
          <p:nvPr/>
        </p:nvCxnSpPr>
        <p:spPr>
          <a:xfrm rot="5400000">
            <a:off x="4750595" y="217883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0800000">
            <a:off x="3929058" y="3429000"/>
            <a:ext cx="35719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Flowchart: Alternate Process 73"/>
          <p:cNvSpPr/>
          <p:nvPr/>
        </p:nvSpPr>
        <p:spPr>
          <a:xfrm>
            <a:off x="8286776" y="5572140"/>
            <a:ext cx="785818" cy="857256"/>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and check</a:t>
            </a:r>
            <a:endParaRPr lang="en-US" sz="1100" b="1" dirty="0"/>
          </a:p>
        </p:txBody>
      </p:sp>
      <p:sp>
        <p:nvSpPr>
          <p:cNvPr id="82" name="Rectangle 81"/>
          <p:cNvSpPr/>
          <p:nvPr/>
        </p:nvSpPr>
        <p:spPr>
          <a:xfrm>
            <a:off x="1857356" y="1845222"/>
            <a:ext cx="1576457" cy="369332"/>
          </a:xfrm>
          <a:prstGeom prst="rect">
            <a:avLst/>
          </a:prstGeom>
        </p:spPr>
        <p:txBody>
          <a:bodyPr wrap="none">
            <a:spAutoFit/>
          </a:bodyPr>
          <a:lstStyle/>
          <a:p>
            <a:r>
              <a:rPr lang="en-US" b="1" dirty="0" smtClean="0"/>
              <a:t>First algorithm</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pic>
        <p:nvPicPr>
          <p:cNvPr id="4" name="video-2012-05-22-16-29-15.mp4">
            <a:hlinkClick r:id="" action="ppaction://media"/>
          </p:cNvPr>
          <p:cNvPicPr>
            <a:picLocks noGrp="1" noRot="1" noChangeAspect="1"/>
          </p:cNvPicPr>
          <p:nvPr>
            <p:ph idx="1"/>
            <a:videoFile r:link="rId1"/>
          </p:nvPr>
        </p:nvPicPr>
        <p:blipFill>
          <a:blip r:embed="rId3" cstate="print"/>
          <a:stretch>
            <a:fillRect/>
          </a:stretch>
        </p:blipFill>
        <p:spPr>
          <a:xfrm>
            <a:off x="4038600" y="3062288"/>
            <a:ext cx="3048000" cy="2286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b="1" dirty="0"/>
          </a:p>
        </p:txBody>
      </p:sp>
      <p:sp>
        <p:nvSpPr>
          <p:cNvPr id="5" name="TextBox 4"/>
          <p:cNvSpPr txBox="1"/>
          <p:nvPr/>
        </p:nvSpPr>
        <p:spPr>
          <a:xfrm>
            <a:off x="1836797" y="2059536"/>
            <a:ext cx="3020955" cy="369332"/>
          </a:xfrm>
          <a:prstGeom prst="rect">
            <a:avLst/>
          </a:prstGeom>
          <a:noFill/>
        </p:spPr>
        <p:txBody>
          <a:bodyPr wrap="none" rtlCol="0">
            <a:spAutoFit/>
          </a:bodyPr>
          <a:lstStyle/>
          <a:p>
            <a:r>
              <a:rPr lang="en-US" b="1" dirty="0" smtClean="0">
                <a:solidFill>
                  <a:srgbClr val="C00000"/>
                </a:solidFill>
              </a:rPr>
              <a:t>Forward and Check Algorithm</a:t>
            </a:r>
            <a:endParaRPr lang="en-US" b="1" dirty="0">
              <a:solidFill>
                <a:srgbClr val="C00000"/>
              </a:solidFill>
            </a:endParaRPr>
          </a:p>
        </p:txBody>
      </p:sp>
      <p:sp>
        <p:nvSpPr>
          <p:cNvPr id="6" name="Flowchart: Terminator 5"/>
          <p:cNvSpPr/>
          <p:nvPr/>
        </p:nvSpPr>
        <p:spPr>
          <a:xfrm>
            <a:off x="5143504" y="1714488"/>
            <a:ext cx="1037004" cy="214315"/>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Start</a:t>
            </a:r>
            <a:endParaRPr lang="en-US" sz="1100" b="1" dirty="0">
              <a:solidFill>
                <a:schemeClr val="bg1"/>
              </a:solidFill>
            </a:endParaRPr>
          </a:p>
        </p:txBody>
      </p:sp>
      <p:cxnSp>
        <p:nvCxnSpPr>
          <p:cNvPr id="7" name="Straight Arrow Connector 6"/>
          <p:cNvCxnSpPr/>
          <p:nvPr/>
        </p:nvCxnSpPr>
        <p:spPr>
          <a:xfrm rot="5400000">
            <a:off x="5537207" y="2035166"/>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Flowchart: Data 7"/>
          <p:cNvSpPr/>
          <p:nvPr/>
        </p:nvSpPr>
        <p:spPr>
          <a:xfrm>
            <a:off x="4071934" y="4143381"/>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rgbClr val="FFC000"/>
                </a:solidFill>
              </a:rPr>
              <a:t>LD</a:t>
            </a:r>
            <a:endParaRPr lang="en-US" sz="1100" b="1" dirty="0">
              <a:solidFill>
                <a:srgbClr val="FFCC66"/>
              </a:solidFill>
            </a:endParaRPr>
          </a:p>
        </p:txBody>
      </p:sp>
      <p:sp>
        <p:nvSpPr>
          <p:cNvPr id="9" name="Flowchart: Data 8"/>
          <p:cNvSpPr/>
          <p:nvPr/>
        </p:nvSpPr>
        <p:spPr>
          <a:xfrm>
            <a:off x="5072066" y="2143117"/>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cxnSp>
        <p:nvCxnSpPr>
          <p:cNvPr id="10" name="Straight Arrow Connector 9"/>
          <p:cNvCxnSpPr/>
          <p:nvPr/>
        </p:nvCxnSpPr>
        <p:spPr>
          <a:xfrm rot="5400000">
            <a:off x="5537207" y="2463794"/>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hape 19"/>
          <p:cNvCxnSpPr/>
          <p:nvPr/>
        </p:nvCxnSpPr>
        <p:spPr>
          <a:xfrm rot="5400000">
            <a:off x="3857621" y="5357826"/>
            <a:ext cx="357189" cy="214314"/>
          </a:xfrm>
          <a:prstGeom prst="bentConnector3">
            <a:avLst>
              <a:gd name="adj1" fmla="val 2739"/>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Flowchart: Process 23"/>
          <p:cNvSpPr/>
          <p:nvPr/>
        </p:nvSpPr>
        <p:spPr>
          <a:xfrm>
            <a:off x="4214810" y="4572009"/>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rgbClr val="FFC000"/>
                </a:solidFill>
              </a:rPr>
              <a:t>LD</a:t>
            </a:r>
            <a:endParaRPr lang="en-US" sz="1100" b="1" dirty="0">
              <a:solidFill>
                <a:schemeClr val="accent4">
                  <a:lumMod val="60000"/>
                  <a:lumOff val="40000"/>
                </a:schemeClr>
              </a:solidFill>
            </a:endParaRPr>
          </a:p>
        </p:txBody>
      </p:sp>
      <p:sp>
        <p:nvSpPr>
          <p:cNvPr id="25" name="Flowchart: Process 24"/>
          <p:cNvSpPr/>
          <p:nvPr/>
        </p:nvSpPr>
        <p:spPr>
          <a:xfrm>
            <a:off x="5072066" y="2571745"/>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cxnSp>
        <p:nvCxnSpPr>
          <p:cNvPr id="26" name="Straight Arrow Connector 25"/>
          <p:cNvCxnSpPr/>
          <p:nvPr/>
        </p:nvCxnSpPr>
        <p:spPr>
          <a:xfrm rot="5400000">
            <a:off x="4608513" y="4035430"/>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5537207" y="2892422"/>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Flowchart: Alternate Process 28"/>
          <p:cNvSpPr/>
          <p:nvPr/>
        </p:nvSpPr>
        <p:spPr>
          <a:xfrm>
            <a:off x="3357554" y="5643578"/>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Right 90◦</a:t>
            </a:r>
            <a:endParaRPr lang="en-US" sz="1100" b="1" dirty="0"/>
          </a:p>
        </p:txBody>
      </p:sp>
      <p:cxnSp>
        <p:nvCxnSpPr>
          <p:cNvPr id="30" name="Straight Arrow Connector 29"/>
          <p:cNvCxnSpPr/>
          <p:nvPr/>
        </p:nvCxnSpPr>
        <p:spPr>
          <a:xfrm rot="5400000">
            <a:off x="3822695" y="596425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Flowchart: Alternate Process 30"/>
          <p:cNvSpPr/>
          <p:nvPr/>
        </p:nvSpPr>
        <p:spPr>
          <a:xfrm>
            <a:off x="3357554" y="6072206"/>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10cm</a:t>
            </a:r>
            <a:endParaRPr lang="en-US" sz="1100" b="1" dirty="0"/>
          </a:p>
        </p:txBody>
      </p:sp>
      <p:sp>
        <p:nvSpPr>
          <p:cNvPr id="33" name="Flowchart: Alternate Process 32"/>
          <p:cNvSpPr/>
          <p:nvPr/>
        </p:nvSpPr>
        <p:spPr>
          <a:xfrm>
            <a:off x="3286116" y="6500858"/>
            <a:ext cx="1285884" cy="21429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90◦ opposite</a:t>
            </a:r>
            <a:endParaRPr lang="en-US" sz="1100" b="1" dirty="0"/>
          </a:p>
        </p:txBody>
      </p:sp>
      <p:cxnSp>
        <p:nvCxnSpPr>
          <p:cNvPr id="38" name="Straight Arrow Connector 37"/>
          <p:cNvCxnSpPr/>
          <p:nvPr/>
        </p:nvCxnSpPr>
        <p:spPr>
          <a:xfrm rot="5400000">
            <a:off x="3822695" y="6392883"/>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hape 139"/>
          <p:cNvCxnSpPr/>
          <p:nvPr/>
        </p:nvCxnSpPr>
        <p:spPr>
          <a:xfrm rot="16200000" flipV="1">
            <a:off x="1500166" y="4857760"/>
            <a:ext cx="2571768" cy="1000132"/>
          </a:xfrm>
          <a:prstGeom prst="bentConnector3">
            <a:avLst>
              <a:gd name="adj1" fmla="val -324"/>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flipH="1" flipV="1">
            <a:off x="2179621" y="3963991"/>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Flowchart: Alternate Process 49"/>
          <p:cNvSpPr/>
          <p:nvPr/>
        </p:nvSpPr>
        <p:spPr>
          <a:xfrm>
            <a:off x="1928794" y="3357562"/>
            <a:ext cx="785818" cy="428628"/>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Go Forward</a:t>
            </a:r>
            <a:endParaRPr lang="en-US" sz="1100" b="1" dirty="0"/>
          </a:p>
        </p:txBody>
      </p:sp>
      <p:sp>
        <p:nvSpPr>
          <p:cNvPr id="51" name="Flowchart: Decision 50"/>
          <p:cNvSpPr/>
          <p:nvPr/>
        </p:nvSpPr>
        <p:spPr>
          <a:xfrm>
            <a:off x="5072066" y="3000373"/>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chemeClr val="accent4">
                    <a:lumMod val="60000"/>
                    <a:lumOff val="40000"/>
                  </a:schemeClr>
                </a:solidFill>
              </a:rPr>
              <a:t>FD</a:t>
            </a:r>
            <a:r>
              <a:rPr lang="en-US" sz="1100" b="1" dirty="0" smtClean="0"/>
              <a:t>&gt;10cm</a:t>
            </a:r>
            <a:endParaRPr lang="en-US" sz="1100" b="1" dirty="0"/>
          </a:p>
        </p:txBody>
      </p:sp>
      <p:cxnSp>
        <p:nvCxnSpPr>
          <p:cNvPr id="52" name="Shape 51"/>
          <p:cNvCxnSpPr/>
          <p:nvPr/>
        </p:nvCxnSpPr>
        <p:spPr>
          <a:xfrm>
            <a:off x="6215074" y="3286125"/>
            <a:ext cx="357190" cy="42862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Flowchart: Alternate Process 52"/>
          <p:cNvSpPr/>
          <p:nvPr/>
        </p:nvSpPr>
        <p:spPr>
          <a:xfrm>
            <a:off x="4214810" y="3643315"/>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Go Forward</a:t>
            </a:r>
            <a:endParaRPr lang="en-US" sz="1100" b="1" dirty="0"/>
          </a:p>
        </p:txBody>
      </p:sp>
      <p:cxnSp>
        <p:nvCxnSpPr>
          <p:cNvPr id="55" name="Shape 54"/>
          <p:cNvCxnSpPr/>
          <p:nvPr/>
        </p:nvCxnSpPr>
        <p:spPr>
          <a:xfrm rot="5400000">
            <a:off x="4714876" y="3286125"/>
            <a:ext cx="357190" cy="357190"/>
          </a:xfrm>
          <a:prstGeom prst="bentConnector3">
            <a:avLst>
              <a:gd name="adj1" fmla="val -12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4608513" y="4464058"/>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4608513" y="4892686"/>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4714876" y="3080564"/>
            <a:ext cx="500066" cy="276999"/>
          </a:xfrm>
          <a:prstGeom prst="rect">
            <a:avLst/>
          </a:prstGeom>
          <a:noFill/>
        </p:spPr>
        <p:txBody>
          <a:bodyPr wrap="square" rtlCol="0">
            <a:spAutoFit/>
          </a:bodyPr>
          <a:lstStyle/>
          <a:p>
            <a:r>
              <a:rPr lang="en-US" sz="1200" b="1" dirty="0" smtClean="0"/>
              <a:t>Yes</a:t>
            </a:r>
            <a:endParaRPr lang="en-US" sz="1200" b="1" dirty="0"/>
          </a:p>
        </p:txBody>
      </p:sp>
      <p:sp>
        <p:nvSpPr>
          <p:cNvPr id="62" name="TextBox 61"/>
          <p:cNvSpPr txBox="1"/>
          <p:nvPr/>
        </p:nvSpPr>
        <p:spPr>
          <a:xfrm>
            <a:off x="3857620" y="5072074"/>
            <a:ext cx="500066" cy="276999"/>
          </a:xfrm>
          <a:prstGeom prst="rect">
            <a:avLst/>
          </a:prstGeom>
          <a:noFill/>
        </p:spPr>
        <p:txBody>
          <a:bodyPr wrap="square" rtlCol="0">
            <a:spAutoFit/>
          </a:bodyPr>
          <a:lstStyle/>
          <a:p>
            <a:r>
              <a:rPr lang="en-US" sz="1200" b="1" dirty="0" smtClean="0"/>
              <a:t>Yes</a:t>
            </a:r>
            <a:endParaRPr lang="en-US" sz="1200" b="1" dirty="0"/>
          </a:p>
        </p:txBody>
      </p:sp>
      <p:sp>
        <p:nvSpPr>
          <p:cNvPr id="68" name="TextBox 67"/>
          <p:cNvSpPr txBox="1"/>
          <p:nvPr/>
        </p:nvSpPr>
        <p:spPr>
          <a:xfrm>
            <a:off x="6215074" y="3071810"/>
            <a:ext cx="500066" cy="276999"/>
          </a:xfrm>
          <a:prstGeom prst="rect">
            <a:avLst/>
          </a:prstGeom>
          <a:noFill/>
        </p:spPr>
        <p:txBody>
          <a:bodyPr wrap="square" rtlCol="0">
            <a:spAutoFit/>
          </a:bodyPr>
          <a:lstStyle/>
          <a:p>
            <a:r>
              <a:rPr lang="en-US" sz="1200" b="1" dirty="0" smtClean="0"/>
              <a:t>No</a:t>
            </a:r>
            <a:endParaRPr lang="en-US" sz="1200" b="1" dirty="0"/>
          </a:p>
        </p:txBody>
      </p:sp>
      <p:sp>
        <p:nvSpPr>
          <p:cNvPr id="70" name="Flowchart: Alternate Process 69"/>
          <p:cNvSpPr/>
          <p:nvPr/>
        </p:nvSpPr>
        <p:spPr>
          <a:xfrm>
            <a:off x="6072198" y="3714752"/>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Stop</a:t>
            </a:r>
            <a:endParaRPr lang="en-US" sz="1100" b="1" dirty="0"/>
          </a:p>
        </p:txBody>
      </p:sp>
      <p:cxnSp>
        <p:nvCxnSpPr>
          <p:cNvPr id="71" name="Straight Arrow Connector 70"/>
          <p:cNvCxnSpPr/>
          <p:nvPr/>
        </p:nvCxnSpPr>
        <p:spPr>
          <a:xfrm rot="5400000">
            <a:off x="6465901" y="410686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2" name="Flowchart: Terminator 71"/>
          <p:cNvSpPr/>
          <p:nvPr/>
        </p:nvSpPr>
        <p:spPr>
          <a:xfrm>
            <a:off x="6072198" y="4214818"/>
            <a:ext cx="1037004" cy="214315"/>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Finish</a:t>
            </a:r>
            <a:endParaRPr lang="en-US" sz="1100" b="1" dirty="0">
              <a:solidFill>
                <a:schemeClr val="bg1"/>
              </a:solidFill>
            </a:endParaRPr>
          </a:p>
        </p:txBody>
      </p:sp>
      <p:sp>
        <p:nvSpPr>
          <p:cNvPr id="73" name="Flowchart: Decision 72"/>
          <p:cNvSpPr/>
          <p:nvPr/>
        </p:nvSpPr>
        <p:spPr>
          <a:xfrm>
            <a:off x="4143372" y="5000636"/>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rgbClr val="FFC000"/>
                </a:solidFill>
              </a:rPr>
              <a:t>LD</a:t>
            </a:r>
            <a:r>
              <a:rPr lang="en-US" sz="1100" b="1" dirty="0" smtClean="0"/>
              <a:t>&gt;10cm</a:t>
            </a:r>
            <a:endParaRPr lang="en-US" sz="1100" b="1" dirty="0"/>
          </a:p>
        </p:txBody>
      </p:sp>
      <p:sp>
        <p:nvSpPr>
          <p:cNvPr id="74" name="TextBox 73"/>
          <p:cNvSpPr txBox="1"/>
          <p:nvPr/>
        </p:nvSpPr>
        <p:spPr>
          <a:xfrm>
            <a:off x="5214942" y="5072074"/>
            <a:ext cx="500066" cy="276999"/>
          </a:xfrm>
          <a:prstGeom prst="rect">
            <a:avLst/>
          </a:prstGeom>
          <a:noFill/>
        </p:spPr>
        <p:txBody>
          <a:bodyPr wrap="square" rtlCol="0">
            <a:spAutoFit/>
          </a:bodyPr>
          <a:lstStyle/>
          <a:p>
            <a:r>
              <a:rPr lang="en-US" sz="1200" b="1" dirty="0" smtClean="0"/>
              <a:t>No</a:t>
            </a:r>
            <a:endParaRPr lang="en-US" sz="1200" b="1" dirty="0"/>
          </a:p>
        </p:txBody>
      </p:sp>
      <p:cxnSp>
        <p:nvCxnSpPr>
          <p:cNvPr id="80" name="Elbow Connector 79"/>
          <p:cNvCxnSpPr/>
          <p:nvPr/>
        </p:nvCxnSpPr>
        <p:spPr>
          <a:xfrm rot="5400000" flipH="1" flipV="1">
            <a:off x="5000628" y="2285992"/>
            <a:ext cx="3286148" cy="2714644"/>
          </a:xfrm>
          <a:prstGeom prst="bentConnector3">
            <a:avLst>
              <a:gd name="adj1" fmla="val -514"/>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rot="10800000">
            <a:off x="5786446" y="2000241"/>
            <a:ext cx="221457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857356" y="1785926"/>
            <a:ext cx="1576457" cy="369332"/>
          </a:xfrm>
          <a:prstGeom prst="rect">
            <a:avLst/>
          </a:prstGeom>
        </p:spPr>
        <p:txBody>
          <a:bodyPr wrap="none">
            <a:spAutoFit/>
          </a:bodyPr>
          <a:lstStyle/>
          <a:p>
            <a:r>
              <a:rPr lang="en-US" b="1" dirty="0" smtClean="0"/>
              <a:t>First algorithm</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a:xfrm>
            <a:off x="2143108" y="1928802"/>
            <a:ext cx="6248400" cy="3840163"/>
          </a:xfrm>
        </p:spPr>
        <p:txBody>
          <a:bodyPr/>
          <a:lstStyle/>
          <a:p>
            <a:r>
              <a:rPr lang="en-US" dirty="0" smtClean="0"/>
              <a:t>Example</a:t>
            </a:r>
            <a:endParaRPr lang="en-US" dirty="0"/>
          </a:p>
        </p:txBody>
      </p:sp>
      <p:sp>
        <p:nvSpPr>
          <p:cNvPr id="4" name="Rectangle 3"/>
          <p:cNvSpPr/>
          <p:nvPr/>
        </p:nvSpPr>
        <p:spPr>
          <a:xfrm>
            <a:off x="2071670" y="2571744"/>
            <a:ext cx="6572296" cy="36433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Isosceles Triangle 4"/>
          <p:cNvSpPr/>
          <p:nvPr/>
        </p:nvSpPr>
        <p:spPr>
          <a:xfrm>
            <a:off x="7786710" y="5429264"/>
            <a:ext cx="714380" cy="642942"/>
          </a:xfrm>
          <a:prstGeom prst="triangl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572264" y="2571744"/>
            <a:ext cx="428628" cy="78581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10" name="Rectangle 9"/>
          <p:cNvSpPr/>
          <p:nvPr/>
        </p:nvSpPr>
        <p:spPr>
          <a:xfrm>
            <a:off x="2071670" y="2571744"/>
            <a:ext cx="2143140" cy="64294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3071802" y="5143512"/>
            <a:ext cx="1143008" cy="10715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7858148" y="5572140"/>
            <a:ext cx="613694" cy="369332"/>
          </a:xfrm>
          <a:prstGeom prst="rect">
            <a:avLst/>
          </a:prstGeom>
          <a:noFill/>
        </p:spPr>
        <p:txBody>
          <a:bodyPr wrap="none" rtlCol="0">
            <a:spAutoFit/>
          </a:bodyPr>
          <a:lstStyle/>
          <a:p>
            <a:r>
              <a:rPr lang="en-US" dirty="0" smtClean="0"/>
              <a:t>start</a:t>
            </a:r>
            <a:endParaRPr lang="en-US" dirty="0"/>
          </a:p>
        </p:txBody>
      </p:sp>
      <p:sp>
        <p:nvSpPr>
          <p:cNvPr id="14" name="TextBox 13"/>
          <p:cNvSpPr txBox="1"/>
          <p:nvPr/>
        </p:nvSpPr>
        <p:spPr>
          <a:xfrm>
            <a:off x="2000232" y="3143248"/>
            <a:ext cx="729687" cy="369332"/>
          </a:xfrm>
          <a:prstGeom prst="rect">
            <a:avLst/>
          </a:prstGeom>
          <a:solidFill>
            <a:schemeClr val="accent5">
              <a:lumMod val="75000"/>
            </a:schemeClr>
          </a:solidFill>
        </p:spPr>
        <p:txBody>
          <a:bodyPr wrap="none" rtlCol="0">
            <a:spAutoFit/>
          </a:bodyPr>
          <a:lstStyle/>
          <a:p>
            <a:r>
              <a:rPr lang="en-US" dirty="0" smtClean="0">
                <a:solidFill>
                  <a:schemeClr val="bg1"/>
                </a:solidFill>
              </a:rPr>
              <a:t>Finish</a:t>
            </a:r>
            <a:endParaRPr lang="en-US" dirty="0">
              <a:solidFill>
                <a:schemeClr val="bg1"/>
              </a:solidFill>
            </a:endParaRPr>
          </a:p>
        </p:txBody>
      </p:sp>
      <p:cxnSp>
        <p:nvCxnSpPr>
          <p:cNvPr id="18" name="Straight Arrow Connector 17"/>
          <p:cNvCxnSpPr/>
          <p:nvPr/>
        </p:nvCxnSpPr>
        <p:spPr>
          <a:xfrm rot="5400000" flipH="1" flipV="1">
            <a:off x="7108049" y="4249743"/>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6607188" y="4249743"/>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6358346" y="4286652"/>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H="1">
            <a:off x="6929850" y="4285859"/>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6108711" y="4249743"/>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flipH="1" flipV="1">
            <a:off x="4642644"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flipH="1" flipV="1">
            <a:off x="4001290"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6200000" flipH="1">
            <a:off x="4321968" y="4464851"/>
            <a:ext cx="3071835" cy="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6200000" flipH="1">
            <a:off x="3750461" y="4464851"/>
            <a:ext cx="3071835" cy="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2786844"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H="1">
            <a:off x="3107522" y="4464849"/>
            <a:ext cx="3071835" cy="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16200000" flipH="1">
            <a:off x="3893340" y="4107660"/>
            <a:ext cx="928694" cy="2"/>
          </a:xfrm>
          <a:prstGeom prst="straightConnector1">
            <a:avLst/>
          </a:prstGeom>
          <a:ln w="28575">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0800000">
            <a:off x="4000496" y="5000636"/>
            <a:ext cx="223838" cy="9524"/>
          </a:xfrm>
          <a:prstGeom prst="straightConnector1">
            <a:avLst/>
          </a:prstGeom>
          <a:ln w="38100">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3428198"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16200000" flipH="1">
            <a:off x="5858282" y="4286652"/>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flipH="1" flipV="1">
            <a:off x="3179753" y="4178305"/>
            <a:ext cx="1643074"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2964645" y="4179099"/>
            <a:ext cx="1643074" cy="158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rot="5400000">
            <a:off x="2536017" y="4179099"/>
            <a:ext cx="1643074" cy="158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rot="5400000" flipH="1" flipV="1">
            <a:off x="2751125" y="4178305"/>
            <a:ext cx="1643074"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5400000" flipH="1" flipV="1">
            <a:off x="2322497" y="4178305"/>
            <a:ext cx="1643074"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16200000" flipH="1">
            <a:off x="5286778" y="4786718"/>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rot="5400000" flipH="1" flipV="1">
            <a:off x="5537207" y="4749809"/>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5400000" flipH="1" flipV="1">
            <a:off x="1392215" y="4678371"/>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6200000" flipH="1">
            <a:off x="1643440" y="4643048"/>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rot="16200000" flipH="1">
            <a:off x="1143374" y="4714487"/>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16200000" flipV="1">
            <a:off x="4036215" y="5250669"/>
            <a:ext cx="652466" cy="9524"/>
          </a:xfrm>
          <a:prstGeom prst="straightConnector1">
            <a:avLst/>
          </a:prstGeom>
          <a:ln w="38100">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16200000" flipV="1">
            <a:off x="1428728" y="4714884"/>
            <a:ext cx="2009788" cy="9524"/>
          </a:xfrm>
          <a:prstGeom prst="straightConnector1">
            <a:avLst/>
          </a:prstGeom>
          <a:ln w="38100">
            <a:solidFill>
              <a:srgbClr val="06D2DC"/>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dirty="0" smtClean="0"/>
              <a:t>Second algorithm : </a:t>
            </a:r>
            <a:r>
              <a:rPr lang="en-US" dirty="0" smtClean="0"/>
              <a:t>An obstacle at the center of an area.</a:t>
            </a:r>
          </a:p>
          <a:p>
            <a:r>
              <a:rPr lang="en-US" dirty="0" smtClean="0"/>
              <a:t>This algorithm is used to solve case three.</a:t>
            </a:r>
          </a:p>
          <a:p>
            <a:r>
              <a:rPr lang="en-US" dirty="0" smtClean="0"/>
              <a:t>First we need to determine wither the obstacle in the middle of the room or not</a:t>
            </a:r>
          </a:p>
          <a:p>
            <a:r>
              <a:rPr lang="en-US" dirty="0" smtClean="0"/>
              <a:t>Then it need to chick the type of the obstacle discrete or continuous.</a:t>
            </a:r>
          </a:p>
          <a:p>
            <a:pPr>
              <a:buNone/>
            </a:pPr>
            <a:r>
              <a:rPr lang="en-US" dirty="0" smtClean="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Location of obstacle </a:t>
            </a:r>
            <a:endParaRPr lang="en-US" dirty="0"/>
          </a:p>
        </p:txBody>
      </p:sp>
      <p:sp>
        <p:nvSpPr>
          <p:cNvPr id="4" name="Flowchart: Decision 3"/>
          <p:cNvSpPr/>
          <p:nvPr/>
        </p:nvSpPr>
        <p:spPr>
          <a:xfrm>
            <a:off x="4283968" y="4365104"/>
            <a:ext cx="1287024"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If  distance&gt;max</a:t>
            </a:r>
            <a:endParaRPr lang="en-US" sz="1100" b="1" dirty="0"/>
          </a:p>
        </p:txBody>
      </p:sp>
      <p:sp>
        <p:nvSpPr>
          <p:cNvPr id="5" name="Flowchart: Terminator 4"/>
          <p:cNvSpPr/>
          <p:nvPr/>
        </p:nvSpPr>
        <p:spPr>
          <a:xfrm>
            <a:off x="4211960" y="1847673"/>
            <a:ext cx="1571636" cy="357191"/>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Start</a:t>
            </a:r>
            <a:endParaRPr lang="en-US" sz="1100" b="1" dirty="0">
              <a:solidFill>
                <a:schemeClr val="bg1"/>
              </a:solidFill>
            </a:endParaRPr>
          </a:p>
        </p:txBody>
      </p:sp>
      <p:sp>
        <p:nvSpPr>
          <p:cNvPr id="6" name="Flowchart: Data 5"/>
          <p:cNvSpPr/>
          <p:nvPr/>
        </p:nvSpPr>
        <p:spPr>
          <a:xfrm>
            <a:off x="4286818" y="2420888"/>
            <a:ext cx="1653334" cy="353200"/>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accent4">
                    <a:lumMod val="60000"/>
                    <a:lumOff val="40000"/>
                  </a:schemeClr>
                </a:solidFill>
              </a:rPr>
              <a:t>Turn on timer</a:t>
            </a:r>
            <a:endParaRPr lang="en-US" sz="1100" b="1" dirty="0">
              <a:solidFill>
                <a:schemeClr val="accent4">
                  <a:lumMod val="60000"/>
                  <a:lumOff val="40000"/>
                </a:schemeClr>
              </a:solidFill>
            </a:endParaRPr>
          </a:p>
        </p:txBody>
      </p:sp>
      <p:sp>
        <p:nvSpPr>
          <p:cNvPr id="7" name="Flowchart: Process 6"/>
          <p:cNvSpPr/>
          <p:nvPr/>
        </p:nvSpPr>
        <p:spPr>
          <a:xfrm>
            <a:off x="4067944" y="3068960"/>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smtClean="0"/>
          </a:p>
          <a:p>
            <a:pPr algn="ctr"/>
            <a:r>
              <a:rPr lang="en-US" sz="1100" b="1" dirty="0" smtClean="0"/>
              <a:t>Compute  the distance for first  line  </a:t>
            </a:r>
            <a:r>
              <a:rPr lang="en-US" sz="1100" b="1" dirty="0" smtClean="0">
                <a:solidFill>
                  <a:schemeClr val="tx2">
                    <a:lumMod val="50000"/>
                    <a:lumOff val="50000"/>
                  </a:schemeClr>
                </a:solidFill>
              </a:rPr>
              <a:t>max=distance</a:t>
            </a:r>
          </a:p>
          <a:p>
            <a:pPr algn="ctr"/>
            <a:endParaRPr lang="en-US" sz="1100" b="1" dirty="0">
              <a:solidFill>
                <a:schemeClr val="accent4">
                  <a:lumMod val="60000"/>
                  <a:lumOff val="40000"/>
                </a:schemeClr>
              </a:solidFill>
            </a:endParaRPr>
          </a:p>
        </p:txBody>
      </p:sp>
      <p:sp>
        <p:nvSpPr>
          <p:cNvPr id="8" name="Flowchart: Alternate Process 7"/>
          <p:cNvSpPr/>
          <p:nvPr/>
        </p:nvSpPr>
        <p:spPr>
          <a:xfrm>
            <a:off x="2987824" y="5013176"/>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Max=distance</a:t>
            </a:r>
            <a:endParaRPr lang="en-US" sz="1100" b="1" dirty="0"/>
          </a:p>
        </p:txBody>
      </p:sp>
      <p:sp>
        <p:nvSpPr>
          <p:cNvPr id="10" name="TextBox 9"/>
          <p:cNvSpPr txBox="1"/>
          <p:nvPr/>
        </p:nvSpPr>
        <p:spPr>
          <a:xfrm>
            <a:off x="3275856" y="4725144"/>
            <a:ext cx="500066" cy="276999"/>
          </a:xfrm>
          <a:prstGeom prst="rect">
            <a:avLst/>
          </a:prstGeom>
          <a:noFill/>
        </p:spPr>
        <p:txBody>
          <a:bodyPr wrap="square" rtlCol="0">
            <a:spAutoFit/>
          </a:bodyPr>
          <a:lstStyle/>
          <a:p>
            <a:r>
              <a:rPr lang="en-US" sz="1200" b="1" dirty="0" smtClean="0"/>
              <a:t>Yes</a:t>
            </a:r>
            <a:endParaRPr lang="en-US" sz="1200" b="1" dirty="0"/>
          </a:p>
        </p:txBody>
      </p:sp>
      <p:sp>
        <p:nvSpPr>
          <p:cNvPr id="15" name="TextBox 14"/>
          <p:cNvSpPr txBox="1"/>
          <p:nvPr/>
        </p:nvSpPr>
        <p:spPr>
          <a:xfrm>
            <a:off x="6300192" y="4653136"/>
            <a:ext cx="500066" cy="276999"/>
          </a:xfrm>
          <a:prstGeom prst="rect">
            <a:avLst/>
          </a:prstGeom>
          <a:noFill/>
        </p:spPr>
        <p:txBody>
          <a:bodyPr wrap="square" rtlCol="0">
            <a:spAutoFit/>
          </a:bodyPr>
          <a:lstStyle/>
          <a:p>
            <a:r>
              <a:rPr lang="en-US" sz="1200" b="1" dirty="0" smtClean="0"/>
              <a:t>No</a:t>
            </a:r>
            <a:endParaRPr lang="en-US" sz="1200" b="1" dirty="0"/>
          </a:p>
        </p:txBody>
      </p:sp>
      <p:sp>
        <p:nvSpPr>
          <p:cNvPr id="11" name="Flowchart: Process 10"/>
          <p:cNvSpPr/>
          <p:nvPr/>
        </p:nvSpPr>
        <p:spPr>
          <a:xfrm>
            <a:off x="4067944" y="3717032"/>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Compute  the distance for next  line </a:t>
            </a:r>
            <a:endParaRPr lang="en-US" sz="1100" b="1" dirty="0">
              <a:solidFill>
                <a:schemeClr val="accent4">
                  <a:lumMod val="60000"/>
                  <a:lumOff val="40000"/>
                </a:schemeClr>
              </a:solidFill>
            </a:endParaRPr>
          </a:p>
        </p:txBody>
      </p:sp>
      <p:sp>
        <p:nvSpPr>
          <p:cNvPr id="21" name="Flowchart: Alternate Process 20"/>
          <p:cNvSpPr/>
          <p:nvPr/>
        </p:nvSpPr>
        <p:spPr>
          <a:xfrm>
            <a:off x="6012160" y="4941168"/>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Max=max</a:t>
            </a:r>
            <a:endParaRPr lang="en-US" sz="1100" b="1" dirty="0"/>
          </a:p>
        </p:txBody>
      </p:sp>
      <p:sp>
        <p:nvSpPr>
          <p:cNvPr id="23" name="Flowchart: Decision 22"/>
          <p:cNvSpPr/>
          <p:nvPr/>
        </p:nvSpPr>
        <p:spPr>
          <a:xfrm>
            <a:off x="4211960" y="5445224"/>
            <a:ext cx="1359032"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If  distance&lt;max</a:t>
            </a:r>
            <a:endParaRPr lang="en-US" sz="1100" b="1" dirty="0"/>
          </a:p>
        </p:txBody>
      </p:sp>
      <p:sp>
        <p:nvSpPr>
          <p:cNvPr id="25" name="Flowchart: Alternate Process 24"/>
          <p:cNvSpPr/>
          <p:nvPr/>
        </p:nvSpPr>
        <p:spPr>
          <a:xfrm>
            <a:off x="2627784" y="6093296"/>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Obstacle in the middle </a:t>
            </a:r>
            <a:endParaRPr lang="en-US" sz="1100" b="1" dirty="0"/>
          </a:p>
        </p:txBody>
      </p:sp>
      <p:sp>
        <p:nvSpPr>
          <p:cNvPr id="26" name="Flowchart: Alternate Process 25"/>
          <p:cNvSpPr/>
          <p:nvPr/>
        </p:nvSpPr>
        <p:spPr>
          <a:xfrm>
            <a:off x="6012160" y="6021288"/>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Obstacle in end of room</a:t>
            </a:r>
            <a:endParaRPr lang="en-US" sz="1100" b="1" dirty="0"/>
          </a:p>
        </p:txBody>
      </p:sp>
      <p:cxnSp>
        <p:nvCxnSpPr>
          <p:cNvPr id="31" name="Elbow Connector 30"/>
          <p:cNvCxnSpPr>
            <a:stCxn id="4" idx="1"/>
            <a:endCxn id="8" idx="3"/>
          </p:cNvCxnSpPr>
          <p:nvPr/>
        </p:nvCxnSpPr>
        <p:spPr>
          <a:xfrm rot="10800000" flipV="1">
            <a:off x="4031740" y="4761148"/>
            <a:ext cx="252228" cy="39490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4" idx="3"/>
            <a:endCxn id="21" idx="1"/>
          </p:cNvCxnSpPr>
          <p:nvPr/>
        </p:nvCxnSpPr>
        <p:spPr>
          <a:xfrm>
            <a:off x="5570992" y="4761148"/>
            <a:ext cx="441168" cy="32289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4" idx="2"/>
          </p:cNvCxnSpPr>
          <p:nvPr/>
        </p:nvCxnSpPr>
        <p:spPr>
          <a:xfrm>
            <a:off x="4927480" y="5157192"/>
            <a:ext cx="456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3" idx="1"/>
            <a:endCxn id="25" idx="3"/>
          </p:cNvCxnSpPr>
          <p:nvPr/>
        </p:nvCxnSpPr>
        <p:spPr>
          <a:xfrm rot="10800000" flipV="1">
            <a:off x="3923928" y="5841268"/>
            <a:ext cx="288032" cy="4320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3" idx="3"/>
            <a:endCxn id="26" idx="1"/>
          </p:cNvCxnSpPr>
          <p:nvPr/>
        </p:nvCxnSpPr>
        <p:spPr>
          <a:xfrm>
            <a:off x="5570992" y="5841268"/>
            <a:ext cx="441168" cy="36004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11" idx="2"/>
            <a:endCxn id="4" idx="0"/>
          </p:cNvCxnSpPr>
          <p:nvPr/>
        </p:nvCxnSpPr>
        <p:spPr>
          <a:xfrm rot="5400000">
            <a:off x="4821748" y="4254812"/>
            <a:ext cx="216024" cy="45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7" idx="2"/>
            <a:endCxn id="11" idx="0"/>
          </p:cNvCxnSpPr>
          <p:nvPr/>
        </p:nvCxnSpPr>
        <p:spPr>
          <a:xfrm>
            <a:off x="4932040" y="350100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6" idx="3"/>
            <a:endCxn id="7" idx="0"/>
          </p:cNvCxnSpPr>
          <p:nvPr/>
        </p:nvCxnSpPr>
        <p:spPr>
          <a:xfrm flipH="1">
            <a:off x="4932040" y="2774088"/>
            <a:ext cx="16112" cy="2948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004048" y="2204864"/>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059832" y="5733256"/>
            <a:ext cx="500066" cy="276999"/>
          </a:xfrm>
          <a:prstGeom prst="rect">
            <a:avLst/>
          </a:prstGeom>
          <a:noFill/>
        </p:spPr>
        <p:txBody>
          <a:bodyPr wrap="square" rtlCol="0">
            <a:spAutoFit/>
          </a:bodyPr>
          <a:lstStyle/>
          <a:p>
            <a:r>
              <a:rPr lang="en-US" sz="1200" b="1" dirty="0" smtClean="0"/>
              <a:t>Yes</a:t>
            </a:r>
            <a:endParaRPr lang="en-US" sz="1200" b="1" dirty="0"/>
          </a:p>
        </p:txBody>
      </p:sp>
      <p:sp>
        <p:nvSpPr>
          <p:cNvPr id="62" name="TextBox 61"/>
          <p:cNvSpPr txBox="1"/>
          <p:nvPr/>
        </p:nvSpPr>
        <p:spPr>
          <a:xfrm>
            <a:off x="6444208" y="5661248"/>
            <a:ext cx="500066" cy="276999"/>
          </a:xfrm>
          <a:prstGeom prst="rect">
            <a:avLst/>
          </a:prstGeom>
          <a:noFill/>
        </p:spPr>
        <p:txBody>
          <a:bodyPr wrap="square" rtlCol="0">
            <a:spAutoFit/>
          </a:bodyPr>
          <a:lstStyle/>
          <a:p>
            <a:r>
              <a:rPr lang="en-US" sz="1200" b="1" dirty="0" smtClean="0"/>
              <a:t>Yes</a:t>
            </a:r>
            <a:endParaRPr lang="en-US" sz="12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 to avoided obstacle in the middle</a:t>
            </a:r>
            <a:endParaRPr lang="en-US" dirty="0"/>
          </a:p>
        </p:txBody>
      </p:sp>
      <p:sp>
        <p:nvSpPr>
          <p:cNvPr id="4" name="Flowchart: Alternate Process 3"/>
          <p:cNvSpPr/>
          <p:nvPr/>
        </p:nvSpPr>
        <p:spPr>
          <a:xfrm>
            <a:off x="4211960" y="2060848"/>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Obstacle in the middle </a:t>
            </a:r>
            <a:endParaRPr lang="en-US" sz="1100" b="1" dirty="0"/>
          </a:p>
        </p:txBody>
      </p:sp>
      <p:sp>
        <p:nvSpPr>
          <p:cNvPr id="5" name="Flowchart: Process 4"/>
          <p:cNvSpPr/>
          <p:nvPr/>
        </p:nvSpPr>
        <p:spPr>
          <a:xfrm>
            <a:off x="3995936" y="2780928"/>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b="1" dirty="0" smtClean="0"/>
          </a:p>
          <a:p>
            <a:r>
              <a:rPr lang="en-US" sz="1100" b="1" dirty="0" smtClean="0"/>
              <a:t>Compute  the distance for next  line </a:t>
            </a:r>
            <a:endParaRPr lang="en-US" sz="1100" b="1" dirty="0" smtClean="0">
              <a:solidFill>
                <a:schemeClr val="accent4">
                  <a:lumMod val="60000"/>
                  <a:lumOff val="40000"/>
                </a:schemeClr>
              </a:solidFill>
            </a:endParaRPr>
          </a:p>
          <a:p>
            <a:endParaRPr lang="en-US" sz="1100" dirty="0"/>
          </a:p>
        </p:txBody>
      </p:sp>
      <p:sp>
        <p:nvSpPr>
          <p:cNvPr id="6" name="Flowchart: Decision 5"/>
          <p:cNvSpPr/>
          <p:nvPr/>
        </p:nvSpPr>
        <p:spPr>
          <a:xfrm>
            <a:off x="4067944" y="3501008"/>
            <a:ext cx="1512168"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If distance&gt;previous distance</a:t>
            </a:r>
            <a:endParaRPr lang="en-US" sz="1100" b="1" dirty="0"/>
          </a:p>
        </p:txBody>
      </p:sp>
      <p:sp>
        <p:nvSpPr>
          <p:cNvPr id="9" name="Flowchart: Decision 8"/>
          <p:cNvSpPr/>
          <p:nvPr/>
        </p:nvSpPr>
        <p:spPr>
          <a:xfrm>
            <a:off x="2987824" y="4581128"/>
            <a:ext cx="1512168"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While </a:t>
            </a:r>
            <a:r>
              <a:rPr lang="en-US" sz="1100" b="1" dirty="0" smtClean="0"/>
              <a:t>left </a:t>
            </a:r>
            <a:r>
              <a:rPr lang="en-US" sz="1100" b="1" dirty="0" smtClean="0"/>
              <a:t>FD&lt;10</a:t>
            </a:r>
            <a:endParaRPr lang="en-US" sz="1100" b="1" dirty="0"/>
          </a:p>
        </p:txBody>
      </p:sp>
      <p:sp>
        <p:nvSpPr>
          <p:cNvPr id="10" name="Flowchart: Alternate Process 9"/>
          <p:cNvSpPr/>
          <p:nvPr/>
        </p:nvSpPr>
        <p:spPr>
          <a:xfrm>
            <a:off x="1979712" y="5445224"/>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Move forward</a:t>
            </a:r>
            <a:endParaRPr lang="en-US" sz="1100" b="1" dirty="0"/>
          </a:p>
        </p:txBody>
      </p:sp>
      <p:sp>
        <p:nvSpPr>
          <p:cNvPr id="11" name="Flowchart: Alternate Process 10"/>
          <p:cNvSpPr/>
          <p:nvPr/>
        </p:nvSpPr>
        <p:spPr>
          <a:xfrm>
            <a:off x="4355976" y="5301208"/>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left </a:t>
            </a:r>
            <a:endParaRPr lang="en-US" sz="1100" b="1" dirty="0"/>
          </a:p>
        </p:txBody>
      </p:sp>
      <p:cxnSp>
        <p:nvCxnSpPr>
          <p:cNvPr id="13" name="Shape 12"/>
          <p:cNvCxnSpPr>
            <a:stCxn id="6" idx="2"/>
            <a:endCxn id="9" idx="0"/>
          </p:cNvCxnSpPr>
          <p:nvPr/>
        </p:nvCxnSpPr>
        <p:spPr>
          <a:xfrm rot="5400000">
            <a:off x="4139952" y="3897052"/>
            <a:ext cx="288032" cy="108012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9" idx="3"/>
            <a:endCxn id="11" idx="0"/>
          </p:cNvCxnSpPr>
          <p:nvPr/>
        </p:nvCxnSpPr>
        <p:spPr>
          <a:xfrm>
            <a:off x="4499992" y="4977172"/>
            <a:ext cx="504056" cy="32403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10" idx="3"/>
            <a:endCxn id="9" idx="2"/>
          </p:cNvCxnSpPr>
          <p:nvPr/>
        </p:nvCxnSpPr>
        <p:spPr>
          <a:xfrm flipV="1">
            <a:off x="3275856" y="5373216"/>
            <a:ext cx="468052" cy="2520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Flowchart: Process 18"/>
          <p:cNvSpPr/>
          <p:nvPr/>
        </p:nvSpPr>
        <p:spPr>
          <a:xfrm>
            <a:off x="4211960" y="5949280"/>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smtClean="0"/>
              <a:t>Continue first algorithm</a:t>
            </a:r>
            <a:endParaRPr lang="en-US" sz="1100" b="1" dirty="0" smtClean="0">
              <a:solidFill>
                <a:schemeClr val="accent4">
                  <a:lumMod val="60000"/>
                  <a:lumOff val="40000"/>
                </a:schemeClr>
              </a:solidFill>
            </a:endParaRPr>
          </a:p>
          <a:p>
            <a:endParaRPr lang="en-US" sz="1100" dirty="0"/>
          </a:p>
        </p:txBody>
      </p:sp>
      <p:sp>
        <p:nvSpPr>
          <p:cNvPr id="25" name="Flowchart: Process 24"/>
          <p:cNvSpPr/>
          <p:nvPr/>
        </p:nvSpPr>
        <p:spPr>
          <a:xfrm>
            <a:off x="5868144" y="4077072"/>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smtClean="0"/>
              <a:t>Continue first algorithm</a:t>
            </a:r>
            <a:endParaRPr lang="en-US" sz="1100" b="1" dirty="0" smtClean="0">
              <a:solidFill>
                <a:schemeClr val="accent4">
                  <a:lumMod val="60000"/>
                  <a:lumOff val="40000"/>
                </a:schemeClr>
              </a:solidFill>
            </a:endParaRPr>
          </a:p>
          <a:p>
            <a:endParaRPr lang="en-US" sz="1100" dirty="0"/>
          </a:p>
        </p:txBody>
      </p:sp>
      <p:cxnSp>
        <p:nvCxnSpPr>
          <p:cNvPr id="31" name="Elbow Connector 30"/>
          <p:cNvCxnSpPr>
            <a:stCxn id="6" idx="3"/>
            <a:endCxn id="25" idx="1"/>
          </p:cNvCxnSpPr>
          <p:nvPr/>
        </p:nvCxnSpPr>
        <p:spPr>
          <a:xfrm>
            <a:off x="5580112" y="3897052"/>
            <a:ext cx="288032" cy="396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860032" y="2420888"/>
            <a:ext cx="0"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339752" y="4653136"/>
            <a:ext cx="500066" cy="276999"/>
          </a:xfrm>
          <a:prstGeom prst="rect">
            <a:avLst/>
          </a:prstGeom>
          <a:noFill/>
        </p:spPr>
        <p:txBody>
          <a:bodyPr wrap="square" rtlCol="0">
            <a:spAutoFit/>
          </a:bodyPr>
          <a:lstStyle/>
          <a:p>
            <a:r>
              <a:rPr lang="en-US" sz="1200" b="1" dirty="0" smtClean="0"/>
              <a:t>Yes</a:t>
            </a:r>
            <a:endParaRPr lang="en-US" sz="1200" b="1" dirty="0"/>
          </a:p>
        </p:txBody>
      </p:sp>
      <p:sp>
        <p:nvSpPr>
          <p:cNvPr id="39" name="TextBox 38"/>
          <p:cNvSpPr txBox="1"/>
          <p:nvPr/>
        </p:nvSpPr>
        <p:spPr>
          <a:xfrm>
            <a:off x="3491880" y="4005064"/>
            <a:ext cx="500066" cy="276999"/>
          </a:xfrm>
          <a:prstGeom prst="rect">
            <a:avLst/>
          </a:prstGeom>
          <a:noFill/>
        </p:spPr>
        <p:txBody>
          <a:bodyPr wrap="square" rtlCol="0">
            <a:spAutoFit/>
          </a:bodyPr>
          <a:lstStyle/>
          <a:p>
            <a:r>
              <a:rPr lang="en-US" sz="1200" b="1" dirty="0" smtClean="0"/>
              <a:t>Yes</a:t>
            </a:r>
            <a:endParaRPr lang="en-US" sz="1200" b="1" dirty="0"/>
          </a:p>
        </p:txBody>
      </p:sp>
      <p:sp>
        <p:nvSpPr>
          <p:cNvPr id="41" name="TextBox 40"/>
          <p:cNvSpPr txBox="1"/>
          <p:nvPr/>
        </p:nvSpPr>
        <p:spPr>
          <a:xfrm>
            <a:off x="4860032" y="4581128"/>
            <a:ext cx="500066" cy="276999"/>
          </a:xfrm>
          <a:prstGeom prst="rect">
            <a:avLst/>
          </a:prstGeom>
          <a:noFill/>
        </p:spPr>
        <p:txBody>
          <a:bodyPr wrap="square" rtlCol="0">
            <a:spAutoFit/>
          </a:bodyPr>
          <a:lstStyle/>
          <a:p>
            <a:r>
              <a:rPr lang="en-US" sz="1200" b="1" dirty="0" smtClean="0"/>
              <a:t>no</a:t>
            </a:r>
            <a:endParaRPr lang="en-US" sz="1200" b="1" dirty="0"/>
          </a:p>
        </p:txBody>
      </p:sp>
      <p:cxnSp>
        <p:nvCxnSpPr>
          <p:cNvPr id="42" name="Straight Connector 41"/>
          <p:cNvCxnSpPr/>
          <p:nvPr/>
        </p:nvCxnSpPr>
        <p:spPr>
          <a:xfrm flipV="1">
            <a:off x="5076056" y="5661248"/>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endCxn id="5" idx="2"/>
          </p:cNvCxnSpPr>
          <p:nvPr/>
        </p:nvCxnSpPr>
        <p:spPr>
          <a:xfrm flipV="1">
            <a:off x="4860032" y="3212976"/>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hape 45"/>
          <p:cNvCxnSpPr>
            <a:stCxn id="9" idx="1"/>
            <a:endCxn id="10" idx="0"/>
          </p:cNvCxnSpPr>
          <p:nvPr/>
        </p:nvCxnSpPr>
        <p:spPr>
          <a:xfrm rot="10800000" flipV="1">
            <a:off x="2627784" y="4977172"/>
            <a:ext cx="360040" cy="46805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Problems</a:t>
            </a:r>
            <a:endParaRPr lang="en-US" dirty="0"/>
          </a:p>
        </p:txBody>
      </p:sp>
      <p:sp>
        <p:nvSpPr>
          <p:cNvPr id="3" name="Content Placeholder 2"/>
          <p:cNvSpPr>
            <a:spLocks noGrp="1"/>
          </p:cNvSpPr>
          <p:nvPr>
            <p:ph idx="1"/>
          </p:nvPr>
        </p:nvSpPr>
        <p:spPr/>
        <p:txBody>
          <a:bodyPr/>
          <a:lstStyle/>
          <a:p>
            <a:pPr lvl="0"/>
            <a:r>
              <a:rPr lang="en-US" dirty="0" smtClean="0"/>
              <a:t>The problem of unavailable ICs like ultrasonic sensor which we used instead of it the IR.</a:t>
            </a:r>
          </a:p>
          <a:p>
            <a:pPr lvl="0"/>
            <a:r>
              <a:rPr lang="en-US" dirty="0" smtClean="0"/>
              <a:t>The problem of find a suitable toy car that will carry the vacuum.</a:t>
            </a:r>
          </a:p>
          <a:p>
            <a:pPr lvl="0"/>
            <a:r>
              <a:rPr lang="en-US" dirty="0" smtClean="0"/>
              <a:t>A problem that happened because of the vacuum weight, that caused a problems in turning the wheels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Problems cont…</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Problem with motor and high current needed to operate them, and safety method needed to protect the basic circuit from the backward current.</a:t>
            </a:r>
          </a:p>
          <a:p>
            <a:pPr lvl="0"/>
            <a:r>
              <a:rPr lang="en-US" dirty="0" smtClean="0"/>
              <a:t>Mechanical problem in the case of building and combining robot part.</a:t>
            </a:r>
          </a:p>
          <a:p>
            <a:pPr lvl="0"/>
            <a:r>
              <a:rPr lang="en-US" dirty="0" smtClean="0"/>
              <a:t>Problem of dealing with sensor and floating value, some time sensor read wrong value so we put technique to ensure the sensor gives us right values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future development</a:t>
            </a:r>
            <a:endParaRPr lang="en-US" dirty="0"/>
          </a:p>
        </p:txBody>
      </p:sp>
      <p:sp>
        <p:nvSpPr>
          <p:cNvPr id="3" name="Content Placeholder 2"/>
          <p:cNvSpPr>
            <a:spLocks noGrp="1"/>
          </p:cNvSpPr>
          <p:nvPr>
            <p:ph idx="1"/>
          </p:nvPr>
        </p:nvSpPr>
        <p:spPr/>
        <p:txBody>
          <a:bodyPr>
            <a:normAutofit fontScale="92500"/>
          </a:bodyPr>
          <a:lstStyle/>
          <a:p>
            <a:pPr lvl="0"/>
            <a:r>
              <a:rPr lang="en-US" dirty="0" smtClean="0"/>
              <a:t>Now we are working to make the robot smart enough to detect all objects in any position of room.</a:t>
            </a:r>
          </a:p>
          <a:p>
            <a:pPr lvl="0"/>
            <a:r>
              <a:rPr lang="en-US" dirty="0" smtClean="0"/>
              <a:t>In the future we hope to make the robot smarter such that when the robot cleans any room it will save the information about obstacle and its location and if the user want to clean a room it just will restore information and will clean faster.</a:t>
            </a:r>
          </a:p>
          <a:p>
            <a:pPr lvl="0"/>
            <a:r>
              <a:rPr lang="en-US" dirty="0" smtClean="0"/>
              <a:t>We hope to make the robot to clean tables such that it can detect edges and it will clean the tables without falling down.</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3108" y="2286000"/>
            <a:ext cx="6248400" cy="3840163"/>
          </a:xfrm>
        </p:spPr>
        <p:txBody>
          <a:bodyPr>
            <a:normAutofit/>
          </a:bodyPr>
          <a:lstStyle/>
          <a:p>
            <a:pPr algn="ctr">
              <a:buNone/>
            </a:pPr>
            <a:r>
              <a:rPr lang="en-US" sz="9600" dirty="0" smtClean="0">
                <a:latin typeface="Arial" pitchFamily="34" charset="0"/>
                <a:cs typeface="Arial" pitchFamily="34" charset="0"/>
              </a:rPr>
              <a:t>THANK YOU!</a:t>
            </a:r>
            <a:endParaRPr lang="en-US"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Brooklet">
      <a:fillStyleLst>
        <a:solidFill>
          <a:schemeClr val="phClr">
            <a:tint val="100000"/>
          </a:scheme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6175" cap="flat" cmpd="sng" algn="ctr">
          <a:solidFill>
            <a:schemeClr val="phClr">
              <a:alpha val="100000"/>
            </a:schemeClr>
          </a:solidFill>
          <a:prstDash val="solid"/>
        </a:ln>
        <a:ln w="16350" cap="flat" cmpd="sng" algn="ctr">
          <a:solidFill>
            <a:schemeClr val="phClr">
              <a:alpha val="100000"/>
            </a:schemeClr>
          </a:solidFill>
          <a:prstDash val="solid"/>
        </a:ln>
        <a:ln w="29525" cap="flat" cmpd="sng" algn="ctr">
          <a:solidFill>
            <a:schemeClr val="phClr">
              <a:alpha val="100000"/>
            </a:schemeClr>
          </a:solidFill>
          <a:prstDash val="solid"/>
        </a:ln>
      </a:lnStyleLst>
      <a:effectStyleLst>
        <a:effectStyle>
          <a:effectLst>
            <a:outerShdw blurRad="63000" dist="25400" dir="16000000" rotWithShape="0">
              <a:srgbClr val="000000">
                <a:alpha val="10000"/>
              </a:srgbClr>
            </a:outerShdw>
          </a:effectLst>
          <a:scene3d>
            <a:camera prst="orthographicFront"/>
            <a:lightRig rig="soft" dir="t">
              <a:rot lat="0" lon="0" rev="0"/>
            </a:lightRig>
          </a:scene3d>
        </a:effectStyle>
        <a:effectStyle>
          <a:effectLst>
            <a:outerShdw blurRad="63000" dist="25400" dir="16000000" rotWithShape="0">
              <a:srgbClr val="000000">
                <a:alpha val="10000"/>
              </a:srgbClr>
            </a:outerShdw>
          </a:effectLst>
          <a:scene3d>
            <a:camera prst="perspectiveFront" fov="7200000"/>
            <a:lightRig rig="glow" dir="t">
              <a:rot lat="0" lon="0" rev="21000000"/>
            </a:lightRig>
          </a:scene3d>
          <a:sp3d>
            <a:bevelT w="304800" h="44450"/>
            <a:bevelB w="304800" h="44450"/>
            <a:contourClr>
              <a:schemeClr val="phClr">
                <a:shade val="60000"/>
                <a:satMod val="110000"/>
              </a:schemeClr>
            </a:contourClr>
          </a:sp3d>
        </a:effectStyle>
        <a:effectStyle>
          <a:effectLst>
            <a:outerShdw blurRad="63000" dist="25400" dir="16000000" rotWithShape="0">
              <a:srgbClr val="000000">
                <a:alpha val="10000"/>
              </a:srgbClr>
            </a:outerShdw>
          </a:effectLst>
          <a:scene3d>
            <a:camera prst="perspectiveFront" fov="0"/>
            <a:lightRig rig="glow" dir="t">
              <a:rot lat="0" lon="0" rev="21000000"/>
            </a:lightRig>
          </a:scene3d>
          <a:sp3d>
            <a:bevelT w="342900" h="38100" prst="softRound"/>
            <a:bevelB w="342900" h="38100" prst="softRound"/>
            <a:contourClr>
              <a:schemeClr val="phClr">
                <a:shade val="60000"/>
                <a:satMod val="110000"/>
              </a:schemeClr>
            </a:contourClr>
          </a:sp3d>
        </a:effectStyle>
      </a:effectStyleLst>
      <a:bgFillStyleLst>
        <a:solidFill>
          <a:schemeClr val="phClr">
            <a:satMod val="125000"/>
          </a:schemeClr>
        </a:solidFill>
        <a:solidFill>
          <a:schemeClr val="phClr">
            <a:shade val="30000"/>
            <a:satMod val="150000"/>
          </a:schemeClr>
        </a:solidFill>
        <a:gradFill>
          <a:gsLst>
            <a:gs pos="0">
              <a:schemeClr val="phClr">
                <a:tint val="100000"/>
                <a:shade val="80000"/>
                <a:satMod val="135000"/>
              </a:schemeClr>
            </a:gs>
            <a:gs pos="55000">
              <a:schemeClr val="phClr">
                <a:tint val="70000"/>
                <a:shade val="100000"/>
                <a:satMod val="150000"/>
              </a:schemeClr>
            </a:gs>
            <a:gs pos="100000">
              <a:schemeClr val="phClr">
                <a:tint val="70000"/>
                <a:shade val="100000"/>
                <a:satMod val="15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Template>
  <TotalTime>1078</TotalTime>
  <Words>1071</Words>
  <Application>Microsoft Office PowerPoint</Application>
  <PresentationFormat>On-screen Show (4:3)</PresentationFormat>
  <Paragraphs>190</Paragraphs>
  <Slides>32</Slides>
  <Notes>0</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Mod</vt:lpstr>
      <vt:lpstr>Robotic Vacuum  Cleaner </vt:lpstr>
      <vt:lpstr>outline</vt:lpstr>
      <vt:lpstr>Idea cont…</vt:lpstr>
      <vt:lpstr>Idea cont…</vt:lpstr>
      <vt:lpstr>Idea</vt:lpstr>
      <vt:lpstr>Idea cont…</vt:lpstr>
      <vt:lpstr>Features</vt:lpstr>
      <vt:lpstr>Features</vt:lpstr>
      <vt:lpstr>Features cont…</vt:lpstr>
      <vt:lpstr>Features cont…</vt:lpstr>
      <vt:lpstr>Application Scope</vt:lpstr>
      <vt:lpstr>Hardware Components</vt:lpstr>
      <vt:lpstr>Hardware Components cont…</vt:lpstr>
      <vt:lpstr>Hardware Components cont…</vt:lpstr>
      <vt:lpstr>Hardware Components cont…</vt:lpstr>
      <vt:lpstr>Hardware Components cont…</vt:lpstr>
      <vt:lpstr>Software Algorithms</vt:lpstr>
      <vt:lpstr>Software Algorithms cont…</vt:lpstr>
      <vt:lpstr>Software Algorithms cont…</vt:lpstr>
      <vt:lpstr>Software Algorithms cont…</vt:lpstr>
      <vt:lpstr>Software Algorithms cont…</vt:lpstr>
      <vt:lpstr>Software Algorithms cont…</vt:lpstr>
      <vt:lpstr>Software Algorithms cont…</vt:lpstr>
      <vt:lpstr>Software Algorithms cont…</vt:lpstr>
      <vt:lpstr>Software Algorithms cont…</vt:lpstr>
      <vt:lpstr>Software Algorithms cont…</vt:lpstr>
      <vt:lpstr>Location of obstacle </vt:lpstr>
      <vt:lpstr>Algorithm to avoided obstacle in the middle</vt:lpstr>
      <vt:lpstr>Problems</vt:lpstr>
      <vt:lpstr>Problems cont…</vt:lpstr>
      <vt:lpstr>future development</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Robotic Vacuum  Cleaner </dc:title>
  <dc:creator>Hiba</dc:creator>
  <cp:lastModifiedBy>hawa</cp:lastModifiedBy>
  <cp:revision>44</cp:revision>
  <dcterms:created xsi:type="dcterms:W3CDTF">2012-05-20T20:39:00Z</dcterms:created>
  <dcterms:modified xsi:type="dcterms:W3CDTF">2012-05-23T01:38:20Z</dcterms:modified>
</cp:coreProperties>
</file>