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1" r:id="rId2"/>
    <p:sldMasterId id="2147483665" r:id="rId3"/>
  </p:sldMasterIdLst>
  <p:notesMasterIdLst>
    <p:notesMasterId r:id="rId112"/>
  </p:notesMasterIdLst>
  <p:sldIdLst>
    <p:sldId id="256" r:id="rId4"/>
    <p:sldId id="587" r:id="rId5"/>
    <p:sldId id="588" r:id="rId6"/>
    <p:sldId id="258" r:id="rId7"/>
    <p:sldId id="260" r:id="rId8"/>
    <p:sldId id="261" r:id="rId9"/>
    <p:sldId id="262" r:id="rId10"/>
    <p:sldId id="525" r:id="rId11"/>
    <p:sldId id="527" r:id="rId12"/>
    <p:sldId id="528" r:id="rId13"/>
    <p:sldId id="529" r:id="rId14"/>
    <p:sldId id="530" r:id="rId15"/>
    <p:sldId id="531" r:id="rId16"/>
    <p:sldId id="532" r:id="rId17"/>
    <p:sldId id="533" r:id="rId18"/>
    <p:sldId id="534" r:id="rId19"/>
    <p:sldId id="535" r:id="rId20"/>
    <p:sldId id="595" r:id="rId21"/>
    <p:sldId id="397" r:id="rId22"/>
    <p:sldId id="398" r:id="rId23"/>
    <p:sldId id="399" r:id="rId24"/>
    <p:sldId id="400" r:id="rId25"/>
    <p:sldId id="592" r:id="rId26"/>
    <p:sldId id="295" r:id="rId27"/>
    <p:sldId id="501" r:id="rId28"/>
    <p:sldId id="392" r:id="rId29"/>
    <p:sldId id="300" r:id="rId30"/>
    <p:sldId id="593" r:id="rId31"/>
    <p:sldId id="594" r:id="rId32"/>
    <p:sldId id="297" r:id="rId33"/>
    <p:sldId id="298" r:id="rId34"/>
    <p:sldId id="299" r:id="rId35"/>
    <p:sldId id="500" r:id="rId36"/>
    <p:sldId id="502" r:id="rId37"/>
    <p:sldId id="306" r:id="rId38"/>
    <p:sldId id="307" r:id="rId39"/>
    <p:sldId id="590" r:id="rId40"/>
    <p:sldId id="589" r:id="rId41"/>
    <p:sldId id="574" r:id="rId42"/>
    <p:sldId id="538" r:id="rId43"/>
    <p:sldId id="267" r:id="rId44"/>
    <p:sldId id="269" r:id="rId45"/>
    <p:sldId id="575" r:id="rId46"/>
    <p:sldId id="270" r:id="rId47"/>
    <p:sldId id="271" r:id="rId48"/>
    <p:sldId id="272" r:id="rId49"/>
    <p:sldId id="273" r:id="rId50"/>
    <p:sldId id="274" r:id="rId51"/>
    <p:sldId id="275" r:id="rId52"/>
    <p:sldId id="584" r:id="rId53"/>
    <p:sldId id="583" r:id="rId54"/>
    <p:sldId id="582" r:id="rId55"/>
    <p:sldId id="581" r:id="rId56"/>
    <p:sldId id="580" r:id="rId57"/>
    <p:sldId id="579" r:id="rId58"/>
    <p:sldId id="578" r:id="rId59"/>
    <p:sldId id="577" r:id="rId60"/>
    <p:sldId id="576" r:id="rId61"/>
    <p:sldId id="286" r:id="rId62"/>
    <p:sldId id="287" r:id="rId63"/>
    <p:sldId id="288" r:id="rId64"/>
    <p:sldId id="289" r:id="rId65"/>
    <p:sldId id="290" r:id="rId66"/>
    <p:sldId id="291" r:id="rId67"/>
    <p:sldId id="292" r:id="rId68"/>
    <p:sldId id="539" r:id="rId69"/>
    <p:sldId id="526" r:id="rId70"/>
    <p:sldId id="520" r:id="rId71"/>
    <p:sldId id="266" r:id="rId72"/>
    <p:sldId id="521" r:id="rId73"/>
    <p:sldId id="524" r:id="rId74"/>
    <p:sldId id="523" r:id="rId75"/>
    <p:sldId id="522" r:id="rId76"/>
    <p:sldId id="540" r:id="rId77"/>
    <p:sldId id="541" r:id="rId78"/>
    <p:sldId id="542" r:id="rId79"/>
    <p:sldId id="543" r:id="rId80"/>
    <p:sldId id="545" r:id="rId81"/>
    <p:sldId id="546" r:id="rId82"/>
    <p:sldId id="547" r:id="rId83"/>
    <p:sldId id="549" r:id="rId84"/>
    <p:sldId id="591" r:id="rId85"/>
    <p:sldId id="550" r:id="rId86"/>
    <p:sldId id="551" r:id="rId87"/>
    <p:sldId id="552" r:id="rId88"/>
    <p:sldId id="553" r:id="rId89"/>
    <p:sldId id="554" r:id="rId90"/>
    <p:sldId id="555" r:id="rId91"/>
    <p:sldId id="556" r:id="rId92"/>
    <p:sldId id="557" r:id="rId93"/>
    <p:sldId id="558" r:id="rId94"/>
    <p:sldId id="559" r:id="rId95"/>
    <p:sldId id="560" r:id="rId96"/>
    <p:sldId id="561" r:id="rId97"/>
    <p:sldId id="562" r:id="rId98"/>
    <p:sldId id="563" r:id="rId99"/>
    <p:sldId id="564" r:id="rId100"/>
    <p:sldId id="565" r:id="rId101"/>
    <p:sldId id="566" r:id="rId102"/>
    <p:sldId id="567" r:id="rId103"/>
    <p:sldId id="568" r:id="rId104"/>
    <p:sldId id="569" r:id="rId105"/>
    <p:sldId id="570" r:id="rId106"/>
    <p:sldId id="571" r:id="rId107"/>
    <p:sldId id="572" r:id="rId108"/>
    <p:sldId id="573" r:id="rId109"/>
    <p:sldId id="585" r:id="rId110"/>
    <p:sldId id="586" r:id="rId1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02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notesMaster" Target="notesMasters/notesMaster1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presProps" Target="presProps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14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theme" Target="theme/theme1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slide" Target="slides/slide10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F2E817DC-35B0-4E1F-AB3F-A5AA2CB89ED0}" type="presOf" srcId="{D77B1B5B-4F87-4ADC-974D-436B06DAEC49}" destId="{5BDFB833-DC4C-48B5-B780-82AE3ED148F4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9EC5290-726C-47D3-9C28-5D9DF34C7330}">
      <dgm:prSet phldrT="[Text]"/>
      <dgm:spPr/>
      <dgm:t>
        <a:bodyPr/>
        <a:lstStyle/>
        <a:p>
          <a:endParaRPr lang="en-US" dirty="0"/>
        </a:p>
      </dgm:t>
    </dgm:pt>
    <dgm:pt modelId="{A40B1357-2E82-4BCA-967B-7DC39A49D0B6}" type="parTrans" cxnId="{F4861E00-ACC8-4DB3-A775-A939B0FF9B8B}">
      <dgm:prSet/>
      <dgm:spPr/>
      <dgm:t>
        <a:bodyPr/>
        <a:lstStyle/>
        <a:p>
          <a:endParaRPr lang="en-US"/>
        </a:p>
      </dgm:t>
    </dgm:pt>
    <dgm:pt modelId="{DDD6FF9F-D4CE-40C0-A6F3-FE3954BECB8A}" type="sibTrans" cxnId="{F4861E00-ACC8-4DB3-A775-A939B0FF9B8B}">
      <dgm:prSet/>
      <dgm:spPr/>
      <dgm:t>
        <a:bodyPr/>
        <a:lstStyle/>
        <a:p>
          <a:endParaRPr lang="en-US"/>
        </a:p>
      </dgm:t>
    </dgm:pt>
    <dgm:pt modelId="{B834CC21-F827-46F1-9A9D-049BF5A5F206}">
      <dgm:prSet phldrT="[Text]" custT="1"/>
      <dgm:spPr/>
      <dgm:t>
        <a:bodyPr/>
        <a:lstStyle/>
        <a:p>
          <a:r>
            <a:rPr lang="en-US" sz="1900" dirty="0"/>
            <a:t>steel: </a:t>
          </a:r>
          <a:r>
            <a:rPr lang="en-US" sz="1900" dirty="0" err="1"/>
            <a:t>fy</a:t>
          </a:r>
          <a:r>
            <a:rPr lang="en-US" sz="1900" dirty="0"/>
            <a:t>=420 </a:t>
          </a:r>
          <a:r>
            <a:rPr lang="en-US" sz="1900" dirty="0" err="1"/>
            <a:t>Mpa</a:t>
          </a:r>
          <a:r>
            <a:rPr lang="en-US" sz="1900" dirty="0"/>
            <a:t>.</a:t>
          </a:r>
        </a:p>
      </dgm:t>
    </dgm:pt>
    <dgm:pt modelId="{59A5B50B-8DD4-4B72-915D-03A3D78A2949}" type="sibTrans" cxnId="{1F89E381-1B51-44A2-9C63-A976B0A2675D}">
      <dgm:prSet/>
      <dgm:spPr/>
      <dgm:t>
        <a:bodyPr/>
        <a:lstStyle/>
        <a:p>
          <a:endParaRPr lang="en-US"/>
        </a:p>
      </dgm:t>
    </dgm:pt>
    <dgm:pt modelId="{3BDBBDCD-24DE-4439-99FA-B697710C12D8}" type="parTrans" cxnId="{1F89E381-1B51-44A2-9C63-A976B0A2675D}">
      <dgm:prSet/>
      <dgm:spPr/>
      <dgm:t>
        <a:bodyPr/>
        <a:lstStyle/>
        <a:p>
          <a:endParaRPr lang="en-US"/>
        </a:p>
      </dgm:t>
    </dgm:pt>
    <dgm:pt modelId="{AE4C1045-20AF-44FC-9CCA-AB31D249CA1F}">
      <dgm:prSet phldrT="[Text]"/>
      <dgm:spPr/>
      <dgm:t>
        <a:bodyPr/>
        <a:lstStyle/>
        <a:p>
          <a:endParaRPr lang="en-US" dirty="0"/>
        </a:p>
      </dgm:t>
    </dgm:pt>
    <dgm:pt modelId="{49C5B922-48BA-493B-98B8-8D366DFEDFF9}" type="sibTrans" cxnId="{EFB7372B-2640-41AF-BF6D-D09A11706DED}">
      <dgm:prSet/>
      <dgm:spPr/>
      <dgm:t>
        <a:bodyPr/>
        <a:lstStyle/>
        <a:p>
          <a:endParaRPr lang="en-US"/>
        </a:p>
      </dgm:t>
    </dgm:pt>
    <dgm:pt modelId="{C34D24A1-18A0-4584-A400-76A7523A88EE}" type="parTrans" cxnId="{EFB7372B-2640-41AF-BF6D-D09A11706DED}">
      <dgm:prSet/>
      <dgm:spPr/>
      <dgm:t>
        <a:bodyPr/>
        <a:lstStyle/>
        <a:p>
          <a:endParaRPr lang="en-US"/>
        </a:p>
      </dgm:t>
    </dgm:pt>
    <dgm:pt modelId="{13BF5C9F-626D-4B7F-B829-C92D1656E7D0}">
      <dgm:prSet phldrT="[Text]" custT="1"/>
      <dgm:spPr/>
      <dgm:t>
        <a:bodyPr/>
        <a:lstStyle/>
        <a:p>
          <a:r>
            <a:rPr lang="en-US" sz="1900" dirty="0"/>
            <a:t>Concrete : B350 kg/cm2 (</a:t>
          </a:r>
          <a:r>
            <a:rPr lang="en-US" sz="1900" dirty="0" err="1"/>
            <a:t>f'c</a:t>
          </a:r>
          <a:r>
            <a:rPr lang="en-US" sz="1900" dirty="0"/>
            <a:t>=28 </a:t>
          </a:r>
          <a:r>
            <a:rPr lang="en-US" sz="1900" dirty="0" err="1"/>
            <a:t>Mpa</a:t>
          </a:r>
          <a:r>
            <a:rPr lang="en-US" sz="1900" dirty="0"/>
            <a:t>).</a:t>
          </a:r>
        </a:p>
      </dgm:t>
    </dgm:pt>
    <dgm:pt modelId="{8523F420-5EC1-4E49-A93B-A2DF0CB7EC12}" type="sibTrans" cxnId="{BB438C2F-A959-43FC-824A-11DF66944232}">
      <dgm:prSet/>
      <dgm:spPr/>
      <dgm:t>
        <a:bodyPr/>
        <a:lstStyle/>
        <a:p>
          <a:endParaRPr lang="en-US"/>
        </a:p>
      </dgm:t>
    </dgm:pt>
    <dgm:pt modelId="{08A5EE2E-6600-481E-809E-95950C11AA2C}" type="parTrans" cxnId="{BB438C2F-A959-43FC-824A-11DF66944232}">
      <dgm:prSet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</dgm:pt>
    <dgm:pt modelId="{F19E21A5-5082-4466-960D-763D517BD710}" type="pres">
      <dgm:prSet presAssocID="{99EC5290-726C-47D3-9C28-5D9DF34C7330}" presName="composite" presStyleCnt="0"/>
      <dgm:spPr/>
    </dgm:pt>
    <dgm:pt modelId="{0DAAA093-E446-45E5-AE13-C006EDF6884D}" type="pres">
      <dgm:prSet presAssocID="{99EC5290-726C-47D3-9C28-5D9DF34C7330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E1CDC9CC-3CF3-4538-A0D0-2A9DCC9501FB}" type="pres">
      <dgm:prSet presAssocID="{99EC5290-726C-47D3-9C28-5D9DF34C7330}" presName="descendantText" presStyleLbl="alignAcc1" presStyleIdx="0" presStyleCnt="2">
        <dgm:presLayoutVars>
          <dgm:bulletEnabled val="1"/>
        </dgm:presLayoutVars>
      </dgm:prSet>
      <dgm:spPr/>
    </dgm:pt>
    <dgm:pt modelId="{1011DA61-5E11-423E-8D1E-0C84C9369CF7}" type="pres">
      <dgm:prSet presAssocID="{DDD6FF9F-D4CE-40C0-A6F3-FE3954BECB8A}" presName="sp" presStyleCnt="0"/>
      <dgm:spPr/>
    </dgm:pt>
    <dgm:pt modelId="{7A8899BB-FE92-451D-85E2-E962FDEFE2B7}" type="pres">
      <dgm:prSet presAssocID="{AE4C1045-20AF-44FC-9CCA-AB31D249CA1F}" presName="composite" presStyleCnt="0"/>
      <dgm:spPr/>
    </dgm:pt>
    <dgm:pt modelId="{725DB166-4DBE-4B5E-B949-941765CC2BA7}" type="pres">
      <dgm:prSet presAssocID="{AE4C1045-20AF-44FC-9CCA-AB31D249CA1F}" presName="parentText" presStyleLbl="alignNode1" presStyleIdx="1" presStyleCnt="2" custLinFactNeighborX="-3733" custLinFactNeighborY="2673">
        <dgm:presLayoutVars>
          <dgm:chMax val="1"/>
          <dgm:bulletEnabled val="1"/>
        </dgm:presLayoutVars>
      </dgm:prSet>
      <dgm:spPr/>
    </dgm:pt>
    <dgm:pt modelId="{B92D4648-0DED-4F3C-8ACA-42818A8FFF33}" type="pres">
      <dgm:prSet presAssocID="{AE4C1045-20AF-44FC-9CCA-AB31D249CA1F}" presName="descendantText" presStyleLbl="alignAcc1" presStyleIdx="1" presStyleCnt="2" custScaleX="101076" custScaleY="148393" custLinFactNeighborX="4876" custLinFactNeighborY="25822">
        <dgm:presLayoutVars>
          <dgm:bulletEnabled val="1"/>
        </dgm:presLayoutVars>
      </dgm:prSet>
      <dgm:spPr/>
    </dgm:pt>
  </dgm:ptLst>
  <dgm:cxnLst>
    <dgm:cxn modelId="{F4861E00-ACC8-4DB3-A775-A939B0FF9B8B}" srcId="{D77B1B5B-4F87-4ADC-974D-436B06DAEC49}" destId="{99EC5290-726C-47D3-9C28-5D9DF34C7330}" srcOrd="0" destOrd="0" parTransId="{A40B1357-2E82-4BCA-967B-7DC39A49D0B6}" sibTransId="{DDD6FF9F-D4CE-40C0-A6F3-FE3954BECB8A}"/>
    <dgm:cxn modelId="{B3C9080B-70D8-4B29-AF16-ED395BABA84C}" type="presOf" srcId="{13BF5C9F-626D-4B7F-B829-C92D1656E7D0}" destId="{B92D4648-0DED-4F3C-8ACA-42818A8FFF33}" srcOrd="0" destOrd="0" presId="urn:microsoft.com/office/officeart/2005/8/layout/chevron2"/>
    <dgm:cxn modelId="{EFB7372B-2640-41AF-BF6D-D09A11706DED}" srcId="{D77B1B5B-4F87-4ADC-974D-436B06DAEC49}" destId="{AE4C1045-20AF-44FC-9CCA-AB31D249CA1F}" srcOrd="1" destOrd="0" parTransId="{C34D24A1-18A0-4584-A400-76A7523A88EE}" sibTransId="{49C5B922-48BA-493B-98B8-8D366DFEDFF9}"/>
    <dgm:cxn modelId="{BB438C2F-A959-43FC-824A-11DF66944232}" srcId="{AE4C1045-20AF-44FC-9CCA-AB31D249CA1F}" destId="{13BF5C9F-626D-4B7F-B829-C92D1656E7D0}" srcOrd="0" destOrd="0" parTransId="{08A5EE2E-6600-481E-809E-95950C11AA2C}" sibTransId="{8523F420-5EC1-4E49-A93B-A2DF0CB7EC12}"/>
    <dgm:cxn modelId="{FEB2E86E-A564-4A6D-8F24-32DC9A5CDA76}" type="presOf" srcId="{99EC5290-726C-47D3-9C28-5D9DF34C7330}" destId="{0DAAA093-E446-45E5-AE13-C006EDF6884D}" srcOrd="0" destOrd="0" presId="urn:microsoft.com/office/officeart/2005/8/layout/chevron2"/>
    <dgm:cxn modelId="{1F89E381-1B51-44A2-9C63-A976B0A2675D}" srcId="{99EC5290-726C-47D3-9C28-5D9DF34C7330}" destId="{B834CC21-F827-46F1-9A9D-049BF5A5F206}" srcOrd="0" destOrd="0" parTransId="{3BDBBDCD-24DE-4439-99FA-B697710C12D8}" sibTransId="{59A5B50B-8DD4-4B72-915D-03A3D78A2949}"/>
    <dgm:cxn modelId="{1A91928A-1045-45E0-AEB9-FBBE1D1263D7}" type="presOf" srcId="{AE4C1045-20AF-44FC-9CCA-AB31D249CA1F}" destId="{725DB166-4DBE-4B5E-B949-941765CC2BA7}" srcOrd="0" destOrd="0" presId="urn:microsoft.com/office/officeart/2005/8/layout/chevron2"/>
    <dgm:cxn modelId="{24253C8E-EDC6-4C06-B174-BAE786030262}" type="presOf" srcId="{B834CC21-F827-46F1-9A9D-049BF5A5F206}" destId="{E1CDC9CC-3CF3-4538-A0D0-2A9DCC9501FB}" srcOrd="0" destOrd="0" presId="urn:microsoft.com/office/officeart/2005/8/layout/chevron2"/>
    <dgm:cxn modelId="{1F3706A5-9A65-4E5E-B9DD-89D6453CADFD}" type="presOf" srcId="{D77B1B5B-4F87-4ADC-974D-436B06DAEC49}" destId="{5BDFB833-DC4C-48B5-B780-82AE3ED148F4}" srcOrd="0" destOrd="0" presId="urn:microsoft.com/office/officeart/2005/8/layout/chevron2"/>
    <dgm:cxn modelId="{C85DDC62-748B-4643-ABE2-34D14504F049}" type="presParOf" srcId="{5BDFB833-DC4C-48B5-B780-82AE3ED148F4}" destId="{F19E21A5-5082-4466-960D-763D517BD710}" srcOrd="0" destOrd="0" presId="urn:microsoft.com/office/officeart/2005/8/layout/chevron2"/>
    <dgm:cxn modelId="{D2BCF8B4-CED8-45FE-B9E3-B41CB2AF3D74}" type="presParOf" srcId="{F19E21A5-5082-4466-960D-763D517BD710}" destId="{0DAAA093-E446-45E5-AE13-C006EDF6884D}" srcOrd="0" destOrd="0" presId="urn:microsoft.com/office/officeart/2005/8/layout/chevron2"/>
    <dgm:cxn modelId="{EBDE8096-8860-43A7-B4EB-AFED1DC1FC8A}" type="presParOf" srcId="{F19E21A5-5082-4466-960D-763D517BD710}" destId="{E1CDC9CC-3CF3-4538-A0D0-2A9DCC9501FB}" srcOrd="1" destOrd="0" presId="urn:microsoft.com/office/officeart/2005/8/layout/chevron2"/>
    <dgm:cxn modelId="{A0A3DBBB-D2FF-4AE9-8376-DFB745E58727}" type="presParOf" srcId="{5BDFB833-DC4C-48B5-B780-82AE3ED148F4}" destId="{1011DA61-5E11-423E-8D1E-0C84C9369CF7}" srcOrd="1" destOrd="0" presId="urn:microsoft.com/office/officeart/2005/8/layout/chevron2"/>
    <dgm:cxn modelId="{30141555-05FD-4F67-8587-B42C41A34B81}" type="presParOf" srcId="{5BDFB833-DC4C-48B5-B780-82AE3ED148F4}" destId="{7A8899BB-FE92-451D-85E2-E962FDEFE2B7}" srcOrd="2" destOrd="0" presId="urn:microsoft.com/office/officeart/2005/8/layout/chevron2"/>
    <dgm:cxn modelId="{02EEA708-F8F7-4846-B87E-3FABD3FC0C7C}" type="presParOf" srcId="{7A8899BB-FE92-451D-85E2-E962FDEFE2B7}" destId="{725DB166-4DBE-4B5E-B949-941765CC2BA7}" srcOrd="0" destOrd="0" presId="urn:microsoft.com/office/officeart/2005/8/layout/chevron2"/>
    <dgm:cxn modelId="{926E0D5D-58CB-4CE2-8627-21A8DAA2C0B8}" type="presParOf" srcId="{7A8899BB-FE92-451D-85E2-E962FDEFE2B7}" destId="{B92D4648-0DED-4F3C-8ACA-42818A8FFF3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F2E817DC-35B0-4E1F-AB3F-A5AA2CB89ED0}" type="presOf" srcId="{D77B1B5B-4F87-4ADC-974D-436B06DAEC49}" destId="{5BDFB833-DC4C-48B5-B780-82AE3ED148F4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9EC5290-726C-47D3-9C28-5D9DF34C7330}">
      <dgm:prSet phldrT="[Text]"/>
      <dgm:spPr/>
      <dgm:t>
        <a:bodyPr/>
        <a:lstStyle/>
        <a:p>
          <a:endParaRPr lang="en-US" dirty="0"/>
        </a:p>
      </dgm:t>
    </dgm:pt>
    <dgm:pt modelId="{DDD6FF9F-D4CE-40C0-A6F3-FE3954BECB8A}" type="sibTrans" cxnId="{F4861E00-ACC8-4DB3-A775-A939B0FF9B8B}">
      <dgm:prSet/>
      <dgm:spPr/>
      <dgm:t>
        <a:bodyPr/>
        <a:lstStyle/>
        <a:p>
          <a:endParaRPr lang="en-US"/>
        </a:p>
      </dgm:t>
    </dgm:pt>
    <dgm:pt modelId="{A40B1357-2E82-4BCA-967B-7DC39A49D0B6}" type="parTrans" cxnId="{F4861E00-ACC8-4DB3-A775-A939B0FF9B8B}">
      <dgm:prSet/>
      <dgm:spPr/>
      <dgm:t>
        <a:bodyPr/>
        <a:lstStyle/>
        <a:p>
          <a:endParaRPr lang="en-US"/>
        </a:p>
      </dgm:t>
    </dgm:pt>
    <dgm:pt modelId="{B834CC21-F827-46F1-9A9D-049BF5A5F206}">
      <dgm:prSet phldrT="[Text]" custT="1"/>
      <dgm:spPr/>
      <dgm:t>
        <a:bodyPr/>
        <a:lstStyle/>
        <a:p>
          <a:r>
            <a:rPr lang="en-US" sz="1900" dirty="0">
              <a:latin typeface="Times New Roman" panose="02020603050405020304" pitchFamily="18" charset="0"/>
            </a:rPr>
            <a:t>Two way ribbed  thickness =350mm</a:t>
          </a:r>
          <a:endParaRPr lang="en-US" sz="1900" dirty="0"/>
        </a:p>
      </dgm:t>
    </dgm:pt>
    <dgm:pt modelId="{59A5B50B-8DD4-4B72-915D-03A3D78A2949}" type="sibTrans" cxnId="{1F89E381-1B51-44A2-9C63-A976B0A2675D}">
      <dgm:prSet/>
      <dgm:spPr/>
      <dgm:t>
        <a:bodyPr/>
        <a:lstStyle/>
        <a:p>
          <a:endParaRPr lang="en-US"/>
        </a:p>
      </dgm:t>
    </dgm:pt>
    <dgm:pt modelId="{3BDBBDCD-24DE-4439-99FA-B697710C12D8}" type="parTrans" cxnId="{1F89E381-1B51-44A2-9C63-A976B0A2675D}">
      <dgm:prSet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</dgm:pt>
    <dgm:pt modelId="{F19E21A5-5082-4466-960D-763D517BD710}" type="pres">
      <dgm:prSet presAssocID="{99EC5290-726C-47D3-9C28-5D9DF34C7330}" presName="composite" presStyleCnt="0"/>
      <dgm:spPr/>
    </dgm:pt>
    <dgm:pt modelId="{0DAAA093-E446-45E5-AE13-C006EDF6884D}" type="pres">
      <dgm:prSet presAssocID="{99EC5290-726C-47D3-9C28-5D9DF34C7330}" presName="parentText" presStyleLbl="alignNode1" presStyleIdx="0" presStyleCnt="1" custLinFactNeighborY="-186">
        <dgm:presLayoutVars>
          <dgm:chMax val="1"/>
          <dgm:bulletEnabled val="1"/>
        </dgm:presLayoutVars>
      </dgm:prSet>
      <dgm:spPr/>
    </dgm:pt>
    <dgm:pt modelId="{E1CDC9CC-3CF3-4538-A0D0-2A9DCC9501FB}" type="pres">
      <dgm:prSet presAssocID="{99EC5290-726C-47D3-9C28-5D9DF34C7330}" presName="descendantText" presStyleLbl="alignAcc1" presStyleIdx="0" presStyleCnt="1">
        <dgm:presLayoutVars>
          <dgm:bulletEnabled val="1"/>
        </dgm:presLayoutVars>
      </dgm:prSet>
      <dgm:spPr/>
    </dgm:pt>
  </dgm:ptLst>
  <dgm:cxnLst>
    <dgm:cxn modelId="{F4861E00-ACC8-4DB3-A775-A939B0FF9B8B}" srcId="{D77B1B5B-4F87-4ADC-974D-436B06DAEC49}" destId="{99EC5290-726C-47D3-9C28-5D9DF34C7330}" srcOrd="0" destOrd="0" parTransId="{A40B1357-2E82-4BCA-967B-7DC39A49D0B6}" sibTransId="{DDD6FF9F-D4CE-40C0-A6F3-FE3954BECB8A}"/>
    <dgm:cxn modelId="{1F89E381-1B51-44A2-9C63-A976B0A2675D}" srcId="{99EC5290-726C-47D3-9C28-5D9DF34C7330}" destId="{B834CC21-F827-46F1-9A9D-049BF5A5F206}" srcOrd="0" destOrd="0" parTransId="{3BDBBDCD-24DE-4439-99FA-B697710C12D8}" sibTransId="{59A5B50B-8DD4-4B72-915D-03A3D78A2949}"/>
    <dgm:cxn modelId="{993042CF-EF41-4826-91F7-744A49E0350E}" type="presOf" srcId="{B834CC21-F827-46F1-9A9D-049BF5A5F206}" destId="{E1CDC9CC-3CF3-4538-A0D0-2A9DCC9501FB}" srcOrd="0" destOrd="0" presId="urn:microsoft.com/office/officeart/2005/8/layout/chevron2"/>
    <dgm:cxn modelId="{F2E817DC-35B0-4E1F-AB3F-A5AA2CB89ED0}" type="presOf" srcId="{D77B1B5B-4F87-4ADC-974D-436B06DAEC49}" destId="{5BDFB833-DC4C-48B5-B780-82AE3ED148F4}" srcOrd="0" destOrd="0" presId="urn:microsoft.com/office/officeart/2005/8/layout/chevron2"/>
    <dgm:cxn modelId="{9005DEFF-A0FB-4CC9-BFB6-1BD24E4A5814}" type="presOf" srcId="{99EC5290-726C-47D3-9C28-5D9DF34C7330}" destId="{0DAAA093-E446-45E5-AE13-C006EDF6884D}" srcOrd="0" destOrd="0" presId="urn:microsoft.com/office/officeart/2005/8/layout/chevron2"/>
    <dgm:cxn modelId="{152C1D75-0F3B-4D5F-A89F-9CC7344D3D03}" type="presParOf" srcId="{5BDFB833-DC4C-48B5-B780-82AE3ED148F4}" destId="{F19E21A5-5082-4466-960D-763D517BD710}" srcOrd="0" destOrd="0" presId="urn:microsoft.com/office/officeart/2005/8/layout/chevron2"/>
    <dgm:cxn modelId="{D10CAF86-9695-4387-9C15-B770B9373B92}" type="presParOf" srcId="{F19E21A5-5082-4466-960D-763D517BD710}" destId="{0DAAA093-E446-45E5-AE13-C006EDF6884D}" srcOrd="0" destOrd="0" presId="urn:microsoft.com/office/officeart/2005/8/layout/chevron2"/>
    <dgm:cxn modelId="{BDCA6EEE-B113-4951-BF6E-236AB4195E88}" type="presParOf" srcId="{F19E21A5-5082-4466-960D-763D517BD710}" destId="{E1CDC9CC-3CF3-4538-A0D0-2A9DCC9501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AA093-E446-45E5-AE13-C006EDF6884D}">
      <dsp:nvSpPr>
        <dsp:cNvPr id="0" name=""/>
        <dsp:cNvSpPr/>
      </dsp:nvSpPr>
      <dsp:spPr>
        <a:xfrm rot="5400000">
          <a:off x="-110274" y="99660"/>
          <a:ext cx="660602" cy="4624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 rot="-5400000">
        <a:off x="-11183" y="231781"/>
        <a:ext cx="462421" cy="198181"/>
      </dsp:txXfrm>
    </dsp:sp>
    <dsp:sp modelId="{E1CDC9CC-3CF3-4538-A0D0-2A9DCC9501FB}">
      <dsp:nvSpPr>
        <dsp:cNvPr id="0" name=""/>
        <dsp:cNvSpPr/>
      </dsp:nvSpPr>
      <dsp:spPr>
        <a:xfrm rot="5400000">
          <a:off x="2315306" y="-1863498"/>
          <a:ext cx="429391" cy="4157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steel: </a:t>
          </a:r>
          <a:r>
            <a:rPr lang="en-US" sz="1900" kern="1200" dirty="0" err="1"/>
            <a:t>fy</a:t>
          </a:r>
          <a:r>
            <a:rPr lang="en-US" sz="1900" kern="1200" dirty="0"/>
            <a:t>=420 </a:t>
          </a:r>
          <a:r>
            <a:rPr lang="en-US" sz="1900" kern="1200" dirty="0" err="1"/>
            <a:t>Mpa</a:t>
          </a:r>
          <a:r>
            <a:rPr lang="en-US" sz="1900" kern="1200" dirty="0"/>
            <a:t>.</a:t>
          </a:r>
        </a:p>
      </dsp:txBody>
      <dsp:txXfrm rot="-5400000">
        <a:off x="451238" y="21531"/>
        <a:ext cx="4136567" cy="387469"/>
      </dsp:txXfrm>
    </dsp:sp>
    <dsp:sp modelId="{725DB166-4DBE-4B5E-B949-941765CC2BA7}">
      <dsp:nvSpPr>
        <dsp:cNvPr id="0" name=""/>
        <dsp:cNvSpPr/>
      </dsp:nvSpPr>
      <dsp:spPr>
        <a:xfrm rot="5400000">
          <a:off x="-110274" y="544890"/>
          <a:ext cx="660602" cy="462421"/>
        </a:xfrm>
        <a:prstGeom prst="chevron">
          <a:avLst/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 rot="-5400000">
        <a:off x="-11183" y="677011"/>
        <a:ext cx="462421" cy="198181"/>
      </dsp:txXfrm>
    </dsp:sp>
    <dsp:sp modelId="{B92D4648-0DED-4F3C-8ACA-42818A8FFF33}">
      <dsp:nvSpPr>
        <dsp:cNvPr id="0" name=""/>
        <dsp:cNvSpPr/>
      </dsp:nvSpPr>
      <dsp:spPr>
        <a:xfrm rot="5400000">
          <a:off x="2211408" y="-1330328"/>
          <a:ext cx="637186" cy="42022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Concrete : B350 kg/cm2 (</a:t>
          </a:r>
          <a:r>
            <a:rPr lang="en-US" sz="1900" kern="1200" dirty="0" err="1"/>
            <a:t>f'c</a:t>
          </a:r>
          <a:r>
            <a:rPr lang="en-US" sz="1900" kern="1200" dirty="0"/>
            <a:t>=28 </a:t>
          </a:r>
          <a:r>
            <a:rPr lang="en-US" sz="1900" kern="1200" dirty="0" err="1"/>
            <a:t>Mpa</a:t>
          </a:r>
          <a:r>
            <a:rPr lang="en-US" sz="1900" kern="1200" dirty="0"/>
            <a:t>).</a:t>
          </a:r>
        </a:p>
      </dsp:txBody>
      <dsp:txXfrm rot="-5400000">
        <a:off x="428870" y="483315"/>
        <a:ext cx="4171158" cy="574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AA093-E446-45E5-AE13-C006EDF6884D}">
      <dsp:nvSpPr>
        <dsp:cNvPr id="0" name=""/>
        <dsp:cNvSpPr/>
      </dsp:nvSpPr>
      <dsp:spPr>
        <a:xfrm rot="5400000">
          <a:off x="-165960" y="165960"/>
          <a:ext cx="1106402" cy="77448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/>
        </a:p>
      </dsp:txBody>
      <dsp:txXfrm rot="-5400000">
        <a:off x="1" y="387241"/>
        <a:ext cx="774481" cy="331921"/>
      </dsp:txXfrm>
    </dsp:sp>
    <dsp:sp modelId="{E1CDC9CC-3CF3-4538-A0D0-2A9DCC9501FB}">
      <dsp:nvSpPr>
        <dsp:cNvPr id="0" name=""/>
        <dsp:cNvSpPr/>
      </dsp:nvSpPr>
      <dsp:spPr>
        <a:xfrm rot="5400000">
          <a:off x="1725317" y="-950835"/>
          <a:ext cx="719161" cy="26208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>
              <a:latin typeface="Times New Roman" panose="02020603050405020304" pitchFamily="18" charset="0"/>
            </a:rPr>
            <a:t>Two way ribbed  thickness =350mm</a:t>
          </a:r>
          <a:endParaRPr lang="en-US" sz="1900" kern="1200" dirty="0"/>
        </a:p>
      </dsp:txBody>
      <dsp:txXfrm rot="-5400000">
        <a:off x="774482" y="35107"/>
        <a:ext cx="2585725" cy="648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b6be17b48d_0_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b6be17b48d_0_3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b6ed58fe9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b6ed58fe99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b6ed58fe99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b6ed58fe99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b6ed58fe99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b6ed58fe99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AEE58-40A5-4A77-8D38-D707632F6D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2232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AEE58-40A5-4A77-8D38-D707632F6D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830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AEE58-40A5-4A77-8D38-D707632F6D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1547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AEE58-40A5-4A77-8D38-D707632F6D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344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5B6C1-5786-B5AE-075E-C9874DFC5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54C80-BFFA-0EA2-7256-115BA9BC3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D2BEE-827F-E9C4-523E-41F412F71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30AB-C6C3-47FF-ADC5-2850C2740FB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8249A-1308-146E-5840-255583C8C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E17C7-D797-E8AB-D6FF-BEB5D4BF0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83F9D-2706-4BB0-9B83-D479229F9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99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FBC46-B094-7D54-0434-7885DF9F4A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809F73-FB54-DAAF-8B7B-3ECBBC3E1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CCE7E5-738E-ECA8-2F46-15E81C40C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buClrTx/>
            </a:pPr>
            <a:fld id="{1A7730AB-C6C3-47FF-ADC5-2850C2740FB8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>
                <a:buClrTx/>
              </a:pPr>
              <a:t>7/1/2024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12E89-F1EC-C5FD-B665-BB1D56591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buClrTx/>
            </a:pPr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D8F54-88A2-77FD-4CE5-2563BA7DA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12783F9D-2706-4BB0-9B83-D479229F9B68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>
                <a:buClrTx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9637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5B6C1-5786-B5AE-075E-C9874DFC5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54C80-BFFA-0EA2-7256-115BA9BC3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D2BEE-827F-E9C4-523E-41F412F71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buClrTx/>
            </a:pPr>
            <a:fld id="{1A7730AB-C6C3-47FF-ADC5-2850C2740FB8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>
                <a:buClrTx/>
              </a:pPr>
              <a:t>7/1/2024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8249A-1308-146E-5840-255583C8C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buClrTx/>
            </a:pPr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E17C7-D797-E8AB-D6FF-BEB5D4BF0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12783F9D-2706-4BB0-9B83-D479229F9B68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>
                <a:buClrTx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9885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E722B-010C-8C7F-9214-7F80A2AA0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B2D8A-06D8-4C32-0598-D6FB9FFCBC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3F8B61-ADB8-BE6C-A5DE-A035F681F3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5972FE-73BA-E0FB-0A15-D9196DC2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buClrTx/>
            </a:pPr>
            <a:fld id="{1A7730AB-C6C3-47FF-ADC5-2850C2740FB8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>
                <a:buClrTx/>
              </a:pPr>
              <a:t>7/1/2024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6D8C2-5F09-5A2E-5460-46F657698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buClrTx/>
            </a:pPr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F6ED0-6427-57CA-5727-627A5FC69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12783F9D-2706-4BB0-9B83-D479229F9B68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>
                <a:buClrTx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2931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>
              <a:buClrTx/>
            </a:pPr>
            <a:fld id="{79DFA986-DA15-4E0E-83AC-AFE3D3BB0650}" type="datetime1">
              <a:rPr lang="en-US" kern="1200" smtClean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7/1/2024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buClrTx/>
            </a:pPr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 smtClean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‹#›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127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31E3AF-A76F-F673-A631-88D6669C7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9C5E66-BC82-1B39-E7D9-815C02C6D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5958B-0887-24D1-09B3-85F90587DC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730AB-C6C3-47FF-ADC5-2850C2740FB8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055F8-B7D6-20F3-F267-60EC574714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CE070-E970-854C-B1BE-973A086BFC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83F9D-2706-4BB0-9B83-D479229F9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90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14500"/>
            <a:ext cx="7200900" cy="2686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4840039"/>
            <a:ext cx="90342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fld id="{41FAF507-FD42-4627-8068-A8ED385D524D}" type="datetime1">
              <a:rPr lang="en-US" smtClean="0"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4840039"/>
            <a:ext cx="4710623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4840039"/>
            <a:ext cx="119721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2350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33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685800" rtl="0" eaLnBrk="1" latinLnBrk="0" hangingPunct="1">
        <a:lnSpc>
          <a:spcPct val="94000"/>
        </a:lnSpc>
        <a:spcBef>
          <a:spcPts val="750"/>
        </a:spcBef>
        <a:spcAft>
          <a:spcPts val="150"/>
        </a:spcAft>
        <a:buFont typeface="Franklin Gothic Book" panose="020B0503020102020204" pitchFamily="34" charset="0"/>
        <a:buChar char="■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5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287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35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35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7145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0574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2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4003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05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0861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7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14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4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3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14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14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8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microsoft.com/office/2007/relationships/diagramDrawing" Target="../diagrams/drawing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23.png"/><Relationship Id="rId12" Type="http://schemas.openxmlformats.org/officeDocument/2006/relationships/diagramColors" Target="../diagrams/colors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3.xml"/><Relationship Id="rId11" Type="http://schemas.openxmlformats.org/officeDocument/2006/relationships/diagramQuickStyle" Target="../diagrams/quickStyle4.xml"/><Relationship Id="rId5" Type="http://schemas.openxmlformats.org/officeDocument/2006/relationships/diagramColors" Target="../diagrams/colors3.xml"/><Relationship Id="rId10" Type="http://schemas.openxmlformats.org/officeDocument/2006/relationships/diagramLayout" Target="../diagrams/layout4.xml"/><Relationship Id="rId4" Type="http://schemas.openxmlformats.org/officeDocument/2006/relationships/diagramQuickStyle" Target="../diagrams/quickStyle3.xml"/><Relationship Id="rId9" Type="http://schemas.openxmlformats.org/officeDocument/2006/relationships/diagramData" Target="../diagrams/data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5.xml"/><Relationship Id="rId5" Type="http://schemas.microsoft.com/office/2007/relationships/hdphoto" Target="../media/hdphoto1.wdp"/><Relationship Id="rId4" Type="http://schemas.openxmlformats.org/officeDocument/2006/relationships/image" Target="../media/image10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9.jpg"/><Relationship Id="rId4" Type="http://schemas.openxmlformats.org/officeDocument/2006/relationships/image" Target="../media/image117.png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7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104.png"/><Relationship Id="rId4" Type="http://schemas.openxmlformats.org/officeDocument/2006/relationships/image" Target="../media/image12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104.png"/><Relationship Id="rId4" Type="http://schemas.openxmlformats.org/officeDocument/2006/relationships/image" Target="../media/image1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104.png"/><Relationship Id="rId4" Type="http://schemas.openxmlformats.org/officeDocument/2006/relationships/image" Target="../media/image124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104.png"/><Relationship Id="rId4" Type="http://schemas.openxmlformats.org/officeDocument/2006/relationships/image" Target="../media/image117.png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9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0.png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4.png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5.png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6.png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14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1.png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2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14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14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4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4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7625" y="5075"/>
            <a:ext cx="5608200" cy="3619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4361175" y="-655200"/>
            <a:ext cx="5938500" cy="5930700"/>
          </a:xfrm>
          <a:prstGeom prst="ellipse">
            <a:avLst/>
          </a:prstGeom>
          <a:solidFill>
            <a:srgbClr val="B7B7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292150" y="2098025"/>
            <a:ext cx="5460900" cy="14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prepared by:</a:t>
            </a:r>
            <a:endParaRPr sz="1800" i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i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Malak Sholi</a:t>
            </a:r>
            <a:endParaRPr sz="1800" i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Raya Hassoun</a:t>
            </a:r>
            <a:endParaRPr sz="1800" i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Laiale Samer</a:t>
            </a:r>
            <a:endParaRPr sz="1800" i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30475" y="386075"/>
            <a:ext cx="4737000" cy="9906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An- Najah National University</a:t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136275" y="1742350"/>
            <a:ext cx="5460900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900" b="1" i="1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Assessment and Redesign Al-Ledawi Building</a:t>
            </a:r>
            <a:endParaRPr sz="1900" b="1" i="1" u="sng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39750" y="3789600"/>
            <a:ext cx="5460900" cy="13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Under the supervision: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Eng.Alaa Shaheen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6200" y="3643688"/>
            <a:ext cx="10431774" cy="126800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chemeClr val="dk2">
                <a:alpha val="49000"/>
              </a:schemeClr>
            </a:outerShdw>
          </a:effectLst>
        </p:spPr>
      </p:pic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4008863" y="2561062"/>
            <a:ext cx="6013425" cy="126800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chemeClr val="dk2">
                <a:alpha val="49000"/>
              </a:scheme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6816613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6816613" y="1697543"/>
            <a:ext cx="17539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Second basement floor </a:t>
            </a:r>
          </a:p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This floor was added after modification</a:t>
            </a:r>
          </a:p>
        </p:txBody>
      </p:sp>
      <p:pic>
        <p:nvPicPr>
          <p:cNvPr id="4" name="Google Shape;190;p25">
            <a:extLst>
              <a:ext uri="{FF2B5EF4-FFF2-40B4-BE49-F238E27FC236}">
                <a16:creationId xmlns:a16="http://schemas.microsoft.com/office/drawing/2014/main" id="{1407CFF1-C3A6-729D-A8AE-AC643167911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830" t="10203" r="-1829" b="5677"/>
          <a:stretch/>
        </p:blipFill>
        <p:spPr>
          <a:xfrm>
            <a:off x="1014097" y="-4793"/>
            <a:ext cx="4100344" cy="51482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035644"/>
      </p:ext>
    </p:extLst>
  </p:cSld>
  <p:clrMapOvr>
    <a:masterClrMapping/>
  </p:clrMapOvr>
  <p:transition spd="slow">
    <p:wipe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Fire safety design: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662353" y="871858"/>
            <a:ext cx="3909647" cy="349877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The symbols of suppression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A31B18-3FDD-64E8-E866-E159E58D1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8206" y="3493141"/>
            <a:ext cx="2342699" cy="1365170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95D9F72C-46C5-6E0C-E6B1-FD6E321D36B2}"/>
              </a:ext>
            </a:extLst>
          </p:cNvPr>
          <p:cNvSpPr txBox="1">
            <a:spLocks/>
          </p:cNvSpPr>
          <p:nvPr/>
        </p:nvSpPr>
        <p:spPr>
          <a:xfrm>
            <a:off x="5996089" y="3143264"/>
            <a:ext cx="3147911" cy="349877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Emergency signs and light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E15AE4-095B-184C-0F30-A014EAD4EB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325" y="3434904"/>
            <a:ext cx="3615048" cy="1361062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CDCAE48-A56D-6D4B-D62A-0A401E621BEF}"/>
              </a:ext>
            </a:extLst>
          </p:cNvPr>
          <p:cNvSpPr txBox="1">
            <a:spLocks/>
          </p:cNvSpPr>
          <p:nvPr/>
        </p:nvSpPr>
        <p:spPr>
          <a:xfrm>
            <a:off x="1509643" y="3143264"/>
            <a:ext cx="1769064" cy="349877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Extinguishers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3D3392-CF02-897D-B824-04CEDDAE5C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9782" y="1307954"/>
            <a:ext cx="1778369" cy="15530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BC937F-6081-BF57-FB3C-687D78B5B8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7032" y="1307953"/>
            <a:ext cx="2017669" cy="1660373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08AA9B92-8920-8E57-83A1-57D0D42ED91A}"/>
              </a:ext>
            </a:extLst>
          </p:cNvPr>
          <p:cNvSpPr txBox="1">
            <a:spLocks/>
          </p:cNvSpPr>
          <p:nvPr/>
        </p:nvSpPr>
        <p:spPr>
          <a:xfrm>
            <a:off x="6731816" y="872188"/>
            <a:ext cx="1380888" cy="349877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Fire Hose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9415E7A-E22E-C57F-5F52-9BBBA02A9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4369" y="-2"/>
            <a:ext cx="268628" cy="514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139467"/>
      </p:ext>
    </p:extLst>
  </p:cSld>
  <p:clrMapOvr>
    <a:masterClrMapping/>
  </p:clrMapOvr>
  <p:transition spd="slow">
    <p:push dir="u"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14100" y="1865072"/>
            <a:ext cx="15358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24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basement</a:t>
            </a: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4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floors</a:t>
            </a:r>
            <a:endParaRPr lang="en-US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A03CD8-1641-BB07-BBC9-63DFDDBFD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0284" y="209519"/>
            <a:ext cx="3793717" cy="47148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84814C-DCF9-A083-5D64-6DC74FF3E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9519"/>
            <a:ext cx="3647208" cy="453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500731"/>
      </p:ext>
    </p:extLst>
  </p:cSld>
  <p:clrMapOvr>
    <a:masterClrMapping/>
  </p:clrMapOvr>
  <p:transition spd="slow">
    <p:wipe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14100" y="1865072"/>
            <a:ext cx="15358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Commercial </a:t>
            </a:r>
          </a:p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Occupations</a:t>
            </a:r>
            <a:endParaRPr lang="ar-EG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A6DFED-57C3-BA3F-A737-C09962756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605" y="349091"/>
            <a:ext cx="3790396" cy="42784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3A535A-DF6A-BFC7-B494-37D1847E7D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1902"/>
            <a:ext cx="3636184" cy="407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791540"/>
      </p:ext>
    </p:extLst>
  </p:cSld>
  <p:clrMapOvr>
    <a:masterClrMapping/>
  </p:clrMapOvr>
  <p:transition spd="slow">
    <p:wipe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0080319-DFA8-1F37-4322-E42EFCF46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563"/>
            <a:ext cx="3671331" cy="487553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14100" y="1865072"/>
            <a:ext cx="15358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Commercial </a:t>
            </a:r>
          </a:p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Occupations</a:t>
            </a:r>
            <a:endParaRPr lang="ar-EG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5A5ED3-348F-4124-7DBF-DBC14ACF6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9542" y="39229"/>
            <a:ext cx="3804458" cy="49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423649"/>
      </p:ext>
    </p:extLst>
  </p:cSld>
  <p:clrMapOvr>
    <a:masterClrMapping/>
  </p:clrMapOvr>
  <p:transition spd="slow">
    <p:wipe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810241" y="1839835"/>
            <a:ext cx="14021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Office Occupations</a:t>
            </a:r>
            <a:endParaRPr lang="en-US" sz="1800" kern="12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685800">
              <a:buClrTx/>
              <a:defRPr/>
            </a:pPr>
            <a:endParaRPr lang="en-US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E1019B-747E-FE2E-B177-DDD3894E8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266" y="4794"/>
            <a:ext cx="3049733" cy="51387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4A992D-D5F4-BA17-0F41-7007DB0A9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01" y="4793"/>
            <a:ext cx="3000375" cy="513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654533"/>
      </p:ext>
    </p:extLst>
  </p:cSld>
  <p:clrMapOvr>
    <a:masterClrMapping/>
  </p:clrMapOvr>
  <p:transition spd="slow">
    <p:wipe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6250804" y="0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6384586" y="2260126"/>
            <a:ext cx="1402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24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parking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26240B-969B-B093-7C12-204544BE5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777" y="28225"/>
            <a:ext cx="2986640" cy="511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30377"/>
      </p:ext>
    </p:extLst>
  </p:cSld>
  <p:clrMapOvr>
    <a:masterClrMapping/>
  </p:clrMapOvr>
  <p:transition spd="slow">
    <p:wipe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C5F461-F6C9-DFA2-143C-5FD3B31A49E8}"/>
              </a:ext>
            </a:extLst>
          </p:cNvPr>
          <p:cNvSpPr txBox="1"/>
          <p:nvPr/>
        </p:nvSpPr>
        <p:spPr>
          <a:xfrm>
            <a:off x="3780992" y="1839835"/>
            <a:ext cx="14021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Residential Occupations</a:t>
            </a:r>
            <a:endParaRPr lang="en-US" sz="1800" kern="12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685800">
              <a:buClrTx/>
              <a:defRPr/>
            </a:pPr>
            <a:endParaRPr lang="en-US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B19CC2-3F25-7B34-4BC9-CF43C262D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813" y="3471"/>
            <a:ext cx="2699039" cy="51400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6375D4-3D75-7FE2-581A-40CF2281C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588" y="0"/>
            <a:ext cx="303015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550022"/>
      </p:ext>
    </p:extLst>
  </p:cSld>
  <p:clrMapOvr>
    <a:masterClrMapping/>
  </p:clrMapOvr>
  <p:transition spd="slow">
    <p:wipe/>
  </p:transition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1013114" y="2222293"/>
            <a:ext cx="7629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540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Quantity Surveying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5854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6250804" y="0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6250804" y="1754865"/>
            <a:ext cx="16696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24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Cost summery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AA2866B-8DC5-A5B5-94DF-75E3A426E160}"/>
              </a:ext>
            </a:extLst>
          </p:cNvPr>
          <p:cNvSpPr/>
          <p:nvPr/>
        </p:nvSpPr>
        <p:spPr>
          <a:xfrm>
            <a:off x="666428" y="232475"/>
            <a:ext cx="4920711" cy="72842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Total Project Cost = 28,769,347.95 ILS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DBDE28F-5183-8B9D-BE70-EC0817678D4B}"/>
              </a:ext>
            </a:extLst>
          </p:cNvPr>
          <p:cNvSpPr/>
          <p:nvPr/>
        </p:nvSpPr>
        <p:spPr>
          <a:xfrm>
            <a:off x="666428" y="1237282"/>
            <a:ext cx="4920711" cy="72842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Unit Cost = 2435 ILS/m^2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E47E4DF-001B-B605-5B2D-27D6840A53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317146"/>
              </p:ext>
            </p:extLst>
          </p:nvPr>
        </p:nvGraphicFramePr>
        <p:xfrm>
          <a:off x="551571" y="2544310"/>
          <a:ext cx="5150424" cy="144650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575212">
                  <a:extLst>
                    <a:ext uri="{9D8B030D-6E8A-4147-A177-3AD203B41FA5}">
                      <a16:colId xmlns:a16="http://schemas.microsoft.com/office/drawing/2014/main" val="4280367071"/>
                    </a:ext>
                  </a:extLst>
                </a:gridCol>
                <a:gridCol w="2575212">
                  <a:extLst>
                    <a:ext uri="{9D8B030D-6E8A-4147-A177-3AD203B41FA5}">
                      <a16:colId xmlns:a16="http://schemas.microsoft.com/office/drawing/2014/main" val="2986620661"/>
                    </a:ext>
                  </a:extLst>
                </a:gridCol>
              </a:tblGrid>
              <a:tr h="482168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Earthworks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2,058,870.00 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0495062"/>
                  </a:ext>
                </a:extLst>
              </a:tr>
              <a:tr h="482168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19,000,000 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700153"/>
                  </a:ext>
                </a:extLst>
              </a:tr>
              <a:tr h="48216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6,997,000.63 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412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473733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208;p27">
            <a:extLst>
              <a:ext uri="{FF2B5EF4-FFF2-40B4-BE49-F238E27FC236}">
                <a16:creationId xmlns:a16="http://schemas.microsoft.com/office/drawing/2014/main" id="{3E4C2795-9EEF-A3D9-78C2-2FDDEA3BB44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2597" r="2597"/>
          <a:stretch/>
        </p:blipFill>
        <p:spPr>
          <a:xfrm>
            <a:off x="5300420" y="81937"/>
            <a:ext cx="3843579" cy="5056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99;p26">
            <a:extLst>
              <a:ext uri="{FF2B5EF4-FFF2-40B4-BE49-F238E27FC236}">
                <a16:creationId xmlns:a16="http://schemas.microsoft.com/office/drawing/2014/main" id="{1DF2F43E-EC57-71D8-1C33-80FF29E791D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644" r="1644"/>
          <a:stretch/>
        </p:blipFill>
        <p:spPr>
          <a:xfrm>
            <a:off x="0" y="-4793"/>
            <a:ext cx="392882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9" y="2054004"/>
            <a:ext cx="16532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before&amp; after modification</a:t>
            </a:r>
          </a:p>
        </p:txBody>
      </p:sp>
    </p:spTree>
    <p:extLst>
      <p:ext uri="{BB962C8B-B14F-4D97-AF65-F5344CB8AC3E}">
        <p14:creationId xmlns:p14="http://schemas.microsoft.com/office/powerpoint/2010/main" val="325834261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19;p28">
            <a:extLst>
              <a:ext uri="{FF2B5EF4-FFF2-40B4-BE49-F238E27FC236}">
                <a16:creationId xmlns:a16="http://schemas.microsoft.com/office/drawing/2014/main" id="{3A86B59D-6896-0C7D-B600-CBBEA741934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4793"/>
            <a:ext cx="392882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928820" y="-4793"/>
            <a:ext cx="1388056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45394" y="2054004"/>
            <a:ext cx="16532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block</a:t>
            </a:r>
          </a:p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before&amp; after modification</a:t>
            </a:r>
          </a:p>
        </p:txBody>
      </p:sp>
      <p:pic>
        <p:nvPicPr>
          <p:cNvPr id="3" name="Google Shape;226;p29">
            <a:extLst>
              <a:ext uri="{FF2B5EF4-FFF2-40B4-BE49-F238E27FC236}">
                <a16:creationId xmlns:a16="http://schemas.microsoft.com/office/drawing/2014/main" id="{2124FE5A-F1FF-750B-5EDD-B3EB6D16215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7691" r="7699"/>
          <a:stretch/>
        </p:blipFill>
        <p:spPr>
          <a:xfrm>
            <a:off x="5316875" y="-34299"/>
            <a:ext cx="3827125" cy="517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078302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246;p31">
            <a:extLst>
              <a:ext uri="{FF2B5EF4-FFF2-40B4-BE49-F238E27FC236}">
                <a16:creationId xmlns:a16="http://schemas.microsoft.com/office/drawing/2014/main" id="{F452600C-8090-F4A3-CEEA-64FBE646B9E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46176" y="0"/>
            <a:ext cx="3897824" cy="5138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35;p30">
            <a:extLst>
              <a:ext uri="{FF2B5EF4-FFF2-40B4-BE49-F238E27FC236}">
                <a16:creationId xmlns:a16="http://schemas.microsoft.com/office/drawing/2014/main" id="{EBFE2F8B-155F-35A7-95FC-75FBD824E6F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987" r="1997"/>
          <a:stretch/>
        </p:blipFill>
        <p:spPr>
          <a:xfrm>
            <a:off x="0" y="4793"/>
            <a:ext cx="4008124" cy="513870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928820" y="-4793"/>
            <a:ext cx="1388056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45394" y="2054004"/>
            <a:ext cx="16532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First&amp; second  floor</a:t>
            </a:r>
          </a:p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before&amp; after modification</a:t>
            </a:r>
          </a:p>
        </p:txBody>
      </p:sp>
    </p:spTree>
    <p:extLst>
      <p:ext uri="{BB962C8B-B14F-4D97-AF65-F5344CB8AC3E}">
        <p14:creationId xmlns:p14="http://schemas.microsoft.com/office/powerpoint/2010/main" val="263595463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928820" y="-4793"/>
            <a:ext cx="1388056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45394" y="2054004"/>
            <a:ext cx="16532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Third&amp; Fourth   floor</a:t>
            </a:r>
          </a:p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before&amp; after modification</a:t>
            </a:r>
          </a:p>
        </p:txBody>
      </p:sp>
      <p:pic>
        <p:nvPicPr>
          <p:cNvPr id="2" name="Google Shape;273;p34">
            <a:extLst>
              <a:ext uri="{FF2B5EF4-FFF2-40B4-BE49-F238E27FC236}">
                <a16:creationId xmlns:a16="http://schemas.microsoft.com/office/drawing/2014/main" id="{5B5EBEDC-736D-2D2A-57E9-A6D7BBC29E8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2051" y="0"/>
            <a:ext cx="347712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83;p35">
            <a:extLst>
              <a:ext uri="{FF2B5EF4-FFF2-40B4-BE49-F238E27FC236}">
                <a16:creationId xmlns:a16="http://schemas.microsoft.com/office/drawing/2014/main" id="{DBDFF662-BC12-8079-723B-44363AA4F8D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2032" y="0"/>
            <a:ext cx="3322325" cy="5143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791763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928820" y="-4793"/>
            <a:ext cx="1388056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45394" y="2054004"/>
            <a:ext cx="16532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Fifth floor</a:t>
            </a:r>
          </a:p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before&amp; after modification</a:t>
            </a:r>
          </a:p>
        </p:txBody>
      </p:sp>
      <p:pic>
        <p:nvPicPr>
          <p:cNvPr id="4" name="Google Shape;313;p38">
            <a:extLst>
              <a:ext uri="{FF2B5EF4-FFF2-40B4-BE49-F238E27FC236}">
                <a16:creationId xmlns:a16="http://schemas.microsoft.com/office/drawing/2014/main" id="{357646BD-809B-63C0-CAE1-66CB7D5349F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718" b="1709"/>
          <a:stretch/>
        </p:blipFill>
        <p:spPr>
          <a:xfrm>
            <a:off x="142052" y="1"/>
            <a:ext cx="3477126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323;p39">
            <a:extLst>
              <a:ext uri="{FF2B5EF4-FFF2-40B4-BE49-F238E27FC236}">
                <a16:creationId xmlns:a16="http://schemas.microsoft.com/office/drawing/2014/main" id="{BBEB4951-44BC-DB96-AB69-8EC2231BE3F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531" b="1522"/>
          <a:stretch/>
        </p:blipFill>
        <p:spPr>
          <a:xfrm>
            <a:off x="5500302" y="0"/>
            <a:ext cx="3322326" cy="5143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62873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928820" y="-4793"/>
            <a:ext cx="1388056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45394" y="2054004"/>
            <a:ext cx="16532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Sixth floor</a:t>
            </a:r>
          </a:p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before&amp; after modification</a:t>
            </a:r>
          </a:p>
        </p:txBody>
      </p:sp>
      <p:pic>
        <p:nvPicPr>
          <p:cNvPr id="2" name="Google Shape;334;p40">
            <a:extLst>
              <a:ext uri="{FF2B5EF4-FFF2-40B4-BE49-F238E27FC236}">
                <a16:creationId xmlns:a16="http://schemas.microsoft.com/office/drawing/2014/main" id="{56A19608-77A2-125F-8410-4FEE4216FDF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5644" y="0"/>
            <a:ext cx="2924355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346;p41">
            <a:extLst>
              <a:ext uri="{FF2B5EF4-FFF2-40B4-BE49-F238E27FC236}">
                <a16:creationId xmlns:a16="http://schemas.microsoft.com/office/drawing/2014/main" id="{9BB89B6D-2AA7-60FE-B849-87628602B69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5697" y="0"/>
            <a:ext cx="3233234" cy="5143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6644763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836788" y="-4793"/>
            <a:ext cx="1572120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45394" y="2054004"/>
            <a:ext cx="166351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Seventh, eighth and ninth  floor</a:t>
            </a:r>
          </a:p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before&amp; after modification</a:t>
            </a:r>
          </a:p>
        </p:txBody>
      </p:sp>
      <p:pic>
        <p:nvPicPr>
          <p:cNvPr id="4" name="Google Shape;356;p42">
            <a:extLst>
              <a:ext uri="{FF2B5EF4-FFF2-40B4-BE49-F238E27FC236}">
                <a16:creationId xmlns:a16="http://schemas.microsoft.com/office/drawing/2014/main" id="{9D3AE2EA-3B05-1359-AD7F-F6BC349C716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700" r="690"/>
          <a:stretch/>
        </p:blipFill>
        <p:spPr>
          <a:xfrm>
            <a:off x="504648" y="-4794"/>
            <a:ext cx="2924355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368;p43">
            <a:extLst>
              <a:ext uri="{FF2B5EF4-FFF2-40B4-BE49-F238E27FC236}">
                <a16:creationId xmlns:a16="http://schemas.microsoft.com/office/drawing/2014/main" id="{7A9F5EB1-687C-D9D8-9BAF-4E976ACBC05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37" r="347"/>
          <a:stretch/>
        </p:blipFill>
        <p:spPr>
          <a:xfrm>
            <a:off x="5816693" y="-4795"/>
            <a:ext cx="3233235" cy="5143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839759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238539" y="2150918"/>
            <a:ext cx="8832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</a:pPr>
            <a:r>
              <a:rPr lang="en-US" sz="48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Structural Aspect</a:t>
            </a:r>
            <a:endParaRPr lang="en-US" sz="48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584316432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6803" y="-67824"/>
            <a:ext cx="227658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3000" b="1" u="sng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Assumption: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791122" y="557487"/>
            <a:ext cx="93006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1350" b="1" kern="1200" dirty="0"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loads: 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19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857289" y="1120817"/>
            <a:ext cx="2959257" cy="3321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7674" tIns="16212" rIns="117674" bIns="16212" numCol="1" spcCol="1270" anchor="ctr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</a:pP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</a:rPr>
              <a:t>Live load =</a:t>
            </a: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  <a:cs typeface="Tahoma" panose="020B0604030504040204" pitchFamily="34" charset="0"/>
              </a:rPr>
              <a:t>4.79</a:t>
            </a: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</a:rPr>
              <a:t>KN/m</a:t>
            </a:r>
            <a:r>
              <a:rPr lang="en-US" sz="1500" kern="12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sz="1500" kern="1200" baseline="30000" dirty="0">
              <a:solidFill>
                <a:srgbClr val="000000"/>
              </a:solidFill>
              <a:latin typeface="Franklin Gothic Book" panose="020B0503020102020204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866948" y="2071866"/>
            <a:ext cx="2924253" cy="332100"/>
          </a:xfrm>
          <a:custGeom>
            <a:avLst/>
            <a:gdLst>
              <a:gd name="connsiteX0" fmla="*/ 0 w 3899004"/>
              <a:gd name="connsiteY0" fmla="*/ 73801 h 442800"/>
              <a:gd name="connsiteX1" fmla="*/ 73801 w 3899004"/>
              <a:gd name="connsiteY1" fmla="*/ 0 h 442800"/>
              <a:gd name="connsiteX2" fmla="*/ 3825203 w 3899004"/>
              <a:gd name="connsiteY2" fmla="*/ 0 h 442800"/>
              <a:gd name="connsiteX3" fmla="*/ 3899004 w 3899004"/>
              <a:gd name="connsiteY3" fmla="*/ 73801 h 442800"/>
              <a:gd name="connsiteX4" fmla="*/ 3899004 w 3899004"/>
              <a:gd name="connsiteY4" fmla="*/ 368999 h 442800"/>
              <a:gd name="connsiteX5" fmla="*/ 3825203 w 3899004"/>
              <a:gd name="connsiteY5" fmla="*/ 442800 h 442800"/>
              <a:gd name="connsiteX6" fmla="*/ 73801 w 3899004"/>
              <a:gd name="connsiteY6" fmla="*/ 442800 h 442800"/>
              <a:gd name="connsiteX7" fmla="*/ 0 w 3899004"/>
              <a:gd name="connsiteY7" fmla="*/ 368999 h 442800"/>
              <a:gd name="connsiteX8" fmla="*/ 0 w 3899004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99004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25203" y="0"/>
                </a:lnTo>
                <a:cubicBezTo>
                  <a:pt x="3865962" y="0"/>
                  <a:pt x="3899004" y="33042"/>
                  <a:pt x="3899004" y="73801"/>
                </a:cubicBezTo>
                <a:lnTo>
                  <a:pt x="3899004" y="368999"/>
                </a:lnTo>
                <a:cubicBezTo>
                  <a:pt x="3899004" y="409758"/>
                  <a:pt x="3865962" y="442800"/>
                  <a:pt x="3825203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261765"/>
              <a:satOff val="4108"/>
              <a:lumOff val="1429"/>
              <a:alphaOff val="0"/>
            </a:schemeClr>
          </a:fillRef>
          <a:effectRef idx="0">
            <a:schemeClr val="accent5">
              <a:hueOff val="1261765"/>
              <a:satOff val="4108"/>
              <a:lumOff val="14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7674" tIns="16212" rIns="117674" bIns="16212" numCol="1" spcCol="1270" anchor="ctr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</a:pP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load =2 KN/m2</a:t>
            </a:r>
          </a:p>
        </p:txBody>
      </p:sp>
      <p:sp>
        <p:nvSpPr>
          <p:cNvPr id="21" name="Freeform 20"/>
          <p:cNvSpPr/>
          <p:nvPr/>
        </p:nvSpPr>
        <p:spPr>
          <a:xfrm>
            <a:off x="855851" y="2582166"/>
            <a:ext cx="2962129" cy="3321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7674" tIns="16212" rIns="117674" bIns="16212" numCol="1" spcCol="1270" anchor="ctr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</a:pP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load =18 KN/m2</a:t>
            </a:r>
          </a:p>
        </p:txBody>
      </p:sp>
      <p:sp>
        <p:nvSpPr>
          <p:cNvPr id="43" name="Freeform 42"/>
          <p:cNvSpPr/>
          <p:nvPr/>
        </p:nvSpPr>
        <p:spPr>
          <a:xfrm>
            <a:off x="855851" y="1598016"/>
            <a:ext cx="2959257" cy="3321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7674" tIns="16212" rIns="117674" bIns="16212" numCol="1" spcCol="1270" anchor="ctr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</a:pP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</a:rPr>
              <a:t>Live load of parking =</a:t>
            </a: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  <a:cs typeface="Tahoma" panose="020B0604030504040204" pitchFamily="34" charset="0"/>
              </a:rPr>
              <a:t>6</a:t>
            </a: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KN/m2</a:t>
            </a:r>
            <a:endParaRPr lang="en-US" sz="1500" kern="1200" dirty="0">
              <a:solidFill>
                <a:srgbClr val="000000"/>
              </a:solidFill>
              <a:latin typeface="Franklin Gothic Book" panose="020B0503020102020204"/>
            </a:endParaRPr>
          </a:p>
        </p:txBody>
      </p:sp>
      <p:sp>
        <p:nvSpPr>
          <p:cNvPr id="48" name="Freeform 30">
            <a:extLst>
              <a:ext uri="{FF2B5EF4-FFF2-40B4-BE49-F238E27FC236}">
                <a16:creationId xmlns:a16="http://schemas.microsoft.com/office/drawing/2014/main" id="{8B6C759F-7345-47A0-8F21-FE18E8318D48}"/>
              </a:ext>
            </a:extLst>
          </p:cNvPr>
          <p:cNvSpPr/>
          <p:nvPr/>
        </p:nvSpPr>
        <p:spPr>
          <a:xfrm>
            <a:off x="829073" y="3092466"/>
            <a:ext cx="2962129" cy="3321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7674" tIns="16212" rIns="117674" bIns="16212" numCol="1" spcCol="1270" anchor="ctr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</a:pP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load =220 KN/m2</a:t>
            </a:r>
          </a:p>
        </p:txBody>
      </p:sp>
    </p:spTree>
    <p:extLst>
      <p:ext uri="{BB962C8B-B14F-4D97-AF65-F5344CB8AC3E}">
        <p14:creationId xmlns:p14="http://schemas.microsoft.com/office/powerpoint/2010/main" val="210091411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7BE1B05-E649-89B3-9C4D-0D8067261A63}"/>
              </a:ext>
            </a:extLst>
          </p:cNvPr>
          <p:cNvSpPr/>
          <p:nvPr/>
        </p:nvSpPr>
        <p:spPr>
          <a:xfrm>
            <a:off x="1" y="0"/>
            <a:ext cx="1850230" cy="86790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3AB32B-9A87-C7D4-CA4D-08DA912C90B1}"/>
              </a:ext>
            </a:extLst>
          </p:cNvPr>
          <p:cNvSpPr/>
          <p:nvPr/>
        </p:nvSpPr>
        <p:spPr>
          <a:xfrm>
            <a:off x="2" y="867905"/>
            <a:ext cx="1850229" cy="86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549991-EC19-3414-1B1B-3437A376D9BA}"/>
              </a:ext>
            </a:extLst>
          </p:cNvPr>
          <p:cNvSpPr/>
          <p:nvPr/>
        </p:nvSpPr>
        <p:spPr>
          <a:xfrm>
            <a:off x="2" y="1735810"/>
            <a:ext cx="1850229" cy="8679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CC362D-A0EF-ABF3-B8A6-4AB78577CF52}"/>
              </a:ext>
            </a:extLst>
          </p:cNvPr>
          <p:cNvSpPr/>
          <p:nvPr/>
        </p:nvSpPr>
        <p:spPr>
          <a:xfrm>
            <a:off x="-1" y="2603715"/>
            <a:ext cx="1850229" cy="8679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CC4BAC-DF87-4D0E-7B10-64384B16CBA4}"/>
              </a:ext>
            </a:extLst>
          </p:cNvPr>
          <p:cNvSpPr txBox="1"/>
          <p:nvPr/>
        </p:nvSpPr>
        <p:spPr>
          <a:xfrm>
            <a:off x="1697724" y="1928811"/>
            <a:ext cx="69800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en-US" sz="600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CONTENT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89E3E15-70BC-3F6B-6CE2-64112FA13550}"/>
              </a:ext>
            </a:extLst>
          </p:cNvPr>
          <p:cNvSpPr/>
          <p:nvPr/>
        </p:nvSpPr>
        <p:spPr>
          <a:xfrm>
            <a:off x="0" y="3471620"/>
            <a:ext cx="1850229" cy="86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14F1C7-3EC4-8AB3-E630-D95593631839}"/>
              </a:ext>
            </a:extLst>
          </p:cNvPr>
          <p:cNvSpPr/>
          <p:nvPr/>
        </p:nvSpPr>
        <p:spPr>
          <a:xfrm>
            <a:off x="1" y="4339525"/>
            <a:ext cx="1850228" cy="803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28701407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20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9337" y="829126"/>
            <a:ext cx="208903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3000" b="1" u="sng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Materials : </a:t>
            </a:r>
            <a:endParaRPr lang="en-US" sz="3000" u="sng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17980632"/>
              </p:ext>
            </p:extLst>
          </p:nvPr>
        </p:nvGraphicFramePr>
        <p:xfrm>
          <a:off x="5430383" y="2377138"/>
          <a:ext cx="3395314" cy="1106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C019684-43B4-EEBE-FE67-05B2DCBF25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7239224"/>
              </p:ext>
            </p:extLst>
          </p:nvPr>
        </p:nvGraphicFramePr>
        <p:xfrm>
          <a:off x="1130704" y="1823937"/>
          <a:ext cx="4619950" cy="1106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23942800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2789" y="163349"/>
            <a:ext cx="32555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3000" b="1" u="sng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Structure System: </a:t>
            </a:r>
            <a:endParaRPr lang="en-US" sz="3000" u="sng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DA90F7-F90B-4385-C7ED-8BCC115D75CF}"/>
              </a:ext>
            </a:extLst>
          </p:cNvPr>
          <p:cNvSpPr txBox="1"/>
          <p:nvPr/>
        </p:nvSpPr>
        <p:spPr>
          <a:xfrm>
            <a:off x="3973286" y="417265"/>
            <a:ext cx="14151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t>Slab system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71B5443-8618-1B4D-0DB1-49F55C9BDE6E}"/>
              </a:ext>
            </a:extLst>
          </p:cNvPr>
          <p:cNvGraphicFramePr/>
          <p:nvPr/>
        </p:nvGraphicFramePr>
        <p:xfrm>
          <a:off x="695114" y="952390"/>
          <a:ext cx="3147046" cy="911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2370EA2F-8E40-E8DE-2A86-F70AA0068E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8429" y="2631774"/>
            <a:ext cx="2953091" cy="21981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8A125A-1C75-4FE6-1B02-89B40486B2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954" y="650832"/>
            <a:ext cx="2549597" cy="4599787"/>
          </a:xfrm>
          <a:prstGeom prst="rect">
            <a:avLst/>
          </a:prstGeom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7072DEF-5943-B521-34CA-AFA471922A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1623793"/>
              </p:ext>
            </p:extLst>
          </p:nvPr>
        </p:nvGraphicFramePr>
        <p:xfrm>
          <a:off x="4946206" y="855083"/>
          <a:ext cx="3395314" cy="1106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914993459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44403" y="105394"/>
            <a:ext cx="249651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1350" b="1" kern="1200" dirty="0"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en-US" sz="3000" b="1" u="sng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ETABS check</a:t>
            </a:r>
            <a:endParaRPr lang="en-US" sz="3000" u="sng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6497" y="694696"/>
            <a:ext cx="2343911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Compatibility check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85968" y="879361"/>
            <a:ext cx="2177199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Equilibrium check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22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BD0619-766D-C1A1-CF1D-446C5277F8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71" y="1248694"/>
            <a:ext cx="3189529" cy="3426716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1850D4-3F03-CFD2-68E5-B2E74390AD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464057"/>
              </p:ext>
            </p:extLst>
          </p:nvPr>
        </p:nvGraphicFramePr>
        <p:xfrm>
          <a:off x="4792337" y="1407571"/>
          <a:ext cx="4245893" cy="1299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893">
                  <a:extLst>
                    <a:ext uri="{9D8B030D-6E8A-4147-A177-3AD203B41FA5}">
                      <a16:colId xmlns:a16="http://schemas.microsoft.com/office/drawing/2014/main" val="910106556"/>
                    </a:ext>
                  </a:extLst>
                </a:gridCol>
                <a:gridCol w="948214">
                  <a:extLst>
                    <a:ext uri="{9D8B030D-6E8A-4147-A177-3AD203B41FA5}">
                      <a16:colId xmlns:a16="http://schemas.microsoft.com/office/drawing/2014/main" val="3321808926"/>
                    </a:ext>
                  </a:extLst>
                </a:gridCol>
                <a:gridCol w="1107241">
                  <a:extLst>
                    <a:ext uri="{9D8B030D-6E8A-4147-A177-3AD203B41FA5}">
                      <a16:colId xmlns:a16="http://schemas.microsoft.com/office/drawing/2014/main" val="2778125221"/>
                    </a:ext>
                  </a:extLst>
                </a:gridCol>
                <a:gridCol w="599545">
                  <a:extLst>
                    <a:ext uri="{9D8B030D-6E8A-4147-A177-3AD203B41FA5}">
                      <a16:colId xmlns:a16="http://schemas.microsoft.com/office/drawing/2014/main" val="1470580530"/>
                    </a:ext>
                  </a:extLst>
                </a:gridCol>
              </a:tblGrid>
              <a:tr h="324310">
                <a:tc>
                  <a:txBody>
                    <a:bodyPr/>
                    <a:lstStyle/>
                    <a:p>
                      <a:r>
                        <a:rPr lang="en-US" sz="1100" b="0" cap="none" spc="0" dirty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Abadi" panose="020B0604020104020204" pitchFamily="34" charset="0"/>
                        </a:rPr>
                        <a:t>Load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bg1"/>
                          </a:solidFill>
                          <a:latin typeface="Abadi" panose="020B0604020104020204" pitchFamily="34" charset="0"/>
                        </a:rPr>
                        <a:t>Etabs</a:t>
                      </a:r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Abadi" panose="020B0604020104020204" pitchFamily="34" charset="0"/>
                        </a:rPr>
                        <a:t> (KN)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Abadi" panose="020B0604020104020204" pitchFamily="34" charset="0"/>
                        </a:rPr>
                        <a:t>MANUAL (KN)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Abadi" panose="020B0604020104020204" pitchFamily="34" charset="0"/>
                        </a:rPr>
                        <a:t>% error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87618974"/>
                  </a:ext>
                </a:extLst>
              </a:tr>
              <a:tr h="371726">
                <a:tc>
                  <a:txBody>
                    <a:bodyPr/>
                    <a:lstStyle/>
                    <a:p>
                      <a:r>
                        <a:rPr lang="en-US" sz="1100" dirty="0"/>
                        <a:t>Dead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385530.58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393295.49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99627312"/>
                  </a:ext>
                </a:extLst>
              </a:tr>
              <a:tr h="301957">
                <a:tc>
                  <a:txBody>
                    <a:bodyPr/>
                    <a:lstStyle/>
                    <a:p>
                      <a:r>
                        <a:rPr lang="en-US" sz="1100" dirty="0"/>
                        <a:t>Superimposed with wall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173009.35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170478.5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11763685"/>
                  </a:ext>
                </a:extLst>
              </a:tr>
              <a:tr h="301957">
                <a:tc>
                  <a:txBody>
                    <a:bodyPr/>
                    <a:lstStyle/>
                    <a:p>
                      <a:r>
                        <a:rPr lang="en-US" sz="1100" dirty="0"/>
                        <a:t>Live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114388.17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121878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00927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081636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0638" y="61356"/>
            <a:ext cx="2389873" cy="31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15000"/>
              </a:lnSpc>
              <a:spcBef>
                <a:spcPts val="150"/>
              </a:spcBef>
              <a:buClrTx/>
            </a:pPr>
            <a:r>
              <a:rPr lang="en-US" sz="13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Internal Force Check:</a:t>
            </a:r>
            <a:endParaRPr lang="en-US" sz="1350" b="1" kern="12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0413" y="430689"/>
            <a:ext cx="120449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50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Columns: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23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5DFCD8-3A5A-7409-150A-8AAE0C4B64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94" y="1186828"/>
            <a:ext cx="3057599" cy="3306698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625B139-1B19-724C-841F-832FCAC5D8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387537"/>
              </p:ext>
            </p:extLst>
          </p:nvPr>
        </p:nvGraphicFramePr>
        <p:xfrm>
          <a:off x="4186450" y="1186828"/>
          <a:ext cx="4728950" cy="2145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6788">
                  <a:extLst>
                    <a:ext uri="{9D8B030D-6E8A-4147-A177-3AD203B41FA5}">
                      <a16:colId xmlns:a16="http://schemas.microsoft.com/office/drawing/2014/main" val="907904681"/>
                    </a:ext>
                  </a:extLst>
                </a:gridCol>
                <a:gridCol w="1125941">
                  <a:extLst>
                    <a:ext uri="{9D8B030D-6E8A-4147-A177-3AD203B41FA5}">
                      <a16:colId xmlns:a16="http://schemas.microsoft.com/office/drawing/2014/main" val="2515807719"/>
                    </a:ext>
                  </a:extLst>
                </a:gridCol>
                <a:gridCol w="1044054">
                  <a:extLst>
                    <a:ext uri="{9D8B030D-6E8A-4147-A177-3AD203B41FA5}">
                      <a16:colId xmlns:a16="http://schemas.microsoft.com/office/drawing/2014/main" val="1976566834"/>
                    </a:ext>
                  </a:extLst>
                </a:gridCol>
                <a:gridCol w="962167">
                  <a:extLst>
                    <a:ext uri="{9D8B030D-6E8A-4147-A177-3AD203B41FA5}">
                      <a16:colId xmlns:a16="http://schemas.microsoft.com/office/drawing/2014/main" val="552067788"/>
                    </a:ext>
                  </a:extLst>
                </a:gridCol>
              </a:tblGrid>
              <a:tr h="659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00" dirty="0">
                          <a:effectLst/>
                        </a:rPr>
                        <a:t>Live Load </a:t>
                      </a:r>
                      <a:endParaRPr lang="en-US" sz="1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00" dirty="0">
                          <a:effectLst/>
                        </a:rPr>
                        <a:t>Hand Calculation </a:t>
                      </a:r>
                      <a:endParaRPr lang="en-US" sz="1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00" dirty="0">
                          <a:effectLst/>
                        </a:rPr>
                        <a:t>ETABS</a:t>
                      </a:r>
                      <a:endParaRPr lang="en-US" sz="1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00" dirty="0">
                          <a:effectLst/>
                        </a:rPr>
                        <a:t>Errors %</a:t>
                      </a:r>
                      <a:endParaRPr lang="en-US" sz="1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555081"/>
                  </a:ext>
                </a:extLst>
              </a:tr>
              <a:tr h="4918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00" dirty="0">
                          <a:solidFill>
                            <a:schemeClr val="bg1"/>
                          </a:solidFill>
                          <a:effectLst/>
                        </a:rPr>
                        <a:t>Corner columns</a:t>
                      </a:r>
                      <a:endParaRPr lang="en-US" sz="1400" b="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effectLst/>
                        </a:rPr>
                        <a:t>43.72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effectLst/>
                        </a:rPr>
                        <a:t>40.0234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00" dirty="0">
                          <a:effectLst/>
                        </a:rPr>
                        <a:t>8.46</a:t>
                      </a:r>
                      <a:r>
                        <a:rPr lang="en-US" sz="1400" kern="100" dirty="0">
                          <a:effectLst/>
                        </a:rPr>
                        <a:t>%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62623044"/>
                  </a:ext>
                </a:extLst>
              </a:tr>
              <a:tr h="4618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00" dirty="0">
                          <a:solidFill>
                            <a:schemeClr val="bg1"/>
                          </a:solidFill>
                          <a:effectLst/>
                        </a:rPr>
                        <a:t>Edge columns</a:t>
                      </a:r>
                      <a:endParaRPr lang="en-US" sz="1400" b="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effectLst/>
                        </a:rPr>
                        <a:t>242.2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kern="100" dirty="0">
                          <a:effectLst/>
                        </a:rPr>
                        <a:t>229.892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5.08%</a:t>
                      </a:r>
                    </a:p>
                    <a:p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17407061"/>
                  </a:ext>
                </a:extLst>
              </a:tr>
              <a:tr h="4712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00" dirty="0">
                          <a:solidFill>
                            <a:schemeClr val="bg1"/>
                          </a:solidFill>
                          <a:effectLst/>
                        </a:rPr>
                        <a:t>Internal columns</a:t>
                      </a:r>
                      <a:endParaRPr lang="en-US" sz="1400" b="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effectLst/>
                        </a:rPr>
                        <a:t>6762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effectLst/>
                        </a:rPr>
                        <a:t>6241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00" dirty="0">
                          <a:effectLst/>
                        </a:rPr>
                        <a:t>8.35%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494601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942825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5740" y="-24669"/>
            <a:ext cx="27815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3000" b="1" u="sng" kern="1200" dirty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t>Seismic checks:</a:t>
            </a:r>
          </a:p>
        </p:txBody>
      </p:sp>
      <p:sp>
        <p:nvSpPr>
          <p:cNvPr id="9" name="Rectangle 8"/>
          <p:cNvSpPr/>
          <p:nvPr/>
        </p:nvSpPr>
        <p:spPr>
          <a:xfrm>
            <a:off x="575740" y="1618690"/>
            <a:ext cx="1787669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Period check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24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E2A2F3C-55FB-555F-373F-96DF7FD0F99C}"/>
              </a:ext>
            </a:extLst>
          </p:cNvPr>
          <p:cNvGraphicFramePr>
            <a:graphicFrameLocks noGrp="1"/>
          </p:cNvGraphicFramePr>
          <p:nvPr/>
        </p:nvGraphicFramePr>
        <p:xfrm>
          <a:off x="2750447" y="1618690"/>
          <a:ext cx="5817815" cy="547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581">
                  <a:extLst>
                    <a:ext uri="{9D8B030D-6E8A-4147-A177-3AD203B41FA5}">
                      <a16:colId xmlns:a16="http://schemas.microsoft.com/office/drawing/2014/main" val="1020513365"/>
                    </a:ext>
                  </a:extLst>
                </a:gridCol>
                <a:gridCol w="1501545">
                  <a:extLst>
                    <a:ext uri="{9D8B030D-6E8A-4147-A177-3AD203B41FA5}">
                      <a16:colId xmlns:a16="http://schemas.microsoft.com/office/drawing/2014/main" val="3876687614"/>
                    </a:ext>
                  </a:extLst>
                </a:gridCol>
                <a:gridCol w="1163563">
                  <a:extLst>
                    <a:ext uri="{9D8B030D-6E8A-4147-A177-3AD203B41FA5}">
                      <a16:colId xmlns:a16="http://schemas.microsoft.com/office/drawing/2014/main" val="2959918711"/>
                    </a:ext>
                  </a:extLst>
                </a:gridCol>
                <a:gridCol w="1163563">
                  <a:extLst>
                    <a:ext uri="{9D8B030D-6E8A-4147-A177-3AD203B41FA5}">
                      <a16:colId xmlns:a16="http://schemas.microsoft.com/office/drawing/2014/main" val="1605309168"/>
                    </a:ext>
                  </a:extLst>
                </a:gridCol>
                <a:gridCol w="1163563">
                  <a:extLst>
                    <a:ext uri="{9D8B030D-6E8A-4147-A177-3AD203B41FA5}">
                      <a16:colId xmlns:a16="http://schemas.microsoft.com/office/drawing/2014/main" val="1336303733"/>
                    </a:ext>
                  </a:extLst>
                </a:gridCol>
              </a:tblGrid>
              <a:tr h="265457">
                <a:tc>
                  <a:txBody>
                    <a:bodyPr/>
                    <a:lstStyle/>
                    <a:p>
                      <a:r>
                        <a:rPr lang="en-US" sz="1100" b="0" dirty="0"/>
                        <a:t>Direction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ETABS (PERIOD) (SEC)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Manual (sec)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1.4 Manual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check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707557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100" dirty="0"/>
                        <a:t>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1.07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0.93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ok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9365871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2DB6811-53E1-D798-DAD7-D3D5D1D6A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357" y="2495432"/>
            <a:ext cx="4838232" cy="52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921964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25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2018" y="28498"/>
            <a:ext cx="1643976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t>Drift Check: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5" name="Pentagon 14"/>
          <p:cNvSpPr/>
          <p:nvPr/>
        </p:nvSpPr>
        <p:spPr>
          <a:xfrm>
            <a:off x="674428" y="1409906"/>
            <a:ext cx="2073339" cy="1280635"/>
          </a:xfrm>
          <a:prstGeom prst="homePlate">
            <a:avLst/>
          </a:prstGeom>
          <a:solidFill>
            <a:schemeClr val="tx1">
              <a:lumMod val="25000"/>
              <a:lumOff val="75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indent="-257175" defTabSz="685800">
              <a:buClrTx/>
              <a:buFont typeface="Arial" panose="020B0604020202020204" pitchFamily="34" charset="0"/>
              <a:buChar char="•"/>
              <a:defRPr/>
            </a:pPr>
            <a:r>
              <a:rPr lang="en-US" sz="1500" kern="1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All ∆m in X, Y direction less than (∆story), so check is OK</a:t>
            </a:r>
            <a:endParaRPr lang="en-US" sz="1500" kern="1200" dirty="0">
              <a:solidFill>
                <a:srgbClr val="C00000"/>
              </a:solidFill>
              <a:latin typeface="Trebuchet MS" panose="020B0603020202020204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FDD8841-5F3F-58EF-D424-ACDEDD597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997858"/>
              </p:ext>
            </p:extLst>
          </p:nvPr>
        </p:nvGraphicFramePr>
        <p:xfrm>
          <a:off x="3084723" y="63244"/>
          <a:ext cx="5384850" cy="4972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1914">
                  <a:extLst>
                    <a:ext uri="{9D8B030D-6E8A-4147-A177-3AD203B41FA5}">
                      <a16:colId xmlns:a16="http://schemas.microsoft.com/office/drawing/2014/main" val="4197983754"/>
                    </a:ext>
                  </a:extLst>
                </a:gridCol>
                <a:gridCol w="558147">
                  <a:extLst>
                    <a:ext uri="{9D8B030D-6E8A-4147-A177-3AD203B41FA5}">
                      <a16:colId xmlns:a16="http://schemas.microsoft.com/office/drawing/2014/main" val="1357491484"/>
                    </a:ext>
                  </a:extLst>
                </a:gridCol>
                <a:gridCol w="558733">
                  <a:extLst>
                    <a:ext uri="{9D8B030D-6E8A-4147-A177-3AD203B41FA5}">
                      <a16:colId xmlns:a16="http://schemas.microsoft.com/office/drawing/2014/main" val="3463307213"/>
                    </a:ext>
                  </a:extLst>
                </a:gridCol>
                <a:gridCol w="558147">
                  <a:extLst>
                    <a:ext uri="{9D8B030D-6E8A-4147-A177-3AD203B41FA5}">
                      <a16:colId xmlns:a16="http://schemas.microsoft.com/office/drawing/2014/main" val="1886211171"/>
                    </a:ext>
                  </a:extLst>
                </a:gridCol>
                <a:gridCol w="558147">
                  <a:extLst>
                    <a:ext uri="{9D8B030D-6E8A-4147-A177-3AD203B41FA5}">
                      <a16:colId xmlns:a16="http://schemas.microsoft.com/office/drawing/2014/main" val="3944510480"/>
                    </a:ext>
                  </a:extLst>
                </a:gridCol>
                <a:gridCol w="600404">
                  <a:extLst>
                    <a:ext uri="{9D8B030D-6E8A-4147-A177-3AD203B41FA5}">
                      <a16:colId xmlns:a16="http://schemas.microsoft.com/office/drawing/2014/main" val="1119675832"/>
                    </a:ext>
                  </a:extLst>
                </a:gridCol>
                <a:gridCol w="600404">
                  <a:extLst>
                    <a:ext uri="{9D8B030D-6E8A-4147-A177-3AD203B41FA5}">
                      <a16:colId xmlns:a16="http://schemas.microsoft.com/office/drawing/2014/main" val="71608102"/>
                    </a:ext>
                  </a:extLst>
                </a:gridCol>
                <a:gridCol w="756520">
                  <a:extLst>
                    <a:ext uri="{9D8B030D-6E8A-4147-A177-3AD203B41FA5}">
                      <a16:colId xmlns:a16="http://schemas.microsoft.com/office/drawing/2014/main" val="1430596644"/>
                    </a:ext>
                  </a:extLst>
                </a:gridCol>
                <a:gridCol w="482434">
                  <a:extLst>
                    <a:ext uri="{9D8B030D-6E8A-4147-A177-3AD203B41FA5}">
                      <a16:colId xmlns:a16="http://schemas.microsoft.com/office/drawing/2014/main" val="2029490271"/>
                    </a:ext>
                  </a:extLst>
                </a:gridCol>
              </a:tblGrid>
              <a:tr h="7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Story height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Dis-X (</a:t>
                      </a:r>
                      <a:r>
                        <a:rPr lang="en-US" sz="1100" b="0" dirty="0" err="1">
                          <a:effectLst/>
                        </a:rPr>
                        <a:t>Ux</a:t>
                      </a:r>
                      <a:r>
                        <a:rPr lang="en-US" sz="1100" b="0" dirty="0">
                          <a:effectLst/>
                        </a:rPr>
                        <a:t>) (from ETABs)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Dis-Y (Uy) (from ETABs)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Drift Delta x - (ΔSX)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Drift Delta   y - (ΔSY)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Inelastic drift           x - (ΔMX)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Inelastic drift          y - (ΔMy)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Delta Limit (ΔMAll)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Check Status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971672509"/>
                  </a:ext>
                </a:extLst>
              </a:tr>
              <a:tr h="182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0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----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456271191"/>
                  </a:ext>
                </a:extLst>
              </a:tr>
              <a:tr h="2642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0.019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0.225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0.019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0.225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0.072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0.866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OK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714830675"/>
                  </a:ext>
                </a:extLst>
              </a:tr>
              <a:tr h="2967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0.070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0.806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0.051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0.581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0.196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2.237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OK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33776099"/>
                  </a:ext>
                </a:extLst>
              </a:tr>
              <a:tr h="303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0.232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5.185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0.162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4.380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0.625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16.862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OK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480637542"/>
                  </a:ext>
                </a:extLst>
              </a:tr>
              <a:tr h="374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0.170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12.739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0.402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7.553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1.549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29.080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OK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730003580"/>
                  </a:ext>
                </a:extLst>
              </a:tr>
              <a:tr h="374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0.423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22.456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0.252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9.718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0.971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37.413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OK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040691736"/>
                  </a:ext>
                </a:extLst>
              </a:tr>
              <a:tr h="303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0.333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32.873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0.756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10.416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2.911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40.103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OK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484004645"/>
                  </a:ext>
                </a:extLst>
              </a:tr>
              <a:tr h="374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1.252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40.685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0.919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7.812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3.536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30.078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OK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001176076"/>
                  </a:ext>
                </a:extLst>
              </a:tr>
              <a:tr h="303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0.206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47.124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1.458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6.439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5.612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24.791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OK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289873807"/>
                  </a:ext>
                </a:extLst>
              </a:tr>
              <a:tr h="303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1.099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50.744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0.893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3.620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3.437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13.937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OK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404133412"/>
                  </a:ext>
                </a:extLst>
              </a:tr>
              <a:tr h="374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2.600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55.600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1.501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4.856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5.781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18.694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70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OK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421989646"/>
                  </a:ext>
                </a:extLst>
              </a:tr>
              <a:tr h="374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1.600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63.000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4.200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7.400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16.170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28.490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70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OK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523141586"/>
                  </a:ext>
                </a:extLst>
              </a:tr>
              <a:tr h="374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3.5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1.800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68.000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0.200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5.000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0.770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19.250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70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OK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559558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70315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26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1708" y="504109"/>
            <a:ext cx="3624967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kern="1200" dirty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t>modal participation mass ratio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5740" y="-24669"/>
            <a:ext cx="27815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3000" b="1" u="sng" kern="1200" dirty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t>Seismic checks:</a:t>
            </a:r>
          </a:p>
        </p:txBody>
      </p:sp>
      <p:pic>
        <p:nvPicPr>
          <p:cNvPr id="2" name="صورة 718">
            <a:extLst>
              <a:ext uri="{FF2B5EF4-FFF2-40B4-BE49-F238E27FC236}">
                <a16:creationId xmlns:a16="http://schemas.microsoft.com/office/drawing/2014/main" id="{6AD4A4B7-DD78-F422-F75A-47314EB89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20" y="985817"/>
            <a:ext cx="6679442" cy="223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73175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1413" y="800569"/>
            <a:ext cx="963725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Slab: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27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370168-4CB5-D709-C3CB-EA265FC85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792" y="825365"/>
            <a:ext cx="6444932" cy="273670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D2A6655-BF29-0303-1B28-A9D46A52E48B}"/>
              </a:ext>
            </a:extLst>
          </p:cNvPr>
          <p:cNvSpPr/>
          <p:nvPr/>
        </p:nvSpPr>
        <p:spPr>
          <a:xfrm>
            <a:off x="626354" y="0"/>
            <a:ext cx="130811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buClrTx/>
            </a:pPr>
            <a:r>
              <a:rPr lang="en-US" sz="3000" u="sng" kern="1200" dirty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1290084544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525" y="134373"/>
            <a:ext cx="963725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Slab: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28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A48621-FFB7-8FEF-572D-949E9BD49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106" y="134373"/>
            <a:ext cx="2936660" cy="51435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A6481CD-C31D-5584-8575-F833DCBD4B23}"/>
              </a:ext>
            </a:extLst>
          </p:cNvPr>
          <p:cNvSpPr/>
          <p:nvPr/>
        </p:nvSpPr>
        <p:spPr>
          <a:xfrm>
            <a:off x="5761822" y="319489"/>
            <a:ext cx="1740665" cy="2027104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B65E49-810F-31FC-52C9-249F77977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80" y="859511"/>
            <a:ext cx="3423800" cy="414961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C3CD6C8-841C-0572-FA84-EDCA1DAFF580}"/>
              </a:ext>
            </a:extLst>
          </p:cNvPr>
          <p:cNvCxnSpPr>
            <a:stCxn id="7" idx="2"/>
          </p:cNvCxnSpPr>
          <p:nvPr/>
        </p:nvCxnSpPr>
        <p:spPr>
          <a:xfrm flipH="1">
            <a:off x="3811836" y="1333041"/>
            <a:ext cx="1949986" cy="101355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046000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525" y="134373"/>
            <a:ext cx="963725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Slab: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29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0BC446-5C76-8965-CB1B-F5DE92000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372" y="0"/>
            <a:ext cx="2991628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BF7B83-136A-D277-2361-ED3611BC4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57" y="735289"/>
            <a:ext cx="4304964" cy="433610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5510DBC6-3E80-2A3A-00B2-ACAF9C4F1283}"/>
              </a:ext>
            </a:extLst>
          </p:cNvPr>
          <p:cNvSpPr/>
          <p:nvPr/>
        </p:nvSpPr>
        <p:spPr>
          <a:xfrm>
            <a:off x="5960124" y="253388"/>
            <a:ext cx="1454227" cy="1542361"/>
          </a:xfrm>
          <a:prstGeom prst="ellipse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71FC2B1-0006-48F4-28F8-C3B69040B14D}"/>
              </a:ext>
            </a:extLst>
          </p:cNvPr>
          <p:cNvCxnSpPr>
            <a:stCxn id="10" idx="2"/>
          </p:cNvCxnSpPr>
          <p:nvPr/>
        </p:nvCxnSpPr>
        <p:spPr>
          <a:xfrm flipH="1">
            <a:off x="4704202" y="1024569"/>
            <a:ext cx="1255922" cy="125592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35456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AC3E08D-ECB0-307D-33B6-80059379CA36}"/>
              </a:ext>
            </a:extLst>
          </p:cNvPr>
          <p:cNvSpPr/>
          <p:nvPr/>
        </p:nvSpPr>
        <p:spPr>
          <a:xfrm>
            <a:off x="1850232" y="-1"/>
            <a:ext cx="7293766" cy="86790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30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A6D584-5ABD-0D64-8596-9DF66716168B}"/>
              </a:ext>
            </a:extLst>
          </p:cNvPr>
          <p:cNvSpPr/>
          <p:nvPr/>
        </p:nvSpPr>
        <p:spPr>
          <a:xfrm>
            <a:off x="1850231" y="867905"/>
            <a:ext cx="7293766" cy="86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Site Analysis</a:t>
            </a:r>
            <a:endParaRPr lang="en-US" sz="21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F42DEB1-13F0-F652-A4DB-417EB95BBACE}"/>
              </a:ext>
            </a:extLst>
          </p:cNvPr>
          <p:cNvSpPr/>
          <p:nvPr/>
        </p:nvSpPr>
        <p:spPr>
          <a:xfrm>
            <a:off x="1850229" y="1735810"/>
            <a:ext cx="7293768" cy="8679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2100" kern="1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Architectural Aspect</a:t>
            </a:r>
            <a:endParaRPr lang="en-US" sz="2400" kern="1200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685800">
              <a:buClrTx/>
            </a:pPr>
            <a:endParaRPr lang="en-US" sz="21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69A0D2-782F-77B3-0B88-C01E66DBBA59}"/>
              </a:ext>
            </a:extLst>
          </p:cNvPr>
          <p:cNvSpPr/>
          <p:nvPr/>
        </p:nvSpPr>
        <p:spPr>
          <a:xfrm>
            <a:off x="1850227" y="2603714"/>
            <a:ext cx="7293768" cy="8679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2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Structural Aspect</a:t>
            </a:r>
            <a:endParaRPr lang="en-US" sz="24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BE1B05-E649-89B3-9C4D-0D8067261A63}"/>
              </a:ext>
            </a:extLst>
          </p:cNvPr>
          <p:cNvSpPr/>
          <p:nvPr/>
        </p:nvSpPr>
        <p:spPr>
          <a:xfrm>
            <a:off x="1" y="0"/>
            <a:ext cx="1850231" cy="86790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3AB32B-9A87-C7D4-CA4D-08DA912C90B1}"/>
              </a:ext>
            </a:extLst>
          </p:cNvPr>
          <p:cNvSpPr/>
          <p:nvPr/>
        </p:nvSpPr>
        <p:spPr>
          <a:xfrm>
            <a:off x="2" y="867905"/>
            <a:ext cx="1850229" cy="86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549991-EC19-3414-1B1B-3437A376D9BA}"/>
              </a:ext>
            </a:extLst>
          </p:cNvPr>
          <p:cNvSpPr/>
          <p:nvPr/>
        </p:nvSpPr>
        <p:spPr>
          <a:xfrm>
            <a:off x="0" y="1735810"/>
            <a:ext cx="1850229" cy="8679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CC362D-A0EF-ABF3-B8A6-4AB78577CF52}"/>
              </a:ext>
            </a:extLst>
          </p:cNvPr>
          <p:cNvSpPr/>
          <p:nvPr/>
        </p:nvSpPr>
        <p:spPr>
          <a:xfrm>
            <a:off x="0" y="2603715"/>
            <a:ext cx="1850229" cy="8679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31C574-C9D7-72CC-BEFB-6CA3187AF7AC}"/>
              </a:ext>
            </a:extLst>
          </p:cNvPr>
          <p:cNvSpPr/>
          <p:nvPr/>
        </p:nvSpPr>
        <p:spPr>
          <a:xfrm>
            <a:off x="1850262" y="3471618"/>
            <a:ext cx="7293738" cy="8039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2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Electro-Mechanical Aspect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77CFBE-FD14-7237-DC61-A1CF6DCD6EE4}"/>
              </a:ext>
            </a:extLst>
          </p:cNvPr>
          <p:cNvSpPr/>
          <p:nvPr/>
        </p:nvSpPr>
        <p:spPr>
          <a:xfrm>
            <a:off x="3" y="3471619"/>
            <a:ext cx="1850192" cy="80397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20CAD8-A9F4-B587-AB02-7442D4A23D7A}"/>
              </a:ext>
            </a:extLst>
          </p:cNvPr>
          <p:cNvSpPr/>
          <p:nvPr/>
        </p:nvSpPr>
        <p:spPr>
          <a:xfrm>
            <a:off x="3" y="4275593"/>
            <a:ext cx="1850192" cy="8679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5BB7C5-08FE-7507-1A2B-23487776DE8C}"/>
              </a:ext>
            </a:extLst>
          </p:cNvPr>
          <p:cNvSpPr/>
          <p:nvPr/>
        </p:nvSpPr>
        <p:spPr>
          <a:xfrm>
            <a:off x="1850232" y="4275594"/>
            <a:ext cx="7293766" cy="8679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2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Quantity surveying</a:t>
            </a:r>
            <a:endParaRPr lang="en-US" sz="24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896920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38225" y="241910"/>
            <a:ext cx="1451038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Columns: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30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C88500-E05F-B22F-3A18-F117F0DBF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49" y="86076"/>
            <a:ext cx="2323817" cy="50574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40B200-EA0C-8CF3-2C22-B9C8B3923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165" y="241910"/>
            <a:ext cx="2211393" cy="20721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FAB841-0CE6-22CE-BBA7-31F689948F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61" y="2571750"/>
            <a:ext cx="5591175" cy="17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CD88418-FEA1-B046-AA48-7E632B497649}"/>
              </a:ext>
            </a:extLst>
          </p:cNvPr>
          <p:cNvSpPr/>
          <p:nvPr/>
        </p:nvSpPr>
        <p:spPr>
          <a:xfrm>
            <a:off x="2706755" y="2614788"/>
            <a:ext cx="231354" cy="121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B74AC8-55DF-6424-5720-AC8F0D7AD7B1}"/>
              </a:ext>
            </a:extLst>
          </p:cNvPr>
          <p:cNvSpPr txBox="1"/>
          <p:nvPr/>
        </p:nvSpPr>
        <p:spPr>
          <a:xfrm>
            <a:off x="2636221" y="2544575"/>
            <a:ext cx="3724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2791140443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3308" y="187081"/>
            <a:ext cx="110639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kern="1200" dirty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t>Beam</a:t>
            </a:r>
            <a:r>
              <a:rPr lang="en-US" sz="1950" b="1" kern="1200" dirty="0">
                <a:latin typeface="Times New Roman" panose="02020603050405020304" pitchFamily="18" charset="0"/>
                <a:ea typeface="+mn-ea"/>
                <a:cs typeface="+mn-cs"/>
              </a:rPr>
              <a:t>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31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512D7C-0018-79D2-FC8F-DECB10E21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308" y="556414"/>
            <a:ext cx="8309461" cy="17450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5ED70D-AD20-B6B5-9C78-3FA366DB8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893" y="2571750"/>
            <a:ext cx="3700463" cy="24288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AB2AF9-745D-0092-2B83-D992969BB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" y="2358783"/>
            <a:ext cx="4310178" cy="260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27055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7108" y="95736"/>
            <a:ext cx="1600118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Shear wall: 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32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2B78DB-0232-DF5B-B976-67FD0DABA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" y="653971"/>
            <a:ext cx="6793067" cy="17029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170450-5692-F54D-5203-38CE4A446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7" y="2356875"/>
            <a:ext cx="4786313" cy="278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04113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33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0015" y="243959"/>
            <a:ext cx="1645002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Foundation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5128" y="622853"/>
            <a:ext cx="139044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q"/>
            </a:pPr>
            <a:r>
              <a:rPr lang="en-US" sz="150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Raft footing</a:t>
            </a:r>
            <a:endParaRPr lang="en-US" sz="150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85F6EA-7F92-8F9C-E419-85E79A806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589" y="21883"/>
            <a:ext cx="2823746" cy="51216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01CDDD-9966-7878-D05C-A199D88FD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5816" y="1106211"/>
            <a:ext cx="2693194" cy="379333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F2E9307-499D-ECE1-DFD2-4F9E45E40782}"/>
              </a:ext>
            </a:extLst>
          </p:cNvPr>
          <p:cNvSpPr/>
          <p:nvPr/>
        </p:nvSpPr>
        <p:spPr>
          <a:xfrm>
            <a:off x="7410735" y="163774"/>
            <a:ext cx="1555845" cy="1586552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en-US" sz="1350" kern="1200">
              <a:solidFill>
                <a:prstClr val="white"/>
              </a:solidFill>
              <a:latin typeface="Franklin Gothic Book" panose="020B0503020102020204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E538849-6277-AB91-6BE8-384C010D67CD}"/>
              </a:ext>
            </a:extLst>
          </p:cNvPr>
          <p:cNvCxnSpPr>
            <a:stCxn id="13" idx="2"/>
          </p:cNvCxnSpPr>
          <p:nvPr/>
        </p:nvCxnSpPr>
        <p:spPr>
          <a:xfrm flipH="1">
            <a:off x="4176216" y="957050"/>
            <a:ext cx="3234520" cy="98775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775380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34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0015" y="243959"/>
            <a:ext cx="1645002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Foundation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5128" y="622853"/>
            <a:ext cx="139044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q"/>
            </a:pPr>
            <a:r>
              <a:rPr lang="en-US" sz="150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Raft footing</a:t>
            </a:r>
            <a:endParaRPr lang="en-US" sz="150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F2E9307-499D-ECE1-DFD2-4F9E45E40782}"/>
              </a:ext>
            </a:extLst>
          </p:cNvPr>
          <p:cNvSpPr/>
          <p:nvPr/>
        </p:nvSpPr>
        <p:spPr>
          <a:xfrm>
            <a:off x="6232778" y="124057"/>
            <a:ext cx="1555845" cy="1586552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en-US" sz="1350" kern="1200">
              <a:solidFill>
                <a:prstClr val="white"/>
              </a:solidFill>
              <a:latin typeface="Franklin Gothic Book" panose="020B050302010202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1A3EBA-97CC-EA75-9244-4057BF290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865" y="0"/>
            <a:ext cx="2731518" cy="51435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4D03ADD-0366-7115-C89F-89010F3EBBC6}"/>
              </a:ext>
            </a:extLst>
          </p:cNvPr>
          <p:cNvSpPr/>
          <p:nvPr/>
        </p:nvSpPr>
        <p:spPr>
          <a:xfrm>
            <a:off x="6232778" y="124057"/>
            <a:ext cx="1769758" cy="1710608"/>
          </a:xfrm>
          <a:prstGeom prst="ellipse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en-US" sz="1350" kern="1200">
              <a:solidFill>
                <a:prstClr val="white"/>
              </a:solidFill>
              <a:latin typeface="Franklin Gothic Book" panose="020B0503020102020204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F4A65B-7E69-719E-1D2D-83204A9C52CF}"/>
              </a:ext>
            </a:extLst>
          </p:cNvPr>
          <p:cNvCxnSpPr/>
          <p:nvPr/>
        </p:nvCxnSpPr>
        <p:spPr>
          <a:xfrm flipH="1">
            <a:off x="4039010" y="1106211"/>
            <a:ext cx="2193768" cy="97166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534E6D5-C151-673C-CBED-CE1D6884A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015" y="1448835"/>
            <a:ext cx="3243263" cy="307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94277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8506" y="105395"/>
            <a:ext cx="934871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Stair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35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صورة 2409">
            <a:extLst>
              <a:ext uri="{FF2B5EF4-FFF2-40B4-BE49-F238E27FC236}">
                <a16:creationId xmlns:a16="http://schemas.microsoft.com/office/drawing/2014/main" id="{C480EC4C-FB2C-482E-2860-1FD1AB2D3C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274" y="1334043"/>
            <a:ext cx="4118913" cy="21638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5068961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30210" y="76417"/>
            <a:ext cx="1682320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v"/>
            </a:pPr>
            <a:r>
              <a:rPr lang="en-US" sz="1950" b="1" kern="1200" dirty="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t>Water tank :</a:t>
            </a:r>
            <a:endParaRPr lang="en-US" sz="19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buClrTx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00">
                <a:buClrTx/>
              </a:pPr>
              <a:t>36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E2CA6F-7A30-DB40-5F78-734546FD7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482" y="76417"/>
            <a:ext cx="5293519" cy="37290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1606E1-4C37-021F-F4D4-8E9019CD0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338" y="2670003"/>
            <a:ext cx="3285219" cy="19690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BF9011-5FF6-1F03-FA79-C0B638577C0F}"/>
              </a:ext>
            </a:extLst>
          </p:cNvPr>
          <p:cNvSpPr txBox="1"/>
          <p:nvPr/>
        </p:nvSpPr>
        <p:spPr>
          <a:xfrm>
            <a:off x="772274" y="2571750"/>
            <a:ext cx="457029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View of the top tank</a:t>
            </a:r>
            <a:endParaRPr lang="en-US" sz="1350" kern="1200" dirty="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3745338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7BE1B05-E649-89B3-9C4D-0D8067261A63}"/>
              </a:ext>
            </a:extLst>
          </p:cNvPr>
          <p:cNvSpPr/>
          <p:nvPr/>
        </p:nvSpPr>
        <p:spPr>
          <a:xfrm>
            <a:off x="1" y="0"/>
            <a:ext cx="1850230" cy="86790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3AB32B-9A87-C7D4-CA4D-08DA912C90B1}"/>
              </a:ext>
            </a:extLst>
          </p:cNvPr>
          <p:cNvSpPr/>
          <p:nvPr/>
        </p:nvSpPr>
        <p:spPr>
          <a:xfrm>
            <a:off x="2" y="867905"/>
            <a:ext cx="1850229" cy="86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549991-EC19-3414-1B1B-3437A376D9BA}"/>
              </a:ext>
            </a:extLst>
          </p:cNvPr>
          <p:cNvSpPr/>
          <p:nvPr/>
        </p:nvSpPr>
        <p:spPr>
          <a:xfrm>
            <a:off x="2" y="1735810"/>
            <a:ext cx="1850229" cy="8679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CC362D-A0EF-ABF3-B8A6-4AB78577CF52}"/>
              </a:ext>
            </a:extLst>
          </p:cNvPr>
          <p:cNvSpPr/>
          <p:nvPr/>
        </p:nvSpPr>
        <p:spPr>
          <a:xfrm>
            <a:off x="-1" y="2603715"/>
            <a:ext cx="1850229" cy="8679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89E3E15-70BC-3F6B-6CE2-64112FA13550}"/>
              </a:ext>
            </a:extLst>
          </p:cNvPr>
          <p:cNvSpPr/>
          <p:nvPr/>
        </p:nvSpPr>
        <p:spPr>
          <a:xfrm>
            <a:off x="0" y="3471620"/>
            <a:ext cx="1850229" cy="86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14F1C7-3EC4-8AB3-E630-D95593631839}"/>
              </a:ext>
            </a:extLst>
          </p:cNvPr>
          <p:cNvSpPr/>
          <p:nvPr/>
        </p:nvSpPr>
        <p:spPr>
          <a:xfrm>
            <a:off x="1" y="4339525"/>
            <a:ext cx="1850228" cy="803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CEA730-B2B6-85C4-C915-3D7B6C218E41}"/>
              </a:ext>
            </a:extLst>
          </p:cNvPr>
          <p:cNvSpPr txBox="1"/>
          <p:nvPr/>
        </p:nvSpPr>
        <p:spPr>
          <a:xfrm>
            <a:off x="2015439" y="1645193"/>
            <a:ext cx="698009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en-US" sz="495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Electro</a:t>
            </a:r>
            <a:r>
              <a:rPr lang="ar-EG" sz="495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Arial" panose="020B0604020202020204" pitchFamily="34" charset="0"/>
              </a:rPr>
              <a:t>-</a:t>
            </a:r>
            <a:r>
              <a:rPr lang="en-US" sz="495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Mechanical</a:t>
            </a:r>
          </a:p>
          <a:p>
            <a:pPr algn="ctr" defTabSz="685800">
              <a:buClrTx/>
              <a:defRPr/>
            </a:pPr>
            <a:r>
              <a:rPr lang="en-US" sz="495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Aspect</a:t>
            </a:r>
          </a:p>
        </p:txBody>
      </p:sp>
    </p:spTree>
    <p:extLst>
      <p:ext uri="{BB962C8B-B14F-4D97-AF65-F5344CB8AC3E}">
        <p14:creationId xmlns:p14="http://schemas.microsoft.com/office/powerpoint/2010/main" val="206447842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AC3E08D-ECB0-307D-33B6-80059379CA36}"/>
              </a:ext>
            </a:extLst>
          </p:cNvPr>
          <p:cNvSpPr/>
          <p:nvPr/>
        </p:nvSpPr>
        <p:spPr>
          <a:xfrm>
            <a:off x="1850232" y="-1"/>
            <a:ext cx="7293766" cy="86790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30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A6D584-5ABD-0D64-8596-9DF66716168B}"/>
              </a:ext>
            </a:extLst>
          </p:cNvPr>
          <p:cNvSpPr/>
          <p:nvPr/>
        </p:nvSpPr>
        <p:spPr>
          <a:xfrm>
            <a:off x="1850231" y="867905"/>
            <a:ext cx="7293766" cy="86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Lighting and power</a:t>
            </a:r>
            <a:endParaRPr lang="en-US" sz="21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F42DEB1-13F0-F652-A4DB-417EB95BBACE}"/>
              </a:ext>
            </a:extLst>
          </p:cNvPr>
          <p:cNvSpPr/>
          <p:nvPr/>
        </p:nvSpPr>
        <p:spPr>
          <a:xfrm>
            <a:off x="1850229" y="1735810"/>
            <a:ext cx="7293768" cy="8679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Thermal analysis and comfort</a:t>
            </a:r>
            <a:endParaRPr lang="en-US" sz="21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69A0D2-782F-77B3-0B88-C01E66DBBA59}"/>
              </a:ext>
            </a:extLst>
          </p:cNvPr>
          <p:cNvSpPr/>
          <p:nvPr/>
        </p:nvSpPr>
        <p:spPr>
          <a:xfrm>
            <a:off x="1850227" y="2603714"/>
            <a:ext cx="7293768" cy="8679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18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HVAC and drainage</a:t>
            </a:r>
            <a:endParaRPr lang="en-US" sz="18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BE1B05-E649-89B3-9C4D-0D8067261A63}"/>
              </a:ext>
            </a:extLst>
          </p:cNvPr>
          <p:cNvSpPr/>
          <p:nvPr/>
        </p:nvSpPr>
        <p:spPr>
          <a:xfrm>
            <a:off x="1" y="0"/>
            <a:ext cx="1850231" cy="86790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3AB32B-9A87-C7D4-CA4D-08DA912C90B1}"/>
              </a:ext>
            </a:extLst>
          </p:cNvPr>
          <p:cNvSpPr/>
          <p:nvPr/>
        </p:nvSpPr>
        <p:spPr>
          <a:xfrm>
            <a:off x="2" y="867905"/>
            <a:ext cx="1850229" cy="86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549991-EC19-3414-1B1B-3437A376D9BA}"/>
              </a:ext>
            </a:extLst>
          </p:cNvPr>
          <p:cNvSpPr/>
          <p:nvPr/>
        </p:nvSpPr>
        <p:spPr>
          <a:xfrm>
            <a:off x="0" y="1735810"/>
            <a:ext cx="1850229" cy="8679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CC362D-A0EF-ABF3-B8A6-4AB78577CF52}"/>
              </a:ext>
            </a:extLst>
          </p:cNvPr>
          <p:cNvSpPr/>
          <p:nvPr/>
        </p:nvSpPr>
        <p:spPr>
          <a:xfrm>
            <a:off x="0" y="2603715"/>
            <a:ext cx="1850229" cy="8679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31C574-C9D7-72CC-BEFB-6CA3187AF7AC}"/>
              </a:ext>
            </a:extLst>
          </p:cNvPr>
          <p:cNvSpPr/>
          <p:nvPr/>
        </p:nvSpPr>
        <p:spPr>
          <a:xfrm>
            <a:off x="1850262" y="3471618"/>
            <a:ext cx="7293738" cy="8039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27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Water supply</a:t>
            </a:r>
            <a:endParaRPr lang="en-US" sz="27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77CFBE-FD14-7237-DC61-A1CF6DCD6EE4}"/>
              </a:ext>
            </a:extLst>
          </p:cNvPr>
          <p:cNvSpPr/>
          <p:nvPr/>
        </p:nvSpPr>
        <p:spPr>
          <a:xfrm>
            <a:off x="3" y="3471619"/>
            <a:ext cx="1850192" cy="80397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20CAD8-A9F4-B587-AB02-7442D4A23D7A}"/>
              </a:ext>
            </a:extLst>
          </p:cNvPr>
          <p:cNvSpPr/>
          <p:nvPr/>
        </p:nvSpPr>
        <p:spPr>
          <a:xfrm>
            <a:off x="3" y="4275593"/>
            <a:ext cx="1850192" cy="8679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7200" kern="1200" dirty="0">
                <a:solidFill>
                  <a:prstClr val="black"/>
                </a:solidFill>
                <a:latin typeface="Calibri" panose="020F0502020204030204"/>
              </a:rPr>
              <a:t>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5BB7C5-08FE-7507-1A2B-23487776DE8C}"/>
              </a:ext>
            </a:extLst>
          </p:cNvPr>
          <p:cNvSpPr/>
          <p:nvPr/>
        </p:nvSpPr>
        <p:spPr>
          <a:xfrm>
            <a:off x="1850196" y="4275593"/>
            <a:ext cx="7293800" cy="8679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en-US" sz="27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Fire fighting</a:t>
            </a:r>
            <a:endParaRPr lang="en-US" sz="2700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93061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2003335" y="2075461"/>
            <a:ext cx="53399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600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Acoustics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4336181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/>
          <p:nvPr/>
        </p:nvSpPr>
        <p:spPr>
          <a:xfrm>
            <a:off x="0" y="0"/>
            <a:ext cx="5158200" cy="51435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 amt="61000"/>
          </a:blip>
          <a:stretch>
            <a:fillRect/>
          </a:stretch>
        </p:blipFill>
        <p:spPr>
          <a:xfrm>
            <a:off x="5035600" y="0"/>
            <a:ext cx="4108400" cy="5143501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chemeClr val="dk2">
                <a:alpha val="49000"/>
              </a:schemeClr>
            </a:outerShdw>
          </a:effectLst>
        </p:spPr>
      </p:pic>
      <p:sp>
        <p:nvSpPr>
          <p:cNvPr id="79" name="Google Shape;79;p15"/>
          <p:cNvSpPr txBox="1"/>
          <p:nvPr/>
        </p:nvSpPr>
        <p:spPr>
          <a:xfrm>
            <a:off x="1478275" y="513075"/>
            <a:ext cx="50700" cy="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0" y="360675"/>
            <a:ext cx="2717700" cy="1092300"/>
          </a:xfrm>
          <a:prstGeom prst="homePlat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5"/>
          <p:cNvSpPr txBox="1"/>
          <p:nvPr/>
        </p:nvSpPr>
        <p:spPr>
          <a:xfrm flipH="1">
            <a:off x="165100" y="633825"/>
            <a:ext cx="19812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 sz="2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0" y="1537350"/>
            <a:ext cx="4610100" cy="20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project represents an integrated design for a commercial and residential classification building in Rafidia in Nablus, to be a very good model in design for similar projects.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95250" y="3891350"/>
            <a:ext cx="5158200" cy="126800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chemeClr val="dk2">
                <a:alpha val="49000"/>
              </a:schemeClr>
            </a:outerShdw>
          </a:effectLst>
        </p:spPr>
      </p:pic>
      <p:pic>
        <p:nvPicPr>
          <p:cNvPr id="84" name="Google Shape;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400000">
            <a:off x="1965475" y="2656312"/>
            <a:ext cx="6013425" cy="126800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chemeClr val="dk2">
                <a:alpha val="49000"/>
              </a:scheme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A280445-1F66-5212-EE6F-04EC8141D468}"/>
              </a:ext>
            </a:extLst>
          </p:cNvPr>
          <p:cNvSpPr txBox="1"/>
          <p:nvPr/>
        </p:nvSpPr>
        <p:spPr>
          <a:xfrm>
            <a:off x="111733" y="1464067"/>
            <a:ext cx="2602438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Reverberation time for Office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1733" y="192641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30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</a:t>
            </a: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171245-930F-FB12-EC6D-01F89238A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25" y="1784840"/>
            <a:ext cx="2338654" cy="30456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163C9F-2720-6B4F-8DCE-C4A17814FAD9}"/>
              </a:ext>
            </a:extLst>
          </p:cNvPr>
          <p:cNvSpPr txBox="1"/>
          <p:nvPr/>
        </p:nvSpPr>
        <p:spPr>
          <a:xfrm>
            <a:off x="3245349" y="1464067"/>
            <a:ext cx="252166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  <a:defRPr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Reverberation time for Restaurant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54A97-5398-06F3-9842-00D43F363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349" y="1739542"/>
            <a:ext cx="2521664" cy="30456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09B31A-293F-32D0-FA53-394A5BD3B145}"/>
              </a:ext>
            </a:extLst>
          </p:cNvPr>
          <p:cNvSpPr txBox="1"/>
          <p:nvPr/>
        </p:nvSpPr>
        <p:spPr>
          <a:xfrm>
            <a:off x="6411075" y="1464067"/>
            <a:ext cx="291272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  <a:defRPr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Reverberation time for Clothing Shop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6A9427-3356-9CAE-DDB9-CE91A01751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074" y="1784840"/>
            <a:ext cx="2619909" cy="295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74174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1733" y="192641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30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</a:t>
            </a: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39CE5A-5D62-4A24-66DF-E1B955A10771}"/>
              </a:ext>
            </a:extLst>
          </p:cNvPr>
          <p:cNvSpPr txBox="1"/>
          <p:nvPr/>
        </p:nvSpPr>
        <p:spPr>
          <a:xfrm>
            <a:off x="560583" y="1402170"/>
            <a:ext cx="203043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Total SPL Value</a:t>
            </a:r>
            <a:r>
              <a:rPr lang="ar-SA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Office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EB03CC-903D-3DC2-1EB1-69E1726599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20" y="1872011"/>
            <a:ext cx="2754758" cy="2150322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D987E0-87F7-3D43-B08D-51DE94837301}"/>
              </a:ext>
            </a:extLst>
          </p:cNvPr>
          <p:cNvSpPr txBox="1"/>
          <p:nvPr/>
        </p:nvSpPr>
        <p:spPr>
          <a:xfrm>
            <a:off x="3405882" y="1402170"/>
            <a:ext cx="233095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Total SPL Value</a:t>
            </a:r>
            <a:r>
              <a:rPr lang="ar-SA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Restaurant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30F64C-0339-2C0D-68BC-FF620D39C5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673" y="1917791"/>
            <a:ext cx="2625368" cy="2150322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CBE038-9419-C3D1-1D31-ABE4AB43316B}"/>
              </a:ext>
            </a:extLst>
          </p:cNvPr>
          <p:cNvSpPr txBox="1"/>
          <p:nvPr/>
        </p:nvSpPr>
        <p:spPr>
          <a:xfrm>
            <a:off x="6306499" y="1402170"/>
            <a:ext cx="2662931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Total SPL Value</a:t>
            </a:r>
            <a:r>
              <a:rPr lang="ar-SA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Clothing Shop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547570-7E0F-7C05-988F-17564F1FB0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537" y="1872011"/>
            <a:ext cx="2896855" cy="215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20661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61818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30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Acoustics</a:t>
            </a:r>
          </a:p>
          <a:p>
            <a:pPr algn="ctr" defTabSz="685800">
              <a:buClrTx/>
              <a:defRPr/>
            </a:pPr>
            <a:r>
              <a:rPr lang="en-US" sz="18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 design -Sound insulation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A3DE2A-5D52-C339-4A18-A4AC3FC58E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19" y="1410535"/>
            <a:ext cx="2441839" cy="1679418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6190D1-2F7A-9B57-C0C7-B966EA026E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346" y="1410535"/>
            <a:ext cx="2257747" cy="1679012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662F2B-A1D0-7FDA-9C43-12FAE1B0D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490" y="1410535"/>
            <a:ext cx="2257747" cy="1679012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F24F9F-584E-6631-4256-E438095E34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626" y="3388546"/>
            <a:ext cx="3621186" cy="15931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0913934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495946" y="2075461"/>
            <a:ext cx="84155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600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Lighting And Power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73381757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61818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8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And Power</a:t>
            </a:r>
          </a:p>
          <a:p>
            <a:pPr algn="ctr" defTabSz="685800">
              <a:buClrTx/>
              <a:defRPr/>
            </a:pPr>
            <a:r>
              <a:rPr lang="en-US" sz="18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80009-8057-7D9D-D99C-07EC9A6AA6B3}"/>
              </a:ext>
            </a:extLst>
          </p:cNvPr>
          <p:cNvSpPr txBox="1"/>
          <p:nvPr/>
        </p:nvSpPr>
        <p:spPr>
          <a:xfrm>
            <a:off x="112374" y="1333072"/>
            <a:ext cx="353071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defTabSz="685800">
              <a:buClrTx/>
              <a:buFont typeface="Wingdings" panose="05000000000000000000" pitchFamily="2" charset="2"/>
              <a:buChar char="Ø"/>
            </a:pPr>
            <a:r>
              <a:rPr lang="en-US" sz="135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Example Type of used Luminaires: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B806F0-2950-CA22-CB43-75B912312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273" y="1762066"/>
            <a:ext cx="2243253" cy="32196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2905D3-F3DA-16C3-0BDD-3BD0C7101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9324" y="1762067"/>
            <a:ext cx="2248016" cy="32196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CBA5D9-50BF-765D-1DE8-A73E02B93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3138" y="1840903"/>
            <a:ext cx="2214677" cy="321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409954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61818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Lighting and power</a:t>
            </a:r>
            <a:endParaRPr lang="en-US" sz="1800" kern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310B59-65F0-D189-BE37-7878F3D4E58E}"/>
              </a:ext>
            </a:extLst>
          </p:cNvPr>
          <p:cNvSpPr txBox="1"/>
          <p:nvPr/>
        </p:nvSpPr>
        <p:spPr>
          <a:xfrm>
            <a:off x="112374" y="1259869"/>
            <a:ext cx="214537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685800">
              <a:buClrTx/>
              <a:buFont typeface="Wingdings" panose="05000000000000000000" pitchFamily="2" charset="2"/>
              <a:buChar char="q"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Residential Floor 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84A6F8-1D17-F636-75A3-D2348F0D2497}"/>
              </a:ext>
            </a:extLst>
          </p:cNvPr>
          <p:cNvSpPr txBox="1"/>
          <p:nvPr/>
        </p:nvSpPr>
        <p:spPr>
          <a:xfrm>
            <a:off x="1129535" y="1599229"/>
            <a:ext cx="101136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Bed Room 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1F3C7C9-6558-B07A-0E36-DA5F46C47C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32" y="2053861"/>
            <a:ext cx="2493370" cy="21457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86F682A-74FE-937B-D927-8422D06ADE6E}"/>
              </a:ext>
            </a:extLst>
          </p:cNvPr>
          <p:cNvSpPr txBox="1"/>
          <p:nvPr/>
        </p:nvSpPr>
        <p:spPr>
          <a:xfrm>
            <a:off x="3796622" y="1599229"/>
            <a:ext cx="195177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Kitchen &amp; Dining Room 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40D680F-DABF-FC06-7458-19FF3C3AE6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587" y="2053861"/>
            <a:ext cx="3135514" cy="2145701"/>
          </a:xfrm>
          <a:prstGeom prst="rect">
            <a:avLst/>
          </a:prstGeom>
          <a:noFill/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448F613-F841-E16A-7354-EC2F3C237830}"/>
              </a:ext>
            </a:extLst>
          </p:cNvPr>
          <p:cNvSpPr txBox="1"/>
          <p:nvPr/>
        </p:nvSpPr>
        <p:spPr>
          <a:xfrm>
            <a:off x="7293687" y="1599229"/>
            <a:ext cx="195177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Bathroom: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317F346-D9C9-D671-7E3B-7D48EE5C62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786" y="2053861"/>
            <a:ext cx="2330779" cy="214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030689"/>
      </p:ext>
    </p:extLst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61818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Lighting and power</a:t>
            </a:r>
            <a:endParaRPr lang="en-US" sz="2100" kern="1200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310B59-65F0-D189-BE37-7878F3D4E58E}"/>
              </a:ext>
            </a:extLst>
          </p:cNvPr>
          <p:cNvSpPr txBox="1"/>
          <p:nvPr/>
        </p:nvSpPr>
        <p:spPr>
          <a:xfrm>
            <a:off x="112374" y="1259869"/>
            <a:ext cx="214537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685800">
              <a:buClrTx/>
              <a:buFont typeface="Wingdings" panose="05000000000000000000" pitchFamily="2" charset="2"/>
              <a:buChar char="q"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Office Floor 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84A6F8-1D17-F636-75A3-D2348F0D2497}"/>
              </a:ext>
            </a:extLst>
          </p:cNvPr>
          <p:cNvSpPr txBox="1"/>
          <p:nvPr/>
        </p:nvSpPr>
        <p:spPr>
          <a:xfrm>
            <a:off x="1246383" y="1599229"/>
            <a:ext cx="101136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Office: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6F682A-74FE-937B-D927-8422D06ADE6E}"/>
              </a:ext>
            </a:extLst>
          </p:cNvPr>
          <p:cNvSpPr txBox="1"/>
          <p:nvPr/>
        </p:nvSpPr>
        <p:spPr>
          <a:xfrm>
            <a:off x="4230064" y="1595690"/>
            <a:ext cx="195177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Reception: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48F613-F841-E16A-7354-EC2F3C237830}"/>
              </a:ext>
            </a:extLst>
          </p:cNvPr>
          <p:cNvSpPr txBox="1"/>
          <p:nvPr/>
        </p:nvSpPr>
        <p:spPr>
          <a:xfrm>
            <a:off x="7192229" y="1595690"/>
            <a:ext cx="195177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Inner Corridor: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E38618-7CF5-2DF1-BF45-27B4A12A99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3651"/>
            <a:ext cx="2962168" cy="2205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53FEA6-1699-6E89-F58A-82EDE67B1F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517" y="1993651"/>
            <a:ext cx="3132317" cy="2205909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CEEFE1-A18A-1E6F-44AD-4C13DB291D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183" y="1993652"/>
            <a:ext cx="2874817" cy="220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604671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61818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Lighting and power</a:t>
            </a:r>
            <a:endParaRPr lang="en-US" sz="2100" kern="1200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310B59-65F0-D189-BE37-7878F3D4E58E}"/>
              </a:ext>
            </a:extLst>
          </p:cNvPr>
          <p:cNvSpPr txBox="1"/>
          <p:nvPr/>
        </p:nvSpPr>
        <p:spPr>
          <a:xfrm>
            <a:off x="112374" y="1259869"/>
            <a:ext cx="214537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685800">
              <a:buClrTx/>
              <a:buFont typeface="Wingdings" panose="05000000000000000000" pitchFamily="2" charset="2"/>
              <a:buChar char="q"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Barking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Floor 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E0A7D4-C6E4-CD71-01DB-24825520FE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46" y="1831912"/>
            <a:ext cx="4417326" cy="2452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8D6345-21B2-4AEC-3AC1-8E5A88F234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755" y="1831912"/>
            <a:ext cx="3992000" cy="2452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7080811"/>
      </p:ext>
    </p:extLst>
  </p:cSld>
  <p:clrMapOvr>
    <a:masterClrMapping/>
  </p:clrMapOvr>
  <p:transition spd="slow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61818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Lighting and power</a:t>
            </a:r>
            <a:endParaRPr lang="en-US" sz="2100" kern="1200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310B59-65F0-D189-BE37-7878F3D4E58E}"/>
              </a:ext>
            </a:extLst>
          </p:cNvPr>
          <p:cNvSpPr txBox="1"/>
          <p:nvPr/>
        </p:nvSpPr>
        <p:spPr>
          <a:xfrm>
            <a:off x="112374" y="1259869"/>
            <a:ext cx="214537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685800">
              <a:buClrTx/>
              <a:buFont typeface="Wingdings" panose="05000000000000000000" pitchFamily="2" charset="2"/>
              <a:buChar char="q"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Exhibition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Floor 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7BC94-9239-A8DC-9258-E9D7871E9F95}"/>
              </a:ext>
            </a:extLst>
          </p:cNvPr>
          <p:cNvSpPr txBox="1"/>
          <p:nvPr/>
        </p:nvSpPr>
        <p:spPr>
          <a:xfrm>
            <a:off x="1185060" y="1621244"/>
            <a:ext cx="101136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Gym 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23BD03-4933-7C1F-FC2A-05A0C7AB74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959537"/>
            <a:ext cx="2854289" cy="1924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C2B761-2FB6-62C6-5C09-953E0773065C}"/>
              </a:ext>
            </a:extLst>
          </p:cNvPr>
          <p:cNvSpPr txBox="1"/>
          <p:nvPr/>
        </p:nvSpPr>
        <p:spPr>
          <a:xfrm>
            <a:off x="3953061" y="1639720"/>
            <a:ext cx="10585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Drink Shop</a:t>
            </a:r>
            <a:r>
              <a:rPr lang="en-US" sz="135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35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B1A645-62FC-9BE4-B535-0BBB0C5F6A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202" y="1959537"/>
            <a:ext cx="2854289" cy="1924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0A943D-86E6-5688-9049-BC6E6673EC0C}"/>
              </a:ext>
            </a:extLst>
          </p:cNvPr>
          <p:cNvSpPr txBox="1"/>
          <p:nvPr/>
        </p:nvSpPr>
        <p:spPr>
          <a:xfrm>
            <a:off x="6895323" y="1639720"/>
            <a:ext cx="126492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Restaurant</a:t>
            </a:r>
            <a:r>
              <a:rPr lang="en-US" sz="135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35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B47294-8E2A-5891-BAD3-735CB70CD6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403" y="1959537"/>
            <a:ext cx="3183223" cy="1924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6056393"/>
      </p:ext>
    </p:extLst>
  </p:cSld>
  <p:clrMapOvr>
    <a:masterClrMapping/>
  </p:clrMapOvr>
  <p:transition spd="slow"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61818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Lighting and power</a:t>
            </a:r>
            <a:endParaRPr lang="en-US" sz="2100" kern="1200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310B59-65F0-D189-BE37-7878F3D4E58E}"/>
              </a:ext>
            </a:extLst>
          </p:cNvPr>
          <p:cNvSpPr txBox="1"/>
          <p:nvPr/>
        </p:nvSpPr>
        <p:spPr>
          <a:xfrm>
            <a:off x="112374" y="1259869"/>
            <a:ext cx="287740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685800">
              <a:buClrTx/>
              <a:buFont typeface="Wingdings" panose="05000000000000000000" pitchFamily="2" charset="2"/>
              <a:buChar char="q"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Stores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Floor &amp; Basement Floor: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7BC94-9239-A8DC-9258-E9D7871E9F95}"/>
              </a:ext>
            </a:extLst>
          </p:cNvPr>
          <p:cNvSpPr txBox="1"/>
          <p:nvPr/>
        </p:nvSpPr>
        <p:spPr>
          <a:xfrm>
            <a:off x="949235" y="1639720"/>
            <a:ext cx="120368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Stores Floor 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0A943D-86E6-5688-9049-BC6E6673EC0C}"/>
              </a:ext>
            </a:extLst>
          </p:cNvPr>
          <p:cNvSpPr txBox="1"/>
          <p:nvPr/>
        </p:nvSpPr>
        <p:spPr>
          <a:xfrm>
            <a:off x="6895323" y="1639720"/>
            <a:ext cx="1349688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Basement Floor </a:t>
            </a:r>
            <a:r>
              <a:rPr lang="en-US" sz="135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35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AF3164-5D29-D881-6752-E47A2D9AD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4" y="1996486"/>
            <a:ext cx="2877405" cy="2702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7FC3CA-64D6-277E-533A-F785966273AA}"/>
              </a:ext>
            </a:extLst>
          </p:cNvPr>
          <p:cNvSpPr txBox="1"/>
          <p:nvPr/>
        </p:nvSpPr>
        <p:spPr>
          <a:xfrm>
            <a:off x="4171307" y="1639720"/>
            <a:ext cx="1349688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35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Corridor</a:t>
            </a:r>
            <a:r>
              <a:rPr lang="en-US" sz="135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35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793C14-1BD2-34A6-77CB-F190DBF5FB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478" y="1996486"/>
            <a:ext cx="3001043" cy="2702363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1B9570-EE4B-F90E-239B-5BBEDB1775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219" y="1996487"/>
            <a:ext cx="2877407" cy="2702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979187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6525" y="4454659"/>
            <a:ext cx="5994524" cy="72864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chemeClr val="dk2">
                <a:alpha val="49000"/>
              </a:schemeClr>
            </a:outerShdw>
          </a:effectLst>
        </p:spPr>
      </p:pic>
      <p:sp>
        <p:nvSpPr>
          <p:cNvPr id="103" name="Google Shape;103;p17"/>
          <p:cNvSpPr txBox="1"/>
          <p:nvPr/>
        </p:nvSpPr>
        <p:spPr>
          <a:xfrm>
            <a:off x="510020" y="1948821"/>
            <a:ext cx="2513400" cy="5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 i="1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Land location in Nablus</a:t>
            </a:r>
            <a:endParaRPr sz="1800" i="1" u="sng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4" name="Google Shape;10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4008863" y="2561062"/>
            <a:ext cx="6013425" cy="126800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chemeClr val="dk2">
                <a:alpha val="49000"/>
              </a:schemeClr>
            </a:outerShdw>
          </a:effectLst>
        </p:spPr>
      </p:pic>
      <p:sp>
        <p:nvSpPr>
          <p:cNvPr id="105" name="Google Shape;105;p17"/>
          <p:cNvSpPr/>
          <p:nvPr/>
        </p:nvSpPr>
        <p:spPr>
          <a:xfrm>
            <a:off x="-7625" y="0"/>
            <a:ext cx="2717700" cy="1092300"/>
          </a:xfrm>
          <a:prstGeom prst="homePlat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7"/>
          <p:cNvSpPr txBox="1"/>
          <p:nvPr/>
        </p:nvSpPr>
        <p:spPr>
          <a:xfrm flipH="1">
            <a:off x="114300" y="273150"/>
            <a:ext cx="24384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Site Analysis</a:t>
            </a:r>
            <a:endParaRPr sz="24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7" name="Google Shape;10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73200" y="331305"/>
            <a:ext cx="5494000" cy="412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/>
          <p:nvPr/>
        </p:nvSpPr>
        <p:spPr>
          <a:xfrm>
            <a:off x="76800" y="2807871"/>
            <a:ext cx="4284300" cy="157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building is located in Nablus, the Rafidia area specifically, on an area of </a:t>
            </a:r>
            <a:r>
              <a:rPr lang="en-US" sz="1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2240.00</a:t>
            </a:r>
            <a:r>
              <a:rPr lang="ar" sz="1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</a:t>
            </a:r>
            <a:r>
              <a:rPr lang="en-US" sz="1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800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0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8" y="1687395"/>
            <a:ext cx="16696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Artificial Lighting Design – plan for Office floor &amp; Residential floor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C414DA-B1E9-9556-6CC8-B100D9636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748145" y="748145"/>
            <a:ext cx="5143500" cy="36472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F6CC35-BB7E-4B4F-276E-752BB73B7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913442" y="690153"/>
            <a:ext cx="4827725" cy="344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47098"/>
      </p:ext>
    </p:extLst>
  </p:cSld>
  <p:clrMapOvr>
    <a:masterClrMapping/>
  </p:clrMapOvr>
  <p:transition spd="slow">
    <p:wip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0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8" y="1687395"/>
            <a:ext cx="16696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Artificial Lighting Design – plan for Barking floor &amp; Opposed floor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46F333-999C-BA41-D194-F094C50DE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748145" y="748144"/>
            <a:ext cx="5143500" cy="36472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A91AE2D-86A2-B06C-173B-9A06EF10A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58692" y="658186"/>
            <a:ext cx="5143497" cy="382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14218"/>
      </p:ext>
    </p:extLst>
  </p:cSld>
  <p:clrMapOvr>
    <a:masterClrMapping/>
  </p:clrMapOvr>
  <p:transition spd="slow">
    <p:wip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0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8" y="1687395"/>
            <a:ext cx="16696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Artificial Lighting Design – plan for Store floor &amp; Warehouse floor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68BE76-FC14-533F-AAA1-CC3B107AB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748144" y="748144"/>
            <a:ext cx="5143500" cy="36472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01B58-507D-86B9-7163-2018A036C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58689" y="658186"/>
            <a:ext cx="5143499" cy="382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105247"/>
      </p:ext>
    </p:extLst>
  </p:cSld>
  <p:clrMapOvr>
    <a:masterClrMapping/>
  </p:clrMapOvr>
  <p:transition spd="slow">
    <p:wip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0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8" y="1687395"/>
            <a:ext cx="16696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Artificial Lighting Design – plan for Basement floor &amp; Barking floor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4148DB-E150-4ADB-99A3-3EC730C6D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775270" y="721022"/>
            <a:ext cx="5143504" cy="37014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BC965A-CC7B-2C00-64A1-71C597F8C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58691" y="658179"/>
            <a:ext cx="5143497" cy="382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8393"/>
      </p:ext>
    </p:extLst>
  </p:cSld>
  <p:clrMapOvr>
    <a:masterClrMapping/>
  </p:clrMapOvr>
  <p:transition spd="slow">
    <p:wip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9" y="1836879"/>
            <a:ext cx="16696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Power design – plan for Residential floor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FED7EC-BE9B-E773-5D8B-EF2DDDA70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745750" y="745746"/>
            <a:ext cx="5138710" cy="36472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8B5BA1-B24B-371F-2400-CDF92C206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23109" y="864096"/>
            <a:ext cx="5148294" cy="340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98437"/>
      </p:ext>
    </p:extLst>
  </p:cSld>
  <p:clrMapOvr>
    <a:masterClrMapping/>
  </p:clrMapOvr>
  <p:transition spd="slow">
    <p:wip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9" y="1836879"/>
            <a:ext cx="16696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Power design – plan for Office &amp; Barking floor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6FF1CE-32C5-0857-64FE-8FA85587F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748144" y="743347"/>
            <a:ext cx="5143498" cy="36472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0A13DF-3DDF-CEF1-E357-CA24D6B96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61087" y="655787"/>
            <a:ext cx="5138703" cy="382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98434"/>
      </p:ext>
    </p:extLst>
  </p:cSld>
  <p:clrMapOvr>
    <a:masterClrMapping/>
  </p:clrMapOvr>
  <p:transition spd="slow">
    <p:wip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9" y="1836879"/>
            <a:ext cx="16696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Power design – plan for Opposed &amp; Store floor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B37206-C2A1-9405-1D6D-18609786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647209" cy="514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C6C32CE-018D-0316-6B3E-6DC8FD98B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61085" y="655789"/>
            <a:ext cx="5138709" cy="382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70633"/>
      </p:ext>
    </p:extLst>
  </p:cSld>
  <p:clrMapOvr>
    <a:masterClrMapping/>
  </p:clrMapOvr>
  <p:transition spd="slow">
    <p:wip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9" y="1836879"/>
            <a:ext cx="16696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Power design – plan for Basement &amp; Barking floor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A542AB-7EC6-CFD9-8080-3E87303CE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745748" y="745746"/>
            <a:ext cx="5138707" cy="36472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34B93C-82BF-5F7B-33E0-2C4FABF08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876" y="0"/>
            <a:ext cx="3827124" cy="513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04932"/>
      </p:ext>
    </p:extLst>
  </p:cSld>
  <p:clrMapOvr>
    <a:masterClrMapping/>
  </p:clrMapOvr>
  <p:transition spd="slow">
    <p:wip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0" y="1244523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26">
              <a:buClrTx/>
              <a:defRPr/>
            </a:pPr>
            <a:r>
              <a:rPr lang="en-US" sz="600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Thermal Analysis and Comfort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40997373"/>
      </p:ext>
    </p:extLst>
  </p:cSld>
  <p:clrMapOvr>
    <a:masterClrMapping/>
  </p:clrMapOvr>
  <p:transition spd="slow"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77229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Thermal Analysis and Comfort</a:t>
            </a: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Building in the Design Builder program</a:t>
            </a:r>
            <a:endParaRPr lang="en-US" sz="1500" kern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AE95AC-3917-196D-B1FE-31ABA665AD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800" y="1148137"/>
            <a:ext cx="5494106" cy="3995363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08F50B2E-0C00-ADB6-682A-900B612C6E7A}"/>
              </a:ext>
            </a:extLst>
          </p:cNvPr>
          <p:cNvSpPr/>
          <p:nvPr/>
        </p:nvSpPr>
        <p:spPr>
          <a:xfrm>
            <a:off x="492094" y="2771118"/>
            <a:ext cx="2306781" cy="74940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glow rad="177800">
              <a:schemeClr val="bg1">
                <a:lumMod val="6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1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Design Building</a:t>
            </a:r>
          </a:p>
        </p:txBody>
      </p:sp>
    </p:spTree>
    <p:extLst>
      <p:ext uri="{BB962C8B-B14F-4D97-AF65-F5344CB8AC3E}">
        <p14:creationId xmlns:p14="http://schemas.microsoft.com/office/powerpoint/2010/main" val="352949962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/>
          <p:nvPr/>
        </p:nvSpPr>
        <p:spPr>
          <a:xfrm>
            <a:off x="-7625" y="0"/>
            <a:ext cx="9144000" cy="1092300"/>
          </a:xfrm>
          <a:prstGeom prst="homePlate">
            <a:avLst>
              <a:gd name="adj" fmla="val 4650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8"/>
          <p:cNvSpPr txBox="1"/>
          <p:nvPr/>
        </p:nvSpPr>
        <p:spPr>
          <a:xfrm flipH="1">
            <a:off x="3352800" y="273150"/>
            <a:ext cx="24384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Site Analysis</a:t>
            </a:r>
            <a:endParaRPr sz="2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t="16163" r="16163"/>
          <a:stretch/>
        </p:blipFill>
        <p:spPr>
          <a:xfrm>
            <a:off x="0" y="1092300"/>
            <a:ext cx="6697975" cy="42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/>
        </p:nvSpPr>
        <p:spPr>
          <a:xfrm flipH="1">
            <a:off x="6697975" y="2368650"/>
            <a:ext cx="2438400" cy="16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" sz="21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SURROUNDING</a:t>
            </a:r>
            <a:endParaRPr sz="21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" sz="21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BUILDINGS</a:t>
            </a:r>
            <a:endParaRPr sz="21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" sz="21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PROJECT</a:t>
            </a:r>
            <a:endParaRPr sz="21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77229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Thermal Analysis and Comfort</a:t>
            </a: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Design Builder Baseline Comparison</a:t>
            </a:r>
            <a:endParaRPr lang="en-US" sz="1500" kern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E51D9E-90FF-713C-8671-D7D32E039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00" y="1148137"/>
            <a:ext cx="5203350" cy="3995363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820695E-6968-EE24-C593-6275761FB9A8}"/>
              </a:ext>
            </a:extLst>
          </p:cNvPr>
          <p:cNvSpPr/>
          <p:nvPr/>
        </p:nvSpPr>
        <p:spPr>
          <a:xfrm>
            <a:off x="6773239" y="2365625"/>
            <a:ext cx="1679825" cy="27699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F95CDD-EDAB-3D56-1029-9172259F99FB}"/>
              </a:ext>
            </a:extLst>
          </p:cNvPr>
          <p:cNvSpPr txBox="1"/>
          <p:nvPr/>
        </p:nvSpPr>
        <p:spPr>
          <a:xfrm>
            <a:off x="6773239" y="2365625"/>
            <a:ext cx="16798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Baseline = 52.18 %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696FE3D9-B6B4-70FC-871D-26F418779873}"/>
              </a:ext>
            </a:extLst>
          </p:cNvPr>
          <p:cNvCxnSpPr>
            <a:cxnSpLocks/>
          </p:cNvCxnSpPr>
          <p:nvPr/>
        </p:nvCxnSpPr>
        <p:spPr>
          <a:xfrm>
            <a:off x="4018352" y="1533015"/>
            <a:ext cx="2670125" cy="83261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243859"/>
      </p:ext>
    </p:extLst>
  </p:cSld>
  <p:clrMapOvr>
    <a:masterClrMapping/>
  </p:clrMapOvr>
  <p:transition spd="slow"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77229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Thermal Analysis and Comfort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E9AECB-0EEA-0AC6-0597-72716F7BC843}"/>
              </a:ext>
            </a:extLst>
          </p:cNvPr>
          <p:cNvSpPr txBox="1"/>
          <p:nvPr/>
        </p:nvSpPr>
        <p:spPr>
          <a:xfrm>
            <a:off x="793501" y="1245270"/>
            <a:ext cx="27432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5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Roof with insulation material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7094AF-5657-BCC1-9367-0322CF3A6F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22" y="1666748"/>
            <a:ext cx="2897613" cy="2901128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ADECFD-B304-BBA1-59FB-B2079B12404E}"/>
              </a:ext>
            </a:extLst>
          </p:cNvPr>
          <p:cNvSpPr txBox="1"/>
          <p:nvPr/>
        </p:nvSpPr>
        <p:spPr>
          <a:xfrm>
            <a:off x="5028237" y="1276962"/>
            <a:ext cx="270578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5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Wall with insulation material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F45F4C-AC34-8032-2F9F-AEC9F6753D17}"/>
              </a:ext>
            </a:extLst>
          </p:cNvPr>
          <p:cNvSpPr txBox="1"/>
          <p:nvPr/>
        </p:nvSpPr>
        <p:spPr>
          <a:xfrm>
            <a:off x="1038332" y="4666189"/>
            <a:ext cx="251395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U-Value = 0.499 (w/m^2.k)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51D636-B7F1-C98F-0416-CEFBE1D86D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17744"/>
            <a:ext cx="3161060" cy="29991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83D7660-EAC6-7783-E390-7280CC7EE893}"/>
              </a:ext>
            </a:extLst>
          </p:cNvPr>
          <p:cNvSpPr txBox="1"/>
          <p:nvPr/>
        </p:nvSpPr>
        <p:spPr>
          <a:xfrm>
            <a:off x="5447703" y="4666189"/>
            <a:ext cx="251395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U-Value = 0.933 (w/m^2.k)</a:t>
            </a:r>
          </a:p>
        </p:txBody>
      </p:sp>
    </p:spTree>
    <p:extLst>
      <p:ext uri="{BB962C8B-B14F-4D97-AF65-F5344CB8AC3E}">
        <p14:creationId xmlns:p14="http://schemas.microsoft.com/office/powerpoint/2010/main" val="88741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88751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Thermal Analysis and Comfort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E9AECB-0EEA-0AC6-0597-72716F7BC843}"/>
              </a:ext>
            </a:extLst>
          </p:cNvPr>
          <p:cNvSpPr txBox="1"/>
          <p:nvPr/>
        </p:nvSpPr>
        <p:spPr>
          <a:xfrm>
            <a:off x="0" y="2706257"/>
            <a:ext cx="23067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</a:pPr>
            <a:r>
              <a:rPr lang="en-US" sz="16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External glazing </a:t>
            </a:r>
            <a:r>
              <a:rPr lang="en-US" sz="16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</a:t>
            </a:r>
            <a:endParaRPr lang="ar-SA" sz="16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685800">
              <a:buClrTx/>
            </a:pPr>
            <a:r>
              <a:rPr lang="en-US" sz="16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insulation material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F186F2-3CBF-A25F-0175-EAA159E5E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036" y="1563840"/>
            <a:ext cx="3683927" cy="2905455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CADE88-3CA9-9D3D-4195-6474AA5777BB}"/>
              </a:ext>
            </a:extLst>
          </p:cNvPr>
          <p:cNvSpPr txBox="1"/>
          <p:nvPr/>
        </p:nvSpPr>
        <p:spPr>
          <a:xfrm>
            <a:off x="5697661" y="4469295"/>
            <a:ext cx="344633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U-Value = 1.345 (w/m^2.k)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726E070B-B87E-446B-F556-041317084CFE}"/>
              </a:ext>
            </a:extLst>
          </p:cNvPr>
          <p:cNvSpPr/>
          <p:nvPr/>
        </p:nvSpPr>
        <p:spPr>
          <a:xfrm>
            <a:off x="2371691" y="2706257"/>
            <a:ext cx="2306781" cy="74940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glow rad="177800">
              <a:schemeClr val="bg1">
                <a:lumMod val="6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1" kern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62055754"/>
      </p:ext>
    </p:extLst>
  </p:cSld>
  <p:clrMapOvr>
    <a:masterClrMapping/>
  </p:clrMapOvr>
  <p:transition spd="slow"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77229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Thermal Analysis and Comfort</a:t>
            </a: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Daylight Factor After Modification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FB1B5C-6E21-C3DF-C397-D2FC0E36C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682" y="1543017"/>
            <a:ext cx="2457224" cy="35426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575DF9-BCC3-B7E7-28AF-2F880B6D29F1}"/>
              </a:ext>
            </a:extLst>
          </p:cNvPr>
          <p:cNvSpPr txBox="1"/>
          <p:nvPr/>
        </p:nvSpPr>
        <p:spPr>
          <a:xfrm>
            <a:off x="293683" y="1242935"/>
            <a:ext cx="251395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ar-SA" sz="1500" kern="12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Eighth</a:t>
            </a:r>
            <a:r>
              <a:rPr lang="ar-SA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Ninth Floor )</a:t>
            </a:r>
            <a:endParaRPr lang="en-US" sz="150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754A45-54E4-1B29-348A-ACDE11C542F1}"/>
              </a:ext>
            </a:extLst>
          </p:cNvPr>
          <p:cNvSpPr txBox="1"/>
          <p:nvPr/>
        </p:nvSpPr>
        <p:spPr>
          <a:xfrm>
            <a:off x="6582202" y="1357235"/>
            <a:ext cx="143164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ar-SA" sz="1500" kern="12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500" u="dash" kern="1200" dirty="0">
                <a:solidFill>
                  <a:srgbClr val="4472C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Fourth Floor )</a:t>
            </a:r>
            <a:endParaRPr lang="en-US" sz="150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22DE02D-352F-8662-98A5-F12A6A33B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7140" y="1518379"/>
            <a:ext cx="2513957" cy="34478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A5B3943-DD51-0AB1-683B-2C0D158E5A84}"/>
              </a:ext>
            </a:extLst>
          </p:cNvPr>
          <p:cNvSpPr txBox="1"/>
          <p:nvPr/>
        </p:nvSpPr>
        <p:spPr>
          <a:xfrm>
            <a:off x="3776074" y="1357235"/>
            <a:ext cx="143164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ar-SA" sz="1500" kern="12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500" u="dash" kern="1200" dirty="0">
                <a:solidFill>
                  <a:srgbClr val="4472C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Fifth Floor )</a:t>
            </a:r>
            <a:endParaRPr lang="en-US" sz="150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C5536E9-0153-2BB7-1838-654A5B146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597" y="1697720"/>
            <a:ext cx="2200778" cy="323328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15FC1DE-4C17-5DE8-1BBE-F143A52EAF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9593" y="2071286"/>
            <a:ext cx="862057" cy="124307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6078175-2976-1815-65DF-C32BF1E96C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5083" y="1965272"/>
            <a:ext cx="862057" cy="12430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CE9595A-C8A7-50F2-AEB2-07AA8BE1C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9569" y="2071286"/>
            <a:ext cx="862057" cy="124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2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77229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Thermal Analysis and Comfort</a:t>
            </a: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Daylight Factor After Modification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575DF9-BCC3-B7E7-28AF-2F880B6D29F1}"/>
              </a:ext>
            </a:extLst>
          </p:cNvPr>
          <p:cNvSpPr txBox="1"/>
          <p:nvPr/>
        </p:nvSpPr>
        <p:spPr>
          <a:xfrm>
            <a:off x="293683" y="1242935"/>
            <a:ext cx="149402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ar-SA" sz="1500" kern="12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Second Floor )</a:t>
            </a:r>
            <a:endParaRPr lang="en-US" sz="150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754A45-54E4-1B29-348A-ACDE11C542F1}"/>
              </a:ext>
            </a:extLst>
          </p:cNvPr>
          <p:cNvSpPr txBox="1"/>
          <p:nvPr/>
        </p:nvSpPr>
        <p:spPr>
          <a:xfrm>
            <a:off x="6582202" y="1357235"/>
            <a:ext cx="143164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ar-SA" sz="1500" kern="12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500" u="dash" kern="1200" dirty="0">
                <a:solidFill>
                  <a:srgbClr val="4472C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Fourth Floor )</a:t>
            </a:r>
            <a:endParaRPr lang="en-US" sz="150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5B3943-DD51-0AB1-683B-2C0D158E5A84}"/>
              </a:ext>
            </a:extLst>
          </p:cNvPr>
          <p:cNvSpPr txBox="1"/>
          <p:nvPr/>
        </p:nvSpPr>
        <p:spPr>
          <a:xfrm>
            <a:off x="3776074" y="1357235"/>
            <a:ext cx="143164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</a:pPr>
            <a:r>
              <a:rPr lang="ar-SA" sz="1500" kern="12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500" u="dash" kern="1200" dirty="0">
                <a:solidFill>
                  <a:srgbClr val="4472C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en-US" sz="1500" kern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First Floor )</a:t>
            </a:r>
            <a:endParaRPr lang="en-US" sz="1500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5FC1DE-4C17-5DE8-1BBE-F143A52EA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593" y="2071286"/>
            <a:ext cx="862057" cy="124307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6078175-2976-1815-65DF-C32BF1E96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673" y="1950212"/>
            <a:ext cx="862057" cy="12430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CE9595A-C8A7-50F2-AEB2-07AA8BE1C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6203" y="2071286"/>
            <a:ext cx="862057" cy="12430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8DE0AB3-7777-65CD-A1D5-280484FE5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41" y="1571270"/>
            <a:ext cx="2506058" cy="30598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8B6B1D-B9AC-B413-90DA-9119C365A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4729" y="1667539"/>
            <a:ext cx="2295130" cy="28672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9FD480-87F5-6546-3E2F-9371D8E67A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702" y="1657318"/>
            <a:ext cx="2295131" cy="271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67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A1F058-9C64-56D7-D4E9-536AA819591E}"/>
              </a:ext>
            </a:extLst>
          </p:cNvPr>
          <p:cNvSpPr/>
          <p:nvPr/>
        </p:nvSpPr>
        <p:spPr>
          <a:xfrm>
            <a:off x="112375" y="177229"/>
            <a:ext cx="8919251" cy="9709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21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Thermal Analysis and Comfort</a:t>
            </a:r>
          </a:p>
          <a:p>
            <a:pPr algn="ctr" defTabSz="685800">
              <a:buClrTx/>
              <a:defRPr/>
            </a:pPr>
            <a:r>
              <a:rPr lang="en-US" sz="15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Heating and Cooling Load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56CFB6C-8844-57A7-26B1-185F15E4C927}"/>
              </a:ext>
            </a:extLst>
          </p:cNvPr>
          <p:cNvGraphicFramePr>
            <a:graphicFrameLocks noGrp="1"/>
          </p:cNvGraphicFramePr>
          <p:nvPr/>
        </p:nvGraphicFramePr>
        <p:xfrm>
          <a:off x="1905000" y="2150572"/>
          <a:ext cx="5334000" cy="134007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1109448749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1869405827"/>
                    </a:ext>
                  </a:extLst>
                </a:gridCol>
              </a:tblGrid>
              <a:tr h="44669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Heating Loads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3212.08 KW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11772779"/>
                  </a:ext>
                </a:extLst>
              </a:tr>
              <a:tr h="446691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Cooling Loads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1163.86 KW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77993588"/>
                  </a:ext>
                </a:extLst>
              </a:tr>
              <a:tr h="446691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Consumption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133.59 </a:t>
                      </a:r>
                      <a:r>
                        <a:rPr lang="en-US" sz="15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KWh</a:t>
                      </a:r>
                      <a:r>
                        <a:rPr lang="en-US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/m^2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46177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17097"/>
      </p:ext>
    </p:extLst>
  </p:cSld>
  <p:clrMapOvr>
    <a:masterClrMapping/>
  </p:clrMapOvr>
  <p:transition spd="slow">
    <p:push dir="u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2003335" y="2075461"/>
            <a:ext cx="53399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600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HVAC design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35924733"/>
      </p:ext>
    </p:extLst>
  </p:cSld>
  <p:clrMapOvr>
    <a:masterClrMapping/>
  </p:clrMapOvr>
  <p:transition spd="slow"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8D70996C-1EC3-2110-0DEA-E107A7D5C52B}"/>
              </a:ext>
            </a:extLst>
          </p:cNvPr>
          <p:cNvSpPr/>
          <p:nvPr/>
        </p:nvSpPr>
        <p:spPr>
          <a:xfrm>
            <a:off x="584489" y="2207778"/>
            <a:ext cx="2976996" cy="91180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glow rad="177800">
              <a:schemeClr val="bg1">
                <a:lumMod val="6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1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Franklin Gothic Book" panose="020B0503020102020204"/>
                <a:ea typeface="+mn-ea"/>
                <a:cs typeface="+mn-cs"/>
              </a:rPr>
              <a:t>HVAC 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073080-26B2-DDBF-64A0-CE215D6279F2}"/>
              </a:ext>
            </a:extLst>
          </p:cNvPr>
          <p:cNvSpPr txBox="1"/>
          <p:nvPr/>
        </p:nvSpPr>
        <p:spPr>
          <a:xfrm>
            <a:off x="253280" y="834839"/>
            <a:ext cx="4652529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  <a:defRPr/>
            </a:pPr>
            <a:r>
              <a:rPr lang="en-US" sz="1351" kern="1200" dirty="0">
                <a:solidFill>
                  <a:prstClr val="black"/>
                </a:solidFill>
                <a:latin typeface="Franklin Gothic Book" panose="020B0503020102020204"/>
                <a:ea typeface="+mn-ea"/>
                <a:cs typeface="+mn-cs"/>
              </a:rPr>
              <a:t>The system used for HVAC design is (VRF system)</a:t>
            </a:r>
            <a:endParaRPr lang="en-US" sz="135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صورة 13">
            <a:extLst>
              <a:ext uri="{FF2B5EF4-FFF2-40B4-BE49-F238E27FC236}">
                <a16:creationId xmlns:a16="http://schemas.microsoft.com/office/drawing/2014/main" id="{DEDE38A6-0E75-7A26-2336-FABDB920F7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3" y="1509487"/>
            <a:ext cx="5059808" cy="3517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961A3A-9E92-D310-3736-8AD36B4B6B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8619" y="801448"/>
            <a:ext cx="2657705" cy="55440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AB36526-FBBE-3347-408A-26C5B9533745}"/>
              </a:ext>
            </a:extLst>
          </p:cNvPr>
          <p:cNvSpPr/>
          <p:nvPr/>
        </p:nvSpPr>
        <p:spPr>
          <a:xfrm>
            <a:off x="723627" y="2444391"/>
            <a:ext cx="21547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185" indent="-257185" defTabSz="685826">
              <a:buClrTx/>
              <a:buFont typeface="Wingdings" panose="05000000000000000000" pitchFamily="2" charset="2"/>
              <a:buChar char="v"/>
              <a:defRPr/>
            </a:pPr>
            <a:r>
              <a:rPr lang="en-US" sz="2400" b="1" kern="1200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anose="020B0503020102020204"/>
                <a:ea typeface="+mn-ea"/>
                <a:cs typeface="+mn-cs"/>
              </a:rPr>
              <a:t>Outdoor unit: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71EC36-4293-0BB3-B13D-DA29D9D907D4}"/>
              </a:ext>
            </a:extLst>
          </p:cNvPr>
          <p:cNvSpPr/>
          <p:nvPr/>
        </p:nvSpPr>
        <p:spPr>
          <a:xfrm>
            <a:off x="584491" y="3823916"/>
            <a:ext cx="3042821" cy="508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26">
              <a:buClrTx/>
              <a:defRPr/>
            </a:pPr>
            <a:r>
              <a:rPr lang="en-US" sz="1351" kern="1200" dirty="0">
                <a:solidFill>
                  <a:prstClr val="black"/>
                </a:solidFill>
                <a:latin typeface="Franklin Gothic Book" panose="020B0503020102020204"/>
                <a:ea typeface="+mn-ea"/>
                <a:cs typeface="+mn-cs"/>
                <a:sym typeface="+mn-ea"/>
              </a:rPr>
              <a:t>The </a:t>
            </a:r>
            <a:r>
              <a:rPr lang="en-US" sz="1351" kern="12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+mn-cs"/>
              </a:rPr>
              <a:t>Air stage company </a:t>
            </a:r>
            <a:r>
              <a:rPr lang="en-US" sz="1351" kern="12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  <a:sym typeface="+mn-ea"/>
              </a:rPr>
              <a:t>Catalog was used for</a:t>
            </a:r>
          </a:p>
          <a:p>
            <a:pPr defTabSz="685826">
              <a:buClrTx/>
              <a:defRPr/>
            </a:pPr>
            <a:r>
              <a:rPr lang="en-US" sz="1351" kern="1200" dirty="0">
                <a:solidFill>
                  <a:prstClr val="black"/>
                </a:solidFill>
                <a:latin typeface="Franklin Gothic Book" panose="020B0503020102020204"/>
                <a:ea typeface="+mn-ea"/>
                <a:cs typeface="+mn-cs"/>
                <a:sym typeface="+mn-ea"/>
              </a:rPr>
              <a:t>VRF .</a:t>
            </a:r>
          </a:p>
        </p:txBody>
      </p:sp>
    </p:spTree>
    <p:extLst>
      <p:ext uri="{BB962C8B-B14F-4D97-AF65-F5344CB8AC3E}">
        <p14:creationId xmlns:p14="http://schemas.microsoft.com/office/powerpoint/2010/main" val="3384547130"/>
      </p:ext>
    </p:extLst>
  </p:cSld>
  <p:clrMapOvr>
    <a:masterClrMapping/>
  </p:clrMapOvr>
  <p:transition spd="slow">
    <p:push dir="u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rrow: Right 5">
            <a:extLst>
              <a:ext uri="{FF2B5EF4-FFF2-40B4-BE49-F238E27FC236}">
                <a16:creationId xmlns:a16="http://schemas.microsoft.com/office/drawing/2014/main" id="{8D1B1C1F-0B53-BBFE-15E6-58F913A421FF}"/>
              </a:ext>
            </a:extLst>
          </p:cNvPr>
          <p:cNvSpPr/>
          <p:nvPr/>
        </p:nvSpPr>
        <p:spPr>
          <a:xfrm>
            <a:off x="639042" y="139023"/>
            <a:ext cx="2306781" cy="74940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glow rad="177800">
              <a:schemeClr val="bg1">
                <a:lumMod val="6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1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243" y="371714"/>
            <a:ext cx="7200900" cy="294768"/>
          </a:xfrm>
        </p:spPr>
        <p:txBody>
          <a:bodyPr>
            <a:noAutofit/>
          </a:bodyPr>
          <a:lstStyle/>
          <a:p>
            <a:pPr marL="257185" indent="-257185">
              <a:buFont typeface="Wingdings" panose="05000000000000000000" pitchFamily="2" charset="2"/>
              <a:buChar char="v"/>
            </a:pPr>
            <a:r>
              <a:rPr lang="en-US" sz="1951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Indoor unit 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243" y="1248133"/>
            <a:ext cx="3886200" cy="3263504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Split unit:</a:t>
            </a:r>
          </a:p>
          <a:p>
            <a:pPr marL="0" indent="0">
              <a:buNone/>
            </a:pPr>
            <a:r>
              <a:rPr lang="en-US" sz="135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Air stage company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Catalog was used.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Cassette unit:</a:t>
            </a:r>
          </a:p>
          <a:p>
            <a:pPr marL="0" indent="0">
              <a:buNone/>
            </a:pP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Air stage company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Catalog was used.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26">
              <a:buClrTx/>
              <a:defRPr/>
            </a:pPr>
            <a:fld id="{C48E412A-5D61-4EE8-AFB8-81A88A57C4C6}" type="slidenum">
              <a:rPr lang="en-US" kern="1200">
                <a:solidFill>
                  <a:srgbClr val="002060"/>
                </a:solidFill>
                <a:latin typeface="Franklin Gothic Book" panose="020B0503020102020204"/>
                <a:ea typeface="+mn-ea"/>
                <a:cs typeface="+mn-cs"/>
              </a:rPr>
              <a:pPr defTabSz="685826">
                <a:buClrTx/>
                <a:defRPr/>
              </a:pPr>
              <a:t>68</a:t>
            </a:fld>
            <a:endParaRPr lang="en-US" kern="1200">
              <a:solidFill>
                <a:srgbClr val="002060"/>
              </a:solidFill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75749008-5A62-E68B-E4B3-F6CE6C8840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328" y="230521"/>
            <a:ext cx="3199814" cy="2270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6355A557-E640-8C8B-E2A3-C990A24B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573" y="2642348"/>
            <a:ext cx="3220569" cy="2471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92AF44-7C6B-989A-74DF-BEE5EB0630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56356"/>
      </p:ext>
    </p:extLst>
  </p:cSld>
  <p:clrMapOvr>
    <a:masterClrMapping/>
  </p:clrMapOvr>
  <p:transition spd="slow">
    <p:push dir="u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DE5388-438F-F359-E1D3-E7F00E680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16" y="56475"/>
            <a:ext cx="3700476" cy="508702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80992" y="2255333"/>
            <a:ext cx="1402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Commercial </a:t>
            </a:r>
          </a:p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occupations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ECA5C9-F37B-C9DA-6CF3-8B310ECFB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876" y="-4793"/>
            <a:ext cx="376282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927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/>
          <p:nvPr/>
        </p:nvSpPr>
        <p:spPr>
          <a:xfrm>
            <a:off x="3205500" y="-424047"/>
            <a:ext cx="5938500" cy="5930700"/>
          </a:xfrm>
          <a:prstGeom prst="ellipse">
            <a:avLst/>
          </a:prstGeom>
          <a:solidFill>
            <a:srgbClr val="B7B7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2" name="Google Shape;12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1050" y="3697630"/>
            <a:ext cx="5994524" cy="72864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chemeClr val="dk2">
                <a:alpha val="49000"/>
              </a:schemeClr>
            </a:outerShdw>
          </a:effectLst>
        </p:spPr>
      </p:pic>
      <p:sp>
        <p:nvSpPr>
          <p:cNvPr id="123" name="Google Shape;123;p19"/>
          <p:cNvSpPr txBox="1"/>
          <p:nvPr/>
        </p:nvSpPr>
        <p:spPr>
          <a:xfrm>
            <a:off x="7201721" y="1738751"/>
            <a:ext cx="1965693" cy="1605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200" b="1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WIND DIRECTION</a:t>
            </a:r>
            <a:endParaRPr sz="2200" b="1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200" b="1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SPEED</a:t>
            </a:r>
            <a:endParaRPr sz="2200" b="1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4" name="Google Shape;12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4008863" y="2561062"/>
            <a:ext cx="6013425" cy="126800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chemeClr val="dk2">
                <a:alpha val="49000"/>
              </a:schemeClr>
            </a:outerShdw>
          </a:effectLst>
        </p:spPr>
      </p:pic>
      <p:sp>
        <p:nvSpPr>
          <p:cNvPr id="125" name="Google Shape;125;p19"/>
          <p:cNvSpPr/>
          <p:nvPr/>
        </p:nvSpPr>
        <p:spPr>
          <a:xfrm>
            <a:off x="-7626" y="0"/>
            <a:ext cx="9151625" cy="1092300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9"/>
          <p:cNvSpPr txBox="1"/>
          <p:nvPr/>
        </p:nvSpPr>
        <p:spPr>
          <a:xfrm flipH="1">
            <a:off x="3859638" y="270894"/>
            <a:ext cx="24384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Site Analysis</a:t>
            </a:r>
            <a:endParaRPr sz="24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7" name="Google Shape;127;p19"/>
          <p:cNvPicPr preferRelativeResize="0"/>
          <p:nvPr/>
        </p:nvPicPr>
        <p:blipFill rotWithShape="1">
          <a:blip r:embed="rId4">
            <a:alphaModFix/>
          </a:blip>
          <a:srcRect t="16147" b="16147"/>
          <a:stretch/>
        </p:blipFill>
        <p:spPr>
          <a:xfrm>
            <a:off x="0" y="1087788"/>
            <a:ext cx="7015575" cy="405571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/>
          <p:nvPr/>
        </p:nvSpPr>
        <p:spPr>
          <a:xfrm>
            <a:off x="7023201" y="3607002"/>
            <a:ext cx="2068297" cy="10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" sz="17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wind direction at the site is Southwest and the wind speed is 10 km / h.</a:t>
            </a:r>
            <a:endParaRPr sz="17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200" b="1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80992" y="2255333"/>
            <a:ext cx="1402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Office occupations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2DD1F-1A4B-EE6C-8F56-25B34E081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88" y="44709"/>
            <a:ext cx="3125066" cy="50987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A3D952-C26A-C24F-1AF5-2FF578AF9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347" y="44709"/>
            <a:ext cx="3134180" cy="509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4455"/>
      </p:ext>
    </p:extLst>
  </p:cSld>
  <p:clrMapOvr>
    <a:masterClrMapping/>
  </p:clrMapOvr>
  <p:transition spd="slow">
    <p:wip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7474333" y="0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7608116" y="2260126"/>
            <a:ext cx="1402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Office occupations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2DD1F-1A4B-EE6C-8F56-25B34E081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88" y="44709"/>
            <a:ext cx="3125066" cy="50987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4FF287-D478-BBB0-4477-50E6D3C12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038" y="653769"/>
            <a:ext cx="2639670" cy="422562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A3D6CF4-6311-16FF-97F6-EB97FD016140}"/>
              </a:ext>
            </a:extLst>
          </p:cNvPr>
          <p:cNvGrpSpPr/>
          <p:nvPr/>
        </p:nvGrpSpPr>
        <p:grpSpPr>
          <a:xfrm>
            <a:off x="1767027" y="44708"/>
            <a:ext cx="2728782" cy="2332212"/>
            <a:chOff x="2356036" y="59611"/>
            <a:chExt cx="3638376" cy="3109616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34A73E2-9BD0-C131-81F3-F35F977269E8}"/>
                </a:ext>
              </a:extLst>
            </p:cNvPr>
            <p:cNvSpPr/>
            <p:nvPr/>
          </p:nvSpPr>
          <p:spPr>
            <a:xfrm>
              <a:off x="2356036" y="59611"/>
              <a:ext cx="2639291" cy="29538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buClrTx/>
                <a:defRPr/>
              </a:pPr>
              <a:endParaRPr lang="en-US" sz="1350" kern="12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60FDF4FC-6F30-522A-9E75-1CED5632B459}"/>
                </a:ext>
              </a:extLst>
            </p:cNvPr>
            <p:cNvCxnSpPr>
              <a:cxnSpLocks/>
            </p:cNvCxnSpPr>
            <p:nvPr/>
          </p:nvCxnSpPr>
          <p:spPr>
            <a:xfrm>
              <a:off x="4810991" y="2306782"/>
              <a:ext cx="1183421" cy="86244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27142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80992" y="2255333"/>
            <a:ext cx="1402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Residential occupations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777AA5-946C-676A-2D26-96439C13D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10" y="0"/>
            <a:ext cx="2925637" cy="51387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4F21E1-E8CB-7253-2173-3C8B9003F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363" y="-4794"/>
            <a:ext cx="338691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2870"/>
      </p:ext>
    </p:extLst>
  </p:cSld>
  <p:clrMapOvr>
    <a:masterClrMapping/>
  </p:clrMapOvr>
  <p:transition spd="slow">
    <p:wip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7474333" y="0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7608116" y="2257729"/>
            <a:ext cx="1402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Residential occupations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860A76-894F-4D81-F2ED-A9916CE08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10" y="0"/>
            <a:ext cx="2925637" cy="51387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4993BD-7D2E-C61F-E364-0EF4CF1C5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798" y="686920"/>
            <a:ext cx="3040643" cy="414373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2431495-D4B6-1D88-ADAB-EBF09DE0A7A2}"/>
              </a:ext>
            </a:extLst>
          </p:cNvPr>
          <p:cNvGrpSpPr/>
          <p:nvPr/>
        </p:nvGrpSpPr>
        <p:grpSpPr>
          <a:xfrm>
            <a:off x="1260471" y="0"/>
            <a:ext cx="3039436" cy="2392507"/>
            <a:chOff x="1680627" y="0"/>
            <a:chExt cx="4052581" cy="319000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55AAA68-AB6F-71B8-52BE-470D3DD266A4}"/>
                </a:ext>
              </a:extLst>
            </p:cNvPr>
            <p:cNvSpPr/>
            <p:nvPr/>
          </p:nvSpPr>
          <p:spPr>
            <a:xfrm>
              <a:off x="1680627" y="0"/>
              <a:ext cx="2639291" cy="310688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buClrTx/>
                <a:defRPr/>
              </a:pPr>
              <a:endParaRPr lang="en-US" sz="1350" kern="12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2340F8F-D545-3E2D-4F04-4D39D6DDC407}"/>
                </a:ext>
              </a:extLst>
            </p:cNvPr>
            <p:cNvCxnSpPr>
              <a:cxnSpLocks/>
            </p:cNvCxnSpPr>
            <p:nvPr/>
          </p:nvCxnSpPr>
          <p:spPr>
            <a:xfrm>
              <a:off x="4104409" y="2431473"/>
              <a:ext cx="1628799" cy="75853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98455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698789" y="2074224"/>
            <a:ext cx="7746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600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Drainage Design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9274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Drainage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6815DA-8AA3-06A4-C2BC-4CAA3D873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834" y="3075274"/>
            <a:ext cx="1093529" cy="19513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C531E3-4BDF-0855-1F0C-60A2986BE8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4673" y="0"/>
            <a:ext cx="3918747" cy="5026602"/>
          </a:xfrm>
          <a:prstGeom prst="rect">
            <a:avLst/>
          </a:prstGeom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426553" y="2040835"/>
            <a:ext cx="4640774" cy="530915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Drainage Design for basement-2 floor</a:t>
            </a:r>
          </a:p>
        </p:txBody>
      </p:sp>
    </p:spTree>
    <p:extLst>
      <p:ext uri="{BB962C8B-B14F-4D97-AF65-F5344CB8AC3E}">
        <p14:creationId xmlns:p14="http://schemas.microsoft.com/office/powerpoint/2010/main" val="3097630460"/>
      </p:ext>
    </p:extLst>
  </p:cSld>
  <p:clrMapOvr>
    <a:masterClrMapping/>
  </p:clrMapOvr>
  <p:transition spd="slow">
    <p:push dir="u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Drainage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6815DA-8AA3-06A4-C2BC-4CAA3D873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834" y="3075274"/>
            <a:ext cx="1093529" cy="19513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7C1027-298B-F850-5261-30D8B45308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9055" y="0"/>
            <a:ext cx="4144945" cy="5143500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D7CE57F-90BF-FD06-A53D-41D2F2D11208}"/>
              </a:ext>
            </a:extLst>
          </p:cNvPr>
          <p:cNvSpPr txBox="1">
            <a:spLocks/>
          </p:cNvSpPr>
          <p:nvPr/>
        </p:nvSpPr>
        <p:spPr>
          <a:xfrm>
            <a:off x="873541" y="1805854"/>
            <a:ext cx="3207905" cy="765896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Drainage Design for 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Rainwater </a:t>
            </a:r>
            <a:r>
              <a:rPr lang="en-US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</a:t>
            </a:r>
            <a:endParaRPr 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37234291"/>
      </p:ext>
    </p:extLst>
  </p:cSld>
  <p:clrMapOvr>
    <a:masterClrMapping/>
  </p:clrMapOvr>
  <p:transition spd="slow">
    <p:push dir="u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Drainage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6815DA-8AA3-06A4-C2BC-4CAA3D873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09" y="3029172"/>
            <a:ext cx="1184875" cy="2114328"/>
          </a:xfrm>
          <a:prstGeom prst="rect">
            <a:avLst/>
          </a:prstGeom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319208" y="791123"/>
            <a:ext cx="4640774" cy="530915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Drainage Design for ground floor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0950E5-6872-F9D3-4A21-B9D974A18C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9337" y="0"/>
            <a:ext cx="3950391" cy="51435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13DFA1F-FF07-FDE2-179C-D5E456F11FA0}"/>
              </a:ext>
            </a:extLst>
          </p:cNvPr>
          <p:cNvSpPr/>
          <p:nvPr/>
        </p:nvSpPr>
        <p:spPr>
          <a:xfrm>
            <a:off x="486918" y="3210862"/>
            <a:ext cx="849455" cy="2104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602B0C-A627-3826-C2E6-3B7487F62E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7375" y="1915600"/>
            <a:ext cx="3215987" cy="126327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9CF370F-6B17-34DC-5017-B5353C22CACB}"/>
              </a:ext>
            </a:extLst>
          </p:cNvPr>
          <p:cNvSpPr/>
          <p:nvPr/>
        </p:nvSpPr>
        <p:spPr>
          <a:xfrm>
            <a:off x="5279337" y="4602375"/>
            <a:ext cx="1195109" cy="4085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51A2D3-5391-B1A9-79B5-CCE6B19DC74D}"/>
              </a:ext>
            </a:extLst>
          </p:cNvPr>
          <p:cNvCxnSpPr>
            <a:cxnSpLocks/>
          </p:cNvCxnSpPr>
          <p:nvPr/>
        </p:nvCxnSpPr>
        <p:spPr>
          <a:xfrm flipH="1" flipV="1">
            <a:off x="4301837" y="3178871"/>
            <a:ext cx="1195742" cy="15672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448817"/>
      </p:ext>
    </p:extLst>
  </p:cSld>
  <p:clrMapOvr>
    <a:masterClrMapping/>
  </p:clrMapOvr>
  <p:transition spd="slow">
    <p:push dir="u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6815DA-8AA3-06A4-C2BC-4CAA3D873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09" y="3029172"/>
            <a:ext cx="1184875" cy="21143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F3576B-5B1E-03DC-5926-E92DCF694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3826" y="1668432"/>
            <a:ext cx="3006212" cy="17062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3CB123-B495-FE34-D4D3-3071A155C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381" y="0"/>
            <a:ext cx="4279619" cy="51435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Drainage Design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345786" y="816121"/>
            <a:ext cx="3161146" cy="812654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Drainage Design for 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Commercial occupations</a:t>
            </a:r>
          </a:p>
          <a:p>
            <a:pPr marL="171458" indent="-171458" defTabSz="685826">
              <a:spcBef>
                <a:spcPts val="751"/>
              </a:spcBef>
              <a:buClrTx/>
              <a:defRPr/>
            </a:pPr>
            <a:endParaRPr lang="en-US" sz="21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3DFA1F-FF07-FDE2-179C-D5E456F11FA0}"/>
              </a:ext>
            </a:extLst>
          </p:cNvPr>
          <p:cNvSpPr/>
          <p:nvPr/>
        </p:nvSpPr>
        <p:spPr>
          <a:xfrm>
            <a:off x="505105" y="3571777"/>
            <a:ext cx="849455" cy="2104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9CF370F-6B17-34DC-5017-B5353C22CACB}"/>
              </a:ext>
            </a:extLst>
          </p:cNvPr>
          <p:cNvSpPr/>
          <p:nvPr/>
        </p:nvSpPr>
        <p:spPr>
          <a:xfrm>
            <a:off x="7898311" y="4210648"/>
            <a:ext cx="1195109" cy="4085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51A2D3-5391-B1A9-79B5-CCE6B19DC74D}"/>
              </a:ext>
            </a:extLst>
          </p:cNvPr>
          <p:cNvCxnSpPr>
            <a:cxnSpLocks/>
            <a:stCxn id="10" idx="2"/>
          </p:cNvCxnSpPr>
          <p:nvPr/>
        </p:nvCxnSpPr>
        <p:spPr>
          <a:xfrm flipH="1" flipV="1">
            <a:off x="4424241" y="2885760"/>
            <a:ext cx="3474071" cy="15291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281183"/>
      </p:ext>
    </p:extLst>
  </p:cSld>
  <p:clrMapOvr>
    <a:masterClrMapping/>
  </p:clrMapOvr>
  <p:transition spd="slow">
    <p:push dir="u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6815DA-8AA3-06A4-C2BC-4CAA3D873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20" y="3029172"/>
            <a:ext cx="1184875" cy="21143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7B98B3-5D1F-BEBD-212D-9AD1445A8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590" y="1706998"/>
            <a:ext cx="3288020" cy="16766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CBC8B2-8FF1-1172-FA88-FAF25A058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580" y="34280"/>
            <a:ext cx="2897840" cy="50220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Drainage Design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345787" y="816121"/>
            <a:ext cx="3207905" cy="765896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Drainage Design for 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Office occupations</a:t>
            </a:r>
          </a:p>
          <a:p>
            <a:pPr marL="171458" indent="-171458" defTabSz="685826">
              <a:spcBef>
                <a:spcPts val="751"/>
              </a:spcBef>
              <a:buClrTx/>
              <a:defRPr/>
            </a:pPr>
            <a:endParaRPr lang="en-US" sz="21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3DFA1F-FF07-FDE2-179C-D5E456F11FA0}"/>
              </a:ext>
            </a:extLst>
          </p:cNvPr>
          <p:cNvSpPr/>
          <p:nvPr/>
        </p:nvSpPr>
        <p:spPr>
          <a:xfrm>
            <a:off x="481329" y="3758021"/>
            <a:ext cx="874685" cy="3645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9CF370F-6B17-34DC-5017-B5353C22CACB}"/>
              </a:ext>
            </a:extLst>
          </p:cNvPr>
          <p:cNvSpPr/>
          <p:nvPr/>
        </p:nvSpPr>
        <p:spPr>
          <a:xfrm>
            <a:off x="6059272" y="1781106"/>
            <a:ext cx="1048110" cy="3403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51A2D3-5391-B1A9-79B5-CCE6B19DC74D}"/>
              </a:ext>
            </a:extLst>
          </p:cNvPr>
          <p:cNvCxnSpPr>
            <a:cxnSpLocks/>
            <a:stCxn id="10" idx="3"/>
          </p:cNvCxnSpPr>
          <p:nvPr/>
        </p:nvCxnSpPr>
        <p:spPr>
          <a:xfrm flipH="1">
            <a:off x="5198052" y="2071651"/>
            <a:ext cx="1014712" cy="5000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84455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238539" y="2150918"/>
            <a:ext cx="8832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defRPr/>
            </a:pPr>
            <a:r>
              <a:rPr lang="en-US" sz="4800" dirty="0">
                <a:latin typeface="Algerian" panose="04020705040A02060702" pitchFamily="82" charset="0"/>
              </a:rPr>
              <a:t>Architectural Aspects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564637734"/>
      </p:ext>
    </p:extLst>
  </p:cSld>
  <p:clrMapOvr>
    <a:masterClrMapping/>
  </p:clrMapOvr>
  <p:transition spd="slow">
    <p:push dir="u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38E502-115B-02AE-D8D4-66867F6E32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764" y="7794"/>
            <a:ext cx="2931236" cy="51526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6815DA-8AA3-06A4-C2BC-4CAA3D873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20" y="3029172"/>
            <a:ext cx="1184875" cy="21143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7B98B3-5D1F-BEBD-212D-9AD1445A80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6590" y="1706998"/>
            <a:ext cx="3288020" cy="16766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Drainage Design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345787" y="816121"/>
            <a:ext cx="3207905" cy="765896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algn="ctr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Drainage Design for </a:t>
            </a:r>
          </a:p>
          <a:p>
            <a:pPr marL="0" indent="0" algn="ctr" defTabSz="685826">
              <a:spcBef>
                <a:spcPts val="751"/>
              </a:spcBef>
              <a:buClrTx/>
              <a:buNone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parking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3DFA1F-FF07-FDE2-179C-D5E456F11FA0}"/>
              </a:ext>
            </a:extLst>
          </p:cNvPr>
          <p:cNvSpPr/>
          <p:nvPr/>
        </p:nvSpPr>
        <p:spPr>
          <a:xfrm>
            <a:off x="493214" y="4038576"/>
            <a:ext cx="855006" cy="2888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9CF370F-6B17-34DC-5017-B5353C22CACB}"/>
              </a:ext>
            </a:extLst>
          </p:cNvPr>
          <p:cNvSpPr/>
          <p:nvPr/>
        </p:nvSpPr>
        <p:spPr>
          <a:xfrm>
            <a:off x="6721692" y="647812"/>
            <a:ext cx="1079283" cy="6380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51A2D3-5391-B1A9-79B5-CCE6B19DC74D}"/>
              </a:ext>
            </a:extLst>
          </p:cNvPr>
          <p:cNvCxnSpPr>
            <a:cxnSpLocks/>
            <a:stCxn id="10" idx="3"/>
          </p:cNvCxnSpPr>
          <p:nvPr/>
        </p:nvCxnSpPr>
        <p:spPr>
          <a:xfrm flipH="1">
            <a:off x="5650057" y="1192433"/>
            <a:ext cx="1229693" cy="8182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919050"/>
      </p:ext>
    </p:extLst>
  </p:cSld>
  <p:clrMapOvr>
    <a:masterClrMapping/>
  </p:clrMapOvr>
  <p:transition spd="slow">
    <p:push dir="u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46D1CDC-6358-5D75-6E8E-13EB8A600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407" y="996312"/>
            <a:ext cx="2588757" cy="41471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27BAB0-75F8-007C-29A9-2B37898DDD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858" y="0"/>
            <a:ext cx="2939143" cy="5143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6815DA-8AA3-06A4-C2BC-4CAA3D873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20" y="3029172"/>
            <a:ext cx="1184875" cy="21143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Drainage Design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345787" y="816121"/>
            <a:ext cx="3207905" cy="765896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Drainage Design for 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Residential occupations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3DFA1F-FF07-FDE2-179C-D5E456F11FA0}"/>
              </a:ext>
            </a:extLst>
          </p:cNvPr>
          <p:cNvSpPr/>
          <p:nvPr/>
        </p:nvSpPr>
        <p:spPr>
          <a:xfrm>
            <a:off x="345787" y="4327378"/>
            <a:ext cx="1151307" cy="8161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9CF370F-6B17-34DC-5017-B5353C22CACB}"/>
              </a:ext>
            </a:extLst>
          </p:cNvPr>
          <p:cNvSpPr/>
          <p:nvPr/>
        </p:nvSpPr>
        <p:spPr>
          <a:xfrm>
            <a:off x="7297015" y="2721777"/>
            <a:ext cx="1846985" cy="19940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51A2D3-5391-B1A9-79B5-CCE6B19DC74D}"/>
              </a:ext>
            </a:extLst>
          </p:cNvPr>
          <p:cNvCxnSpPr>
            <a:cxnSpLocks/>
            <a:stCxn id="10" idx="2"/>
          </p:cNvCxnSpPr>
          <p:nvPr/>
        </p:nvCxnSpPr>
        <p:spPr>
          <a:xfrm flipH="1" flipV="1">
            <a:off x="5727986" y="3421207"/>
            <a:ext cx="1569029" cy="2976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210429"/>
      </p:ext>
    </p:extLst>
  </p:cSld>
  <p:clrMapOvr>
    <a:masterClrMapping/>
  </p:clrMapOvr>
  <p:transition spd="slow">
    <p:push dir="u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Drainage Design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847037" y="1913297"/>
            <a:ext cx="3207905" cy="765896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Drainage Design for 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Roof slope 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054477-5E1B-CFF8-78B7-BF9D949A56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4597" y="0"/>
            <a:ext cx="33736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631402"/>
      </p:ext>
    </p:extLst>
  </p:cSld>
  <p:clrMapOvr>
    <a:masterClrMapping/>
  </p:clrMapOvr>
  <p:transition spd="slow">
    <p:push dir="u"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755938" y="2214500"/>
            <a:ext cx="8388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540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Water Supply Design: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1477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Supply Design: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F234937C-1345-CAC0-3D7D-5702DD685D58}"/>
              </a:ext>
            </a:extLst>
          </p:cNvPr>
          <p:cNvSpPr txBox="1">
            <a:spLocks/>
          </p:cNvSpPr>
          <p:nvPr/>
        </p:nvSpPr>
        <p:spPr>
          <a:xfrm>
            <a:off x="895903" y="814388"/>
            <a:ext cx="5930924" cy="1476808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The maximum number of people may exist inside the building at the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ar-EG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same time, equals 96 person.</a:t>
            </a:r>
          </a:p>
          <a:p>
            <a:pPr marL="171458" indent="-171458" defTabSz="685826">
              <a:spcBef>
                <a:spcPts val="751"/>
              </a:spcBef>
              <a:buClrTx/>
              <a:defRPr/>
            </a:pPr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The average consumption of water for each person daily in such this building equals 135</a:t>
            </a:r>
            <a:r>
              <a:rPr lang="ar-EG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L/day for each person.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F14BDCBF-D8F8-D325-5F1E-70B221625E5E}"/>
              </a:ext>
            </a:extLst>
          </p:cNvPr>
          <p:cNvSpPr txBox="1">
            <a:spLocks/>
          </p:cNvSpPr>
          <p:nvPr/>
        </p:nvSpPr>
        <p:spPr>
          <a:xfrm>
            <a:off x="1120607" y="3094543"/>
            <a:ext cx="5481517" cy="926739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 the city of Nablus, water is cut off 3 days a week</a:t>
            </a:r>
            <a:endParaRPr lang="ar-EG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The volume based on the number of people and their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consumption of water</a:t>
            </a:r>
            <a:r>
              <a:rPr lang="ar-EG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96 x 135 x3 = 38880 liters/day ≈ 39 m3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13B6A9-53AC-2CDC-FAC1-AD2AFEBE5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6197" y="1289687"/>
            <a:ext cx="1645973" cy="302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06851"/>
      </p:ext>
    </p:extLst>
  </p:cSld>
  <p:clrMapOvr>
    <a:masterClrMapping/>
  </p:clrMapOvr>
  <p:transition spd="slow">
    <p:push dir="u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Supply Design: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F234937C-1345-CAC0-3D7D-5702DD685D58}"/>
              </a:ext>
            </a:extLst>
          </p:cNvPr>
          <p:cNvSpPr txBox="1">
            <a:spLocks/>
          </p:cNvSpPr>
          <p:nvPr/>
        </p:nvSpPr>
        <p:spPr>
          <a:xfrm>
            <a:off x="755626" y="968303"/>
            <a:ext cx="4855465" cy="307831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35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Diameters of the used pipes for vertical feeder 1 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535F5E-D8FD-0E7E-CADC-ED52741B6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091" y="878749"/>
            <a:ext cx="3435625" cy="33860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9A1D95-E1CD-EC16-BD63-BFB0EF86A1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118" y="1457048"/>
            <a:ext cx="5004834" cy="8482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816D72-2182-EF59-B66C-9920B95FFE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118" y="3475738"/>
            <a:ext cx="4429509" cy="640136"/>
          </a:xfrm>
          <a:prstGeom prst="rect">
            <a:avLst/>
          </a:prstGeom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0F4A31C-11FB-36A1-ABD0-91D73CDC48AE}"/>
              </a:ext>
            </a:extLst>
          </p:cNvPr>
          <p:cNvSpPr txBox="1">
            <a:spLocks/>
          </p:cNvSpPr>
          <p:nvPr/>
        </p:nvSpPr>
        <p:spPr>
          <a:xfrm>
            <a:off x="523131" y="3042939"/>
            <a:ext cx="4855465" cy="307831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135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Diameters of the used pipes for Horizontal 1.1</a:t>
            </a:r>
          </a:p>
        </p:txBody>
      </p:sp>
    </p:spTree>
    <p:extLst>
      <p:ext uri="{BB962C8B-B14F-4D97-AF65-F5344CB8AC3E}">
        <p14:creationId xmlns:p14="http://schemas.microsoft.com/office/powerpoint/2010/main" val="2669354994"/>
      </p:ext>
    </p:extLst>
  </p:cSld>
  <p:clrMapOvr>
    <a:masterClrMapping/>
  </p:clrMapOvr>
  <p:transition spd="slow">
    <p:push dir="u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Supply Design: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680742" y="2143615"/>
            <a:ext cx="3483865" cy="856271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Water Supply Design: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for ground floor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BC43C0-0B6C-F147-234C-39C07011B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821" y="62346"/>
            <a:ext cx="4921179" cy="508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489812"/>
      </p:ext>
    </p:extLst>
  </p:cSld>
  <p:clrMapOvr>
    <a:masterClrMapping/>
  </p:clrMapOvr>
  <p:transition spd="slow">
    <p:push dir="u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Supply Design: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680742" y="2143615"/>
            <a:ext cx="3483865" cy="856271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Water Supply Design: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for first &amp; second floor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EA0951-1F0F-67C5-89FF-CFDE547E52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3175" y="0"/>
            <a:ext cx="43108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800636"/>
      </p:ext>
    </p:extLst>
  </p:cSld>
  <p:clrMapOvr>
    <a:masterClrMapping/>
  </p:clrMapOvr>
  <p:transition spd="slow">
    <p:push dir="u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Supply Design: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1332567" y="2040835"/>
            <a:ext cx="3483865" cy="856271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Water Supply Design: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for Third </a:t>
            </a:r>
            <a:r>
              <a:rPr lang="ar-EG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&amp;</a:t>
            </a: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fourth floor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326D1A-1463-8ED4-8689-CB245B82FE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9790" y="0"/>
            <a:ext cx="33142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83393"/>
      </p:ext>
    </p:extLst>
  </p:cSld>
  <p:clrMapOvr>
    <a:masterClrMapping/>
  </p:clrMapOvr>
  <p:transition spd="slow">
    <p:push dir="u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Supply Design: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1332567" y="2040835"/>
            <a:ext cx="3483865" cy="856271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Water Supply Design: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for Third </a:t>
            </a:r>
            <a:r>
              <a:rPr lang="ar-EG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&amp;</a:t>
            </a: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fourth floor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7F2AD9-AFEF-5AC7-CF11-EB1AB3CE42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9789" y="0"/>
            <a:ext cx="3314211" cy="515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38728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70;p23">
            <a:extLst>
              <a:ext uri="{FF2B5EF4-FFF2-40B4-BE49-F238E27FC236}">
                <a16:creationId xmlns:a16="http://schemas.microsoft.com/office/drawing/2014/main" id="{C1438728-B1DA-DE44-CC76-8DDF55BDF2D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" y="-4793"/>
            <a:ext cx="384358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647209" y="1689794"/>
            <a:ext cx="16532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First basement floor</a:t>
            </a:r>
          </a:p>
          <a:p>
            <a:pPr algn="ctr"/>
            <a:r>
              <a:rPr lang="en-US" sz="1600" b="1" dirty="0">
                <a:ln w="10160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before&amp; after modification</a:t>
            </a:r>
          </a:p>
        </p:txBody>
      </p:sp>
      <p:pic>
        <p:nvPicPr>
          <p:cNvPr id="3" name="Google Shape;181;p24">
            <a:extLst>
              <a:ext uri="{FF2B5EF4-FFF2-40B4-BE49-F238E27FC236}">
                <a16:creationId xmlns:a16="http://schemas.microsoft.com/office/drawing/2014/main" id="{084201D2-6722-6C8D-B3A5-8536F7251CA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189" b="5180"/>
          <a:stretch/>
        </p:blipFill>
        <p:spPr>
          <a:xfrm>
            <a:off x="5393411" y="0"/>
            <a:ext cx="3750590" cy="5138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832799"/>
      </p:ext>
    </p:extLst>
  </p:cSld>
  <p:clrMapOvr>
    <a:masterClrMapping/>
  </p:clrMapOvr>
  <p:transition spd="slow">
    <p:wipe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80992" y="2255333"/>
            <a:ext cx="1402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24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parking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0C6194-A87F-F2BD-A46C-BA35A2996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16" y="36138"/>
            <a:ext cx="3101687" cy="50712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A77D0C-03CC-728F-3E4E-92BF9AEF4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983" y="-4793"/>
            <a:ext cx="3154358" cy="510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477971"/>
      </p:ext>
    </p:extLst>
  </p:cSld>
  <p:clrMapOvr>
    <a:masterClrMapping/>
  </p:clrMapOvr>
  <p:transition spd="slow">
    <p:wipe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C5F461-F6C9-DFA2-143C-5FD3B31A49E8}"/>
              </a:ext>
            </a:extLst>
          </p:cNvPr>
          <p:cNvSpPr txBox="1"/>
          <p:nvPr/>
        </p:nvSpPr>
        <p:spPr>
          <a:xfrm>
            <a:off x="3710854" y="2260126"/>
            <a:ext cx="1402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Residential occupations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BC4E7D-5F2E-9F77-B807-9F97015EE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28" y="0"/>
            <a:ext cx="2938190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DE676A-B26B-D0D4-F842-469F2FBC8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0"/>
            <a:ext cx="325129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060172"/>
      </p:ext>
    </p:extLst>
  </p:cSld>
  <p:clrMapOvr>
    <a:masterClrMapping/>
  </p:clrMapOvr>
  <p:transition spd="slow">
    <p:wipe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9AC9E5-E5E6-4361-78AF-F9276657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1" y="0"/>
            <a:ext cx="268628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9C86A6-CF83-8F83-1B75-103374E51022}"/>
              </a:ext>
            </a:extLst>
          </p:cNvPr>
          <p:cNvSpPr txBox="1"/>
          <p:nvPr/>
        </p:nvSpPr>
        <p:spPr>
          <a:xfrm>
            <a:off x="420834" y="116898"/>
            <a:ext cx="8808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3000" b="1" u="sng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Supply Design: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96A574F-70B5-4CB9-5903-2E07F287738D}"/>
              </a:ext>
            </a:extLst>
          </p:cNvPr>
          <p:cNvSpPr txBox="1">
            <a:spLocks/>
          </p:cNvSpPr>
          <p:nvPr/>
        </p:nvSpPr>
        <p:spPr>
          <a:xfrm>
            <a:off x="1332567" y="2040835"/>
            <a:ext cx="3483865" cy="856271"/>
          </a:xfrm>
          <a:prstGeom prst="rect">
            <a:avLst/>
          </a:prstGeom>
        </p:spPr>
        <p:txBody>
          <a:bodyPr/>
          <a:lstStyle>
            <a:lvl1pPr marL="228610" indent="-228610" algn="l" defTabSz="914434" rtl="0" eaLnBrk="1" latinLnBrk="0" hangingPunct="1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2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44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6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78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95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12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29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46" indent="-228610" algn="l" defTabSz="91443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8" indent="-171458" defTabSz="685826">
              <a:spcBef>
                <a:spcPts val="751"/>
              </a:spcBef>
              <a:buClrTx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Water Supply Design:</a:t>
            </a:r>
          </a:p>
          <a:p>
            <a:pPr marL="0" indent="0" defTabSz="685826">
              <a:spcBef>
                <a:spcPts val="751"/>
              </a:spcBef>
              <a:buClrTx/>
              <a:buNone/>
              <a:defRPr/>
            </a:pPr>
            <a:r>
              <a:rPr lang="en-US" sz="2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for Roof floor 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302F94-ECDA-0E13-6EC6-C667A5F94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8956" y="35884"/>
            <a:ext cx="3314211" cy="510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265160"/>
      </p:ext>
    </p:extLst>
  </p:cSld>
  <p:clrMapOvr>
    <a:masterClrMapping/>
  </p:clrMapOvr>
  <p:transition spd="slow">
    <p:push dir="u"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0A4C01-F07C-AD5B-8DDC-E537646BC202}"/>
              </a:ext>
            </a:extLst>
          </p:cNvPr>
          <p:cNvSpPr txBox="1"/>
          <p:nvPr/>
        </p:nvSpPr>
        <p:spPr>
          <a:xfrm>
            <a:off x="1013114" y="2222293"/>
            <a:ext cx="7629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26">
              <a:buClrTx/>
              <a:defRPr/>
            </a:pPr>
            <a:r>
              <a:rPr lang="en-US" sz="5400" kern="1200" dirty="0">
                <a:solidFill>
                  <a:prstClr val="black"/>
                </a:solidFill>
                <a:latin typeface="Algerian" panose="04020705040A02060702" pitchFamily="82" charset="0"/>
                <a:ea typeface="+mn-ea"/>
                <a:cs typeface="+mn-cs"/>
              </a:rPr>
              <a:t>Fire safety design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89EF14-638F-0D4F-D3EC-02CC01B152B6}"/>
              </a:ext>
            </a:extLst>
          </p:cNvPr>
          <p:cNvSpPr/>
          <p:nvPr/>
        </p:nvSpPr>
        <p:spPr>
          <a:xfrm>
            <a:off x="0" y="2992582"/>
            <a:ext cx="9144000" cy="381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1754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14100" y="1865072"/>
            <a:ext cx="15358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basement floors</a:t>
            </a:r>
          </a:p>
          <a:p>
            <a:pPr algn="ctr" defTabSz="685800">
              <a:buClrTx/>
              <a:defRPr/>
            </a:pP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r>
              <a:rPr lang="en-US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Evacuation ways</a:t>
            </a: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endParaRPr lang="en-US" sz="1800" kern="12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36F2CA-57B8-37D9-C474-4DE9C1C37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677" y="208019"/>
            <a:ext cx="3742323" cy="47274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98A3AD-0D05-4839-0544-EF9954FD5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8020"/>
            <a:ext cx="3641523" cy="456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23624"/>
      </p:ext>
    </p:extLst>
  </p:cSld>
  <p:clrMapOvr>
    <a:masterClrMapping/>
  </p:clrMapOvr>
  <p:transition spd="slow">
    <p:wipe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14100" y="1865071"/>
            <a:ext cx="15358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Commercial </a:t>
            </a:r>
          </a:p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Occupations</a:t>
            </a:r>
            <a:endParaRPr lang="ar-EG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685800">
              <a:buClrTx/>
              <a:defRPr/>
            </a:pP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r>
              <a:rPr lang="en-US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Evacuation ways</a:t>
            </a: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endParaRPr lang="en-US" sz="1800" kern="12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A65130-34E6-E620-2B51-37FBFE448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3767" y="86989"/>
            <a:ext cx="3760233" cy="49695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2F082F-40E8-5B80-3538-208E8E2B6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30" y="431022"/>
            <a:ext cx="3631784" cy="428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157415"/>
      </p:ext>
    </p:extLst>
  </p:cSld>
  <p:clrMapOvr>
    <a:masterClrMapping/>
  </p:clrMapOvr>
  <p:transition spd="slow">
    <p:wipe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714100" y="1865071"/>
            <a:ext cx="15358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Commercial </a:t>
            </a:r>
          </a:p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Occupations</a:t>
            </a:r>
            <a:endParaRPr lang="ar-EG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685800">
              <a:buClrTx/>
              <a:defRPr/>
            </a:pP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r>
              <a:rPr lang="en-US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Evacuation ways</a:t>
            </a: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endParaRPr lang="en-US" sz="1800" kern="12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5E34C2-01B4-DA96-DC1B-23C078D3C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875" y="91121"/>
            <a:ext cx="3827124" cy="49612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6BFA5D-1B3F-06E1-8486-7DC4A6B4A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8" y="216751"/>
            <a:ext cx="3647377" cy="470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36501"/>
      </p:ext>
    </p:extLst>
  </p:cSld>
  <p:clrMapOvr>
    <a:masterClrMapping/>
  </p:clrMapOvr>
  <p:transition spd="slow">
    <p:wipe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3810241" y="1839835"/>
            <a:ext cx="14021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Office Occupations</a:t>
            </a:r>
            <a:endParaRPr lang="ar-EG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685800">
              <a:buClrTx/>
              <a:defRPr/>
            </a:pP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r>
              <a:rPr lang="en-US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Evacuation ways</a:t>
            </a: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endParaRPr lang="en-US" sz="1800" kern="12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685800">
              <a:buClrTx/>
              <a:defRPr/>
            </a:pPr>
            <a:endParaRPr lang="en-US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F37E97-13EA-40A6-11BD-2CEFF53AA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44" y="-5228"/>
            <a:ext cx="3267941" cy="51382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E3B3F1-F84A-75E1-63A4-A3260EC9E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16" y="0"/>
            <a:ext cx="3103222" cy="513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055981"/>
      </p:ext>
    </p:extLst>
  </p:cSld>
  <p:clrMapOvr>
    <a:masterClrMapping/>
  </p:clrMapOvr>
  <p:transition spd="slow">
    <p:wipe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6250804" y="0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C470A-878A-33EB-5B30-10CC07C631F3}"/>
              </a:ext>
            </a:extLst>
          </p:cNvPr>
          <p:cNvSpPr txBox="1"/>
          <p:nvPr/>
        </p:nvSpPr>
        <p:spPr>
          <a:xfrm>
            <a:off x="6384586" y="2260126"/>
            <a:ext cx="1402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24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parking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8FF0F5-5EE2-BD8D-69C4-15E32D10B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470" y="0"/>
            <a:ext cx="31158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66913"/>
      </p:ext>
    </p:extLst>
  </p:cSld>
  <p:clrMapOvr>
    <a:masterClrMapping/>
  </p:clrMapOvr>
  <p:transition spd="slow">
    <p:wipe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5C54E8E-48AD-AFDE-F482-298E6E4FA510}"/>
              </a:ext>
            </a:extLst>
          </p:cNvPr>
          <p:cNvSpPr/>
          <p:nvPr/>
        </p:nvSpPr>
        <p:spPr>
          <a:xfrm>
            <a:off x="3647209" y="-4793"/>
            <a:ext cx="1669667" cy="5143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en-US" sz="1350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C5F461-F6C9-DFA2-143C-5FD3B31A49E8}"/>
              </a:ext>
            </a:extLst>
          </p:cNvPr>
          <p:cNvSpPr txBox="1"/>
          <p:nvPr/>
        </p:nvSpPr>
        <p:spPr>
          <a:xfrm>
            <a:off x="3780992" y="1839835"/>
            <a:ext cx="14021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buClrTx/>
              <a:defRPr/>
            </a:pPr>
            <a:r>
              <a:rPr lang="en-US" sz="1800" b="1" kern="1200" dirty="0">
                <a:ln w="10160">
                  <a:solidFill>
                    <a:srgbClr val="44546A">
                      <a:lumMod val="20000"/>
                      <a:lumOff val="8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Residential Occupations</a:t>
            </a:r>
            <a:endParaRPr lang="ar-EG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685800">
              <a:buClrTx/>
              <a:defRPr/>
            </a:pP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r>
              <a:rPr lang="en-US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Evacuation ways</a:t>
            </a:r>
            <a:r>
              <a:rPr lang="ar-EG" sz="1800" kern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endParaRPr lang="en-US" sz="1800" kern="12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defTabSz="685800">
              <a:buClrTx/>
              <a:defRPr/>
            </a:pPr>
            <a:endParaRPr lang="en-US" sz="1800" b="1" kern="1200" dirty="0">
              <a:ln w="10160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5069C7-8331-29DD-682C-76BC59FB6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4014" y="0"/>
            <a:ext cx="2880638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1466D0-982E-D933-98CF-9FC4FE8F2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349" y="44383"/>
            <a:ext cx="3008168" cy="509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75852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rop">
  <a:themeElements>
    <a:clrScheme name="Custom 12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7431</TotalTime>
  <Words>1417</Words>
  <Application>Microsoft Office PowerPoint</Application>
  <PresentationFormat>عرض على الشاشة (16:9)</PresentationFormat>
  <Paragraphs>505</Paragraphs>
  <Slides>108</Slides>
  <Notes>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3</vt:i4>
      </vt:variant>
      <vt:variant>
        <vt:lpstr>عناوين الشرائح</vt:lpstr>
      </vt:variant>
      <vt:variant>
        <vt:i4>108</vt:i4>
      </vt:variant>
    </vt:vector>
  </HeadingPairs>
  <TitlesOfParts>
    <vt:vector size="121" baseType="lpstr">
      <vt:lpstr>Abadi</vt:lpstr>
      <vt:lpstr>Algerian</vt:lpstr>
      <vt:lpstr>Arial</vt:lpstr>
      <vt:lpstr>Arial Narrow</vt:lpstr>
      <vt:lpstr>Calibri</vt:lpstr>
      <vt:lpstr>Calibri Light</vt:lpstr>
      <vt:lpstr>Franklin Gothic Book</vt:lpstr>
      <vt:lpstr>Times New Roman</vt:lpstr>
      <vt:lpstr>Trebuchet MS</vt:lpstr>
      <vt:lpstr>Wingdings</vt:lpstr>
      <vt:lpstr>Simple Light</vt:lpstr>
      <vt:lpstr>Office Theme</vt:lpstr>
      <vt:lpstr>Crop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Indoor unit 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22110249@students.hebron.edu</cp:lastModifiedBy>
  <cp:revision>49</cp:revision>
  <dcterms:modified xsi:type="dcterms:W3CDTF">2024-07-05T20:56:07Z</dcterms:modified>
</cp:coreProperties>
</file>