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86" r:id="rId9"/>
    <p:sldId id="287" r:id="rId10"/>
    <p:sldId id="263" r:id="rId11"/>
    <p:sldId id="264" r:id="rId12"/>
    <p:sldId id="284" r:id="rId13"/>
    <p:sldId id="265" r:id="rId14"/>
    <p:sldId id="266" r:id="rId15"/>
    <p:sldId id="267" r:id="rId16"/>
    <p:sldId id="269" r:id="rId17"/>
    <p:sldId id="270" r:id="rId18"/>
    <p:sldId id="275" r:id="rId19"/>
    <p:sldId id="276" r:id="rId20"/>
    <p:sldId id="271" r:id="rId21"/>
    <p:sldId id="272" r:id="rId22"/>
    <p:sldId id="273" r:id="rId23"/>
    <p:sldId id="277" r:id="rId24"/>
    <p:sldId id="268" r:id="rId25"/>
    <p:sldId id="278" r:id="rId26"/>
    <p:sldId id="279" r:id="rId27"/>
    <p:sldId id="280" r:id="rId28"/>
    <p:sldId id="281" r:id="rId29"/>
    <p:sldId id="282" r:id="rId30"/>
    <p:sldId id="283" r:id="rId31"/>
    <p:sldId id="28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varScale="1">
        <p:scale>
          <a:sx n="73" d="100"/>
          <a:sy n="73" d="100"/>
        </p:scale>
        <p:origin x="61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Cospumtion of school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 Mar</c:v>
                </c:pt>
                <c:pt idx="3">
                  <c:v>Apr</c:v>
                </c:pt>
                <c:pt idx="4">
                  <c:v>May</c:v>
                </c:pt>
                <c:pt idx="5">
                  <c:v>June</c:v>
                </c:pt>
                <c:pt idx="6">
                  <c:v>July</c:v>
                </c:pt>
                <c:pt idx="7">
                  <c:v>Aug</c:v>
                </c:pt>
                <c:pt idx="8">
                  <c:v>Sep</c:v>
                </c:pt>
                <c:pt idx="9">
                  <c:v>Oct</c:v>
                </c:pt>
                <c:pt idx="10">
                  <c:v>Nov</c:v>
                </c:pt>
                <c:pt idx="11">
                  <c:v>Dec</c:v>
                </c:pt>
              </c:strCache>
            </c:strRef>
          </c:cat>
          <c:val>
            <c:numRef>
              <c:f>Sheet1!$B$2:$B$13</c:f>
              <c:numCache>
                <c:formatCode>General</c:formatCode>
                <c:ptCount val="12"/>
                <c:pt idx="0">
                  <c:v>700</c:v>
                </c:pt>
                <c:pt idx="1">
                  <c:v>822</c:v>
                </c:pt>
                <c:pt idx="2">
                  <c:v>648</c:v>
                </c:pt>
                <c:pt idx="3">
                  <c:v>749</c:v>
                </c:pt>
                <c:pt idx="4">
                  <c:v>619</c:v>
                </c:pt>
                <c:pt idx="5">
                  <c:v>300</c:v>
                </c:pt>
                <c:pt idx="6">
                  <c:v>221</c:v>
                </c:pt>
                <c:pt idx="7">
                  <c:v>277</c:v>
                </c:pt>
                <c:pt idx="8">
                  <c:v>259</c:v>
                </c:pt>
                <c:pt idx="9">
                  <c:v>535</c:v>
                </c:pt>
                <c:pt idx="10">
                  <c:v>600</c:v>
                </c:pt>
                <c:pt idx="11">
                  <c:v>799</c:v>
                </c:pt>
              </c:numCache>
            </c:numRef>
          </c:val>
        </c:ser>
        <c:dLbls>
          <c:showLegendKey val="0"/>
          <c:showVal val="0"/>
          <c:showCatName val="0"/>
          <c:showSerName val="0"/>
          <c:showPercent val="0"/>
          <c:showBubbleSize val="0"/>
        </c:dLbls>
        <c:gapWidth val="219"/>
        <c:overlap val="-27"/>
        <c:axId val="-91893872"/>
        <c:axId val="-91893328"/>
      </c:barChart>
      <c:catAx>
        <c:axId val="-91893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1893328"/>
        <c:crosses val="autoZero"/>
        <c:auto val="1"/>
        <c:lblAlgn val="ctr"/>
        <c:lblOffset val="100"/>
        <c:noMultiLvlLbl val="0"/>
      </c:catAx>
      <c:valAx>
        <c:axId val="-91893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18938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Solar Irradiation</c:v>
                </c:pt>
              </c:strCache>
            </c:strRef>
          </c:tx>
          <c:spPr>
            <a:solidFill>
              <a:schemeClr val="accent1"/>
            </a:solidFill>
            <a:ln>
              <a:noFill/>
            </a:ln>
            <a:effectLst/>
          </c:spPr>
          <c:invertIfNegative val="0"/>
          <c:dLbls>
            <c:dLbl>
              <c:idx val="0"/>
              <c:layout/>
              <c:tx>
                <c:rich>
                  <a:bodyPr/>
                  <a:lstStyle/>
                  <a:p>
                    <a:r>
                      <a:rPr lang="en-US" dirty="0" smtClean="0"/>
                      <a:t>2860</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 </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2860</c:v>
                </c:pt>
                <c:pt idx="1">
                  <c:v>3600</c:v>
                </c:pt>
                <c:pt idx="2">
                  <c:v>5350</c:v>
                </c:pt>
                <c:pt idx="3">
                  <c:v>6320</c:v>
                </c:pt>
                <c:pt idx="4">
                  <c:v>7470</c:v>
                </c:pt>
                <c:pt idx="5">
                  <c:v>8230</c:v>
                </c:pt>
                <c:pt idx="6">
                  <c:v>8030</c:v>
                </c:pt>
                <c:pt idx="7">
                  <c:v>7340</c:v>
                </c:pt>
                <c:pt idx="8">
                  <c:v>6180</c:v>
                </c:pt>
                <c:pt idx="9">
                  <c:v>4820</c:v>
                </c:pt>
                <c:pt idx="10">
                  <c:v>3520</c:v>
                </c:pt>
                <c:pt idx="11">
                  <c:v>2800</c:v>
                </c:pt>
              </c:numCache>
            </c:numRef>
          </c:val>
        </c:ser>
        <c:dLbls>
          <c:showLegendKey val="0"/>
          <c:showVal val="0"/>
          <c:showCatName val="0"/>
          <c:showSerName val="0"/>
          <c:showPercent val="0"/>
          <c:showBubbleSize val="0"/>
        </c:dLbls>
        <c:gapWidth val="219"/>
        <c:overlap val="-27"/>
        <c:axId val="-2146823808"/>
        <c:axId val="-2146828704"/>
      </c:barChart>
      <c:catAx>
        <c:axId val="-2146823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28704"/>
        <c:crosses val="autoZero"/>
        <c:auto val="1"/>
        <c:lblAlgn val="ctr"/>
        <c:lblOffset val="100"/>
        <c:noMultiLvlLbl val="0"/>
      </c:catAx>
      <c:valAx>
        <c:axId val="-2146828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238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Wind speed m/s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Sheet1!$A$2:$A$20</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Sheet1!$B$2:$B$20</c:f>
              <c:numCache>
                <c:formatCode>General</c:formatCode>
                <c:ptCount val="19"/>
                <c:pt idx="0">
                  <c:v>2.4</c:v>
                </c:pt>
                <c:pt idx="1">
                  <c:v>2</c:v>
                </c:pt>
                <c:pt idx="2">
                  <c:v>2.5</c:v>
                </c:pt>
                <c:pt idx="3">
                  <c:v>2.8</c:v>
                </c:pt>
                <c:pt idx="4">
                  <c:v>2.6</c:v>
                </c:pt>
                <c:pt idx="5">
                  <c:v>3</c:v>
                </c:pt>
                <c:pt idx="6">
                  <c:v>3</c:v>
                </c:pt>
                <c:pt idx="7">
                  <c:v>3</c:v>
                </c:pt>
                <c:pt idx="8">
                  <c:v>2.8</c:v>
                </c:pt>
                <c:pt idx="9">
                  <c:v>2</c:v>
                </c:pt>
                <c:pt idx="10">
                  <c:v>1.8</c:v>
                </c:pt>
                <c:pt idx="11">
                  <c:v>2.2999999999999998</c:v>
                </c:pt>
              </c:numCache>
            </c:numRef>
          </c:val>
        </c:ser>
        <c:dLbls>
          <c:showLegendKey val="0"/>
          <c:showVal val="0"/>
          <c:showCatName val="0"/>
          <c:showSerName val="0"/>
          <c:showPercent val="0"/>
          <c:showBubbleSize val="0"/>
        </c:dLbls>
        <c:gapWidth val="219"/>
        <c:overlap val="-27"/>
        <c:axId val="-2146823264"/>
        <c:axId val="-2146821632"/>
      </c:barChart>
      <c:catAx>
        <c:axId val="-2146823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21632"/>
        <c:crosses val="autoZero"/>
        <c:auto val="1"/>
        <c:lblAlgn val="ctr"/>
        <c:lblOffset val="100"/>
        <c:noMultiLvlLbl val="0"/>
      </c:catAx>
      <c:valAx>
        <c:axId val="-2146821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232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Wind speed and Power output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Sheet1!$A$2:$A$13</c:f>
              <c:numCache>
                <c:formatCode>General</c:formatCode>
                <c:ptCount val="12"/>
                <c:pt idx="0">
                  <c:v>2.4</c:v>
                </c:pt>
                <c:pt idx="1">
                  <c:v>2</c:v>
                </c:pt>
                <c:pt idx="2">
                  <c:v>2.5</c:v>
                </c:pt>
                <c:pt idx="3">
                  <c:v>2.8</c:v>
                </c:pt>
                <c:pt idx="4">
                  <c:v>2.6</c:v>
                </c:pt>
                <c:pt idx="5">
                  <c:v>3</c:v>
                </c:pt>
                <c:pt idx="6">
                  <c:v>3</c:v>
                </c:pt>
                <c:pt idx="7">
                  <c:v>3</c:v>
                </c:pt>
                <c:pt idx="8">
                  <c:v>2.8</c:v>
                </c:pt>
                <c:pt idx="9">
                  <c:v>2</c:v>
                </c:pt>
                <c:pt idx="10">
                  <c:v>1.8</c:v>
                </c:pt>
                <c:pt idx="11">
                  <c:v>2.2999999999999998</c:v>
                </c:pt>
              </c:numCache>
            </c:numRef>
          </c:cat>
          <c:val>
            <c:numRef>
              <c:f>Sheet1!$B$2:$B$13</c:f>
              <c:numCache>
                <c:formatCode>General</c:formatCode>
                <c:ptCount val="12"/>
                <c:pt idx="0">
                  <c:v>14.88</c:v>
                </c:pt>
                <c:pt idx="1">
                  <c:v>8.0359999999999996</c:v>
                </c:pt>
                <c:pt idx="2">
                  <c:v>16.829999999999998</c:v>
                </c:pt>
                <c:pt idx="3">
                  <c:v>23.64</c:v>
                </c:pt>
                <c:pt idx="4">
                  <c:v>18.93</c:v>
                </c:pt>
                <c:pt idx="5">
                  <c:v>29.07</c:v>
                </c:pt>
                <c:pt idx="6">
                  <c:v>29.07</c:v>
                </c:pt>
                <c:pt idx="7">
                  <c:v>29.07</c:v>
                </c:pt>
                <c:pt idx="8">
                  <c:v>23.64</c:v>
                </c:pt>
                <c:pt idx="9">
                  <c:v>8.0359999999999996</c:v>
                </c:pt>
                <c:pt idx="10">
                  <c:v>6.282</c:v>
                </c:pt>
                <c:pt idx="11">
                  <c:v>13.11</c:v>
                </c:pt>
              </c:numCache>
            </c:numRef>
          </c:val>
        </c:ser>
        <c:dLbls>
          <c:showLegendKey val="0"/>
          <c:showVal val="0"/>
          <c:showCatName val="0"/>
          <c:showSerName val="0"/>
          <c:showPercent val="0"/>
          <c:showBubbleSize val="0"/>
        </c:dLbls>
        <c:gapWidth val="219"/>
        <c:overlap val="-27"/>
        <c:axId val="-2146829792"/>
        <c:axId val="-2146830336"/>
      </c:barChart>
      <c:catAx>
        <c:axId val="-2146829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30336"/>
        <c:crosses val="autoZero"/>
        <c:auto val="1"/>
        <c:lblAlgn val="ctr"/>
        <c:lblOffset val="100"/>
        <c:noMultiLvlLbl val="0"/>
      </c:catAx>
      <c:valAx>
        <c:axId val="-21468303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8297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40602"/>
            <a:ext cx="7766936" cy="1646302"/>
          </a:xfrm>
        </p:spPr>
        <p:txBody>
          <a:bodyPr/>
          <a:lstStyle/>
          <a:p>
            <a:pPr algn="l" rtl="1"/>
            <a:r>
              <a:rPr lang="en-US" sz="4800" i="1" dirty="0"/>
              <a:t>Design Hybrid Renewable Energy System in Palestine</a:t>
            </a:r>
            <a:endParaRPr lang="en-US" sz="4800" dirty="0"/>
          </a:p>
        </p:txBody>
      </p:sp>
      <p:sp>
        <p:nvSpPr>
          <p:cNvPr id="3" name="Subtitle 2"/>
          <p:cNvSpPr>
            <a:spLocks noGrp="1"/>
          </p:cNvSpPr>
          <p:nvPr>
            <p:ph type="subTitle" idx="1"/>
          </p:nvPr>
        </p:nvSpPr>
        <p:spPr>
          <a:xfrm>
            <a:off x="1507067" y="2155371"/>
            <a:ext cx="7766936" cy="4219303"/>
          </a:xfrm>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068" y="2155370"/>
            <a:ext cx="7766936" cy="4219303"/>
          </a:xfrm>
          <a:prstGeom prst="rect">
            <a:avLst/>
          </a:prstGeom>
        </p:spPr>
      </p:pic>
    </p:spTree>
    <p:extLst>
      <p:ext uri="{BB962C8B-B14F-4D97-AF65-F5344CB8AC3E}">
        <p14:creationId xmlns:p14="http://schemas.microsoft.com/office/powerpoint/2010/main" val="2776573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order to </a:t>
            </a:r>
            <a:r>
              <a:rPr lang="en-US" dirty="0" smtClean="0"/>
              <a:t>design hybrid renewable energy system we </a:t>
            </a:r>
            <a:r>
              <a:rPr lang="en-US" dirty="0"/>
              <a:t>must </a:t>
            </a:r>
            <a:r>
              <a:rPr lang="en-US" dirty="0" smtClean="0"/>
              <a:t>study:</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project </a:t>
            </a:r>
            <a:r>
              <a:rPr lang="en-US" dirty="0" smtClean="0"/>
              <a:t>site.</a:t>
            </a:r>
            <a:endParaRPr lang="ar-EG" dirty="0" smtClean="0"/>
          </a:p>
          <a:p>
            <a:r>
              <a:rPr lang="en-US" dirty="0" smtClean="0"/>
              <a:t>Calculate </a:t>
            </a:r>
            <a:r>
              <a:rPr lang="en-US" dirty="0"/>
              <a:t>the energy consumption of the </a:t>
            </a:r>
            <a:r>
              <a:rPr lang="en-US" dirty="0" smtClean="0"/>
              <a:t>project</a:t>
            </a:r>
            <a:r>
              <a:rPr lang="en-US" dirty="0"/>
              <a:t>.</a:t>
            </a:r>
            <a:endParaRPr lang="ar-EG" dirty="0" smtClean="0"/>
          </a:p>
          <a:p>
            <a:r>
              <a:rPr lang="en-US" dirty="0" smtClean="0"/>
              <a:t>The</a:t>
            </a:r>
            <a:r>
              <a:rPr lang="en-US" dirty="0"/>
              <a:t> </a:t>
            </a:r>
            <a:r>
              <a:rPr lang="en-US" dirty="0" smtClean="0"/>
              <a:t>feasibility study of the project.</a:t>
            </a:r>
            <a:endParaRPr lang="ar-EG" dirty="0" smtClean="0"/>
          </a:p>
          <a:p>
            <a:r>
              <a:rPr lang="en-US" dirty="0"/>
              <a:t>T</a:t>
            </a:r>
            <a:r>
              <a:rPr lang="en-US" dirty="0" smtClean="0"/>
              <a:t>he </a:t>
            </a:r>
            <a:r>
              <a:rPr lang="en-US" dirty="0"/>
              <a:t>necessary </a:t>
            </a:r>
            <a:r>
              <a:rPr lang="en-US" dirty="0" smtClean="0"/>
              <a:t>equipment we have to building of project.</a:t>
            </a:r>
          </a:p>
          <a:p>
            <a:r>
              <a:rPr lang="en-US" dirty="0"/>
              <a:t>Market study and project </a:t>
            </a:r>
            <a:r>
              <a:rPr lang="en-US" dirty="0" smtClean="0"/>
              <a:t>acceptance</a:t>
            </a:r>
            <a:r>
              <a:rPr lang="ar-EG" dirty="0" smtClean="0"/>
              <a:t>.</a:t>
            </a:r>
            <a:endParaRPr lang="en-US" dirty="0" smtClean="0"/>
          </a:p>
          <a:p>
            <a:r>
              <a:rPr lang="en-US" dirty="0" smtClean="0"/>
              <a:t>Solar radiation and wind speed. </a:t>
            </a:r>
            <a:endParaRPr lang="ar-EG" dirty="0" smtClean="0"/>
          </a:p>
          <a:p>
            <a:endParaRPr lang="en-US" dirty="0"/>
          </a:p>
        </p:txBody>
      </p:sp>
    </p:spTree>
    <p:extLst>
      <p:ext uri="{BB962C8B-B14F-4D97-AF65-F5344CB8AC3E}">
        <p14:creationId xmlns:p14="http://schemas.microsoft.com/office/powerpoint/2010/main" val="2540308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solar energy to school (Al-</a:t>
            </a:r>
            <a:r>
              <a:rPr lang="en-US" dirty="0" err="1" smtClean="0"/>
              <a:t>Carml</a:t>
            </a:r>
            <a:r>
              <a:rPr lang="en-US" dirty="0" smtClean="0"/>
              <a:t>).</a:t>
            </a:r>
            <a:endParaRPr lang="en-US" dirty="0"/>
          </a:p>
        </p:txBody>
      </p:sp>
      <p:sp>
        <p:nvSpPr>
          <p:cNvPr id="3" name="Content Placeholder 2"/>
          <p:cNvSpPr>
            <a:spLocks noGrp="1"/>
          </p:cNvSpPr>
          <p:nvPr>
            <p:ph idx="1"/>
          </p:nvPr>
        </p:nvSpPr>
        <p:spPr>
          <a:xfrm>
            <a:off x="677334" y="2173652"/>
            <a:ext cx="8596668" cy="3880773"/>
          </a:xfrm>
        </p:spPr>
        <p:txBody>
          <a:bodyPr/>
          <a:lstStyle/>
          <a:p>
            <a:r>
              <a:rPr lang="en-US" dirty="0" smtClean="0"/>
              <a:t>First: Consumption of school monthly (Kilowatt per hour).</a:t>
            </a:r>
          </a:p>
          <a:p>
            <a:endParaRPr lang="en-US" dirty="0" smtClean="0"/>
          </a:p>
        </p:txBody>
      </p:sp>
      <p:graphicFrame>
        <p:nvGraphicFramePr>
          <p:cNvPr id="4" name="Chart 3"/>
          <p:cNvGraphicFramePr/>
          <p:nvPr>
            <p:extLst>
              <p:ext uri="{D42A27DB-BD31-4B8C-83A1-F6EECF244321}">
                <p14:modId xmlns:p14="http://schemas.microsoft.com/office/powerpoint/2010/main" val="381444789"/>
              </p:ext>
            </p:extLst>
          </p:nvPr>
        </p:nvGraphicFramePr>
        <p:xfrm>
          <a:off x="1105988" y="2612570"/>
          <a:ext cx="6940731" cy="39711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3347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210484"/>
              </p:ext>
            </p:extLst>
          </p:nvPr>
        </p:nvGraphicFramePr>
        <p:xfrm>
          <a:off x="1881048" y="609601"/>
          <a:ext cx="5564780" cy="6248397"/>
        </p:xfrm>
        <a:graphic>
          <a:graphicData uri="http://schemas.openxmlformats.org/drawingml/2006/table">
            <a:tbl>
              <a:tblPr firstRow="1" firstCol="1" bandRow="1">
                <a:tableStyleId>{5C22544A-7EE6-4342-B048-85BDC9FD1C3A}</a:tableStyleId>
              </a:tblPr>
              <a:tblGrid>
                <a:gridCol w="2782390"/>
                <a:gridCol w="2782390"/>
              </a:tblGrid>
              <a:tr h="749995">
                <a:tc>
                  <a:txBody>
                    <a:bodyPr/>
                    <a:lstStyle/>
                    <a:p>
                      <a:pPr marL="457200" algn="ctr">
                        <a:lnSpc>
                          <a:spcPct val="115000"/>
                        </a:lnSpc>
                        <a:spcAft>
                          <a:spcPts val="0"/>
                        </a:spcAft>
                      </a:pPr>
                      <a:r>
                        <a:rPr lang="en-US" sz="1600" dirty="0">
                          <a:effectLst/>
                        </a:rPr>
                        <a:t>month</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600">
                          <a:effectLst/>
                        </a:rPr>
                        <a:t>Consumption KWH</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2954">
                <a:tc>
                  <a:txBody>
                    <a:bodyPr/>
                    <a:lstStyle/>
                    <a:p>
                      <a:pPr marL="457200" algn="ctr">
                        <a:lnSpc>
                          <a:spcPct val="115000"/>
                        </a:lnSpc>
                        <a:spcAft>
                          <a:spcPts val="0"/>
                        </a:spcAft>
                      </a:pPr>
                      <a:r>
                        <a:rPr lang="en-US" sz="1600">
                          <a:effectLst/>
                        </a:rPr>
                        <a:t>Jan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700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Feb</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822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 Mar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648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Apr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749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May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619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June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300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July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221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Aug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277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Sep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259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Oct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535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Nov</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600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Dec</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a:effectLst/>
                        </a:rPr>
                        <a:t>799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422954">
                <a:tc>
                  <a:txBody>
                    <a:bodyPr/>
                    <a:lstStyle/>
                    <a:p>
                      <a:pPr marL="457200" algn="ctr">
                        <a:lnSpc>
                          <a:spcPct val="115000"/>
                        </a:lnSpc>
                        <a:spcAft>
                          <a:spcPts val="0"/>
                        </a:spcAft>
                      </a:pPr>
                      <a:r>
                        <a:rPr lang="en-US" sz="1600">
                          <a:effectLst/>
                        </a:rPr>
                        <a:t>Total</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800" dirty="0">
                          <a:effectLst/>
                        </a:rPr>
                        <a:t>6529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4096639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of school:</a:t>
            </a:r>
            <a:endParaRPr lang="en-US" dirty="0"/>
          </a:p>
        </p:txBody>
      </p:sp>
      <p:pic>
        <p:nvPicPr>
          <p:cNvPr id="4" name="صورة 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7335" y="1930399"/>
            <a:ext cx="8949992" cy="4143829"/>
          </a:xfrm>
          <a:prstGeom prst="rect">
            <a:avLst/>
          </a:prstGeom>
        </p:spPr>
      </p:pic>
    </p:spTree>
    <p:extLst>
      <p:ext uri="{BB962C8B-B14F-4D97-AF65-F5344CB8AC3E}">
        <p14:creationId xmlns:p14="http://schemas.microsoft.com/office/powerpoint/2010/main" val="1255326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Irradiation on horizontal </a:t>
            </a:r>
            <a:r>
              <a:rPr lang="en-US" dirty="0" smtClean="0"/>
              <a:t>plane (</a:t>
            </a:r>
            <a:r>
              <a:rPr lang="en-US" dirty="0" err="1" smtClean="0"/>
              <a:t>Wh</a:t>
            </a:r>
            <a:r>
              <a:rPr lang="en-US" dirty="0" smtClean="0"/>
              <a:t>/m2/day)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1898315"/>
              </p:ext>
            </p:extLst>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0022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a:t>
            </a:r>
            <a:r>
              <a:rPr lang="en-US" dirty="0"/>
              <a:t>of solar </a:t>
            </a:r>
            <a:r>
              <a:rPr lang="en-US" dirty="0" smtClean="0"/>
              <a:t>project: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endParaRPr lang="en-US" i="1" dirty="0" smtClean="0"/>
              </a:p>
              <a:p>
                <a:endParaRPr lang="en-US" i="1" dirty="0"/>
              </a:p>
              <a:p>
                <a14:m>
                  <m:oMath xmlns:m="http://schemas.openxmlformats.org/officeDocument/2006/math">
                    <m:r>
                      <a:rPr lang="en-US" i="1">
                        <a:latin typeface="Cambria Math" panose="02040503050406030204" pitchFamily="18" charset="0"/>
                      </a:rPr>
                      <m:t>𝐶𝑎𝑝𝑎𝑐𝑖𝑡𝑦</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𝑠𝑜𝑙𝑎𝑟</m:t>
                    </m:r>
                    <m:r>
                      <a:rPr lang="en-US" i="1">
                        <a:latin typeface="Cambria Math" panose="02040503050406030204" pitchFamily="18" charset="0"/>
                      </a:rPr>
                      <m:t> </m:t>
                    </m:r>
                    <m:r>
                      <a:rPr lang="en-US" i="1">
                        <a:latin typeface="Cambria Math" panose="02040503050406030204" pitchFamily="18" charset="0"/>
                      </a:rPr>
                      <m:t>𝑝𝑟𝑜𝑗𝑒𝑐𝑡</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𝑇</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𝑎𝑚𝑜𝑢𝑛𝑡</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𝑎𝑛𝑛𝑢𝑎𝑙</m:t>
                        </m:r>
                        <m:r>
                          <a:rPr lang="en-US" i="1">
                            <a:latin typeface="Cambria Math" panose="02040503050406030204" pitchFamily="18" charset="0"/>
                          </a:rPr>
                          <m:t> </m:t>
                        </m:r>
                        <m:r>
                          <a:rPr lang="en-US" i="1">
                            <a:latin typeface="Cambria Math" panose="02040503050406030204" pitchFamily="18" charset="0"/>
                          </a:rPr>
                          <m:t>𝑒𝑙𝑒𝑐𝑡𝑟𝑖𝑐𝑖𝑡𝑦</m:t>
                        </m:r>
                        <m:r>
                          <a:rPr lang="en-US" i="1">
                            <a:latin typeface="Cambria Math" panose="02040503050406030204" pitchFamily="18" charset="0"/>
                          </a:rPr>
                          <m:t> </m:t>
                        </m:r>
                        <m:r>
                          <a:rPr lang="en-US" i="1">
                            <a:latin typeface="Cambria Math" panose="02040503050406030204" pitchFamily="18" charset="0"/>
                          </a:rPr>
                          <m:t>𝑐𝑜𝑛𝑠𝑢𝑚𝑒𝑑</m:t>
                        </m:r>
                        <m:r>
                          <a:rPr lang="en-US" i="1">
                            <a:latin typeface="Cambria Math" panose="02040503050406030204" pitchFamily="18" charset="0"/>
                          </a:rPr>
                          <m:t> </m:t>
                        </m:r>
                        <m:r>
                          <a:rPr lang="en-US" i="1">
                            <a:latin typeface="Cambria Math" panose="02040503050406030204" pitchFamily="18" charset="0"/>
                          </a:rPr>
                          <m:t>𝑏𝑦</m:t>
                        </m:r>
                        <m:r>
                          <a:rPr lang="en-US" i="1">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𝑠𝑢𝑏𝑠𝑐𝑟𝑖𝑏𝑒𝑟</m:t>
                        </m:r>
                      </m:num>
                      <m:den>
                        <m:r>
                          <a:rPr lang="en-US" i="1">
                            <a:latin typeface="Cambria Math" panose="02040503050406030204" pitchFamily="18" charset="0"/>
                          </a:rPr>
                          <m:t>1500</m:t>
                        </m:r>
                      </m:den>
                    </m:f>
                  </m:oMath>
                </a14:m>
                <a:endParaRPr lang="en-US" dirty="0" smtClean="0"/>
              </a:p>
              <a:p>
                <a14:m>
                  <m:oMath xmlns:m="http://schemas.openxmlformats.org/officeDocument/2006/math">
                    <m:r>
                      <a:rPr lang="en-US" i="1">
                        <a:latin typeface="Cambria Math" panose="02040503050406030204" pitchFamily="18" charset="0"/>
                      </a:rPr>
                      <m:t>𝑁𝑜</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𝑝𝑣</m:t>
                    </m:r>
                    <m:r>
                      <a:rPr lang="en-US" i="1">
                        <a:latin typeface="Cambria Math" panose="02040503050406030204" pitchFamily="18" charset="0"/>
                      </a:rPr>
                      <m:t> </m:t>
                    </m:r>
                    <m:r>
                      <a:rPr lang="en-US" i="1">
                        <a:latin typeface="Cambria Math" panose="02040503050406030204" pitchFamily="18" charset="0"/>
                      </a:rPr>
                      <m:t>𝑝𝑎𝑛𝑒𝑙𝑠</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𝑆𝑌𝑆𝑇𝐸𝑀</m:t>
                        </m:r>
                        <m:r>
                          <a:rPr lang="en-US" i="1">
                            <a:latin typeface="Cambria Math" panose="02040503050406030204" pitchFamily="18" charset="0"/>
                          </a:rPr>
                          <m:t> </m:t>
                        </m:r>
                        <m:r>
                          <a:rPr lang="en-US" i="1">
                            <a:latin typeface="Cambria Math" panose="02040503050406030204" pitchFamily="18" charset="0"/>
                          </a:rPr>
                          <m:t>𝐾𝑊𝑃</m:t>
                        </m:r>
                        <m:r>
                          <a:rPr lang="en-US" i="1">
                            <a:latin typeface="Cambria Math" panose="02040503050406030204" pitchFamily="18" charset="0"/>
                          </a:rPr>
                          <m:t>  </m:t>
                        </m:r>
                      </m:num>
                      <m:den>
                        <m:r>
                          <a:rPr lang="en-US" i="1">
                            <a:latin typeface="Cambria Math" panose="02040503050406030204" pitchFamily="18" charset="0"/>
                          </a:rPr>
                          <m:t>(</m:t>
                        </m:r>
                        <m:r>
                          <a:rPr lang="en-US" i="1">
                            <a:latin typeface="Cambria Math" panose="02040503050406030204" pitchFamily="18" charset="0"/>
                          </a:rPr>
                          <m:t>𝑝𝑣</m:t>
                        </m:r>
                        <m:r>
                          <a:rPr lang="en-US" i="1">
                            <a:latin typeface="Cambria Math" panose="02040503050406030204" pitchFamily="18" charset="0"/>
                          </a:rPr>
                          <m:t> </m:t>
                        </m:r>
                        <m:r>
                          <a:rPr lang="en-US" i="1">
                            <a:latin typeface="Cambria Math" panose="02040503050406030204" pitchFamily="18" charset="0"/>
                          </a:rPr>
                          <m:t>𝑚𝑜𝑑𝑢𝑙𝑒𝑠</m:t>
                        </m:r>
                        <m:r>
                          <a:rPr lang="en-US" i="1">
                            <a:latin typeface="Cambria Math" panose="02040503050406030204" pitchFamily="18" charset="0"/>
                          </a:rPr>
                          <m:t> </m:t>
                        </m:r>
                        <m:r>
                          <a:rPr lang="en-US" i="1">
                            <a:latin typeface="Cambria Math" panose="02040503050406030204" pitchFamily="18" charset="0"/>
                          </a:rPr>
                          <m:t>𝑝𝑜𝑤𝑒𝑟</m:t>
                        </m:r>
                        <m:r>
                          <a:rPr lang="en-US" i="1">
                            <a:latin typeface="Cambria Math" panose="02040503050406030204" pitchFamily="18" charset="0"/>
                          </a:rPr>
                          <m:t> )</m:t>
                        </m:r>
                      </m:den>
                    </m:f>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4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Table 4"/>
              <p:cNvGraphicFramePr>
                <a:graphicFrameLocks noGrp="1"/>
              </p:cNvGraphicFramePr>
              <p:nvPr>
                <p:extLst>
                  <p:ext uri="{D42A27DB-BD31-4B8C-83A1-F6EECF244321}">
                    <p14:modId xmlns:p14="http://schemas.microsoft.com/office/powerpoint/2010/main" val="1518482257"/>
                  </p:ext>
                </p:extLst>
              </p:nvPr>
            </p:nvGraphicFramePr>
            <p:xfrm>
              <a:off x="882468" y="4416454"/>
              <a:ext cx="8128000" cy="74168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Capacity of solar project </a:t>
                          </a:r>
                          <a:endParaRPr lang="en-US" dirty="0"/>
                        </a:p>
                      </a:txBody>
                      <a:tcPr/>
                    </a:tc>
                    <a:tc>
                      <a:txBody>
                        <a:bodyPr/>
                        <a:lstStyle/>
                        <a:p>
                          <a:pPr algn="ctr"/>
                          <a:r>
                            <a:rPr lang="en-US" dirty="0" smtClean="0"/>
                            <a:t>4.5 </a:t>
                          </a:r>
                          <a:r>
                            <a:rPr lang="en-US" dirty="0" err="1" smtClean="0"/>
                            <a:t>kwp</a:t>
                          </a:r>
                          <a:endParaRPr lang="en-US" dirty="0"/>
                        </a:p>
                      </a:txBody>
                      <a:tcPr/>
                    </a:tc>
                  </a:tr>
                  <a:tr h="370840">
                    <a:tc>
                      <a:txBody>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𝑁𝑜</m:t>
                                </m:r>
                                <m:r>
                                  <a:rPr lang="en-US" i="1" smtClean="0">
                                    <a:latin typeface="Cambria Math" panose="02040503050406030204" pitchFamily="18" charset="0"/>
                                  </a:rPr>
                                  <m:t>. </m:t>
                                </m:r>
                                <m:r>
                                  <a:rPr lang="en-US" i="1" smtClean="0">
                                    <a:latin typeface="Cambria Math" panose="02040503050406030204" pitchFamily="18" charset="0"/>
                                  </a:rPr>
                                  <m:t>𝑜𝑓</m:t>
                                </m:r>
                                <m:r>
                                  <a:rPr lang="en-US" i="1" smtClean="0">
                                    <a:latin typeface="Cambria Math" panose="02040503050406030204" pitchFamily="18" charset="0"/>
                                  </a:rPr>
                                  <m:t> </m:t>
                                </m:r>
                                <m:r>
                                  <a:rPr lang="en-US" i="1" smtClean="0">
                                    <a:latin typeface="Cambria Math" panose="02040503050406030204" pitchFamily="18" charset="0"/>
                                  </a:rPr>
                                  <m:t>𝑝𝑣</m:t>
                                </m:r>
                                <m:r>
                                  <a:rPr lang="en-US" i="1" smtClean="0">
                                    <a:latin typeface="Cambria Math" panose="02040503050406030204" pitchFamily="18" charset="0"/>
                                  </a:rPr>
                                  <m:t> </m:t>
                                </m:r>
                                <m:r>
                                  <a:rPr lang="en-US" i="1" smtClean="0">
                                    <a:latin typeface="Cambria Math" panose="02040503050406030204" pitchFamily="18" charset="0"/>
                                  </a:rPr>
                                  <m:t>𝑝𝑎𝑛𝑒𝑙𝑠</m:t>
                                </m:r>
                                <m:r>
                                  <a:rPr lang="en-US" i="1" smtClean="0">
                                    <a:latin typeface="Cambria Math" panose="02040503050406030204" pitchFamily="18" charset="0"/>
                                  </a:rPr>
                                  <m:t> </m:t>
                                </m:r>
                              </m:oMath>
                            </m:oMathPara>
                          </a14:m>
                          <a:endParaRPr lang="en-US" dirty="0"/>
                        </a:p>
                      </a:txBody>
                      <a:tcPr/>
                    </a:tc>
                    <a:tc>
                      <a:txBody>
                        <a:bodyPr/>
                        <a:lstStyle/>
                        <a:p>
                          <a:pPr algn="ctr"/>
                          <a:r>
                            <a:rPr lang="en-US" dirty="0" smtClean="0"/>
                            <a:t>14</a:t>
                          </a:r>
                          <a:endParaRPr lang="en-US" dirty="0"/>
                        </a:p>
                      </a:txBody>
                      <a:tcPr/>
                    </a:tc>
                  </a:tr>
                </a:tbl>
              </a:graphicData>
            </a:graphic>
          </p:graphicFrame>
        </mc:Choice>
        <mc:Fallback>
          <p:graphicFrame>
            <p:nvGraphicFramePr>
              <p:cNvPr id="5" name="Table 4"/>
              <p:cNvGraphicFramePr>
                <a:graphicFrameLocks noGrp="1"/>
              </p:cNvGraphicFramePr>
              <p:nvPr>
                <p:extLst>
                  <p:ext uri="{D42A27DB-BD31-4B8C-83A1-F6EECF244321}">
                    <p14:modId xmlns:p14="http://schemas.microsoft.com/office/powerpoint/2010/main" val="1518482257"/>
                  </p:ext>
                </p:extLst>
              </p:nvPr>
            </p:nvGraphicFramePr>
            <p:xfrm>
              <a:off x="882468" y="4416454"/>
              <a:ext cx="8128000" cy="74168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Capacity of solar project </a:t>
                          </a:r>
                          <a:endParaRPr lang="en-US" dirty="0"/>
                        </a:p>
                      </a:txBody>
                      <a:tcPr/>
                    </a:tc>
                    <a:tc>
                      <a:txBody>
                        <a:bodyPr/>
                        <a:lstStyle/>
                        <a:p>
                          <a:pPr algn="ctr"/>
                          <a:r>
                            <a:rPr lang="en-US" dirty="0" smtClean="0"/>
                            <a:t>4.5 </a:t>
                          </a:r>
                          <a:r>
                            <a:rPr lang="en-US" dirty="0" err="1" smtClean="0"/>
                            <a:t>kwp</a:t>
                          </a:r>
                          <a:endParaRPr lang="en-US" dirty="0"/>
                        </a:p>
                      </a:txBody>
                      <a:tcPr/>
                    </a:tc>
                  </a:tr>
                  <a:tr h="370840">
                    <a:tc>
                      <a:txBody>
                        <a:bodyPr/>
                        <a:lstStyle/>
                        <a:p>
                          <a:endParaRPr lang="en-US"/>
                        </a:p>
                      </a:txBody>
                      <a:tcPr>
                        <a:blipFill rotWithShape="0">
                          <a:blip r:embed="rId3"/>
                          <a:stretch>
                            <a:fillRect l="-150" t="-111475" r="-100449" b="-21311"/>
                          </a:stretch>
                        </a:blipFill>
                      </a:tcPr>
                    </a:tc>
                    <a:tc>
                      <a:txBody>
                        <a:bodyPr/>
                        <a:lstStyle/>
                        <a:p>
                          <a:pPr algn="ctr"/>
                          <a:r>
                            <a:rPr lang="en-US" dirty="0" smtClean="0"/>
                            <a:t>14</a:t>
                          </a:r>
                          <a:endParaRPr lang="en-US" dirty="0"/>
                        </a:p>
                      </a:txBody>
                      <a:tcPr/>
                    </a:tc>
                  </a:tr>
                </a:tbl>
              </a:graphicData>
            </a:graphic>
          </p:graphicFrame>
        </mc:Fallback>
      </mc:AlternateContent>
    </p:spTree>
    <p:extLst>
      <p:ext uri="{BB962C8B-B14F-4D97-AF65-F5344CB8AC3E}">
        <p14:creationId xmlns:p14="http://schemas.microsoft.com/office/powerpoint/2010/main" val="586196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wind energy:</a:t>
            </a:r>
            <a:br>
              <a:rPr lang="en-US" dirty="0" smtClean="0"/>
            </a:br>
            <a:endParaRPr lang="en-US" dirty="0"/>
          </a:p>
        </p:txBody>
      </p:sp>
      <p:sp>
        <p:nvSpPr>
          <p:cNvPr id="3" name="Content Placeholder 2"/>
          <p:cNvSpPr>
            <a:spLocks noGrp="1"/>
          </p:cNvSpPr>
          <p:nvPr>
            <p:ph idx="1"/>
          </p:nvPr>
        </p:nvSpPr>
        <p:spPr/>
        <p:txBody>
          <a:bodyPr/>
          <a:lstStyle/>
          <a:p>
            <a:r>
              <a:rPr lang="en-US" dirty="0" smtClean="0"/>
              <a:t>Wind speed in many cities in Palestine:</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77334" y="2926351"/>
            <a:ext cx="8440540" cy="3670391"/>
          </a:xfrm>
          <a:prstGeom prst="rect">
            <a:avLst/>
          </a:prstGeom>
        </p:spPr>
      </p:pic>
    </p:spTree>
    <p:extLst>
      <p:ext uri="{BB962C8B-B14F-4D97-AF65-F5344CB8AC3E}">
        <p14:creationId xmlns:p14="http://schemas.microsoft.com/office/powerpoint/2010/main" val="34779525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274001" y="609600"/>
            <a:ext cx="45719" cy="45719"/>
          </a:xfrm>
        </p:spPr>
        <p:txBody>
          <a:bodyPr>
            <a:normAutofit fontScale="90000"/>
          </a:bodyPr>
          <a:lstStyle/>
          <a:p>
            <a:endParaRPr lang="en-US" dirty="0"/>
          </a:p>
        </p:txBody>
      </p:sp>
      <p:sp>
        <p:nvSpPr>
          <p:cNvPr id="3" name="Content Placeholder 2"/>
          <p:cNvSpPr>
            <a:spLocks noGrp="1"/>
          </p:cNvSpPr>
          <p:nvPr>
            <p:ph idx="1"/>
          </p:nvPr>
        </p:nvSpPr>
        <p:spPr>
          <a:xfrm>
            <a:off x="677334" y="609600"/>
            <a:ext cx="8596668" cy="3880773"/>
          </a:xfrm>
        </p:spPr>
        <p:txBody>
          <a:bodyPr/>
          <a:lstStyle/>
          <a:p>
            <a:r>
              <a:rPr lang="en-US" dirty="0" smtClean="0"/>
              <a:t>Chart of wind speed in Nablus:</a:t>
            </a:r>
          </a:p>
          <a:p>
            <a:endParaRPr lang="en-US" dirty="0"/>
          </a:p>
        </p:txBody>
      </p:sp>
      <p:graphicFrame>
        <p:nvGraphicFramePr>
          <p:cNvPr id="4" name="Chart 3"/>
          <p:cNvGraphicFramePr/>
          <p:nvPr>
            <p:extLst>
              <p:ext uri="{D42A27DB-BD31-4B8C-83A1-F6EECF244321}">
                <p14:modId xmlns:p14="http://schemas.microsoft.com/office/powerpoint/2010/main" val="1087410"/>
              </p:ext>
            </p:extLst>
          </p:nvPr>
        </p:nvGraphicFramePr>
        <p:xfrm>
          <a:off x="677334" y="1567543"/>
          <a:ext cx="8440540" cy="50161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90373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 of wind design: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5832133"/>
              </p:ext>
            </p:extLst>
          </p:nvPr>
        </p:nvGraphicFramePr>
        <p:xfrm>
          <a:off x="509451" y="1606730"/>
          <a:ext cx="8764552" cy="5251261"/>
        </p:xfrm>
        <a:graphic>
          <a:graphicData uri="http://schemas.openxmlformats.org/drawingml/2006/table">
            <a:tbl>
              <a:tblPr rtl="1" firstRow="1" firstCol="1" bandRow="1">
                <a:tableStyleId>{5C22544A-7EE6-4342-B048-85BDC9FD1C3A}</a:tableStyleId>
              </a:tblPr>
              <a:tblGrid>
                <a:gridCol w="2032030"/>
                <a:gridCol w="2030276"/>
                <a:gridCol w="2351123"/>
                <a:gridCol w="2351123"/>
              </a:tblGrid>
              <a:tr h="573887">
                <a:tc>
                  <a:txBody>
                    <a:bodyPr/>
                    <a:lstStyle/>
                    <a:p>
                      <a:pPr algn="ctr" rtl="0">
                        <a:lnSpc>
                          <a:spcPct val="115000"/>
                        </a:lnSpc>
                        <a:spcAft>
                          <a:spcPts val="0"/>
                        </a:spcAft>
                      </a:pPr>
                      <a:r>
                        <a:rPr lang="en-US" sz="1200" dirty="0" smtClean="0">
                          <a:effectLst/>
                        </a:rPr>
                        <a:t>Power(kilowatt</a:t>
                      </a:r>
                      <a:r>
                        <a:rPr lang="en-US" sz="1200" dirty="0">
                          <a:effectLst/>
                        </a:rPr>
                        <a:t>)</a:t>
                      </a:r>
                      <a:endParaRPr lang="en-US" sz="1100" dirty="0">
                        <a:effectLst/>
                      </a:endParaRPr>
                    </a:p>
                    <a:p>
                      <a:pPr algn="ctr" rtl="0">
                        <a:lnSpc>
                          <a:spcPct val="115000"/>
                        </a:lnSpc>
                        <a:spcAft>
                          <a:spcPts val="0"/>
                        </a:spcAft>
                      </a:pPr>
                      <a:r>
                        <a:rPr lang="en-US" sz="1200" dirty="0">
                          <a:effectLst/>
                        </a:rPr>
                        <a:t>At  month (10hrs/daily)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200">
                          <a:effectLst/>
                        </a:rPr>
                        <a:t>Power(watt)</a:t>
                      </a:r>
                      <a:endParaRPr lang="en-US" sz="1100">
                        <a:effectLst/>
                      </a:endParaRPr>
                    </a:p>
                    <a:p>
                      <a:pPr algn="ctr" rtl="0">
                        <a:lnSpc>
                          <a:spcPct val="115000"/>
                        </a:lnSpc>
                        <a:spcAft>
                          <a:spcPts val="0"/>
                        </a:spcAft>
                      </a:pPr>
                      <a:r>
                        <a:rPr lang="en-US" sz="1200">
                          <a:effectLst/>
                        </a:rPr>
                        <a:t>At 1 hour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200">
                          <a:effectLst/>
                        </a:rPr>
                        <a:t>Wind speed(m/s)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200" dirty="0">
                          <a:effectLst/>
                        </a:rPr>
                        <a:t>Month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14.880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49.6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Jan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8.036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28.7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Feb</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16.830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Mar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23.640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78.8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Apr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18.930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63.1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May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29.070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96.9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Jun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29.070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96.9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Jul</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29.070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96.9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Aug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23.640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78.8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Sep</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8.036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28.7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Oct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6.282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20.94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1.8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Nov</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a:effectLst/>
                        </a:rPr>
                        <a:t>13.110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43.7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2.3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Dec</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98">
                <a:tc>
                  <a:txBody>
                    <a:bodyPr/>
                    <a:lstStyle/>
                    <a:p>
                      <a:pPr algn="ctr" rtl="0">
                        <a:lnSpc>
                          <a:spcPct val="115000"/>
                        </a:lnSpc>
                        <a:spcAft>
                          <a:spcPts val="0"/>
                        </a:spcAft>
                      </a:pPr>
                      <a:r>
                        <a:rPr lang="en-US" sz="1600" dirty="0">
                          <a:effectLst/>
                        </a:rPr>
                        <a:t>220.594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Total.</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r" rtl="1">
                        <a:lnSpc>
                          <a:spcPct val="115000"/>
                        </a:lnSpc>
                        <a:spcAft>
                          <a:spcPts val="100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bl>
          </a:graphicData>
        </a:graphic>
      </p:graphicFrame>
    </p:spTree>
    <p:extLst>
      <p:ext uri="{BB962C8B-B14F-4D97-AF65-F5344CB8AC3E}">
        <p14:creationId xmlns:p14="http://schemas.microsoft.com/office/powerpoint/2010/main" val="1940767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9065622" y="418011"/>
            <a:ext cx="208379" cy="191589"/>
          </a:xfrm>
        </p:spPr>
        <p:txBody>
          <a:bodyPr>
            <a:normAutofit fontScale="90000"/>
          </a:bodyPr>
          <a:lstStyle/>
          <a:p>
            <a:endParaRPr lang="en-US"/>
          </a:p>
        </p:txBody>
      </p:sp>
      <p:graphicFrame>
        <p:nvGraphicFramePr>
          <p:cNvPr id="4" name="Content Placeholder 3"/>
          <p:cNvGraphicFramePr>
            <a:graphicFrameLocks noGrp="1"/>
          </p:cNvGraphicFramePr>
          <p:nvPr>
            <p:ph idx="1"/>
          </p:nvPr>
        </p:nvGraphicFramePr>
        <p:xfrm>
          <a:off x="677863" y="609600"/>
          <a:ext cx="8596312" cy="54324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883723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flipV="1">
            <a:off x="9273999" y="1913708"/>
            <a:ext cx="45719" cy="45719"/>
          </a:xfrm>
        </p:spPr>
        <p:txBody>
          <a:bodyPr>
            <a:normAutofit fontScale="90000"/>
          </a:bodyPr>
          <a:lstStyle/>
          <a:p>
            <a:endParaRPr lang="en-US" dirty="0"/>
          </a:p>
        </p:txBody>
      </p:sp>
      <p:sp>
        <p:nvSpPr>
          <p:cNvPr id="3" name="Content Placeholder 2"/>
          <p:cNvSpPr>
            <a:spLocks noGrp="1"/>
          </p:cNvSpPr>
          <p:nvPr>
            <p:ph idx="1"/>
          </p:nvPr>
        </p:nvSpPr>
        <p:spPr>
          <a:xfrm>
            <a:off x="677334" y="261257"/>
            <a:ext cx="8596665" cy="5780105"/>
          </a:xfrm>
        </p:spPr>
        <p:txBody>
          <a:bodyPr>
            <a:normAutofit/>
          </a:bodyPr>
          <a:lstStyle/>
          <a:p>
            <a:pPr algn="ctr"/>
            <a:endParaRPr lang="en-US" dirty="0" smtClean="0"/>
          </a:p>
          <a:p>
            <a:pPr algn="ctr"/>
            <a:r>
              <a:rPr lang="en-US" dirty="0" smtClean="0"/>
              <a:t>Prepared By:</a:t>
            </a:r>
          </a:p>
          <a:p>
            <a:pPr marL="0" indent="0" algn="ctr">
              <a:buNone/>
            </a:pPr>
            <a:endParaRPr lang="en-US" dirty="0" smtClean="0"/>
          </a:p>
          <a:p>
            <a:pPr algn="ctr"/>
            <a:r>
              <a:rPr lang="en-US" dirty="0" smtClean="0"/>
              <a:t>Omar Shakhsheer</a:t>
            </a:r>
          </a:p>
          <a:p>
            <a:pPr algn="ctr"/>
            <a:r>
              <a:rPr lang="en-US" dirty="0" smtClean="0"/>
              <a:t>Abdul </a:t>
            </a:r>
            <a:r>
              <a:rPr lang="en-US" dirty="0"/>
              <a:t>Rahman </a:t>
            </a:r>
            <a:r>
              <a:rPr lang="en-US" dirty="0" err="1"/>
              <a:t>Jnaajreh</a:t>
            </a:r>
            <a:endParaRPr lang="en-US" dirty="0"/>
          </a:p>
          <a:p>
            <a:pPr algn="ctr"/>
            <a:r>
              <a:rPr lang="en-US" dirty="0"/>
              <a:t>Ahmad </a:t>
            </a:r>
            <a:r>
              <a:rPr lang="en-US" dirty="0" err="1"/>
              <a:t>Refai</a:t>
            </a:r>
            <a:endParaRPr lang="en-US" dirty="0"/>
          </a:p>
          <a:p>
            <a:pPr algn="ctr"/>
            <a:r>
              <a:rPr lang="en-US" dirty="0"/>
              <a:t>Mahmoud </a:t>
            </a:r>
            <a:r>
              <a:rPr lang="en-US" dirty="0" err="1"/>
              <a:t>Qadi</a:t>
            </a:r>
            <a:endParaRPr lang="en-US" dirty="0"/>
          </a:p>
          <a:p>
            <a:pPr marL="0" indent="0" algn="ctr">
              <a:buNone/>
            </a:pPr>
            <a:endParaRPr lang="en-US" dirty="0"/>
          </a:p>
          <a:p>
            <a:pPr algn="ctr"/>
            <a:r>
              <a:rPr lang="en-US" dirty="0" smtClean="0"/>
              <a:t>Supervisor </a:t>
            </a:r>
            <a:r>
              <a:rPr lang="en-US" dirty="0"/>
              <a:t>Name:  Dr. Mahmoud Assad</a:t>
            </a:r>
          </a:p>
          <a:p>
            <a:pPr algn="ctr"/>
            <a:endParaRPr lang="en-US" dirty="0"/>
          </a:p>
          <a:p>
            <a:pPr algn="ctr"/>
            <a:r>
              <a:rPr lang="en-US" dirty="0"/>
              <a:t>This project was submitted as a part  of the   requirements for bachelor degree in Mechanical Engineering</a:t>
            </a:r>
          </a:p>
          <a:p>
            <a:pPr algn="ctr"/>
            <a:endParaRPr lang="en-US" dirty="0"/>
          </a:p>
          <a:p>
            <a:pPr algn="ctr"/>
            <a:r>
              <a:rPr lang="en-US" dirty="0"/>
              <a:t>2017\2018</a:t>
            </a:r>
          </a:p>
          <a:p>
            <a:endParaRPr lang="en-US" dirty="0"/>
          </a:p>
        </p:txBody>
      </p:sp>
    </p:spTree>
    <p:extLst>
      <p:ext uri="{BB962C8B-B14F-4D97-AF65-F5344CB8AC3E}">
        <p14:creationId xmlns:p14="http://schemas.microsoft.com/office/powerpoint/2010/main" val="693308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298192" y="609601"/>
            <a:ext cx="120127" cy="45719"/>
          </a:xfrm>
        </p:spPr>
        <p:txBody>
          <a:bodyPr>
            <a:normAutofit fontScale="90000"/>
          </a:bodyPr>
          <a:lstStyle/>
          <a:p>
            <a:endParaRPr lang="en-US" dirty="0"/>
          </a:p>
        </p:txBody>
      </p:sp>
      <p:sp>
        <p:nvSpPr>
          <p:cNvPr id="3" name="Content Placeholder 2"/>
          <p:cNvSpPr>
            <a:spLocks noGrp="1"/>
          </p:cNvSpPr>
          <p:nvPr>
            <p:ph idx="1"/>
          </p:nvPr>
        </p:nvSpPr>
        <p:spPr>
          <a:xfrm>
            <a:off x="677334" y="609601"/>
            <a:ext cx="8596668" cy="5431762"/>
          </a:xfrm>
        </p:spPr>
        <p:txBody>
          <a:bodyPr/>
          <a:lstStyle/>
          <a:p>
            <a:r>
              <a:rPr lang="en-US" dirty="0"/>
              <a:t>From the above we can observe that the mean wind speed at Nablus (where our project site) is 9km/h (2.5m/s) and this number leads us to design wind turbine for project. To get </a:t>
            </a:r>
            <a:r>
              <a:rPr lang="en-US" dirty="0" smtClean="0"/>
              <a:t>one </a:t>
            </a:r>
            <a:r>
              <a:rPr lang="en-US" dirty="0" smtClean="0"/>
              <a:t>megawatt</a:t>
            </a:r>
            <a:r>
              <a:rPr lang="en-US" dirty="0" smtClean="0"/>
              <a:t> </a:t>
            </a:r>
            <a:r>
              <a:rPr lang="en-US" dirty="0"/>
              <a:t>we used five turbines from </a:t>
            </a:r>
            <a:r>
              <a:rPr lang="en-US" dirty="0" err="1"/>
              <a:t>Aeolos</a:t>
            </a:r>
            <a:r>
              <a:rPr lang="en-US" dirty="0"/>
              <a:t>-H 500W wind </a:t>
            </a:r>
            <a:r>
              <a:rPr lang="en-US" dirty="0" smtClean="0"/>
              <a:t>turbine.</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130540" y="2446020"/>
            <a:ext cx="3429000" cy="3429000"/>
          </a:xfrm>
          <a:prstGeom prst="rect">
            <a:avLst/>
          </a:prstGeom>
        </p:spPr>
      </p:pic>
    </p:spTree>
    <p:extLst>
      <p:ext uri="{BB962C8B-B14F-4D97-AF65-F5344CB8AC3E}">
        <p14:creationId xmlns:p14="http://schemas.microsoft.com/office/powerpoint/2010/main" val="2627643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Characteristics of </a:t>
            </a:r>
            <a:r>
              <a:rPr lang="en-US" b="1" dirty="0" err="1"/>
              <a:t>Aeolos</a:t>
            </a:r>
            <a:r>
              <a:rPr lang="en-US" b="1" dirty="0"/>
              <a:t>-H 500W wind turbine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79889173"/>
              </p:ext>
            </p:extLst>
          </p:nvPr>
        </p:nvGraphicFramePr>
        <p:xfrm>
          <a:off x="1201782" y="1927488"/>
          <a:ext cx="6975566" cy="4927609"/>
        </p:xfrm>
        <a:graphic>
          <a:graphicData uri="http://schemas.openxmlformats.org/drawingml/2006/table">
            <a:tbl>
              <a:tblPr firstRow="1" firstCol="1" bandRow="1">
                <a:tableStyleId>{5C22544A-7EE6-4342-B048-85BDC9FD1C3A}</a:tableStyleId>
              </a:tblPr>
              <a:tblGrid>
                <a:gridCol w="3487783"/>
                <a:gridCol w="3487783"/>
              </a:tblGrid>
              <a:tr h="444548">
                <a:tc>
                  <a:txBody>
                    <a:bodyPr/>
                    <a:lstStyle/>
                    <a:p>
                      <a:pPr marL="457200">
                        <a:lnSpc>
                          <a:spcPct val="115000"/>
                        </a:lnSpc>
                        <a:spcAft>
                          <a:spcPts val="0"/>
                        </a:spcAft>
                        <a:tabLst>
                          <a:tab pos="1590675" algn="l"/>
                          <a:tab pos="2602865" algn="r"/>
                        </a:tabLst>
                      </a:pPr>
                      <a:r>
                        <a:rPr lang="en-US" sz="1200" dirty="0">
                          <a:effectLst/>
                        </a:rPr>
                        <a:t>Characteristics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nSpc>
                          <a:spcPct val="115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Power rated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500W</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Output voltage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24V</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Blade quantity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3 Glass Fiber Blades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Rotor diameter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2.7m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Start speed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dirty="0">
                          <a:effectLst/>
                        </a:rPr>
                        <a:t>2 m/s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Rated speed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3.3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Generator efficiency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0.96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Turbine weight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28Kg</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Noise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25 db(A) @ 5m/s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Warranty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a:effectLst/>
                        </a:rPr>
                        <a:t>Standard 5 Years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7551">
                <a:tc>
                  <a:txBody>
                    <a:bodyPr/>
                    <a:lstStyle/>
                    <a:p>
                      <a:pPr>
                        <a:lnSpc>
                          <a:spcPct val="115000"/>
                        </a:lnSpc>
                        <a:spcAft>
                          <a:spcPts val="0"/>
                        </a:spcAft>
                      </a:pPr>
                      <a:r>
                        <a:rPr lang="en-US" sz="1800" dirty="0">
                          <a:effectLst/>
                        </a:rPr>
                        <a:t>Design Lifetime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600" dirty="0" smtClean="0">
                          <a:effectLst/>
                        </a:rPr>
                        <a:t>20</a:t>
                      </a:r>
                      <a:r>
                        <a:rPr lang="en-US" sz="1600" baseline="0" dirty="0" smtClean="0">
                          <a:effectLst/>
                        </a:rPr>
                        <a:t> year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731056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of solar panels:</a:t>
            </a:r>
            <a:br>
              <a:rPr lang="en-US" dirty="0" smtClean="0"/>
            </a:br>
            <a:endParaRPr lang="en-US" dirty="0"/>
          </a:p>
        </p:txBody>
      </p:sp>
      <p:sp>
        <p:nvSpPr>
          <p:cNvPr id="3" name="Content Placeholder 2"/>
          <p:cNvSpPr>
            <a:spLocks noGrp="1"/>
          </p:cNvSpPr>
          <p:nvPr>
            <p:ph idx="1"/>
          </p:nvPr>
        </p:nvSpPr>
        <p:spPr/>
        <p:txBody>
          <a:bodyPr/>
          <a:lstStyle/>
          <a:p>
            <a:pPr lvl="0"/>
            <a:r>
              <a:rPr lang="en-US" dirty="0"/>
              <a:t>Solar panel on market in Palestine:</a:t>
            </a:r>
            <a:endParaRPr lang="en-US" dirty="0" smtClean="0"/>
          </a:p>
          <a:p>
            <a:pPr lvl="0"/>
            <a:r>
              <a:rPr lang="en-US" dirty="0" smtClean="0"/>
              <a:t>THE </a:t>
            </a:r>
            <a:r>
              <a:rPr lang="en-US" dirty="0"/>
              <a:t>TALLMAX MODULE TSM-PD14 from company Train solar (315 watt).</a:t>
            </a:r>
          </a:p>
          <a:p>
            <a:pPr lvl="0"/>
            <a:r>
              <a:rPr lang="en-US" dirty="0"/>
              <a:t>Q.POWER L-G5 315-335 from company Hanwha </a:t>
            </a:r>
            <a:r>
              <a:rPr lang="en-US" dirty="0" err="1"/>
              <a:t>SolarOne</a:t>
            </a:r>
            <a:r>
              <a:rPr lang="en-US" dirty="0"/>
              <a:t> (315 watt).</a:t>
            </a:r>
          </a:p>
          <a:p>
            <a:endParaRPr lang="en-US" dirty="0"/>
          </a:p>
        </p:txBody>
      </p:sp>
    </p:spTree>
    <p:extLst>
      <p:ext uri="{BB962C8B-B14F-4D97-AF65-F5344CB8AC3E}">
        <p14:creationId xmlns:p14="http://schemas.microsoft.com/office/powerpoint/2010/main" val="2576458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274002" y="609600"/>
            <a:ext cx="235758"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7797" y="828849"/>
            <a:ext cx="3683758" cy="521317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0194" y="831132"/>
            <a:ext cx="3855030" cy="5212070"/>
          </a:xfrm>
          <a:prstGeom prst="rect">
            <a:avLst/>
          </a:prstGeom>
        </p:spPr>
      </p:pic>
    </p:spTree>
    <p:extLst>
      <p:ext uri="{BB962C8B-B14F-4D97-AF65-F5344CB8AC3E}">
        <p14:creationId xmlns:p14="http://schemas.microsoft.com/office/powerpoint/2010/main" val="11158711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dirty="0"/>
              <a:t>is factors depends on select solar </a:t>
            </a:r>
            <a:r>
              <a:rPr lang="en-US" dirty="0" smtClean="0"/>
              <a:t>panel?</a:t>
            </a:r>
            <a:endParaRPr lang="en-US" dirty="0"/>
          </a:p>
        </p:txBody>
      </p:sp>
      <p:sp>
        <p:nvSpPr>
          <p:cNvPr id="3" name="Content Placeholder 2"/>
          <p:cNvSpPr>
            <a:spLocks noGrp="1"/>
          </p:cNvSpPr>
          <p:nvPr>
            <p:ph idx="1"/>
          </p:nvPr>
        </p:nvSpPr>
        <p:spPr/>
        <p:txBody>
          <a:bodyPr/>
          <a:lstStyle/>
          <a:p>
            <a:r>
              <a:rPr lang="en-US" b="1" dirty="0"/>
              <a:t>Production power </a:t>
            </a:r>
            <a:r>
              <a:rPr lang="en-US" b="1" dirty="0" smtClean="0"/>
              <a:t>tolerance</a:t>
            </a:r>
          </a:p>
          <a:p>
            <a:r>
              <a:rPr lang="en-US" b="1" dirty="0"/>
              <a:t>Warranty</a:t>
            </a:r>
            <a:endParaRPr lang="en-US" dirty="0"/>
          </a:p>
          <a:p>
            <a:r>
              <a:rPr lang="en-US" b="1" dirty="0"/>
              <a:t>Certifications</a:t>
            </a:r>
            <a:endParaRPr lang="en-US" dirty="0"/>
          </a:p>
          <a:p>
            <a:pPr lvl="0"/>
            <a:r>
              <a:rPr lang="en-US" b="1" dirty="0"/>
              <a:t>NOCT (Nominal Operating Cell Temperature):</a:t>
            </a:r>
            <a:endParaRPr lang="en-US" dirty="0"/>
          </a:p>
          <a:p>
            <a:pPr lvl="0"/>
            <a:r>
              <a:rPr lang="en-US" b="1" dirty="0"/>
              <a:t>Solar panel temperature coefficients:</a:t>
            </a:r>
            <a:endParaRPr lang="en-US" dirty="0"/>
          </a:p>
          <a:p>
            <a:endParaRPr lang="en-US" dirty="0"/>
          </a:p>
        </p:txBody>
      </p:sp>
    </p:spTree>
    <p:extLst>
      <p:ext uri="{BB962C8B-B14F-4D97-AF65-F5344CB8AC3E}">
        <p14:creationId xmlns:p14="http://schemas.microsoft.com/office/powerpoint/2010/main" val="2325709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flipV="1">
            <a:off x="9274001" y="563881"/>
            <a:ext cx="45719" cy="45719"/>
          </a:xfrm>
        </p:spPr>
        <p:txBody>
          <a:bodyPr>
            <a:normAutofit fontScale="90000"/>
          </a:bodyPr>
          <a:lstStyle/>
          <a:p>
            <a:endParaRPr lang="en-US" dirty="0"/>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2613057743"/>
                  </p:ext>
                </p:extLst>
              </p:nvPr>
            </p:nvGraphicFramePr>
            <p:xfrm>
              <a:off x="548641" y="326570"/>
              <a:ext cx="8255724" cy="6230983"/>
            </p:xfrm>
            <a:graphic>
              <a:graphicData uri="http://schemas.openxmlformats.org/drawingml/2006/table">
                <a:tbl>
                  <a:tblPr firstRow="1" firstCol="1" bandRow="1">
                    <a:tableStyleId>{5C22544A-7EE6-4342-B048-85BDC9FD1C3A}</a:tableStyleId>
                  </a:tblPr>
                  <a:tblGrid>
                    <a:gridCol w="2751908"/>
                    <a:gridCol w="2751908"/>
                    <a:gridCol w="2751908"/>
                  </a:tblGrid>
                  <a:tr h="512193">
                    <a:tc>
                      <a:txBody>
                        <a:bodyPr/>
                        <a:lstStyle/>
                        <a:p>
                          <a:pPr marL="457200" algn="ctr">
                            <a:lnSpc>
                              <a:spcPct val="115000"/>
                            </a:lnSpc>
                            <a:spcAft>
                              <a:spcPts val="0"/>
                            </a:spcAft>
                          </a:pPr>
                          <a:r>
                            <a:rPr lang="en-US" sz="1400">
                              <a:effectLst/>
                            </a:rPr>
                            <a:t>Comparing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THE TALLMAX MODULE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Q.POWER L-G5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6756">
                    <a:tc>
                      <a:txBody>
                        <a:bodyPr/>
                        <a:lstStyle/>
                        <a:p>
                          <a:pPr marL="457200">
                            <a:lnSpc>
                              <a:spcPct val="115000"/>
                            </a:lnSpc>
                            <a:spcAft>
                              <a:spcPts val="0"/>
                            </a:spcAft>
                          </a:pPr>
                          <a:r>
                            <a:rPr lang="en-US" sz="1400">
                              <a:effectLst/>
                            </a:rPr>
                            <a:t>Production power tolerance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0/+5 </a:t>
                          </a:r>
                          <a14:m>
                            <m:oMath xmlns:m="http://schemas.openxmlformats.org/officeDocument/2006/math">
                              <m:r>
                                <a:rPr lang="en-US" sz="1400">
                                  <a:effectLst/>
                                  <a:latin typeface="Cambria Math" panose="02040503050406030204" pitchFamily="18" charset="0"/>
                                </a:rPr>
                                <m:t>𝑊</m:t>
                              </m:r>
                            </m:oMath>
                          </a14:m>
                          <a:r>
                            <a:rPr lang="en-US" sz="1400">
                              <a:effectLst/>
                            </a:rPr>
                            <a:t> </a:t>
                          </a:r>
                          <a:endParaRPr lang="en-US" sz="1200">
                            <a:effectLst/>
                          </a:endParaRPr>
                        </a:p>
                        <a:p>
                          <a:pPr marL="457200" algn="ctr">
                            <a:lnSpc>
                              <a:spcPct val="115000"/>
                            </a:lnSpc>
                            <a:spcAft>
                              <a:spcPts val="0"/>
                            </a:spcAft>
                          </a:pPr>
                          <a:r>
                            <a:rPr lang="en-US" sz="1400">
                              <a:effectLst/>
                            </a:rPr>
                            <a:t>Positive power tolerance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+1.5 </a:t>
                          </a:r>
                          <a14:m>
                            <m:oMath xmlns:m="http://schemas.openxmlformats.org/officeDocument/2006/math">
                              <m:r>
                                <a:rPr lang="en-US" sz="1400">
                                  <a:effectLst/>
                                  <a:latin typeface="Cambria Math" panose="02040503050406030204" pitchFamily="18" charset="0"/>
                                </a:rPr>
                                <m:t>𝑊</m:t>
                              </m:r>
                            </m:oMath>
                          </a14:m>
                          <a:r>
                            <a:rPr lang="en-US" sz="1400">
                              <a:effectLst/>
                            </a:rPr>
                            <a:t> </a:t>
                          </a:r>
                          <a:endParaRPr lang="en-US" sz="1200">
                            <a:effectLst/>
                          </a:endParaRPr>
                        </a:p>
                        <a:p>
                          <a:pPr marL="457200" algn="ctr">
                            <a:lnSpc>
                              <a:spcPct val="115000"/>
                            </a:lnSpc>
                            <a:spcAft>
                              <a:spcPts val="0"/>
                            </a:spcAft>
                          </a:pPr>
                          <a:r>
                            <a:rPr lang="en-US" sz="1400">
                              <a:effectLst/>
                            </a:rPr>
                            <a:t>Positive power tolerance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41319">
                    <a:tc>
                      <a:txBody>
                        <a:bodyPr/>
                        <a:lstStyle/>
                        <a:p>
                          <a:pPr marL="457200">
                            <a:lnSpc>
                              <a:spcPct val="115000"/>
                            </a:lnSpc>
                            <a:spcAft>
                              <a:spcPts val="0"/>
                            </a:spcAft>
                          </a:pPr>
                          <a:r>
                            <a:rPr lang="en-US" sz="1400">
                              <a:effectLst/>
                            </a:rPr>
                            <a:t>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Inclusive 10-year product warranty and 25-year linear Power 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Inclusive 12-year product warranty and 25-year linear Performance 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305883">
                    <a:tc>
                      <a:txBody>
                        <a:bodyPr/>
                        <a:lstStyle/>
                        <a:p>
                          <a:pPr marL="457200">
                            <a:lnSpc>
                              <a:spcPct val="115000"/>
                            </a:lnSpc>
                            <a:spcAft>
                              <a:spcPts val="0"/>
                            </a:spcAft>
                          </a:pPr>
                          <a:r>
                            <a:rPr lang="en-US" sz="1400">
                              <a:effectLst/>
                            </a:rPr>
                            <a:t>Certifications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IEC61215/EN61215</a:t>
                          </a:r>
                          <a:endParaRPr lang="en-US" sz="1200">
                            <a:effectLst/>
                          </a:endParaRPr>
                        </a:p>
                        <a:p>
                          <a:pPr>
                            <a:lnSpc>
                              <a:spcPct val="115000"/>
                            </a:lnSpc>
                            <a:spcAft>
                              <a:spcPts val="0"/>
                            </a:spcAft>
                          </a:pPr>
                          <a:r>
                            <a:rPr lang="en-US" sz="1400">
                              <a:effectLst/>
                            </a:rPr>
                            <a:t>IEC61730/EN61730</a:t>
                          </a:r>
                          <a:endParaRPr lang="en-US" sz="1200">
                            <a:effectLst/>
                          </a:endParaRPr>
                        </a:p>
                        <a:p>
                          <a:pPr>
                            <a:lnSpc>
                              <a:spcPct val="115000"/>
                            </a:lnSpc>
                            <a:spcAft>
                              <a:spcPts val="0"/>
                            </a:spcAft>
                          </a:pPr>
                          <a:r>
                            <a:rPr lang="en-US" sz="1400">
                              <a:effectLst/>
                            </a:rPr>
                            <a:t>IEC 627162 </a:t>
                          </a:r>
                          <a:endParaRPr lang="en-US" sz="1200">
                            <a:effectLst/>
                          </a:endParaRPr>
                        </a:p>
                        <a:p>
                          <a:pPr>
                            <a:lnSpc>
                              <a:spcPct val="115000"/>
                            </a:lnSpc>
                            <a:spcAft>
                              <a:spcPts val="0"/>
                            </a:spcAft>
                          </a:pPr>
                          <a:r>
                            <a:rPr lang="en-US" sz="1400">
                              <a:effectLst/>
                            </a:rPr>
                            <a:t>IEC 61701</a:t>
                          </a:r>
                          <a:endParaRPr lang="en-US" sz="1200">
                            <a:effectLst/>
                          </a:endParaRPr>
                        </a:p>
                        <a:p>
                          <a:pPr marL="457200">
                            <a:lnSpc>
                              <a:spcPct val="115000"/>
                            </a:lnSpc>
                            <a:spcAft>
                              <a:spcPts val="0"/>
                            </a:spcAft>
                          </a:pPr>
                          <a:r>
                            <a:rPr lang="en-US" sz="1400">
                              <a:effectLst/>
                            </a:rPr>
                            <a:t>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nSpc>
                              <a:spcPct val="115000"/>
                            </a:lnSpc>
                            <a:spcAft>
                              <a:spcPts val="0"/>
                            </a:spcAft>
                          </a:pPr>
                          <a:r>
                            <a:rPr lang="en-US" sz="1400">
                              <a:effectLst/>
                            </a:rPr>
                            <a:t>IEC 61215, IEC 61730, Conformity to CE, Application Class A</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7629">
                    <a:tc>
                      <a:txBody>
                        <a:bodyPr/>
                        <a:lstStyle/>
                        <a:p>
                          <a:pPr marL="457200">
                            <a:lnSpc>
                              <a:spcPct val="115000"/>
                            </a:lnSpc>
                            <a:spcAft>
                              <a:spcPts val="0"/>
                            </a:spcAft>
                          </a:pPr>
                          <a:r>
                            <a:rPr lang="en-US" sz="1400">
                              <a:effectLst/>
                            </a:rPr>
                            <a:t>NOCT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44°C (±2°K)</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45 ± 3 °C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835010">
                    <a:tc>
                      <a:txBody>
                        <a:bodyPr/>
                        <a:lstStyle/>
                        <a:p>
                          <a:pPr marL="457200">
                            <a:lnSpc>
                              <a:spcPct val="115000"/>
                            </a:lnSpc>
                            <a:spcAft>
                              <a:spcPts val="0"/>
                            </a:spcAft>
                          </a:pPr>
                          <a:r>
                            <a:rPr lang="en-US" sz="1400">
                              <a:effectLst/>
                            </a:rPr>
                            <a:t>Solar panel temperature coefficients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𝑃𝑚𝑎𝑥</m:t>
                              </m:r>
                            </m:oMath>
                          </a14:m>
                          <a:r>
                            <a:rPr lang="en-US" sz="1400">
                              <a:effectLst/>
                            </a:rPr>
                            <a:t> - 0.41%/K</a:t>
                          </a:r>
                          <a:endParaRPr lang="en-US" sz="1200">
                            <a:effectLst/>
                          </a:endParaRPr>
                        </a:p>
                        <a:p>
                          <a:pPr>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𝑉𝑜𝑐</m:t>
                              </m:r>
                            </m:oMath>
                          </a14:m>
                          <a:r>
                            <a:rPr lang="en-US" sz="1400">
                              <a:effectLst/>
                            </a:rPr>
                            <a:t> - 0.32%/K</a:t>
                          </a:r>
                          <a:endParaRPr lang="en-US" sz="1200">
                            <a:effectLst/>
                          </a:endParaRPr>
                        </a:p>
                        <a:p>
                          <a:pPr marL="457200">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𝐼𝑠𝑐</m:t>
                              </m:r>
                            </m:oMath>
                          </a14:m>
                          <a:r>
                            <a:rPr lang="en-US" sz="1400">
                              <a:effectLst/>
                            </a:rPr>
                            <a:t> 0.05%/K</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𝑃𝑚𝑝𝑝</m:t>
                              </m:r>
                            </m:oMath>
                          </a14:m>
                          <a:r>
                            <a:rPr lang="en-US" sz="1400">
                              <a:effectLst/>
                            </a:rPr>
                            <a:t> γ [% / K] - 0.40</a:t>
                          </a:r>
                          <a:endParaRPr lang="en-US" sz="1200">
                            <a:effectLst/>
                          </a:endParaRPr>
                        </a:p>
                        <a:p>
                          <a:pPr>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𝑉𝑜𝑐</m:t>
                              </m:r>
                            </m:oMath>
                          </a14:m>
                          <a:r>
                            <a:rPr lang="en-US" sz="1400">
                              <a:effectLst/>
                            </a:rPr>
                            <a:t> β [% / K] - 0.31</a:t>
                          </a:r>
                          <a:endParaRPr lang="en-US" sz="1200">
                            <a:effectLst/>
                          </a:endParaRPr>
                        </a:p>
                        <a:p>
                          <a:pPr marL="457200">
                            <a:lnSpc>
                              <a:spcPct val="115000"/>
                            </a:lnSpc>
                            <a:spcAft>
                              <a:spcPts val="0"/>
                            </a:spcAft>
                          </a:pPr>
                          <a:r>
                            <a:rPr lang="en-US" sz="1400">
                              <a:effectLst/>
                            </a:rPr>
                            <a:t>Temperature Coefficient of </a:t>
                          </a:r>
                          <a14:m>
                            <m:oMath xmlns:m="http://schemas.openxmlformats.org/officeDocument/2006/math">
                              <m:r>
                                <a:rPr lang="en-US" sz="1400">
                                  <a:effectLst/>
                                  <a:latin typeface="Cambria Math" panose="02040503050406030204" pitchFamily="18" charset="0"/>
                                </a:rPr>
                                <m:t>𝐼𝑠𝑐</m:t>
                              </m:r>
                            </m:oMath>
                          </a14:m>
                          <a:r>
                            <a:rPr lang="en-US" sz="1400">
                              <a:effectLst/>
                            </a:rPr>
                            <a:t>α [% / K] + 0.05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12193">
                    <a:tc>
                      <a:txBody>
                        <a:bodyPr/>
                        <a:lstStyle/>
                        <a:p>
                          <a:pPr marL="457200">
                            <a:lnSpc>
                              <a:spcPct val="115000"/>
                            </a:lnSpc>
                            <a:spcAft>
                              <a:spcPts val="0"/>
                            </a:spcAft>
                          </a:pPr>
                          <a:r>
                            <a:rPr lang="en-US" sz="1400">
                              <a:effectLst/>
                            </a:rPr>
                            <a:t>Price (one panel 315 Watt)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182 $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dirty="0">
                              <a:effectLst/>
                            </a:rPr>
                            <a:t>175.5 $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613057743"/>
                  </p:ext>
                </p:extLst>
              </p:nvPr>
            </p:nvGraphicFramePr>
            <p:xfrm>
              <a:off x="548641" y="326570"/>
              <a:ext cx="8255724" cy="6230983"/>
            </p:xfrm>
            <a:graphic>
              <a:graphicData uri="http://schemas.openxmlformats.org/drawingml/2006/table">
                <a:tbl>
                  <a:tblPr firstRow="1" firstCol="1" bandRow="1">
                    <a:tableStyleId>{5C22544A-7EE6-4342-B048-85BDC9FD1C3A}</a:tableStyleId>
                  </a:tblPr>
                  <a:tblGrid>
                    <a:gridCol w="2751908"/>
                    <a:gridCol w="2751908"/>
                    <a:gridCol w="2751908"/>
                  </a:tblGrid>
                  <a:tr h="512193">
                    <a:tc>
                      <a:txBody>
                        <a:bodyPr/>
                        <a:lstStyle/>
                        <a:p>
                          <a:pPr marL="457200" algn="ctr">
                            <a:lnSpc>
                              <a:spcPct val="115000"/>
                            </a:lnSpc>
                            <a:spcAft>
                              <a:spcPts val="0"/>
                            </a:spcAft>
                          </a:pPr>
                          <a:r>
                            <a:rPr lang="en-US" sz="1400">
                              <a:effectLst/>
                            </a:rPr>
                            <a:t>Comparing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THE TALLMAX MODULE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Q.POWER L-G5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6756">
                    <a:tc>
                      <a:txBody>
                        <a:bodyPr/>
                        <a:lstStyle/>
                        <a:p>
                          <a:pPr marL="457200">
                            <a:lnSpc>
                              <a:spcPct val="115000"/>
                            </a:lnSpc>
                            <a:spcAft>
                              <a:spcPts val="0"/>
                            </a:spcAft>
                          </a:pPr>
                          <a:r>
                            <a:rPr lang="en-US" sz="1400">
                              <a:effectLst/>
                            </a:rPr>
                            <a:t>Production power tolerance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100665" t="-66406" r="-101109" b="-643750"/>
                          </a:stretch>
                        </a:blipFill>
                      </a:tcPr>
                    </a:tc>
                    <a:tc>
                      <a:txBody>
                        <a:bodyPr/>
                        <a:lstStyle/>
                        <a:p>
                          <a:endParaRPr lang="en-US"/>
                        </a:p>
                      </a:txBody>
                      <a:tcPr marL="68580" marR="68580" marT="0" marB="0" anchor="ctr">
                        <a:blipFill rotWithShape="0">
                          <a:blip r:embed="rId2"/>
                          <a:stretch>
                            <a:fillRect l="-200221" t="-66406" r="-885" b="-643750"/>
                          </a:stretch>
                        </a:blipFill>
                      </a:tcPr>
                    </a:tc>
                  </a:tr>
                  <a:tr h="1041319">
                    <a:tc>
                      <a:txBody>
                        <a:bodyPr/>
                        <a:lstStyle/>
                        <a:p>
                          <a:pPr marL="457200">
                            <a:lnSpc>
                              <a:spcPct val="115000"/>
                            </a:lnSpc>
                            <a:spcAft>
                              <a:spcPts val="0"/>
                            </a:spcAft>
                          </a:pPr>
                          <a:r>
                            <a:rPr lang="en-US" sz="1400">
                              <a:effectLst/>
                            </a:rPr>
                            <a:t>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Inclusive 10-year product warranty and 25-year linear Power 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Inclusive 12-year product warranty and 25-year linear Performance warranty.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305883">
                    <a:tc>
                      <a:txBody>
                        <a:bodyPr/>
                        <a:lstStyle/>
                        <a:p>
                          <a:pPr marL="457200">
                            <a:lnSpc>
                              <a:spcPct val="115000"/>
                            </a:lnSpc>
                            <a:spcAft>
                              <a:spcPts val="0"/>
                            </a:spcAft>
                          </a:pPr>
                          <a:r>
                            <a:rPr lang="en-US" sz="1400">
                              <a:effectLst/>
                            </a:rPr>
                            <a:t>Certifications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IEC61215/EN61215</a:t>
                          </a:r>
                          <a:endParaRPr lang="en-US" sz="1200">
                            <a:effectLst/>
                          </a:endParaRPr>
                        </a:p>
                        <a:p>
                          <a:pPr>
                            <a:lnSpc>
                              <a:spcPct val="115000"/>
                            </a:lnSpc>
                            <a:spcAft>
                              <a:spcPts val="0"/>
                            </a:spcAft>
                          </a:pPr>
                          <a:r>
                            <a:rPr lang="en-US" sz="1400">
                              <a:effectLst/>
                            </a:rPr>
                            <a:t>IEC61730/EN61730</a:t>
                          </a:r>
                          <a:endParaRPr lang="en-US" sz="1200">
                            <a:effectLst/>
                          </a:endParaRPr>
                        </a:p>
                        <a:p>
                          <a:pPr>
                            <a:lnSpc>
                              <a:spcPct val="115000"/>
                            </a:lnSpc>
                            <a:spcAft>
                              <a:spcPts val="0"/>
                            </a:spcAft>
                          </a:pPr>
                          <a:r>
                            <a:rPr lang="en-US" sz="1400">
                              <a:effectLst/>
                            </a:rPr>
                            <a:t>IEC 627162 </a:t>
                          </a:r>
                          <a:endParaRPr lang="en-US" sz="1200">
                            <a:effectLst/>
                          </a:endParaRPr>
                        </a:p>
                        <a:p>
                          <a:pPr>
                            <a:lnSpc>
                              <a:spcPct val="115000"/>
                            </a:lnSpc>
                            <a:spcAft>
                              <a:spcPts val="0"/>
                            </a:spcAft>
                          </a:pPr>
                          <a:r>
                            <a:rPr lang="en-US" sz="1400">
                              <a:effectLst/>
                            </a:rPr>
                            <a:t>IEC 61701</a:t>
                          </a:r>
                          <a:endParaRPr lang="en-US" sz="1200">
                            <a:effectLst/>
                          </a:endParaRPr>
                        </a:p>
                        <a:p>
                          <a:pPr marL="457200">
                            <a:lnSpc>
                              <a:spcPct val="115000"/>
                            </a:lnSpc>
                            <a:spcAft>
                              <a:spcPts val="0"/>
                            </a:spcAft>
                          </a:pPr>
                          <a:r>
                            <a:rPr lang="en-US" sz="1400">
                              <a:effectLst/>
                            </a:rPr>
                            <a:t>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nSpc>
                              <a:spcPct val="115000"/>
                            </a:lnSpc>
                            <a:spcAft>
                              <a:spcPts val="0"/>
                            </a:spcAft>
                          </a:pPr>
                          <a:r>
                            <a:rPr lang="en-US" sz="1400">
                              <a:effectLst/>
                            </a:rPr>
                            <a:t>IEC 61215, IEC 61730, Conformity to CE, Application Class A</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7629">
                    <a:tc>
                      <a:txBody>
                        <a:bodyPr/>
                        <a:lstStyle/>
                        <a:p>
                          <a:pPr marL="457200">
                            <a:lnSpc>
                              <a:spcPct val="115000"/>
                            </a:lnSpc>
                            <a:spcAft>
                              <a:spcPts val="0"/>
                            </a:spcAft>
                          </a:pPr>
                          <a:r>
                            <a:rPr lang="en-US" sz="1400">
                              <a:effectLst/>
                            </a:rPr>
                            <a:t>NOCT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44°C (±2°K)</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400">
                              <a:effectLst/>
                            </a:rPr>
                            <a:t>45 ± 3 °C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835010">
                    <a:tc>
                      <a:txBody>
                        <a:bodyPr/>
                        <a:lstStyle/>
                        <a:p>
                          <a:pPr marL="457200">
                            <a:lnSpc>
                              <a:spcPct val="115000"/>
                            </a:lnSpc>
                            <a:spcAft>
                              <a:spcPts val="0"/>
                            </a:spcAft>
                          </a:pPr>
                          <a:r>
                            <a:rPr lang="en-US" sz="1400">
                              <a:effectLst/>
                            </a:rPr>
                            <a:t>Solar panel temperature coefficients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100665" t="-212292" r="-101109" b="-32226"/>
                          </a:stretch>
                        </a:blipFill>
                      </a:tcPr>
                    </a:tc>
                    <a:tc>
                      <a:txBody>
                        <a:bodyPr/>
                        <a:lstStyle/>
                        <a:p>
                          <a:endParaRPr lang="en-US"/>
                        </a:p>
                      </a:txBody>
                      <a:tcPr marL="68580" marR="68580" marT="0" marB="0" anchor="ctr">
                        <a:blipFill rotWithShape="0">
                          <a:blip r:embed="rId2"/>
                          <a:stretch>
                            <a:fillRect l="-200221" t="-212292" r="-885" b="-32226"/>
                          </a:stretch>
                        </a:blipFill>
                      </a:tcPr>
                    </a:tc>
                  </a:tr>
                  <a:tr h="512193">
                    <a:tc>
                      <a:txBody>
                        <a:bodyPr/>
                        <a:lstStyle/>
                        <a:p>
                          <a:pPr marL="457200">
                            <a:lnSpc>
                              <a:spcPct val="115000"/>
                            </a:lnSpc>
                            <a:spcAft>
                              <a:spcPts val="0"/>
                            </a:spcAft>
                          </a:pPr>
                          <a:r>
                            <a:rPr lang="en-US" sz="1400">
                              <a:effectLst/>
                            </a:rPr>
                            <a:t>Price (one panel 315 Watt)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a:effectLst/>
                            </a:rPr>
                            <a:t>182 $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15000"/>
                            </a:lnSpc>
                            <a:spcAft>
                              <a:spcPts val="0"/>
                            </a:spcAft>
                          </a:pPr>
                          <a:r>
                            <a:rPr lang="en-US" sz="1400" dirty="0">
                              <a:effectLst/>
                            </a:rPr>
                            <a:t>175.5 $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2596151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selection of the </a:t>
            </a:r>
            <a:r>
              <a:rPr lang="en-US" dirty="0" smtClean="0"/>
              <a:t>inverter: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lvl="0"/>
                <a:r>
                  <a:rPr lang="en-US" dirty="0"/>
                  <a:t>When we connect the inverter respectively we must measure the highest Open Circuit Voltage-VOC (V) for the matrix.</a:t>
                </a:r>
              </a:p>
              <a:p>
                <a:r>
                  <a:rPr lang="en-US" dirty="0"/>
                  <a:t> </a:t>
                </a:r>
              </a:p>
              <a:p>
                <a14:m>
                  <m:oMath xmlns:m="http://schemas.openxmlformats.org/officeDocument/2006/math">
                    <m:r>
                      <a:rPr lang="en-US" i="1">
                        <a:latin typeface="Cambria Math" panose="02040503050406030204" pitchFamily="18" charset="0"/>
                      </a:rPr>
                      <m:t>𝐻𝑖𝑔</m:t>
                    </m:r>
                    <m:r>
                      <a:rPr lang="en-US" i="1">
                        <a:latin typeface="Cambria Math" panose="02040503050406030204" pitchFamily="18" charset="0"/>
                      </a:rPr>
                      <m:t>h</m:t>
                    </m:r>
                    <m:r>
                      <a:rPr lang="en-US" i="1">
                        <a:latin typeface="Cambria Math" panose="02040503050406030204" pitchFamily="18" charset="0"/>
                      </a:rPr>
                      <m:t>𝑒𝑠𝑡</m:t>
                    </m:r>
                    <m:r>
                      <a:rPr lang="en-US" i="1">
                        <a:latin typeface="Cambria Math" panose="02040503050406030204" pitchFamily="18" charset="0"/>
                      </a:rPr>
                      <m:t> </m:t>
                    </m:r>
                    <m:r>
                      <a:rPr lang="en-US" i="1">
                        <a:latin typeface="Cambria Math" panose="02040503050406030204" pitchFamily="18" charset="0"/>
                      </a:rPr>
                      <m:t>𝑉𝑂𝐶</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𝑉</m:t>
                        </m:r>
                      </m:e>
                    </m:d>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𝑛𝑢𝑚𝑏𝑒𝑟𝑜𝑓</m:t>
                        </m:r>
                        <m:r>
                          <a:rPr lang="en-US" i="1">
                            <a:latin typeface="Cambria Math" panose="02040503050406030204" pitchFamily="18" charset="0"/>
                          </a:rPr>
                          <m:t> </m:t>
                        </m:r>
                        <m:r>
                          <a:rPr lang="en-US" i="1">
                            <a:latin typeface="Cambria Math" panose="02040503050406030204" pitchFamily="18" charset="0"/>
                          </a:rPr>
                          <m:t>𝑝𝑎𝑛𝑒𝑙𝑠</m:t>
                        </m:r>
                        <m:r>
                          <a:rPr lang="en-US" i="1">
                            <a:latin typeface="Cambria Math" panose="02040503050406030204" pitchFamily="18" charset="0"/>
                          </a:rPr>
                          <m:t>∗</m:t>
                        </m:r>
                        <m:r>
                          <a:rPr lang="en-US" i="1">
                            <a:latin typeface="Cambria Math" panose="02040503050406030204" pitchFamily="18" charset="0"/>
                          </a:rPr>
                          <m:t>𝑉𝑂𝐶</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𝑝𝑎𝑛𝑒𝑙𝑠</m:t>
                        </m:r>
                      </m:e>
                    </m:d>
                    <m:r>
                      <a:rPr lang="en-US" i="1">
                        <a:latin typeface="Cambria Math" panose="02040503050406030204" pitchFamily="18" charset="0"/>
                      </a:rPr>
                      <m:t>+(</m:t>
                    </m:r>
                    <m:r>
                      <a:rPr lang="en-US" i="1">
                        <a:latin typeface="Cambria Math" panose="02040503050406030204" pitchFamily="18" charset="0"/>
                      </a:rPr>
                      <m:t>𝑛𝑢𝑚𝑏𝑒𝑟</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𝑤𝑖𝑛𝑑</m:t>
                    </m:r>
                    <m:r>
                      <a:rPr lang="en-US" i="1">
                        <a:latin typeface="Cambria Math" panose="02040503050406030204" pitchFamily="18" charset="0"/>
                      </a:rPr>
                      <m:t> </m:t>
                    </m:r>
                    <m:r>
                      <a:rPr lang="en-US" i="1">
                        <a:latin typeface="Cambria Math" panose="02040503050406030204" pitchFamily="18" charset="0"/>
                      </a:rPr>
                      <m:t>𝑡𝑢𝑟𝑏𝑖𝑛𝑒𝑠</m:t>
                    </m:r>
                    <m:r>
                      <a:rPr lang="en-US" i="1">
                        <a:latin typeface="Cambria Math" panose="02040503050406030204" pitchFamily="18" charset="0"/>
                      </a:rPr>
                      <m:t>∗</m:t>
                    </m:r>
                    <m:r>
                      <a:rPr lang="en-US" i="1">
                        <a:latin typeface="Cambria Math" panose="02040503050406030204" pitchFamily="18" charset="0"/>
                      </a:rPr>
                      <m:t>𝑉𝑂𝐶</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𝑡𝑢𝑟𝑏𝑖𝑛𝑒𝑠</m:t>
                    </m:r>
                  </m:oMath>
                </a14:m>
                <a:r>
                  <a:rPr lang="en-US" dirty="0"/>
                  <a:t>)</a:t>
                </a:r>
              </a:p>
              <a:p>
                <a14:m>
                  <m:oMath xmlns:m="http://schemas.openxmlformats.org/officeDocument/2006/math">
                    <m:r>
                      <a:rPr lang="en-US" i="1">
                        <a:latin typeface="Cambria Math" panose="02040503050406030204" pitchFamily="18" charset="0"/>
                      </a:rPr>
                      <m:t>𝐸𝑞𝑎𝑢𝑙𝑠</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14</m:t>
                        </m:r>
                        <m:r>
                          <a:rPr lang="en-US" i="1">
                            <a:latin typeface="Cambria Math" panose="02040503050406030204" pitchFamily="18" charset="0"/>
                          </a:rPr>
                          <m:t>∗</m:t>
                        </m:r>
                        <m:r>
                          <a:rPr lang="en-US" i="1">
                            <a:latin typeface="Cambria Math" panose="02040503050406030204" pitchFamily="18" charset="0"/>
                          </a:rPr>
                          <m:t>46</m:t>
                        </m:r>
                      </m:e>
                    </m:d>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24</m:t>
                        </m:r>
                      </m:e>
                    </m:d>
                    <m:r>
                      <a:rPr lang="en-US" i="1">
                        <a:latin typeface="Cambria Math" panose="02040503050406030204" pitchFamily="18" charset="0"/>
                      </a:rPr>
                      <m:t>=</m:t>
                    </m:r>
                    <m:r>
                      <a:rPr lang="en-US" i="1">
                        <a:latin typeface="Cambria Math" panose="02040503050406030204" pitchFamily="18" charset="0"/>
                      </a:rPr>
                      <m:t>764</m:t>
                    </m:r>
                    <m:r>
                      <a:rPr lang="en-US" i="1">
                        <a:latin typeface="Cambria Math" panose="02040503050406030204" pitchFamily="18" charset="0"/>
                      </a:rPr>
                      <m:t> </m:t>
                    </m:r>
                    <m:r>
                      <a:rPr lang="en-US" i="1">
                        <a:latin typeface="Cambria Math" panose="02040503050406030204" pitchFamily="18" charset="0"/>
                      </a:rPr>
                      <m:t>𝑉𝑜𝑙𝑡</m:t>
                    </m:r>
                  </m:oMath>
                </a14:m>
                <a:endParaRPr lang="en-US" dirty="0"/>
              </a:p>
              <a:p>
                <a:pPr lvl="0"/>
                <a:r>
                  <a:rPr lang="en-US" dirty="0"/>
                  <a:t>There are two types of inverters high quality in the Palestinian market:</a:t>
                </a:r>
              </a:p>
              <a:p>
                <a:pPr lvl="0">
                  <a:buFont typeface="+mj-lt"/>
                  <a:buAutoNum type="arabicPeriod"/>
                </a:pPr>
                <a:r>
                  <a:rPr lang="en-US" dirty="0" err="1"/>
                  <a:t>Kaco</a:t>
                </a:r>
                <a:r>
                  <a:rPr lang="en-US" dirty="0"/>
                  <a:t> </a:t>
                </a:r>
                <a:r>
                  <a:rPr lang="en-US" dirty="0" err="1"/>
                  <a:t>blueplanet</a:t>
                </a:r>
                <a:r>
                  <a:rPr lang="en-US" dirty="0"/>
                  <a:t> 5.0TL3 : When Price  1600 </a:t>
                </a:r>
                <a:r>
                  <a:rPr lang="en-US" dirty="0" smtClean="0"/>
                  <a:t>$.</a:t>
                </a:r>
                <a:endParaRPr lang="en-US" dirty="0"/>
              </a:p>
              <a:p>
                <a:pPr lvl="0">
                  <a:buFont typeface="+mj-lt"/>
                  <a:buAutoNum type="arabicPeriod"/>
                </a:pPr>
                <a:r>
                  <a:rPr lang="en-US" dirty="0"/>
                  <a:t>SMA STP 5Kw 3-phase: When Price  1750 </a:t>
                </a:r>
                <a:r>
                  <a:rPr lang="en-US"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13" t="-942"/>
                </a:stretch>
              </a:blipFill>
            </p:spPr>
            <p:txBody>
              <a:bodyPr/>
              <a:lstStyle/>
              <a:p>
                <a:r>
                  <a:rPr lang="en-US">
                    <a:noFill/>
                  </a:rPr>
                  <a:t> </a:t>
                </a:r>
              </a:p>
            </p:txBody>
          </p:sp>
        </mc:Fallback>
      </mc:AlternateContent>
    </p:spTree>
    <p:extLst>
      <p:ext uri="{BB962C8B-B14F-4D97-AF65-F5344CB8AC3E}">
        <p14:creationId xmlns:p14="http://schemas.microsoft.com/office/powerpoint/2010/main" val="490602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4408" y="609600"/>
            <a:ext cx="4174976" cy="606552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6458" y="609600"/>
            <a:ext cx="4073151" cy="6065520"/>
          </a:xfrm>
          <a:prstGeom prst="rect">
            <a:avLst/>
          </a:prstGeom>
        </p:spPr>
      </p:pic>
    </p:spTree>
    <p:extLst>
      <p:ext uri="{BB962C8B-B14F-4D97-AF65-F5344CB8AC3E}">
        <p14:creationId xmlns:p14="http://schemas.microsoft.com/office/powerpoint/2010/main" val="66858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1901063"/>
              </p:ext>
            </p:extLst>
          </p:nvPr>
        </p:nvGraphicFramePr>
        <p:xfrm>
          <a:off x="677334" y="609599"/>
          <a:ext cx="8596668" cy="4413727"/>
        </p:xfrm>
        <a:graphic>
          <a:graphicData uri="http://schemas.openxmlformats.org/drawingml/2006/table">
            <a:tbl>
              <a:tblPr firstRow="1" firstCol="1" bandRow="1">
                <a:tableStyleId>{5C22544A-7EE6-4342-B048-85BDC9FD1C3A}</a:tableStyleId>
              </a:tblPr>
              <a:tblGrid>
                <a:gridCol w="2847988"/>
                <a:gridCol w="2855796"/>
                <a:gridCol w="2892884"/>
              </a:tblGrid>
              <a:tr h="1103432">
                <a:tc>
                  <a:txBody>
                    <a:bodyPr/>
                    <a:lstStyle/>
                    <a:p>
                      <a:pPr marL="457200" algn="ctr">
                        <a:lnSpc>
                          <a:spcPct val="115000"/>
                        </a:lnSpc>
                        <a:spcAft>
                          <a:spcPts val="0"/>
                        </a:spcAft>
                      </a:pPr>
                      <a:r>
                        <a:rPr lang="en-US" sz="1600" dirty="0">
                          <a:effectLst/>
                        </a:rPr>
                        <a:t>Unit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600">
                          <a:effectLst/>
                        </a:rPr>
                        <a:t>Number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600">
                          <a:effectLst/>
                        </a:rPr>
                        <a:t>Description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103432">
                <a:tc>
                  <a:txBody>
                    <a:bodyPr/>
                    <a:lstStyle/>
                    <a:p>
                      <a:pPr marL="457200">
                        <a:lnSpc>
                          <a:spcPct val="115000"/>
                        </a:lnSpc>
                        <a:spcAft>
                          <a:spcPts val="0"/>
                        </a:spcAft>
                      </a:pPr>
                      <a:r>
                        <a:rPr lang="en-US" sz="1600">
                          <a:effectLst/>
                        </a:rPr>
                        <a:t>Pv module  315 watt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ctr">
                        <a:lnSpc>
                          <a:spcPct val="115000"/>
                        </a:lnSpc>
                        <a:spcAft>
                          <a:spcPts val="0"/>
                        </a:spcAft>
                      </a:pPr>
                      <a:r>
                        <a:rPr lang="en-US" sz="1600">
                          <a:effectLst/>
                        </a:rPr>
                        <a:t>14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nSpc>
                          <a:spcPct val="115000"/>
                        </a:lnSpc>
                        <a:spcAft>
                          <a:spcPts val="0"/>
                        </a:spcAft>
                      </a:pPr>
                      <a:r>
                        <a:rPr lang="en-US" sz="1600">
                          <a:effectLst/>
                        </a:rPr>
                        <a:t>Q.POWER L-G5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161187">
                <a:tc>
                  <a:txBody>
                    <a:bodyPr/>
                    <a:lstStyle/>
                    <a:p>
                      <a:pPr marL="457200">
                        <a:lnSpc>
                          <a:spcPct val="115000"/>
                        </a:lnSpc>
                        <a:spcAft>
                          <a:spcPts val="0"/>
                        </a:spcAft>
                      </a:pPr>
                      <a:r>
                        <a:rPr lang="en-US" sz="1600">
                          <a:effectLst/>
                        </a:rPr>
                        <a:t>Wind turbines 500 Watt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ctr">
                        <a:lnSpc>
                          <a:spcPct val="115000"/>
                        </a:lnSpc>
                        <a:spcAft>
                          <a:spcPts val="0"/>
                        </a:spcAft>
                      </a:pPr>
                      <a:r>
                        <a:rPr lang="en-US" sz="1600">
                          <a:effectLst/>
                        </a:rPr>
                        <a:t>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nSpc>
                          <a:spcPct val="115000"/>
                        </a:lnSpc>
                        <a:spcAft>
                          <a:spcPts val="0"/>
                        </a:spcAft>
                      </a:pPr>
                      <a:r>
                        <a:rPr lang="en-US" sz="1600">
                          <a:effectLst/>
                        </a:rPr>
                        <a:t>Aeolos-H 500W</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45676">
                <a:tc>
                  <a:txBody>
                    <a:bodyPr/>
                    <a:lstStyle/>
                    <a:p>
                      <a:pPr marL="457200">
                        <a:lnSpc>
                          <a:spcPct val="115000"/>
                        </a:lnSpc>
                        <a:spcAft>
                          <a:spcPts val="0"/>
                        </a:spcAft>
                      </a:pPr>
                      <a:r>
                        <a:rPr lang="en-US" sz="1600">
                          <a:effectLst/>
                        </a:rPr>
                        <a:t>Inverter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ctr">
                        <a:lnSpc>
                          <a:spcPct val="115000"/>
                        </a:lnSpc>
                        <a:spcAft>
                          <a:spcPts val="0"/>
                        </a:spcAft>
                      </a:pPr>
                      <a:r>
                        <a:rPr lang="en-US" sz="1600">
                          <a:effectLst/>
                        </a:rPr>
                        <a:t>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lvl="0" indent="0" rtl="0">
                        <a:lnSpc>
                          <a:spcPct val="115000"/>
                        </a:lnSpc>
                        <a:spcAft>
                          <a:spcPts val="0"/>
                        </a:spcAft>
                        <a:buFont typeface="+mj-lt"/>
                        <a:buNone/>
                      </a:pPr>
                      <a:r>
                        <a:rPr lang="en-US" sz="1600" b="0" kern="1200" dirty="0" smtClean="0">
                          <a:solidFill>
                            <a:schemeClr val="dk1"/>
                          </a:solidFill>
                          <a:effectLst/>
                          <a:latin typeface="+mn-lt"/>
                          <a:ea typeface="+mn-ea"/>
                          <a:cs typeface="+mn-cs"/>
                        </a:rPr>
                        <a:t>inverter </a:t>
                      </a:r>
                      <a:r>
                        <a:rPr lang="en-US" sz="1600" b="0" kern="1200" dirty="0" err="1" smtClean="0">
                          <a:solidFill>
                            <a:schemeClr val="dk1"/>
                          </a:solidFill>
                          <a:effectLst/>
                          <a:latin typeface="+mn-lt"/>
                          <a:ea typeface="+mn-ea"/>
                          <a:cs typeface="+mn-cs"/>
                        </a:rPr>
                        <a:t>Kaco</a:t>
                      </a:r>
                      <a:r>
                        <a:rPr lang="en-US" sz="1600" b="0" kern="1200" dirty="0" smtClean="0">
                          <a:solidFill>
                            <a:schemeClr val="dk1"/>
                          </a:solidFill>
                          <a:effectLst/>
                          <a:latin typeface="+mn-lt"/>
                          <a:ea typeface="+mn-ea"/>
                          <a:cs typeface="+mn-cs"/>
                        </a:rPr>
                        <a:t> </a:t>
                      </a:r>
                      <a:r>
                        <a:rPr lang="en-US" sz="1600" b="0" kern="1200" dirty="0" err="1" smtClean="0">
                          <a:solidFill>
                            <a:schemeClr val="dk1"/>
                          </a:solidFill>
                          <a:effectLst/>
                          <a:latin typeface="+mn-lt"/>
                          <a:ea typeface="+mn-ea"/>
                          <a:cs typeface="+mn-cs"/>
                        </a:rPr>
                        <a:t>blueplanet</a:t>
                      </a:r>
                      <a:r>
                        <a:rPr lang="en-US" sz="1600" b="0" kern="1200" dirty="0" smtClean="0">
                          <a:solidFill>
                            <a:schemeClr val="dk1"/>
                          </a:solidFill>
                          <a:effectLst/>
                          <a:latin typeface="+mn-lt"/>
                          <a:ea typeface="+mn-ea"/>
                          <a:cs typeface="+mn-cs"/>
                        </a:rPr>
                        <a:t> 5.0TL3 VOC (Volt) between (200-950) volt</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3904677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Feasibility study of the project</a:t>
            </a:r>
            <a:r>
              <a:rPr lang="ar-EG" b="1" dirty="0"/>
              <a:t>:</a:t>
            </a:r>
            <a:endParaRPr lang="en-US" dirty="0"/>
          </a:p>
        </p:txBody>
      </p:sp>
      <p:sp>
        <p:nvSpPr>
          <p:cNvPr id="3" name="Content Placeholder 2"/>
          <p:cNvSpPr>
            <a:spLocks noGrp="1"/>
          </p:cNvSpPr>
          <p:nvPr>
            <p:ph idx="1"/>
          </p:nvPr>
        </p:nvSpPr>
        <p:spPr/>
        <p:txBody>
          <a:bodyPr/>
          <a:lstStyle/>
          <a:p>
            <a:r>
              <a:rPr lang="en-US" dirty="0" smtClean="0"/>
              <a:t>Initial cost of project: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2493489"/>
              </p:ext>
            </p:extLst>
          </p:nvPr>
        </p:nvGraphicFramePr>
        <p:xfrm>
          <a:off x="1084212" y="2850502"/>
          <a:ext cx="7406644" cy="3190861"/>
        </p:xfrm>
        <a:graphic>
          <a:graphicData uri="http://schemas.openxmlformats.org/drawingml/2006/table">
            <a:tbl>
              <a:tblPr firstRow="1" firstCol="1" bandRow="1">
                <a:tableStyleId>{5C22544A-7EE6-4342-B048-85BDC9FD1C3A}</a:tableStyleId>
              </a:tblPr>
              <a:tblGrid>
                <a:gridCol w="1851234"/>
                <a:gridCol w="1851234"/>
                <a:gridCol w="1852088"/>
                <a:gridCol w="1852088"/>
              </a:tblGrid>
              <a:tr h="528147">
                <a:tc>
                  <a:txBody>
                    <a:bodyPr/>
                    <a:lstStyle/>
                    <a:p>
                      <a:pPr marL="457200" algn="ctr">
                        <a:lnSpc>
                          <a:spcPct val="115000"/>
                        </a:lnSpc>
                        <a:spcAft>
                          <a:spcPts val="0"/>
                        </a:spcAft>
                      </a:pPr>
                      <a:r>
                        <a:rPr lang="en-US" sz="1200" dirty="0">
                          <a:effectLst/>
                        </a:rPr>
                        <a:t>Unit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a:effectLst/>
                        </a:rPr>
                        <a:t>Number of unit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a:effectLst/>
                        </a:rPr>
                        <a:t>Price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a:effectLst/>
                        </a:rPr>
                        <a:t>Number*$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69189">
                <a:tc>
                  <a:txBody>
                    <a:bodyPr/>
                    <a:lstStyle/>
                    <a:p>
                      <a:pPr marL="457200" algn="l">
                        <a:lnSpc>
                          <a:spcPct val="115000"/>
                        </a:lnSpc>
                        <a:spcAft>
                          <a:spcPts val="0"/>
                        </a:spcAft>
                      </a:pPr>
                      <a:r>
                        <a:rPr lang="en-US" sz="1200">
                          <a:effectLst/>
                        </a:rPr>
                        <a:t>PV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175.5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l">
                        <a:lnSpc>
                          <a:spcPct val="115000"/>
                        </a:lnSpc>
                        <a:spcAft>
                          <a:spcPts val="0"/>
                        </a:spcAft>
                      </a:pPr>
                      <a:r>
                        <a:rPr lang="en-US" sz="1200">
                          <a:effectLst/>
                        </a:rPr>
                        <a:t>2457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13500">
                <a:tc>
                  <a:txBody>
                    <a:bodyPr/>
                    <a:lstStyle/>
                    <a:p>
                      <a:pPr marL="457200" algn="l">
                        <a:lnSpc>
                          <a:spcPct val="115000"/>
                        </a:lnSpc>
                        <a:spcAft>
                          <a:spcPts val="0"/>
                        </a:spcAft>
                      </a:pPr>
                      <a:r>
                        <a:rPr lang="en-US" sz="1200">
                          <a:effectLst/>
                        </a:rPr>
                        <a:t>Wind turbines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1000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l">
                        <a:lnSpc>
                          <a:spcPct val="115000"/>
                        </a:lnSpc>
                        <a:spcAft>
                          <a:spcPts val="0"/>
                        </a:spcAft>
                      </a:pPr>
                      <a:r>
                        <a:rPr lang="en-US" sz="1200">
                          <a:effectLst/>
                        </a:rPr>
                        <a:t>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69189">
                <a:tc>
                  <a:txBody>
                    <a:bodyPr/>
                    <a:lstStyle/>
                    <a:p>
                      <a:pPr marL="457200" algn="l">
                        <a:lnSpc>
                          <a:spcPct val="115000"/>
                        </a:lnSpc>
                        <a:spcAft>
                          <a:spcPts val="0"/>
                        </a:spcAft>
                      </a:pPr>
                      <a:r>
                        <a:rPr lang="en-US" sz="1200">
                          <a:effectLst/>
                        </a:rPr>
                        <a:t>inverters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1600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l">
                        <a:lnSpc>
                          <a:spcPct val="115000"/>
                        </a:lnSpc>
                        <a:spcAft>
                          <a:spcPts val="0"/>
                        </a:spcAft>
                      </a:pPr>
                      <a:r>
                        <a:rPr lang="en-US" sz="1200">
                          <a:effectLst/>
                        </a:rPr>
                        <a:t>1600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28147">
                <a:tc>
                  <a:txBody>
                    <a:bodyPr/>
                    <a:lstStyle/>
                    <a:p>
                      <a:pPr marL="457200" algn="l">
                        <a:lnSpc>
                          <a:spcPct val="115000"/>
                        </a:lnSpc>
                        <a:spcAft>
                          <a:spcPts val="0"/>
                        </a:spcAft>
                      </a:pPr>
                      <a:r>
                        <a:rPr lang="en-US" sz="1200">
                          <a:effectLst/>
                        </a:rPr>
                        <a:t>Operational costs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ar-EG"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r" rtl="1">
                        <a:lnSpc>
                          <a:spcPct val="115000"/>
                        </a:lnSpc>
                        <a:spcAft>
                          <a:spcPts val="0"/>
                        </a:spcAft>
                      </a:pPr>
                      <a:r>
                        <a:rPr lang="ar-EG"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rtl="1">
                        <a:lnSpc>
                          <a:spcPct val="115000"/>
                        </a:lnSpc>
                        <a:spcAft>
                          <a:spcPts val="0"/>
                        </a:spcAft>
                      </a:pPr>
                      <a:r>
                        <a:rPr lang="en-US" sz="1200" dirty="0" smtClean="0">
                          <a:effectLst/>
                        </a:rPr>
                        <a:t>3000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13500">
                <a:tc>
                  <a:txBody>
                    <a:bodyPr/>
                    <a:lstStyle/>
                    <a:p>
                      <a:pPr marL="457200" algn="l">
                        <a:lnSpc>
                          <a:spcPct val="115000"/>
                        </a:lnSpc>
                        <a:spcAft>
                          <a:spcPts val="0"/>
                        </a:spcAft>
                      </a:pPr>
                      <a:r>
                        <a:rPr lang="en-US" sz="1200">
                          <a:effectLst/>
                        </a:rPr>
                        <a:t>equipment’s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l">
                        <a:lnSpc>
                          <a:spcPct val="115000"/>
                        </a:lnSpc>
                        <a:spcAft>
                          <a:spcPts val="0"/>
                        </a:spcAft>
                      </a:pPr>
                      <a:r>
                        <a:rPr lang="en-US" sz="1200">
                          <a:effectLst/>
                        </a:rPr>
                        <a:t>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69189">
                <a:tc>
                  <a:txBody>
                    <a:bodyPr/>
                    <a:lstStyle/>
                    <a:p>
                      <a:pPr marL="457200" algn="l">
                        <a:lnSpc>
                          <a:spcPct val="115000"/>
                        </a:lnSpc>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a:lnSpc>
                          <a:spcPct val="115000"/>
                        </a:lnSpc>
                        <a:spcAft>
                          <a:spcPts val="0"/>
                        </a:spcAft>
                      </a:pPr>
                      <a:r>
                        <a:rPr lang="en-US" sz="1200" dirty="0">
                          <a:effectLst/>
                        </a:rPr>
                        <a:t>Total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l">
                        <a:lnSpc>
                          <a:spcPct val="115000"/>
                        </a:lnSpc>
                        <a:spcAft>
                          <a:spcPts val="0"/>
                        </a:spcAft>
                      </a:pPr>
                      <a:r>
                        <a:rPr lang="en-US" sz="1200" dirty="0">
                          <a:effectLst/>
                        </a:rPr>
                        <a:t>14,057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322178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92183"/>
          </a:xfrm>
        </p:spPr>
        <p:txBody>
          <a:bodyPr>
            <a:normAutofit fontScale="90000"/>
          </a:bodyPr>
          <a:lstStyle/>
          <a:p>
            <a:r>
              <a:rPr lang="en-US" dirty="0" smtClean="0"/>
              <a:t>Conant's:</a:t>
            </a:r>
            <a:endParaRPr lang="en-US" dirty="0"/>
          </a:p>
        </p:txBody>
      </p:sp>
      <p:sp>
        <p:nvSpPr>
          <p:cNvPr id="3" name="Content Placeholder 2"/>
          <p:cNvSpPr>
            <a:spLocks noGrp="1"/>
          </p:cNvSpPr>
          <p:nvPr>
            <p:ph idx="1"/>
          </p:nvPr>
        </p:nvSpPr>
        <p:spPr>
          <a:xfrm>
            <a:off x="677334" y="1201783"/>
            <a:ext cx="8596668" cy="4839579"/>
          </a:xfrm>
        </p:spPr>
        <p:txBody>
          <a:bodyPr/>
          <a:lstStyle/>
          <a:p>
            <a:r>
              <a:rPr lang="en-US" dirty="0" smtClean="0"/>
              <a:t>Review for project 1</a:t>
            </a:r>
            <a:endParaRPr lang="en-US" dirty="0" smtClean="0"/>
          </a:p>
          <a:p>
            <a:r>
              <a:rPr lang="en-US" dirty="0" smtClean="0"/>
              <a:t>What </a:t>
            </a:r>
            <a:r>
              <a:rPr lang="en-US" dirty="0"/>
              <a:t>is project</a:t>
            </a:r>
            <a:r>
              <a:rPr lang="en-US" dirty="0" smtClean="0"/>
              <a:t>?</a:t>
            </a:r>
          </a:p>
          <a:p>
            <a:r>
              <a:rPr lang="en-US" dirty="0" smtClean="0"/>
              <a:t>What </a:t>
            </a:r>
            <a:r>
              <a:rPr lang="en-US" dirty="0"/>
              <a:t>are the obstacles facing Palestine in the development of the energy sector</a:t>
            </a:r>
            <a:r>
              <a:rPr lang="en-US" dirty="0" smtClean="0"/>
              <a:t>?</a:t>
            </a:r>
          </a:p>
          <a:p>
            <a:r>
              <a:rPr lang="en-US" dirty="0"/>
              <a:t>Design solar energy to school (Al-</a:t>
            </a:r>
            <a:r>
              <a:rPr lang="en-US" dirty="0" err="1"/>
              <a:t>Carml</a:t>
            </a:r>
            <a:r>
              <a:rPr lang="en-US" dirty="0" smtClean="0"/>
              <a:t>).</a:t>
            </a:r>
          </a:p>
          <a:p>
            <a:r>
              <a:rPr lang="en-US" dirty="0"/>
              <a:t>Design wind </a:t>
            </a:r>
            <a:r>
              <a:rPr lang="en-US" dirty="0" smtClean="0"/>
              <a:t>energy.</a:t>
            </a:r>
          </a:p>
          <a:p>
            <a:r>
              <a:rPr lang="en-US" dirty="0" smtClean="0"/>
              <a:t>Selecting </a:t>
            </a:r>
            <a:r>
              <a:rPr lang="en-US" dirty="0"/>
              <a:t>elements of </a:t>
            </a:r>
            <a:r>
              <a:rPr lang="en-US" dirty="0" smtClean="0"/>
              <a:t>project.</a:t>
            </a:r>
          </a:p>
          <a:p>
            <a:r>
              <a:rPr lang="en-US" b="1" dirty="0"/>
              <a:t>Feasibility study of the </a:t>
            </a:r>
            <a:r>
              <a:rPr lang="en-US" b="1" dirty="0" smtClean="0"/>
              <a:t>project</a:t>
            </a:r>
            <a:r>
              <a:rPr lang="en-US" b="1" dirty="0"/>
              <a:t>.</a:t>
            </a:r>
            <a:endParaRPr lang="en-US" dirty="0"/>
          </a:p>
        </p:txBody>
      </p:sp>
    </p:spTree>
    <p:extLst>
      <p:ext uri="{BB962C8B-B14F-4D97-AF65-F5344CB8AC3E}">
        <p14:creationId xmlns:p14="http://schemas.microsoft.com/office/powerpoint/2010/main" val="1025490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a:t>School pays per year equals 2000$</a:t>
            </a:r>
          </a:p>
          <a:p>
            <a:pPr lvl="0"/>
            <a:r>
              <a:rPr lang="en-US" dirty="0"/>
              <a:t>Maintenance for project per school 500$</a:t>
            </a:r>
          </a:p>
          <a:p>
            <a:pPr lvl="0"/>
            <a:r>
              <a:rPr lang="en-US" dirty="0"/>
              <a:t>Financial return  </a:t>
            </a:r>
            <a:r>
              <a:rPr lang="en-US" dirty="0" smtClean="0"/>
              <a:t>200</a:t>
            </a:r>
            <a:r>
              <a:rPr lang="en-US" dirty="0"/>
              <a:t>$</a:t>
            </a:r>
            <a:endParaRPr lang="en-US" dirty="0"/>
          </a:p>
          <a:p>
            <a:pPr lvl="0"/>
            <a:r>
              <a:rPr lang="en-US" dirty="0"/>
              <a:t>Payback period equal </a:t>
            </a:r>
            <a:r>
              <a:rPr lang="en-US" dirty="0" smtClean="0"/>
              <a:t>5 years </a:t>
            </a:r>
            <a:endParaRPr lang="en-US" dirty="0"/>
          </a:p>
          <a:p>
            <a:endParaRPr lang="en-US" dirty="0"/>
          </a:p>
        </p:txBody>
      </p:sp>
    </p:spTree>
    <p:extLst>
      <p:ext uri="{BB962C8B-B14F-4D97-AF65-F5344CB8AC3E}">
        <p14:creationId xmlns:p14="http://schemas.microsoft.com/office/powerpoint/2010/main" val="39859683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3518263"/>
          </a:xfrm>
        </p:spPr>
        <p:txBody>
          <a:bodyPr>
            <a:normAutofit/>
          </a:bodyPr>
          <a:lstStyle/>
          <a:p>
            <a:pPr algn="ctr"/>
            <a:r>
              <a:rPr lang="en-US" sz="4000" dirty="0" smtClean="0"/>
              <a:t/>
            </a:r>
            <a:br>
              <a:rPr lang="en-US" sz="4000" dirty="0" smtClean="0"/>
            </a:br>
            <a:r>
              <a:rPr lang="en-US" sz="4000" dirty="0"/>
              <a:t/>
            </a:r>
            <a:br>
              <a:rPr lang="en-US" sz="4000" dirty="0"/>
            </a:br>
            <a:r>
              <a:rPr lang="en-US" sz="4000" dirty="0" smtClean="0"/>
              <a:t/>
            </a:r>
            <a:br>
              <a:rPr lang="en-US" sz="4000" dirty="0" smtClean="0"/>
            </a:br>
            <a:r>
              <a:rPr lang="en-US" sz="4000" dirty="0" smtClean="0"/>
              <a:t>Thank you for listing</a:t>
            </a:r>
            <a:br>
              <a:rPr lang="en-US" sz="4000" dirty="0" smtClean="0"/>
            </a:br>
            <a:r>
              <a:rPr lang="en-US" sz="4000" dirty="0" smtClean="0"/>
              <a:t>Any Question's</a:t>
            </a:r>
            <a:endParaRPr lang="en-US" sz="4000" dirty="0"/>
          </a:p>
        </p:txBody>
      </p:sp>
      <p:sp>
        <p:nvSpPr>
          <p:cNvPr id="3" name="Content Placeholder 2"/>
          <p:cNvSpPr>
            <a:spLocks noGrp="1"/>
          </p:cNvSpPr>
          <p:nvPr>
            <p:ph idx="1"/>
          </p:nvPr>
        </p:nvSpPr>
        <p:spPr>
          <a:xfrm flipH="1" flipV="1">
            <a:off x="9274001" y="6041362"/>
            <a:ext cx="45719" cy="72055"/>
          </a:xfrm>
        </p:spPr>
        <p:txBody>
          <a:bodyPr>
            <a:normAutofit fontScale="25000" lnSpcReduction="20000"/>
          </a:bodyPr>
          <a:lstStyle/>
          <a:p>
            <a:pPr marL="0" indent="0">
              <a:buNone/>
            </a:pPr>
            <a:endParaRPr lang="en-US" dirty="0"/>
          </a:p>
        </p:txBody>
      </p:sp>
    </p:spTree>
    <p:extLst>
      <p:ext uri="{BB962C8B-B14F-4D97-AF65-F5344CB8AC3E}">
        <p14:creationId xmlns:p14="http://schemas.microsoft.com/office/powerpoint/2010/main" val="1299597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project?</a:t>
            </a:r>
            <a:endParaRPr lang="en-US" dirty="0"/>
          </a:p>
        </p:txBody>
      </p:sp>
      <p:sp>
        <p:nvSpPr>
          <p:cNvPr id="3" name="Content Placeholder 2"/>
          <p:cNvSpPr>
            <a:spLocks noGrp="1"/>
          </p:cNvSpPr>
          <p:nvPr>
            <p:ph idx="1"/>
          </p:nvPr>
        </p:nvSpPr>
        <p:spPr/>
        <p:txBody>
          <a:bodyPr/>
          <a:lstStyle/>
          <a:p>
            <a:r>
              <a:rPr lang="en-US" dirty="0"/>
              <a:t>The idea of the project is designing system of a renewable energy combine between solar energy and wind energy to reach high efficiency and it doesn't depend on power from generators coming from companies of electricity. </a:t>
            </a:r>
          </a:p>
          <a:p>
            <a:r>
              <a:rPr lang="en-US" dirty="0"/>
              <a:t>So we will designing a building AL-Carmel elementary school for girl, within projects which carried out by the ministry of a higher education to develop schools in Nablus. The school is located in the center of Nablus.</a:t>
            </a:r>
          </a:p>
          <a:p>
            <a:endParaRPr lang="en-US" dirty="0"/>
          </a:p>
        </p:txBody>
      </p:sp>
    </p:spTree>
    <p:extLst>
      <p:ext uri="{BB962C8B-B14F-4D97-AF65-F5344CB8AC3E}">
        <p14:creationId xmlns:p14="http://schemas.microsoft.com/office/powerpoint/2010/main" val="627647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r>
              <a:rPr lang="en-US" dirty="0"/>
              <a:t>Electricity is an essential element in people's lives. It is a central element in the operation of sectors of life such as industry, agriculture, health, etc</a:t>
            </a:r>
            <a:r>
              <a:rPr lang="en-US" dirty="0" smtClean="0"/>
              <a:t>.</a:t>
            </a:r>
            <a:endParaRPr lang="ar-EG" dirty="0" smtClean="0"/>
          </a:p>
          <a:p>
            <a:r>
              <a:rPr lang="en-US" dirty="0"/>
              <a:t>the situation of the electricity sector in Palestine is different from the rest of the world, where 92% Electricity from the Israeli side within the price that is imposed without any role for the Palestinian side to determine this price</a:t>
            </a:r>
            <a:r>
              <a:rPr lang="en-US" dirty="0" smtClean="0"/>
              <a:t>.</a:t>
            </a:r>
            <a:endParaRPr lang="ar-EG" dirty="0" smtClean="0"/>
          </a:p>
          <a:p>
            <a:r>
              <a:rPr lang="en-US" dirty="0"/>
              <a:t>The West Bank and the Gaza Strip consume electricity of about 1,300 MW, distributed between 500 MW for the Gaza Strip and 800 MW in the West Bank. </a:t>
            </a:r>
            <a:endParaRPr lang="ar-EG" dirty="0" smtClean="0"/>
          </a:p>
          <a:p>
            <a:r>
              <a:rPr lang="en-US" dirty="0"/>
              <a:t>The energy sector situation in Palestine is highly different compared toot her countries in the Middle East due to many reasons: non-availability of natural resources, unstable political conditions, financial crisis and high density population</a:t>
            </a:r>
            <a:r>
              <a:rPr lang="en-US" dirty="0" smtClean="0"/>
              <a:t>.</a:t>
            </a:r>
            <a:endParaRPr lang="ar-EG" dirty="0" smtClean="0"/>
          </a:p>
          <a:p>
            <a:endParaRPr lang="en-US" dirty="0"/>
          </a:p>
        </p:txBody>
      </p:sp>
    </p:spTree>
    <p:extLst>
      <p:ext uri="{BB962C8B-B14F-4D97-AF65-F5344CB8AC3E}">
        <p14:creationId xmlns:p14="http://schemas.microsoft.com/office/powerpoint/2010/main" val="527219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 we benefit from renewable energy in Palestine?</a:t>
            </a:r>
          </a:p>
        </p:txBody>
      </p:sp>
      <p:sp>
        <p:nvSpPr>
          <p:cNvPr id="3" name="Content Placeholder 2"/>
          <p:cNvSpPr>
            <a:spLocks noGrp="1"/>
          </p:cNvSpPr>
          <p:nvPr>
            <p:ph idx="1"/>
          </p:nvPr>
        </p:nvSpPr>
        <p:spPr/>
        <p:txBody>
          <a:bodyPr/>
          <a:lstStyle/>
          <a:p>
            <a:r>
              <a:rPr lang="en-US" dirty="0"/>
              <a:t> Palestine is located at 30 degrees north of the equator, which means that the solar energy falling on each square meter is estimated at </a:t>
            </a:r>
            <a:r>
              <a:rPr lang="en-US" dirty="0" smtClean="0"/>
              <a:t>3000 kilowatt-hours</a:t>
            </a:r>
            <a:r>
              <a:rPr lang="ar-SA" dirty="0"/>
              <a:t>,</a:t>
            </a:r>
            <a:r>
              <a:rPr lang="en-US" dirty="0"/>
              <a:t> and this is very high in the positive sense. In addition Palestine has more than 300 sunny days per year, making it one of the best areas for solar and wind exploitation, making investment in this area feasible and economically feasible.</a:t>
            </a:r>
          </a:p>
          <a:p>
            <a:r>
              <a:rPr lang="en-US" dirty="0"/>
              <a:t>Palestine elevation ranges from </a:t>
            </a:r>
            <a:r>
              <a:rPr lang="en-US" dirty="0" smtClean="0"/>
              <a:t>300m </a:t>
            </a:r>
            <a:r>
              <a:rPr lang="en-US" dirty="0"/>
              <a:t>below sea level in the Jordan Valley, to sea level along the Gaza Strip seashore, reaching 1000m above sea level in some locations in the West Bank. The total population is about 4.4 mil-lion (census 2016, Palestinian Central Bureau of Statistics) of which2.47 million live in the West Bank and about 1.7 million in the Gaza Strip. The population growth rate is about 3.0% and the average household size is about 5 to 6 persons.</a:t>
            </a:r>
          </a:p>
        </p:txBody>
      </p:sp>
    </p:spTree>
    <p:extLst>
      <p:ext uri="{BB962C8B-B14F-4D97-AF65-F5344CB8AC3E}">
        <p14:creationId xmlns:p14="http://schemas.microsoft.com/office/powerpoint/2010/main" val="31836562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Atouf</a:t>
            </a:r>
            <a:r>
              <a:rPr lang="en-US" dirty="0" smtClean="0"/>
              <a:t> project</a:t>
            </a:r>
            <a:endParaRPr lang="en-US" dirty="0"/>
          </a:p>
        </p:txBody>
      </p:sp>
      <p:pic>
        <p:nvPicPr>
          <p:cNvPr id="4" name="صورة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90398" y="1645920"/>
            <a:ext cx="8596668" cy="4532811"/>
          </a:xfrm>
          <a:prstGeom prst="rect">
            <a:avLst/>
          </a:prstGeom>
        </p:spPr>
      </p:pic>
    </p:spTree>
    <p:extLst>
      <p:ext uri="{BB962C8B-B14F-4D97-AF65-F5344CB8AC3E}">
        <p14:creationId xmlns:p14="http://schemas.microsoft.com/office/powerpoint/2010/main" val="108976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t>
            </a:r>
            <a:r>
              <a:rPr lang="en-US" dirty="0" err="1" smtClean="0"/>
              <a:t>Ahli</a:t>
            </a:r>
            <a:r>
              <a:rPr lang="en-US" dirty="0" smtClean="0"/>
              <a:t> Hospital</a:t>
            </a:r>
            <a:endParaRPr lang="en-US" dirty="0"/>
          </a:p>
        </p:txBody>
      </p:sp>
      <p:pic>
        <p:nvPicPr>
          <p:cNvPr id="4" name="صورة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35577" y="1685110"/>
            <a:ext cx="8738425" cy="4794068"/>
          </a:xfrm>
          <a:prstGeom prst="rect">
            <a:avLst/>
          </a:prstGeom>
        </p:spPr>
      </p:pic>
    </p:spTree>
    <p:extLst>
      <p:ext uri="{BB962C8B-B14F-4D97-AF65-F5344CB8AC3E}">
        <p14:creationId xmlns:p14="http://schemas.microsoft.com/office/powerpoint/2010/main" val="1948512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Nablus Cultural Center</a:t>
            </a:r>
            <a:r>
              <a:rPr lang="en-US" dirty="0"/>
              <a:t> (</a:t>
            </a:r>
            <a:r>
              <a:rPr lang="en-US" b="1" dirty="0" err="1"/>
              <a:t>Hamdi</a:t>
            </a:r>
            <a:r>
              <a:rPr lang="en-US" b="1" dirty="0"/>
              <a:t> </a:t>
            </a:r>
            <a:r>
              <a:rPr lang="en-US" b="1" dirty="0" err="1"/>
              <a:t>Menko</a:t>
            </a:r>
            <a:r>
              <a:rPr lang="en-US" b="1" dirty="0"/>
              <a:t>) </a:t>
            </a:r>
            <a:r>
              <a:rPr lang="en-US" dirty="0"/>
              <a:t/>
            </a:r>
            <a:br>
              <a:rPr lang="en-US" dirty="0"/>
            </a:br>
            <a:endParaRPr lang="en-US" dirty="0"/>
          </a:p>
        </p:txBody>
      </p:sp>
      <p:pic>
        <p:nvPicPr>
          <p:cNvPr id="4" name="صورة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7334" y="2160588"/>
            <a:ext cx="8596668" cy="4031206"/>
          </a:xfrm>
          <a:prstGeom prst="rect">
            <a:avLst/>
          </a:prstGeom>
        </p:spPr>
      </p:pic>
    </p:spTree>
    <p:extLst>
      <p:ext uri="{BB962C8B-B14F-4D97-AF65-F5344CB8AC3E}">
        <p14:creationId xmlns:p14="http://schemas.microsoft.com/office/powerpoint/2010/main" val="321241467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273</TotalTime>
  <Words>1181</Words>
  <Application>Microsoft Office PowerPoint</Application>
  <PresentationFormat>Widescreen</PresentationFormat>
  <Paragraphs>271</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Cambria Math</vt:lpstr>
      <vt:lpstr>Tahoma</vt:lpstr>
      <vt:lpstr>Trebuchet MS</vt:lpstr>
      <vt:lpstr>Wingdings 3</vt:lpstr>
      <vt:lpstr>Facet</vt:lpstr>
      <vt:lpstr>Design Hybrid Renewable Energy System in Palestine</vt:lpstr>
      <vt:lpstr>PowerPoint Presentation</vt:lpstr>
      <vt:lpstr>Conant's:</vt:lpstr>
      <vt:lpstr>What is project?</vt:lpstr>
      <vt:lpstr>PowerPoint Presentation</vt:lpstr>
      <vt:lpstr>Can we benefit from renewable energy in Palestine?</vt:lpstr>
      <vt:lpstr>Atouf project</vt:lpstr>
      <vt:lpstr>Al-Ahli Hospital</vt:lpstr>
      <vt:lpstr> Nablus Cultural Center (Hamdi Menko)  </vt:lpstr>
      <vt:lpstr>In order to design hybrid renewable energy system we must study:</vt:lpstr>
      <vt:lpstr>Design solar energy to school (Al-Carml).</vt:lpstr>
      <vt:lpstr>PowerPoint Presentation</vt:lpstr>
      <vt:lpstr>Site of school:</vt:lpstr>
      <vt:lpstr>Irradiation on horizontal plane (Wh/m2/day)</vt:lpstr>
      <vt:lpstr>Capacity of solar project: </vt:lpstr>
      <vt:lpstr>Design wind energy: </vt:lpstr>
      <vt:lpstr>PowerPoint Presentation</vt:lpstr>
      <vt:lpstr>Calculations of wind design:</vt:lpstr>
      <vt:lpstr>PowerPoint Presentation</vt:lpstr>
      <vt:lpstr>PowerPoint Presentation</vt:lpstr>
      <vt:lpstr>Characteristics of Aeolos-H 500W wind turbine</vt:lpstr>
      <vt:lpstr>Selecting of solar panels: </vt:lpstr>
      <vt:lpstr>PowerPoint Presentation</vt:lpstr>
      <vt:lpstr>What is factors depends on select solar panel?</vt:lpstr>
      <vt:lpstr>PowerPoint Presentation</vt:lpstr>
      <vt:lpstr>The selection of the inverter:</vt:lpstr>
      <vt:lpstr>PowerPoint Presentation</vt:lpstr>
      <vt:lpstr>PowerPoint Presentation</vt:lpstr>
      <vt:lpstr>Feasibility study of the project:</vt:lpstr>
      <vt:lpstr>PowerPoint Presentation</vt:lpstr>
      <vt:lpstr>   Thank you for listing Any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Hybrid Renewable Energy System in Palestine</dc:title>
  <dc:creator>Windows User</dc:creator>
  <cp:lastModifiedBy>Windows User</cp:lastModifiedBy>
  <cp:revision>25</cp:revision>
  <dcterms:created xsi:type="dcterms:W3CDTF">2018-05-10T06:52:29Z</dcterms:created>
  <dcterms:modified xsi:type="dcterms:W3CDTF">2018-05-10T12:48:17Z</dcterms:modified>
</cp:coreProperties>
</file>