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76" r:id="rId2"/>
    <p:sldId id="259" r:id="rId3"/>
    <p:sldId id="260" r:id="rId4"/>
    <p:sldId id="256" r:id="rId5"/>
    <p:sldId id="275" r:id="rId6"/>
    <p:sldId id="277" r:id="rId7"/>
    <p:sldId id="274" r:id="rId8"/>
    <p:sldId id="273" r:id="rId9"/>
    <p:sldId id="265" r:id="rId10"/>
    <p:sldId id="271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Sheet1!$B$3:$B$10</c:f>
              <c:strCache>
                <c:ptCount val="8"/>
                <c:pt idx="0">
                  <c:v>B2</c:v>
                </c:pt>
                <c:pt idx="1">
                  <c:v>B5 </c:v>
                </c:pt>
                <c:pt idx="2">
                  <c:v>B20 </c:v>
                </c:pt>
                <c:pt idx="3">
                  <c:v>B20 (M5)</c:v>
                </c:pt>
                <c:pt idx="4">
                  <c:v>B20 (M10)</c:v>
                </c:pt>
                <c:pt idx="5">
                  <c:v>B50</c:v>
                </c:pt>
                <c:pt idx="6">
                  <c:v>B80</c:v>
                </c:pt>
                <c:pt idx="7">
                  <c:v>B100</c:v>
                </c:pt>
              </c:strCache>
            </c:strRef>
          </c:cat>
          <c:val>
            <c:numRef>
              <c:f>Sheet1!$D$3:$D$10</c:f>
              <c:numCache>
                <c:formatCode>General</c:formatCode>
                <c:ptCount val="8"/>
                <c:pt idx="0">
                  <c:v>8.5440000000000005</c:v>
                </c:pt>
                <c:pt idx="1">
                  <c:v>9.2739999999999991</c:v>
                </c:pt>
                <c:pt idx="2">
                  <c:v>9.1419999999999995</c:v>
                </c:pt>
                <c:pt idx="3">
                  <c:v>8.1240000000000006</c:v>
                </c:pt>
                <c:pt idx="4">
                  <c:v>10.025</c:v>
                </c:pt>
                <c:pt idx="5">
                  <c:v>11.124000000000001</c:v>
                </c:pt>
                <c:pt idx="6">
                  <c:v>9.9770000000000003</c:v>
                </c:pt>
                <c:pt idx="7">
                  <c:v>12.278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C8-4489-98B4-416AEEF5D6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166336"/>
        <c:axId val="41168896"/>
      </c:lineChart>
      <c:catAx>
        <c:axId val="41166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Blending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1168896"/>
        <c:crosses val="autoZero"/>
        <c:auto val="1"/>
        <c:lblAlgn val="ctr"/>
        <c:lblOffset val="100"/>
        <c:tickMarkSkip val="1"/>
        <c:noMultiLvlLbl val="0"/>
      </c:catAx>
      <c:valAx>
        <c:axId val="41168896"/>
        <c:scaling>
          <c:orientation val="minMax"/>
          <c:min val="7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Viscosity (</a:t>
                </a:r>
                <a:r>
                  <a:rPr lang="en-US" sz="1200" b="1" dirty="0" err="1">
                    <a:latin typeface="Times New Roman" pitchFamily="18" charset="0"/>
                    <a:cs typeface="Times New Roman" pitchFamily="18" charset="0"/>
                  </a:rPr>
                  <a:t>cSt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1166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Sheet1!$B$3:$B$10</c:f>
              <c:strCache>
                <c:ptCount val="8"/>
                <c:pt idx="0">
                  <c:v>B2</c:v>
                </c:pt>
                <c:pt idx="1">
                  <c:v>B5 </c:v>
                </c:pt>
                <c:pt idx="2">
                  <c:v>B20 </c:v>
                </c:pt>
                <c:pt idx="3">
                  <c:v>B20 (M5)</c:v>
                </c:pt>
                <c:pt idx="4">
                  <c:v>B20 (M10)</c:v>
                </c:pt>
                <c:pt idx="5">
                  <c:v>B50</c:v>
                </c:pt>
                <c:pt idx="6">
                  <c:v>B80</c:v>
                </c:pt>
                <c:pt idx="7">
                  <c:v>B100</c:v>
                </c:pt>
              </c:strCache>
            </c:strRef>
          </c:cat>
          <c:val>
            <c:numRef>
              <c:f>Sheet1!$G$3:$G$10</c:f>
              <c:numCache>
                <c:formatCode>General</c:formatCode>
                <c:ptCount val="8"/>
                <c:pt idx="0">
                  <c:v>63</c:v>
                </c:pt>
                <c:pt idx="1">
                  <c:v>66</c:v>
                </c:pt>
                <c:pt idx="2">
                  <c:v>80</c:v>
                </c:pt>
                <c:pt idx="3">
                  <c:v>70</c:v>
                </c:pt>
                <c:pt idx="4">
                  <c:v>50</c:v>
                </c:pt>
                <c:pt idx="5">
                  <c:v>90</c:v>
                </c:pt>
                <c:pt idx="6">
                  <c:v>160</c:v>
                </c:pt>
                <c:pt idx="7">
                  <c:v>150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E4-470A-BBFC-8565A16DF1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196928"/>
        <c:axId val="41199488"/>
      </c:lineChart>
      <c:catAx>
        <c:axId val="411969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Blending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1199488"/>
        <c:crosses val="autoZero"/>
        <c:auto val="1"/>
        <c:lblAlgn val="ctr"/>
        <c:lblOffset val="100"/>
        <c:tickMarkSkip val="1"/>
        <c:noMultiLvlLbl val="0"/>
      </c:catAx>
      <c:valAx>
        <c:axId val="41199488"/>
        <c:scaling>
          <c:orientation val="minMax"/>
          <c:min val="4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Flash point (°C)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411969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2293B4-EA9E-4BB5-A239-9A584C592FC0}" type="doc">
      <dgm:prSet loTypeId="urn:microsoft.com/office/officeart/2005/8/layout/chevronAccent+Icon" loCatId="process" qsTypeId="urn:microsoft.com/office/officeart/2005/8/quickstyle/simple2" qsCatId="simple" csTypeId="urn:microsoft.com/office/officeart/2005/8/colors/accent1_2" csCatId="accent1" phldr="1"/>
      <dgm:spPr/>
    </dgm:pt>
    <dgm:pt modelId="{6EF6BE7F-F8E7-495D-9995-688954DECEBA}">
      <dgm:prSet phldrT="[Text]"/>
      <dgm:spPr/>
      <dgm:t>
        <a:bodyPr/>
        <a:lstStyle/>
        <a:p>
          <a:r>
            <a:rPr lang="en-US" dirty="0"/>
            <a:t>Definition</a:t>
          </a:r>
        </a:p>
      </dgm:t>
    </dgm:pt>
    <dgm:pt modelId="{1FCBA267-620A-4A4B-AEC0-3A71A218CCFE}" type="parTrans" cxnId="{5507DCA4-DD0F-4123-BE72-1EF35FBC280D}">
      <dgm:prSet/>
      <dgm:spPr/>
      <dgm:t>
        <a:bodyPr/>
        <a:lstStyle/>
        <a:p>
          <a:endParaRPr lang="en-US"/>
        </a:p>
      </dgm:t>
    </dgm:pt>
    <dgm:pt modelId="{5972E425-62A4-4043-A01F-03111AA25B8F}" type="sibTrans" cxnId="{5507DCA4-DD0F-4123-BE72-1EF35FBC280D}">
      <dgm:prSet/>
      <dgm:spPr/>
      <dgm:t>
        <a:bodyPr/>
        <a:lstStyle/>
        <a:p>
          <a:endParaRPr lang="en-US"/>
        </a:p>
      </dgm:t>
    </dgm:pt>
    <dgm:pt modelId="{68673AA9-4F02-474C-B7C8-D15CB3D66856}">
      <dgm:prSet phldrT="[Text]"/>
      <dgm:spPr/>
      <dgm:t>
        <a:bodyPr/>
        <a:lstStyle/>
        <a:p>
          <a:r>
            <a:rPr lang="en-US" dirty="0"/>
            <a:t>Why Biodiesel?</a:t>
          </a:r>
        </a:p>
      </dgm:t>
    </dgm:pt>
    <dgm:pt modelId="{1EA6A2C2-AD6D-4911-9AE1-376B7D3FB9A6}" type="parTrans" cxnId="{FE03484E-9B7F-4B65-AAD5-4832F80AD8C4}">
      <dgm:prSet/>
      <dgm:spPr/>
      <dgm:t>
        <a:bodyPr/>
        <a:lstStyle/>
        <a:p>
          <a:endParaRPr lang="en-US"/>
        </a:p>
      </dgm:t>
    </dgm:pt>
    <dgm:pt modelId="{00ACBF72-A3DD-4AE2-9F91-0CE4692BD418}" type="sibTrans" cxnId="{FE03484E-9B7F-4B65-AAD5-4832F80AD8C4}">
      <dgm:prSet/>
      <dgm:spPr/>
      <dgm:t>
        <a:bodyPr/>
        <a:lstStyle/>
        <a:p>
          <a:endParaRPr lang="en-US"/>
        </a:p>
      </dgm:t>
    </dgm:pt>
    <dgm:pt modelId="{FD68AA02-A20C-419F-B316-7E8A383353E1}">
      <dgm:prSet phldrT="[Text]"/>
      <dgm:spPr/>
      <dgm:t>
        <a:bodyPr/>
        <a:lstStyle/>
        <a:p>
          <a:r>
            <a:rPr lang="en-US" dirty="0"/>
            <a:t>Recap of first semester</a:t>
          </a:r>
        </a:p>
      </dgm:t>
    </dgm:pt>
    <dgm:pt modelId="{B90846BD-F01E-4270-9D7B-BE5402B122B6}" type="parTrans" cxnId="{48332ABF-2AD0-469E-A091-FD498FA39238}">
      <dgm:prSet/>
      <dgm:spPr/>
      <dgm:t>
        <a:bodyPr/>
        <a:lstStyle/>
        <a:p>
          <a:endParaRPr lang="en-US"/>
        </a:p>
      </dgm:t>
    </dgm:pt>
    <dgm:pt modelId="{BC515B59-4E88-46A1-87EA-3D5DCB17B55F}" type="sibTrans" cxnId="{48332ABF-2AD0-469E-A091-FD498FA39238}">
      <dgm:prSet/>
      <dgm:spPr/>
      <dgm:t>
        <a:bodyPr/>
        <a:lstStyle/>
        <a:p>
          <a:endParaRPr lang="en-US"/>
        </a:p>
      </dgm:t>
    </dgm:pt>
    <dgm:pt modelId="{7CD38A86-9E59-4623-A0C0-B442B10AC4A7}" type="pres">
      <dgm:prSet presAssocID="{F42293B4-EA9E-4BB5-A239-9A584C592FC0}" presName="Name0" presStyleCnt="0">
        <dgm:presLayoutVars>
          <dgm:dir/>
          <dgm:resizeHandles val="exact"/>
        </dgm:presLayoutVars>
      </dgm:prSet>
      <dgm:spPr/>
    </dgm:pt>
    <dgm:pt modelId="{11CFCCBD-A5C9-45C8-801F-148AB29FBC51}" type="pres">
      <dgm:prSet presAssocID="{6EF6BE7F-F8E7-495D-9995-688954DECEBA}" presName="composite" presStyleCnt="0"/>
      <dgm:spPr/>
    </dgm:pt>
    <dgm:pt modelId="{78EECE80-6431-4151-B848-EA84B1BD8761}" type="pres">
      <dgm:prSet presAssocID="{6EF6BE7F-F8E7-495D-9995-688954DECEBA}" presName="bgChev" presStyleLbl="node1" presStyleIdx="0" presStyleCnt="3"/>
      <dgm:spPr/>
    </dgm:pt>
    <dgm:pt modelId="{794BBBE0-E577-47ED-8609-16017CD38E7B}" type="pres">
      <dgm:prSet presAssocID="{6EF6BE7F-F8E7-495D-9995-688954DECEBA}" presName="txNode" presStyleLbl="fgAcc1" presStyleIdx="0" presStyleCnt="3">
        <dgm:presLayoutVars>
          <dgm:bulletEnabled val="1"/>
        </dgm:presLayoutVars>
      </dgm:prSet>
      <dgm:spPr/>
    </dgm:pt>
    <dgm:pt modelId="{ECC845EC-8597-43FC-A943-848D1CBF3F57}" type="pres">
      <dgm:prSet presAssocID="{5972E425-62A4-4043-A01F-03111AA25B8F}" presName="compositeSpace" presStyleCnt="0"/>
      <dgm:spPr/>
    </dgm:pt>
    <dgm:pt modelId="{D6F3472E-FAF1-4D58-A5B3-9BE27A7032C5}" type="pres">
      <dgm:prSet presAssocID="{68673AA9-4F02-474C-B7C8-D15CB3D66856}" presName="composite" presStyleCnt="0"/>
      <dgm:spPr/>
    </dgm:pt>
    <dgm:pt modelId="{7D93D107-1932-4146-B3FC-085032C2D966}" type="pres">
      <dgm:prSet presAssocID="{68673AA9-4F02-474C-B7C8-D15CB3D66856}" presName="bgChev" presStyleLbl="node1" presStyleIdx="1" presStyleCnt="3"/>
      <dgm:spPr/>
    </dgm:pt>
    <dgm:pt modelId="{5518D367-BAC9-4C72-820F-0CD4CE65A9A6}" type="pres">
      <dgm:prSet presAssocID="{68673AA9-4F02-474C-B7C8-D15CB3D66856}" presName="txNode" presStyleLbl="fgAcc1" presStyleIdx="1" presStyleCnt="3">
        <dgm:presLayoutVars>
          <dgm:bulletEnabled val="1"/>
        </dgm:presLayoutVars>
      </dgm:prSet>
      <dgm:spPr/>
    </dgm:pt>
    <dgm:pt modelId="{E2E1CF1A-2D3D-44B3-8551-AC729313E8E5}" type="pres">
      <dgm:prSet presAssocID="{00ACBF72-A3DD-4AE2-9F91-0CE4692BD418}" presName="compositeSpace" presStyleCnt="0"/>
      <dgm:spPr/>
    </dgm:pt>
    <dgm:pt modelId="{22B27A92-F058-4C5F-B006-4E0A8A22679D}" type="pres">
      <dgm:prSet presAssocID="{FD68AA02-A20C-419F-B316-7E8A383353E1}" presName="composite" presStyleCnt="0"/>
      <dgm:spPr/>
    </dgm:pt>
    <dgm:pt modelId="{7283B227-6ED6-48CB-859C-3D04AA9127E7}" type="pres">
      <dgm:prSet presAssocID="{FD68AA02-A20C-419F-B316-7E8A383353E1}" presName="bgChev" presStyleLbl="node1" presStyleIdx="2" presStyleCnt="3"/>
      <dgm:spPr/>
    </dgm:pt>
    <dgm:pt modelId="{53306740-3254-4DB5-8C64-EC7CB6024DE0}" type="pres">
      <dgm:prSet presAssocID="{FD68AA02-A20C-419F-B316-7E8A383353E1}" presName="txNode" presStyleLbl="fgAcc1" presStyleIdx="2" presStyleCnt="3">
        <dgm:presLayoutVars>
          <dgm:bulletEnabled val="1"/>
        </dgm:presLayoutVars>
      </dgm:prSet>
      <dgm:spPr/>
    </dgm:pt>
  </dgm:ptLst>
  <dgm:cxnLst>
    <dgm:cxn modelId="{9AFDA82C-A65E-4182-9C32-9BC49BBB1B8D}" type="presOf" srcId="{FD68AA02-A20C-419F-B316-7E8A383353E1}" destId="{53306740-3254-4DB5-8C64-EC7CB6024DE0}" srcOrd="0" destOrd="0" presId="urn:microsoft.com/office/officeart/2005/8/layout/chevronAccent+Icon"/>
    <dgm:cxn modelId="{4CD2F733-44EC-4E67-9F7A-A91193793516}" type="presOf" srcId="{6EF6BE7F-F8E7-495D-9995-688954DECEBA}" destId="{794BBBE0-E577-47ED-8609-16017CD38E7B}" srcOrd="0" destOrd="0" presId="urn:microsoft.com/office/officeart/2005/8/layout/chevronAccent+Icon"/>
    <dgm:cxn modelId="{FE03484E-9B7F-4B65-AAD5-4832F80AD8C4}" srcId="{F42293B4-EA9E-4BB5-A239-9A584C592FC0}" destId="{68673AA9-4F02-474C-B7C8-D15CB3D66856}" srcOrd="1" destOrd="0" parTransId="{1EA6A2C2-AD6D-4911-9AE1-376B7D3FB9A6}" sibTransId="{00ACBF72-A3DD-4AE2-9F91-0CE4692BD418}"/>
    <dgm:cxn modelId="{0ADA2599-BF7C-4539-B44F-E17CD3207134}" type="presOf" srcId="{68673AA9-4F02-474C-B7C8-D15CB3D66856}" destId="{5518D367-BAC9-4C72-820F-0CD4CE65A9A6}" srcOrd="0" destOrd="0" presId="urn:microsoft.com/office/officeart/2005/8/layout/chevronAccent+Icon"/>
    <dgm:cxn modelId="{5507DCA4-DD0F-4123-BE72-1EF35FBC280D}" srcId="{F42293B4-EA9E-4BB5-A239-9A584C592FC0}" destId="{6EF6BE7F-F8E7-495D-9995-688954DECEBA}" srcOrd="0" destOrd="0" parTransId="{1FCBA267-620A-4A4B-AEC0-3A71A218CCFE}" sibTransId="{5972E425-62A4-4043-A01F-03111AA25B8F}"/>
    <dgm:cxn modelId="{48332ABF-2AD0-469E-A091-FD498FA39238}" srcId="{F42293B4-EA9E-4BB5-A239-9A584C592FC0}" destId="{FD68AA02-A20C-419F-B316-7E8A383353E1}" srcOrd="2" destOrd="0" parTransId="{B90846BD-F01E-4270-9D7B-BE5402B122B6}" sibTransId="{BC515B59-4E88-46A1-87EA-3D5DCB17B55F}"/>
    <dgm:cxn modelId="{ABFE75EC-3D75-4E11-8E01-8E7475960B54}" type="presOf" srcId="{F42293B4-EA9E-4BB5-A239-9A584C592FC0}" destId="{7CD38A86-9E59-4623-A0C0-B442B10AC4A7}" srcOrd="0" destOrd="0" presId="urn:microsoft.com/office/officeart/2005/8/layout/chevronAccent+Icon"/>
    <dgm:cxn modelId="{9B13CF1E-A1E4-4FDE-8148-018B0A37DEAB}" type="presParOf" srcId="{7CD38A86-9E59-4623-A0C0-B442B10AC4A7}" destId="{11CFCCBD-A5C9-45C8-801F-148AB29FBC51}" srcOrd="0" destOrd="0" presId="urn:microsoft.com/office/officeart/2005/8/layout/chevronAccent+Icon"/>
    <dgm:cxn modelId="{F4BB0381-9B78-471E-BA94-D9824E7ADEEB}" type="presParOf" srcId="{11CFCCBD-A5C9-45C8-801F-148AB29FBC51}" destId="{78EECE80-6431-4151-B848-EA84B1BD8761}" srcOrd="0" destOrd="0" presId="urn:microsoft.com/office/officeart/2005/8/layout/chevronAccent+Icon"/>
    <dgm:cxn modelId="{6D57AB94-3929-465D-BFBA-80B0487C1F46}" type="presParOf" srcId="{11CFCCBD-A5C9-45C8-801F-148AB29FBC51}" destId="{794BBBE0-E577-47ED-8609-16017CD38E7B}" srcOrd="1" destOrd="0" presId="urn:microsoft.com/office/officeart/2005/8/layout/chevronAccent+Icon"/>
    <dgm:cxn modelId="{4B0123DD-B5DF-45BE-8E9B-A8E8E4995E3A}" type="presParOf" srcId="{7CD38A86-9E59-4623-A0C0-B442B10AC4A7}" destId="{ECC845EC-8597-43FC-A943-848D1CBF3F57}" srcOrd="1" destOrd="0" presId="urn:microsoft.com/office/officeart/2005/8/layout/chevronAccent+Icon"/>
    <dgm:cxn modelId="{814FDBAF-0543-4E12-92F5-4BF2189AE26B}" type="presParOf" srcId="{7CD38A86-9E59-4623-A0C0-B442B10AC4A7}" destId="{D6F3472E-FAF1-4D58-A5B3-9BE27A7032C5}" srcOrd="2" destOrd="0" presId="urn:microsoft.com/office/officeart/2005/8/layout/chevronAccent+Icon"/>
    <dgm:cxn modelId="{E3F5CEAF-8094-40EA-BE45-9029B0B8DB64}" type="presParOf" srcId="{D6F3472E-FAF1-4D58-A5B3-9BE27A7032C5}" destId="{7D93D107-1932-4146-B3FC-085032C2D966}" srcOrd="0" destOrd="0" presId="urn:microsoft.com/office/officeart/2005/8/layout/chevronAccent+Icon"/>
    <dgm:cxn modelId="{5FD8FA07-A1F1-4158-9495-B4B79CB3650B}" type="presParOf" srcId="{D6F3472E-FAF1-4D58-A5B3-9BE27A7032C5}" destId="{5518D367-BAC9-4C72-820F-0CD4CE65A9A6}" srcOrd="1" destOrd="0" presId="urn:microsoft.com/office/officeart/2005/8/layout/chevronAccent+Icon"/>
    <dgm:cxn modelId="{2095A75C-7B15-48C0-8247-B636F58BF452}" type="presParOf" srcId="{7CD38A86-9E59-4623-A0C0-B442B10AC4A7}" destId="{E2E1CF1A-2D3D-44B3-8551-AC729313E8E5}" srcOrd="3" destOrd="0" presId="urn:microsoft.com/office/officeart/2005/8/layout/chevronAccent+Icon"/>
    <dgm:cxn modelId="{0AAB5240-9217-4DD8-8752-25A7F1DB85E6}" type="presParOf" srcId="{7CD38A86-9E59-4623-A0C0-B442B10AC4A7}" destId="{22B27A92-F058-4C5F-B006-4E0A8A22679D}" srcOrd="4" destOrd="0" presId="urn:microsoft.com/office/officeart/2005/8/layout/chevronAccent+Icon"/>
    <dgm:cxn modelId="{C61B273E-D584-4DFE-B977-D94133089575}" type="presParOf" srcId="{22B27A92-F058-4C5F-B006-4E0A8A22679D}" destId="{7283B227-6ED6-48CB-859C-3D04AA9127E7}" srcOrd="0" destOrd="0" presId="urn:microsoft.com/office/officeart/2005/8/layout/chevronAccent+Icon"/>
    <dgm:cxn modelId="{8BF10CE0-FB9B-4EF2-B6EF-0A07B4A77281}" type="presParOf" srcId="{22B27A92-F058-4C5F-B006-4E0A8A22679D}" destId="{53306740-3254-4DB5-8C64-EC7CB6024DE0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3F857A-AE02-4496-98A9-2F01A1A1D4C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DA2CF4-D9CD-49BD-BDE8-7F7BD17A8057}" type="pres">
      <dgm:prSet presAssocID="{F93F857A-AE02-4496-98A9-2F01A1A1D4C2}" presName="Name0" presStyleCnt="0">
        <dgm:presLayoutVars>
          <dgm:dir/>
          <dgm:resizeHandles val="exact"/>
        </dgm:presLayoutVars>
      </dgm:prSet>
      <dgm:spPr/>
    </dgm:pt>
  </dgm:ptLst>
  <dgm:cxnLst>
    <dgm:cxn modelId="{212D86EF-5DA5-4929-87AE-6DB29DCFA405}" type="presOf" srcId="{F93F857A-AE02-4496-98A9-2F01A1A1D4C2}" destId="{89DA2CF4-D9CD-49BD-BDE8-7F7BD17A8057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3F857A-AE02-4496-98A9-2F01A1A1D4C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A7F5356-3FB5-4941-905E-8446F35BD96F}">
      <dgm:prSet phldrT="[نص]"/>
      <dgm:spPr/>
      <dgm:t>
        <a:bodyPr/>
        <a:lstStyle/>
        <a:p>
          <a:pPr rtl="1"/>
          <a:r>
            <a:rPr lang="en-US" dirty="0">
              <a:solidFill>
                <a:schemeClr val="bg1"/>
              </a:solidFill>
            </a:rPr>
            <a:t>Tripled</a:t>
          </a:r>
          <a:endParaRPr lang="ar-SA" dirty="0">
            <a:solidFill>
              <a:schemeClr val="bg1"/>
            </a:solidFill>
          </a:endParaRPr>
        </a:p>
      </dgm:t>
    </dgm:pt>
    <dgm:pt modelId="{CDF813F7-0D25-4EE7-AD0F-43C12999E60E}" type="parTrans" cxnId="{293FF25B-86AA-4DF7-B7BF-39B7D95ED4A1}">
      <dgm:prSet/>
      <dgm:spPr/>
      <dgm:t>
        <a:bodyPr/>
        <a:lstStyle/>
        <a:p>
          <a:pPr rtl="1"/>
          <a:endParaRPr lang="ar-SA"/>
        </a:p>
      </dgm:t>
    </dgm:pt>
    <dgm:pt modelId="{2C4E3987-35D4-4FD6-84E9-67F894DBF949}" type="sibTrans" cxnId="{293FF25B-86AA-4DF7-B7BF-39B7D95ED4A1}">
      <dgm:prSet/>
      <dgm:spPr/>
      <dgm:t>
        <a:bodyPr/>
        <a:lstStyle/>
        <a:p>
          <a:pPr rtl="1"/>
          <a:endParaRPr lang="ar-SA"/>
        </a:p>
      </dgm:t>
    </dgm:pt>
    <dgm:pt modelId="{C706FB04-15C3-45FB-8740-12007020F46C}">
      <dgm:prSet/>
      <dgm:spPr/>
      <dgm:t>
        <a:bodyPr/>
        <a:lstStyle/>
        <a:p>
          <a:pPr rtl="1"/>
          <a:r>
            <a:rPr lang="en-US" dirty="0">
              <a:solidFill>
                <a:schemeClr val="bg1"/>
              </a:solidFill>
            </a:rPr>
            <a:t>Cold weather starting </a:t>
          </a:r>
          <a:endParaRPr lang="ar-SA" dirty="0">
            <a:solidFill>
              <a:schemeClr val="bg1"/>
            </a:solidFill>
          </a:endParaRPr>
        </a:p>
      </dgm:t>
    </dgm:pt>
    <dgm:pt modelId="{81374648-6662-4121-8FBE-D29AA94A779B}" type="parTrans" cxnId="{3D856F95-0CD7-4598-AA10-5C55A7071218}">
      <dgm:prSet/>
      <dgm:spPr/>
      <dgm:t>
        <a:bodyPr/>
        <a:lstStyle/>
        <a:p>
          <a:pPr rtl="1"/>
          <a:endParaRPr lang="ar-SA"/>
        </a:p>
      </dgm:t>
    </dgm:pt>
    <dgm:pt modelId="{CE05FD16-88A5-4E01-A9CE-994E83D40D3A}" type="sibTrans" cxnId="{3D856F95-0CD7-4598-AA10-5C55A7071218}">
      <dgm:prSet/>
      <dgm:spPr/>
      <dgm:t>
        <a:bodyPr/>
        <a:lstStyle/>
        <a:p>
          <a:pPr rtl="1"/>
          <a:endParaRPr lang="ar-SA"/>
        </a:p>
      </dgm:t>
    </dgm:pt>
    <dgm:pt modelId="{005BE851-74D1-44EA-AF5D-59BFEF911AFE}">
      <dgm:prSet/>
      <dgm:spPr/>
      <dgm:t>
        <a:bodyPr/>
        <a:lstStyle/>
        <a:p>
          <a:pPr rtl="1"/>
          <a:r>
            <a:rPr lang="en-US" dirty="0">
              <a:solidFill>
                <a:schemeClr val="bg1"/>
              </a:solidFill>
            </a:rPr>
            <a:t>Load test </a:t>
          </a:r>
          <a:endParaRPr lang="ar-SA" dirty="0">
            <a:solidFill>
              <a:schemeClr val="bg1"/>
            </a:solidFill>
          </a:endParaRPr>
        </a:p>
      </dgm:t>
    </dgm:pt>
    <dgm:pt modelId="{763606D8-86C9-444E-8666-34CDD7AB0DA7}" type="parTrans" cxnId="{6462550B-92DB-4248-96B3-403661D8DB0C}">
      <dgm:prSet/>
      <dgm:spPr/>
      <dgm:t>
        <a:bodyPr/>
        <a:lstStyle/>
        <a:p>
          <a:pPr rtl="1"/>
          <a:endParaRPr lang="ar-SA"/>
        </a:p>
      </dgm:t>
    </dgm:pt>
    <dgm:pt modelId="{C2A012D2-F753-42CC-BBFD-AC331BC3524C}" type="sibTrans" cxnId="{6462550B-92DB-4248-96B3-403661D8DB0C}">
      <dgm:prSet/>
      <dgm:spPr/>
      <dgm:t>
        <a:bodyPr/>
        <a:lstStyle/>
        <a:p>
          <a:pPr rtl="1"/>
          <a:endParaRPr lang="ar-SA"/>
        </a:p>
      </dgm:t>
    </dgm:pt>
    <dgm:pt modelId="{00E6B6D1-D159-4E78-AB3E-C5058204BDC7}">
      <dgm:prSet/>
      <dgm:spPr/>
      <dgm:t>
        <a:bodyPr/>
        <a:lstStyle/>
        <a:p>
          <a:pPr rtl="1"/>
          <a:r>
            <a:rPr lang="en-US" dirty="0">
              <a:solidFill>
                <a:schemeClr val="bg1"/>
              </a:solidFill>
            </a:rPr>
            <a:t>Visibility study </a:t>
          </a:r>
          <a:endParaRPr lang="ar-SA" dirty="0">
            <a:solidFill>
              <a:schemeClr val="bg1"/>
            </a:solidFill>
          </a:endParaRPr>
        </a:p>
      </dgm:t>
    </dgm:pt>
    <dgm:pt modelId="{5231C37E-E143-45F0-A37A-594355D83673}" type="parTrans" cxnId="{33CB7ADD-A955-4910-99BD-6D1653480843}">
      <dgm:prSet/>
      <dgm:spPr/>
      <dgm:t>
        <a:bodyPr/>
        <a:lstStyle/>
        <a:p>
          <a:pPr rtl="1"/>
          <a:endParaRPr lang="ar-SA"/>
        </a:p>
      </dgm:t>
    </dgm:pt>
    <dgm:pt modelId="{96E6B0E6-21DB-4E4D-B249-9C280853731D}" type="sibTrans" cxnId="{33CB7ADD-A955-4910-99BD-6D1653480843}">
      <dgm:prSet/>
      <dgm:spPr/>
      <dgm:t>
        <a:bodyPr/>
        <a:lstStyle/>
        <a:p>
          <a:pPr rtl="1"/>
          <a:endParaRPr lang="ar-SA"/>
        </a:p>
      </dgm:t>
    </dgm:pt>
    <dgm:pt modelId="{5ABDF8DE-D83A-4E91-B6C4-4A09508CDE6C}">
      <dgm:prSet/>
      <dgm:spPr/>
      <dgm:t>
        <a:bodyPr/>
        <a:lstStyle/>
        <a:p>
          <a:pPr rtl="1"/>
          <a:r>
            <a:rPr lang="en-US" dirty="0">
              <a:solidFill>
                <a:schemeClr val="bg1"/>
              </a:solidFill>
            </a:rPr>
            <a:t>Environmental effect</a:t>
          </a:r>
          <a:r>
            <a:rPr lang="en-US" dirty="0"/>
            <a:t> </a:t>
          </a:r>
          <a:endParaRPr lang="ar-SA" dirty="0"/>
        </a:p>
      </dgm:t>
    </dgm:pt>
    <dgm:pt modelId="{1385D0A8-5084-4F31-A4BD-C1BF07E45865}" type="parTrans" cxnId="{909A56C2-B96C-44D0-A742-2177281E5546}">
      <dgm:prSet/>
      <dgm:spPr/>
      <dgm:t>
        <a:bodyPr/>
        <a:lstStyle/>
        <a:p>
          <a:pPr rtl="1"/>
          <a:endParaRPr lang="ar-SA"/>
        </a:p>
      </dgm:t>
    </dgm:pt>
    <dgm:pt modelId="{713AF9D4-4597-490D-9718-C969F09A33CA}" type="sibTrans" cxnId="{909A56C2-B96C-44D0-A742-2177281E5546}">
      <dgm:prSet/>
      <dgm:spPr/>
      <dgm:t>
        <a:bodyPr/>
        <a:lstStyle/>
        <a:p>
          <a:pPr rtl="1"/>
          <a:endParaRPr lang="ar-SA"/>
        </a:p>
      </dgm:t>
    </dgm:pt>
    <dgm:pt modelId="{89DA2CF4-D9CD-49BD-BDE8-7F7BD17A8057}" type="pres">
      <dgm:prSet presAssocID="{F93F857A-AE02-4496-98A9-2F01A1A1D4C2}" presName="Name0" presStyleCnt="0">
        <dgm:presLayoutVars>
          <dgm:dir/>
          <dgm:resizeHandles val="exact"/>
        </dgm:presLayoutVars>
      </dgm:prSet>
      <dgm:spPr/>
    </dgm:pt>
    <dgm:pt modelId="{FDEBB697-5A36-4C56-91C6-321E930218ED}" type="pres">
      <dgm:prSet presAssocID="{4A7F5356-3FB5-4941-905E-8446F35BD96F}" presName="Name5" presStyleLbl="vennNode1" presStyleIdx="0" presStyleCnt="5">
        <dgm:presLayoutVars>
          <dgm:bulletEnabled val="1"/>
        </dgm:presLayoutVars>
      </dgm:prSet>
      <dgm:spPr/>
    </dgm:pt>
    <dgm:pt modelId="{AE146A6C-578D-4C20-BEA5-937E6136DF81}" type="pres">
      <dgm:prSet presAssocID="{2C4E3987-35D4-4FD6-84E9-67F894DBF949}" presName="space" presStyleCnt="0"/>
      <dgm:spPr/>
    </dgm:pt>
    <dgm:pt modelId="{B48A6366-C2D4-4DA2-AA6A-E97BBF8CA2C7}" type="pres">
      <dgm:prSet presAssocID="{00E6B6D1-D159-4E78-AB3E-C5058204BDC7}" presName="Name5" presStyleLbl="vennNode1" presStyleIdx="1" presStyleCnt="5">
        <dgm:presLayoutVars>
          <dgm:bulletEnabled val="1"/>
        </dgm:presLayoutVars>
      </dgm:prSet>
      <dgm:spPr/>
    </dgm:pt>
    <dgm:pt modelId="{2D8FAD33-8636-49A0-BF86-D55F292FA20F}" type="pres">
      <dgm:prSet presAssocID="{96E6B0E6-21DB-4E4D-B249-9C280853731D}" presName="space" presStyleCnt="0"/>
      <dgm:spPr/>
    </dgm:pt>
    <dgm:pt modelId="{A49E84D8-6F4A-44B6-9F4B-4E8494ED377F}" type="pres">
      <dgm:prSet presAssocID="{005BE851-74D1-44EA-AF5D-59BFEF911AFE}" presName="Name5" presStyleLbl="vennNode1" presStyleIdx="2" presStyleCnt="5">
        <dgm:presLayoutVars>
          <dgm:bulletEnabled val="1"/>
        </dgm:presLayoutVars>
      </dgm:prSet>
      <dgm:spPr/>
    </dgm:pt>
    <dgm:pt modelId="{7F4E0315-6CC5-4B9B-8B3C-0FF0DB100B50}" type="pres">
      <dgm:prSet presAssocID="{C2A012D2-F753-42CC-BBFD-AC331BC3524C}" presName="space" presStyleCnt="0"/>
      <dgm:spPr/>
    </dgm:pt>
    <dgm:pt modelId="{E183D05D-B804-45EB-A442-B850BC40A2AB}" type="pres">
      <dgm:prSet presAssocID="{C706FB04-15C3-45FB-8740-12007020F46C}" presName="Name5" presStyleLbl="vennNode1" presStyleIdx="3" presStyleCnt="5" custLinFactNeighborX="4377" custLinFactNeighborY="-433">
        <dgm:presLayoutVars>
          <dgm:bulletEnabled val="1"/>
        </dgm:presLayoutVars>
      </dgm:prSet>
      <dgm:spPr/>
    </dgm:pt>
    <dgm:pt modelId="{98024A2D-5A6B-4D13-91C9-0783EDE91AFA}" type="pres">
      <dgm:prSet presAssocID="{CE05FD16-88A5-4E01-A9CE-994E83D40D3A}" presName="space" presStyleCnt="0"/>
      <dgm:spPr/>
    </dgm:pt>
    <dgm:pt modelId="{4B556161-1223-4C1A-9A4E-B5A86619F58F}" type="pres">
      <dgm:prSet presAssocID="{5ABDF8DE-D83A-4E91-B6C4-4A09508CDE6C}" presName="Name5" presStyleLbl="vennNode1" presStyleIdx="4" presStyleCnt="5" custLinFactNeighborX="4377" custLinFactNeighborY="-433">
        <dgm:presLayoutVars>
          <dgm:bulletEnabled val="1"/>
        </dgm:presLayoutVars>
      </dgm:prSet>
      <dgm:spPr/>
    </dgm:pt>
  </dgm:ptLst>
  <dgm:cxnLst>
    <dgm:cxn modelId="{6462550B-92DB-4248-96B3-403661D8DB0C}" srcId="{F93F857A-AE02-4496-98A9-2F01A1A1D4C2}" destId="{005BE851-74D1-44EA-AF5D-59BFEF911AFE}" srcOrd="2" destOrd="0" parTransId="{763606D8-86C9-444E-8666-34CDD7AB0DA7}" sibTransId="{C2A012D2-F753-42CC-BBFD-AC331BC3524C}"/>
    <dgm:cxn modelId="{293FF25B-86AA-4DF7-B7BF-39B7D95ED4A1}" srcId="{F93F857A-AE02-4496-98A9-2F01A1A1D4C2}" destId="{4A7F5356-3FB5-4941-905E-8446F35BD96F}" srcOrd="0" destOrd="0" parTransId="{CDF813F7-0D25-4EE7-AD0F-43C12999E60E}" sibTransId="{2C4E3987-35D4-4FD6-84E9-67F894DBF949}"/>
    <dgm:cxn modelId="{E35DB56F-AE7C-4DCB-99A5-4F3D8DFEACF0}" type="presOf" srcId="{00E6B6D1-D159-4E78-AB3E-C5058204BDC7}" destId="{B48A6366-C2D4-4DA2-AA6A-E97BBF8CA2C7}" srcOrd="0" destOrd="0" presId="urn:microsoft.com/office/officeart/2005/8/layout/venn3"/>
    <dgm:cxn modelId="{901BE68D-CF13-43F5-9B6C-5932E36F87D0}" type="presOf" srcId="{5ABDF8DE-D83A-4E91-B6C4-4A09508CDE6C}" destId="{4B556161-1223-4C1A-9A4E-B5A86619F58F}" srcOrd="0" destOrd="0" presId="urn:microsoft.com/office/officeart/2005/8/layout/venn3"/>
    <dgm:cxn modelId="{3D856F95-0CD7-4598-AA10-5C55A7071218}" srcId="{F93F857A-AE02-4496-98A9-2F01A1A1D4C2}" destId="{C706FB04-15C3-45FB-8740-12007020F46C}" srcOrd="3" destOrd="0" parTransId="{81374648-6662-4121-8FBE-D29AA94A779B}" sibTransId="{CE05FD16-88A5-4E01-A9CE-994E83D40D3A}"/>
    <dgm:cxn modelId="{909A56C2-B96C-44D0-A742-2177281E5546}" srcId="{F93F857A-AE02-4496-98A9-2F01A1A1D4C2}" destId="{5ABDF8DE-D83A-4E91-B6C4-4A09508CDE6C}" srcOrd="4" destOrd="0" parTransId="{1385D0A8-5084-4F31-A4BD-C1BF07E45865}" sibTransId="{713AF9D4-4597-490D-9718-C969F09A33CA}"/>
    <dgm:cxn modelId="{BA04B0D3-8F97-4FF1-A0C5-55C83F3BDA21}" type="presOf" srcId="{005BE851-74D1-44EA-AF5D-59BFEF911AFE}" destId="{A49E84D8-6F4A-44B6-9F4B-4E8494ED377F}" srcOrd="0" destOrd="0" presId="urn:microsoft.com/office/officeart/2005/8/layout/venn3"/>
    <dgm:cxn modelId="{0BD07ADA-3073-4C7E-BD9B-0A0891BFB244}" type="presOf" srcId="{4A7F5356-3FB5-4941-905E-8446F35BD96F}" destId="{FDEBB697-5A36-4C56-91C6-321E930218ED}" srcOrd="0" destOrd="0" presId="urn:microsoft.com/office/officeart/2005/8/layout/venn3"/>
    <dgm:cxn modelId="{33CB7ADD-A955-4910-99BD-6D1653480843}" srcId="{F93F857A-AE02-4496-98A9-2F01A1A1D4C2}" destId="{00E6B6D1-D159-4E78-AB3E-C5058204BDC7}" srcOrd="1" destOrd="0" parTransId="{5231C37E-E143-45F0-A37A-594355D83673}" sibTransId="{96E6B0E6-21DB-4E4D-B249-9C280853731D}"/>
    <dgm:cxn modelId="{212D86EF-5DA5-4929-87AE-6DB29DCFA405}" type="presOf" srcId="{F93F857A-AE02-4496-98A9-2F01A1A1D4C2}" destId="{89DA2CF4-D9CD-49BD-BDE8-7F7BD17A8057}" srcOrd="0" destOrd="0" presId="urn:microsoft.com/office/officeart/2005/8/layout/venn3"/>
    <dgm:cxn modelId="{3085DDFD-040B-4FFD-ADB6-BC16DE7897F4}" type="presOf" srcId="{C706FB04-15C3-45FB-8740-12007020F46C}" destId="{E183D05D-B804-45EB-A442-B850BC40A2AB}" srcOrd="0" destOrd="0" presId="urn:microsoft.com/office/officeart/2005/8/layout/venn3"/>
    <dgm:cxn modelId="{8AA04495-B526-4DDE-8BA4-D73AC26DF66B}" type="presParOf" srcId="{89DA2CF4-D9CD-49BD-BDE8-7F7BD17A8057}" destId="{FDEBB697-5A36-4C56-91C6-321E930218ED}" srcOrd="0" destOrd="0" presId="urn:microsoft.com/office/officeart/2005/8/layout/venn3"/>
    <dgm:cxn modelId="{CAE3EE1A-29CC-4CAA-91FA-738004AEDBC8}" type="presParOf" srcId="{89DA2CF4-D9CD-49BD-BDE8-7F7BD17A8057}" destId="{AE146A6C-578D-4C20-BEA5-937E6136DF81}" srcOrd="1" destOrd="0" presId="urn:microsoft.com/office/officeart/2005/8/layout/venn3"/>
    <dgm:cxn modelId="{D1A286C2-F311-4CFA-AD31-6BB79A2A8B01}" type="presParOf" srcId="{89DA2CF4-D9CD-49BD-BDE8-7F7BD17A8057}" destId="{B48A6366-C2D4-4DA2-AA6A-E97BBF8CA2C7}" srcOrd="2" destOrd="0" presId="urn:microsoft.com/office/officeart/2005/8/layout/venn3"/>
    <dgm:cxn modelId="{27ABB75E-28A2-42A2-BAC8-4AB7DF4FC7A3}" type="presParOf" srcId="{89DA2CF4-D9CD-49BD-BDE8-7F7BD17A8057}" destId="{2D8FAD33-8636-49A0-BF86-D55F292FA20F}" srcOrd="3" destOrd="0" presId="urn:microsoft.com/office/officeart/2005/8/layout/venn3"/>
    <dgm:cxn modelId="{8E480AF4-FA5E-4748-BB06-8E4081EF4832}" type="presParOf" srcId="{89DA2CF4-D9CD-49BD-BDE8-7F7BD17A8057}" destId="{A49E84D8-6F4A-44B6-9F4B-4E8494ED377F}" srcOrd="4" destOrd="0" presId="urn:microsoft.com/office/officeart/2005/8/layout/venn3"/>
    <dgm:cxn modelId="{1F364837-3C4B-4EA1-AD84-B8005D832AAA}" type="presParOf" srcId="{89DA2CF4-D9CD-49BD-BDE8-7F7BD17A8057}" destId="{7F4E0315-6CC5-4B9B-8B3C-0FF0DB100B50}" srcOrd="5" destOrd="0" presId="urn:microsoft.com/office/officeart/2005/8/layout/venn3"/>
    <dgm:cxn modelId="{DB44EAAB-6DAA-41C0-8DF4-887B92926B1A}" type="presParOf" srcId="{89DA2CF4-D9CD-49BD-BDE8-7F7BD17A8057}" destId="{E183D05D-B804-45EB-A442-B850BC40A2AB}" srcOrd="6" destOrd="0" presId="urn:microsoft.com/office/officeart/2005/8/layout/venn3"/>
    <dgm:cxn modelId="{BA60BD43-36B8-44C6-8469-E2253EC4A060}" type="presParOf" srcId="{89DA2CF4-D9CD-49BD-BDE8-7F7BD17A8057}" destId="{98024A2D-5A6B-4D13-91C9-0783EDE91AFA}" srcOrd="7" destOrd="0" presId="urn:microsoft.com/office/officeart/2005/8/layout/venn3"/>
    <dgm:cxn modelId="{7E681654-2F03-44B7-95DB-B7F6745D268A}" type="presParOf" srcId="{89DA2CF4-D9CD-49BD-BDE8-7F7BD17A8057}" destId="{4B556161-1223-4C1A-9A4E-B5A86619F58F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ECE80-6431-4151-B848-EA84B1BD8761}">
      <dsp:nvSpPr>
        <dsp:cNvPr id="0" name=""/>
        <dsp:cNvSpPr/>
      </dsp:nvSpPr>
      <dsp:spPr>
        <a:xfrm>
          <a:off x="898" y="1080270"/>
          <a:ext cx="2257138" cy="87125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94BBBE0-E577-47ED-8609-16017CD38E7B}">
      <dsp:nvSpPr>
        <dsp:cNvPr id="0" name=""/>
        <dsp:cNvSpPr/>
      </dsp:nvSpPr>
      <dsp:spPr>
        <a:xfrm>
          <a:off x="602802" y="1298084"/>
          <a:ext cx="1906028" cy="871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Definition</a:t>
          </a:r>
        </a:p>
      </dsp:txBody>
      <dsp:txXfrm>
        <a:off x="628320" y="1323602"/>
        <a:ext cx="1854992" cy="820219"/>
      </dsp:txXfrm>
    </dsp:sp>
    <dsp:sp modelId="{7D93D107-1932-4146-B3FC-085032C2D966}">
      <dsp:nvSpPr>
        <dsp:cNvPr id="0" name=""/>
        <dsp:cNvSpPr/>
      </dsp:nvSpPr>
      <dsp:spPr>
        <a:xfrm>
          <a:off x="2579052" y="1080270"/>
          <a:ext cx="2257138" cy="87125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518D367-BAC9-4C72-820F-0CD4CE65A9A6}">
      <dsp:nvSpPr>
        <dsp:cNvPr id="0" name=""/>
        <dsp:cNvSpPr/>
      </dsp:nvSpPr>
      <dsp:spPr>
        <a:xfrm>
          <a:off x="3180956" y="1298084"/>
          <a:ext cx="1906028" cy="871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Why Biodiesel?</a:t>
          </a:r>
        </a:p>
      </dsp:txBody>
      <dsp:txXfrm>
        <a:off x="3206474" y="1323602"/>
        <a:ext cx="1854992" cy="820219"/>
      </dsp:txXfrm>
    </dsp:sp>
    <dsp:sp modelId="{7283B227-6ED6-48CB-859C-3D04AA9127E7}">
      <dsp:nvSpPr>
        <dsp:cNvPr id="0" name=""/>
        <dsp:cNvSpPr/>
      </dsp:nvSpPr>
      <dsp:spPr>
        <a:xfrm>
          <a:off x="5157206" y="1080270"/>
          <a:ext cx="2257138" cy="87125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3306740-3254-4DB5-8C64-EC7CB6024DE0}">
      <dsp:nvSpPr>
        <dsp:cNvPr id="0" name=""/>
        <dsp:cNvSpPr/>
      </dsp:nvSpPr>
      <dsp:spPr>
        <a:xfrm>
          <a:off x="5759110" y="1298084"/>
          <a:ext cx="1906028" cy="871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Recap of first semester</a:t>
          </a:r>
        </a:p>
      </dsp:txBody>
      <dsp:txXfrm>
        <a:off x="5784628" y="1323602"/>
        <a:ext cx="1854992" cy="820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BB697-5A36-4C56-91C6-321E930218ED}">
      <dsp:nvSpPr>
        <dsp:cNvPr id="0" name=""/>
        <dsp:cNvSpPr/>
      </dsp:nvSpPr>
      <dsp:spPr>
        <a:xfrm>
          <a:off x="1004" y="1283506"/>
          <a:ext cx="1958950" cy="1958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19050" rIns="107808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Tripled</a:t>
          </a:r>
          <a:endParaRPr lang="ar-SA" sz="1500" kern="1200" dirty="0">
            <a:solidFill>
              <a:schemeClr val="bg1"/>
            </a:solidFill>
          </a:endParaRPr>
        </a:p>
      </dsp:txBody>
      <dsp:txXfrm>
        <a:off x="287886" y="1570388"/>
        <a:ext cx="1385186" cy="1385186"/>
      </dsp:txXfrm>
    </dsp:sp>
    <dsp:sp modelId="{B48A6366-C2D4-4DA2-AA6A-E97BBF8CA2C7}">
      <dsp:nvSpPr>
        <dsp:cNvPr id="0" name=""/>
        <dsp:cNvSpPr/>
      </dsp:nvSpPr>
      <dsp:spPr>
        <a:xfrm>
          <a:off x="1568164" y="1283506"/>
          <a:ext cx="1958950" cy="1958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19050" rIns="107808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Visibility study </a:t>
          </a:r>
          <a:endParaRPr lang="ar-SA" sz="1500" kern="1200" dirty="0">
            <a:solidFill>
              <a:schemeClr val="bg1"/>
            </a:solidFill>
          </a:endParaRPr>
        </a:p>
      </dsp:txBody>
      <dsp:txXfrm>
        <a:off x="1855046" y="1570388"/>
        <a:ext cx="1385186" cy="1385186"/>
      </dsp:txXfrm>
    </dsp:sp>
    <dsp:sp modelId="{A49E84D8-6F4A-44B6-9F4B-4E8494ED377F}">
      <dsp:nvSpPr>
        <dsp:cNvPr id="0" name=""/>
        <dsp:cNvSpPr/>
      </dsp:nvSpPr>
      <dsp:spPr>
        <a:xfrm>
          <a:off x="3135324" y="1283506"/>
          <a:ext cx="1958950" cy="1958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19050" rIns="107808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Load test </a:t>
          </a:r>
          <a:endParaRPr lang="ar-SA" sz="1500" kern="1200" dirty="0">
            <a:solidFill>
              <a:schemeClr val="bg1"/>
            </a:solidFill>
          </a:endParaRPr>
        </a:p>
      </dsp:txBody>
      <dsp:txXfrm>
        <a:off x="3422206" y="1570388"/>
        <a:ext cx="1385186" cy="1385186"/>
      </dsp:txXfrm>
    </dsp:sp>
    <dsp:sp modelId="{E183D05D-B804-45EB-A442-B850BC40A2AB}">
      <dsp:nvSpPr>
        <dsp:cNvPr id="0" name=""/>
        <dsp:cNvSpPr/>
      </dsp:nvSpPr>
      <dsp:spPr>
        <a:xfrm>
          <a:off x="4719633" y="1275024"/>
          <a:ext cx="1958950" cy="1958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19050" rIns="107808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Cold weather starting </a:t>
          </a:r>
          <a:endParaRPr lang="ar-SA" sz="1500" kern="1200" dirty="0">
            <a:solidFill>
              <a:schemeClr val="bg1"/>
            </a:solidFill>
          </a:endParaRPr>
        </a:p>
      </dsp:txBody>
      <dsp:txXfrm>
        <a:off x="5006515" y="1561906"/>
        <a:ext cx="1385186" cy="1385186"/>
      </dsp:txXfrm>
    </dsp:sp>
    <dsp:sp modelId="{4B556161-1223-4C1A-9A4E-B5A86619F58F}">
      <dsp:nvSpPr>
        <dsp:cNvPr id="0" name=""/>
        <dsp:cNvSpPr/>
      </dsp:nvSpPr>
      <dsp:spPr>
        <a:xfrm>
          <a:off x="6270649" y="1275024"/>
          <a:ext cx="1958950" cy="1958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08" tIns="19050" rIns="107808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Environmental effect</a:t>
          </a:r>
          <a:r>
            <a:rPr lang="en-US" sz="1500" kern="1200" dirty="0"/>
            <a:t> </a:t>
          </a:r>
          <a:endParaRPr lang="ar-SA" sz="1500" kern="1200" dirty="0"/>
        </a:p>
      </dsp:txBody>
      <dsp:txXfrm>
        <a:off x="6557531" y="1561906"/>
        <a:ext cx="1385186" cy="1385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D7F2E-B66A-4FCE-A793-BB185CD0B1A1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E2997-E503-4746-8747-607A67DE6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9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146133-C2C6-42E5-9F03-188AA2A4A1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30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6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9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0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2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2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8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0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3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3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8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33C99-2F10-4BF6-A397-15030D7D1FBE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56E66-94E8-4195-A28D-B0D0E7B2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1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114800" y="76200"/>
            <a:ext cx="6324600" cy="762000"/>
          </a:xfrm>
          <a:effectLst>
            <a:outerShdw dist="17961" dir="2700000" sx="1000" sy="1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en-US" sz="4000" dirty="0">
                <a:solidFill>
                  <a:srgbClr val="262626"/>
                </a:solidFill>
              </a:rPr>
              <a:t>Biodiesel Production From Used Soybean oil: Effect Of Methanol to Oil Ratio On Biodiesel Yield and Properties</a:t>
            </a:r>
            <a:endParaRPr 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4706178"/>
            <a:ext cx="3937000" cy="2151822"/>
          </a:xfrm>
          <a:effectLst>
            <a:outerShdw dist="17961" dir="2700000" sx="1000" sy="1000" algn="ctr" rotWithShape="0">
              <a:schemeClr val="bg2"/>
            </a:outerShdw>
          </a:effectLst>
        </p:spPr>
        <p:txBody>
          <a:bodyPr>
            <a:normAutofit fontScale="55000" lnSpcReduction="20000"/>
          </a:bodyPr>
          <a:lstStyle/>
          <a:p>
            <a:pPr lvl="0"/>
            <a:r>
              <a:rPr lang="en-US" sz="3000" dirty="0">
                <a:solidFill>
                  <a:schemeClr val="tx1"/>
                </a:solidFill>
              </a:rPr>
              <a:t>Presented by:</a:t>
            </a:r>
          </a:p>
          <a:p>
            <a:pPr lvl="0"/>
            <a:endParaRPr lang="en-US" sz="3000" dirty="0">
              <a:solidFill>
                <a:schemeClr val="tx1"/>
              </a:solidFill>
            </a:endParaRPr>
          </a:p>
          <a:p>
            <a:pPr lvl="0"/>
            <a:r>
              <a:rPr lang="en-US" sz="3000" dirty="0" err="1">
                <a:solidFill>
                  <a:schemeClr val="tx1"/>
                </a:solidFill>
              </a:rPr>
              <a:t>Hamzah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Arar</a:t>
            </a:r>
            <a:endParaRPr lang="en-US" sz="3000" dirty="0">
              <a:solidFill>
                <a:schemeClr val="tx1"/>
              </a:solidFill>
            </a:endParaRPr>
          </a:p>
          <a:p>
            <a:pPr lvl="0"/>
            <a:r>
              <a:rPr lang="en-US" sz="3000" dirty="0">
                <a:solidFill>
                  <a:schemeClr val="tx1"/>
                </a:solidFill>
              </a:rPr>
              <a:t>Jamal Abu </a:t>
            </a:r>
            <a:r>
              <a:rPr lang="en-US" sz="3000" dirty="0" err="1">
                <a:solidFill>
                  <a:schemeClr val="tx1"/>
                </a:solidFill>
              </a:rPr>
              <a:t>Snenih</a:t>
            </a:r>
            <a:endParaRPr lang="en-US" sz="3000" dirty="0">
              <a:solidFill>
                <a:schemeClr val="tx1"/>
              </a:solidFill>
            </a:endParaRPr>
          </a:p>
          <a:p>
            <a:pPr lvl="0"/>
            <a:r>
              <a:rPr lang="en-US" sz="3000" dirty="0" err="1">
                <a:solidFill>
                  <a:schemeClr val="tx1"/>
                </a:solidFill>
              </a:rPr>
              <a:t>Razan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Amireh</a:t>
            </a:r>
            <a:endParaRPr lang="en-US" sz="3000" dirty="0">
              <a:solidFill>
                <a:schemeClr val="tx1"/>
              </a:solidFill>
            </a:endParaRPr>
          </a:p>
          <a:p>
            <a:pPr lvl="0"/>
            <a:r>
              <a:rPr lang="en-US" sz="3000" dirty="0" err="1">
                <a:solidFill>
                  <a:schemeClr val="tx1"/>
                </a:solidFill>
              </a:rPr>
              <a:t>Worood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err="1">
                <a:solidFill>
                  <a:schemeClr val="tx1"/>
                </a:solidFill>
              </a:rPr>
              <a:t>Ghannam</a:t>
            </a:r>
            <a:endParaRPr lang="en-US" sz="3000" dirty="0">
              <a:solidFill>
                <a:schemeClr val="tx1"/>
              </a:solidFill>
            </a:endParaRPr>
          </a:p>
          <a:p>
            <a:pPr lvl="0"/>
            <a:endParaRPr lang="en-US" sz="3000" dirty="0">
              <a:solidFill>
                <a:schemeClr val="tx1"/>
              </a:solidFill>
            </a:endParaRPr>
          </a:p>
          <a:p>
            <a:r>
              <a:rPr lang="en-US" altLang="ar-SA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Supervisor: Prof. </a:t>
            </a:r>
            <a:r>
              <a:rPr lang="en-US" altLang="ar-SA" sz="28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Amer</a:t>
            </a:r>
            <a:r>
              <a:rPr lang="en-US" altLang="ar-SA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El-</a:t>
            </a:r>
            <a:r>
              <a:rPr lang="en-US" altLang="ar-SA" sz="28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Hamouz</a:t>
            </a:r>
            <a:endParaRPr lang="en-US" altLang="ar-SA" sz="3600" dirty="0">
              <a:solidFill>
                <a:schemeClr val="tx1"/>
              </a:solidFill>
            </a:endParaRPr>
          </a:p>
          <a:p>
            <a:pPr lvl="0"/>
            <a:endParaRPr lang="en-US" sz="3000" dirty="0">
              <a:solidFill>
                <a:schemeClr val="tx1"/>
              </a:solidFill>
            </a:endParaRPr>
          </a:p>
          <a:p>
            <a:pPr algn="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73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Project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Project report structure.</a:t>
            </a:r>
          </a:p>
          <a:p>
            <a:r>
              <a:rPr lang="en-US" dirty="0">
                <a:solidFill>
                  <a:schemeClr val="bg1"/>
                </a:solidFill>
              </a:rPr>
              <a:t>How to deal with difficulties and perform under stress.</a:t>
            </a:r>
          </a:p>
          <a:p>
            <a:r>
              <a:rPr lang="en-US" dirty="0">
                <a:solidFill>
                  <a:schemeClr val="bg1"/>
                </a:solidFill>
              </a:rPr>
              <a:t>Working as a team.</a:t>
            </a:r>
          </a:p>
          <a:p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How to appropriately analysis the data ,discuss the result and make a good recommendation. </a:t>
            </a:r>
          </a:p>
        </p:txBody>
      </p:sp>
    </p:spTree>
    <p:extLst>
      <p:ext uri="{BB962C8B-B14F-4D97-AF65-F5344CB8AC3E}">
        <p14:creationId xmlns:p14="http://schemas.microsoft.com/office/powerpoint/2010/main" val="1803940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Difficulties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Time shortage</a:t>
            </a:r>
          </a:p>
          <a:p>
            <a:r>
              <a:rPr lang="en-US" dirty="0">
                <a:solidFill>
                  <a:schemeClr val="bg1"/>
                </a:solidFill>
              </a:rPr>
              <a:t>Poor material support</a:t>
            </a:r>
          </a:p>
          <a:p>
            <a:r>
              <a:rPr lang="en-US" dirty="0">
                <a:solidFill>
                  <a:schemeClr val="bg1"/>
                </a:solidFill>
              </a:rPr>
              <a:t>Poor equipment quality</a:t>
            </a:r>
          </a:p>
        </p:txBody>
      </p:sp>
    </p:spTree>
    <p:extLst>
      <p:ext uri="{BB962C8B-B14F-4D97-AF65-F5344CB8AC3E}">
        <p14:creationId xmlns:p14="http://schemas.microsoft.com/office/powerpoint/2010/main" val="440142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Recommendation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199615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876010"/>
              </p:ext>
            </p:extLst>
          </p:nvPr>
        </p:nvGraphicFramePr>
        <p:xfrm>
          <a:off x="1806402" y="148113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2215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Layout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Biodiesel Definition, Advantages and disadvantages.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Experimental work.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Results and Discussion.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Conclusion.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391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Biodiesel</a:t>
            </a:r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8665353"/>
              </p:ext>
            </p:extLst>
          </p:nvPr>
        </p:nvGraphicFramePr>
        <p:xfrm>
          <a:off x="1681163" y="2147889"/>
          <a:ext cx="7666037" cy="3249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9754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Methodology &amp; Experimental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Problem statement</a:t>
            </a:r>
          </a:p>
          <a:p>
            <a:r>
              <a:rPr lang="en-US" dirty="0">
                <a:solidFill>
                  <a:schemeClr val="bg1"/>
                </a:solidFill>
              </a:rPr>
              <a:t>Oil type and source selection</a:t>
            </a:r>
          </a:p>
          <a:p>
            <a:r>
              <a:rPr lang="en-US" dirty="0">
                <a:solidFill>
                  <a:schemeClr val="bg1"/>
                </a:solidFill>
              </a:rPr>
              <a:t>Production method selection</a:t>
            </a:r>
          </a:p>
          <a:p>
            <a:r>
              <a:rPr lang="en-US" dirty="0">
                <a:solidFill>
                  <a:schemeClr val="bg1"/>
                </a:solidFill>
              </a:rPr>
              <a:t>Primary procedure</a:t>
            </a:r>
          </a:p>
          <a:p>
            <a:r>
              <a:rPr lang="en-US" dirty="0">
                <a:solidFill>
                  <a:schemeClr val="bg1"/>
                </a:solidFill>
              </a:rPr>
              <a:t>Final procedure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250" y="1794705"/>
            <a:ext cx="5577205" cy="3249930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122249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  <a:cs typeface="Times New Roman" pitchFamily="18" charset="0"/>
              </a:rPr>
              <a:t>Result and Discussion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537" y="1417638"/>
            <a:ext cx="6269566" cy="4530062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  <a:cs typeface="Times New Roman" pitchFamily="18" charset="0"/>
              </a:rPr>
              <a:t>The following parameters are found to effect </a:t>
            </a:r>
            <a:r>
              <a:rPr lang="en-US" dirty="0">
                <a:solidFill>
                  <a:schemeClr val="bg1"/>
                </a:solidFill>
              </a:rPr>
              <a:t>the transesterification process yield and properties:</a:t>
            </a:r>
            <a:endParaRPr lang="en-US" dirty="0">
              <a:solidFill>
                <a:schemeClr val="bg1"/>
              </a:solidFill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Temperature.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Stirring time.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Mixing speed.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Catalyst type.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Methanol to oil ratio.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457379"/>
              </p:ext>
            </p:extLst>
          </p:nvPr>
        </p:nvGraphicFramePr>
        <p:xfrm>
          <a:off x="7599040" y="839529"/>
          <a:ext cx="3456384" cy="5460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3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v"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Viscosity</a:t>
                      </a:r>
                    </a:p>
                    <a:p>
                      <a:pPr marL="342900" indent="-342900">
                        <a:buFont typeface="Wingdings" pitchFamily="2" charset="2"/>
                        <a:buChar char="v"/>
                      </a:pP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v"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Density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Wingdings" pitchFamily="2" charset="2"/>
                        <a:buChar char="v"/>
                      </a:pP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v"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Flash point 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Yield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Wingdings" pitchFamily="2" charset="2"/>
                        <a:buChar char="v"/>
                      </a:pP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1800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v"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blending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18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Diesel</a:t>
                      </a:r>
                      <a:r>
                        <a:rPr lang="en-US" sz="2000" b="1" kern="1200" baseline="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engine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910" y="826965"/>
            <a:ext cx="172819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811" y="1763071"/>
            <a:ext cx="1725613" cy="64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811" y="2483151"/>
            <a:ext cx="1725613" cy="72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811" y="3203230"/>
            <a:ext cx="164887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597" y="3995319"/>
            <a:ext cx="1733827" cy="72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599" y="4715399"/>
            <a:ext cx="1733826" cy="72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C:\Users\Adam Botach\AppData\Local\Microsoft\Windows\INetCache\Content.Word\18361115_649958758524325_649831668_n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597" y="5435477"/>
            <a:ext cx="1733827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903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cs typeface="Times New Roman" pitchFamily="18" charset="0"/>
              </a:rPr>
              <a:t>Discussion points:</a:t>
            </a:r>
          </a:p>
          <a:p>
            <a:r>
              <a:rPr lang="en-US" dirty="0">
                <a:solidFill>
                  <a:schemeClr val="bg1"/>
                </a:solidFill>
              </a:rPr>
              <a:t>How did the produced biodiesel stand to the standards?</a:t>
            </a:r>
          </a:p>
          <a:p>
            <a:r>
              <a:rPr lang="en-US" dirty="0">
                <a:solidFill>
                  <a:schemeClr val="bg1"/>
                </a:solidFill>
              </a:rPr>
              <a:t>Comparison between biodiesel and its blends.</a:t>
            </a:r>
          </a:p>
          <a:p>
            <a:r>
              <a:rPr lang="en-US" dirty="0">
                <a:solidFill>
                  <a:schemeClr val="bg1"/>
                </a:solidFill>
              </a:rPr>
              <a:t>Biodiesel and its blends performance in diesel engine.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7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401638"/>
            <a:ext cx="10972800" cy="1143000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cs typeface="Times New Roman" pitchFamily="18" charset="0"/>
              </a:rPr>
              <a:t>The effect of molar ratio of methanol to oil on</a:t>
            </a:r>
            <a:br>
              <a:rPr lang="en-US" b="1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b="1" dirty="0">
                <a:solidFill>
                  <a:schemeClr val="bg1"/>
                </a:solidFill>
                <a:cs typeface="Times New Roman" pitchFamily="18" charset="0"/>
              </a:rPr>
              <a:t>biodiesel yield and properties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1527" y="2057400"/>
            <a:ext cx="6900473" cy="404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2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Biodiesel Blends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642917254"/>
              </p:ext>
            </p:extLst>
          </p:nvPr>
        </p:nvGraphicFramePr>
        <p:xfrm>
          <a:off x="1116876" y="2154238"/>
          <a:ext cx="5250536" cy="3385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40933393"/>
              </p:ext>
            </p:extLst>
          </p:nvPr>
        </p:nvGraphicFramePr>
        <p:xfrm>
          <a:off x="6367412" y="2154238"/>
          <a:ext cx="5214988" cy="3382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659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Biodiesel engine test</a:t>
            </a:r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543184"/>
              </p:ext>
            </p:extLst>
          </p:nvPr>
        </p:nvGraphicFramePr>
        <p:xfrm>
          <a:off x="1576871" y="1727544"/>
          <a:ext cx="9038257" cy="3811866"/>
        </p:xfrm>
        <a:graphic>
          <a:graphicData uri="http://schemas.openxmlformats.org/drawingml/2006/table">
            <a:tbl>
              <a:tblPr firstRow="1" firstCol="1" bandRow="1"/>
              <a:tblGrid>
                <a:gridCol w="1209249">
                  <a:extLst>
                    <a:ext uri="{9D8B030D-6E8A-4147-A177-3AD203B41FA5}">
                      <a16:colId xmlns:a16="http://schemas.microsoft.com/office/drawing/2014/main" val="1651592925"/>
                    </a:ext>
                  </a:extLst>
                </a:gridCol>
                <a:gridCol w="1209249">
                  <a:extLst>
                    <a:ext uri="{9D8B030D-6E8A-4147-A177-3AD203B41FA5}">
                      <a16:colId xmlns:a16="http://schemas.microsoft.com/office/drawing/2014/main" val="2866040527"/>
                    </a:ext>
                  </a:extLst>
                </a:gridCol>
                <a:gridCol w="667607">
                  <a:extLst>
                    <a:ext uri="{9D8B030D-6E8A-4147-A177-3AD203B41FA5}">
                      <a16:colId xmlns:a16="http://schemas.microsoft.com/office/drawing/2014/main" val="1187838748"/>
                    </a:ext>
                  </a:extLst>
                </a:gridCol>
                <a:gridCol w="667607">
                  <a:extLst>
                    <a:ext uri="{9D8B030D-6E8A-4147-A177-3AD203B41FA5}">
                      <a16:colId xmlns:a16="http://schemas.microsoft.com/office/drawing/2014/main" val="2633918161"/>
                    </a:ext>
                  </a:extLst>
                </a:gridCol>
                <a:gridCol w="667607">
                  <a:extLst>
                    <a:ext uri="{9D8B030D-6E8A-4147-A177-3AD203B41FA5}">
                      <a16:colId xmlns:a16="http://schemas.microsoft.com/office/drawing/2014/main" val="4091591860"/>
                    </a:ext>
                  </a:extLst>
                </a:gridCol>
                <a:gridCol w="794311">
                  <a:extLst>
                    <a:ext uri="{9D8B030D-6E8A-4147-A177-3AD203B41FA5}">
                      <a16:colId xmlns:a16="http://schemas.microsoft.com/office/drawing/2014/main" val="3682851890"/>
                    </a:ext>
                  </a:extLst>
                </a:gridCol>
                <a:gridCol w="794311">
                  <a:extLst>
                    <a:ext uri="{9D8B030D-6E8A-4147-A177-3AD203B41FA5}">
                      <a16:colId xmlns:a16="http://schemas.microsoft.com/office/drawing/2014/main" val="2392429139"/>
                    </a:ext>
                  </a:extLst>
                </a:gridCol>
                <a:gridCol w="780974">
                  <a:extLst>
                    <a:ext uri="{9D8B030D-6E8A-4147-A177-3AD203B41FA5}">
                      <a16:colId xmlns:a16="http://schemas.microsoft.com/office/drawing/2014/main" val="2859290155"/>
                    </a:ext>
                  </a:extLst>
                </a:gridCol>
                <a:gridCol w="749114">
                  <a:extLst>
                    <a:ext uri="{9D8B030D-6E8A-4147-A177-3AD203B41FA5}">
                      <a16:colId xmlns:a16="http://schemas.microsoft.com/office/drawing/2014/main" val="1599167112"/>
                    </a:ext>
                  </a:extLst>
                </a:gridCol>
                <a:gridCol w="749114">
                  <a:extLst>
                    <a:ext uri="{9D8B030D-6E8A-4147-A177-3AD203B41FA5}">
                      <a16:colId xmlns:a16="http://schemas.microsoft.com/office/drawing/2014/main" val="1337579208"/>
                    </a:ext>
                  </a:extLst>
                </a:gridCol>
                <a:gridCol w="749114">
                  <a:extLst>
                    <a:ext uri="{9D8B030D-6E8A-4147-A177-3AD203B41FA5}">
                      <a16:colId xmlns:a16="http://schemas.microsoft.com/office/drawing/2014/main" val="203904306"/>
                    </a:ext>
                  </a:extLst>
                </a:gridCol>
              </a:tblGrid>
              <a:tr h="1938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Property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Diesel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B20,M10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B20,M5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F3F7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500434"/>
                  </a:ext>
                </a:extLst>
              </a:tr>
              <a:tr h="38046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1  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167175"/>
                  </a:ext>
                </a:extLst>
              </a:tr>
              <a:tr h="38046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Injected quantity (mg/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7860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2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396747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3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353203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4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827552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5 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942039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8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178970"/>
                  </a:ext>
                </a:extLst>
              </a:tr>
              <a:tr h="3804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9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Engine speed (rpm)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809618"/>
                  </a:ext>
                </a:extLst>
              </a:tr>
              <a:tr h="38046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ctr">
                    <a:lnL>
                      <a:noFill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Smoke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cloud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Cloudy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Cloudy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Cloudy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Less cloudy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Less cloudy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Little cloud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cloud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cloud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501322"/>
                  </a:ext>
                </a:extLst>
              </a:tr>
              <a:tr h="19386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Sound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A7D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Lowest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Lowest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Medium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3F3F3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Medium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9525" marB="9525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5728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2092452" y="105489"/>
            <a:ext cx="155014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kumimoji="0" lang="en-US" alt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2424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Другая 11">
      <a:dk1>
        <a:srgbClr val="262626"/>
      </a:dk1>
      <a:lt1>
        <a:srgbClr val="FFFFFF"/>
      </a:lt1>
      <a:dk2>
        <a:srgbClr val="30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405</Words>
  <Application>Microsoft Office PowerPoint</Application>
  <PresentationFormat>Widescreen</PresentationFormat>
  <Paragraphs>185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1_Office Theme</vt:lpstr>
      <vt:lpstr>Biodiesel Production From Used Soybean oil: Effect Of Methanol to Oil Ratio On Biodiesel Yield and Properties</vt:lpstr>
      <vt:lpstr>Layout</vt:lpstr>
      <vt:lpstr>Biodiesel</vt:lpstr>
      <vt:lpstr>Methodology &amp; Experimental Work</vt:lpstr>
      <vt:lpstr>Result and Discussion </vt:lpstr>
      <vt:lpstr>PowerPoint Presentation</vt:lpstr>
      <vt:lpstr>The effect of molar ratio of methanol to oil on biodiesel yield and properties</vt:lpstr>
      <vt:lpstr>Biodiesel Blends</vt:lpstr>
      <vt:lpstr>Biodiesel engine test</vt:lpstr>
      <vt:lpstr>Project Outcomes</vt:lpstr>
      <vt:lpstr>Difficulties</vt:lpstr>
      <vt:lpstr>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Work</dc:title>
  <dc:creator>user</dc:creator>
  <cp:lastModifiedBy>jamal Abu Snenih</cp:lastModifiedBy>
  <cp:revision>44</cp:revision>
  <dcterms:created xsi:type="dcterms:W3CDTF">2017-05-20T09:07:39Z</dcterms:created>
  <dcterms:modified xsi:type="dcterms:W3CDTF">2017-05-23T07:05:02Z</dcterms:modified>
</cp:coreProperties>
</file>