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vml" ContentType="application/vnd.openxmlformats-officedocument.vmlDrawing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 bookmarkIdSeed="9">
  <p:sldMasterIdLst>
    <p:sldMasterId id="2147483658" r:id="rId1"/>
    <p:sldMasterId id="2147483659" r:id="rId2"/>
    <p:sldMasterId id="2147483674" r:id="rId3"/>
  </p:sldMasterIdLst>
  <p:notesMasterIdLst>
    <p:notesMasterId r:id="rId106"/>
  </p:notesMasterIdLst>
  <p:handoutMasterIdLst>
    <p:handoutMasterId r:id="rId107"/>
  </p:handoutMasterIdLst>
  <p:sldIdLst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7" r:id="rId13"/>
    <p:sldId id="284" r:id="rId14"/>
    <p:sldId id="285" r:id="rId15"/>
    <p:sldId id="271" r:id="rId16"/>
    <p:sldId id="286" r:id="rId17"/>
    <p:sldId id="288" r:id="rId18"/>
    <p:sldId id="287" r:id="rId19"/>
    <p:sldId id="289" r:id="rId20"/>
    <p:sldId id="292" r:id="rId21"/>
    <p:sldId id="290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274" r:id="rId38"/>
    <p:sldId id="309" r:id="rId39"/>
    <p:sldId id="310" r:id="rId40"/>
    <p:sldId id="311" r:id="rId41"/>
    <p:sldId id="312" r:id="rId42"/>
    <p:sldId id="313" r:id="rId43"/>
    <p:sldId id="314" r:id="rId44"/>
    <p:sldId id="315" r:id="rId45"/>
    <p:sldId id="316" r:id="rId46"/>
    <p:sldId id="317" r:id="rId47"/>
    <p:sldId id="318" r:id="rId48"/>
    <p:sldId id="319" r:id="rId49"/>
    <p:sldId id="320" r:id="rId50"/>
    <p:sldId id="321" r:id="rId51"/>
    <p:sldId id="322" r:id="rId52"/>
    <p:sldId id="323" r:id="rId53"/>
    <p:sldId id="324" r:id="rId54"/>
    <p:sldId id="325" r:id="rId55"/>
    <p:sldId id="326" r:id="rId56"/>
    <p:sldId id="327" r:id="rId57"/>
    <p:sldId id="328" r:id="rId58"/>
    <p:sldId id="329" r:id="rId59"/>
    <p:sldId id="330" r:id="rId60"/>
    <p:sldId id="331" r:id="rId61"/>
    <p:sldId id="332" r:id="rId62"/>
    <p:sldId id="334" r:id="rId63"/>
    <p:sldId id="333" r:id="rId64"/>
    <p:sldId id="375" r:id="rId65"/>
    <p:sldId id="387" r:id="rId66"/>
    <p:sldId id="388" r:id="rId67"/>
    <p:sldId id="386" r:id="rId68"/>
    <p:sldId id="376" r:id="rId69"/>
    <p:sldId id="389" r:id="rId70"/>
    <p:sldId id="390" r:id="rId71"/>
    <p:sldId id="391" r:id="rId72"/>
    <p:sldId id="378" r:id="rId73"/>
    <p:sldId id="392" r:id="rId74"/>
    <p:sldId id="393" r:id="rId75"/>
    <p:sldId id="394" r:id="rId76"/>
    <p:sldId id="395" r:id="rId77"/>
    <p:sldId id="396" r:id="rId78"/>
    <p:sldId id="397" r:id="rId79"/>
    <p:sldId id="398" r:id="rId80"/>
    <p:sldId id="400" r:id="rId81"/>
    <p:sldId id="402" r:id="rId82"/>
    <p:sldId id="403" r:id="rId83"/>
    <p:sldId id="405" r:id="rId84"/>
    <p:sldId id="406" r:id="rId85"/>
    <p:sldId id="407" r:id="rId86"/>
    <p:sldId id="408" r:id="rId87"/>
    <p:sldId id="409" r:id="rId88"/>
    <p:sldId id="410" r:id="rId89"/>
    <p:sldId id="412" r:id="rId90"/>
    <p:sldId id="413" r:id="rId91"/>
    <p:sldId id="414" r:id="rId92"/>
    <p:sldId id="420" r:id="rId93"/>
    <p:sldId id="421" r:id="rId94"/>
    <p:sldId id="422" r:id="rId95"/>
    <p:sldId id="416" r:id="rId96"/>
    <p:sldId id="423" r:id="rId97"/>
    <p:sldId id="417" r:id="rId98"/>
    <p:sldId id="424" r:id="rId99"/>
    <p:sldId id="425" r:id="rId100"/>
    <p:sldId id="426" r:id="rId101"/>
    <p:sldId id="427" r:id="rId102"/>
    <p:sldId id="428" r:id="rId103"/>
    <p:sldId id="429" r:id="rId104"/>
    <p:sldId id="280" r:id="rId105"/>
  </p:sldIdLst>
  <p:sldSz cx="9144000" cy="5143500" type="screen16x9"/>
  <p:notesSz cx="6858000" cy="9144000"/>
  <p:embeddedFontLst>
    <p:embeddedFont>
      <p:font typeface="Abril Fatface" panose="020B0604020202020204" charset="0"/>
      <p:regular r:id="rId108"/>
    </p:embeddedFont>
    <p:embeddedFont>
      <p:font typeface="Raleway" panose="020B0604020202020204" charset="0"/>
      <p:regular r:id="rId109"/>
      <p:bold r:id="rId110"/>
      <p:italic r:id="rId111"/>
      <p:boldItalic r:id="rId112"/>
    </p:embeddedFont>
    <p:embeddedFont>
      <p:font typeface="Calibri Light" panose="020F0302020204030204" pitchFamily="34" charset="0"/>
      <p:regular r:id="rId113"/>
      <p:italic r:id="rId114"/>
    </p:embeddedFont>
    <p:embeddedFont>
      <p:font typeface="Calibri" panose="020F0502020204030204" pitchFamily="34" charset="0"/>
      <p:regular r:id="rId115"/>
      <p:bold r:id="rId116"/>
      <p:italic r:id="rId117"/>
      <p:boldItalic r:id="rId1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990742C-0100-4CE1-8E69-D3B87522F622}">
  <a:tblStyle styleId="{D990742C-0100-4CE1-8E69-D3B87522F62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94660"/>
  </p:normalViewPr>
  <p:slideViewPr>
    <p:cSldViewPr snapToGrid="0">
      <p:cViewPr varScale="1">
        <p:scale>
          <a:sx n="85" d="100"/>
          <a:sy n="85" d="100"/>
        </p:scale>
        <p:origin x="9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117" Type="http://schemas.openxmlformats.org/officeDocument/2006/relationships/font" Target="fonts/font10.fntdata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font" Target="fonts/font5.fntdata"/><Relationship Id="rId16" Type="http://schemas.openxmlformats.org/officeDocument/2006/relationships/slide" Target="slides/slide13.xml"/><Relationship Id="rId107" Type="http://schemas.openxmlformats.org/officeDocument/2006/relationships/handoutMaster" Target="handoutMasters/handoutMaster1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13" Type="http://schemas.openxmlformats.org/officeDocument/2006/relationships/font" Target="fonts/font6.fntdata"/><Relationship Id="rId118" Type="http://schemas.openxmlformats.org/officeDocument/2006/relationships/font" Target="fonts/font11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121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103" Type="http://schemas.openxmlformats.org/officeDocument/2006/relationships/slide" Target="slides/slide100.xml"/><Relationship Id="rId108" Type="http://schemas.openxmlformats.org/officeDocument/2006/relationships/font" Target="fonts/font1.fntdata"/><Relationship Id="rId116" Type="http://schemas.openxmlformats.org/officeDocument/2006/relationships/font" Target="fonts/font9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11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6" Type="http://schemas.openxmlformats.org/officeDocument/2006/relationships/notesMaster" Target="notesMasters/notesMaster1.xml"/><Relationship Id="rId114" Type="http://schemas.openxmlformats.org/officeDocument/2006/relationships/font" Target="fonts/font7.fntdata"/><Relationship Id="rId119" Type="http://schemas.openxmlformats.org/officeDocument/2006/relationships/presProps" Target="presProp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12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font" Target="fonts/font2.fntdata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120" Type="http://schemas.openxmlformats.org/officeDocument/2006/relationships/viewProps" Target="viewProps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font" Target="fonts/font3.fntdata"/><Relationship Id="rId115" Type="http://schemas.openxmlformats.org/officeDocument/2006/relationships/font" Target="fonts/font8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aiF%20Jouhari\Desktop\PVSY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cap="all" spc="15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Average Monthly Electricity production for 13</a:t>
            </a:r>
            <a:r>
              <a:rPr lang="en-US" baseline="0"/>
              <a:t> kwP NOMINAL POWER SYSTEM</a:t>
            </a:r>
            <a:endParaRPr lang="en-US"/>
          </a:p>
        </c:rich>
      </c:tx>
      <c:layout>
        <c:manualLayout>
          <c:xMode val="edge"/>
          <c:yMode val="edge"/>
          <c:x val="0.11852955506310214"/>
          <c:y val="1.928436042165937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cap="all" spc="15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Sheet1!$C$2</c:f>
              <c:strCache>
                <c:ptCount val="1"/>
                <c:pt idx="0">
                  <c:v>Jan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Sheet1!$D$2</c:f>
              <c:numCache>
                <c:formatCode>General</c:formatCode>
                <c:ptCount val="1"/>
                <c:pt idx="0">
                  <c:v>1240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4F-4B37-9350-8ED7CB08EEB0}"/>
            </c:ext>
          </c:extLst>
        </c:ser>
        <c:ser>
          <c:idx val="1"/>
          <c:order val="1"/>
          <c:tx>
            <c:strRef>
              <c:f>Sheet1!$C$3</c:f>
              <c:strCache>
                <c:ptCount val="1"/>
                <c:pt idx="0">
                  <c:v>Feb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Sheet1!$D$3</c:f>
              <c:numCache>
                <c:formatCode>General</c:formatCode>
                <c:ptCount val="1"/>
                <c:pt idx="0">
                  <c:v>1230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54F-4B37-9350-8ED7CB08EEB0}"/>
            </c:ext>
          </c:extLst>
        </c:ser>
        <c:ser>
          <c:idx val="2"/>
          <c:order val="2"/>
          <c:tx>
            <c:strRef>
              <c:f>Sheet1!$C$4</c:f>
              <c:strCache>
                <c:ptCount val="1"/>
                <c:pt idx="0">
                  <c:v>Mar</c:v>
                </c:pt>
              </c:strCache>
            </c:strRef>
          </c:tx>
          <c:spPr>
            <a:pattFill prst="narHorz">
              <a:fgClr>
                <a:schemeClr val="accent3"/>
              </a:fgClr>
              <a:bgClr>
                <a:schemeClr val="accent3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3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Sheet1!$D$4</c:f>
              <c:numCache>
                <c:formatCode>General</c:formatCode>
                <c:ptCount val="1"/>
                <c:pt idx="0">
                  <c:v>1760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54F-4B37-9350-8ED7CB08EEB0}"/>
            </c:ext>
          </c:extLst>
        </c:ser>
        <c:ser>
          <c:idx val="3"/>
          <c:order val="3"/>
          <c:tx>
            <c:strRef>
              <c:f>Sheet1!$C$5</c:f>
              <c:strCache>
                <c:ptCount val="1"/>
                <c:pt idx="0">
                  <c:v>Apr</c:v>
                </c:pt>
              </c:strCache>
            </c:strRef>
          </c:tx>
          <c:spPr>
            <a:pattFill prst="narHorz">
              <a:fgClr>
                <a:schemeClr val="accent4"/>
              </a:fgClr>
              <a:bgClr>
                <a:schemeClr val="accent4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4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Sheet1!$D$5</c:f>
              <c:numCache>
                <c:formatCode>General</c:formatCode>
                <c:ptCount val="1"/>
                <c:pt idx="0">
                  <c:v>1800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54F-4B37-9350-8ED7CB08EEB0}"/>
            </c:ext>
          </c:extLst>
        </c:ser>
        <c:ser>
          <c:idx val="4"/>
          <c:order val="4"/>
          <c:tx>
            <c:strRef>
              <c:f>Sheet1!$C$6</c:f>
              <c:strCache>
                <c:ptCount val="1"/>
                <c:pt idx="0">
                  <c:v>May</c:v>
                </c:pt>
              </c:strCache>
            </c:strRef>
          </c:tx>
          <c:spPr>
            <a:pattFill prst="narHorz">
              <a:fgClr>
                <a:schemeClr val="accent5"/>
              </a:fgClr>
              <a:bgClr>
                <a:schemeClr val="accent5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5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Sheet1!$D$6</c:f>
              <c:numCache>
                <c:formatCode>General</c:formatCode>
                <c:ptCount val="1"/>
                <c:pt idx="0">
                  <c:v>2010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54F-4B37-9350-8ED7CB08EEB0}"/>
            </c:ext>
          </c:extLst>
        </c:ser>
        <c:ser>
          <c:idx val="5"/>
          <c:order val="5"/>
          <c:tx>
            <c:strRef>
              <c:f>Sheet1!$C$7</c:f>
              <c:strCache>
                <c:ptCount val="1"/>
                <c:pt idx="0">
                  <c:v>Jun</c:v>
                </c:pt>
              </c:strCache>
            </c:strRef>
          </c:tx>
          <c:spPr>
            <a:pattFill prst="narHorz">
              <a:fgClr>
                <a:schemeClr val="accent6"/>
              </a:fgClr>
              <a:bgClr>
                <a:schemeClr val="accent6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6"/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Sheet1!$D$7</c:f>
              <c:numCache>
                <c:formatCode>General</c:formatCode>
                <c:ptCount val="1"/>
                <c:pt idx="0">
                  <c:v>2040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54F-4B37-9350-8ED7CB08EEB0}"/>
            </c:ext>
          </c:extLst>
        </c:ser>
        <c:ser>
          <c:idx val="6"/>
          <c:order val="6"/>
          <c:tx>
            <c:strRef>
              <c:f>Sheet1!$C$8</c:f>
              <c:strCache>
                <c:ptCount val="1"/>
                <c:pt idx="0">
                  <c:v>Jul</c:v>
                </c:pt>
              </c:strCache>
            </c:strRef>
          </c:tx>
          <c:spPr>
            <a:pattFill prst="narHorz">
              <a:fgClr>
                <a:schemeClr val="accent1">
                  <a:lumMod val="60000"/>
                </a:schemeClr>
              </a:fgClr>
              <a:bgClr>
                <a:schemeClr val="accent1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Sheet1!$D$8</c:f>
              <c:numCache>
                <c:formatCode>General</c:formatCode>
                <c:ptCount val="1"/>
                <c:pt idx="0">
                  <c:v>2090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54F-4B37-9350-8ED7CB08EEB0}"/>
            </c:ext>
          </c:extLst>
        </c:ser>
        <c:ser>
          <c:idx val="7"/>
          <c:order val="7"/>
          <c:tx>
            <c:strRef>
              <c:f>Sheet1!$C$9</c:f>
              <c:strCache>
                <c:ptCount val="1"/>
                <c:pt idx="0">
                  <c:v>Aug</c:v>
                </c:pt>
              </c:strCache>
            </c:strRef>
          </c:tx>
          <c:spPr>
            <a:pattFill prst="narHorz">
              <a:fgClr>
                <a:schemeClr val="accent2">
                  <a:lumMod val="60000"/>
                </a:schemeClr>
              </a:fgClr>
              <a:bgClr>
                <a:schemeClr val="accent2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Sheet1!$D$9</c:f>
              <c:numCache>
                <c:formatCode>General</c:formatCode>
                <c:ptCount val="1"/>
                <c:pt idx="0">
                  <c:v>2060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54F-4B37-9350-8ED7CB08EEB0}"/>
            </c:ext>
          </c:extLst>
        </c:ser>
        <c:ser>
          <c:idx val="8"/>
          <c:order val="8"/>
          <c:tx>
            <c:strRef>
              <c:f>Sheet1!$C$10</c:f>
              <c:strCache>
                <c:ptCount val="1"/>
                <c:pt idx="0">
                  <c:v>Sep</c:v>
                </c:pt>
              </c:strCache>
            </c:strRef>
          </c:tx>
          <c:spPr>
            <a:pattFill prst="narHorz">
              <a:fgClr>
                <a:schemeClr val="accent3">
                  <a:lumMod val="60000"/>
                </a:schemeClr>
              </a:fgClr>
              <a:bgClr>
                <a:schemeClr val="accent3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3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Sheet1!$D$10</c:f>
              <c:numCache>
                <c:formatCode>General</c:formatCode>
                <c:ptCount val="1"/>
                <c:pt idx="0">
                  <c:v>1900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54F-4B37-9350-8ED7CB08EEB0}"/>
            </c:ext>
          </c:extLst>
        </c:ser>
        <c:ser>
          <c:idx val="9"/>
          <c:order val="9"/>
          <c:tx>
            <c:strRef>
              <c:f>Sheet1!$C$11</c:f>
              <c:strCache>
                <c:ptCount val="1"/>
                <c:pt idx="0">
                  <c:v>Oct</c:v>
                </c:pt>
              </c:strCache>
            </c:strRef>
          </c:tx>
          <c:spPr>
            <a:pattFill prst="narHorz">
              <a:fgClr>
                <a:schemeClr val="accent4">
                  <a:lumMod val="60000"/>
                </a:schemeClr>
              </a:fgClr>
              <a:bgClr>
                <a:schemeClr val="accent4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4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Sheet1!$D$11</c:f>
              <c:numCache>
                <c:formatCode>General</c:formatCode>
                <c:ptCount val="1"/>
                <c:pt idx="0">
                  <c:v>1760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154F-4B37-9350-8ED7CB08EEB0}"/>
            </c:ext>
          </c:extLst>
        </c:ser>
        <c:ser>
          <c:idx val="10"/>
          <c:order val="10"/>
          <c:tx>
            <c:strRef>
              <c:f>Sheet1!$C$12</c:f>
              <c:strCache>
                <c:ptCount val="1"/>
                <c:pt idx="0">
                  <c:v>Nov</c:v>
                </c:pt>
              </c:strCache>
            </c:strRef>
          </c:tx>
          <c:spPr>
            <a:pattFill prst="narHorz">
              <a:fgClr>
                <a:schemeClr val="accent5">
                  <a:lumMod val="60000"/>
                </a:schemeClr>
              </a:fgClr>
              <a:bgClr>
                <a:schemeClr val="accent5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5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Sheet1!$D$12</c:f>
              <c:numCache>
                <c:formatCode>General</c:formatCode>
                <c:ptCount val="1"/>
                <c:pt idx="0">
                  <c:v>1440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154F-4B37-9350-8ED7CB08EEB0}"/>
            </c:ext>
          </c:extLst>
        </c:ser>
        <c:ser>
          <c:idx val="11"/>
          <c:order val="11"/>
          <c:tx>
            <c:strRef>
              <c:f>Sheet1!$C$13</c:f>
              <c:strCache>
                <c:ptCount val="1"/>
                <c:pt idx="0">
                  <c:v>Dec</c:v>
                </c:pt>
              </c:strCache>
            </c:strRef>
          </c:tx>
          <c:spPr>
            <a:pattFill prst="narHorz">
              <a:fgClr>
                <a:schemeClr val="accent6">
                  <a:lumMod val="60000"/>
                </a:schemeClr>
              </a:fgClr>
              <a:bgClr>
                <a:schemeClr val="accent6">
                  <a:lumMod val="60000"/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6">
                  <a:lumMod val="60000"/>
                </a:schemeClr>
              </a:innerShdw>
            </a:effectLst>
          </c:spPr>
          <c:invertIfNegative val="0"/>
          <c:cat>
            <c:strRef>
              <c:f>Sheet1!$D$1</c:f>
              <c:strCache>
                <c:ptCount val="1"/>
                <c:pt idx="0">
                  <c:v>Em</c:v>
                </c:pt>
              </c:strCache>
            </c:strRef>
          </c:cat>
          <c:val>
            <c:numRef>
              <c:f>Sheet1!$D$13</c:f>
              <c:numCache>
                <c:formatCode>General</c:formatCode>
                <c:ptCount val="1"/>
                <c:pt idx="0">
                  <c:v>1270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54F-4B37-9350-8ED7CB08EE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4"/>
        <c:overlap val="-22"/>
        <c:axId val="363558672"/>
        <c:axId val="363559000"/>
      </c:barChart>
      <c:catAx>
        <c:axId val="36355867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Month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3559000"/>
        <c:crosses val="autoZero"/>
        <c:auto val="1"/>
        <c:lblAlgn val="ctr"/>
        <c:lblOffset val="100"/>
        <c:noMultiLvlLbl val="0"/>
      </c:catAx>
      <c:valAx>
        <c:axId val="36355900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Em(KW.hr)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35586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B294EC-D04A-4F7F-9FD4-24FFF1D38002}" type="doc">
      <dgm:prSet loTypeId="urn:microsoft.com/office/officeart/2005/8/layout/vList4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35624B03-DA4B-43BC-AB5E-8B02F7F1141C}">
      <dgm:prSet phldrT="[Text]"/>
      <dgm:spPr/>
      <dgm:t>
        <a:bodyPr/>
        <a:lstStyle/>
        <a:p>
          <a:r>
            <a:rPr lang="en-US" dirty="0"/>
            <a:t>1.Introduction  </a:t>
          </a:r>
          <a:endParaRPr lang="en-GB" dirty="0"/>
        </a:p>
      </dgm:t>
    </dgm:pt>
    <dgm:pt modelId="{664F09F9-13DF-4E12-B3C7-56842EF3CC95}" type="parTrans" cxnId="{26F5B046-D52A-4802-A83A-BA38BEA72395}">
      <dgm:prSet/>
      <dgm:spPr/>
      <dgm:t>
        <a:bodyPr/>
        <a:lstStyle/>
        <a:p>
          <a:endParaRPr lang="en-GB"/>
        </a:p>
      </dgm:t>
    </dgm:pt>
    <dgm:pt modelId="{7923582A-D460-46F4-B780-7D447D50FF54}" type="sibTrans" cxnId="{26F5B046-D52A-4802-A83A-BA38BEA72395}">
      <dgm:prSet/>
      <dgm:spPr/>
      <dgm:t>
        <a:bodyPr/>
        <a:lstStyle/>
        <a:p>
          <a:endParaRPr lang="en-GB"/>
        </a:p>
      </dgm:t>
    </dgm:pt>
    <dgm:pt modelId="{04474B3B-E300-4C21-B3EF-EAC33D89B944}">
      <dgm:prSet/>
      <dgm:spPr/>
      <dgm:t>
        <a:bodyPr/>
        <a:lstStyle/>
        <a:p>
          <a:r>
            <a:rPr lang="en-US" dirty="0"/>
            <a:t>7.Electrical Design	</a:t>
          </a:r>
          <a:endParaRPr lang="en-GB" dirty="0"/>
        </a:p>
      </dgm:t>
    </dgm:pt>
    <dgm:pt modelId="{210CC86D-5956-43E3-B5EA-6B09C30B465A}" type="parTrans" cxnId="{5AEFE2E1-6D8A-46D5-9195-5CA3D0794AE7}">
      <dgm:prSet/>
      <dgm:spPr/>
      <dgm:t>
        <a:bodyPr/>
        <a:lstStyle/>
        <a:p>
          <a:endParaRPr lang="en-GB"/>
        </a:p>
      </dgm:t>
    </dgm:pt>
    <dgm:pt modelId="{34F0EFBB-59D9-4B5C-AC13-E1E392B304A9}" type="sibTrans" cxnId="{5AEFE2E1-6D8A-46D5-9195-5CA3D0794AE7}">
      <dgm:prSet/>
      <dgm:spPr/>
      <dgm:t>
        <a:bodyPr/>
        <a:lstStyle/>
        <a:p>
          <a:endParaRPr lang="en-GB"/>
        </a:p>
      </dgm:t>
    </dgm:pt>
    <dgm:pt modelId="{C4A0A066-440F-424F-95DC-D950CB84B72C}">
      <dgm:prSet/>
      <dgm:spPr/>
      <dgm:t>
        <a:bodyPr/>
        <a:lstStyle/>
        <a:p>
          <a:r>
            <a:rPr lang="en-US" dirty="0"/>
            <a:t>2.Earlier Studies</a:t>
          </a:r>
          <a:endParaRPr lang="en-GB" dirty="0"/>
        </a:p>
      </dgm:t>
    </dgm:pt>
    <dgm:pt modelId="{CFB9EC41-F917-4BA0-BA5A-73E6CF288E61}" type="parTrans" cxnId="{49B3BFDA-9198-4CFB-B92F-4F98F256ECB9}">
      <dgm:prSet/>
      <dgm:spPr/>
      <dgm:t>
        <a:bodyPr/>
        <a:lstStyle/>
        <a:p>
          <a:endParaRPr lang="en-GB"/>
        </a:p>
      </dgm:t>
    </dgm:pt>
    <dgm:pt modelId="{3167BAAA-C74B-4380-A47F-FEA8135FC415}" type="sibTrans" cxnId="{49B3BFDA-9198-4CFB-B92F-4F98F256ECB9}">
      <dgm:prSet/>
      <dgm:spPr/>
      <dgm:t>
        <a:bodyPr/>
        <a:lstStyle/>
        <a:p>
          <a:endParaRPr lang="en-GB"/>
        </a:p>
      </dgm:t>
    </dgm:pt>
    <dgm:pt modelId="{183A2C69-42FE-424C-8F5D-E1930F71BB67}">
      <dgm:prSet/>
      <dgm:spPr/>
      <dgm:t>
        <a:bodyPr/>
        <a:lstStyle/>
        <a:p>
          <a:r>
            <a:rPr lang="en-US" dirty="0"/>
            <a:t>5.Environmental Design	</a:t>
          </a:r>
          <a:endParaRPr lang="en-GB" dirty="0"/>
        </a:p>
      </dgm:t>
    </dgm:pt>
    <dgm:pt modelId="{5E258707-31E2-4EFD-BA47-C0DED3CCAD9B}" type="parTrans" cxnId="{D00EC41C-265B-4DD7-9ABE-AF2DD3D1E670}">
      <dgm:prSet/>
      <dgm:spPr/>
      <dgm:t>
        <a:bodyPr/>
        <a:lstStyle/>
        <a:p>
          <a:endParaRPr lang="en-GB"/>
        </a:p>
      </dgm:t>
    </dgm:pt>
    <dgm:pt modelId="{9CEE27F7-A202-4BA9-9D70-82E8793DAF72}" type="sibTrans" cxnId="{D00EC41C-265B-4DD7-9ABE-AF2DD3D1E670}">
      <dgm:prSet/>
      <dgm:spPr/>
      <dgm:t>
        <a:bodyPr/>
        <a:lstStyle/>
        <a:p>
          <a:endParaRPr lang="en-GB"/>
        </a:p>
      </dgm:t>
    </dgm:pt>
    <dgm:pt modelId="{58E2A3FD-AB64-4364-BD23-4FC11E40CB83}">
      <dgm:prSet/>
      <dgm:spPr/>
      <dgm:t>
        <a:bodyPr/>
        <a:lstStyle/>
        <a:p>
          <a:r>
            <a:rPr lang="en-US" dirty="0"/>
            <a:t>8.Quantity &amp; Cost Estimation</a:t>
          </a:r>
          <a:endParaRPr lang="en-GB" dirty="0"/>
        </a:p>
      </dgm:t>
    </dgm:pt>
    <dgm:pt modelId="{34DC89E4-55A5-4E8D-B91A-E59BEB71075E}" type="parTrans" cxnId="{84458E68-F327-4215-84D1-610F8E81AEA5}">
      <dgm:prSet/>
      <dgm:spPr/>
      <dgm:t>
        <a:bodyPr/>
        <a:lstStyle/>
        <a:p>
          <a:endParaRPr lang="en-GB"/>
        </a:p>
      </dgm:t>
    </dgm:pt>
    <dgm:pt modelId="{0C020E6E-E689-4F03-8B2F-2B34AB266FEA}" type="sibTrans" cxnId="{84458E68-F327-4215-84D1-610F8E81AEA5}">
      <dgm:prSet/>
      <dgm:spPr/>
      <dgm:t>
        <a:bodyPr/>
        <a:lstStyle/>
        <a:p>
          <a:endParaRPr lang="en-GB"/>
        </a:p>
      </dgm:t>
    </dgm:pt>
    <dgm:pt modelId="{40CE69D3-EC66-48B1-AEEB-D76BB9EA3AB2}">
      <dgm:prSet/>
      <dgm:spPr/>
      <dgm:t>
        <a:bodyPr/>
        <a:lstStyle/>
        <a:p>
          <a:r>
            <a:rPr lang="en-US" dirty="0"/>
            <a:t>4.Structural Design</a:t>
          </a:r>
          <a:endParaRPr lang="en-GB" dirty="0"/>
        </a:p>
      </dgm:t>
    </dgm:pt>
    <dgm:pt modelId="{283FCC41-B69E-42E7-8E4C-6B72F9F608B2}" type="parTrans" cxnId="{8101FB6F-0FF2-437A-9F60-A31077845EC2}">
      <dgm:prSet/>
      <dgm:spPr/>
      <dgm:t>
        <a:bodyPr/>
        <a:lstStyle/>
        <a:p>
          <a:endParaRPr lang="en-GB"/>
        </a:p>
      </dgm:t>
    </dgm:pt>
    <dgm:pt modelId="{E8DDB3B0-DDE5-4DD7-8BD6-EB587D033575}" type="sibTrans" cxnId="{8101FB6F-0FF2-437A-9F60-A31077845EC2}">
      <dgm:prSet/>
      <dgm:spPr/>
      <dgm:t>
        <a:bodyPr/>
        <a:lstStyle/>
        <a:p>
          <a:endParaRPr lang="en-GB"/>
        </a:p>
      </dgm:t>
    </dgm:pt>
    <dgm:pt modelId="{36F6E800-2E27-4276-AACB-C703326D97BE}">
      <dgm:prSet/>
      <dgm:spPr/>
      <dgm:t>
        <a:bodyPr/>
        <a:lstStyle/>
        <a:p>
          <a:r>
            <a:rPr lang="en-US" dirty="0"/>
            <a:t>9.Safety Strategies</a:t>
          </a:r>
          <a:endParaRPr lang="en-GB" dirty="0"/>
        </a:p>
      </dgm:t>
    </dgm:pt>
    <dgm:pt modelId="{DBA71EB1-EB4F-4959-8FBA-DE21425CAE84}" type="parTrans" cxnId="{C67CD5E9-1579-408B-A3D7-3564F7BF6CCE}">
      <dgm:prSet/>
      <dgm:spPr/>
      <dgm:t>
        <a:bodyPr/>
        <a:lstStyle/>
        <a:p>
          <a:endParaRPr lang="en-GB"/>
        </a:p>
      </dgm:t>
    </dgm:pt>
    <dgm:pt modelId="{C8B19D30-6B8F-4905-BA21-EBAB0582B845}" type="sibTrans" cxnId="{C67CD5E9-1579-408B-A3D7-3564F7BF6CCE}">
      <dgm:prSet/>
      <dgm:spPr/>
      <dgm:t>
        <a:bodyPr/>
        <a:lstStyle/>
        <a:p>
          <a:endParaRPr lang="en-GB"/>
        </a:p>
      </dgm:t>
    </dgm:pt>
    <dgm:pt modelId="{1F20734E-9B54-4246-A8C6-478C6A882F90}">
      <dgm:prSet/>
      <dgm:spPr/>
      <dgm:t>
        <a:bodyPr/>
        <a:lstStyle/>
        <a:p>
          <a:r>
            <a:rPr lang="en-US" dirty="0"/>
            <a:t>3.Architectural Design</a:t>
          </a:r>
          <a:endParaRPr lang="en-GB" dirty="0"/>
        </a:p>
      </dgm:t>
    </dgm:pt>
    <dgm:pt modelId="{70C2BEE0-23E2-458C-81CE-5447B196F187}" type="parTrans" cxnId="{372B8F74-677E-4E3F-9809-29FDA250B5D8}">
      <dgm:prSet/>
      <dgm:spPr/>
      <dgm:t>
        <a:bodyPr/>
        <a:lstStyle/>
        <a:p>
          <a:endParaRPr lang="en-US"/>
        </a:p>
      </dgm:t>
    </dgm:pt>
    <dgm:pt modelId="{BD9DAC06-100F-4587-9E95-79D3CDF273D4}" type="sibTrans" cxnId="{372B8F74-677E-4E3F-9809-29FDA250B5D8}">
      <dgm:prSet/>
      <dgm:spPr/>
      <dgm:t>
        <a:bodyPr/>
        <a:lstStyle/>
        <a:p>
          <a:endParaRPr lang="en-US"/>
        </a:p>
      </dgm:t>
    </dgm:pt>
    <dgm:pt modelId="{ECC661D4-CB53-4B9E-B43A-C71E7F475F9D}">
      <dgm:prSet/>
      <dgm:spPr/>
      <dgm:t>
        <a:bodyPr/>
        <a:lstStyle/>
        <a:p>
          <a:r>
            <a:rPr lang="en-US" dirty="0"/>
            <a:t>6.Mechanical Design	</a:t>
          </a:r>
          <a:endParaRPr lang="en-GB" dirty="0"/>
        </a:p>
      </dgm:t>
    </dgm:pt>
    <dgm:pt modelId="{8FF22502-ECB5-4828-AA67-439EF554B311}" type="parTrans" cxnId="{B158B4C1-AE51-4AF2-A405-092A84A53C77}">
      <dgm:prSet/>
      <dgm:spPr/>
      <dgm:t>
        <a:bodyPr/>
        <a:lstStyle/>
        <a:p>
          <a:endParaRPr lang="en-US"/>
        </a:p>
      </dgm:t>
    </dgm:pt>
    <dgm:pt modelId="{A3194073-168A-4E11-BB9A-604269E6163F}" type="sibTrans" cxnId="{B158B4C1-AE51-4AF2-A405-092A84A53C77}">
      <dgm:prSet/>
      <dgm:spPr/>
      <dgm:t>
        <a:bodyPr/>
        <a:lstStyle/>
        <a:p>
          <a:endParaRPr lang="en-US"/>
        </a:p>
      </dgm:t>
    </dgm:pt>
    <dgm:pt modelId="{79726B4C-4779-44D2-AD9D-0726AD701A81}" type="pres">
      <dgm:prSet presAssocID="{50B294EC-D04A-4F7F-9FD4-24FFF1D38002}" presName="linear" presStyleCnt="0">
        <dgm:presLayoutVars>
          <dgm:dir/>
          <dgm:resizeHandles val="exact"/>
        </dgm:presLayoutVars>
      </dgm:prSet>
      <dgm:spPr/>
    </dgm:pt>
    <dgm:pt modelId="{895FB4A8-9FD1-4495-AD39-1EFB8930428C}" type="pres">
      <dgm:prSet presAssocID="{35624B03-DA4B-43BC-AB5E-8B02F7F1141C}" presName="comp" presStyleCnt="0"/>
      <dgm:spPr/>
    </dgm:pt>
    <dgm:pt modelId="{A4E95E6B-ADA1-4F35-9F16-90FC3F7B2C1F}" type="pres">
      <dgm:prSet presAssocID="{35624B03-DA4B-43BC-AB5E-8B02F7F1141C}" presName="box" presStyleLbl="node1" presStyleIdx="0" presStyleCnt="9"/>
      <dgm:spPr/>
    </dgm:pt>
    <dgm:pt modelId="{BECD38BE-293F-4BC9-A60F-351EEDF758C8}" type="pres">
      <dgm:prSet presAssocID="{35624B03-DA4B-43BC-AB5E-8B02F7F1141C}" presName="img" presStyleLbl="fgImgPlace1" presStyleIdx="0" presStyleCnt="9" custScaleX="96880" custScaleY="86622"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442" t="-2437" r="456" b="9088"/>
          </a:stretch>
        </a:blipFill>
      </dgm:spPr>
    </dgm:pt>
    <dgm:pt modelId="{CA59CAD2-07D8-4618-8D59-B10B5BDEFB22}" type="pres">
      <dgm:prSet presAssocID="{35624B03-DA4B-43BC-AB5E-8B02F7F1141C}" presName="text" presStyleLbl="node1" presStyleIdx="0" presStyleCnt="9">
        <dgm:presLayoutVars>
          <dgm:bulletEnabled val="1"/>
        </dgm:presLayoutVars>
      </dgm:prSet>
      <dgm:spPr/>
    </dgm:pt>
    <dgm:pt modelId="{3580FED6-73E9-4EAA-867F-2DB1B5110BEB}" type="pres">
      <dgm:prSet presAssocID="{7923582A-D460-46F4-B780-7D447D50FF54}" presName="spacer" presStyleCnt="0"/>
      <dgm:spPr/>
    </dgm:pt>
    <dgm:pt modelId="{24C88B28-8AF6-4906-863D-AFA3C85850B1}" type="pres">
      <dgm:prSet presAssocID="{C4A0A066-440F-424F-95DC-D950CB84B72C}" presName="comp" presStyleCnt="0"/>
      <dgm:spPr/>
    </dgm:pt>
    <dgm:pt modelId="{1D36AE44-1124-448B-8379-677E664D5171}" type="pres">
      <dgm:prSet presAssocID="{C4A0A066-440F-424F-95DC-D950CB84B72C}" presName="box" presStyleLbl="node1" presStyleIdx="1" presStyleCnt="9"/>
      <dgm:spPr/>
    </dgm:pt>
    <dgm:pt modelId="{E6836126-21FC-4757-A0BB-4A767A634C9C}" type="pres">
      <dgm:prSet presAssocID="{C4A0A066-440F-424F-95DC-D950CB84B72C}" presName="img" presStyleLbl="fgImgPlace1" presStyleIdx="1" presStyleCnt="9"/>
      <dgm:spPr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720" b="-3484"/>
          </a:stretch>
        </a:blipFill>
      </dgm:spPr>
    </dgm:pt>
    <dgm:pt modelId="{CD1175FF-CA29-431D-B970-B097DA29021E}" type="pres">
      <dgm:prSet presAssocID="{C4A0A066-440F-424F-95DC-D950CB84B72C}" presName="text" presStyleLbl="node1" presStyleIdx="1" presStyleCnt="9">
        <dgm:presLayoutVars>
          <dgm:bulletEnabled val="1"/>
        </dgm:presLayoutVars>
      </dgm:prSet>
      <dgm:spPr/>
    </dgm:pt>
    <dgm:pt modelId="{A0BACD3C-2FC0-4BA8-A4B6-36679EDCAAF4}" type="pres">
      <dgm:prSet presAssocID="{3167BAAA-C74B-4380-A47F-FEA8135FC415}" presName="spacer" presStyleCnt="0"/>
      <dgm:spPr/>
    </dgm:pt>
    <dgm:pt modelId="{C8DFEFAD-8A75-41C5-A1D8-F14AD7EEADBE}" type="pres">
      <dgm:prSet presAssocID="{1F20734E-9B54-4246-A8C6-478C6A882F90}" presName="comp" presStyleCnt="0"/>
      <dgm:spPr/>
    </dgm:pt>
    <dgm:pt modelId="{8CBD1588-07EE-4E0E-B48D-1018C5C8A12E}" type="pres">
      <dgm:prSet presAssocID="{1F20734E-9B54-4246-A8C6-478C6A882F90}" presName="box" presStyleLbl="node1" presStyleIdx="2" presStyleCnt="9"/>
      <dgm:spPr/>
    </dgm:pt>
    <dgm:pt modelId="{5CA687FB-5B87-415B-8AC5-BC66FA83F4A8}" type="pres">
      <dgm:prSet presAssocID="{1F20734E-9B54-4246-A8C6-478C6A882F90}" presName="img" presStyleLbl="fgImgPlace1" presStyleIdx="2" presStyleCnt="9"/>
      <dgm:spPr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87" b="424"/>
          </a:stretch>
        </a:blipFill>
      </dgm:spPr>
    </dgm:pt>
    <dgm:pt modelId="{DB8E7CDB-66C4-4644-9901-5EC329AEE04E}" type="pres">
      <dgm:prSet presAssocID="{1F20734E-9B54-4246-A8C6-478C6A882F90}" presName="text" presStyleLbl="node1" presStyleIdx="2" presStyleCnt="9">
        <dgm:presLayoutVars>
          <dgm:bulletEnabled val="1"/>
        </dgm:presLayoutVars>
      </dgm:prSet>
      <dgm:spPr/>
    </dgm:pt>
    <dgm:pt modelId="{347B61AE-3D65-46DC-8EDB-C48669F89618}" type="pres">
      <dgm:prSet presAssocID="{BD9DAC06-100F-4587-9E95-79D3CDF273D4}" presName="spacer" presStyleCnt="0"/>
      <dgm:spPr/>
    </dgm:pt>
    <dgm:pt modelId="{D419F5F6-1866-42BA-88A9-5552404F0F51}" type="pres">
      <dgm:prSet presAssocID="{40CE69D3-EC66-48B1-AEEB-D76BB9EA3AB2}" presName="comp" presStyleCnt="0"/>
      <dgm:spPr/>
    </dgm:pt>
    <dgm:pt modelId="{B8CC0878-D67C-4A2A-BCFB-9C3BE4FCD88D}" type="pres">
      <dgm:prSet presAssocID="{40CE69D3-EC66-48B1-AEEB-D76BB9EA3AB2}" presName="box" presStyleLbl="node1" presStyleIdx="3" presStyleCnt="9"/>
      <dgm:spPr/>
    </dgm:pt>
    <dgm:pt modelId="{FCD7B322-1CAD-43B9-9126-51E6CD100286}" type="pres">
      <dgm:prSet presAssocID="{40CE69D3-EC66-48B1-AEEB-D76BB9EA3AB2}" presName="img" presStyleLbl="fgImgPlace1" presStyleIdx="3" presStyleCnt="9"/>
      <dgm:spPr>
        <a:blipFill dpi="0"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338" t="6609" b="4972"/>
          </a:stretch>
        </a:blipFill>
      </dgm:spPr>
    </dgm:pt>
    <dgm:pt modelId="{7368D57F-8F63-4D72-9280-5484F654F8CC}" type="pres">
      <dgm:prSet presAssocID="{40CE69D3-EC66-48B1-AEEB-D76BB9EA3AB2}" presName="text" presStyleLbl="node1" presStyleIdx="3" presStyleCnt="9">
        <dgm:presLayoutVars>
          <dgm:bulletEnabled val="1"/>
        </dgm:presLayoutVars>
      </dgm:prSet>
      <dgm:spPr/>
    </dgm:pt>
    <dgm:pt modelId="{48CF4600-B376-4875-8884-C2F35C86D5FC}" type="pres">
      <dgm:prSet presAssocID="{E8DDB3B0-DDE5-4DD7-8BD6-EB587D033575}" presName="spacer" presStyleCnt="0"/>
      <dgm:spPr/>
    </dgm:pt>
    <dgm:pt modelId="{626ABC44-6756-4913-8739-F8B3658D3D8C}" type="pres">
      <dgm:prSet presAssocID="{183A2C69-42FE-424C-8F5D-E1930F71BB67}" presName="comp" presStyleCnt="0"/>
      <dgm:spPr/>
    </dgm:pt>
    <dgm:pt modelId="{EA8548B8-6834-49C2-8B5F-CB2F9D4C26B8}" type="pres">
      <dgm:prSet presAssocID="{183A2C69-42FE-424C-8F5D-E1930F71BB67}" presName="box" presStyleLbl="node1" presStyleIdx="4" presStyleCnt="9"/>
      <dgm:spPr/>
    </dgm:pt>
    <dgm:pt modelId="{7519FDAE-0EBD-4DA6-9123-2A6D42EECF5D}" type="pres">
      <dgm:prSet presAssocID="{183A2C69-42FE-424C-8F5D-E1930F71BB67}" presName="img" presStyleLbl="fgImgPlace1" presStyleIdx="4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</dgm:pt>
    <dgm:pt modelId="{5D9D51C6-1D79-47AB-9D91-BAF9C796532B}" type="pres">
      <dgm:prSet presAssocID="{183A2C69-42FE-424C-8F5D-E1930F71BB67}" presName="text" presStyleLbl="node1" presStyleIdx="4" presStyleCnt="9">
        <dgm:presLayoutVars>
          <dgm:bulletEnabled val="1"/>
        </dgm:presLayoutVars>
      </dgm:prSet>
      <dgm:spPr/>
    </dgm:pt>
    <dgm:pt modelId="{46633552-3B59-4DD5-9520-81FE965A1A6C}" type="pres">
      <dgm:prSet presAssocID="{9CEE27F7-A202-4BA9-9D70-82E8793DAF72}" presName="spacer" presStyleCnt="0"/>
      <dgm:spPr/>
    </dgm:pt>
    <dgm:pt modelId="{639F8CF5-8DBE-4411-9B5E-C41654F8FEE0}" type="pres">
      <dgm:prSet presAssocID="{ECC661D4-CB53-4B9E-B43A-C71E7F475F9D}" presName="comp" presStyleCnt="0"/>
      <dgm:spPr/>
    </dgm:pt>
    <dgm:pt modelId="{6BB03530-12C7-4AB2-8303-8416600BC490}" type="pres">
      <dgm:prSet presAssocID="{ECC661D4-CB53-4B9E-B43A-C71E7F475F9D}" presName="box" presStyleLbl="node1" presStyleIdx="5" presStyleCnt="9"/>
      <dgm:spPr/>
    </dgm:pt>
    <dgm:pt modelId="{BDB8C883-BCA4-4FF5-9FDD-49AE8A8A2292}" type="pres">
      <dgm:prSet presAssocID="{ECC661D4-CB53-4B9E-B43A-C71E7F475F9D}" presName="img" presStyleLbl="fgImgPlace1" presStyleIdx="5" presStyleCnt="9"/>
      <dgm:spPr>
        <a:blipFill dpi="0" rotWithShape="1"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58" b="-1557"/>
          </a:stretch>
        </a:blipFill>
      </dgm:spPr>
    </dgm:pt>
    <dgm:pt modelId="{FBDBCF55-51EE-49F2-8401-6381D0503C36}" type="pres">
      <dgm:prSet presAssocID="{ECC661D4-CB53-4B9E-B43A-C71E7F475F9D}" presName="text" presStyleLbl="node1" presStyleIdx="5" presStyleCnt="9">
        <dgm:presLayoutVars>
          <dgm:bulletEnabled val="1"/>
        </dgm:presLayoutVars>
      </dgm:prSet>
      <dgm:spPr/>
    </dgm:pt>
    <dgm:pt modelId="{AA1DF92E-C59A-4977-AF06-755EAF08AE84}" type="pres">
      <dgm:prSet presAssocID="{A3194073-168A-4E11-BB9A-604269E6163F}" presName="spacer" presStyleCnt="0"/>
      <dgm:spPr/>
    </dgm:pt>
    <dgm:pt modelId="{74964BAB-AA4C-4932-9AC2-A0F9BBCE1EDC}" type="pres">
      <dgm:prSet presAssocID="{04474B3B-E300-4C21-B3EF-EAC33D89B944}" presName="comp" presStyleCnt="0"/>
      <dgm:spPr/>
    </dgm:pt>
    <dgm:pt modelId="{27A557AE-94A3-40EC-BFC9-5033130DFA95}" type="pres">
      <dgm:prSet presAssocID="{04474B3B-E300-4C21-B3EF-EAC33D89B944}" presName="box" presStyleLbl="node1" presStyleIdx="6" presStyleCnt="9"/>
      <dgm:spPr/>
    </dgm:pt>
    <dgm:pt modelId="{4DDD5137-A674-4CE1-973B-D23CF0D98AD6}" type="pres">
      <dgm:prSet presAssocID="{04474B3B-E300-4C21-B3EF-EAC33D89B944}" presName="img" presStyleLbl="fgImgPlace1" presStyleIdx="6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</dgm:pt>
    <dgm:pt modelId="{590E6892-FCE8-4F0B-A769-CA9EEE812C0A}" type="pres">
      <dgm:prSet presAssocID="{04474B3B-E300-4C21-B3EF-EAC33D89B944}" presName="text" presStyleLbl="node1" presStyleIdx="6" presStyleCnt="9">
        <dgm:presLayoutVars>
          <dgm:bulletEnabled val="1"/>
        </dgm:presLayoutVars>
      </dgm:prSet>
      <dgm:spPr/>
    </dgm:pt>
    <dgm:pt modelId="{2E225D02-42EE-421A-949C-888E326BF356}" type="pres">
      <dgm:prSet presAssocID="{34F0EFBB-59D9-4B5C-AC13-E1E392B304A9}" presName="spacer" presStyleCnt="0"/>
      <dgm:spPr/>
    </dgm:pt>
    <dgm:pt modelId="{C39AD5F0-A644-4930-BE21-69C0C44743B7}" type="pres">
      <dgm:prSet presAssocID="{58E2A3FD-AB64-4364-BD23-4FC11E40CB83}" presName="comp" presStyleCnt="0"/>
      <dgm:spPr/>
    </dgm:pt>
    <dgm:pt modelId="{50C00785-517C-4D16-A773-A6C83646B344}" type="pres">
      <dgm:prSet presAssocID="{58E2A3FD-AB64-4364-BD23-4FC11E40CB83}" presName="box" presStyleLbl="node1" presStyleIdx="7" presStyleCnt="9"/>
      <dgm:spPr/>
    </dgm:pt>
    <dgm:pt modelId="{0F9AFE7E-75B4-4B6A-AAFF-DF1E1D6E6A26}" type="pres">
      <dgm:prSet presAssocID="{58E2A3FD-AB64-4364-BD23-4FC11E40CB83}" presName="img" presStyleLbl="fgImgPlace1" presStyleIdx="7" presStyleCnt="9"/>
      <dgm:spPr>
        <a:blipFill dpi="0" rotWithShape="1"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70" b="2830"/>
          </a:stretch>
        </a:blipFill>
      </dgm:spPr>
    </dgm:pt>
    <dgm:pt modelId="{D8805169-B3B5-4F41-9300-4B1A0044E016}" type="pres">
      <dgm:prSet presAssocID="{58E2A3FD-AB64-4364-BD23-4FC11E40CB83}" presName="text" presStyleLbl="node1" presStyleIdx="7" presStyleCnt="9">
        <dgm:presLayoutVars>
          <dgm:bulletEnabled val="1"/>
        </dgm:presLayoutVars>
      </dgm:prSet>
      <dgm:spPr/>
    </dgm:pt>
    <dgm:pt modelId="{5B024C94-3305-48D4-9EA4-224D3D2BEAB2}" type="pres">
      <dgm:prSet presAssocID="{0C020E6E-E689-4F03-8B2F-2B34AB266FEA}" presName="spacer" presStyleCnt="0"/>
      <dgm:spPr/>
    </dgm:pt>
    <dgm:pt modelId="{F6855752-D86F-4CD5-9C0A-AB3B38557262}" type="pres">
      <dgm:prSet presAssocID="{36F6E800-2E27-4276-AACB-C703326D97BE}" presName="comp" presStyleCnt="0"/>
      <dgm:spPr/>
    </dgm:pt>
    <dgm:pt modelId="{AF2C5FAF-B0B0-4B73-A7CD-8A99C3424926}" type="pres">
      <dgm:prSet presAssocID="{36F6E800-2E27-4276-AACB-C703326D97BE}" presName="box" presStyleLbl="node1" presStyleIdx="8" presStyleCnt="9" custLinFactNeighborX="-2871" custLinFactNeighborY="-4385"/>
      <dgm:spPr/>
    </dgm:pt>
    <dgm:pt modelId="{FC5222A3-9471-462A-BBFE-D78B80E17562}" type="pres">
      <dgm:prSet presAssocID="{36F6E800-2E27-4276-AACB-C703326D97BE}" presName="img" presStyleLbl="fgImgPlace1" presStyleIdx="8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</dgm:pt>
    <dgm:pt modelId="{5EEB1B4F-99A1-499C-A86F-7E6DB1078939}" type="pres">
      <dgm:prSet presAssocID="{36F6E800-2E27-4276-AACB-C703326D97BE}" presName="text" presStyleLbl="node1" presStyleIdx="8" presStyleCnt="9">
        <dgm:presLayoutVars>
          <dgm:bulletEnabled val="1"/>
        </dgm:presLayoutVars>
      </dgm:prSet>
      <dgm:spPr/>
    </dgm:pt>
  </dgm:ptLst>
  <dgm:cxnLst>
    <dgm:cxn modelId="{B2CFA715-54F7-4605-8ED8-ACAE4425E3DD}" type="presOf" srcId="{04474B3B-E300-4C21-B3EF-EAC33D89B944}" destId="{590E6892-FCE8-4F0B-A769-CA9EEE812C0A}" srcOrd="1" destOrd="0" presId="urn:microsoft.com/office/officeart/2005/8/layout/vList4"/>
    <dgm:cxn modelId="{D00EC41C-265B-4DD7-9ABE-AF2DD3D1E670}" srcId="{50B294EC-D04A-4F7F-9FD4-24FFF1D38002}" destId="{183A2C69-42FE-424C-8F5D-E1930F71BB67}" srcOrd="4" destOrd="0" parTransId="{5E258707-31E2-4EFD-BA47-C0DED3CCAD9B}" sibTransId="{9CEE27F7-A202-4BA9-9D70-82E8793DAF72}"/>
    <dgm:cxn modelId="{CE1B4921-76D2-465F-BA24-D544B0700DA2}" type="presOf" srcId="{50B294EC-D04A-4F7F-9FD4-24FFF1D38002}" destId="{79726B4C-4779-44D2-AD9D-0726AD701A81}" srcOrd="0" destOrd="0" presId="urn:microsoft.com/office/officeart/2005/8/layout/vList4"/>
    <dgm:cxn modelId="{4ED15D24-02F2-42AB-A647-AEFA2E3DF210}" type="presOf" srcId="{40CE69D3-EC66-48B1-AEEB-D76BB9EA3AB2}" destId="{B8CC0878-D67C-4A2A-BCFB-9C3BE4FCD88D}" srcOrd="0" destOrd="0" presId="urn:microsoft.com/office/officeart/2005/8/layout/vList4"/>
    <dgm:cxn modelId="{EB6C5A27-D7CB-4579-BC56-B992014BEAB6}" type="presOf" srcId="{183A2C69-42FE-424C-8F5D-E1930F71BB67}" destId="{5D9D51C6-1D79-47AB-9D91-BAF9C796532B}" srcOrd="1" destOrd="0" presId="urn:microsoft.com/office/officeart/2005/8/layout/vList4"/>
    <dgm:cxn modelId="{C14D763B-95FE-452A-A180-E22DC729A6A4}" type="presOf" srcId="{35624B03-DA4B-43BC-AB5E-8B02F7F1141C}" destId="{A4E95E6B-ADA1-4F35-9F16-90FC3F7B2C1F}" srcOrd="0" destOrd="0" presId="urn:microsoft.com/office/officeart/2005/8/layout/vList4"/>
    <dgm:cxn modelId="{8AD2D041-B2E3-4C1F-A0F7-2FEE35302009}" type="presOf" srcId="{04474B3B-E300-4C21-B3EF-EAC33D89B944}" destId="{27A557AE-94A3-40EC-BFC9-5033130DFA95}" srcOrd="0" destOrd="0" presId="urn:microsoft.com/office/officeart/2005/8/layout/vList4"/>
    <dgm:cxn modelId="{C12C7265-5BF6-4D80-9F0C-78C46DE895B6}" type="presOf" srcId="{1F20734E-9B54-4246-A8C6-478C6A882F90}" destId="{DB8E7CDB-66C4-4644-9901-5EC329AEE04E}" srcOrd="1" destOrd="0" presId="urn:microsoft.com/office/officeart/2005/8/layout/vList4"/>
    <dgm:cxn modelId="{F7E95066-0FB9-41FC-B212-40953D52F5A2}" type="presOf" srcId="{58E2A3FD-AB64-4364-BD23-4FC11E40CB83}" destId="{D8805169-B3B5-4F41-9300-4B1A0044E016}" srcOrd="1" destOrd="0" presId="urn:microsoft.com/office/officeart/2005/8/layout/vList4"/>
    <dgm:cxn modelId="{26F5B046-D52A-4802-A83A-BA38BEA72395}" srcId="{50B294EC-D04A-4F7F-9FD4-24FFF1D38002}" destId="{35624B03-DA4B-43BC-AB5E-8B02F7F1141C}" srcOrd="0" destOrd="0" parTransId="{664F09F9-13DF-4E12-B3C7-56842EF3CC95}" sibTransId="{7923582A-D460-46F4-B780-7D447D50FF54}"/>
    <dgm:cxn modelId="{84458E68-F327-4215-84D1-610F8E81AEA5}" srcId="{50B294EC-D04A-4F7F-9FD4-24FFF1D38002}" destId="{58E2A3FD-AB64-4364-BD23-4FC11E40CB83}" srcOrd="7" destOrd="0" parTransId="{34DC89E4-55A5-4E8D-B91A-E59BEB71075E}" sibTransId="{0C020E6E-E689-4F03-8B2F-2B34AB266FEA}"/>
    <dgm:cxn modelId="{C33BAF48-F6AA-4784-8164-2EF33F925504}" type="presOf" srcId="{ECC661D4-CB53-4B9E-B43A-C71E7F475F9D}" destId="{FBDBCF55-51EE-49F2-8401-6381D0503C36}" srcOrd="1" destOrd="0" presId="urn:microsoft.com/office/officeart/2005/8/layout/vList4"/>
    <dgm:cxn modelId="{8101FB6F-0FF2-437A-9F60-A31077845EC2}" srcId="{50B294EC-D04A-4F7F-9FD4-24FFF1D38002}" destId="{40CE69D3-EC66-48B1-AEEB-D76BB9EA3AB2}" srcOrd="3" destOrd="0" parTransId="{283FCC41-B69E-42E7-8E4C-6B72F9F608B2}" sibTransId="{E8DDB3B0-DDE5-4DD7-8BD6-EB587D033575}"/>
    <dgm:cxn modelId="{F906B852-416B-4D23-9D5D-5E1F38A576AD}" type="presOf" srcId="{C4A0A066-440F-424F-95DC-D950CB84B72C}" destId="{CD1175FF-CA29-431D-B970-B097DA29021E}" srcOrd="1" destOrd="0" presId="urn:microsoft.com/office/officeart/2005/8/layout/vList4"/>
    <dgm:cxn modelId="{372B8F74-677E-4E3F-9809-29FDA250B5D8}" srcId="{50B294EC-D04A-4F7F-9FD4-24FFF1D38002}" destId="{1F20734E-9B54-4246-A8C6-478C6A882F90}" srcOrd="2" destOrd="0" parTransId="{70C2BEE0-23E2-458C-81CE-5447B196F187}" sibTransId="{BD9DAC06-100F-4587-9E95-79D3CDF273D4}"/>
    <dgm:cxn modelId="{CB38BC82-E1C1-4D96-9A57-6D25FED91610}" type="presOf" srcId="{35624B03-DA4B-43BC-AB5E-8B02F7F1141C}" destId="{CA59CAD2-07D8-4618-8D59-B10B5BDEFB22}" srcOrd="1" destOrd="0" presId="urn:microsoft.com/office/officeart/2005/8/layout/vList4"/>
    <dgm:cxn modelId="{B0E66E84-7F83-4E81-8608-F3AFE92E83DB}" type="presOf" srcId="{36F6E800-2E27-4276-AACB-C703326D97BE}" destId="{5EEB1B4F-99A1-499C-A86F-7E6DB1078939}" srcOrd="1" destOrd="0" presId="urn:microsoft.com/office/officeart/2005/8/layout/vList4"/>
    <dgm:cxn modelId="{9503C68F-D5E8-4F9A-91F3-1852BDBFC2B4}" type="presOf" srcId="{58E2A3FD-AB64-4364-BD23-4FC11E40CB83}" destId="{50C00785-517C-4D16-A773-A6C83646B344}" srcOrd="0" destOrd="0" presId="urn:microsoft.com/office/officeart/2005/8/layout/vList4"/>
    <dgm:cxn modelId="{EDFE0298-C230-4178-85DE-E48BC22D279F}" type="presOf" srcId="{C4A0A066-440F-424F-95DC-D950CB84B72C}" destId="{1D36AE44-1124-448B-8379-677E664D5171}" srcOrd="0" destOrd="0" presId="urn:microsoft.com/office/officeart/2005/8/layout/vList4"/>
    <dgm:cxn modelId="{C20BF7AC-1AF6-4117-8193-E597997836BE}" type="presOf" srcId="{40CE69D3-EC66-48B1-AEEB-D76BB9EA3AB2}" destId="{7368D57F-8F63-4D72-9280-5484F654F8CC}" srcOrd="1" destOrd="0" presId="urn:microsoft.com/office/officeart/2005/8/layout/vList4"/>
    <dgm:cxn modelId="{37FBF7BE-BA32-41BF-95F5-830231CDEFD5}" type="presOf" srcId="{36F6E800-2E27-4276-AACB-C703326D97BE}" destId="{AF2C5FAF-B0B0-4B73-A7CD-8A99C3424926}" srcOrd="0" destOrd="0" presId="urn:microsoft.com/office/officeart/2005/8/layout/vList4"/>
    <dgm:cxn modelId="{B158B4C1-AE51-4AF2-A405-092A84A53C77}" srcId="{50B294EC-D04A-4F7F-9FD4-24FFF1D38002}" destId="{ECC661D4-CB53-4B9E-B43A-C71E7F475F9D}" srcOrd="5" destOrd="0" parTransId="{8FF22502-ECB5-4828-AA67-439EF554B311}" sibTransId="{A3194073-168A-4E11-BB9A-604269E6163F}"/>
    <dgm:cxn modelId="{8B47CDC9-0B29-4FAF-81ED-718ECFC189FB}" type="presOf" srcId="{ECC661D4-CB53-4B9E-B43A-C71E7F475F9D}" destId="{6BB03530-12C7-4AB2-8303-8416600BC490}" srcOrd="0" destOrd="0" presId="urn:microsoft.com/office/officeart/2005/8/layout/vList4"/>
    <dgm:cxn modelId="{91CCC7D5-45C1-401C-A5FE-D9BAB5E672F1}" type="presOf" srcId="{183A2C69-42FE-424C-8F5D-E1930F71BB67}" destId="{EA8548B8-6834-49C2-8B5F-CB2F9D4C26B8}" srcOrd="0" destOrd="0" presId="urn:microsoft.com/office/officeart/2005/8/layout/vList4"/>
    <dgm:cxn modelId="{49B3BFDA-9198-4CFB-B92F-4F98F256ECB9}" srcId="{50B294EC-D04A-4F7F-9FD4-24FFF1D38002}" destId="{C4A0A066-440F-424F-95DC-D950CB84B72C}" srcOrd="1" destOrd="0" parTransId="{CFB9EC41-F917-4BA0-BA5A-73E6CF288E61}" sibTransId="{3167BAAA-C74B-4380-A47F-FEA8135FC415}"/>
    <dgm:cxn modelId="{5AEFE2E1-6D8A-46D5-9195-5CA3D0794AE7}" srcId="{50B294EC-D04A-4F7F-9FD4-24FFF1D38002}" destId="{04474B3B-E300-4C21-B3EF-EAC33D89B944}" srcOrd="6" destOrd="0" parTransId="{210CC86D-5956-43E3-B5EA-6B09C30B465A}" sibTransId="{34F0EFBB-59D9-4B5C-AC13-E1E392B304A9}"/>
    <dgm:cxn modelId="{9AA364E9-7783-401F-9D1A-93CC7FA54F45}" type="presOf" srcId="{1F20734E-9B54-4246-A8C6-478C6A882F90}" destId="{8CBD1588-07EE-4E0E-B48D-1018C5C8A12E}" srcOrd="0" destOrd="0" presId="urn:microsoft.com/office/officeart/2005/8/layout/vList4"/>
    <dgm:cxn modelId="{C67CD5E9-1579-408B-A3D7-3564F7BF6CCE}" srcId="{50B294EC-D04A-4F7F-9FD4-24FFF1D38002}" destId="{36F6E800-2E27-4276-AACB-C703326D97BE}" srcOrd="8" destOrd="0" parTransId="{DBA71EB1-EB4F-4959-8FBA-DE21425CAE84}" sibTransId="{C8B19D30-6B8F-4905-BA21-EBAB0582B845}"/>
    <dgm:cxn modelId="{60D81A96-CF27-4EE7-8A73-42AC49EB00BC}" type="presParOf" srcId="{79726B4C-4779-44D2-AD9D-0726AD701A81}" destId="{895FB4A8-9FD1-4495-AD39-1EFB8930428C}" srcOrd="0" destOrd="0" presId="urn:microsoft.com/office/officeart/2005/8/layout/vList4"/>
    <dgm:cxn modelId="{AE92E98B-0245-4B85-900D-964095E17046}" type="presParOf" srcId="{895FB4A8-9FD1-4495-AD39-1EFB8930428C}" destId="{A4E95E6B-ADA1-4F35-9F16-90FC3F7B2C1F}" srcOrd="0" destOrd="0" presId="urn:microsoft.com/office/officeart/2005/8/layout/vList4"/>
    <dgm:cxn modelId="{F496DDE1-95AE-45A1-BE89-9771D5CD1DDF}" type="presParOf" srcId="{895FB4A8-9FD1-4495-AD39-1EFB8930428C}" destId="{BECD38BE-293F-4BC9-A60F-351EEDF758C8}" srcOrd="1" destOrd="0" presId="urn:microsoft.com/office/officeart/2005/8/layout/vList4"/>
    <dgm:cxn modelId="{AA00D274-3FDD-41C2-A684-D1AFC2DC4EE6}" type="presParOf" srcId="{895FB4A8-9FD1-4495-AD39-1EFB8930428C}" destId="{CA59CAD2-07D8-4618-8D59-B10B5BDEFB22}" srcOrd="2" destOrd="0" presId="urn:microsoft.com/office/officeart/2005/8/layout/vList4"/>
    <dgm:cxn modelId="{4D866BE3-F59E-4791-9DF0-EA889AFFFF16}" type="presParOf" srcId="{79726B4C-4779-44D2-AD9D-0726AD701A81}" destId="{3580FED6-73E9-4EAA-867F-2DB1B5110BEB}" srcOrd="1" destOrd="0" presId="urn:microsoft.com/office/officeart/2005/8/layout/vList4"/>
    <dgm:cxn modelId="{AC450C69-0E7A-4984-85F2-AF10592CEDA6}" type="presParOf" srcId="{79726B4C-4779-44D2-AD9D-0726AD701A81}" destId="{24C88B28-8AF6-4906-863D-AFA3C85850B1}" srcOrd="2" destOrd="0" presId="urn:microsoft.com/office/officeart/2005/8/layout/vList4"/>
    <dgm:cxn modelId="{86A08900-F316-4388-9DFA-6C25FDF4643F}" type="presParOf" srcId="{24C88B28-8AF6-4906-863D-AFA3C85850B1}" destId="{1D36AE44-1124-448B-8379-677E664D5171}" srcOrd="0" destOrd="0" presId="urn:microsoft.com/office/officeart/2005/8/layout/vList4"/>
    <dgm:cxn modelId="{940F7E4A-1ABE-4723-9FF4-78556BA5029B}" type="presParOf" srcId="{24C88B28-8AF6-4906-863D-AFA3C85850B1}" destId="{E6836126-21FC-4757-A0BB-4A767A634C9C}" srcOrd="1" destOrd="0" presId="urn:microsoft.com/office/officeart/2005/8/layout/vList4"/>
    <dgm:cxn modelId="{1122DE2C-6669-42D9-9654-148C40FEAEE1}" type="presParOf" srcId="{24C88B28-8AF6-4906-863D-AFA3C85850B1}" destId="{CD1175FF-CA29-431D-B970-B097DA29021E}" srcOrd="2" destOrd="0" presId="urn:microsoft.com/office/officeart/2005/8/layout/vList4"/>
    <dgm:cxn modelId="{241A794C-7523-4E51-AFBB-850F966FD107}" type="presParOf" srcId="{79726B4C-4779-44D2-AD9D-0726AD701A81}" destId="{A0BACD3C-2FC0-4BA8-A4B6-36679EDCAAF4}" srcOrd="3" destOrd="0" presId="urn:microsoft.com/office/officeart/2005/8/layout/vList4"/>
    <dgm:cxn modelId="{B1FE3C4C-D677-499E-B831-A95330E4FBE1}" type="presParOf" srcId="{79726B4C-4779-44D2-AD9D-0726AD701A81}" destId="{C8DFEFAD-8A75-41C5-A1D8-F14AD7EEADBE}" srcOrd="4" destOrd="0" presId="urn:microsoft.com/office/officeart/2005/8/layout/vList4"/>
    <dgm:cxn modelId="{ED1869D6-8353-4FE8-A283-49CA8FE0799A}" type="presParOf" srcId="{C8DFEFAD-8A75-41C5-A1D8-F14AD7EEADBE}" destId="{8CBD1588-07EE-4E0E-B48D-1018C5C8A12E}" srcOrd="0" destOrd="0" presId="urn:microsoft.com/office/officeart/2005/8/layout/vList4"/>
    <dgm:cxn modelId="{044CD0B4-84EC-410F-86C8-D1744E256CFF}" type="presParOf" srcId="{C8DFEFAD-8A75-41C5-A1D8-F14AD7EEADBE}" destId="{5CA687FB-5B87-415B-8AC5-BC66FA83F4A8}" srcOrd="1" destOrd="0" presId="urn:microsoft.com/office/officeart/2005/8/layout/vList4"/>
    <dgm:cxn modelId="{D3AC0CC5-B428-42C3-8A68-8A9798633550}" type="presParOf" srcId="{C8DFEFAD-8A75-41C5-A1D8-F14AD7EEADBE}" destId="{DB8E7CDB-66C4-4644-9901-5EC329AEE04E}" srcOrd="2" destOrd="0" presId="urn:microsoft.com/office/officeart/2005/8/layout/vList4"/>
    <dgm:cxn modelId="{21308E61-9A62-48A0-98B5-AAF6B292C32F}" type="presParOf" srcId="{79726B4C-4779-44D2-AD9D-0726AD701A81}" destId="{347B61AE-3D65-46DC-8EDB-C48669F89618}" srcOrd="5" destOrd="0" presId="urn:microsoft.com/office/officeart/2005/8/layout/vList4"/>
    <dgm:cxn modelId="{6BF7E7D8-3D2D-4C09-9C47-F4610F4D4384}" type="presParOf" srcId="{79726B4C-4779-44D2-AD9D-0726AD701A81}" destId="{D419F5F6-1866-42BA-88A9-5552404F0F51}" srcOrd="6" destOrd="0" presId="urn:microsoft.com/office/officeart/2005/8/layout/vList4"/>
    <dgm:cxn modelId="{8C205009-0C5E-4B7A-9435-BF03BB879F20}" type="presParOf" srcId="{D419F5F6-1866-42BA-88A9-5552404F0F51}" destId="{B8CC0878-D67C-4A2A-BCFB-9C3BE4FCD88D}" srcOrd="0" destOrd="0" presId="urn:microsoft.com/office/officeart/2005/8/layout/vList4"/>
    <dgm:cxn modelId="{97B325C7-8F9B-4248-8D10-0AB44DDC9403}" type="presParOf" srcId="{D419F5F6-1866-42BA-88A9-5552404F0F51}" destId="{FCD7B322-1CAD-43B9-9126-51E6CD100286}" srcOrd="1" destOrd="0" presId="urn:microsoft.com/office/officeart/2005/8/layout/vList4"/>
    <dgm:cxn modelId="{32221B04-1575-471A-890B-64FB7AA0CAD3}" type="presParOf" srcId="{D419F5F6-1866-42BA-88A9-5552404F0F51}" destId="{7368D57F-8F63-4D72-9280-5484F654F8CC}" srcOrd="2" destOrd="0" presId="urn:microsoft.com/office/officeart/2005/8/layout/vList4"/>
    <dgm:cxn modelId="{03427D9C-BDB6-4D28-8CA4-D36E61F21596}" type="presParOf" srcId="{79726B4C-4779-44D2-AD9D-0726AD701A81}" destId="{48CF4600-B376-4875-8884-C2F35C86D5FC}" srcOrd="7" destOrd="0" presId="urn:microsoft.com/office/officeart/2005/8/layout/vList4"/>
    <dgm:cxn modelId="{F5555329-3180-482A-8FC1-AFC77AD2D923}" type="presParOf" srcId="{79726B4C-4779-44D2-AD9D-0726AD701A81}" destId="{626ABC44-6756-4913-8739-F8B3658D3D8C}" srcOrd="8" destOrd="0" presId="urn:microsoft.com/office/officeart/2005/8/layout/vList4"/>
    <dgm:cxn modelId="{AFAB2575-001E-4E14-8F74-ACC73D1452AC}" type="presParOf" srcId="{626ABC44-6756-4913-8739-F8B3658D3D8C}" destId="{EA8548B8-6834-49C2-8B5F-CB2F9D4C26B8}" srcOrd="0" destOrd="0" presId="urn:microsoft.com/office/officeart/2005/8/layout/vList4"/>
    <dgm:cxn modelId="{9B4C2B8E-390A-492D-AE24-AF57C1A77A05}" type="presParOf" srcId="{626ABC44-6756-4913-8739-F8B3658D3D8C}" destId="{7519FDAE-0EBD-4DA6-9123-2A6D42EECF5D}" srcOrd="1" destOrd="0" presId="urn:microsoft.com/office/officeart/2005/8/layout/vList4"/>
    <dgm:cxn modelId="{F5B79520-31A3-420B-80EF-BD72E0D3A19A}" type="presParOf" srcId="{626ABC44-6756-4913-8739-F8B3658D3D8C}" destId="{5D9D51C6-1D79-47AB-9D91-BAF9C796532B}" srcOrd="2" destOrd="0" presId="urn:microsoft.com/office/officeart/2005/8/layout/vList4"/>
    <dgm:cxn modelId="{6E325E22-0B47-4252-BD24-4F2E569DF046}" type="presParOf" srcId="{79726B4C-4779-44D2-AD9D-0726AD701A81}" destId="{46633552-3B59-4DD5-9520-81FE965A1A6C}" srcOrd="9" destOrd="0" presId="urn:microsoft.com/office/officeart/2005/8/layout/vList4"/>
    <dgm:cxn modelId="{2BD3BDE6-054C-43F9-ACD4-26B2D24667BD}" type="presParOf" srcId="{79726B4C-4779-44D2-AD9D-0726AD701A81}" destId="{639F8CF5-8DBE-4411-9B5E-C41654F8FEE0}" srcOrd="10" destOrd="0" presId="urn:microsoft.com/office/officeart/2005/8/layout/vList4"/>
    <dgm:cxn modelId="{10DFB76A-5B5A-44F5-A6A5-BCF1EC613D8B}" type="presParOf" srcId="{639F8CF5-8DBE-4411-9B5E-C41654F8FEE0}" destId="{6BB03530-12C7-4AB2-8303-8416600BC490}" srcOrd="0" destOrd="0" presId="urn:microsoft.com/office/officeart/2005/8/layout/vList4"/>
    <dgm:cxn modelId="{6D7EA9F1-F2F9-4B43-A0DB-D42ED28A994B}" type="presParOf" srcId="{639F8CF5-8DBE-4411-9B5E-C41654F8FEE0}" destId="{BDB8C883-BCA4-4FF5-9FDD-49AE8A8A2292}" srcOrd="1" destOrd="0" presId="urn:microsoft.com/office/officeart/2005/8/layout/vList4"/>
    <dgm:cxn modelId="{15015EDE-EF64-4DFF-B031-2FE9BD5D59A6}" type="presParOf" srcId="{639F8CF5-8DBE-4411-9B5E-C41654F8FEE0}" destId="{FBDBCF55-51EE-49F2-8401-6381D0503C36}" srcOrd="2" destOrd="0" presId="urn:microsoft.com/office/officeart/2005/8/layout/vList4"/>
    <dgm:cxn modelId="{3C799605-563E-4C9E-B534-0CEB6BA6B392}" type="presParOf" srcId="{79726B4C-4779-44D2-AD9D-0726AD701A81}" destId="{AA1DF92E-C59A-4977-AF06-755EAF08AE84}" srcOrd="11" destOrd="0" presId="urn:microsoft.com/office/officeart/2005/8/layout/vList4"/>
    <dgm:cxn modelId="{E70EBA80-9681-4205-A562-D4C621BC570B}" type="presParOf" srcId="{79726B4C-4779-44D2-AD9D-0726AD701A81}" destId="{74964BAB-AA4C-4932-9AC2-A0F9BBCE1EDC}" srcOrd="12" destOrd="0" presId="urn:microsoft.com/office/officeart/2005/8/layout/vList4"/>
    <dgm:cxn modelId="{60085F21-D4ED-4335-B835-30AA30EDB547}" type="presParOf" srcId="{74964BAB-AA4C-4932-9AC2-A0F9BBCE1EDC}" destId="{27A557AE-94A3-40EC-BFC9-5033130DFA95}" srcOrd="0" destOrd="0" presId="urn:microsoft.com/office/officeart/2005/8/layout/vList4"/>
    <dgm:cxn modelId="{C8981022-CE9B-4B85-ACDA-8F6A4B1D7B71}" type="presParOf" srcId="{74964BAB-AA4C-4932-9AC2-A0F9BBCE1EDC}" destId="{4DDD5137-A674-4CE1-973B-D23CF0D98AD6}" srcOrd="1" destOrd="0" presId="urn:microsoft.com/office/officeart/2005/8/layout/vList4"/>
    <dgm:cxn modelId="{5A9A86FC-6EE3-47FA-87CC-050EF4031D26}" type="presParOf" srcId="{74964BAB-AA4C-4932-9AC2-A0F9BBCE1EDC}" destId="{590E6892-FCE8-4F0B-A769-CA9EEE812C0A}" srcOrd="2" destOrd="0" presId="urn:microsoft.com/office/officeart/2005/8/layout/vList4"/>
    <dgm:cxn modelId="{9116BCE2-053F-4CCC-9BBB-B2702CB87938}" type="presParOf" srcId="{79726B4C-4779-44D2-AD9D-0726AD701A81}" destId="{2E225D02-42EE-421A-949C-888E326BF356}" srcOrd="13" destOrd="0" presId="urn:microsoft.com/office/officeart/2005/8/layout/vList4"/>
    <dgm:cxn modelId="{A35B41F6-3244-484A-A555-1601137FF5D1}" type="presParOf" srcId="{79726B4C-4779-44D2-AD9D-0726AD701A81}" destId="{C39AD5F0-A644-4930-BE21-69C0C44743B7}" srcOrd="14" destOrd="0" presId="urn:microsoft.com/office/officeart/2005/8/layout/vList4"/>
    <dgm:cxn modelId="{23A4988C-CAA8-464E-A4B2-EEF1D4AEF0B9}" type="presParOf" srcId="{C39AD5F0-A644-4930-BE21-69C0C44743B7}" destId="{50C00785-517C-4D16-A773-A6C83646B344}" srcOrd="0" destOrd="0" presId="urn:microsoft.com/office/officeart/2005/8/layout/vList4"/>
    <dgm:cxn modelId="{BF9B0CF2-EE62-4459-A89C-4856D98F2ACB}" type="presParOf" srcId="{C39AD5F0-A644-4930-BE21-69C0C44743B7}" destId="{0F9AFE7E-75B4-4B6A-AAFF-DF1E1D6E6A26}" srcOrd="1" destOrd="0" presId="urn:microsoft.com/office/officeart/2005/8/layout/vList4"/>
    <dgm:cxn modelId="{714D1A65-7858-4419-A138-B23AA8404712}" type="presParOf" srcId="{C39AD5F0-A644-4930-BE21-69C0C44743B7}" destId="{D8805169-B3B5-4F41-9300-4B1A0044E016}" srcOrd="2" destOrd="0" presId="urn:microsoft.com/office/officeart/2005/8/layout/vList4"/>
    <dgm:cxn modelId="{4E52A8E9-D973-4E74-B620-4BF6458AB967}" type="presParOf" srcId="{79726B4C-4779-44D2-AD9D-0726AD701A81}" destId="{5B024C94-3305-48D4-9EA4-224D3D2BEAB2}" srcOrd="15" destOrd="0" presId="urn:microsoft.com/office/officeart/2005/8/layout/vList4"/>
    <dgm:cxn modelId="{C3024430-49F3-4CC6-BFE5-8D8DD89DDDBC}" type="presParOf" srcId="{79726B4C-4779-44D2-AD9D-0726AD701A81}" destId="{F6855752-D86F-4CD5-9C0A-AB3B38557262}" srcOrd="16" destOrd="0" presId="urn:microsoft.com/office/officeart/2005/8/layout/vList4"/>
    <dgm:cxn modelId="{6389EF18-F40B-48E6-A58B-23BDACDB447A}" type="presParOf" srcId="{F6855752-D86F-4CD5-9C0A-AB3B38557262}" destId="{AF2C5FAF-B0B0-4B73-A7CD-8A99C3424926}" srcOrd="0" destOrd="0" presId="urn:microsoft.com/office/officeart/2005/8/layout/vList4"/>
    <dgm:cxn modelId="{41FF2E3A-4E9A-4668-A419-E1008D3E3C01}" type="presParOf" srcId="{F6855752-D86F-4CD5-9C0A-AB3B38557262}" destId="{FC5222A3-9471-462A-BBFE-D78B80E17562}" srcOrd="1" destOrd="0" presId="urn:microsoft.com/office/officeart/2005/8/layout/vList4"/>
    <dgm:cxn modelId="{454F2AE9-2C58-42F1-90C7-F37E5E5B65F2}" type="presParOf" srcId="{F6855752-D86F-4CD5-9C0A-AB3B38557262}" destId="{5EEB1B4F-99A1-499C-A86F-7E6DB1078939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95E6B-ADA1-4F35-9F16-90FC3F7B2C1F}">
      <dsp:nvSpPr>
        <dsp:cNvPr id="0" name=""/>
        <dsp:cNvSpPr/>
      </dsp:nvSpPr>
      <dsp:spPr>
        <a:xfrm>
          <a:off x="0" y="0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1.Introduction  </a:t>
          </a:r>
          <a:endParaRPr lang="en-GB" sz="1900" kern="1200" dirty="0"/>
        </a:p>
      </dsp:txBody>
      <dsp:txXfrm>
        <a:off x="984791" y="0"/>
        <a:ext cx="3733192" cy="411947"/>
      </dsp:txXfrm>
    </dsp:sp>
    <dsp:sp modelId="{BECD38BE-293F-4BC9-A60F-351EEDF758C8}">
      <dsp:nvSpPr>
        <dsp:cNvPr id="0" name=""/>
        <dsp:cNvSpPr/>
      </dsp:nvSpPr>
      <dsp:spPr>
        <a:xfrm>
          <a:off x="55914" y="63238"/>
          <a:ext cx="914156" cy="285469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442" t="-2437" r="456" b="9088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6AE44-1124-448B-8379-677E664D5171}">
      <dsp:nvSpPr>
        <dsp:cNvPr id="0" name=""/>
        <dsp:cNvSpPr/>
      </dsp:nvSpPr>
      <dsp:spPr>
        <a:xfrm>
          <a:off x="0" y="453142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2.Earlier Studies</a:t>
          </a:r>
          <a:endParaRPr lang="en-GB" sz="1900" kern="1200" dirty="0"/>
        </a:p>
      </dsp:txBody>
      <dsp:txXfrm>
        <a:off x="984791" y="453142"/>
        <a:ext cx="3733192" cy="411947"/>
      </dsp:txXfrm>
    </dsp:sp>
    <dsp:sp modelId="{E6836126-21FC-4757-A0BB-4A767A634C9C}">
      <dsp:nvSpPr>
        <dsp:cNvPr id="0" name=""/>
        <dsp:cNvSpPr/>
      </dsp:nvSpPr>
      <dsp:spPr>
        <a:xfrm>
          <a:off x="41194" y="494337"/>
          <a:ext cx="943596" cy="329558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720" b="-3484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BD1588-07EE-4E0E-B48D-1018C5C8A12E}">
      <dsp:nvSpPr>
        <dsp:cNvPr id="0" name=""/>
        <dsp:cNvSpPr/>
      </dsp:nvSpPr>
      <dsp:spPr>
        <a:xfrm>
          <a:off x="0" y="906285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3.Architectural Design</a:t>
          </a:r>
          <a:endParaRPr lang="en-GB" sz="1900" kern="1200" dirty="0"/>
        </a:p>
      </dsp:txBody>
      <dsp:txXfrm>
        <a:off x="984791" y="906285"/>
        <a:ext cx="3733192" cy="411947"/>
      </dsp:txXfrm>
    </dsp:sp>
    <dsp:sp modelId="{5CA687FB-5B87-415B-8AC5-BC66FA83F4A8}">
      <dsp:nvSpPr>
        <dsp:cNvPr id="0" name=""/>
        <dsp:cNvSpPr/>
      </dsp:nvSpPr>
      <dsp:spPr>
        <a:xfrm>
          <a:off x="41194" y="947479"/>
          <a:ext cx="943596" cy="329558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87" b="424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C0878-D67C-4A2A-BCFB-9C3BE4FCD88D}">
      <dsp:nvSpPr>
        <dsp:cNvPr id="0" name=""/>
        <dsp:cNvSpPr/>
      </dsp:nvSpPr>
      <dsp:spPr>
        <a:xfrm>
          <a:off x="0" y="1359427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4.Structural Design</a:t>
          </a:r>
          <a:endParaRPr lang="en-GB" sz="1900" kern="1200" dirty="0"/>
        </a:p>
      </dsp:txBody>
      <dsp:txXfrm>
        <a:off x="984791" y="1359427"/>
        <a:ext cx="3733192" cy="411947"/>
      </dsp:txXfrm>
    </dsp:sp>
    <dsp:sp modelId="{FCD7B322-1CAD-43B9-9126-51E6CD100286}">
      <dsp:nvSpPr>
        <dsp:cNvPr id="0" name=""/>
        <dsp:cNvSpPr/>
      </dsp:nvSpPr>
      <dsp:spPr>
        <a:xfrm>
          <a:off x="41194" y="1400622"/>
          <a:ext cx="943596" cy="329558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338" t="6609" b="4972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548B8-6834-49C2-8B5F-CB2F9D4C26B8}">
      <dsp:nvSpPr>
        <dsp:cNvPr id="0" name=""/>
        <dsp:cNvSpPr/>
      </dsp:nvSpPr>
      <dsp:spPr>
        <a:xfrm>
          <a:off x="0" y="1812570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5.Environmental Design	</a:t>
          </a:r>
          <a:endParaRPr lang="en-GB" sz="1900" kern="1200" dirty="0"/>
        </a:p>
      </dsp:txBody>
      <dsp:txXfrm>
        <a:off x="984791" y="1812570"/>
        <a:ext cx="3733192" cy="411947"/>
      </dsp:txXfrm>
    </dsp:sp>
    <dsp:sp modelId="{7519FDAE-0EBD-4DA6-9123-2A6D42EECF5D}">
      <dsp:nvSpPr>
        <dsp:cNvPr id="0" name=""/>
        <dsp:cNvSpPr/>
      </dsp:nvSpPr>
      <dsp:spPr>
        <a:xfrm>
          <a:off x="41194" y="1853764"/>
          <a:ext cx="943596" cy="32955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03530-12C7-4AB2-8303-8416600BC490}">
      <dsp:nvSpPr>
        <dsp:cNvPr id="0" name=""/>
        <dsp:cNvSpPr/>
      </dsp:nvSpPr>
      <dsp:spPr>
        <a:xfrm>
          <a:off x="0" y="2265712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6.Mechanical Design	</a:t>
          </a:r>
          <a:endParaRPr lang="en-GB" sz="1900" kern="1200" dirty="0"/>
        </a:p>
      </dsp:txBody>
      <dsp:txXfrm>
        <a:off x="984791" y="2265712"/>
        <a:ext cx="3733192" cy="411947"/>
      </dsp:txXfrm>
    </dsp:sp>
    <dsp:sp modelId="{BDB8C883-BCA4-4FF5-9FDD-49AE8A8A2292}">
      <dsp:nvSpPr>
        <dsp:cNvPr id="0" name=""/>
        <dsp:cNvSpPr/>
      </dsp:nvSpPr>
      <dsp:spPr>
        <a:xfrm>
          <a:off x="41194" y="2306907"/>
          <a:ext cx="943596" cy="329558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58" b="-1557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557AE-94A3-40EC-BFC9-5033130DFA95}">
      <dsp:nvSpPr>
        <dsp:cNvPr id="0" name=""/>
        <dsp:cNvSpPr/>
      </dsp:nvSpPr>
      <dsp:spPr>
        <a:xfrm>
          <a:off x="0" y="2718855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7.Electrical Design	</a:t>
          </a:r>
          <a:endParaRPr lang="en-GB" sz="1900" kern="1200" dirty="0"/>
        </a:p>
      </dsp:txBody>
      <dsp:txXfrm>
        <a:off x="984791" y="2718855"/>
        <a:ext cx="3733192" cy="411947"/>
      </dsp:txXfrm>
    </dsp:sp>
    <dsp:sp modelId="{4DDD5137-A674-4CE1-973B-D23CF0D98AD6}">
      <dsp:nvSpPr>
        <dsp:cNvPr id="0" name=""/>
        <dsp:cNvSpPr/>
      </dsp:nvSpPr>
      <dsp:spPr>
        <a:xfrm>
          <a:off x="41194" y="2760049"/>
          <a:ext cx="943596" cy="32955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00785-517C-4D16-A773-A6C83646B344}">
      <dsp:nvSpPr>
        <dsp:cNvPr id="0" name=""/>
        <dsp:cNvSpPr/>
      </dsp:nvSpPr>
      <dsp:spPr>
        <a:xfrm>
          <a:off x="0" y="3171997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8.Quantity &amp; Cost Estimation</a:t>
          </a:r>
          <a:endParaRPr lang="en-GB" sz="1900" kern="1200" dirty="0"/>
        </a:p>
      </dsp:txBody>
      <dsp:txXfrm>
        <a:off x="984791" y="3171997"/>
        <a:ext cx="3733192" cy="411947"/>
      </dsp:txXfrm>
    </dsp:sp>
    <dsp:sp modelId="{0F9AFE7E-75B4-4B6A-AAFF-DF1E1D6E6A26}">
      <dsp:nvSpPr>
        <dsp:cNvPr id="0" name=""/>
        <dsp:cNvSpPr/>
      </dsp:nvSpPr>
      <dsp:spPr>
        <a:xfrm>
          <a:off x="41194" y="3213192"/>
          <a:ext cx="943596" cy="329558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70" b="283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C5FAF-B0B0-4B73-A7CD-8A99C3424926}">
      <dsp:nvSpPr>
        <dsp:cNvPr id="0" name=""/>
        <dsp:cNvSpPr/>
      </dsp:nvSpPr>
      <dsp:spPr>
        <a:xfrm>
          <a:off x="0" y="3607076"/>
          <a:ext cx="4717984" cy="41194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9.Safety Strategies</a:t>
          </a:r>
          <a:endParaRPr lang="en-GB" sz="1900" kern="1200" dirty="0"/>
        </a:p>
      </dsp:txBody>
      <dsp:txXfrm>
        <a:off x="984791" y="3607076"/>
        <a:ext cx="3733192" cy="411947"/>
      </dsp:txXfrm>
    </dsp:sp>
    <dsp:sp modelId="{FC5222A3-9471-462A-BBFE-D78B80E17562}">
      <dsp:nvSpPr>
        <dsp:cNvPr id="0" name=""/>
        <dsp:cNvSpPr/>
      </dsp:nvSpPr>
      <dsp:spPr>
        <a:xfrm>
          <a:off x="41194" y="3666334"/>
          <a:ext cx="943596" cy="32955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61A6C48-733B-48E7-BE63-CBEBF074B96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C6EFE9-C437-4C3E-A2DC-F5570289B44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6F142-9765-48C6-9452-B985A5DB2B45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03A1CD-B5A1-4995-9C2B-75D2807B49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67865-AD9C-42E4-A937-3C5C2EC770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B28AF0-9350-47CE-954E-2DBCC5B6B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5263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hf hdr="0" ftr="0" dt="0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Shape 11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23045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81081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9940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966404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9142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204205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489976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334186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601591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194763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940615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67707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309092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164491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381953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444308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681782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903436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32893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564796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064081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308098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839357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18923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04205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184186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7825063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5044283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205637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9306846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29258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8994699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6143940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340362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392866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142232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451541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6160650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1738769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258543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1751612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302022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219662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0584160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1018239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088301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5921795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7815224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7940014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3997078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33695513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149363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174759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Shape 24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Shape 24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userDrawn="1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/>
          <p:nvPr/>
        </p:nvSpPr>
        <p:spPr>
          <a:xfrm>
            <a:off x="0" y="0"/>
            <a:ext cx="7680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0" name="Shape 10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1339025" y="848825"/>
            <a:ext cx="5838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 userDrawn="1">
  <p:cSld name="TITLE_1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4" name="Shape 14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5" name="Shape 15"/>
          <p:cNvSpPr txBox="1">
            <a:spLocks noGrp="1"/>
          </p:cNvSpPr>
          <p:nvPr>
            <p:ph type="ctrTitle"/>
          </p:nvPr>
        </p:nvSpPr>
        <p:spPr>
          <a:xfrm>
            <a:off x="1351100" y="77190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ubTitle" idx="1"/>
          </p:nvPr>
        </p:nvSpPr>
        <p:spPr>
          <a:xfrm>
            <a:off x="1351100" y="2485801"/>
            <a:ext cx="5832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4" name="Shape 24"/>
          <p:cNvSpPr/>
          <p:nvPr/>
        </p:nvSpPr>
        <p:spPr>
          <a:xfrm>
            <a:off x="515675" y="780975"/>
            <a:ext cx="2616300" cy="2299050"/>
          </a:xfrm>
          <a:custGeom>
            <a:avLst/>
            <a:gdLst/>
            <a:ahLst/>
            <a:cxnLst/>
            <a:rect l="0" t="0" r="0" b="0"/>
            <a:pathLst>
              <a:path w="104652" h="91962" extrusionOk="0">
                <a:moveTo>
                  <a:pt x="13884" y="0"/>
                </a:moveTo>
                <a:lnTo>
                  <a:pt x="104652" y="0"/>
                </a:lnTo>
                <a:lnTo>
                  <a:pt x="104652" y="91962"/>
                </a:lnTo>
                <a:lnTo>
                  <a:pt x="13884" y="91962"/>
                </a:lnTo>
                <a:lnTo>
                  <a:pt x="13884" y="26275"/>
                </a:lnTo>
                <a:lnTo>
                  <a:pt x="0" y="12391"/>
                </a:lnTo>
                <a:lnTo>
                  <a:pt x="13884" y="12391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25" name="Shape 25"/>
          <p:cNvSpPr txBox="1">
            <a:spLocks noGrp="1"/>
          </p:cNvSpPr>
          <p:nvPr>
            <p:ph type="title"/>
          </p:nvPr>
        </p:nvSpPr>
        <p:spPr>
          <a:xfrm>
            <a:off x="1101501" y="1048150"/>
            <a:ext cx="1836300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body" idx="1"/>
          </p:nvPr>
        </p:nvSpPr>
        <p:spPr>
          <a:xfrm>
            <a:off x="4112851" y="599950"/>
            <a:ext cx="4016100" cy="3575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▫"/>
              <a:defRPr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◦"/>
              <a:defRPr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9" name="Shape 29"/>
          <p:cNvSpPr/>
          <p:nvPr/>
        </p:nvSpPr>
        <p:spPr>
          <a:xfrm>
            <a:off x="515675" y="780975"/>
            <a:ext cx="2616300" cy="2299050"/>
          </a:xfrm>
          <a:custGeom>
            <a:avLst/>
            <a:gdLst/>
            <a:ahLst/>
            <a:cxnLst/>
            <a:rect l="0" t="0" r="0" b="0"/>
            <a:pathLst>
              <a:path w="104652" h="91962" extrusionOk="0">
                <a:moveTo>
                  <a:pt x="13884" y="0"/>
                </a:moveTo>
                <a:lnTo>
                  <a:pt x="104652" y="0"/>
                </a:lnTo>
                <a:lnTo>
                  <a:pt x="104652" y="91962"/>
                </a:lnTo>
                <a:lnTo>
                  <a:pt x="13884" y="91962"/>
                </a:lnTo>
                <a:lnTo>
                  <a:pt x="13884" y="26275"/>
                </a:lnTo>
                <a:lnTo>
                  <a:pt x="0" y="12391"/>
                </a:lnTo>
                <a:lnTo>
                  <a:pt x="13884" y="12391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0" name="Shape 30"/>
          <p:cNvSpPr txBox="1">
            <a:spLocks noGrp="1"/>
          </p:cNvSpPr>
          <p:nvPr>
            <p:ph type="title"/>
          </p:nvPr>
        </p:nvSpPr>
        <p:spPr>
          <a:xfrm>
            <a:off x="1101501" y="1048150"/>
            <a:ext cx="1836300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body" idx="1"/>
          </p:nvPr>
        </p:nvSpPr>
        <p:spPr>
          <a:xfrm>
            <a:off x="3604900" y="992250"/>
            <a:ext cx="2466600" cy="3933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▫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body" idx="2"/>
          </p:nvPr>
        </p:nvSpPr>
        <p:spPr>
          <a:xfrm>
            <a:off x="6220100" y="992250"/>
            <a:ext cx="2466600" cy="3933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▫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35" name="Shape 35"/>
          <p:cNvSpPr/>
          <p:nvPr/>
        </p:nvSpPr>
        <p:spPr>
          <a:xfrm>
            <a:off x="515675" y="780975"/>
            <a:ext cx="2616300" cy="2299050"/>
          </a:xfrm>
          <a:custGeom>
            <a:avLst/>
            <a:gdLst/>
            <a:ahLst/>
            <a:cxnLst/>
            <a:rect l="0" t="0" r="0" b="0"/>
            <a:pathLst>
              <a:path w="104652" h="91962" extrusionOk="0">
                <a:moveTo>
                  <a:pt x="13884" y="0"/>
                </a:moveTo>
                <a:lnTo>
                  <a:pt x="104652" y="0"/>
                </a:lnTo>
                <a:lnTo>
                  <a:pt x="104652" y="91962"/>
                </a:lnTo>
                <a:lnTo>
                  <a:pt x="13884" y="91962"/>
                </a:lnTo>
                <a:lnTo>
                  <a:pt x="13884" y="26275"/>
                </a:lnTo>
                <a:lnTo>
                  <a:pt x="0" y="12391"/>
                </a:lnTo>
                <a:lnTo>
                  <a:pt x="13884" y="12391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6" name="Shape 36"/>
          <p:cNvSpPr txBox="1">
            <a:spLocks noGrp="1"/>
          </p:cNvSpPr>
          <p:nvPr>
            <p:ph type="title"/>
          </p:nvPr>
        </p:nvSpPr>
        <p:spPr>
          <a:xfrm>
            <a:off x="1101501" y="1048150"/>
            <a:ext cx="1836300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3523151" y="1009350"/>
            <a:ext cx="1705500" cy="3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▫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◦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body" idx="2"/>
          </p:nvPr>
        </p:nvSpPr>
        <p:spPr>
          <a:xfrm>
            <a:off x="5316439" y="1009350"/>
            <a:ext cx="1705500" cy="3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▫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◦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3"/>
          </p:nvPr>
        </p:nvSpPr>
        <p:spPr>
          <a:xfrm>
            <a:off x="7109726" y="1009350"/>
            <a:ext cx="1705500" cy="3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▫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◦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42" name="Shape 42"/>
          <p:cNvSpPr/>
          <p:nvPr/>
        </p:nvSpPr>
        <p:spPr>
          <a:xfrm>
            <a:off x="515675" y="780975"/>
            <a:ext cx="2616300" cy="2299050"/>
          </a:xfrm>
          <a:custGeom>
            <a:avLst/>
            <a:gdLst/>
            <a:ahLst/>
            <a:cxnLst/>
            <a:rect l="0" t="0" r="0" b="0"/>
            <a:pathLst>
              <a:path w="104652" h="91962" extrusionOk="0">
                <a:moveTo>
                  <a:pt x="13884" y="0"/>
                </a:moveTo>
                <a:lnTo>
                  <a:pt x="104652" y="0"/>
                </a:lnTo>
                <a:lnTo>
                  <a:pt x="104652" y="91962"/>
                </a:lnTo>
                <a:lnTo>
                  <a:pt x="13884" y="91962"/>
                </a:lnTo>
                <a:lnTo>
                  <a:pt x="13884" y="26275"/>
                </a:lnTo>
                <a:lnTo>
                  <a:pt x="0" y="12391"/>
                </a:lnTo>
                <a:lnTo>
                  <a:pt x="13884" y="12391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1101501" y="1048150"/>
            <a:ext cx="1836300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/>
          <p:nvPr/>
        </p:nvSpPr>
        <p:spPr>
          <a:xfrm>
            <a:off x="0" y="4122925"/>
            <a:ext cx="9144000" cy="10206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46" name="Shape 46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821175" y="4089494"/>
            <a:ext cx="7595700" cy="51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/>
        </p:nvSpPr>
        <p:spPr>
          <a:xfrm>
            <a:off x="0" y="0"/>
            <a:ext cx="7680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2" name="Shape 52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عنوان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ar-SA"/>
              <a:t>انقر لتحرير نمط العنوان الرئيسي</a:t>
            </a:r>
            <a:endParaRPr kumimoji="0" lang="en-US"/>
          </a:p>
        </p:txBody>
      </p:sp>
      <p:sp>
        <p:nvSpPr>
          <p:cNvPr id="27" name="عنصر نائب للمحتوى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ar-SA"/>
              <a:t>انقر لتحرير أنماط النص الرئيسي</a:t>
            </a:r>
          </a:p>
          <a:p>
            <a:pPr lvl="1" eaLnBrk="1" latinLnBrk="0" hangingPunct="1"/>
            <a:r>
              <a:rPr lang="ar-SA"/>
              <a:t>المستوى الثاني</a:t>
            </a:r>
          </a:p>
          <a:p>
            <a:pPr lvl="2" eaLnBrk="1" latinLnBrk="0" hangingPunct="1"/>
            <a:r>
              <a:rPr lang="ar-SA"/>
              <a:t>المستوى الثالث</a:t>
            </a:r>
          </a:p>
          <a:p>
            <a:pPr lvl="3" eaLnBrk="1" latinLnBrk="0" hangingPunct="1"/>
            <a:r>
              <a:rPr lang="ar-SA"/>
              <a:t>المستوى الرابع</a:t>
            </a:r>
          </a:p>
          <a:p>
            <a:pPr lvl="4" eaLnBrk="1" latinLnBrk="0" hangingPunct="1"/>
            <a:r>
              <a:rPr lang="ar-SA"/>
              <a:t>المستوى الخامس</a:t>
            </a:r>
            <a:endParaRPr kumimoji="0" lang="en-US"/>
          </a:p>
        </p:txBody>
      </p:sp>
      <p:sp>
        <p:nvSpPr>
          <p:cNvPr id="25" name="عنصر نائب للتاريخ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عنصر نائب للتذييل 18"/>
          <p:cNvSpPr>
            <a:spLocks noGrp="1"/>
          </p:cNvSpPr>
          <p:nvPr>
            <p:ph type="ftr" sz="quarter" idx="11"/>
          </p:nvPr>
        </p:nvSpPr>
        <p:spPr>
          <a:xfrm>
            <a:off x="3581400" y="57150"/>
            <a:ext cx="2895600" cy="21669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6" name="عنصر نائب لرقم الشريحة 15"/>
          <p:cNvSpPr>
            <a:spLocks noGrp="1"/>
          </p:cNvSpPr>
          <p:nvPr>
            <p:ph type="sldNum" sz="quarter" idx="12"/>
          </p:nvPr>
        </p:nvSpPr>
        <p:spPr>
          <a:xfrm>
            <a:off x="8229600" y="4855464"/>
            <a:ext cx="758952" cy="185166"/>
          </a:xfrm>
        </p:spPr>
        <p:txBody>
          <a:bodyPr/>
          <a:lstStyle/>
          <a:p>
            <a:fld id="{E0893FED-756A-4F1F-A87F-76D48EE69EB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41607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BA4AA-88CB-4335-A9BD-A76D5F9CDF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535E4-D5F9-4E2A-951E-5A7F6A9C5C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18373-6138-4141-8538-77D1D0156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897D2-2CAC-4A4B-B97D-A54DFEB9D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4F05AD-AB69-4D8C-90D0-544164CEC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767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E67E-DE01-40C5-A473-51A95C048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EBBC2-D441-4C69-A85F-368BD8779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2D0C6-D2B3-4244-A6DD-3E77DAF32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8AC0C1-F132-4A62-BC56-D2CA5370D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FC070-0A16-484A-BDE8-B9C30AF55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498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F49D4-1014-4D13-B25B-8EA04953F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9" y="1282306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A52B97-B230-4DF2-8804-1C19003466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9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D9728-58B9-4401-A0FD-979B8E3BF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9E081-73FA-4761-8A42-00C0776D4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8E77D-C271-4A4F-8D7A-1E609C384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312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1AF99-CBD7-438B-AB1A-E5CC66404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5E27E-12FC-445A-831C-21D581621F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20A8B2-0C74-4D66-ACF6-60F77F161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1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824930-1582-463F-820C-25B2DE308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FB331E-6272-47EE-901F-FB56E5C63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87E011-F70C-4AF9-9BD7-B67F302DA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978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C2327-A2B2-4165-BB4B-45D63648F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04BDF-6FC7-41CE-90A2-B0D347417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80FA78-1193-48E7-90BB-155FB6C557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7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E9C731-F4A1-4F8A-B3FF-D8C97F6624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661E04-7152-41B5-96E6-55C6B90B8C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7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D51E68-F346-40E6-90E0-48644681B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F5C11-93CC-4423-AE1B-8D5372D9B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B35644-D248-4005-A0A6-DBA5EAF92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09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C633E-242D-470A-988B-9F29FB121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517570-A57F-44CF-9512-DBA65D8E9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51A8B4-41AD-49D5-A261-034E33297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D5EA8A-FA4E-4EEF-BA7A-81C2232A0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027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F2798E-A82F-4E1E-9789-47AC78304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D2D374-C015-4205-B524-75B988646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A9AE78-A9F9-48B4-839B-D2A88744C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50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DDFA2-A02B-4C0B-B95A-6BA9F57E4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9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CF86E-1651-4E16-BC62-E97DF7768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1"/>
            <a:ext cx="4629151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8D852-9919-41D6-970E-4BD29AA5D4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9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47502A-C564-4A8F-A808-21F084D4E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FF54D9-A3E4-47F0-B988-62B25149A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FF347-D575-40F1-84E0-9BD4FE2AB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312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89B2D-C806-4DC1-B4EA-0D6AE9CDC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9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5D0346-E67A-466D-9A13-BBF2A2A1B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1"/>
            <a:ext cx="4629151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A32816-49E2-475C-A26F-D18EC06BAB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9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1C5AE1-86DD-4F72-8B29-AE21952A3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AAD66-3826-4E1F-B9C0-9512622C6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3A17B-C9C0-43BB-9ACA-19F58841B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3771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9D527-7BE8-427B-8176-176B25B7D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E6204-1A11-400D-8414-BC8D73A9BB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7956D-A2DA-41A3-A47E-930D602E1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335C0-3700-4B94-B918-67E63736A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8852A-EB94-4DDF-914F-F44908B18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488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A6C18A-9027-4D41-825A-99FD8AC9A1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6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E0A45D-DAEB-4D2E-BD1B-4A68A5C41D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6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1DD4-48F8-4DD6-96E5-875C5AA8D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76A65-22C9-43CB-BBEB-277CA42FA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B938C-6AE8-4CB0-820A-0824A935F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2406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821175" y="4089494"/>
            <a:ext cx="7595700" cy="51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54121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4" name="Shape 14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5" name="Shape 15"/>
          <p:cNvSpPr txBox="1">
            <a:spLocks noGrp="1"/>
          </p:cNvSpPr>
          <p:nvPr>
            <p:ph type="ctrTitle"/>
          </p:nvPr>
        </p:nvSpPr>
        <p:spPr>
          <a:xfrm>
            <a:off x="1351100" y="77190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ubTitle" idx="1"/>
          </p:nvPr>
        </p:nvSpPr>
        <p:spPr>
          <a:xfrm>
            <a:off x="1351100" y="2485801"/>
            <a:ext cx="5832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364918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622C6-5225-4FEA-AA37-2C05ECBDB9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946A39-BE26-47A4-9EDA-4492C43A0D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13F6B-B8DF-4208-BC48-D8198FE41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FEC02-FC4D-4A5D-8480-80DDB9DE0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6F5C9-5137-40F7-8A54-FD0AF42EB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8570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10B40-2F90-4590-AA68-97F034597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30D60-6D35-488C-913C-4C26506AF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C1C66-656A-4BBA-83D5-2A8C72B73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9F635-D01A-4D6F-A84D-888EB7E64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CCFD2-D995-48F5-A085-0E33A0304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555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83EB4-E484-4815-8216-DFAE2D38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9" y="1282306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3FE11A-5CF8-462C-AC32-5139B4E79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9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A3DC2-4BE8-4148-81DA-454A176EE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CED1B-1089-4EC7-A325-FC6592C45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99FA8-32F9-4208-BA0E-FCD47DCDA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2845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54861-7BB6-47F2-9EA0-2EC270B8A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0218E-142F-4850-B1DD-BB67936448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796C8A-1748-4A70-B6F1-9DC4827EF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1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F47EA-1742-4917-ACE7-4332FA69F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0A460-1C67-4040-9575-89E6F4F67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248B4-CE4B-49D0-A9AD-CC812E36C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737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D80B8-8737-459A-9379-A5E0E8711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CC5631-98AA-4544-9839-E8207AD24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BBD622-4F62-4102-8466-5B2DD41D00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7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01FC02-05BA-499C-BC88-EB948B727A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47179D-3541-450B-A116-2F3DB29334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7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583F64-18C9-41BD-877B-E013FF87E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8F50E2-EE7A-4EFD-B306-1118CE695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0618A4-6014-41D4-8AD7-A105B8D56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8913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D2986-14E0-47B0-8A2E-DD80288A5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45C59-3FF4-4FB9-9F8F-812D2485A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4B8D56-4F01-4185-A77C-3249432B4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7C2B2-F60D-4AF5-AD76-786FB51BF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10244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42EF60-DA18-448C-841C-5BD20E9F5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8AF88C-066E-41ED-9809-ECD157C36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E2ED38-3676-4815-AFE9-304C8CBE2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8575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D492F-F771-40DF-8084-57890C38C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9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9D2AA-4D0B-4CAD-965A-CD3033BA1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1"/>
            <a:ext cx="4629151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818550-7195-4296-B995-CC69912AD4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9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94854E-80E6-481E-8C39-31E184001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5B6C8-AE39-40E6-95FC-9C282258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FE2E58-3E87-441C-95F9-DB82D04BB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3214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2DEAB-14C0-40EA-A37E-33B1594D0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9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28768-A88D-4DFC-A16A-FC2CF9C6C9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1"/>
            <a:ext cx="4629151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A6F28D-DCF6-46D6-BE3B-717CD6ED31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9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E3A466-581D-47F2-AD12-27228932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F3797-5688-4A00-93B6-A87E71936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FDF32-2C6C-4F89-9F8E-963A4AEF7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06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3FE38-5885-4857-AEE9-71E4E9857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62FC65-75A2-4AED-92A6-D0275EE99D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0E2D4-B970-4B27-B79A-193270A1C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12582-4A9D-4712-B4DA-96975F1C9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643E4-D2CD-4C69-83AD-EC62A0F95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9426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D276F0-179E-4066-BFAB-20B54F733B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6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D1A5CB-074E-4B1C-844C-4A88073981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6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F2D58-BF06-4D0C-BC0A-B5F8C5032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84473-ADE0-4F6A-87B4-A52D3BC2C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D7785-5FF9-468C-9675-0EDCA9C87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499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2523000" cy="5143500"/>
          </a:xfrm>
          <a:prstGeom prst="rect">
            <a:avLst/>
          </a:prstGeom>
          <a:gradFill>
            <a:gsLst>
              <a:gs pos="0">
                <a:srgbClr val="C0CAFC"/>
              </a:gs>
              <a:gs pos="50000">
                <a:srgbClr val="D0F5FF"/>
              </a:gs>
              <a:gs pos="100000">
                <a:srgbClr val="DAFBDD"/>
              </a:gs>
            </a:gsLst>
            <a:lin ang="18900044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4" name="Shape 14"/>
          <p:cNvSpPr/>
          <p:nvPr/>
        </p:nvSpPr>
        <p:spPr>
          <a:xfrm>
            <a:off x="367900" y="505427"/>
            <a:ext cx="8049125" cy="4132625"/>
          </a:xfrm>
          <a:custGeom>
            <a:avLst/>
            <a:gdLst/>
            <a:ahLst/>
            <a:cxnLst/>
            <a:rect l="0" t="0" r="0" b="0"/>
            <a:pathLst>
              <a:path w="321965" h="165305" extrusionOk="0">
                <a:moveTo>
                  <a:pt x="17881" y="0"/>
                </a:moveTo>
                <a:lnTo>
                  <a:pt x="321965" y="0"/>
                </a:lnTo>
                <a:lnTo>
                  <a:pt x="321965" y="165305"/>
                </a:lnTo>
                <a:lnTo>
                  <a:pt x="17881" y="165305"/>
                </a:lnTo>
                <a:lnTo>
                  <a:pt x="18032" y="39617"/>
                </a:lnTo>
                <a:lnTo>
                  <a:pt x="0" y="22299"/>
                </a:lnTo>
                <a:lnTo>
                  <a:pt x="17881" y="22272"/>
                </a:lnTo>
                <a:close/>
              </a:path>
            </a:pathLst>
          </a:custGeom>
          <a:noFill/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5" name="Shape 15"/>
          <p:cNvSpPr txBox="1">
            <a:spLocks noGrp="1"/>
          </p:cNvSpPr>
          <p:nvPr>
            <p:ph type="ctrTitle"/>
          </p:nvPr>
        </p:nvSpPr>
        <p:spPr>
          <a:xfrm>
            <a:off x="1351100" y="77190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ubTitle" idx="1"/>
          </p:nvPr>
        </p:nvSpPr>
        <p:spPr>
          <a:xfrm>
            <a:off x="1351100" y="2485801"/>
            <a:ext cx="5832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  <a:highlight>
                  <a:srgbClr val="000000"/>
                </a:highlight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04037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1101501" y="1048150"/>
            <a:ext cx="1836300" cy="190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Abril Fatface"/>
              <a:buNone/>
              <a:defRPr sz="2400"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4112851" y="599950"/>
            <a:ext cx="4016100" cy="357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Clr>
                <a:srgbClr val="C0CAFC"/>
              </a:buClr>
              <a:buSzPts val="2200"/>
              <a:buFont typeface="Raleway"/>
              <a:buChar char="▫"/>
              <a:defRPr sz="2200"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■"/>
              <a:defRPr sz="2200"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●"/>
              <a:defRPr sz="2200"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○"/>
              <a:defRPr sz="2200"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■"/>
              <a:defRPr sz="2200"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●"/>
              <a:defRPr sz="2200"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○"/>
              <a:defRPr sz="2200"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Font typeface="Raleway"/>
              <a:buChar char="■"/>
              <a:defRPr sz="2200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7" r:id="rId8"/>
    <p:sldLayoutId id="2147483673" r:id="rId9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F03E2B-8BD1-487E-9F10-FE47B0F85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1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E6F2B-5224-4120-A601-5BAF3C7E4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1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10A169-B1D1-49FD-AA9E-81BD5B6C71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1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7A367-F056-4A5B-AD23-92C7CD012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5FD9B-6FE8-4406-9F52-C481E417CF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1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0C723-485F-48B8-8D8D-E28FDA51A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1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>
    <p:fade thruBlk="1"/>
  </p:transition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F54F33-1064-467C-B8DF-B7AB3EEED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1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D52E7-0D32-4A42-9674-F57977BEA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1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59CFB-F66A-4ED7-BD94-E3E1A2064A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1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5AD53-5EF6-4DC4-A3A4-370E1F66F0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8831-35DA-41AA-8ED4-6FB95F8536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1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06183-7479-4AAB-8382-9CEE9CE9D8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>
    <p:fade thruBlk="1"/>
  </p:transition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4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6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54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g"/><Relationship Id="rId5" Type="http://schemas.openxmlformats.org/officeDocument/2006/relationships/image" Target="../media/image61.jpg"/><Relationship Id="rId4" Type="http://schemas.openxmlformats.org/officeDocument/2006/relationships/image" Target="../media/image60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jpe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7" Type="http://schemas.openxmlformats.org/officeDocument/2006/relationships/image" Target="../media/image69.jp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gi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4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75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gif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9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9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9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8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8.PN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8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8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G"/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29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29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23.JPG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29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9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29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emf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0.png"/><Relationship Id="rId4" Type="http://schemas.openxmlformats.org/officeDocument/2006/relationships/image" Target="../media/image129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28.e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2.jpeg"/><Relationship Id="rId4" Type="http://schemas.openxmlformats.org/officeDocument/2006/relationships/image" Target="../media/image131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emf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5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8.pn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g"/><Relationship Id="rId1" Type="http://schemas.openxmlformats.org/officeDocument/2006/relationships/slideLayout" Target="../slideLayouts/slideLayout8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8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8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8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8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8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EC04F8-ED3F-437A-9990-2200CFE2DD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1959" y="803669"/>
            <a:ext cx="6755108" cy="4061842"/>
          </a:xfrm>
        </p:spPr>
        <p:txBody>
          <a:bodyPr/>
          <a:lstStyle/>
          <a:p>
            <a:br>
              <a:rPr lang="en-US" sz="3200" b="1" dirty="0"/>
            </a:br>
            <a:r>
              <a:rPr lang="en-US" sz="2000" b="1" dirty="0"/>
              <a:t>                                          </a:t>
            </a:r>
            <a:br>
              <a:rPr lang="en-US" sz="2000" b="1" dirty="0"/>
            </a:br>
            <a:r>
              <a:rPr lang="en-US" sz="2000" b="1" dirty="0"/>
              <a:t>                                           </a:t>
            </a:r>
            <a:r>
              <a:rPr lang="en-US" sz="2000" dirty="0"/>
              <a:t>Faculty of Engineering</a:t>
            </a:r>
            <a:br>
              <a:rPr lang="en-US" sz="2000" dirty="0"/>
            </a:br>
            <a:r>
              <a:rPr lang="en-US" sz="2000" dirty="0"/>
              <a:t>                              Building Engineering Department</a:t>
            </a:r>
            <a:br>
              <a:rPr lang="en-US" sz="3200" b="1" dirty="0"/>
            </a:br>
            <a:br>
              <a:rPr lang="en-US" sz="3200" b="1" dirty="0"/>
            </a:br>
            <a:r>
              <a:rPr lang="en-US" sz="2400" b="1" dirty="0" err="1"/>
              <a:t>Andaleeb</a:t>
            </a:r>
            <a:r>
              <a:rPr lang="en-US" sz="2400" b="1" dirty="0"/>
              <a:t> Al-</a:t>
            </a:r>
            <a:r>
              <a:rPr lang="en-US" sz="2400" b="1" dirty="0" err="1"/>
              <a:t>Amad</a:t>
            </a:r>
            <a:r>
              <a:rPr lang="en-US" sz="2400" b="1" dirty="0"/>
              <a:t> College for Nursing and Midwifery     </a:t>
            </a:r>
            <a:r>
              <a:rPr lang="en-US" sz="1600" b="1" dirty="0"/>
              <a:t>(Graduation Project 2</a:t>
            </a:r>
            <a:r>
              <a:rPr lang="en-US" sz="1600" b="1" i="1" dirty="0"/>
              <a:t>) </a:t>
            </a:r>
            <a:br>
              <a:rPr lang="en-US" sz="3200" b="1" dirty="0"/>
            </a:br>
            <a:r>
              <a:rPr lang="en-US" sz="3200" b="1" dirty="0"/>
              <a:t> </a:t>
            </a:r>
            <a:br>
              <a:rPr lang="en-US" sz="1800" b="1" i="1" dirty="0"/>
            </a:br>
            <a:r>
              <a:rPr lang="en-US" sz="1600" b="1" i="1" dirty="0"/>
              <a:t>Prepared by : Kareem </a:t>
            </a:r>
            <a:r>
              <a:rPr lang="en-US" sz="1600" b="1" i="1" dirty="0" err="1"/>
              <a:t>AbdulSalam</a:t>
            </a:r>
            <a:r>
              <a:rPr lang="en-US" sz="1600" b="1" i="1" dirty="0"/>
              <a:t>, Murad </a:t>
            </a:r>
            <a:r>
              <a:rPr lang="en-US" sz="1600" b="1" i="1" dirty="0" err="1"/>
              <a:t>Nammari</a:t>
            </a:r>
            <a:r>
              <a:rPr lang="en-US" sz="1600" b="1" i="1" dirty="0"/>
              <a:t> &amp; </a:t>
            </a:r>
            <a:r>
              <a:rPr lang="en-US" sz="1600" b="1" i="1" dirty="0" err="1"/>
              <a:t>Saif</a:t>
            </a:r>
            <a:r>
              <a:rPr lang="en-US" sz="1600" b="1" i="1" dirty="0"/>
              <a:t> Johari              </a:t>
            </a:r>
            <a:r>
              <a:rPr lang="en-US" sz="1800" b="1" i="1" dirty="0"/>
              <a:t>Supervised by : </a:t>
            </a:r>
            <a:r>
              <a:rPr lang="en-US" sz="1800" b="1" i="1" dirty="0" err="1"/>
              <a:t>Eng.Hasan</a:t>
            </a:r>
            <a:r>
              <a:rPr lang="en-US" sz="1800" b="1" i="1" dirty="0"/>
              <a:t> </a:t>
            </a:r>
            <a:r>
              <a:rPr lang="en-US" sz="1800" b="1" i="1" dirty="0" err="1"/>
              <a:t>Mathar</a:t>
            </a:r>
            <a:endParaRPr lang="en-US" sz="180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FB3319-9156-40C4-AFB4-05BCF01DFF5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955" y="575732"/>
            <a:ext cx="1092845" cy="1061156"/>
          </a:xfrm>
          <a:prstGeom prst="ellipse">
            <a:avLst/>
          </a:prstGeom>
          <a:ln>
            <a:solidFill>
              <a:schemeClr val="bg2">
                <a:lumMod val="90000"/>
              </a:schemeClr>
            </a:solidFill>
          </a:ln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3248B78-5D20-4317-B64C-312AEBE4F6A9}"/>
              </a:ext>
            </a:extLst>
          </p:cNvPr>
          <p:cNvSpPr/>
          <p:nvPr/>
        </p:nvSpPr>
        <p:spPr>
          <a:xfrm>
            <a:off x="1101959" y="3885538"/>
            <a:ext cx="6518041" cy="682230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970844" y="857956"/>
            <a:ext cx="1941690" cy="1843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200" dirty="0"/>
              <a:t>Presentation outline :</a:t>
            </a:r>
            <a:endParaRPr sz="22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D4CB419-8A52-4363-96D9-A2C5C8583861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31AE210D-CC2F-406C-8B9F-EA51E5DCDF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7483100"/>
              </p:ext>
            </p:extLst>
          </p:nvPr>
        </p:nvGraphicFramePr>
        <p:xfrm>
          <a:off x="3455172" y="857956"/>
          <a:ext cx="4717984" cy="4041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&#10;&#10;Description generated with very high confidence">
            <a:extLst>
              <a:ext uri="{FF2B5EF4-FFF2-40B4-BE49-F238E27FC236}">
                <a16:creationId xmlns:a16="http://schemas.microsoft.com/office/drawing/2014/main" id="{C118725D-8771-4F8F-8350-60A5AC8435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33" r="17791"/>
          <a:stretch/>
        </p:blipFill>
        <p:spPr>
          <a:xfrm>
            <a:off x="2731913" y="621526"/>
            <a:ext cx="3115733" cy="38180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DA4294-295A-4E05-8A2F-03633CD1A62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80744" y="972693"/>
            <a:ext cx="3818069" cy="31157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3 0.01265 L 0.00503 0.01265 C 0.02968 0.00833 0.02517 0.00833 0.06423 0.01265 C 0.06753 0.01327 0.07083 0.01604 0.07413 0.01728 C 0.07743 0.01821 0.08073 0.01851 0.08403 0.01944 C 0.10225 0.02438 0.071 0.01882 0.10503 0.02376 C 0.11909 0.02993 0.10173 0.02129 0.11354 0.03024 C 0.11666 0.03271 0.12482 0.03395 0.12725 0.03456 C 0.13281 0.03672 0.13784 0.03888 0.14323 0.04135 C 0.14687 0.04629 0.15017 0.05277 0.15434 0.05679 C 0.16614 0.06728 0.15156 0.0537 0.16545 0.06759 C 0.16701 0.06913 0.16875 0.07067 0.17031 0.07191 C 0.17396 0.08148 0.17135 0.07623 0.17656 0.08302 C 0.1783 0.08518 0.17968 0.08796 0.18142 0.0895 C 0.18298 0.09104 0.18472 0.09104 0.18646 0.09166 C 0.18802 0.09382 0.18958 0.0966 0.19132 0.09845 C 0.19253 0.09938 0.19409 0.09907 0.19514 0.10061 C 0.19774 0.10432 0.20052 0.10864 0.20243 0.11358 C 0.2033 0.11574 0.20382 0.11851 0.20503 0.12037 C 0.20642 0.12283 0.20816 0.12469 0.20989 0.12685 C 0.21076 0.12962 0.21163 0.13271 0.21232 0.13549 C 0.21284 0.13765 0.21302 0.14012 0.21354 0.14228 C 0.21562 0.14876 0.21805 0.15246 0.221 0.15771 C 0.22187 0.16203 0.22239 0.16666 0.22343 0.17067 C 0.22448 0.175 0.22795 0.18364 0.22968 0.18827 C 0.23003 0.19135 0.23038 0.19413 0.2309 0.19691 C 0.23125 0.19938 0.23194 0.20123 0.23212 0.2037 C 0.23472 0.27654 0.22951 0.24629 0.23455 0.27376 C 0.23507 0.28333 0.23489 0.2929 0.23576 0.30246 C 0.23611 0.30617 0.23837 0.30956 0.23837 0.31327 C 0.23837 0.34691 0.23698 0.38055 0.23576 0.41419 C 0.23576 0.4179 0.23489 0.4216 0.23455 0.4253 C 0.2342 0.42962 0.23385 0.43395 0.23333 0.43827 C 0.23298 0.44135 0.23246 0.44413 0.23212 0.44722 C 0.23073 0.4608 0.23142 0.46142 0.22968 0.47345 C 0.22934 0.47561 0.22882 0.47777 0.22847 0.48024 C 0.22795 0.48734 0.22778 0.49475 0.22725 0.50216 C 0.22569 0.51975 0.22569 0.51882 0.22343 0.53055 C 0.22396 0.55679 0.22396 0.58333 0.22465 0.60956 C 0.225 0.62283 0.22621 0.62592 0.22847 0.63796 L 0.22968 0.64475 C 0.23003 0.64907 0.23073 0.65339 0.2309 0.65771 C 0.23159 0.69228 0.23212 0.76111 0.23212 0.76111 " pathEditMode="relative" ptsTypes="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1.</a:t>
            </a:r>
            <a:endParaRPr dirty="0"/>
          </a:p>
          <a:p>
            <a:r>
              <a:rPr lang="en-US" dirty="0"/>
              <a:t>Introduction</a:t>
            </a:r>
            <a:endParaRPr dirty="0"/>
          </a:p>
        </p:txBody>
      </p:sp>
      <p:sp>
        <p:nvSpPr>
          <p:cNvPr id="78" name="Shape 78"/>
          <p:cNvSpPr txBox="1">
            <a:spLocks noGrp="1"/>
          </p:cNvSpPr>
          <p:nvPr>
            <p:ph type="subTitle" idx="1"/>
          </p:nvPr>
        </p:nvSpPr>
        <p:spPr>
          <a:xfrm>
            <a:off x="1351100" y="3324001"/>
            <a:ext cx="5832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" dirty="0"/>
              <a:t>Let’s start with the first set of slides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 txBox="1">
            <a:spLocks noGrp="1"/>
          </p:cNvSpPr>
          <p:nvPr>
            <p:ph type="title"/>
          </p:nvPr>
        </p:nvSpPr>
        <p:spPr>
          <a:xfrm>
            <a:off x="1101499" y="1048150"/>
            <a:ext cx="1980367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/>
              <a:t>Site And Location</a:t>
            </a:r>
            <a:endParaRPr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D5B5C-D0AA-4D38-AD15-9228E04E2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34357" y="3747910"/>
            <a:ext cx="7055556" cy="3575700"/>
          </a:xfrm>
        </p:spPr>
        <p:txBody>
          <a:bodyPr/>
          <a:lstStyle/>
          <a:p>
            <a:r>
              <a:rPr lang="en-US" b="1" dirty="0"/>
              <a:t>It’s located in Main Road leading to Al </a:t>
            </a:r>
            <a:r>
              <a:rPr lang="en-US" b="1" dirty="0" err="1"/>
              <a:t>Ithad</a:t>
            </a:r>
            <a:r>
              <a:rPr lang="en-US" b="1" dirty="0"/>
              <a:t> Hospital-North mountain- Nablus-Palestine.</a:t>
            </a:r>
          </a:p>
          <a:p>
            <a:endParaRPr lang="en-US" dirty="0"/>
          </a:p>
        </p:txBody>
      </p:sp>
      <p:pic>
        <p:nvPicPr>
          <p:cNvPr id="4" name="Picture 3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2E29DCDD-B1B7-4752-9A95-FE93566D3F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171" y="775976"/>
            <a:ext cx="5543933" cy="297193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>
            <a:spLocks noGrp="1"/>
          </p:cNvSpPr>
          <p:nvPr>
            <p:ph type="ctrTitle" idx="4294967295"/>
          </p:nvPr>
        </p:nvSpPr>
        <p:spPr>
          <a:xfrm>
            <a:off x="937106" y="609071"/>
            <a:ext cx="3336925" cy="17494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dirty="0"/>
              <a:t>Site And Location</a:t>
            </a:r>
            <a:endParaRPr sz="2800" dirty="0"/>
          </a:p>
        </p:txBody>
      </p:sp>
      <p:sp>
        <p:nvSpPr>
          <p:cNvPr id="95" name="Shape 95"/>
          <p:cNvSpPr txBox="1">
            <a:spLocks noGrp="1"/>
          </p:cNvSpPr>
          <p:nvPr>
            <p:ph type="subTitle" idx="4294967295"/>
          </p:nvPr>
        </p:nvSpPr>
        <p:spPr>
          <a:xfrm>
            <a:off x="419517" y="1258183"/>
            <a:ext cx="4065588" cy="7842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dirty="0">
                <a:latin typeface="Raleway" panose="020B0604020202020204" charset="0"/>
              </a:rPr>
              <a:t>-Land has a total area of </a:t>
            </a:r>
            <a:r>
              <a:rPr lang="en-US" b="1" dirty="0">
                <a:solidFill>
                  <a:srgbClr val="FF0000"/>
                </a:solidFill>
                <a:latin typeface="Raleway" panose="020B0604020202020204" charset="0"/>
              </a:rPr>
              <a:t>752 m</a:t>
            </a:r>
            <a:r>
              <a:rPr lang="en-US" b="1" baseline="30000" dirty="0">
                <a:solidFill>
                  <a:srgbClr val="FF0000"/>
                </a:solidFill>
                <a:latin typeface="Raleway" panose="020B0604020202020204" charset="0"/>
              </a:rPr>
              <a:t>2</a:t>
            </a:r>
            <a:r>
              <a:rPr lang="en-US" b="1" dirty="0">
                <a:latin typeface="Raleway" panose="020B0604020202020204" charset="0"/>
              </a:rPr>
              <a:t>.</a:t>
            </a:r>
          </a:p>
          <a:p>
            <a:r>
              <a:rPr lang="en-US" b="1" dirty="0">
                <a:latin typeface="Raleway" panose="020B0604020202020204" charset="0"/>
              </a:rPr>
              <a:t>-Serviceable main street width equals </a:t>
            </a:r>
            <a:r>
              <a:rPr lang="en-US" b="1" dirty="0">
                <a:solidFill>
                  <a:srgbClr val="FF0000"/>
                </a:solidFill>
                <a:latin typeface="Raleway" panose="020B0604020202020204" charset="0"/>
              </a:rPr>
              <a:t>10 m</a:t>
            </a:r>
            <a:r>
              <a:rPr lang="en-US" b="1" dirty="0">
                <a:latin typeface="Raleway" panose="020B0604020202020204" charset="0"/>
              </a:rPr>
              <a:t>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3253749-E403-4521-9944-9AA9AEFD07B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4696178" y="911435"/>
            <a:ext cx="3510716" cy="347994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/>
              <a:t>Site Pros and Cons.</a:t>
            </a:r>
            <a:endParaRPr dirty="0"/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3206046" y="870664"/>
            <a:ext cx="2876744" cy="393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n-US" sz="1600" b="1" dirty="0"/>
              <a:t>Pros.</a:t>
            </a:r>
            <a:endParaRPr sz="1600" b="1" dirty="0"/>
          </a:p>
          <a:p>
            <a:r>
              <a:rPr lang="en-US" sz="1600" b="1" dirty="0"/>
              <a:t>- Away from traffic rush.</a:t>
            </a:r>
          </a:p>
          <a:p>
            <a:r>
              <a:rPr lang="en-US" sz="1600" dirty="0"/>
              <a:t>-Has a quiet surrounding environment.</a:t>
            </a:r>
          </a:p>
          <a:p>
            <a:r>
              <a:rPr lang="en-US" sz="1600" dirty="0"/>
              <a:t>-Very close to Al-</a:t>
            </a:r>
            <a:r>
              <a:rPr lang="en-US" sz="1600" dirty="0" err="1"/>
              <a:t>Ithad</a:t>
            </a:r>
            <a:r>
              <a:rPr lang="en-US" sz="1600" dirty="0"/>
              <a:t> Hospital that may increase number of coming trainees.</a:t>
            </a:r>
            <a:endParaRPr lang="en-US" sz="1600" b="1" dirty="0"/>
          </a:p>
          <a:p>
            <a:r>
              <a:rPr lang="en-US" sz="1600" b="1" dirty="0"/>
              <a:t>-Good Northern view.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2"/>
          </p:nvPr>
        </p:nvSpPr>
        <p:spPr>
          <a:xfrm>
            <a:off x="5937957" y="761539"/>
            <a:ext cx="3093155" cy="41512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n-US" b="1" dirty="0"/>
              <a:t>Cons.</a:t>
            </a:r>
            <a:endParaRPr b="1" dirty="0"/>
          </a:p>
          <a:p>
            <a:r>
              <a:rPr lang="en-US" dirty="0"/>
              <a:t>- Surrounding buildings impedes the building from sun and wind at an exact elevation.</a:t>
            </a:r>
          </a:p>
          <a:p>
            <a:r>
              <a:rPr lang="en-US" b="1" dirty="0"/>
              <a:t>-The site is blocked from west &amp; east.</a:t>
            </a:r>
          </a:p>
          <a:p>
            <a:r>
              <a:rPr lang="en-US" b="1" dirty="0"/>
              <a:t>-The total area is challenging to redesign a college with full specifications required.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2. </a:t>
            </a:r>
            <a:r>
              <a:rPr lang="en-US" dirty="0"/>
              <a:t>Earlier Studies:</a:t>
            </a:r>
            <a:br>
              <a:rPr lang="en-US" dirty="0"/>
            </a:br>
            <a:br>
              <a:rPr lang="en-US" dirty="0"/>
            </a:br>
            <a:r>
              <a:rPr lang="en-US" sz="2000" dirty="0"/>
              <a:t>2.1 Solar Analysis</a:t>
            </a:r>
            <a:endParaRPr sz="2000" dirty="0"/>
          </a:p>
        </p:txBody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3203178" y="704551"/>
            <a:ext cx="3514127" cy="3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n-US" b="1" dirty="0"/>
              <a:t>In  a Summer Day:</a:t>
            </a:r>
            <a:endParaRPr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√ </a:t>
            </a:r>
            <a:r>
              <a:rPr lang="en-US" dirty="0"/>
              <a:t>The Site is fully exposed to sun.</a:t>
            </a:r>
            <a:endParaRPr dirty="0"/>
          </a:p>
        </p:txBody>
      </p:sp>
      <p:sp>
        <p:nvSpPr>
          <p:cNvPr id="123" name="Shape 123"/>
          <p:cNvSpPr txBox="1">
            <a:spLocks noGrp="1"/>
          </p:cNvSpPr>
          <p:nvPr>
            <p:ph type="body" idx="3"/>
          </p:nvPr>
        </p:nvSpPr>
        <p:spPr>
          <a:xfrm>
            <a:off x="6333548" y="704551"/>
            <a:ext cx="2138249" cy="3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n-US" b="1" dirty="0"/>
              <a:t>In a Winter Day: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b="1" dirty="0"/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√ </a:t>
            </a:r>
            <a:r>
              <a:rPr lang="en-US" dirty="0"/>
              <a:t>in the morning hours the site is shaded,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√ </a:t>
            </a:r>
            <a:r>
              <a:rPr lang="en-US" dirty="0"/>
              <a:t>in the </a:t>
            </a:r>
            <a:r>
              <a:rPr lang="en-US" dirty="0" err="1"/>
              <a:t>midday,it</a:t>
            </a:r>
            <a:r>
              <a:rPr lang="en-US" dirty="0"/>
              <a:t> is fully exposed to sun.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9F71CCD1-B360-4094-94EE-6A56ABD678BF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1513" y="1240970"/>
            <a:ext cx="2559286" cy="2608543"/>
          </a:xfrm>
          <a:prstGeom prst="rect">
            <a:avLst/>
          </a:prstGeom>
          <a:noFill/>
          <a:ln w="25400" cmpd="thinThick">
            <a:solidFill>
              <a:srgbClr val="000000"/>
            </a:solidFill>
            <a:miter lim="800000"/>
            <a:headEnd/>
            <a:tailEnd/>
          </a:ln>
          <a:effectLst/>
        </p:spPr>
      </p:pic>
      <p:pic>
        <p:nvPicPr>
          <p:cNvPr id="9" name="Content Placeholder 5" descr="21-1-12">
            <a:extLst>
              <a:ext uri="{FF2B5EF4-FFF2-40B4-BE49-F238E27FC236}">
                <a16:creationId xmlns:a16="http://schemas.microsoft.com/office/drawing/2014/main" id="{9689313C-F716-4C38-8EA2-EEB611B91AE2}"/>
              </a:ext>
            </a:extLst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48" y="1240971"/>
            <a:ext cx="2570997" cy="2661561"/>
          </a:xfrm>
          <a:prstGeom prst="rect">
            <a:avLst/>
          </a:prstGeom>
          <a:noFill/>
          <a:ln w="25400" cmpd="thinThick">
            <a:solidFill>
              <a:srgbClr val="00000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C:\Users\admin\Downloads\image (12).png">
            <a:extLst>
              <a:ext uri="{FF2B5EF4-FFF2-40B4-BE49-F238E27FC236}">
                <a16:creationId xmlns:a16="http://schemas.microsoft.com/office/drawing/2014/main" id="{08118577-B23A-481E-83D3-5F93A91BAD0E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1"/>
          <a:stretch/>
        </p:blipFill>
        <p:spPr bwMode="auto">
          <a:xfrm rot="16200000">
            <a:off x="4429866" y="-410692"/>
            <a:ext cx="3394627" cy="57838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28" name="Shape 1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2.2 </a:t>
            </a:r>
            <a:r>
              <a:rPr lang="en-US" dirty="0"/>
              <a:t>Noise Analysis</a:t>
            </a:r>
            <a:endParaRPr dirty="0"/>
          </a:p>
        </p:txBody>
      </p:sp>
      <p:sp>
        <p:nvSpPr>
          <p:cNvPr id="129" name="Shape 129"/>
          <p:cNvSpPr txBox="1">
            <a:spLocks noGrp="1"/>
          </p:cNvSpPr>
          <p:nvPr>
            <p:ph type="body" idx="1"/>
          </p:nvPr>
        </p:nvSpPr>
        <p:spPr>
          <a:xfrm>
            <a:off x="3360188" y="4178527"/>
            <a:ext cx="5345100" cy="357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800" dirty="0"/>
              <a:t>Highest value doesn’t exceed </a:t>
            </a:r>
            <a:r>
              <a:rPr lang="en-US" sz="1800" b="1" dirty="0"/>
              <a:t>62 </a:t>
            </a:r>
            <a:r>
              <a:rPr lang="en-US" sz="1800" b="1" dirty="0" err="1"/>
              <a:t>dB</a:t>
            </a:r>
            <a:r>
              <a:rPr lang="en-US" sz="1800" dirty="0" err="1"/>
              <a:t>.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1101500" y="1048150"/>
            <a:ext cx="1923922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2.3 </a:t>
            </a:r>
            <a:r>
              <a:rPr lang="en-US" dirty="0"/>
              <a:t>Earlier Conclusions</a:t>
            </a:r>
            <a:endParaRPr dirty="0"/>
          </a:p>
        </p:txBody>
      </p:sp>
      <p:sp>
        <p:nvSpPr>
          <p:cNvPr id="141" name="Shape 141"/>
          <p:cNvSpPr/>
          <p:nvPr/>
        </p:nvSpPr>
        <p:spPr>
          <a:xfrm>
            <a:off x="4064000" y="180495"/>
            <a:ext cx="5080000" cy="3465816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Architectural Aspect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  <a:sym typeface="Raleway"/>
              </a:rPr>
              <a:t>Classrooms Area = </a:t>
            </a:r>
            <a:r>
              <a:rPr lang="en-US" dirty="0">
                <a:latin typeface="Raleway" panose="020B0604020202020204" charset="0"/>
              </a:rPr>
              <a:t>40 m</a:t>
            </a:r>
            <a:r>
              <a:rPr lang="en-US" baseline="30000" dirty="0">
                <a:latin typeface="Raleway" panose="020B0604020202020204" charset="0"/>
              </a:rPr>
              <a:t>2</a:t>
            </a:r>
            <a:r>
              <a:rPr lang="en-US" dirty="0">
                <a:latin typeface="Raleway" panose="020B0604020202020204" charset="0"/>
              </a:rPr>
              <a:t> for 30-35 Students.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External Yards doesn’t exist.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Unfinished Spaces as Auditorium.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Special needs people requirements are missed.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Classrooms orientation doesn’t provide thermal comfort.</a:t>
            </a:r>
          </a:p>
          <a:p>
            <a:pPr algn="ctr"/>
            <a:endParaRPr lang="en-US" dirty="0"/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" name="Shape 141">
            <a:extLst>
              <a:ext uri="{FF2B5EF4-FFF2-40B4-BE49-F238E27FC236}">
                <a16:creationId xmlns:a16="http://schemas.microsoft.com/office/drawing/2014/main" id="{941FCB68-6964-4FDF-82C5-431BB3BA8737}"/>
              </a:ext>
            </a:extLst>
          </p:cNvPr>
          <p:cNvSpPr/>
          <p:nvPr/>
        </p:nvSpPr>
        <p:spPr>
          <a:xfrm>
            <a:off x="3023456" y="3070578"/>
            <a:ext cx="2090413" cy="2072922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Safety Considerations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/>
                <a:ea typeface="Raleway"/>
                <a:cs typeface="Raleway"/>
                <a:sym typeface="Raleway"/>
              </a:rPr>
              <a:t>Smoke Detectors.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/>
                <a:ea typeface="Raleway"/>
                <a:cs typeface="Raleway"/>
                <a:sym typeface="Raleway"/>
              </a:rPr>
              <a:t>Emergency Exits.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1101500" y="1048150"/>
            <a:ext cx="1923922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2.3 </a:t>
            </a:r>
            <a:r>
              <a:rPr lang="en-US" dirty="0"/>
              <a:t>Earlier Conclusions</a:t>
            </a:r>
            <a:endParaRPr dirty="0"/>
          </a:p>
        </p:txBody>
      </p:sp>
      <p:sp>
        <p:nvSpPr>
          <p:cNvPr id="141" name="Shape 141"/>
          <p:cNvSpPr/>
          <p:nvPr/>
        </p:nvSpPr>
        <p:spPr>
          <a:xfrm>
            <a:off x="5197699" y="180497"/>
            <a:ext cx="3826934" cy="2774755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Environmental Aspect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  <a:sym typeface="Raleway"/>
              </a:rPr>
              <a:t>Low rated thermal comfort for building beneficiaries.</a:t>
            </a:r>
            <a:endParaRPr lang="en-US" dirty="0">
              <a:latin typeface="Raleway" panose="020B0604020202020204" charset="0"/>
            </a:endParaRP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Bad Acoustical performance for classrooms.</a:t>
            </a:r>
          </a:p>
          <a:p>
            <a:pPr marL="285750" indent="-285750" algn="ctr">
              <a:buFontTx/>
              <a:buChar char="-"/>
            </a:pPr>
            <a:r>
              <a:rPr lang="en-US" dirty="0">
                <a:latin typeface="Raleway" panose="020B0604020202020204" charset="0"/>
              </a:rPr>
              <a:t>More efficient shading strategies shall be applied.</a:t>
            </a:r>
          </a:p>
          <a:p>
            <a:pPr algn="ctr"/>
            <a:endParaRPr lang="en-US" dirty="0"/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" name="Shape 141">
            <a:extLst>
              <a:ext uri="{FF2B5EF4-FFF2-40B4-BE49-F238E27FC236}">
                <a16:creationId xmlns:a16="http://schemas.microsoft.com/office/drawing/2014/main" id="{941FCB68-6964-4FDF-82C5-431BB3BA8737}"/>
              </a:ext>
            </a:extLst>
          </p:cNvPr>
          <p:cNvSpPr/>
          <p:nvPr/>
        </p:nvSpPr>
        <p:spPr>
          <a:xfrm>
            <a:off x="5924124" y="2955252"/>
            <a:ext cx="1943656" cy="1835983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Mechanical Aspect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dirty="0">
                <a:latin typeface="Raleway"/>
                <a:ea typeface="Raleway"/>
                <a:cs typeface="Raleway"/>
                <a:sym typeface="Raleway"/>
              </a:rPr>
              <a:t>- Suitable HVAC system doesn’t exist.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5" name="Shape 141">
            <a:extLst>
              <a:ext uri="{FF2B5EF4-FFF2-40B4-BE49-F238E27FC236}">
                <a16:creationId xmlns:a16="http://schemas.microsoft.com/office/drawing/2014/main" id="{F35146FB-A053-459B-BA2B-A507E070CE60}"/>
              </a:ext>
            </a:extLst>
          </p:cNvPr>
          <p:cNvSpPr/>
          <p:nvPr/>
        </p:nvSpPr>
        <p:spPr>
          <a:xfrm>
            <a:off x="3273780" y="777539"/>
            <a:ext cx="1923921" cy="1907100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Electrical Aspect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dirty="0">
                <a:latin typeface="Raleway"/>
                <a:ea typeface="Raleway"/>
                <a:cs typeface="Raleway"/>
                <a:sym typeface="Raleway"/>
              </a:rPr>
              <a:t>- Huge electrical consumption due to lighting.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Shape 141">
            <a:extLst>
              <a:ext uri="{FF2B5EF4-FFF2-40B4-BE49-F238E27FC236}">
                <a16:creationId xmlns:a16="http://schemas.microsoft.com/office/drawing/2014/main" id="{B3F10681-448D-4306-89D8-152890B96CA0}"/>
              </a:ext>
            </a:extLst>
          </p:cNvPr>
          <p:cNvSpPr/>
          <p:nvPr/>
        </p:nvSpPr>
        <p:spPr>
          <a:xfrm>
            <a:off x="3273778" y="2699983"/>
            <a:ext cx="1923922" cy="1704622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b="1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b="1" dirty="0">
                <a:latin typeface="Raleway"/>
                <a:ea typeface="Raleway"/>
                <a:cs typeface="Raleway"/>
                <a:sym typeface="Raleway"/>
              </a:rPr>
              <a:t>Structural Aspect</a:t>
            </a:r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r>
              <a:rPr lang="en-US" dirty="0">
                <a:latin typeface="Raleway"/>
                <a:ea typeface="Raleway"/>
                <a:cs typeface="Raleway"/>
                <a:sym typeface="Raleway"/>
              </a:rPr>
              <a:t>- Seismic design considerations.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724626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snow, outdoor, fence&#10;&#10;Description generated with very high confidence">
            <a:extLst>
              <a:ext uri="{FF2B5EF4-FFF2-40B4-BE49-F238E27FC236}">
                <a16:creationId xmlns:a16="http://schemas.microsoft.com/office/drawing/2014/main" id="{49EA4EAA-9179-42C1-A27E-D1CA66180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289945" y="2485801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3.</a:t>
            </a:r>
            <a:endParaRPr dirty="0"/>
          </a:p>
          <a:p>
            <a:r>
              <a:rPr lang="en-US" dirty="0"/>
              <a:t>Architectural Re-design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512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subTitle" idx="4294967295"/>
          </p:nvPr>
        </p:nvSpPr>
        <p:spPr>
          <a:xfrm>
            <a:off x="1095023" y="944561"/>
            <a:ext cx="6480175" cy="34129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sz="1800" b="1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Usage of the building: 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The building is a nursing faculty.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sz="1800" dirty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</a:pP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Normal Working hours from 8:00 am </a:t>
            </a:r>
            <a:r>
              <a:rPr lang="en-US" sz="18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to 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2:00 pm.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</a:pP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Used by 230 students &amp; 30 staff members. 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-3165530" y="2589214"/>
            <a:ext cx="7595700" cy="515100"/>
          </a:xfrm>
        </p:spPr>
        <p:txBody>
          <a:bodyPr/>
          <a:lstStyle/>
          <a:p>
            <a:pPr lvl="0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Redesigned</a:t>
            </a:r>
            <a:r>
              <a:rPr lang="en-US" dirty="0"/>
              <a:t> </a:t>
            </a:r>
            <a:r>
              <a:rPr lang="en-US" dirty="0">
                <a:solidFill>
                  <a:srgbClr val="000000"/>
                </a:solidFill>
                <a:latin typeface="Raleway"/>
                <a:cs typeface="Arial"/>
                <a:sym typeface="Arial"/>
              </a:rPr>
              <a:t>Site</a:t>
            </a:r>
            <a:r>
              <a:rPr lang="en-US" dirty="0"/>
              <a:t>: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5625" y="58620"/>
            <a:ext cx="14510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Existing Site: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1785A8-C754-4A0A-B4B5-F9590F55A4B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9" r="18065"/>
          <a:stretch/>
        </p:blipFill>
        <p:spPr>
          <a:xfrm>
            <a:off x="2269489" y="0"/>
            <a:ext cx="4670574" cy="26568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246952-9FFF-48C6-A61D-89235FBB93E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236713" y="2754959"/>
            <a:ext cx="4670574" cy="241764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D55265CD-B9E2-4861-A530-EFE36F570983}"/>
              </a:ext>
            </a:extLst>
          </p:cNvPr>
          <p:cNvSpPr/>
          <p:nvPr/>
        </p:nvSpPr>
        <p:spPr>
          <a:xfrm>
            <a:off x="2614246" y="3833446"/>
            <a:ext cx="504092" cy="104489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FCC021A-0314-4026-A4E3-9D1213075AC8}"/>
              </a:ext>
            </a:extLst>
          </p:cNvPr>
          <p:cNvSpPr/>
          <p:nvPr/>
        </p:nvSpPr>
        <p:spPr>
          <a:xfrm>
            <a:off x="3118338" y="4525146"/>
            <a:ext cx="1453662" cy="26959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66A1D86-843C-47FA-8676-4C1DCE31663F}"/>
              </a:ext>
            </a:extLst>
          </p:cNvPr>
          <p:cNvSpPr/>
          <p:nvPr/>
        </p:nvSpPr>
        <p:spPr>
          <a:xfrm>
            <a:off x="3040299" y="3754835"/>
            <a:ext cx="420021" cy="281682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461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-2743501" y="2540378"/>
            <a:ext cx="6381674" cy="485278"/>
          </a:xfrm>
        </p:spPr>
        <p:txBody>
          <a:bodyPr/>
          <a:lstStyle/>
          <a:p>
            <a:pPr lvl="0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Other Floors</a:t>
            </a:r>
            <a:r>
              <a:rPr lang="en-US" dirty="0"/>
              <a:t>: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5625" y="58620"/>
            <a:ext cx="16406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Old Design Plans: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1785A8-C754-4A0A-B4B5-F9590F55A4B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178758" y="479239"/>
            <a:ext cx="5314463" cy="198346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246952-9FFF-48C6-A61D-89235FBB93E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126419" y="2848680"/>
            <a:ext cx="4667797" cy="212513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165530" y="431306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GF</a:t>
            </a:r>
            <a:r>
              <a:rPr lang="en-US" dirty="0"/>
              <a:t>: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95C7AD2-AC81-443C-9FE0-5D3066FD3283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971824" y="3025658"/>
            <a:ext cx="3032479" cy="153505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05730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189687" y="108847"/>
            <a:ext cx="2191656" cy="841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Old Design main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</a:rPr>
              <a:t>Elevation</a:t>
            </a:r>
            <a:endParaRPr lang="en-US" dirty="0"/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246587" y="130478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dirty="0"/>
          </a:p>
        </p:txBody>
      </p:sp>
      <p:sp>
        <p:nvSpPr>
          <p:cNvPr id="14" name="Shape 173">
            <a:extLst>
              <a:ext uri="{FF2B5EF4-FFF2-40B4-BE49-F238E27FC236}">
                <a16:creationId xmlns:a16="http://schemas.microsoft.com/office/drawing/2014/main" id="{F78B06FA-820D-4FFC-ACD7-FEBE89704308}"/>
              </a:ext>
            </a:extLst>
          </p:cNvPr>
          <p:cNvSpPr txBox="1">
            <a:spLocks/>
          </p:cNvSpPr>
          <p:nvPr/>
        </p:nvSpPr>
        <p:spPr>
          <a:xfrm>
            <a:off x="2202734" y="130478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New Design main</a:t>
            </a:r>
          </a:p>
          <a:p>
            <a:pPr>
              <a:buClrTx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Elevation</a:t>
            </a:r>
            <a:endParaRPr lang="en-US" dirty="0"/>
          </a:p>
        </p:txBody>
      </p:sp>
      <p:pic>
        <p:nvPicPr>
          <p:cNvPr id="3" name="Picture 2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5E7944E7-7A8A-4EE6-9D68-7E4BDA1AF7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209" b="4892"/>
          <a:stretch/>
        </p:blipFill>
        <p:spPr>
          <a:xfrm>
            <a:off x="240032" y="645578"/>
            <a:ext cx="3125196" cy="4389075"/>
          </a:xfrm>
          <a:prstGeom prst="rect">
            <a:avLst/>
          </a:prstGeom>
        </p:spPr>
      </p:pic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B2FD310-3213-451B-9E7D-03CA800303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280" t="9602" r="5149" b="15398"/>
          <a:stretch/>
        </p:blipFill>
        <p:spPr>
          <a:xfrm>
            <a:off x="6268718" y="1390650"/>
            <a:ext cx="2565672" cy="37528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88F1E4-B7B8-4CE4-A792-FDE50147DB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817" t="10447" r="3518" b="11970"/>
          <a:stretch/>
        </p:blipFill>
        <p:spPr>
          <a:xfrm>
            <a:off x="3459429" y="1390652"/>
            <a:ext cx="2948447" cy="3691015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44E47D3-A09A-4D56-B4F5-B137ED4EC862}"/>
              </a:ext>
            </a:extLst>
          </p:cNvPr>
          <p:cNvCxnSpPr>
            <a:cxnSpLocks/>
          </p:cNvCxnSpPr>
          <p:nvPr/>
        </p:nvCxnSpPr>
        <p:spPr>
          <a:xfrm>
            <a:off x="3213100" y="0"/>
            <a:ext cx="82550" cy="5232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248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398026" y="83586"/>
            <a:ext cx="2461287" cy="841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1- Entrances :</a:t>
            </a:r>
            <a:endParaRPr lang="en-US" dirty="0"/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246587" y="130478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dirty="0"/>
          </a:p>
        </p:txBody>
      </p:sp>
      <p:pic>
        <p:nvPicPr>
          <p:cNvPr id="6" name="Picture 5" descr="6666">
            <a:extLst>
              <a:ext uri="{FF2B5EF4-FFF2-40B4-BE49-F238E27FC236}">
                <a16:creationId xmlns:a16="http://schemas.microsoft.com/office/drawing/2014/main" id="{A6901035-7F7E-4665-A29E-39FAB1DEDA7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27" y="717434"/>
            <a:ext cx="4460173" cy="3752850"/>
          </a:xfrm>
          <a:prstGeom prst="rect">
            <a:avLst/>
          </a:prstGeom>
          <a:noFill/>
          <a:ln>
            <a:noFill/>
          </a:ln>
          <a:effectLst>
            <a:reflection endPos="65000" dist="1270000" dir="5400000" sy="-100000" algn="bl" rotWithShape="0"/>
          </a:effectLst>
        </p:spPr>
      </p:pic>
      <p:pic>
        <p:nvPicPr>
          <p:cNvPr id="7" name="صورة 3">
            <a:extLst>
              <a:ext uri="{FF2B5EF4-FFF2-40B4-BE49-F238E27FC236}">
                <a16:creationId xmlns:a16="http://schemas.microsoft.com/office/drawing/2014/main" id="{7F8BC6EE-FCE4-4CED-929D-97FDFB4E6EE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6993" y="717436"/>
            <a:ext cx="4085180" cy="37528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5664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-2673163" y="2571750"/>
            <a:ext cx="6381674" cy="485278"/>
          </a:xfrm>
        </p:spPr>
        <p:txBody>
          <a:bodyPr/>
          <a:lstStyle/>
          <a:p>
            <a:pPr lvl="0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New Design: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327687" y="0"/>
            <a:ext cx="2285440" cy="574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2- Parking :</a:t>
            </a:r>
            <a:endParaRPr lang="en-US" dirty="0"/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023700" y="457384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Old Parking Design</a:t>
            </a:r>
            <a:r>
              <a:rPr lang="en-US" dirty="0"/>
              <a:t>: </a:t>
            </a:r>
          </a:p>
        </p:txBody>
      </p:sp>
      <p:pic>
        <p:nvPicPr>
          <p:cNvPr id="14" name="صورة 14">
            <a:extLst>
              <a:ext uri="{FF2B5EF4-FFF2-40B4-BE49-F238E27FC236}">
                <a16:creationId xmlns:a16="http://schemas.microsoft.com/office/drawing/2014/main" id="{52F7BF92-5517-406A-A1C0-DA630AEC8460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754" y="85060"/>
            <a:ext cx="5955324" cy="2486688"/>
          </a:xfrm>
          <a:prstGeom prst="rect">
            <a:avLst/>
          </a:prstGeom>
          <a:ln>
            <a:solidFill>
              <a:srgbClr val="5B9BD5"/>
            </a:solidFill>
          </a:ln>
        </p:spPr>
      </p:pic>
      <p:pic>
        <p:nvPicPr>
          <p:cNvPr id="16" name="صورة 15">
            <a:extLst>
              <a:ext uri="{FF2B5EF4-FFF2-40B4-BE49-F238E27FC236}">
                <a16:creationId xmlns:a16="http://schemas.microsoft.com/office/drawing/2014/main" id="{50ACCE0A-F064-4DE7-B2B4-D0DDAA0117F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755" y="2789843"/>
            <a:ext cx="5591909" cy="2338912"/>
          </a:xfrm>
          <a:prstGeom prst="rect">
            <a:avLst/>
          </a:prstGeom>
          <a:ln>
            <a:solidFill>
              <a:srgbClr val="5B9BD5"/>
            </a:solidFill>
          </a:ln>
        </p:spPr>
      </p:pic>
    </p:spTree>
    <p:extLst>
      <p:ext uri="{BB962C8B-B14F-4D97-AF65-F5344CB8AC3E}">
        <p14:creationId xmlns:p14="http://schemas.microsoft.com/office/powerpoint/2010/main" val="42889563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5626" y="58620"/>
            <a:ext cx="4817626" cy="841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3- Registration &amp; accountant rooms were not existed </a:t>
            </a:r>
            <a:endParaRPr lang="en-US" dirty="0"/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246587" y="130478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dirty="0"/>
          </a:p>
        </p:txBody>
      </p:sp>
      <p:pic>
        <p:nvPicPr>
          <p:cNvPr id="8" name="صورة 4">
            <a:extLst>
              <a:ext uri="{FF2B5EF4-FFF2-40B4-BE49-F238E27FC236}">
                <a16:creationId xmlns:a16="http://schemas.microsoft.com/office/drawing/2014/main" id="{DF00AF77-5319-4091-A9CF-654D2D8FC82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909" y="971734"/>
            <a:ext cx="6052185" cy="3276600"/>
          </a:xfrm>
          <a:prstGeom prst="rect">
            <a:avLst/>
          </a:prstGeom>
          <a:ln>
            <a:solidFill>
              <a:sysClr val="windowText" lastClr="000000"/>
            </a:solidFill>
          </a:ln>
        </p:spPr>
      </p:pic>
    </p:spTree>
    <p:extLst>
      <p:ext uri="{BB962C8B-B14F-4D97-AF65-F5344CB8AC3E}">
        <p14:creationId xmlns:p14="http://schemas.microsoft.com/office/powerpoint/2010/main" val="713127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5626" y="58620"/>
            <a:ext cx="4817626" cy="841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Modifications:</a:t>
            </a:r>
          </a:p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4- Toilets exists in the ground Floor </a:t>
            </a:r>
            <a:endParaRPr lang="en-US" dirty="0"/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3246587" y="130478"/>
            <a:ext cx="7595700" cy="515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dirty="0"/>
          </a:p>
        </p:txBody>
      </p:sp>
      <p:pic>
        <p:nvPicPr>
          <p:cNvPr id="3" name="Picture 2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D7E019BE-EB65-42DB-800E-D539DAC02C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677" r="3432" b="35473"/>
          <a:stretch/>
        </p:blipFill>
        <p:spPr>
          <a:xfrm>
            <a:off x="1097394" y="585662"/>
            <a:ext cx="5855731" cy="256026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560D2B1D-0947-4C5C-B0A5-F10062F1BFC0}"/>
              </a:ext>
            </a:extLst>
          </p:cNvPr>
          <p:cNvSpPr/>
          <p:nvPr/>
        </p:nvSpPr>
        <p:spPr>
          <a:xfrm>
            <a:off x="2867378" y="717437"/>
            <a:ext cx="1959803" cy="134527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C537A4-D88B-46D2-94C9-D8756AAF3D90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679943" y="3277704"/>
            <a:ext cx="4559277" cy="1629190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84C3AE8-4BF5-40DB-91BB-5E87D4F77D78}"/>
              </a:ext>
            </a:extLst>
          </p:cNvPr>
          <p:cNvCxnSpPr/>
          <p:nvPr/>
        </p:nvCxnSpPr>
        <p:spPr>
          <a:xfrm>
            <a:off x="0" y="3133060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31C6247F-B48F-4563-909A-EED9E2B4F021}"/>
              </a:ext>
            </a:extLst>
          </p:cNvPr>
          <p:cNvSpPr/>
          <p:nvPr/>
        </p:nvSpPr>
        <p:spPr>
          <a:xfrm>
            <a:off x="-211488" y="3362149"/>
            <a:ext cx="4817626" cy="574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Old Design GF</a:t>
            </a:r>
            <a:endParaRPr lang="en-US" dirty="0"/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6002741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-2673163" y="2835042"/>
            <a:ext cx="6381674" cy="2358662"/>
          </a:xfrm>
        </p:spPr>
        <p:txBody>
          <a:bodyPr/>
          <a:lstStyle/>
          <a:p>
            <a:pPr lvl="0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New Design:</a:t>
            </a: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                      </a:t>
            </a:r>
            <a:r>
              <a:rPr lang="en-US" b="1" dirty="0">
                <a:solidFill>
                  <a:srgbClr val="FF0000"/>
                </a:solidFill>
                <a:latin typeface="Raleway"/>
                <a:cs typeface="Arial"/>
              </a:rPr>
              <a:t>Area = 60m2</a:t>
            </a: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                               </a:t>
            </a:r>
            <a:r>
              <a:rPr lang="en-US" b="1" dirty="0">
                <a:solidFill>
                  <a:srgbClr val="FF0000"/>
                </a:solidFill>
                <a:latin typeface="Raleway"/>
                <a:cs typeface="Arial"/>
              </a:rPr>
              <a:t># = 9 classrooms.</a:t>
            </a: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327687" y="0"/>
            <a:ext cx="2285440" cy="574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5- Classrooms :</a:t>
            </a:r>
            <a:endParaRPr lang="en-US" dirty="0"/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0" y="-376222"/>
            <a:ext cx="3821723" cy="299819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 fontScale="77500" lnSpcReduction="20000"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 algn="l">
              <a:buClrTx/>
            </a:pPr>
            <a:r>
              <a:rPr lang="en-US" sz="1800" dirty="0">
                <a:solidFill>
                  <a:srgbClr val="000000"/>
                </a:solidFill>
                <a:latin typeface="Raleway"/>
                <a:cs typeface="Arial"/>
              </a:rPr>
              <a:t>Old classroom Design</a:t>
            </a:r>
            <a:r>
              <a:rPr lang="en-US" sz="1800" dirty="0"/>
              <a:t>:</a:t>
            </a:r>
          </a:p>
          <a:p>
            <a:pPr>
              <a:buClrTx/>
            </a:pPr>
            <a:endParaRPr lang="en-US" dirty="0"/>
          </a:p>
          <a:p>
            <a:pPr algn="l">
              <a:buClrTx/>
            </a:pPr>
            <a:r>
              <a:rPr lang="en-US" sz="1800" b="1" dirty="0">
                <a:latin typeface="Raleway" panose="020B0604020202020204" charset="0"/>
              </a:rPr>
              <a:t>-</a:t>
            </a:r>
            <a:r>
              <a:rPr lang="en-US" sz="1800" b="1" dirty="0" err="1">
                <a:latin typeface="Raleway" panose="020B0604020202020204" charset="0"/>
              </a:rPr>
              <a:t>AVG.area</a:t>
            </a:r>
            <a:r>
              <a:rPr lang="en-US" sz="1800" b="1" dirty="0">
                <a:latin typeface="Raleway" panose="020B0604020202020204" charset="0"/>
              </a:rPr>
              <a:t> = 38.40 m2</a:t>
            </a:r>
          </a:p>
          <a:p>
            <a:pPr algn="l">
              <a:buClrTx/>
            </a:pPr>
            <a:endParaRPr lang="en-US" sz="1800" dirty="0">
              <a:latin typeface="Raleway" panose="020B0604020202020204" charset="0"/>
            </a:endParaRPr>
          </a:p>
          <a:p>
            <a:pPr algn="l">
              <a:buClrTx/>
            </a:pPr>
            <a:r>
              <a:rPr lang="en-US" sz="1800" b="1" dirty="0">
                <a:latin typeface="Raleway" panose="020B0604020202020204" charset="0"/>
              </a:rPr>
              <a:t>- # of classrooms/college = 6 only..</a:t>
            </a:r>
          </a:p>
          <a:p>
            <a:pPr algn="l">
              <a:buClrTx/>
            </a:pPr>
            <a:r>
              <a:rPr lang="en-US" dirty="0"/>
              <a:t>                                                                    </a:t>
            </a:r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r>
              <a:rPr lang="en-US" dirty="0"/>
              <a:t> </a:t>
            </a:r>
          </a:p>
        </p:txBody>
      </p:sp>
      <p:pic>
        <p:nvPicPr>
          <p:cNvPr id="8" name="صورة 16">
            <a:extLst>
              <a:ext uri="{FF2B5EF4-FFF2-40B4-BE49-F238E27FC236}">
                <a16:creationId xmlns:a16="http://schemas.microsoft.com/office/drawing/2014/main" id="{98E121E5-FF34-471D-82F2-4E8D309DE74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149412" y="58828"/>
            <a:ext cx="2845835" cy="26219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صورة 17">
            <a:extLst>
              <a:ext uri="{FF2B5EF4-FFF2-40B4-BE49-F238E27FC236}">
                <a16:creationId xmlns:a16="http://schemas.microsoft.com/office/drawing/2014/main" id="{54723492-259D-40FC-B65C-DAB57F43A874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321171" y="2835043"/>
            <a:ext cx="3422579" cy="220441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435A561F-E15C-4F71-9E78-8A51EE3BEB12}"/>
              </a:ext>
            </a:extLst>
          </p:cNvPr>
          <p:cNvSpPr/>
          <p:nvPr/>
        </p:nvSpPr>
        <p:spPr>
          <a:xfrm>
            <a:off x="33886" y="3189207"/>
            <a:ext cx="504092" cy="2930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C92F4E03-129B-4997-869B-8E77551F3055}"/>
              </a:ext>
            </a:extLst>
          </p:cNvPr>
          <p:cNvSpPr/>
          <p:nvPr/>
        </p:nvSpPr>
        <p:spPr>
          <a:xfrm>
            <a:off x="33886" y="3644179"/>
            <a:ext cx="504092" cy="2930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65A0038-0F83-4265-B37C-8BDE9C9DABED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2835041"/>
            <a:ext cx="2813539" cy="2204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6362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" grpId="0" build="p"/>
      <p:bldP spid="2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-113212" y="2680796"/>
            <a:ext cx="4119082" cy="2358662"/>
          </a:xfrm>
        </p:spPr>
        <p:txBody>
          <a:bodyPr/>
          <a:lstStyle/>
          <a:p>
            <a:pPr lvl="0" algn="l"/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New Design:</a:t>
            </a: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marL="514350" indent="-285750" algn="l">
              <a:buFontTx/>
              <a:buChar char="-"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Larger space and facilities.</a:t>
            </a:r>
          </a:p>
          <a:p>
            <a:pPr marL="514350" indent="-285750" algn="l">
              <a:buFontTx/>
              <a:buChar char="-"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External terrace is provided.</a:t>
            </a: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>
              <a:solidFill>
                <a:srgbClr val="000000"/>
              </a:solidFill>
              <a:latin typeface="Raleway"/>
              <a:cs typeface="Arial"/>
            </a:endParaRPr>
          </a:p>
          <a:p>
            <a:pPr lvl="0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327687" y="0"/>
            <a:ext cx="2285440" cy="574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6- Cafeteria :</a:t>
            </a:r>
            <a:endParaRPr lang="en-US" dirty="0"/>
          </a:p>
        </p:txBody>
      </p:sp>
      <p:sp>
        <p:nvSpPr>
          <p:cNvPr id="10" name="Shape 173">
            <a:extLst>
              <a:ext uri="{FF2B5EF4-FFF2-40B4-BE49-F238E27FC236}">
                <a16:creationId xmlns:a16="http://schemas.microsoft.com/office/drawing/2014/main" id="{1A21DB14-D197-491A-A0A2-CDDD3B2642C1}"/>
              </a:ext>
            </a:extLst>
          </p:cNvPr>
          <p:cNvSpPr txBox="1">
            <a:spLocks/>
          </p:cNvSpPr>
          <p:nvPr/>
        </p:nvSpPr>
        <p:spPr>
          <a:xfrm>
            <a:off x="-113212" y="-244100"/>
            <a:ext cx="3821723" cy="299819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rmAutofit/>
          </a:bodyPr>
          <a:lstStyle>
            <a:lvl1pPr marL="457200" lvl="0" indent="-228600" algn="ctr" defTabSz="685800" rtl="0" eaLnBrk="1" latinLnBrk="0" hangingPunct="1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4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>
              <a:buClrTx/>
            </a:pPr>
            <a:endParaRPr lang="en-US" sz="1800" dirty="0">
              <a:solidFill>
                <a:srgbClr val="000000"/>
              </a:solidFill>
              <a:latin typeface="Raleway"/>
              <a:cs typeface="Arial"/>
            </a:endParaRPr>
          </a:p>
          <a:p>
            <a:pPr algn="l">
              <a:buClrTx/>
            </a:pPr>
            <a:r>
              <a:rPr lang="en-US" dirty="0">
                <a:solidFill>
                  <a:srgbClr val="000000"/>
                </a:solidFill>
                <a:latin typeface="Raleway"/>
                <a:cs typeface="Arial"/>
              </a:rPr>
              <a:t>Old Cafeteria Design</a:t>
            </a:r>
            <a:r>
              <a:rPr lang="en-US" dirty="0"/>
              <a:t>:</a:t>
            </a:r>
          </a:p>
          <a:p>
            <a:pPr algn="l">
              <a:buClrTx/>
            </a:pPr>
            <a:r>
              <a:rPr lang="en-US" dirty="0"/>
              <a:t>                                                                    </a:t>
            </a:r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r>
              <a:rPr lang="en-US" dirty="0"/>
              <a:t> </a:t>
            </a:r>
          </a:p>
        </p:txBody>
      </p:sp>
      <p:pic>
        <p:nvPicPr>
          <p:cNvPr id="12" name="صورة 18">
            <a:extLst>
              <a:ext uri="{FF2B5EF4-FFF2-40B4-BE49-F238E27FC236}">
                <a16:creationId xmlns:a16="http://schemas.microsoft.com/office/drawing/2014/main" id="{CD008DD5-AEFC-4FF7-9E44-D783D992AC2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 rot="5400000">
            <a:off x="4417260" y="-541224"/>
            <a:ext cx="2404225" cy="3821723"/>
          </a:xfrm>
          <a:prstGeom prst="rect">
            <a:avLst/>
          </a:prstGeom>
          <a:ln>
            <a:solidFill>
              <a:srgbClr val="5B9BD5"/>
            </a:solidFill>
          </a:ln>
        </p:spPr>
      </p:pic>
      <p:pic>
        <p:nvPicPr>
          <p:cNvPr id="13" name="Picture 12" descr="C:\Users\SaiF Jouhari\Desktop\Photos Model (1).jpg">
            <a:extLst>
              <a:ext uri="{FF2B5EF4-FFF2-40B4-BE49-F238E27FC236}">
                <a16:creationId xmlns:a16="http://schemas.microsoft.com/office/drawing/2014/main" id="{B11987BC-24AE-4D18-805C-A875C238630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721" y="2789844"/>
            <a:ext cx="4432168" cy="2286373"/>
          </a:xfrm>
          <a:prstGeom prst="rect">
            <a:avLst/>
          </a:prstGeom>
          <a:noFill/>
          <a:ln>
            <a:solidFill>
              <a:srgbClr val="5B9BD5"/>
            </a:solidFill>
          </a:ln>
        </p:spPr>
      </p:pic>
    </p:spTree>
    <p:extLst>
      <p:ext uri="{BB962C8B-B14F-4D97-AF65-F5344CB8AC3E}">
        <p14:creationId xmlns:p14="http://schemas.microsoft.com/office/powerpoint/2010/main" val="182017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B9FDC6A-F155-45DB-AB4A-C57DB0423B9B}"/>
              </a:ext>
            </a:extLst>
          </p:cNvPr>
          <p:cNvCxnSpPr>
            <a:cxnSpLocks/>
          </p:cNvCxnSpPr>
          <p:nvPr/>
        </p:nvCxnSpPr>
        <p:spPr>
          <a:xfrm>
            <a:off x="0" y="268079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327688" y="0"/>
            <a:ext cx="260804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7- teachers Rooms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   Old design :</a:t>
            </a:r>
            <a:endParaRPr lang="en-US" dirty="0"/>
          </a:p>
        </p:txBody>
      </p:sp>
      <p:pic>
        <p:nvPicPr>
          <p:cNvPr id="11" name="صورة 22">
            <a:extLst>
              <a:ext uri="{FF2B5EF4-FFF2-40B4-BE49-F238E27FC236}">
                <a16:creationId xmlns:a16="http://schemas.microsoft.com/office/drawing/2014/main" id="{75762528-89B6-4FF2-8DA3-0660A323CE1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899201" y="349273"/>
            <a:ext cx="5428828" cy="2331524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1E5BD25-34E9-4B5F-A27D-26D5E5543D08}"/>
              </a:ext>
            </a:extLst>
          </p:cNvPr>
          <p:cNvSpPr/>
          <p:nvPr/>
        </p:nvSpPr>
        <p:spPr>
          <a:xfrm>
            <a:off x="1899201" y="1459887"/>
            <a:ext cx="1841938" cy="1230214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15" name="صورة 21">
            <a:extLst>
              <a:ext uri="{FF2B5EF4-FFF2-40B4-BE49-F238E27FC236}">
                <a16:creationId xmlns:a16="http://schemas.microsoft.com/office/drawing/2014/main" id="{102EF4FD-E27E-4897-B06F-FCB2E56B0F09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656644" y="2789843"/>
            <a:ext cx="5985934" cy="2329352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9100A75-41D8-45DA-85F7-4E7D0B7A8AD3}"/>
              </a:ext>
            </a:extLst>
          </p:cNvPr>
          <p:cNvSpPr/>
          <p:nvPr/>
        </p:nvSpPr>
        <p:spPr>
          <a:xfrm>
            <a:off x="4891617" y="2762979"/>
            <a:ext cx="1866900" cy="1338749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AD5677-8FF3-4B55-93A2-5FB801B18D87}"/>
              </a:ext>
            </a:extLst>
          </p:cNvPr>
          <p:cNvSpPr/>
          <p:nvPr/>
        </p:nvSpPr>
        <p:spPr>
          <a:xfrm>
            <a:off x="-327688" y="2502585"/>
            <a:ext cx="2608044" cy="574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   New design :</a:t>
            </a:r>
            <a:endParaRPr lang="en-US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EA28E25-ABAF-41D9-8D78-945B41651C3F}"/>
              </a:ext>
            </a:extLst>
          </p:cNvPr>
          <p:cNvSpPr/>
          <p:nvPr/>
        </p:nvSpPr>
        <p:spPr>
          <a:xfrm>
            <a:off x="1587502" y="2799149"/>
            <a:ext cx="2153639" cy="1970213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376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93820" y="72079"/>
            <a:ext cx="22854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Design Modifications</a:t>
            </a:r>
            <a:r>
              <a:rPr lang="en-US" dirty="0">
                <a:latin typeface="Raleway"/>
                <a:sym typeface="Raleway"/>
              </a:rPr>
              <a:t>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8- Auditorium:</a:t>
            </a:r>
          </a:p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endParaRPr lang="en-US" dirty="0">
              <a:latin typeface="Raleway"/>
              <a:sym typeface="Raleway"/>
            </a:endParaRPr>
          </a:p>
          <a:p>
            <a:pPr marL="457200" indent="-228600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dirty="0">
                <a:latin typeface="Raleway"/>
                <a:sym typeface="Raleway"/>
              </a:rPr>
              <a:t>- Designed on plans only.</a:t>
            </a:r>
            <a:endParaRPr lang="en-US" dirty="0"/>
          </a:p>
        </p:txBody>
      </p:sp>
      <p:pic>
        <p:nvPicPr>
          <p:cNvPr id="4" name="Picture 3" descr="C:\Users\SaiF Jouhari\Desktop\ssssssssssssssssssssss.JPG">
            <a:extLst>
              <a:ext uri="{FF2B5EF4-FFF2-40B4-BE49-F238E27FC236}">
                <a16:creationId xmlns:a16="http://schemas.microsoft.com/office/drawing/2014/main" id="{3A6E501E-729D-49BB-A8C6-06FF1546C93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336" y="168531"/>
            <a:ext cx="5664835" cy="1868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C:\Users\SaiF Jouhari\Desktop\cinema.jpg">
            <a:extLst>
              <a:ext uri="{FF2B5EF4-FFF2-40B4-BE49-F238E27FC236}">
                <a16:creationId xmlns:a16="http://schemas.microsoft.com/office/drawing/2014/main" id="{A19E0D33-7294-406C-81D8-BA8A620845FD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56" y="2318061"/>
            <a:ext cx="5124061" cy="265691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C:\Users\SaiF Jouhari\Desktop\31241220_10213551858725530_1051015493_o.png">
            <a:extLst>
              <a:ext uri="{FF2B5EF4-FFF2-40B4-BE49-F238E27FC236}">
                <a16:creationId xmlns:a16="http://schemas.microsoft.com/office/drawing/2014/main" id="{68D23254-EB48-4A6A-87AC-6B16A8592813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268" y="2268675"/>
            <a:ext cx="3623732" cy="252487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9F70F7D-6324-4F17-8369-12C67CAA044C}"/>
              </a:ext>
            </a:extLst>
          </p:cNvPr>
          <p:cNvCxnSpPr/>
          <p:nvPr/>
        </p:nvCxnSpPr>
        <p:spPr>
          <a:xfrm flipV="1">
            <a:off x="0" y="2037150"/>
            <a:ext cx="9144000" cy="96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91B8932B-7C20-4BA6-9D03-2CA57FC0F3E9}"/>
              </a:ext>
            </a:extLst>
          </p:cNvPr>
          <p:cNvSpPr/>
          <p:nvPr/>
        </p:nvSpPr>
        <p:spPr>
          <a:xfrm>
            <a:off x="6033601" y="4568984"/>
            <a:ext cx="228544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sz="900" dirty="0">
                <a:latin typeface="Raleway"/>
                <a:sym typeface="Raleway"/>
              </a:rPr>
              <a:t>Auditorium Vertical Section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2415695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1084045" y="127529"/>
            <a:ext cx="430137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Architectural plans (GF) :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3" name="Picture 2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D1873B4B-230C-4BE7-9E8C-35D523C61C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677" r="3432" b="35473"/>
          <a:stretch/>
        </p:blipFill>
        <p:spPr>
          <a:xfrm>
            <a:off x="667485" y="435308"/>
            <a:ext cx="7809031" cy="341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2066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643778" y="28237"/>
            <a:ext cx="379337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Architectural plans (First Floor):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BC7D0B-0476-43BE-9A53-7C7CFCD266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42" t="33580" r="3121" b="32620"/>
          <a:stretch/>
        </p:blipFill>
        <p:spPr>
          <a:xfrm>
            <a:off x="1468582" y="336014"/>
            <a:ext cx="5376059" cy="28081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FCEF1AB2-20E6-44D9-B42A-27A33CEC4D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2442" y="3227218"/>
            <a:ext cx="3793377" cy="178466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904668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26087" y="159223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Elevations &amp; sections: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F6FDD9A-589A-44DF-8CC2-5696D0D054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3" t="30477" r="3725" b="25815"/>
          <a:stretch/>
        </p:blipFill>
        <p:spPr>
          <a:xfrm>
            <a:off x="0" y="636255"/>
            <a:ext cx="5091289" cy="356321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A8C97A-ABA4-46BC-B828-7E85566A432A}"/>
              </a:ext>
            </a:extLst>
          </p:cNvPr>
          <p:cNvSpPr/>
          <p:nvPr/>
        </p:nvSpPr>
        <p:spPr>
          <a:xfrm>
            <a:off x="1077779" y="4199467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East Elevation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F6587A-908A-4F28-80D9-B2656504E8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383"/>
          <a:stretch/>
        </p:blipFill>
        <p:spPr>
          <a:xfrm>
            <a:off x="4923433" y="621215"/>
            <a:ext cx="4220567" cy="34862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AAB5E1B-4465-400E-BECB-BCBCADDBD334}"/>
              </a:ext>
            </a:extLst>
          </p:cNvPr>
          <p:cNvSpPr/>
          <p:nvPr/>
        </p:nvSpPr>
        <p:spPr>
          <a:xfrm>
            <a:off x="5903718" y="4193824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Section B-B</a:t>
            </a:r>
            <a:endParaRPr lang="en-US" dirty="0">
              <a:latin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5356036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8666" y="127529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Table of Areas :</a:t>
            </a:r>
            <a:endParaRPr lang="en-US" dirty="0">
              <a:latin typeface="Raleway"/>
              <a:sym typeface="Raleway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13C657C-B02E-4D76-92AF-AD6243556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9728873"/>
              </p:ext>
            </p:extLst>
          </p:nvPr>
        </p:nvGraphicFramePr>
        <p:xfrm>
          <a:off x="2636704" y="735850"/>
          <a:ext cx="4064000" cy="333756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19135603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6322497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Total Area(m2)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790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Basement 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534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984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Ground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470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3700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First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440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7705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Second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394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20284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Third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394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960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Fourth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394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3023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Fifth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394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0503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 Sum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Raleway" panose="020B0604020202020204" charset="0"/>
                        </a:rPr>
                        <a:t>3020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672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9063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8666" y="127529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Final Design Photos: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749995-744E-4872-A6C9-DA3ABD95FCA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96"/>
          <a:stretch/>
        </p:blipFill>
        <p:spPr bwMode="auto">
          <a:xfrm>
            <a:off x="101600" y="1084580"/>
            <a:ext cx="4045268" cy="2974340"/>
          </a:xfrm>
          <a:prstGeom prst="rect">
            <a:avLst/>
          </a:prstGeom>
          <a:noFill/>
          <a:ln w="9525">
            <a:solidFill>
              <a:sysClr val="windowText" lastClr="000000"/>
            </a:solidFill>
            <a:miter lim="800000"/>
            <a:headEnd/>
            <a:tailEnd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B1AE4E-D645-449C-91B8-502FBC1D893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95644" y="1084580"/>
            <a:ext cx="4946756" cy="2974340"/>
          </a:xfrm>
          <a:prstGeom prst="rect">
            <a:avLst/>
          </a:prstGeom>
          <a:noFill/>
          <a:ln w="9525">
            <a:solidFill>
              <a:sysClr val="windowText" lastClr="00000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33112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329A3-393B-4DD7-8696-AA3B74986A84}"/>
              </a:ext>
            </a:extLst>
          </p:cNvPr>
          <p:cNvSpPr/>
          <p:nvPr/>
        </p:nvSpPr>
        <p:spPr>
          <a:xfrm>
            <a:off x="-248666" y="127529"/>
            <a:ext cx="2285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b="1" dirty="0">
                <a:latin typeface="Raleway"/>
                <a:sym typeface="Raleway"/>
              </a:rPr>
              <a:t>Final Design Photos:</a:t>
            </a:r>
            <a:endParaRPr lang="en-US" dirty="0">
              <a:latin typeface="Raleway"/>
              <a:sym typeface="Raleway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17C371-1F43-4B6A-8202-0C724A49CA0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545" y="435306"/>
            <a:ext cx="5147310" cy="3860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A8013B9-E7B7-427D-B565-532CD104030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901" y="281419"/>
            <a:ext cx="3528554" cy="2951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4B486F-AB8F-4695-942B-9F4E2A927DD9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901" y="3330224"/>
            <a:ext cx="3528554" cy="1682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146386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y Movie">
            <a:hlinkClick r:id="" action="ppaction://media"/>
            <a:extLst>
              <a:ext uri="{FF2B5EF4-FFF2-40B4-BE49-F238E27FC236}">
                <a16:creationId xmlns:a16="http://schemas.microsoft.com/office/drawing/2014/main" id="{86A6111A-6A68-433B-834B-799078FF20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48489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07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LEGO&#10;&#10;Description generated with high confidence">
            <a:extLst>
              <a:ext uri="{FF2B5EF4-FFF2-40B4-BE49-F238E27FC236}">
                <a16:creationId xmlns:a16="http://schemas.microsoft.com/office/drawing/2014/main" id="{04315C06-0382-4E8A-AC18-ED5A759E5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359" y="1288782"/>
            <a:ext cx="4440499" cy="3612346"/>
          </a:xfrm>
          <a:prstGeom prst="rect">
            <a:avLst/>
          </a:prstGeom>
        </p:spPr>
      </p:pic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rmAutofit fontScale="90000"/>
          </a:bodyPr>
          <a:lstStyle/>
          <a:p>
            <a:r>
              <a:rPr lang="en" dirty="0"/>
              <a:t>4.</a:t>
            </a:r>
            <a:endParaRPr dirty="0"/>
          </a:p>
          <a:p>
            <a:r>
              <a:rPr lang="en-US" dirty="0">
                <a:latin typeface="Abril Fatface" panose="020B0604020202020204" charset="0"/>
              </a:rPr>
              <a:t>Structural </a:t>
            </a:r>
            <a:r>
              <a:rPr lang="en-US" sz="4900" dirty="0">
                <a:latin typeface="Abril Fatface" panose="020B0604020202020204" charset="0"/>
              </a:rPr>
              <a:t>Design</a:t>
            </a:r>
            <a:endParaRPr sz="4900" dirty="0">
              <a:latin typeface="Abril Fatface" panose="020B060402020202020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3BE417-A03F-4C26-919F-BA85A9D5AC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1674" y="-92596"/>
            <a:ext cx="3633148" cy="480416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A62B39A-91F3-48F0-93F7-B1CEEA23C391}"/>
              </a:ext>
            </a:extLst>
          </p:cNvPr>
          <p:cNvSpPr/>
          <p:nvPr/>
        </p:nvSpPr>
        <p:spPr>
          <a:xfrm>
            <a:off x="5783857" y="4348647"/>
            <a:ext cx="2450441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 eaLnBrk="0" fontAlgn="base" hangingPunct="0">
              <a:spcBef>
                <a:spcPts val="360"/>
              </a:spcBef>
              <a:buClr>
                <a:srgbClr val="C0CAFC"/>
              </a:buClr>
              <a:buSzPts val="1400"/>
            </a:pPr>
            <a:r>
              <a:rPr lang="en-US" sz="900" dirty="0">
                <a:latin typeface="Raleway"/>
                <a:sym typeface="Raleway"/>
              </a:rPr>
              <a:t>College building Concrete Skeleton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5030283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1101500" y="1048150"/>
            <a:ext cx="1923922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/>
              <a:t>Design Codes</a:t>
            </a:r>
            <a:endParaRPr dirty="0"/>
          </a:p>
        </p:txBody>
      </p:sp>
      <p:sp>
        <p:nvSpPr>
          <p:cNvPr id="141" name="Shape 141"/>
          <p:cNvSpPr/>
          <p:nvPr/>
        </p:nvSpPr>
        <p:spPr>
          <a:xfrm>
            <a:off x="3476977" y="519162"/>
            <a:ext cx="5080000" cy="4459238"/>
          </a:xfrm>
          <a:prstGeom prst="ellipse">
            <a:avLst/>
          </a:prstGeom>
          <a:noFill/>
          <a:ln w="76200" cap="flat" cmpd="sng">
            <a:solidFill>
              <a:srgbClr val="BDEC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dirty="0">
                <a:latin typeface="Raleway" panose="020B0604020202020204" charset="0"/>
                <a:cs typeface="Times New Roman" pitchFamily="18" charset="0"/>
              </a:rPr>
              <a:t>ACI -318-08 (American Concrete Institution) for reinforced concrete          structural design.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dirty="0">
              <a:latin typeface="Raleway" panose="020B060402020202020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dirty="0">
                <a:latin typeface="Raleway" panose="020B0604020202020204" charset="0"/>
                <a:cs typeface="Times New Roman" pitchFamily="18" charset="0"/>
              </a:rPr>
              <a:t>UBC-97 (Uniform Building Code) for earthquake load computations.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dirty="0">
              <a:latin typeface="Raleway" panose="020B060402020202020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dirty="0">
                <a:latin typeface="Raleway" panose="020B0604020202020204" charset="0"/>
                <a:cs typeface="Times New Roman" pitchFamily="18" charset="0"/>
              </a:rPr>
              <a:t>ASCE (American Society Of Civil Engineers) for design loads.</a:t>
            </a: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/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lang="en-US" dirty="0">
              <a:latin typeface="Raleway"/>
              <a:ea typeface="Raleway"/>
              <a:cs typeface="Raleway"/>
              <a:sym typeface="Raleway"/>
            </a:endParaRPr>
          </a:p>
          <a:p>
            <a:pPr algn="ctr"/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4801169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1101500" y="1048150"/>
            <a:ext cx="1923922" cy="190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/>
              <a:t>Building Description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941FC-8905-434D-B33B-81876835140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2160" y="697906"/>
            <a:ext cx="5772840" cy="28580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7636016D-9C49-4612-AF94-C58687604E07}"/>
              </a:ext>
            </a:extLst>
          </p:cNvPr>
          <p:cNvCxnSpPr/>
          <p:nvPr/>
        </p:nvCxnSpPr>
        <p:spPr>
          <a:xfrm flipH="1">
            <a:off x="4470402" y="1194905"/>
            <a:ext cx="440267" cy="295228"/>
          </a:xfrm>
          <a:prstGeom prst="straightConnector1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4D5EBE6-8E33-45CC-AE61-4D480C670719}"/>
              </a:ext>
            </a:extLst>
          </p:cNvPr>
          <p:cNvCxnSpPr/>
          <p:nvPr/>
        </p:nvCxnSpPr>
        <p:spPr>
          <a:xfrm flipH="1">
            <a:off x="5734760" y="2807636"/>
            <a:ext cx="440267" cy="295228"/>
          </a:xfrm>
          <a:prstGeom prst="straightConnector1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8" name="Shape 139">
            <a:extLst>
              <a:ext uri="{FF2B5EF4-FFF2-40B4-BE49-F238E27FC236}">
                <a16:creationId xmlns:a16="http://schemas.microsoft.com/office/drawing/2014/main" id="{5E01DF9B-B284-4296-94BC-E0633686CE9C}"/>
              </a:ext>
            </a:extLst>
          </p:cNvPr>
          <p:cNvSpPr txBox="1">
            <a:spLocks/>
          </p:cNvSpPr>
          <p:nvPr/>
        </p:nvSpPr>
        <p:spPr>
          <a:xfrm>
            <a:off x="3232162" y="3633522"/>
            <a:ext cx="4583289" cy="190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bril Fatface"/>
              <a:buNone/>
              <a:defRPr sz="240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Consists of 7 Floors (Including Basement).</a:t>
            </a:r>
          </a:p>
        </p:txBody>
      </p:sp>
    </p:spTree>
    <p:extLst>
      <p:ext uri="{BB962C8B-B14F-4D97-AF65-F5344CB8AC3E}">
        <p14:creationId xmlns:p14="http://schemas.microsoft.com/office/powerpoint/2010/main" val="118766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-US" dirty="0"/>
              <a:t>Materials Used</a:t>
            </a:r>
            <a:endParaRPr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5131D26-A828-4B50-B196-DC93A7C52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127459"/>
              </p:ext>
            </p:extLst>
          </p:nvPr>
        </p:nvGraphicFramePr>
        <p:xfrm>
          <a:off x="1412522" y="841590"/>
          <a:ext cx="6670322" cy="314339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3351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51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600" dirty="0"/>
                        <a:t>Material</a:t>
                      </a:r>
                      <a:endParaRPr lang="en-US" sz="12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600" dirty="0"/>
                        <a:t>Density KN/m</a:t>
                      </a:r>
                      <a:r>
                        <a:rPr lang="en-US" sz="1600" baseline="30000" dirty="0"/>
                        <a:t>3</a:t>
                      </a:r>
                      <a:endParaRPr lang="en-US" sz="16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Reinforced concrete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25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Concrete Hollow Block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12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Masonry stones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27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Polystyrene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/>
                        <a:t>0.3</a:t>
                      </a:r>
                      <a:endParaRPr lang="en-US" sz="12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Mortar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2.3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292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/>
                        <a:t>Glass</a:t>
                      </a:r>
                      <a:endParaRPr lang="en-US" sz="120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/>
                        <a:t>2.6</a:t>
                      </a:r>
                      <a:endParaRPr lang="en-US" sz="12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-US" dirty="0"/>
              <a:t>Reinforced Concrete Compressive Strength (fc’)</a:t>
            </a:r>
            <a:endParaRPr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5131D26-A828-4B50-B196-DC93A7C52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3842808"/>
              </p:ext>
            </p:extLst>
          </p:nvPr>
        </p:nvGraphicFramePr>
        <p:xfrm>
          <a:off x="1283864" y="1315723"/>
          <a:ext cx="6670322" cy="1833644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3351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51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600" dirty="0"/>
                        <a:t>Structural Item</a:t>
                      </a:r>
                      <a:endParaRPr lang="en-US" sz="12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600" dirty="0"/>
                        <a:t>Compressive Strength</a:t>
                      </a:r>
                      <a:endParaRPr lang="en-US" sz="1600" dirty="0">
                        <a:latin typeface="Times New Roman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</a:rPr>
                        <a:t>Slab, Beams &amp; cantilever walls</a:t>
                      </a:r>
                      <a:endParaRPr lang="en-US" sz="1200" dirty="0">
                        <a:latin typeface="+mn-lt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</a:rPr>
                        <a:t>(B300)</a:t>
                      </a:r>
                      <a:endParaRPr lang="en-US" sz="1200" dirty="0">
                        <a:latin typeface="+mn-lt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  <a:ea typeface="Times New Roman"/>
                          <a:cs typeface="Arial"/>
                        </a:rPr>
                        <a:t>Columns, walls &amp; Foundations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</a:rPr>
                        <a:t>(B350)</a:t>
                      </a:r>
                      <a:endParaRPr lang="en-US" sz="1200" dirty="0">
                        <a:latin typeface="+mn-lt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8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</a:rPr>
                        <a:t>Blinding</a:t>
                      </a:r>
                      <a:endParaRPr lang="en-US" sz="1200" dirty="0">
                        <a:latin typeface="+mn-lt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1123950" algn="l"/>
                        </a:tabLst>
                      </a:pPr>
                      <a:r>
                        <a:rPr lang="en-US" sz="1200" dirty="0">
                          <a:latin typeface="+mn-lt"/>
                        </a:rPr>
                        <a:t>(B200)</a:t>
                      </a:r>
                      <a:endParaRPr lang="en-US" sz="1200" dirty="0">
                        <a:latin typeface="+mn-lt"/>
                        <a:ea typeface="Times New Roman"/>
                        <a:cs typeface="Arial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0563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34D977-E1DE-4AA0-A0C7-E97390AD0AE6}"/>
              </a:ext>
            </a:extLst>
          </p:cNvPr>
          <p:cNvPicPr/>
          <p:nvPr/>
        </p:nvPicPr>
        <p:blipFill rotWithShape="1">
          <a:blip r:embed="rId3"/>
          <a:srcRect t="10635"/>
          <a:stretch/>
        </p:blipFill>
        <p:spPr bwMode="auto">
          <a:xfrm>
            <a:off x="3736624" y="2080008"/>
            <a:ext cx="4680253" cy="189670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Structural System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hape 205">
            <a:extLst>
              <a:ext uri="{FF2B5EF4-FFF2-40B4-BE49-F238E27FC236}">
                <a16:creationId xmlns:a16="http://schemas.microsoft.com/office/drawing/2014/main" id="{DBFFD52D-8952-4FF8-A94B-15C821ABC28D}"/>
              </a:ext>
            </a:extLst>
          </p:cNvPr>
          <p:cNvSpPr txBox="1">
            <a:spLocks/>
          </p:cNvSpPr>
          <p:nvPr/>
        </p:nvSpPr>
        <p:spPr>
          <a:xfrm>
            <a:off x="821175" y="1124292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US" dirty="0"/>
              <a:t>Beam Girder System.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B50508-0CC7-464C-80EA-79FE6CCBB41F}"/>
              </a:ext>
            </a:extLst>
          </p:cNvPr>
          <p:cNvSpPr/>
          <p:nvPr/>
        </p:nvSpPr>
        <p:spPr>
          <a:xfrm>
            <a:off x="821175" y="1589752"/>
            <a:ext cx="8305800" cy="3774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dirty="0">
                <a:latin typeface="Raleway"/>
                <a:sym typeface="Raleway"/>
              </a:rPr>
              <a:t>The system of the slab is one way ribbed slab(30 cm thickness) with Drop beams.</a:t>
            </a:r>
          </a:p>
        </p:txBody>
      </p:sp>
    </p:spTree>
    <p:extLst>
      <p:ext uri="{BB962C8B-B14F-4D97-AF65-F5344CB8AC3E}">
        <p14:creationId xmlns:p14="http://schemas.microsoft.com/office/powerpoint/2010/main" val="23071896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Building Modeling: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C:\Users\SaiF Jouhari\Desktop\modelall.jpg">
            <a:extLst>
              <a:ext uri="{FF2B5EF4-FFF2-40B4-BE49-F238E27FC236}">
                <a16:creationId xmlns:a16="http://schemas.microsoft.com/office/drawing/2014/main" id="{26E8328A-3263-438A-9524-B257D275022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83" y="1166176"/>
            <a:ext cx="2671041" cy="2811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9" name="Picture 8" descr="C:\Users\SaiF Jouhari\Desktop\model22.jpg">
            <a:extLst>
              <a:ext uri="{FF2B5EF4-FFF2-40B4-BE49-F238E27FC236}">
                <a16:creationId xmlns:a16="http://schemas.microsoft.com/office/drawing/2014/main" id="{BED38E4E-CED2-454B-AD98-19567AEB8A35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126" y="1166179"/>
            <a:ext cx="3528695" cy="28111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694827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Program Input: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63E4238-2513-4137-BE69-FBA63CE90D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663333"/>
              </p:ext>
            </p:extLst>
          </p:nvPr>
        </p:nvGraphicFramePr>
        <p:xfrm>
          <a:off x="2573866" y="1275135"/>
          <a:ext cx="4267834" cy="1138734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2133917">
                  <a:extLst>
                    <a:ext uri="{9D8B030D-6E8A-4147-A177-3AD203B41FA5}">
                      <a16:colId xmlns:a16="http://schemas.microsoft.com/office/drawing/2014/main" val="951170842"/>
                    </a:ext>
                  </a:extLst>
                </a:gridCol>
                <a:gridCol w="2133917">
                  <a:extLst>
                    <a:ext uri="{9D8B030D-6E8A-4147-A177-3AD203B41FA5}">
                      <a16:colId xmlns:a16="http://schemas.microsoft.com/office/drawing/2014/main" val="1945718283"/>
                    </a:ext>
                  </a:extLst>
                </a:gridCol>
              </a:tblGrid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Raleway" panose="020B0604020202020204" charset="0"/>
                        </a:rPr>
                        <a:t>Type of load</a:t>
                      </a:r>
                      <a:endParaRPr lang="en-US" sz="1100" b="1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Raleway" panose="020B0604020202020204" charset="0"/>
                        </a:rPr>
                        <a:t>Load KN/m</a:t>
                      </a:r>
                      <a:r>
                        <a:rPr lang="en-US" sz="1100" b="1" baseline="30000" dirty="0">
                          <a:effectLst/>
                          <a:latin typeface="Raleway" panose="020B0604020202020204" charset="0"/>
                        </a:rPr>
                        <a:t>2</a:t>
                      </a:r>
                      <a:endParaRPr lang="en-US" sz="1100" b="1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486610970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Live load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4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2844703816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Super imposed dead load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6.72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2755193127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Exterior walls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24 KN/m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389408546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20 cm block wall, 3.9 m height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10 KN/m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311646330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Raleway" panose="020B0604020202020204" charset="0"/>
                        </a:rPr>
                        <a:t>10 cm block wall, 3.9 m height</a:t>
                      </a:r>
                      <a:endParaRPr lang="en-US" sz="110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5 KN/m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34658703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04C5E66-78FA-439D-8DF2-51890DD8D7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7155544"/>
              </p:ext>
            </p:extLst>
          </p:nvPr>
        </p:nvGraphicFramePr>
        <p:xfrm>
          <a:off x="2573866" y="3069494"/>
          <a:ext cx="4267834" cy="759156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2133917">
                  <a:extLst>
                    <a:ext uri="{9D8B030D-6E8A-4147-A177-3AD203B41FA5}">
                      <a16:colId xmlns:a16="http://schemas.microsoft.com/office/drawing/2014/main" val="951170842"/>
                    </a:ext>
                  </a:extLst>
                </a:gridCol>
                <a:gridCol w="2133917">
                  <a:extLst>
                    <a:ext uri="{9D8B030D-6E8A-4147-A177-3AD203B41FA5}">
                      <a16:colId xmlns:a16="http://schemas.microsoft.com/office/drawing/2014/main" val="1945718283"/>
                    </a:ext>
                  </a:extLst>
                </a:gridCol>
              </a:tblGrid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Raleway" panose="020B0604020202020204" charset="0"/>
                        </a:rPr>
                        <a:t>Structural Item</a:t>
                      </a:r>
                      <a:endParaRPr lang="en-US" sz="1100" b="1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Raleway" panose="020B0604020202020204" charset="0"/>
                        </a:rPr>
                        <a:t>Modifier</a:t>
                      </a:r>
                      <a:endParaRPr lang="en-US" sz="1100" b="1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486610970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  <a:ea typeface="Times New Roman" panose="02020603050405020304" pitchFamily="18" charset="0"/>
                        </a:rPr>
                        <a:t>Beams</a:t>
                      </a: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0.35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2844703816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Slabs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0.30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2755193127"/>
                  </a:ext>
                </a:extLst>
              </a:tr>
              <a:tr h="1897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Walls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Raleway" panose="020B0604020202020204" charset="0"/>
                        </a:rPr>
                        <a:t>0.70</a:t>
                      </a:r>
                      <a:endParaRPr lang="en-US" sz="1100" dirty="0">
                        <a:effectLst/>
                        <a:latin typeface="Raleway" panose="020B0604020202020204" charset="0"/>
                        <a:ea typeface="Times New Roman" panose="02020603050405020304" pitchFamily="18" charset="0"/>
                      </a:endParaRPr>
                    </a:p>
                  </a:txBody>
                  <a:tcPr marL="48980" marR="48980" marT="0" marB="0"/>
                </a:tc>
                <a:extLst>
                  <a:ext uri="{0D108BD9-81ED-4DB2-BD59-A6C34878D82A}">
                    <a16:rowId xmlns:a16="http://schemas.microsoft.com/office/drawing/2014/main" val="389408546"/>
                  </a:ext>
                </a:extLst>
              </a:tr>
            </a:tbl>
          </a:graphicData>
        </a:graphic>
      </p:graphicFrame>
      <p:sp>
        <p:nvSpPr>
          <p:cNvPr id="10" name="Shape 205">
            <a:extLst>
              <a:ext uri="{FF2B5EF4-FFF2-40B4-BE49-F238E27FC236}">
                <a16:creationId xmlns:a16="http://schemas.microsoft.com/office/drawing/2014/main" id="{1B29CC36-9FCB-4EF0-ADD2-8110D87C72B0}"/>
              </a:ext>
            </a:extLst>
          </p:cNvPr>
          <p:cNvSpPr txBox="1">
            <a:spLocks/>
          </p:cNvSpPr>
          <p:nvPr/>
        </p:nvSpPr>
        <p:spPr>
          <a:xfrm>
            <a:off x="821175" y="920002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600" dirty="0"/>
              <a:t>Loads:</a:t>
            </a:r>
          </a:p>
        </p:txBody>
      </p:sp>
      <p:sp>
        <p:nvSpPr>
          <p:cNvPr id="11" name="Shape 205">
            <a:extLst>
              <a:ext uri="{FF2B5EF4-FFF2-40B4-BE49-F238E27FC236}">
                <a16:creationId xmlns:a16="http://schemas.microsoft.com/office/drawing/2014/main" id="{C2E359B4-C73C-4260-A712-6D118E98C838}"/>
              </a:ext>
            </a:extLst>
          </p:cNvPr>
          <p:cNvSpPr txBox="1">
            <a:spLocks/>
          </p:cNvSpPr>
          <p:nvPr/>
        </p:nvSpPr>
        <p:spPr>
          <a:xfrm>
            <a:off x="821175" y="2482583"/>
            <a:ext cx="7595700" cy="5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600" dirty="0"/>
              <a:t>Modifiers:</a:t>
            </a:r>
          </a:p>
        </p:txBody>
      </p:sp>
    </p:spTree>
    <p:extLst>
      <p:ext uri="{BB962C8B-B14F-4D97-AF65-F5344CB8AC3E}">
        <p14:creationId xmlns:p14="http://schemas.microsoft.com/office/powerpoint/2010/main" val="30301122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Model Validation Checks :</a:t>
            </a:r>
          </a:p>
          <a:p>
            <a:pPr marL="0" indent="0" algn="l"/>
            <a:r>
              <a:rPr lang="en-US" b="1" dirty="0"/>
              <a:t>Compatibility Check  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 descr="A close up of a cage&#10;&#10;Description generated with high confidence">
            <a:extLst>
              <a:ext uri="{FF2B5EF4-FFF2-40B4-BE49-F238E27FC236}">
                <a16:creationId xmlns:a16="http://schemas.microsoft.com/office/drawing/2014/main" id="{F11AE185-9BC9-4851-A2FA-F7C3BDA60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763" y="538906"/>
            <a:ext cx="4042112" cy="355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2169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Model Validation Checks :</a:t>
            </a:r>
          </a:p>
          <a:p>
            <a:pPr marL="0" indent="0" algn="l"/>
            <a:r>
              <a:rPr lang="en-US" b="1" dirty="0"/>
              <a:t>Deflection Check: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 descr="C:\Users\SaiF Jouhari\Desktop\model22.jpg">
            <a:extLst>
              <a:ext uri="{FF2B5EF4-FFF2-40B4-BE49-F238E27FC236}">
                <a16:creationId xmlns:a16="http://schemas.microsoft.com/office/drawing/2014/main" id="{C4D0481F-A02E-42CA-B23B-8FE37CAE1AB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246" y="585207"/>
            <a:ext cx="1643752" cy="12679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8" name="Picture 7" descr="C:\Users\SaiF Jouhari\Desktop\deflection hall story.jpg">
            <a:extLst>
              <a:ext uri="{FF2B5EF4-FFF2-40B4-BE49-F238E27FC236}">
                <a16:creationId xmlns:a16="http://schemas.microsoft.com/office/drawing/2014/main" id="{6005F61F-EFFA-4084-828D-9656D1DD044A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14328" r="5996" b="14745"/>
          <a:stretch/>
        </p:blipFill>
        <p:spPr bwMode="auto">
          <a:xfrm>
            <a:off x="1095093" y="1247733"/>
            <a:ext cx="5091430" cy="20008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56840C8-C4E6-45DD-8B40-DC756A088F17}"/>
              </a:ext>
            </a:extLst>
          </p:cNvPr>
          <p:cNvSpPr/>
          <p:nvPr/>
        </p:nvSpPr>
        <p:spPr>
          <a:xfrm>
            <a:off x="4229985" y="1382035"/>
            <a:ext cx="1000125" cy="17322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2" name="Shape 205">
            <a:extLst>
              <a:ext uri="{FF2B5EF4-FFF2-40B4-BE49-F238E27FC236}">
                <a16:creationId xmlns:a16="http://schemas.microsoft.com/office/drawing/2014/main" id="{F3B7193F-B6DE-4399-93EF-C8A6975854B8}"/>
              </a:ext>
            </a:extLst>
          </p:cNvPr>
          <p:cNvSpPr txBox="1">
            <a:spLocks/>
          </p:cNvSpPr>
          <p:nvPr/>
        </p:nvSpPr>
        <p:spPr>
          <a:xfrm>
            <a:off x="1095093" y="3328909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dirty="0"/>
              <a:t>Deflection Doesn’t exceed the limitation.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9F303A-4C14-46AD-BFF1-2D9DDD13D427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3" r="26070"/>
          <a:stretch/>
        </p:blipFill>
        <p:spPr bwMode="auto">
          <a:xfrm>
            <a:off x="6186525" y="1933485"/>
            <a:ext cx="850097" cy="115660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489128-19EE-4BA1-AB87-98647D486921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42" r="13779"/>
          <a:stretch/>
        </p:blipFill>
        <p:spPr bwMode="auto">
          <a:xfrm>
            <a:off x="7198812" y="1947374"/>
            <a:ext cx="850097" cy="11477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095190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Model Validation Checks :</a:t>
            </a:r>
          </a:p>
          <a:p>
            <a:pPr marL="0" indent="0" algn="l"/>
            <a:r>
              <a:rPr lang="en-US" b="1" dirty="0"/>
              <a:t>Base reaction Check 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2120714-DAAB-42BD-BD51-E29B6973B0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3094128"/>
              </p:ext>
            </p:extLst>
          </p:nvPr>
        </p:nvGraphicFramePr>
        <p:xfrm>
          <a:off x="1571025" y="2376969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</a:rPr>
                        <a:t>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</a:rPr>
                        <a:t>Manual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</a:rPr>
                        <a:t>ETABS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</a:rPr>
                        <a:t>Error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Dead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22905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22765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+mn-lt"/>
                          <a:cs typeface="Times New Roman" pitchFamily="18" charset="0"/>
                        </a:rPr>
                        <a:t>0.61 %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Live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10964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11021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+mn-lt"/>
                          <a:cs typeface="Times New Roman" pitchFamily="18" charset="0"/>
                        </a:rPr>
                        <a:t>0.51 %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Super imposed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27275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+mn-lt"/>
                          <a:cs typeface="Times New Roman" pitchFamily="18" charset="0"/>
                        </a:rPr>
                        <a:t>26670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+mn-lt"/>
                          <a:cs typeface="Times New Roman" pitchFamily="18" charset="0"/>
                        </a:rPr>
                        <a:t>2.21 %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A19BA2C7-E277-40EF-BB5E-9B0A48F77236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10"/>
          <a:stretch/>
        </p:blipFill>
        <p:spPr bwMode="auto">
          <a:xfrm>
            <a:off x="6818492" y="584064"/>
            <a:ext cx="1504335" cy="160598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37556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Model Validation Checks :</a:t>
            </a:r>
          </a:p>
          <a:p>
            <a:pPr marL="0" indent="0" algn="l"/>
            <a:r>
              <a:rPr lang="en-US" b="1" dirty="0"/>
              <a:t>Internal Forces Check 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9BA2C7-E277-40EF-BB5E-9B0A48F77236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10"/>
          <a:stretch/>
        </p:blipFill>
        <p:spPr bwMode="auto">
          <a:xfrm>
            <a:off x="6818492" y="584064"/>
            <a:ext cx="1504335" cy="160598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BBF0395-F2E8-4CC4-9DF4-A859B5B4D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3520754"/>
              </p:ext>
            </p:extLst>
          </p:nvPr>
        </p:nvGraphicFramePr>
        <p:xfrm>
          <a:off x="891820" y="1219199"/>
          <a:ext cx="5475112" cy="14901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7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7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43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32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2533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Manual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ETABS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Difference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533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Beam 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2052 </a:t>
                      </a:r>
                      <a:r>
                        <a:rPr lang="en-US" sz="12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1881 </a:t>
                      </a:r>
                      <a:r>
                        <a:rPr lang="en-US" sz="12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/m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8.30 %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3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Beam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399</a:t>
                      </a:r>
                      <a:r>
                        <a:rPr lang="en-US" sz="12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200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383 </a:t>
                      </a:r>
                      <a:r>
                        <a:rPr lang="en-US" sz="12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4.02 %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533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Beam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1820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1661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8.72%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6E0FCA7-BB2F-4ADB-B945-03222C547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018002"/>
              </p:ext>
            </p:extLst>
          </p:nvPr>
        </p:nvGraphicFramePr>
        <p:xfrm>
          <a:off x="891820" y="2911354"/>
          <a:ext cx="5475112" cy="1396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7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7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43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32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9227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Manual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ETABS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Difference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9227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Column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4394 </a:t>
                      </a:r>
                      <a:r>
                        <a:rPr lang="en-US" sz="12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4349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1.0 %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9227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Column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5249</a:t>
                      </a:r>
                      <a:r>
                        <a:rPr lang="en-US" sz="12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200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5412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3.0 %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9227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Column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4330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Times New Roman" pitchFamily="18" charset="0"/>
                          <a:cs typeface="Times New Roman" pitchFamily="18" charset="0"/>
                        </a:rPr>
                        <a:t>3963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Times New Roman" pitchFamily="18" charset="0"/>
                          <a:cs typeface="Times New Roman" pitchFamily="18" charset="0"/>
                        </a:rPr>
                        <a:t>9.1%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75155A4-1FEB-4A18-A0CA-8573B93587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4122468"/>
              </p:ext>
            </p:extLst>
          </p:nvPr>
        </p:nvGraphicFramePr>
        <p:xfrm>
          <a:off x="6402256" y="2294515"/>
          <a:ext cx="1979299" cy="21981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4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55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41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5085">
                <a:tc>
                  <a:txBody>
                    <a:bodyPr/>
                    <a:lstStyle/>
                    <a:p>
                      <a:pPr algn="ctr"/>
                      <a:r>
                        <a:rPr lang="en-US" sz="700" dirty="0">
                          <a:latin typeface="Times New Roman" pitchFamily="18" charset="0"/>
                          <a:cs typeface="Times New Roman" pitchFamily="18" charset="0"/>
                        </a:rPr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700" dirty="0">
                          <a:latin typeface="Times New Roman" pitchFamily="18" charset="0"/>
                          <a:cs typeface="Times New Roman" pitchFamily="18" charset="0"/>
                        </a:rPr>
                        <a:t>Manual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700" dirty="0">
                          <a:latin typeface="Times New Roman" pitchFamily="18" charset="0"/>
                          <a:cs typeface="Times New Roman" pitchFamily="18" charset="0"/>
                        </a:rPr>
                        <a:t>ETABS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700" dirty="0">
                          <a:latin typeface="Times New Roman" pitchFamily="18" charset="0"/>
                          <a:cs typeface="Times New Roman" pitchFamily="18" charset="0"/>
                        </a:rPr>
                        <a:t>Difference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5085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Panel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43 </a:t>
                      </a:r>
                      <a:r>
                        <a:rPr lang="en-US" sz="11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1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41.10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latin typeface="Times New Roman" pitchFamily="18" charset="0"/>
                          <a:cs typeface="Times New Roman" pitchFamily="18" charset="0"/>
                        </a:rPr>
                        <a:t>5.14%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5085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Panel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114</a:t>
                      </a:r>
                      <a:r>
                        <a:rPr lang="en-US" sz="11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100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1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110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latin typeface="Times New Roman" pitchFamily="18" charset="0"/>
                          <a:cs typeface="Times New Roman" pitchFamily="18" charset="0"/>
                        </a:rPr>
                        <a:t>4.0 %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0728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Panel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52.7 </a:t>
                      </a:r>
                      <a:r>
                        <a:rPr lang="en-US" sz="1100" dirty="0" err="1">
                          <a:latin typeface="Times New Roman" pitchFamily="18" charset="0"/>
                          <a:cs typeface="Times New Roman" pitchFamily="18" charset="0"/>
                        </a:rPr>
                        <a:t>KN.m</a:t>
                      </a:r>
                      <a:endParaRPr lang="en-US" sz="11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Times New Roman" pitchFamily="18" charset="0"/>
                          <a:cs typeface="Times New Roman" pitchFamily="18" charset="0"/>
                        </a:rPr>
                        <a:t>50.2 KN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latin typeface="Times New Roman" pitchFamily="18" charset="0"/>
                          <a:cs typeface="Times New Roman" pitchFamily="18" charset="0"/>
                        </a:rPr>
                        <a:t>4.3%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8338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Seismic Design Data ( site &amp; geology):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hape 205">
            <a:extLst>
              <a:ext uri="{FF2B5EF4-FFF2-40B4-BE49-F238E27FC236}">
                <a16:creationId xmlns:a16="http://schemas.microsoft.com/office/drawing/2014/main" id="{96178025-709B-4B86-A2A3-2274479821E1}"/>
              </a:ext>
            </a:extLst>
          </p:cNvPr>
          <p:cNvSpPr txBox="1">
            <a:spLocks/>
          </p:cNvSpPr>
          <p:nvPr/>
        </p:nvSpPr>
        <p:spPr>
          <a:xfrm>
            <a:off x="674419" y="1930401"/>
            <a:ext cx="7595700" cy="1659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algn="l"/>
            <a:r>
              <a:rPr lang="en-US" b="1" dirty="0"/>
              <a:t>1. Importance factor: I =1</a:t>
            </a:r>
            <a:endParaRPr lang="en-US" dirty="0"/>
          </a:p>
          <a:p>
            <a:pPr algn="l"/>
            <a:r>
              <a:rPr lang="en-US" b="1" dirty="0"/>
              <a:t>2. Peak Ground Acceleration (PGA):</a:t>
            </a:r>
            <a:r>
              <a:rPr lang="en-US" dirty="0"/>
              <a:t> the value of PGA = </a:t>
            </a:r>
            <a:r>
              <a:rPr lang="en-US" b="1" dirty="0"/>
              <a:t>0.2g</a:t>
            </a:r>
            <a:r>
              <a:rPr lang="en-US" dirty="0"/>
              <a:t>, since the building is located in Nablus city according to Palestine seismic map. </a:t>
            </a:r>
          </a:p>
          <a:p>
            <a:pPr algn="l"/>
            <a:r>
              <a:rPr lang="en-US" b="1" dirty="0"/>
              <a:t>3. Soil profile</a:t>
            </a:r>
            <a:r>
              <a:rPr lang="en-US" dirty="0"/>
              <a:t>: very dense soil and soft rock in the project region </a:t>
            </a:r>
            <a:r>
              <a:rPr lang="en-US" b="1" dirty="0" err="1"/>
              <a:t>qall</a:t>
            </a:r>
            <a:r>
              <a:rPr lang="en-US" b="1" dirty="0"/>
              <a:t>=400KN/m2</a:t>
            </a:r>
            <a:r>
              <a:rPr lang="en-US" dirty="0"/>
              <a:t>, thus soil profile is (</a:t>
            </a:r>
            <a:r>
              <a:rPr lang="en-US" b="1" dirty="0"/>
              <a:t>Sc</a:t>
            </a:r>
            <a:r>
              <a:rPr lang="en-US" dirty="0"/>
              <a:t>). </a:t>
            </a:r>
          </a:p>
          <a:p>
            <a:pPr algn="l"/>
            <a:r>
              <a:rPr lang="en-US" b="1" dirty="0"/>
              <a:t>4. Seismic coefficient (</a:t>
            </a:r>
            <a:r>
              <a:rPr lang="en-US" b="1" dirty="0" err="1"/>
              <a:t>Cv</a:t>
            </a:r>
            <a:r>
              <a:rPr lang="en-US" b="1" dirty="0"/>
              <a:t>)</a:t>
            </a:r>
            <a:r>
              <a:rPr lang="en-US" dirty="0"/>
              <a:t>= </a:t>
            </a:r>
            <a:r>
              <a:rPr lang="en-US" b="1" dirty="0"/>
              <a:t>0.32</a:t>
            </a:r>
            <a:endParaRPr lang="en-US" dirty="0"/>
          </a:p>
          <a:p>
            <a:pPr algn="l"/>
            <a:r>
              <a:rPr lang="en-US" b="1" dirty="0"/>
              <a:t>5. Seismic coefficient (Ca)</a:t>
            </a:r>
            <a:r>
              <a:rPr lang="en-US" dirty="0"/>
              <a:t>= </a:t>
            </a:r>
            <a:r>
              <a:rPr lang="en-US" b="1" dirty="0"/>
              <a:t>0.24</a:t>
            </a:r>
            <a:endParaRPr lang="en-US" dirty="0"/>
          </a:p>
          <a:p>
            <a:pPr algn="l"/>
            <a:r>
              <a:rPr lang="en-US" b="1" dirty="0"/>
              <a:t>6. The structural system</a:t>
            </a:r>
            <a:r>
              <a:rPr lang="en-US" dirty="0"/>
              <a:t> to be designed is assumed to be Sway Intermediate. 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pPr marL="0" indent="0" algn="l"/>
            <a:r>
              <a:rPr lang="en-US" sz="1800" b="1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4940034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Dynamic Analysis (Seismic design) 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hape 205">
            <a:extLst>
              <a:ext uri="{FF2B5EF4-FFF2-40B4-BE49-F238E27FC236}">
                <a16:creationId xmlns:a16="http://schemas.microsoft.com/office/drawing/2014/main" id="{96178025-709B-4B86-A2A3-2274479821E1}"/>
              </a:ext>
            </a:extLst>
          </p:cNvPr>
          <p:cNvSpPr txBox="1">
            <a:spLocks/>
          </p:cNvSpPr>
          <p:nvPr/>
        </p:nvSpPr>
        <p:spPr>
          <a:xfrm>
            <a:off x="727125" y="721008"/>
            <a:ext cx="7595700" cy="2370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5143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Period Check</a:t>
            </a:r>
          </a:p>
          <a:p>
            <a:pPr marL="5143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Modal Mass Participation Ratios (MMPR)</a:t>
            </a:r>
          </a:p>
          <a:p>
            <a:pPr marL="5143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Base Shear Check</a:t>
            </a:r>
          </a:p>
          <a:p>
            <a:pPr marL="5143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Drift Check </a:t>
            </a:r>
          </a:p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930450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Period Check: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8C802-5852-4B48-ACC5-66E6C05E0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hape 205">
            <a:extLst>
              <a:ext uri="{FF2B5EF4-FFF2-40B4-BE49-F238E27FC236}">
                <a16:creationId xmlns:a16="http://schemas.microsoft.com/office/drawing/2014/main" id="{96178025-709B-4B86-A2A3-2274479821E1}"/>
              </a:ext>
            </a:extLst>
          </p:cNvPr>
          <p:cNvSpPr txBox="1">
            <a:spLocks/>
          </p:cNvSpPr>
          <p:nvPr/>
        </p:nvSpPr>
        <p:spPr>
          <a:xfrm>
            <a:off x="727125" y="1219200"/>
            <a:ext cx="7595700" cy="2370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r>
              <a:rPr lang="en-US" dirty="0"/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01BCB2-92AB-4BD2-B4F5-D9E1D87F957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8763" y="1041041"/>
            <a:ext cx="2639200" cy="224599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39F1F89-A07C-4BE4-B5EA-6C94062E1A98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634" y="1023841"/>
            <a:ext cx="2515188" cy="223964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Shape 205">
            <a:extLst>
              <a:ext uri="{FF2B5EF4-FFF2-40B4-BE49-F238E27FC236}">
                <a16:creationId xmlns:a16="http://schemas.microsoft.com/office/drawing/2014/main" id="{34D1561A-ABA0-4862-BF0A-440A244A525F}"/>
              </a:ext>
            </a:extLst>
          </p:cNvPr>
          <p:cNvSpPr txBox="1">
            <a:spLocks/>
          </p:cNvSpPr>
          <p:nvPr/>
        </p:nvSpPr>
        <p:spPr>
          <a:xfrm>
            <a:off x="900198" y="3289411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T(A) with 40% increase = 0.807 sec.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C5AE02B-5025-4102-A82D-6E7674372E78}"/>
              </a:ext>
            </a:extLst>
          </p:cNvPr>
          <p:cNvSpPr/>
          <p:nvPr/>
        </p:nvSpPr>
        <p:spPr>
          <a:xfrm>
            <a:off x="2472267" y="1024912"/>
            <a:ext cx="564444" cy="9714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E2B4EE1-AA7A-4EB7-9C22-2F58FB3A6919}"/>
              </a:ext>
            </a:extLst>
          </p:cNvPr>
          <p:cNvSpPr/>
          <p:nvPr/>
        </p:nvSpPr>
        <p:spPr>
          <a:xfrm>
            <a:off x="5589602" y="1024912"/>
            <a:ext cx="520031" cy="9714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hape 205">
            <a:extLst>
              <a:ext uri="{FF2B5EF4-FFF2-40B4-BE49-F238E27FC236}">
                <a16:creationId xmlns:a16="http://schemas.microsoft.com/office/drawing/2014/main" id="{BBB0B258-A7F1-451E-A5A9-886720980E9D}"/>
              </a:ext>
            </a:extLst>
          </p:cNvPr>
          <p:cNvSpPr txBox="1">
            <a:spLocks/>
          </p:cNvSpPr>
          <p:nvPr/>
        </p:nvSpPr>
        <p:spPr>
          <a:xfrm>
            <a:off x="2754489" y="3250167"/>
            <a:ext cx="929144" cy="268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800" b="1" dirty="0"/>
              <a:t>Modal Y</a:t>
            </a:r>
          </a:p>
        </p:txBody>
      </p:sp>
      <p:sp>
        <p:nvSpPr>
          <p:cNvPr id="12" name="Shape 205">
            <a:extLst>
              <a:ext uri="{FF2B5EF4-FFF2-40B4-BE49-F238E27FC236}">
                <a16:creationId xmlns:a16="http://schemas.microsoft.com/office/drawing/2014/main" id="{3E9EF40C-1158-4613-A1FE-9BB1526CA0EB}"/>
              </a:ext>
            </a:extLst>
          </p:cNvPr>
          <p:cNvSpPr txBox="1">
            <a:spLocks/>
          </p:cNvSpPr>
          <p:nvPr/>
        </p:nvSpPr>
        <p:spPr>
          <a:xfrm>
            <a:off x="5827410" y="3270319"/>
            <a:ext cx="929144" cy="268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800" b="1" dirty="0"/>
              <a:t>Modal X</a:t>
            </a:r>
          </a:p>
        </p:txBody>
      </p:sp>
      <p:sp>
        <p:nvSpPr>
          <p:cNvPr id="13" name="Shape 205">
            <a:extLst>
              <a:ext uri="{FF2B5EF4-FFF2-40B4-BE49-F238E27FC236}">
                <a16:creationId xmlns:a16="http://schemas.microsoft.com/office/drawing/2014/main" id="{511050C9-E690-491E-9001-89481EF2E911}"/>
              </a:ext>
            </a:extLst>
          </p:cNvPr>
          <p:cNvSpPr txBox="1">
            <a:spLocks/>
          </p:cNvSpPr>
          <p:nvPr/>
        </p:nvSpPr>
        <p:spPr>
          <a:xfrm>
            <a:off x="900198" y="3752328"/>
            <a:ext cx="8142202" cy="3589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600" b="1" dirty="0">
                <a:solidFill>
                  <a:srgbClr val="FF0000"/>
                </a:solidFill>
              </a:rPr>
              <a:t>T(Bx) = 0.807 sec. , T(By) = 0.894 sec. --- %error = 9,70 % </a:t>
            </a:r>
          </a:p>
        </p:txBody>
      </p:sp>
    </p:spTree>
    <p:extLst>
      <p:ext uri="{BB962C8B-B14F-4D97-AF65-F5344CB8AC3E}">
        <p14:creationId xmlns:p14="http://schemas.microsoft.com/office/powerpoint/2010/main" val="5242570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MMPR:</a:t>
            </a:r>
          </a:p>
        </p:txBody>
      </p:sp>
      <p:sp>
        <p:nvSpPr>
          <p:cNvPr id="13" name="Shape 205">
            <a:extLst>
              <a:ext uri="{FF2B5EF4-FFF2-40B4-BE49-F238E27FC236}">
                <a16:creationId xmlns:a16="http://schemas.microsoft.com/office/drawing/2014/main" id="{511050C9-E690-491E-9001-89481EF2E911}"/>
              </a:ext>
            </a:extLst>
          </p:cNvPr>
          <p:cNvSpPr txBox="1">
            <a:spLocks/>
          </p:cNvSpPr>
          <p:nvPr/>
        </p:nvSpPr>
        <p:spPr>
          <a:xfrm>
            <a:off x="1001798" y="4784506"/>
            <a:ext cx="8142202" cy="3589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600" b="1" dirty="0">
                <a:solidFill>
                  <a:srgbClr val="FF0000"/>
                </a:solidFill>
              </a:rPr>
              <a:t>24 modes are needed to achieve 90% of MMPR.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2080146-AABE-4527-84C3-DDC1C1AF5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155435"/>
              </p:ext>
            </p:extLst>
          </p:nvPr>
        </p:nvGraphicFramePr>
        <p:xfrm>
          <a:off x="3194758" y="232607"/>
          <a:ext cx="5447897" cy="4386104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778271">
                  <a:extLst>
                    <a:ext uri="{9D8B030D-6E8A-4147-A177-3AD203B41FA5}">
                      <a16:colId xmlns:a16="http://schemas.microsoft.com/office/drawing/2014/main" val="1269450368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2508583082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2948467047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1471681911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1990534253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802094821"/>
                    </a:ext>
                  </a:extLst>
                </a:gridCol>
                <a:gridCol w="778271">
                  <a:extLst>
                    <a:ext uri="{9D8B030D-6E8A-4147-A177-3AD203B41FA5}">
                      <a16:colId xmlns:a16="http://schemas.microsoft.com/office/drawing/2014/main" val="1532800417"/>
                    </a:ext>
                  </a:extLst>
                </a:gridCol>
              </a:tblGrid>
              <a:tr h="12720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Case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Mode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Period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UX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UY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Sum UX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Sum UY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132726841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sec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 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113670825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0.894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0.0391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0.4075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0.0391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0.4075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23281161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0.807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0.5885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0.0375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0.6275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0.445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4080627387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0.637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0.0037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0.1543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0.6313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0.5993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065409843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0.232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0.00001251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0.0027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0.6313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0.602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112710767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0.203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0.0173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0.0883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0.6486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0.6903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319389314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0.181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0.1893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0.0164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0.8379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0.7067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234243902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0.0165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0.0156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0.8543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0.7223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481423189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0.158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0.0141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0.8685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992156441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0.134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0.00001021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0.8692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739638822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10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0.119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0.0069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0.8762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4195664210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0.117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0.000002036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0.7943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608392083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0.108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0.0056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0.8772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0.7999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377210575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0.104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0.000001431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0.8774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0.7999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752696103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0.096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0.0788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0.8776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0.8787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230827723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0.00001211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0.8777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0.8787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573902002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0.084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0.0092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0.887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0.8793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410537625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0.082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0.0314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0.9184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0.8799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581945892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0.0099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0.919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0.8898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062932106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19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0.00004526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0.9191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0.8899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535964152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20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0.0013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0.9203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0.8939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681826970"/>
                  </a:ext>
                </a:extLst>
              </a:tr>
              <a:tr h="12720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Modal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21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0.075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0.0001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0.0007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0.9204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0.8946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2413756514"/>
                  </a:ext>
                </a:extLst>
              </a:tr>
              <a:tr h="262442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Modal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22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0.074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0.000005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0.0034</a:t>
                      </a:r>
                      <a:endParaRPr lang="en-US" sz="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0.9204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>
                          <a:effectLst/>
                        </a:rPr>
                        <a:t>0.898</a:t>
                      </a:r>
                      <a:endParaRPr lang="en-US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001963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Modal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23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0.073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0.000002218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0.0027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0.9204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600" dirty="0">
                          <a:effectLst/>
                        </a:rPr>
                        <a:t>0.9006</a:t>
                      </a:r>
                      <a:endParaRPr lang="en-US" sz="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3583041161"/>
                  </a:ext>
                </a:extLst>
              </a:tr>
              <a:tr h="270231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Modal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24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0.072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0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0.0004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highlight>
                            <a:srgbClr val="FFFF00"/>
                          </a:highlight>
                        </a:rPr>
                        <a:t>0.9204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highlight>
                            <a:srgbClr val="FFFF00"/>
                          </a:highlight>
                        </a:rPr>
                        <a:t>0.901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262" marR="39262" marT="0" marB="0"/>
                </a:tc>
                <a:extLst>
                  <a:ext uri="{0D108BD9-81ED-4DB2-BD59-A6C34878D82A}">
                    <a16:rowId xmlns:a16="http://schemas.microsoft.com/office/drawing/2014/main" val="1517765821"/>
                  </a:ext>
                </a:extLst>
              </a:tr>
            </a:tbl>
          </a:graphicData>
        </a:graphic>
      </p:graphicFrame>
      <p:sp>
        <p:nvSpPr>
          <p:cNvPr id="14" name="Arrow: Right 13">
            <a:extLst>
              <a:ext uri="{FF2B5EF4-FFF2-40B4-BE49-F238E27FC236}">
                <a16:creationId xmlns:a16="http://schemas.microsoft.com/office/drawing/2014/main" id="{197B7B28-D684-470B-A308-F7180D673B1C}"/>
              </a:ext>
            </a:extLst>
          </p:cNvPr>
          <p:cNvSpPr/>
          <p:nvPr/>
        </p:nvSpPr>
        <p:spPr>
          <a:xfrm>
            <a:off x="575734" y="4917722"/>
            <a:ext cx="426064" cy="1171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531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Base Shear Check: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DCFF1-7C9B-4CF8-A021-8064DE59BA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135839"/>
              </p:ext>
            </p:extLst>
          </p:nvPr>
        </p:nvGraphicFramePr>
        <p:xfrm>
          <a:off x="1366360" y="1453488"/>
          <a:ext cx="4406865" cy="1483484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1584724">
                  <a:extLst>
                    <a:ext uri="{9D8B030D-6E8A-4147-A177-3AD203B41FA5}">
                      <a16:colId xmlns:a16="http://schemas.microsoft.com/office/drawing/2014/main" val="4093434036"/>
                    </a:ext>
                  </a:extLst>
                </a:gridCol>
                <a:gridCol w="861971">
                  <a:extLst>
                    <a:ext uri="{9D8B030D-6E8A-4147-A177-3AD203B41FA5}">
                      <a16:colId xmlns:a16="http://schemas.microsoft.com/office/drawing/2014/main" val="2384545433"/>
                    </a:ext>
                  </a:extLst>
                </a:gridCol>
                <a:gridCol w="933062">
                  <a:extLst>
                    <a:ext uri="{9D8B030D-6E8A-4147-A177-3AD203B41FA5}">
                      <a16:colId xmlns:a16="http://schemas.microsoft.com/office/drawing/2014/main" val="2770966425"/>
                    </a:ext>
                  </a:extLst>
                </a:gridCol>
                <a:gridCol w="1027108">
                  <a:extLst>
                    <a:ext uri="{9D8B030D-6E8A-4147-A177-3AD203B41FA5}">
                      <a16:colId xmlns:a16="http://schemas.microsoft.com/office/drawing/2014/main" val="1656902121"/>
                    </a:ext>
                  </a:extLst>
                </a:gridCol>
              </a:tblGrid>
              <a:tr h="25212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Load Case/Combo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FX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FY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FZ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325372161"/>
                  </a:ext>
                </a:extLst>
              </a:tr>
              <a:tr h="25212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 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kN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kN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kN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969402110"/>
                  </a:ext>
                </a:extLst>
              </a:tr>
              <a:tr h="48962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EQX Max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4752.9674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917.3271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</a:rPr>
                        <a:t>4.542E-06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65357098"/>
                  </a:ext>
                </a:extLst>
              </a:tr>
              <a:tr h="48962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EQY Max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</a:rPr>
                        <a:t>1100.4601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4290.0463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</a:rPr>
                        <a:t>1.484E-05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91619977"/>
                  </a:ext>
                </a:extLst>
              </a:tr>
            </a:tbl>
          </a:graphicData>
        </a:graphic>
      </p:graphicFrame>
      <p:sp>
        <p:nvSpPr>
          <p:cNvPr id="7" name="Shape 205">
            <a:extLst>
              <a:ext uri="{FF2B5EF4-FFF2-40B4-BE49-F238E27FC236}">
                <a16:creationId xmlns:a16="http://schemas.microsoft.com/office/drawing/2014/main" id="{B7C8ABAB-DFB8-4682-8DEA-0F7DE9594308}"/>
              </a:ext>
            </a:extLst>
          </p:cNvPr>
          <p:cNvSpPr txBox="1">
            <a:spLocks/>
          </p:cNvSpPr>
          <p:nvPr/>
        </p:nvSpPr>
        <p:spPr>
          <a:xfrm>
            <a:off x="821175" y="3171260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algn="l"/>
            <a:r>
              <a:rPr lang="en-US" dirty="0">
                <a:latin typeface="+mn-lt"/>
              </a:rPr>
              <a:t>Manual Base Shear Values :</a:t>
            </a:r>
          </a:p>
          <a:p>
            <a:pPr algn="l"/>
            <a:r>
              <a:rPr lang="en-US" dirty="0">
                <a:latin typeface="+mn-lt"/>
              </a:rPr>
              <a:t>Base shear (</a:t>
            </a:r>
            <a:r>
              <a:rPr lang="en-US" dirty="0" err="1">
                <a:latin typeface="+mn-lt"/>
              </a:rPr>
              <a:t>Vx</a:t>
            </a:r>
            <a:r>
              <a:rPr lang="en-US" dirty="0">
                <a:latin typeface="+mn-lt"/>
              </a:rPr>
              <a:t>) = </a:t>
            </a:r>
            <a:r>
              <a:rPr lang="en-US" b="1" dirty="0">
                <a:latin typeface="+mn-lt"/>
              </a:rPr>
              <a:t>4751.12 KN.</a:t>
            </a:r>
            <a:endParaRPr lang="en-US" dirty="0">
              <a:latin typeface="+mn-lt"/>
            </a:endParaRPr>
          </a:p>
          <a:p>
            <a:pPr algn="l"/>
            <a:r>
              <a:rPr lang="en-US" dirty="0">
                <a:latin typeface="+mn-lt"/>
              </a:rPr>
              <a:t>Base shear (</a:t>
            </a:r>
            <a:r>
              <a:rPr lang="en-US" dirty="0" err="1">
                <a:latin typeface="+mn-lt"/>
              </a:rPr>
              <a:t>Vy</a:t>
            </a:r>
            <a:r>
              <a:rPr lang="en-US" dirty="0">
                <a:latin typeface="+mn-lt"/>
              </a:rPr>
              <a:t>) = </a:t>
            </a:r>
            <a:r>
              <a:rPr lang="en-US" b="1" dirty="0">
                <a:latin typeface="+mn-lt"/>
              </a:rPr>
              <a:t>4288.76 KN.</a:t>
            </a:r>
            <a:endParaRPr lang="en-US" dirty="0">
              <a:latin typeface="+mn-lt"/>
            </a:endParaRPr>
          </a:p>
        </p:txBody>
      </p:sp>
      <p:sp>
        <p:nvSpPr>
          <p:cNvPr id="8" name="Shape 205">
            <a:extLst>
              <a:ext uri="{FF2B5EF4-FFF2-40B4-BE49-F238E27FC236}">
                <a16:creationId xmlns:a16="http://schemas.microsoft.com/office/drawing/2014/main" id="{B88AE696-606E-4A9F-BB08-0B26ABF9287B}"/>
              </a:ext>
            </a:extLst>
          </p:cNvPr>
          <p:cNvSpPr txBox="1">
            <a:spLocks/>
          </p:cNvSpPr>
          <p:nvPr/>
        </p:nvSpPr>
        <p:spPr>
          <a:xfrm>
            <a:off x="5605897" y="1291946"/>
            <a:ext cx="3079136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algn="l"/>
            <a:r>
              <a:rPr lang="en-US" sz="1200" dirty="0">
                <a:latin typeface="+mn-lt"/>
              </a:rPr>
              <a:t>Total weight of building = 52718 </a:t>
            </a:r>
            <a:r>
              <a:rPr lang="en-US" sz="1200" dirty="0" err="1">
                <a:latin typeface="+mn-lt"/>
              </a:rPr>
              <a:t>kN</a:t>
            </a:r>
            <a:r>
              <a:rPr lang="en-US" sz="1200" dirty="0">
                <a:latin typeface="+mn-lt"/>
              </a:rPr>
              <a:t>            ‘D+0.25 L’</a:t>
            </a:r>
          </a:p>
        </p:txBody>
      </p:sp>
    </p:spTree>
    <p:extLst>
      <p:ext uri="{BB962C8B-B14F-4D97-AF65-F5344CB8AC3E}">
        <p14:creationId xmlns:p14="http://schemas.microsoft.com/office/powerpoint/2010/main" val="18234830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Drift Check: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18F914C-19CE-4A75-BF17-BC0223683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6363464"/>
              </p:ext>
            </p:extLst>
          </p:nvPr>
        </p:nvGraphicFramePr>
        <p:xfrm>
          <a:off x="1083735" y="1508631"/>
          <a:ext cx="7134577" cy="212624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74400">
                  <a:extLst>
                    <a:ext uri="{9D8B030D-6E8A-4147-A177-3AD203B41FA5}">
                      <a16:colId xmlns:a16="http://schemas.microsoft.com/office/drawing/2014/main" val="3632031397"/>
                    </a:ext>
                  </a:extLst>
                </a:gridCol>
                <a:gridCol w="894346">
                  <a:extLst>
                    <a:ext uri="{9D8B030D-6E8A-4147-A177-3AD203B41FA5}">
                      <a16:colId xmlns:a16="http://schemas.microsoft.com/office/drawing/2014/main" val="1517523782"/>
                    </a:ext>
                  </a:extLst>
                </a:gridCol>
                <a:gridCol w="704453">
                  <a:extLst>
                    <a:ext uri="{9D8B030D-6E8A-4147-A177-3AD203B41FA5}">
                      <a16:colId xmlns:a16="http://schemas.microsoft.com/office/drawing/2014/main" val="952174105"/>
                    </a:ext>
                  </a:extLst>
                </a:gridCol>
                <a:gridCol w="626177">
                  <a:extLst>
                    <a:ext uri="{9D8B030D-6E8A-4147-A177-3AD203B41FA5}">
                      <a16:colId xmlns:a16="http://schemas.microsoft.com/office/drawing/2014/main" val="439090422"/>
                    </a:ext>
                  </a:extLst>
                </a:gridCol>
                <a:gridCol w="1002788">
                  <a:extLst>
                    <a:ext uri="{9D8B030D-6E8A-4147-A177-3AD203B41FA5}">
                      <a16:colId xmlns:a16="http://schemas.microsoft.com/office/drawing/2014/main" val="1222169692"/>
                    </a:ext>
                  </a:extLst>
                </a:gridCol>
                <a:gridCol w="1016861">
                  <a:extLst>
                    <a:ext uri="{9D8B030D-6E8A-4147-A177-3AD203B41FA5}">
                      <a16:colId xmlns:a16="http://schemas.microsoft.com/office/drawing/2014/main" val="1296767562"/>
                    </a:ext>
                  </a:extLst>
                </a:gridCol>
                <a:gridCol w="761623">
                  <a:extLst>
                    <a:ext uri="{9D8B030D-6E8A-4147-A177-3AD203B41FA5}">
                      <a16:colId xmlns:a16="http://schemas.microsoft.com/office/drawing/2014/main" val="1735953312"/>
                    </a:ext>
                  </a:extLst>
                </a:gridCol>
                <a:gridCol w="763665">
                  <a:extLst>
                    <a:ext uri="{9D8B030D-6E8A-4147-A177-3AD203B41FA5}">
                      <a16:colId xmlns:a16="http://schemas.microsoft.com/office/drawing/2014/main" val="3229316085"/>
                    </a:ext>
                  </a:extLst>
                </a:gridCol>
                <a:gridCol w="890264">
                  <a:extLst>
                    <a:ext uri="{9D8B030D-6E8A-4147-A177-3AD203B41FA5}">
                      <a16:colId xmlns:a16="http://schemas.microsoft.com/office/drawing/2014/main" val="352353774"/>
                    </a:ext>
                  </a:extLst>
                </a:gridCol>
              </a:tblGrid>
              <a:tr h="47700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Story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Height(mm)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Sx(mm)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Sy(mm)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Drift X(mm)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effectLst/>
                        </a:rPr>
                        <a:t>Drift Y(mm)</a:t>
                      </a:r>
                      <a:endParaRPr lang="en-US" dirty="0"/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∆mx(mm)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∆my(mm)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Limitation (mm)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1399266330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3500.00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1.96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1.31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2.81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4.15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10.81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15.98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70.00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3728578043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4.77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5.46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4.21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5.67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16.21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21.83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78.00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2305728387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8.98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11.13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4.84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6.74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18.63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25.93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78.00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1496519086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13.82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17.87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5.16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7.30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19.86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28.10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78.00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511968520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18.98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25.17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5.22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7.47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20.10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28.77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78.00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4048907665"/>
                  </a:ext>
                </a:extLst>
              </a:tr>
              <a:tr h="23393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24.20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32.64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5.18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3.62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19.94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13.95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78.00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1551941233"/>
                  </a:ext>
                </a:extLst>
              </a:tr>
              <a:tr h="24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3900.00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29.38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36.26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560" marR="4156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2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560" marR="41560" marT="0" marB="0" anchor="b"/>
                </a:tc>
                <a:extLst>
                  <a:ext uri="{0D108BD9-81ED-4DB2-BD59-A6C34878D82A}">
                    <a16:rowId xmlns:a16="http://schemas.microsoft.com/office/drawing/2014/main" val="36158152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2108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Extension Seismic Joint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5E140-4A49-4D45-A1F3-40E78E596007}"/>
              </a:ext>
            </a:extLst>
          </p:cNvPr>
          <p:cNvPicPr/>
          <p:nvPr/>
        </p:nvPicPr>
        <p:blipFill rotWithShape="1">
          <a:blip r:embed="rId3"/>
          <a:srcRect l="6426" t="34971" r="9225" b="35813"/>
          <a:stretch/>
        </p:blipFill>
        <p:spPr bwMode="auto">
          <a:xfrm>
            <a:off x="1125975" y="1041539"/>
            <a:ext cx="4687803" cy="20064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SaiF Jouhari\Desktop\extenisonmodel.jpg">
            <a:extLst>
              <a:ext uri="{FF2B5EF4-FFF2-40B4-BE49-F238E27FC236}">
                <a16:creationId xmlns:a16="http://schemas.microsoft.com/office/drawing/2014/main" id="{75066F5D-BA00-44B0-BDAB-C231EBA70D0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780" y="705411"/>
            <a:ext cx="2509047" cy="135255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sp>
        <p:nvSpPr>
          <p:cNvPr id="7" name="Shape 205">
            <a:extLst>
              <a:ext uri="{FF2B5EF4-FFF2-40B4-BE49-F238E27FC236}">
                <a16:creationId xmlns:a16="http://schemas.microsoft.com/office/drawing/2014/main" id="{1A30321B-D9DA-4E85-BBC5-07ED904A67F1}"/>
              </a:ext>
            </a:extLst>
          </p:cNvPr>
          <p:cNvSpPr txBox="1">
            <a:spLocks/>
          </p:cNvSpPr>
          <p:nvPr/>
        </p:nvSpPr>
        <p:spPr>
          <a:xfrm>
            <a:off x="821175" y="3000018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algn="l"/>
            <a:r>
              <a:rPr lang="en-US" dirty="0">
                <a:latin typeface="Raleway" panose="020B0604020202020204" charset="0"/>
              </a:rPr>
              <a:t>Joint width equals </a:t>
            </a:r>
            <a:r>
              <a:rPr lang="en-US" b="1" dirty="0">
                <a:latin typeface="Raleway" panose="020B0604020202020204" charset="0"/>
              </a:rPr>
              <a:t>4.0 cm</a:t>
            </a:r>
            <a:r>
              <a:rPr lang="en-US" b="1" dirty="0">
                <a:latin typeface="+mn-lt"/>
              </a:rPr>
              <a:t>.</a:t>
            </a:r>
          </a:p>
        </p:txBody>
      </p:sp>
      <p:pic>
        <p:nvPicPr>
          <p:cNvPr id="8" name="Picture 7" descr="C:\Users\SaiF Jouhari\Desktop\extuy.jpg">
            <a:extLst>
              <a:ext uri="{FF2B5EF4-FFF2-40B4-BE49-F238E27FC236}">
                <a16:creationId xmlns:a16="http://schemas.microsoft.com/office/drawing/2014/main" id="{67D5D9CA-C5EE-4392-B7CD-CAE5F1268ED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455" y="2220447"/>
            <a:ext cx="1070187" cy="14598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9" name="Picture 8" descr="C:\Users\SaiF Jouhari\Desktop\extension ux.jpg">
            <a:extLst>
              <a:ext uri="{FF2B5EF4-FFF2-40B4-BE49-F238E27FC236}">
                <a16:creationId xmlns:a16="http://schemas.microsoft.com/office/drawing/2014/main" id="{5B49AD2A-A707-429F-BC81-90C4DE2647A5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637" y="2220447"/>
            <a:ext cx="1070188" cy="14598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FF8342-C427-4813-997D-4143347FE1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48069" y="2682392"/>
            <a:ext cx="2509048" cy="159462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BA3AF12-8BD3-4D95-B925-82A568CDEEC2}"/>
              </a:ext>
            </a:extLst>
          </p:cNvPr>
          <p:cNvSpPr/>
          <p:nvPr/>
        </p:nvSpPr>
        <p:spPr>
          <a:xfrm>
            <a:off x="3448069" y="3149600"/>
            <a:ext cx="1123931" cy="101048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AD774CD-0171-489A-9838-18186A8AFC54}"/>
              </a:ext>
            </a:extLst>
          </p:cNvPr>
          <p:cNvSpPr/>
          <p:nvPr/>
        </p:nvSpPr>
        <p:spPr>
          <a:xfrm rot="1616060">
            <a:off x="4895427" y="2506959"/>
            <a:ext cx="1064325" cy="178937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13874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Slab Design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5E140-4A49-4D45-A1F3-40E78E596007}"/>
              </a:ext>
            </a:extLst>
          </p:cNvPr>
          <p:cNvPicPr/>
          <p:nvPr/>
        </p:nvPicPr>
        <p:blipFill rotWithShape="1">
          <a:blip r:embed="rId3"/>
          <a:srcRect l="3525" t="35162" r="3340" b="28694"/>
          <a:stretch/>
        </p:blipFill>
        <p:spPr bwMode="auto">
          <a:xfrm>
            <a:off x="877619" y="1049867"/>
            <a:ext cx="5139359" cy="23480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7E6AAE-3EDB-4655-858F-21F8C651C2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2" y="2541931"/>
            <a:ext cx="3750825" cy="266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82727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Slab Design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5E140-4A49-4D45-A1F3-40E78E59600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1196624" y="1066164"/>
            <a:ext cx="2658199" cy="30111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1C8CA2-A98B-49B8-8EAF-ECE75B493F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437" y="1219200"/>
            <a:ext cx="3750825" cy="266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65255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Beams Design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6A21EC-6EE7-441B-911F-AE3341AAA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84" y="1040511"/>
            <a:ext cx="4967432" cy="3062478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3130487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Columns Design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5E140-4A49-4D45-A1F3-40E78E596007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 bwMode="auto">
          <a:xfrm>
            <a:off x="934064" y="1086695"/>
            <a:ext cx="5580830" cy="2727854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ADC8F5A-2153-4E16-92FE-F41D9F5F2AE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0563527"/>
              </p:ext>
            </p:extLst>
          </p:nvPr>
        </p:nvGraphicFramePr>
        <p:xfrm>
          <a:off x="3611592" y="2975833"/>
          <a:ext cx="7269231" cy="27278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66" name="AutoCAD Drawing" r:id="rId5" imgW="12972960" imgH="4867200" progId="AutoCAD.Drawing.19">
                  <p:embed/>
                </p:oleObj>
              </mc:Choice>
              <mc:Fallback>
                <p:oleObj name="AutoCAD Drawing" r:id="rId5" imgW="12972960" imgH="4867200" progId="AutoCAD.Drawing.19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611592" y="2975833"/>
                        <a:ext cx="7269231" cy="27278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7803599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map&#10;&#10;Description generated with high confidence">
            <a:extLst>
              <a:ext uri="{FF2B5EF4-FFF2-40B4-BE49-F238E27FC236}">
                <a16:creationId xmlns:a16="http://schemas.microsoft.com/office/drawing/2014/main" id="{1CB9410A-A49C-48A4-AB22-72EBE3FF49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4" r="4334"/>
          <a:stretch/>
        </p:blipFill>
        <p:spPr>
          <a:xfrm>
            <a:off x="0" y="0"/>
            <a:ext cx="5232359" cy="4354062"/>
          </a:xfrm>
          <a:prstGeom prst="rect">
            <a:avLst/>
          </a:prstGeom>
        </p:spPr>
      </p:pic>
      <p:pic>
        <p:nvPicPr>
          <p:cNvPr id="10" name="Picture 9" descr="A picture containing text, map&#10;&#10;Description generated with high confidence">
            <a:extLst>
              <a:ext uri="{FF2B5EF4-FFF2-40B4-BE49-F238E27FC236}">
                <a16:creationId xmlns:a16="http://schemas.microsoft.com/office/drawing/2014/main" id="{00FC0203-B771-4BF1-9741-02001F489F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4" t="45558" r="57676" b="2828"/>
          <a:stretch/>
        </p:blipFill>
        <p:spPr>
          <a:xfrm>
            <a:off x="4684103" y="0"/>
            <a:ext cx="4459897" cy="5143500"/>
          </a:xfrm>
          <a:prstGeom prst="rect">
            <a:avLst/>
          </a:prstGeom>
        </p:spPr>
      </p:pic>
      <p:sp>
        <p:nvSpPr>
          <p:cNvPr id="11" name="Shape 205">
            <a:extLst>
              <a:ext uri="{FF2B5EF4-FFF2-40B4-BE49-F238E27FC236}">
                <a16:creationId xmlns:a16="http://schemas.microsoft.com/office/drawing/2014/main" id="{117E3EE9-9F5B-4CF5-B7AD-169F9F3EAFD3}"/>
              </a:ext>
            </a:extLst>
          </p:cNvPr>
          <p:cNvSpPr txBox="1">
            <a:spLocks/>
          </p:cNvSpPr>
          <p:nvPr/>
        </p:nvSpPr>
        <p:spPr>
          <a:xfrm>
            <a:off x="-1637567" y="4409267"/>
            <a:ext cx="8354891" cy="697835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Shear Walls Design</a:t>
            </a:r>
          </a:p>
        </p:txBody>
      </p:sp>
    </p:spTree>
    <p:extLst>
      <p:ext uri="{BB962C8B-B14F-4D97-AF65-F5344CB8AC3E}">
        <p14:creationId xmlns:p14="http://schemas.microsoft.com/office/powerpoint/2010/main" val="261077299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B5E140-4A49-4D45-A1F3-40E78E59600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1136464" y="936978"/>
            <a:ext cx="6596426" cy="317217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821175" y="538906"/>
            <a:ext cx="7595700" cy="680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/>
            <a:r>
              <a:rPr lang="en-US" sz="1800" b="1" dirty="0"/>
              <a:t>Footing Layout:</a:t>
            </a:r>
          </a:p>
        </p:txBody>
      </p:sp>
    </p:spTree>
    <p:extLst>
      <p:ext uri="{BB962C8B-B14F-4D97-AF65-F5344CB8AC3E}">
        <p14:creationId xmlns:p14="http://schemas.microsoft.com/office/powerpoint/2010/main" val="336392861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3475159"/>
            <a:ext cx="8579094" cy="138319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4304018"/>
            <a:ext cx="58293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266" y="358311"/>
            <a:ext cx="0" cy="27432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54E064EB-1CFC-4D65-946C-8AE6CAAB78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030" y="341152"/>
            <a:ext cx="2569206" cy="2777520"/>
          </a:xfrm>
          <a:prstGeom prst="rect">
            <a:avLst/>
          </a:prstGeom>
        </p:spPr>
      </p:pic>
      <p:pic>
        <p:nvPicPr>
          <p:cNvPr id="13" name="Picture 12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87960B7A-2073-48ED-93CC-5A93AFF28F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4389" y="873933"/>
            <a:ext cx="2775225" cy="1588816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5050" y="358311"/>
            <a:ext cx="0" cy="27432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929DB4C9-D767-4E52-8CE8-63910FD3FE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001" y="247533"/>
            <a:ext cx="1656520" cy="2998228"/>
          </a:xfrm>
          <a:prstGeom prst="rect">
            <a:avLst/>
          </a:prstGeom>
        </p:spPr>
      </p:pic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395654" y="3567480"/>
            <a:ext cx="8354891" cy="697835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Footing reinforcement</a:t>
            </a:r>
          </a:p>
        </p:txBody>
      </p:sp>
    </p:spTree>
    <p:extLst>
      <p:ext uri="{BB962C8B-B14F-4D97-AF65-F5344CB8AC3E}">
        <p14:creationId xmlns:p14="http://schemas.microsoft.com/office/powerpoint/2010/main" val="394825076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5143500"/>
          </a:xfrm>
          <a:prstGeom prst="rect">
            <a:avLst/>
          </a:prstGeom>
          <a:solidFill>
            <a:srgbClr val="3B56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map&#10;&#10;Description generated with high confidence">
            <a:extLst>
              <a:ext uri="{FF2B5EF4-FFF2-40B4-BE49-F238E27FC236}">
                <a16:creationId xmlns:a16="http://schemas.microsoft.com/office/drawing/2014/main" id="{588D1866-453D-46E8-83A5-CA92F133B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638" y="0"/>
            <a:ext cx="7508760" cy="5143500"/>
          </a:xfrm>
          <a:prstGeom prst="rect">
            <a:avLst/>
          </a:prstGeom>
        </p:spPr>
      </p:pic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480060" y="1555772"/>
            <a:ext cx="2064265" cy="203195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spcFirstLastPara="1" vert="horz" lIns="91440" tIns="45720" rIns="91440" bIns="45720" rtlCol="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Auditorium Design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4173096-8CAA-4E74-9AC2-E8F29C327F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347018"/>
              </p:ext>
            </p:extLst>
          </p:nvPr>
        </p:nvGraphicFramePr>
        <p:xfrm>
          <a:off x="5350934" y="142060"/>
          <a:ext cx="3793067" cy="700534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1895215">
                  <a:extLst>
                    <a:ext uri="{9D8B030D-6E8A-4147-A177-3AD203B41FA5}">
                      <a16:colId xmlns:a16="http://schemas.microsoft.com/office/drawing/2014/main" val="1254495002"/>
                    </a:ext>
                  </a:extLst>
                </a:gridCol>
                <a:gridCol w="1897852">
                  <a:extLst>
                    <a:ext uri="{9D8B030D-6E8A-4147-A177-3AD203B41FA5}">
                      <a16:colId xmlns:a16="http://schemas.microsoft.com/office/drawing/2014/main" val="3497765884"/>
                    </a:ext>
                  </a:extLst>
                </a:gridCol>
              </a:tblGrid>
              <a:tr h="14793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Type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Load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01665277"/>
                  </a:ext>
                </a:extLst>
              </a:tr>
              <a:tr h="14793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</a:rPr>
                        <a:t>Dead load ‘30 cm solid slab’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</a:rPr>
                        <a:t>Program calculated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4961973"/>
                  </a:ext>
                </a:extLst>
              </a:tr>
              <a:tr h="14793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</a:rPr>
                        <a:t>Super imposed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</a:rPr>
                        <a:t>10 KN/m</a:t>
                      </a:r>
                      <a:r>
                        <a:rPr lang="en-US" sz="1050" baseline="30000" dirty="0">
                          <a:effectLst/>
                        </a:rPr>
                        <a:t>2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0918997"/>
                  </a:ext>
                </a:extLst>
              </a:tr>
              <a:tr h="14793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</a:rPr>
                        <a:t>Live load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</a:rPr>
                        <a:t>5 KN/m</a:t>
                      </a:r>
                      <a:r>
                        <a:rPr lang="en-US" sz="1050" baseline="30000" dirty="0">
                          <a:effectLst/>
                        </a:rPr>
                        <a:t>2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84512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30501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558F58E-93BA-44A3-BCDA-585AFF2E4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D0BBC1-A7D4-445D-98AC-95A6A45D8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490" y="1737360"/>
            <a:ext cx="30861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close up of a map&#10;&#10;Description generated with high confidence">
            <a:extLst>
              <a:ext uri="{FF2B5EF4-FFF2-40B4-BE49-F238E27FC236}">
                <a16:creationId xmlns:a16="http://schemas.microsoft.com/office/drawing/2014/main" id="{86ECFA8C-9B16-4146-8E79-BAD35469AD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155"/>
          <a:stretch/>
        </p:blipFill>
        <p:spPr>
          <a:xfrm>
            <a:off x="4434845" y="10"/>
            <a:ext cx="4709157" cy="514349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491490" y="2003258"/>
            <a:ext cx="3943352" cy="182034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l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Stairs Reinforcement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AC1A995-4492-497E-B04F-A9ADC9F505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03738"/>
              </p:ext>
            </p:extLst>
          </p:nvPr>
        </p:nvGraphicFramePr>
        <p:xfrm>
          <a:off x="203200" y="4196086"/>
          <a:ext cx="5480050" cy="772924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2741295">
                  <a:extLst>
                    <a:ext uri="{9D8B030D-6E8A-4147-A177-3AD203B41FA5}">
                      <a16:colId xmlns:a16="http://schemas.microsoft.com/office/drawing/2014/main" val="3733120775"/>
                    </a:ext>
                  </a:extLst>
                </a:gridCol>
                <a:gridCol w="2738755">
                  <a:extLst>
                    <a:ext uri="{9D8B030D-6E8A-4147-A177-3AD203B41FA5}">
                      <a16:colId xmlns:a16="http://schemas.microsoft.com/office/drawing/2014/main" val="15676470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Type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Load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754799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Dead load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6.25 KN/m</a:t>
                      </a:r>
                      <a:r>
                        <a:rPr lang="en-US" sz="1200" baseline="30000">
                          <a:effectLst/>
                        </a:rPr>
                        <a:t>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27326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Super imposed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5.37 KN/m</a:t>
                      </a:r>
                      <a:r>
                        <a:rPr lang="en-US" sz="1200" baseline="30000">
                          <a:effectLst/>
                        </a:rPr>
                        <a:t>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76571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Live load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5 KN/m</a:t>
                      </a:r>
                      <a:r>
                        <a:rPr lang="en-US" sz="1200" baseline="30000" dirty="0">
                          <a:effectLst/>
                        </a:rPr>
                        <a:t>2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6693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47444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24F7D1-BF3E-4CC5-87A1-4BBC237A20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2311" y="-9546"/>
            <a:ext cx="3625756" cy="5153045"/>
          </a:xfrm>
          <a:prstGeom prst="rect">
            <a:avLst/>
          </a:prstGeom>
        </p:spPr>
      </p:pic>
      <p:sp>
        <p:nvSpPr>
          <p:cNvPr id="1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00075" y="1118507"/>
            <a:ext cx="2500311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hape 205">
            <a:extLst>
              <a:ext uri="{FF2B5EF4-FFF2-40B4-BE49-F238E27FC236}">
                <a16:creationId xmlns:a16="http://schemas.microsoft.com/office/drawing/2014/main" id="{AAB303BB-A30A-4DD6-BBBE-3ACB8949EA21}"/>
              </a:ext>
            </a:extLst>
          </p:cNvPr>
          <p:cNvSpPr txBox="1">
            <a:spLocks/>
          </p:cNvSpPr>
          <p:nvPr/>
        </p:nvSpPr>
        <p:spPr>
          <a:xfrm>
            <a:off x="771525" y="1475449"/>
            <a:ext cx="1971675" cy="1910443"/>
          </a:xfrm>
          <a:prstGeom prst="ellipse">
            <a:avLst/>
          </a:prstGeom>
          <a:noFill/>
        </p:spPr>
        <p:txBody>
          <a:bodyPr spcFirstLastPara="1" vert="horz" lIns="91440" tIns="45720" rIns="91440" bIns="45720" rtlCol="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C0CAFC"/>
              </a:buClr>
              <a:buSzPts val="1400"/>
              <a:buFont typeface="Raleway"/>
              <a:buNone/>
              <a:defRPr sz="14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DECE5"/>
              </a:buClr>
              <a:buSzPts val="2200"/>
              <a:buFont typeface="Raleway"/>
              <a:buChar char="◦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●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○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68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Raleway"/>
              <a:buChar char="■"/>
              <a:defRPr sz="2200" b="0" i="0" u="none" strike="noStrike" cap="none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Building Information modeling (BIM) scope:</a:t>
            </a:r>
          </a:p>
        </p:txBody>
      </p:sp>
    </p:spTree>
    <p:extLst>
      <p:ext uri="{BB962C8B-B14F-4D97-AF65-F5344CB8AC3E}">
        <p14:creationId xmlns:p14="http://schemas.microsoft.com/office/powerpoint/2010/main" val="62372744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r>
              <a:rPr lang="en" dirty="0"/>
              <a:t>5.</a:t>
            </a:r>
            <a:endParaRPr dirty="0"/>
          </a:p>
          <a:p>
            <a:r>
              <a:rPr lang="en-US" dirty="0"/>
              <a:t>Environmental Design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5247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3712" y="589348"/>
            <a:ext cx="5198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In a Summer day:</a:t>
            </a:r>
            <a:endParaRPr lang="ar-SA" sz="2400" dirty="0">
              <a:solidFill>
                <a:prstClr val="black"/>
              </a:solidFill>
              <a:latin typeface="Raleway" panose="020B0604020202020204" charset="0"/>
            </a:endParaRPr>
          </a:p>
        </p:txBody>
      </p:sp>
      <p:sp>
        <p:nvSpPr>
          <p:cNvPr id="5" name="Rectangle 5"/>
          <p:cNvSpPr/>
          <p:nvPr/>
        </p:nvSpPr>
        <p:spPr>
          <a:xfrm>
            <a:off x="1303712" y="107142"/>
            <a:ext cx="4714908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Solar Analysis</a:t>
            </a:r>
            <a:endParaRPr lang="ar-SA" sz="27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" panose="020B060402020202020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D2B36B-C7B0-41D0-B15B-CE912ECA2A5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12" y="1097177"/>
            <a:ext cx="3892021" cy="34569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0F96F2-8CF6-4A22-81C6-326B54F1FE0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069" y="1097179"/>
            <a:ext cx="3981412" cy="3456977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B4C30F53-7248-4F1D-A587-0B6EEB78855A}"/>
              </a:ext>
            </a:extLst>
          </p:cNvPr>
          <p:cNvSpPr/>
          <p:nvPr/>
        </p:nvSpPr>
        <p:spPr>
          <a:xfrm>
            <a:off x="442912" y="4600320"/>
            <a:ext cx="33718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/>
              <a:t>Building Shadow at 8:00 am on 21st July</a:t>
            </a:r>
            <a:endParaRPr lang="ar-SA" sz="800" dirty="0">
              <a:solidFill>
                <a:prstClr val="black"/>
              </a:solidFill>
            </a:endParaRPr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9ED03075-7FB3-4510-A1C0-CC7D0BEA4C3E}"/>
              </a:ext>
            </a:extLst>
          </p:cNvPr>
          <p:cNvSpPr/>
          <p:nvPr/>
        </p:nvSpPr>
        <p:spPr>
          <a:xfrm>
            <a:off x="5113850" y="4600322"/>
            <a:ext cx="33718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/>
              <a:t>Building Shadow at 12:00 pm on 21st July</a:t>
            </a:r>
            <a:endParaRPr lang="ar-SA" sz="1000" dirty="0">
              <a:solidFill>
                <a:prstClr val="black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9A2149-DF95-487F-A32C-D9F354717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385557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3712" y="589348"/>
            <a:ext cx="5198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In A Winter day:</a:t>
            </a:r>
            <a:endParaRPr lang="ar-SA" sz="2400" dirty="0">
              <a:solidFill>
                <a:prstClr val="black"/>
              </a:solidFill>
              <a:latin typeface="Raleway" panose="020B0604020202020204" charset="0"/>
            </a:endParaRPr>
          </a:p>
        </p:txBody>
      </p:sp>
      <p:sp>
        <p:nvSpPr>
          <p:cNvPr id="5" name="Rectangle 5"/>
          <p:cNvSpPr/>
          <p:nvPr/>
        </p:nvSpPr>
        <p:spPr>
          <a:xfrm>
            <a:off x="1303712" y="107142"/>
            <a:ext cx="4714908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Solar Analysis</a:t>
            </a:r>
            <a:endParaRPr lang="ar-SA" sz="27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" panose="020B060402020202020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D2B36B-C7B0-41D0-B15B-CE912ECA2A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42912" y="1196231"/>
            <a:ext cx="3981412" cy="334540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0F96F2-8CF6-4A22-81C6-326B54F1FE0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809069" y="1202493"/>
            <a:ext cx="3981412" cy="3345403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B4C30F53-7248-4F1D-A587-0B6EEB78855A}"/>
              </a:ext>
            </a:extLst>
          </p:cNvPr>
          <p:cNvSpPr/>
          <p:nvPr/>
        </p:nvSpPr>
        <p:spPr>
          <a:xfrm>
            <a:off x="442912" y="4600320"/>
            <a:ext cx="33718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/>
              <a:t>Building Shadow at 8:00 am on 21st January</a:t>
            </a:r>
            <a:endParaRPr lang="ar-SA" sz="800" dirty="0">
              <a:solidFill>
                <a:prstClr val="black"/>
              </a:solidFill>
            </a:endParaRPr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9ED03075-7FB3-4510-A1C0-CC7D0BEA4C3E}"/>
              </a:ext>
            </a:extLst>
          </p:cNvPr>
          <p:cNvSpPr/>
          <p:nvPr/>
        </p:nvSpPr>
        <p:spPr>
          <a:xfrm>
            <a:off x="5113850" y="4600320"/>
            <a:ext cx="33718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/>
              <a:t>Building Shadow at 12:00 pm on 21st January</a:t>
            </a:r>
            <a:endParaRPr lang="ar-SA" sz="1000" dirty="0">
              <a:solidFill>
                <a:prstClr val="black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8DE393-1F72-4C26-A648-2CAC6A15B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652924"/>
      </p:ext>
    </p:extLst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3712" y="589348"/>
            <a:ext cx="5198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Daylight factor &amp; Shading:</a:t>
            </a:r>
            <a:endParaRPr lang="ar-SA" sz="2400" dirty="0">
              <a:solidFill>
                <a:prstClr val="black"/>
              </a:solidFill>
              <a:latin typeface="Raleway" panose="020B0604020202020204" charset="0"/>
            </a:endParaRPr>
          </a:p>
        </p:txBody>
      </p:sp>
      <p:sp>
        <p:nvSpPr>
          <p:cNvPr id="5" name="Rectangle 5"/>
          <p:cNvSpPr/>
          <p:nvPr/>
        </p:nvSpPr>
        <p:spPr>
          <a:xfrm>
            <a:off x="1303712" y="107142"/>
            <a:ext cx="4714908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Solar Analysis</a:t>
            </a:r>
            <a:endParaRPr lang="ar-SA" sz="27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" panose="020B0604020202020204" charset="0"/>
            </a:endParaRPr>
          </a:p>
        </p:txBody>
      </p:sp>
      <p:sp>
        <p:nvSpPr>
          <p:cNvPr id="16" name="Rectangle 5">
            <a:extLst>
              <a:ext uri="{FF2B5EF4-FFF2-40B4-BE49-F238E27FC236}">
                <a16:creationId xmlns:a16="http://schemas.microsoft.com/office/drawing/2014/main" id="{B4C30F53-7248-4F1D-A587-0B6EEB78855A}"/>
              </a:ext>
            </a:extLst>
          </p:cNvPr>
          <p:cNvSpPr/>
          <p:nvPr/>
        </p:nvSpPr>
        <p:spPr>
          <a:xfrm>
            <a:off x="-686009" y="4622403"/>
            <a:ext cx="33718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/>
              <a:t>Daylight Factor exceeds limit</a:t>
            </a:r>
            <a:endParaRPr lang="ar-SA" sz="800" dirty="0">
              <a:solidFill>
                <a:prstClr val="black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107ECC-CBA8-432C-BBF9-A314088FB8D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05" y="1334704"/>
            <a:ext cx="2848857" cy="3219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E269B0C-AE12-4536-ACBD-C38F22567CBF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35" r="8092"/>
          <a:stretch/>
        </p:blipFill>
        <p:spPr>
          <a:xfrm>
            <a:off x="3932859" y="1459048"/>
            <a:ext cx="1891944" cy="316335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D21E0FDA-392A-42AE-B703-C9490510A0E1}"/>
              </a:ext>
            </a:extLst>
          </p:cNvPr>
          <p:cNvSpPr/>
          <p:nvPr/>
        </p:nvSpPr>
        <p:spPr>
          <a:xfrm>
            <a:off x="3249062" y="2702613"/>
            <a:ext cx="639901" cy="3273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00C8761B-59FB-41C6-8D36-E5E7FFBA3C54}"/>
              </a:ext>
            </a:extLst>
          </p:cNvPr>
          <p:cNvSpPr/>
          <p:nvPr/>
        </p:nvSpPr>
        <p:spPr>
          <a:xfrm>
            <a:off x="2914757" y="4730125"/>
            <a:ext cx="33718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/>
              <a:t>Louvers or steel covering </a:t>
            </a:r>
            <a:endParaRPr lang="ar-SA" sz="800" dirty="0">
              <a:solidFill>
                <a:prstClr val="black"/>
              </a:solidFill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607B4501-DA66-4560-A026-B545CD9F67A4}"/>
              </a:ext>
            </a:extLst>
          </p:cNvPr>
          <p:cNvSpPr/>
          <p:nvPr/>
        </p:nvSpPr>
        <p:spPr>
          <a:xfrm>
            <a:off x="5868703" y="2733953"/>
            <a:ext cx="639901" cy="3273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B804A51-80D9-4592-B453-E437586B7AD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500" y="1459048"/>
            <a:ext cx="2591500" cy="316335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3C565D-73DC-43C0-A5B8-0A4FED297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261027"/>
      </p:ext>
    </p:extLst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3712" y="589348"/>
            <a:ext cx="5198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Heating and cooling calculations: </a:t>
            </a:r>
            <a:endParaRPr lang="ar-SA" sz="2400" dirty="0">
              <a:solidFill>
                <a:prstClr val="black"/>
              </a:solidFill>
              <a:latin typeface="Raleway" panose="020B060402020202020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14404"/>
              </p:ext>
            </p:extLst>
          </p:nvPr>
        </p:nvGraphicFramePr>
        <p:xfrm>
          <a:off x="664420" y="1533217"/>
          <a:ext cx="4331970" cy="2235506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462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4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34560">
                  <a:extLst>
                    <a:ext uri="{9D8B030D-6E8A-4147-A177-3AD203B41FA5}">
                      <a16:colId xmlns:a16="http://schemas.microsoft.com/office/drawing/2014/main" val="2203213363"/>
                    </a:ext>
                  </a:extLst>
                </a:gridCol>
              </a:tblGrid>
              <a:tr h="47203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Part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U value before (W/m².K)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U value after (W/m².K)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70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External walls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0.675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0.502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70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Floor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1.90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0.737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70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Roof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2.738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0.410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270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Window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2.70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009775" algn="l"/>
                        </a:tabLst>
                      </a:pPr>
                      <a:r>
                        <a:rPr lang="en-US" sz="1500" dirty="0">
                          <a:latin typeface="Times New Roman" pitchFamily="18" charset="0"/>
                          <a:cs typeface="Times New Roman" pitchFamily="18" charset="0"/>
                        </a:rPr>
                        <a:t>1.76</a:t>
                      </a:r>
                      <a:endParaRPr lang="en-US" sz="1500" dirty="0">
                        <a:solidFill>
                          <a:srgbClr val="000000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Rectangle 5"/>
          <p:cNvSpPr/>
          <p:nvPr/>
        </p:nvSpPr>
        <p:spPr>
          <a:xfrm>
            <a:off x="1357290" y="1017974"/>
            <a:ext cx="33718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U-value Improvements: </a:t>
            </a:r>
            <a:endParaRPr lang="ar-SA" sz="18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5"/>
          <p:cNvSpPr/>
          <p:nvPr/>
        </p:nvSpPr>
        <p:spPr>
          <a:xfrm>
            <a:off x="1303712" y="107142"/>
            <a:ext cx="4714908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Environmental design: </a:t>
            </a:r>
            <a:endParaRPr lang="ar-SA" sz="27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" panose="020B060402020202020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C56275-7823-4759-9594-7944A0545B8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730" y="1154574"/>
            <a:ext cx="3371850" cy="1729271"/>
          </a:xfrm>
          <a:prstGeom prst="rect">
            <a:avLst/>
          </a:prstGeom>
        </p:spPr>
      </p:pic>
      <p:sp>
        <p:nvSpPr>
          <p:cNvPr id="9" name="Rectangle 5">
            <a:extLst>
              <a:ext uri="{FF2B5EF4-FFF2-40B4-BE49-F238E27FC236}">
                <a16:creationId xmlns:a16="http://schemas.microsoft.com/office/drawing/2014/main" id="{F7ECAF4D-8608-4277-B681-4C60D1336EAB}"/>
              </a:ext>
            </a:extLst>
          </p:cNvPr>
          <p:cNvSpPr/>
          <p:nvPr/>
        </p:nvSpPr>
        <p:spPr>
          <a:xfrm>
            <a:off x="4994994" y="2879528"/>
            <a:ext cx="33718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External wall section (Not to scale)</a:t>
            </a:r>
            <a:endParaRPr lang="ar-SA" sz="1000" dirty="0">
              <a:solidFill>
                <a:prstClr val="black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882CBEA-A6F2-4C67-9C93-B382DE88FEB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913" y="3248860"/>
            <a:ext cx="2641600" cy="103972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Rectangle 5">
            <a:extLst>
              <a:ext uri="{FF2B5EF4-FFF2-40B4-BE49-F238E27FC236}">
                <a16:creationId xmlns:a16="http://schemas.microsoft.com/office/drawing/2014/main" id="{0F02824D-98DD-4124-9470-094DD29FC67C}"/>
              </a:ext>
            </a:extLst>
          </p:cNvPr>
          <p:cNvSpPr/>
          <p:nvPr/>
        </p:nvSpPr>
        <p:spPr>
          <a:xfrm>
            <a:off x="5164337" y="4288589"/>
            <a:ext cx="33718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Roof Section (Not to scale)</a:t>
            </a:r>
            <a:endParaRPr lang="ar-SA" sz="1000" dirty="0">
              <a:solidFill>
                <a:prstClr val="black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AB5BEF-3549-45CE-A098-D54023CEB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911122"/>
      </p:ext>
    </p:extLst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57300" y="114300"/>
            <a:ext cx="474345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100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Heating and Cooling Load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300" y="2743200"/>
            <a:ext cx="5715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665745"/>
            <a:ext cx="471488" cy="521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92F234-0C5E-4D5E-B7DF-F92691A270F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693526"/>
            <a:ext cx="4088658" cy="31633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AAFB17-4D9E-49AB-8E8B-9F0D4C6CBB0A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69" b="20640"/>
          <a:stretch/>
        </p:blipFill>
        <p:spPr>
          <a:xfrm>
            <a:off x="52388" y="3908417"/>
            <a:ext cx="5676900" cy="103681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376880E-4115-40A5-8273-FF7C0B89D468}"/>
              </a:ext>
            </a:extLst>
          </p:cNvPr>
          <p:cNvSpPr/>
          <p:nvPr/>
        </p:nvSpPr>
        <p:spPr>
          <a:xfrm>
            <a:off x="56444" y="1283358"/>
            <a:ext cx="474345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800" b="1" i="1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Total Heating Capacity = 240.1 kW </a:t>
            </a:r>
          </a:p>
          <a:p>
            <a:pPr lvl="0"/>
            <a:r>
              <a:rPr lang="en-US" sz="1800" b="1" i="1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Total Cooling Capacity = 311.63 kW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439DA7-670B-4DBC-A619-874FBC05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949919"/>
      </p:ext>
    </p:extLst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57300" y="114300"/>
            <a:ext cx="474345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100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Thermal Comfort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665745"/>
            <a:ext cx="471488" cy="521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7F2ECC5-F618-465E-82B1-0EEF8DC9A29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88" y="1121483"/>
            <a:ext cx="8026399" cy="2276471"/>
          </a:xfrm>
          <a:prstGeom prst="rect">
            <a:avLst/>
          </a:prstGeom>
        </p:spPr>
      </p:pic>
      <p:sp>
        <p:nvSpPr>
          <p:cNvPr id="9" name="Rectangle 5">
            <a:extLst>
              <a:ext uri="{FF2B5EF4-FFF2-40B4-BE49-F238E27FC236}">
                <a16:creationId xmlns:a16="http://schemas.microsoft.com/office/drawing/2014/main" id="{6E3DC463-7895-4666-BA10-0AA0CF5CCEA0}"/>
              </a:ext>
            </a:extLst>
          </p:cNvPr>
          <p:cNvSpPr/>
          <p:nvPr/>
        </p:nvSpPr>
        <p:spPr>
          <a:xfrm>
            <a:off x="2071772" y="3487465"/>
            <a:ext cx="50004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solidFill>
                  <a:srgbClr val="7030A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PMV Set</a:t>
            </a:r>
            <a:endParaRPr lang="ar-SA" sz="1000" dirty="0">
              <a:solidFill>
                <a:srgbClr val="7030A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5582D8C-0AAA-4BBF-9235-E9156D54B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974955"/>
      </p:ext>
    </p:extLst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57300" y="114300"/>
            <a:ext cx="474345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100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Energy Consumption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6E3DC463-7895-4666-BA10-0AA0CF5CCEA0}"/>
              </a:ext>
            </a:extLst>
          </p:cNvPr>
          <p:cNvSpPr/>
          <p:nvPr/>
        </p:nvSpPr>
        <p:spPr>
          <a:xfrm>
            <a:off x="-102244" y="907540"/>
            <a:ext cx="50004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Utility use per conditioned floor area</a:t>
            </a:r>
            <a:endParaRPr lang="ar-SA" sz="10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2433E5-1460-4A26-BFBF-4168A48FF8E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979" y="1153761"/>
            <a:ext cx="5755005" cy="141799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846512A6-B37B-4E76-A9A3-D44763A26797}"/>
              </a:ext>
            </a:extLst>
          </p:cNvPr>
          <p:cNvSpPr/>
          <p:nvPr/>
        </p:nvSpPr>
        <p:spPr>
          <a:xfrm>
            <a:off x="-677977" y="2858223"/>
            <a:ext cx="50004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Site Energy/ m2</a:t>
            </a:r>
            <a:endParaRPr lang="ar-SA" sz="1000" dirty="0">
              <a:solidFill>
                <a:srgbClr val="FF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FE5FF3A-DF01-4647-B6AC-1C8CD8BB466E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91" r="884" b="34706"/>
          <a:stretch/>
        </p:blipFill>
        <p:spPr>
          <a:xfrm>
            <a:off x="1393224" y="3104444"/>
            <a:ext cx="5806758" cy="11315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3D9A69-20C0-439D-80BE-ED42CBA4C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0C723-485F-48B8-8D8D-E28FDA51A20E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4357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57300" y="114300"/>
            <a:ext cx="474345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100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Energy Consumption</a:t>
            </a:r>
          </a:p>
          <a:p>
            <a:pPr lvl="0"/>
            <a:r>
              <a:rPr lang="en-US" sz="2100" dirty="0">
                <a:solidFill>
                  <a:prstClr val="black"/>
                </a:solidFill>
                <a:latin typeface="Raleway" panose="020B0604020202020204" charset="0"/>
                <a:cs typeface="Times New Roman" pitchFamily="18" charset="0"/>
              </a:rPr>
              <a:t>Modification :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6E3DC463-7895-4666-BA10-0AA0CF5CCEA0}"/>
              </a:ext>
            </a:extLst>
          </p:cNvPr>
          <p:cNvSpPr/>
          <p:nvPr/>
        </p:nvSpPr>
        <p:spPr>
          <a:xfrm>
            <a:off x="-163744" y="904913"/>
            <a:ext cx="50004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Lighting Load before :</a:t>
            </a:r>
            <a:endParaRPr lang="ar-SA" sz="1000" dirty="0">
              <a:solidFill>
                <a:srgbClr val="FF0000"/>
              </a:solidFill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8786D6F-823D-47CA-9404-0F3E26E2122C}"/>
              </a:ext>
            </a:extLst>
          </p:cNvPr>
          <p:cNvSpPr/>
          <p:nvPr/>
        </p:nvSpPr>
        <p:spPr>
          <a:xfrm>
            <a:off x="4143544" y="907542"/>
            <a:ext cx="50004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0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Lighting Load After</a:t>
            </a:r>
            <a:endParaRPr lang="ar-SA" sz="1000" dirty="0">
              <a:solidFill>
                <a:srgbClr val="FF000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B15152D-8EBC-42A7-AF06-00E148C16A2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9" y="1156388"/>
            <a:ext cx="4471031" cy="307957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AFA6A54-CA79-407C-B7E1-7B7F59F09CA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048" y="1151136"/>
            <a:ext cx="4268985" cy="307957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046114C-1AE8-4C68-9B7B-FF8CB99F3DA0}"/>
              </a:ext>
            </a:extLst>
          </p:cNvPr>
          <p:cNvSpPr/>
          <p:nvPr/>
        </p:nvSpPr>
        <p:spPr>
          <a:xfrm>
            <a:off x="100969" y="1715911"/>
            <a:ext cx="1156331" cy="203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89884FE-B8D4-4032-A25B-31184BE147FC}"/>
              </a:ext>
            </a:extLst>
          </p:cNvPr>
          <p:cNvSpPr/>
          <p:nvPr/>
        </p:nvSpPr>
        <p:spPr>
          <a:xfrm>
            <a:off x="4844421" y="1817511"/>
            <a:ext cx="1156331" cy="203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519587-0CDF-421D-9B1F-3C7681BD2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3FED-756A-4F1F-A87F-76D48EE69EBE}" type="slidenum">
              <a:rPr lang="en-US" smtClean="0"/>
              <a:pPr/>
              <a:t>69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602081"/>
      </p:ext>
    </p:extLst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41499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(RT60)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Classroom: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D2882C-4931-47EA-BA42-4A7353D7F07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373" y="1492619"/>
            <a:ext cx="3062177" cy="24899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ounded Rectangle 10">
            <a:extLst>
              <a:ext uri="{FF2B5EF4-FFF2-40B4-BE49-F238E27FC236}">
                <a16:creationId xmlns:a16="http://schemas.microsoft.com/office/drawing/2014/main" id="{D71A7BD3-DC21-4A21-BEF1-88F4DCCFEF7C}"/>
              </a:ext>
            </a:extLst>
          </p:cNvPr>
          <p:cNvSpPr/>
          <p:nvPr/>
        </p:nvSpPr>
        <p:spPr>
          <a:xfrm>
            <a:off x="4486938" y="1908961"/>
            <a:ext cx="2775098" cy="2423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500 Hz=1.84 s  </a:t>
            </a:r>
          </a:p>
        </p:txBody>
      </p:sp>
      <p:sp>
        <p:nvSpPr>
          <p:cNvPr id="8" name="Rounded Rectangle 10">
            <a:extLst>
              <a:ext uri="{FF2B5EF4-FFF2-40B4-BE49-F238E27FC236}">
                <a16:creationId xmlns:a16="http://schemas.microsoft.com/office/drawing/2014/main" id="{2731400E-B6FE-49F2-B597-0A2B0A832C4F}"/>
              </a:ext>
            </a:extLst>
          </p:cNvPr>
          <p:cNvSpPr/>
          <p:nvPr/>
        </p:nvSpPr>
        <p:spPr>
          <a:xfrm>
            <a:off x="4486938" y="2167500"/>
            <a:ext cx="2775098" cy="2423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1000 Hz=1.90 s  </a:t>
            </a:r>
          </a:p>
        </p:txBody>
      </p:sp>
      <p:sp>
        <p:nvSpPr>
          <p:cNvPr id="9" name="مستطيل 4">
            <a:extLst>
              <a:ext uri="{FF2B5EF4-FFF2-40B4-BE49-F238E27FC236}">
                <a16:creationId xmlns:a16="http://schemas.microsoft.com/office/drawing/2014/main" id="{1093F8CA-8D2B-44B2-9376-2C9C438B1975}"/>
              </a:ext>
            </a:extLst>
          </p:cNvPr>
          <p:cNvSpPr/>
          <p:nvPr/>
        </p:nvSpPr>
        <p:spPr>
          <a:xfrm>
            <a:off x="4486938" y="1493463"/>
            <a:ext cx="328327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Before(empty space) 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0" name="Rounded Rectangle 10">
            <a:extLst>
              <a:ext uri="{FF2B5EF4-FFF2-40B4-BE49-F238E27FC236}">
                <a16:creationId xmlns:a16="http://schemas.microsoft.com/office/drawing/2014/main" id="{996D2BC4-40F2-418F-99C4-6960A0B90DCB}"/>
              </a:ext>
            </a:extLst>
          </p:cNvPr>
          <p:cNvSpPr/>
          <p:nvPr/>
        </p:nvSpPr>
        <p:spPr>
          <a:xfrm>
            <a:off x="4486938" y="3449794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500 Hz=0.70 s 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7205CDF-7E4E-4A9F-AFBB-6A65A7827C21}"/>
              </a:ext>
            </a:extLst>
          </p:cNvPr>
          <p:cNvSpPr/>
          <p:nvPr/>
        </p:nvSpPr>
        <p:spPr>
          <a:xfrm>
            <a:off x="4486937" y="374021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1000 Hz=0.61 s  </a:t>
            </a:r>
          </a:p>
        </p:txBody>
      </p:sp>
      <p:sp>
        <p:nvSpPr>
          <p:cNvPr id="12" name="مستطيل 4">
            <a:extLst>
              <a:ext uri="{FF2B5EF4-FFF2-40B4-BE49-F238E27FC236}">
                <a16:creationId xmlns:a16="http://schemas.microsoft.com/office/drawing/2014/main" id="{CD3C7BA2-BA0B-48B6-9294-CCA3DC61522E}"/>
              </a:ext>
            </a:extLst>
          </p:cNvPr>
          <p:cNvSpPr/>
          <p:nvPr/>
        </p:nvSpPr>
        <p:spPr>
          <a:xfrm>
            <a:off x="4411647" y="2969941"/>
            <a:ext cx="3062177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After(empty space):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A7BB0B62-F061-46A8-9879-1A0D38B9C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0201" y="1127176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Acceptable range for Classrooms= (0.6-0.8) sec .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Rounded Rectangle 10">
            <a:extLst>
              <a:ext uri="{FF2B5EF4-FFF2-40B4-BE49-F238E27FC236}">
                <a16:creationId xmlns:a16="http://schemas.microsoft.com/office/drawing/2014/main" id="{CEEF5766-B7BD-4680-A46F-4354B1BDC709}"/>
              </a:ext>
            </a:extLst>
          </p:cNvPr>
          <p:cNvSpPr/>
          <p:nvPr/>
        </p:nvSpPr>
        <p:spPr>
          <a:xfrm>
            <a:off x="4486937" y="2426036"/>
            <a:ext cx="2775098" cy="2423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125 Hz=1.28 s  </a:t>
            </a:r>
          </a:p>
        </p:txBody>
      </p:sp>
      <p:sp>
        <p:nvSpPr>
          <p:cNvPr id="16" name="Rounded Rectangle 10">
            <a:extLst>
              <a:ext uri="{FF2B5EF4-FFF2-40B4-BE49-F238E27FC236}">
                <a16:creationId xmlns:a16="http://schemas.microsoft.com/office/drawing/2014/main" id="{48C94984-E18A-460A-9BBE-D5444E39FE2D}"/>
              </a:ext>
            </a:extLst>
          </p:cNvPr>
          <p:cNvSpPr/>
          <p:nvPr/>
        </p:nvSpPr>
        <p:spPr>
          <a:xfrm>
            <a:off x="4486940" y="2676420"/>
            <a:ext cx="2775097" cy="2423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250 Hz=1.37 s  </a:t>
            </a:r>
          </a:p>
        </p:txBody>
      </p:sp>
      <p:sp>
        <p:nvSpPr>
          <p:cNvPr id="17" name="Rounded Rectangle 10">
            <a:extLst>
              <a:ext uri="{FF2B5EF4-FFF2-40B4-BE49-F238E27FC236}">
                <a16:creationId xmlns:a16="http://schemas.microsoft.com/office/drawing/2014/main" id="{F7FF6490-6FE8-476C-BC1A-60AAD059D894}"/>
              </a:ext>
            </a:extLst>
          </p:cNvPr>
          <p:cNvSpPr/>
          <p:nvPr/>
        </p:nvSpPr>
        <p:spPr>
          <a:xfrm>
            <a:off x="4486937" y="4024525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250 Hz=0.60 s  </a:t>
            </a:r>
          </a:p>
        </p:txBody>
      </p:sp>
      <p:sp>
        <p:nvSpPr>
          <p:cNvPr id="18" name="Rounded Rectangle 10">
            <a:extLst>
              <a:ext uri="{FF2B5EF4-FFF2-40B4-BE49-F238E27FC236}">
                <a16:creationId xmlns:a16="http://schemas.microsoft.com/office/drawing/2014/main" id="{3652F496-3FD6-47E7-A24A-DCDE64488E81}"/>
              </a:ext>
            </a:extLst>
          </p:cNvPr>
          <p:cNvSpPr/>
          <p:nvPr/>
        </p:nvSpPr>
        <p:spPr>
          <a:xfrm>
            <a:off x="4486937" y="4308838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125 Hz=0.64 s 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DA4FD1F-43D9-4D67-B18E-35E8F0446AF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0" b="59389"/>
          <a:stretch/>
        </p:blipFill>
        <p:spPr bwMode="auto">
          <a:xfrm>
            <a:off x="1504250" y="4042049"/>
            <a:ext cx="2174617" cy="53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681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41499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(RT60)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Library: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53FB710-9E51-4B93-A664-9ED017A9517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59" y="1492619"/>
            <a:ext cx="3926840" cy="26670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3A0B5186-0C46-4D3B-967B-9ABD1AE0E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8852" y="1114639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Acceptable range for Libraries = (0.55-0.95) sec .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ounded Rectangle 10">
            <a:extLst>
              <a:ext uri="{FF2B5EF4-FFF2-40B4-BE49-F238E27FC236}">
                <a16:creationId xmlns:a16="http://schemas.microsoft.com/office/drawing/2014/main" id="{1F4ED3CC-E193-4250-94C7-E7AFCCD5F472}"/>
              </a:ext>
            </a:extLst>
          </p:cNvPr>
          <p:cNvSpPr/>
          <p:nvPr/>
        </p:nvSpPr>
        <p:spPr>
          <a:xfrm>
            <a:off x="5004730" y="2329416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250 Hz=0.59 s  </a:t>
            </a:r>
          </a:p>
        </p:txBody>
      </p:sp>
      <p:sp>
        <p:nvSpPr>
          <p:cNvPr id="17" name="Rounded Rectangle 10">
            <a:extLst>
              <a:ext uri="{FF2B5EF4-FFF2-40B4-BE49-F238E27FC236}">
                <a16:creationId xmlns:a16="http://schemas.microsoft.com/office/drawing/2014/main" id="{E2EE79A1-07EB-4DC1-8170-8A37D745D537}"/>
              </a:ext>
            </a:extLst>
          </p:cNvPr>
          <p:cNvSpPr/>
          <p:nvPr/>
        </p:nvSpPr>
        <p:spPr>
          <a:xfrm>
            <a:off x="5004730" y="270495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500 Hz=0.69 s  </a:t>
            </a:r>
          </a:p>
        </p:txBody>
      </p:sp>
      <p:sp>
        <p:nvSpPr>
          <p:cNvPr id="18" name="Rounded Rectangle 10">
            <a:extLst>
              <a:ext uri="{FF2B5EF4-FFF2-40B4-BE49-F238E27FC236}">
                <a16:creationId xmlns:a16="http://schemas.microsoft.com/office/drawing/2014/main" id="{CC48BBE6-6750-4040-8337-2B7865945AAA}"/>
              </a:ext>
            </a:extLst>
          </p:cNvPr>
          <p:cNvSpPr/>
          <p:nvPr/>
        </p:nvSpPr>
        <p:spPr>
          <a:xfrm>
            <a:off x="5004730" y="3080488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1000 Hz=0.63 s  </a:t>
            </a:r>
          </a:p>
        </p:txBody>
      </p:sp>
      <p:sp>
        <p:nvSpPr>
          <p:cNvPr id="19" name="Rounded Rectangle 10">
            <a:extLst>
              <a:ext uri="{FF2B5EF4-FFF2-40B4-BE49-F238E27FC236}">
                <a16:creationId xmlns:a16="http://schemas.microsoft.com/office/drawing/2014/main" id="{5674B247-4A94-4D62-AB04-18A28006B0F1}"/>
              </a:ext>
            </a:extLst>
          </p:cNvPr>
          <p:cNvSpPr/>
          <p:nvPr/>
        </p:nvSpPr>
        <p:spPr>
          <a:xfrm>
            <a:off x="5004730" y="1953880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125 Hz=0.65 s  </a:t>
            </a:r>
          </a:p>
        </p:txBody>
      </p:sp>
      <p:sp>
        <p:nvSpPr>
          <p:cNvPr id="20" name="Rounded Rectangle 10">
            <a:extLst>
              <a:ext uri="{FF2B5EF4-FFF2-40B4-BE49-F238E27FC236}">
                <a16:creationId xmlns:a16="http://schemas.microsoft.com/office/drawing/2014/main" id="{E4912BAA-10C9-426A-91B7-91F40BAEB8F8}"/>
              </a:ext>
            </a:extLst>
          </p:cNvPr>
          <p:cNvSpPr/>
          <p:nvPr/>
        </p:nvSpPr>
        <p:spPr>
          <a:xfrm>
            <a:off x="5004730" y="3456024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2000 Hz=0.60 s  </a:t>
            </a:r>
          </a:p>
        </p:txBody>
      </p:sp>
      <p:sp>
        <p:nvSpPr>
          <p:cNvPr id="21" name="مستطيل 4">
            <a:extLst>
              <a:ext uri="{FF2B5EF4-FFF2-40B4-BE49-F238E27FC236}">
                <a16:creationId xmlns:a16="http://schemas.microsoft.com/office/drawing/2014/main" id="{29008534-1CD4-4FB3-B623-05812E811597}"/>
              </a:ext>
            </a:extLst>
          </p:cNvPr>
          <p:cNvSpPr/>
          <p:nvPr/>
        </p:nvSpPr>
        <p:spPr>
          <a:xfrm>
            <a:off x="4861192" y="1429105"/>
            <a:ext cx="3062177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Case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(empty space)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9143E51-2A67-45BA-A28E-3751E9731FC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0" b="59389"/>
          <a:stretch/>
        </p:blipFill>
        <p:spPr bwMode="auto">
          <a:xfrm>
            <a:off x="5004730" y="3854209"/>
            <a:ext cx="2246630" cy="610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6208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41499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(RT60)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Auditorium: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3A0B5186-0C46-4D3B-967B-9ABD1AE0E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8461" y="1115595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Acceptable range for Auditoriums= (0.80-1.20) sec .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ounded Rectangle 10">
            <a:extLst>
              <a:ext uri="{FF2B5EF4-FFF2-40B4-BE49-F238E27FC236}">
                <a16:creationId xmlns:a16="http://schemas.microsoft.com/office/drawing/2014/main" id="{1F4ED3CC-E193-4250-94C7-E7AFCCD5F472}"/>
              </a:ext>
            </a:extLst>
          </p:cNvPr>
          <p:cNvSpPr/>
          <p:nvPr/>
        </p:nvSpPr>
        <p:spPr>
          <a:xfrm>
            <a:off x="5498278" y="2228025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250 Hz=0.89 s  </a:t>
            </a:r>
          </a:p>
        </p:txBody>
      </p:sp>
      <p:sp>
        <p:nvSpPr>
          <p:cNvPr id="17" name="Rounded Rectangle 10">
            <a:extLst>
              <a:ext uri="{FF2B5EF4-FFF2-40B4-BE49-F238E27FC236}">
                <a16:creationId xmlns:a16="http://schemas.microsoft.com/office/drawing/2014/main" id="{E2EE79A1-07EB-4DC1-8170-8A37D745D537}"/>
              </a:ext>
            </a:extLst>
          </p:cNvPr>
          <p:cNvSpPr/>
          <p:nvPr/>
        </p:nvSpPr>
        <p:spPr>
          <a:xfrm>
            <a:off x="5491918" y="262940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500 Hz=0.93 s  </a:t>
            </a:r>
          </a:p>
        </p:txBody>
      </p:sp>
      <p:sp>
        <p:nvSpPr>
          <p:cNvPr id="18" name="Rounded Rectangle 10">
            <a:extLst>
              <a:ext uri="{FF2B5EF4-FFF2-40B4-BE49-F238E27FC236}">
                <a16:creationId xmlns:a16="http://schemas.microsoft.com/office/drawing/2014/main" id="{CC48BBE6-6750-4040-8337-2B7865945AAA}"/>
              </a:ext>
            </a:extLst>
          </p:cNvPr>
          <p:cNvSpPr/>
          <p:nvPr/>
        </p:nvSpPr>
        <p:spPr>
          <a:xfrm>
            <a:off x="5491918" y="304138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1000 Hz=0.80 s  </a:t>
            </a:r>
          </a:p>
        </p:txBody>
      </p:sp>
      <p:sp>
        <p:nvSpPr>
          <p:cNvPr id="19" name="Rounded Rectangle 10">
            <a:extLst>
              <a:ext uri="{FF2B5EF4-FFF2-40B4-BE49-F238E27FC236}">
                <a16:creationId xmlns:a16="http://schemas.microsoft.com/office/drawing/2014/main" id="{5674B247-4A94-4D62-AB04-18A28006B0F1}"/>
              </a:ext>
            </a:extLst>
          </p:cNvPr>
          <p:cNvSpPr/>
          <p:nvPr/>
        </p:nvSpPr>
        <p:spPr>
          <a:xfrm>
            <a:off x="5491918" y="1881895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125 Hz=1.0 s  </a:t>
            </a:r>
          </a:p>
        </p:txBody>
      </p:sp>
      <p:sp>
        <p:nvSpPr>
          <p:cNvPr id="20" name="Rounded Rectangle 10">
            <a:extLst>
              <a:ext uri="{FF2B5EF4-FFF2-40B4-BE49-F238E27FC236}">
                <a16:creationId xmlns:a16="http://schemas.microsoft.com/office/drawing/2014/main" id="{E4912BAA-10C9-426A-91B7-91F40BAEB8F8}"/>
              </a:ext>
            </a:extLst>
          </p:cNvPr>
          <p:cNvSpPr/>
          <p:nvPr/>
        </p:nvSpPr>
        <p:spPr>
          <a:xfrm>
            <a:off x="5491918" y="345336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2000 Hz=0.71 s  </a:t>
            </a:r>
          </a:p>
        </p:txBody>
      </p:sp>
      <p:sp>
        <p:nvSpPr>
          <p:cNvPr id="21" name="مستطيل 4">
            <a:extLst>
              <a:ext uri="{FF2B5EF4-FFF2-40B4-BE49-F238E27FC236}">
                <a16:creationId xmlns:a16="http://schemas.microsoft.com/office/drawing/2014/main" id="{29008534-1CD4-4FB3-B623-05812E811597}"/>
              </a:ext>
            </a:extLst>
          </p:cNvPr>
          <p:cNvSpPr/>
          <p:nvPr/>
        </p:nvSpPr>
        <p:spPr>
          <a:xfrm>
            <a:off x="5354740" y="1400286"/>
            <a:ext cx="3062177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Case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(empty space)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10D40F7-F575-49FB-8C64-0B7340A9660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83" y="1644231"/>
            <a:ext cx="2038767" cy="2136145"/>
          </a:xfrm>
          <a:prstGeom prst="rect">
            <a:avLst/>
          </a:prstGeom>
        </p:spPr>
      </p:pic>
      <p:sp>
        <p:nvSpPr>
          <p:cNvPr id="26" name="Rounded Rectangle 10">
            <a:extLst>
              <a:ext uri="{FF2B5EF4-FFF2-40B4-BE49-F238E27FC236}">
                <a16:creationId xmlns:a16="http://schemas.microsoft.com/office/drawing/2014/main" id="{9303FC2F-B44C-4546-B287-C1FBE443D764}"/>
              </a:ext>
            </a:extLst>
          </p:cNvPr>
          <p:cNvSpPr/>
          <p:nvPr/>
        </p:nvSpPr>
        <p:spPr>
          <a:xfrm>
            <a:off x="5498278" y="3861882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4000 Hz=0.66 s  </a:t>
            </a:r>
          </a:p>
        </p:txBody>
      </p:sp>
      <p:sp>
        <p:nvSpPr>
          <p:cNvPr id="27" name="Rounded Rectangle 10">
            <a:extLst>
              <a:ext uri="{FF2B5EF4-FFF2-40B4-BE49-F238E27FC236}">
                <a16:creationId xmlns:a16="http://schemas.microsoft.com/office/drawing/2014/main" id="{E6D508E8-C93D-4E3B-803B-F71D79070901}"/>
              </a:ext>
            </a:extLst>
          </p:cNvPr>
          <p:cNvSpPr/>
          <p:nvPr/>
        </p:nvSpPr>
        <p:spPr>
          <a:xfrm>
            <a:off x="5498278" y="4224584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RT60 at 8000 Hz=0.67 s 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41FE5C1-046B-4D9A-A431-49A61E3B2FF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289" y="1644231"/>
            <a:ext cx="2295451" cy="210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26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21621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(STC)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Classrooms: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3A0B5186-0C46-4D3B-967B-9ABD1AE0E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8461" y="1115595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STC shall be &gt;40 dB to avoid unwanted noise in space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87695C8-6A60-4F27-9EDF-F0FBABF89F3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50" y="1531091"/>
            <a:ext cx="4207366" cy="2756646"/>
          </a:xfrm>
          <a:prstGeom prst="rect">
            <a:avLst/>
          </a:prstGeom>
        </p:spPr>
      </p:pic>
      <p:sp>
        <p:nvSpPr>
          <p:cNvPr id="25" name="Rounded Rectangle 10">
            <a:extLst>
              <a:ext uri="{FF2B5EF4-FFF2-40B4-BE49-F238E27FC236}">
                <a16:creationId xmlns:a16="http://schemas.microsoft.com/office/drawing/2014/main" id="{43411549-0C13-4B34-B635-1CC34D52C3B1}"/>
              </a:ext>
            </a:extLst>
          </p:cNvPr>
          <p:cNvSpPr/>
          <p:nvPr/>
        </p:nvSpPr>
        <p:spPr>
          <a:xfrm>
            <a:off x="5246626" y="3950963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STC =45 dB 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F2E8D2F-B6B7-40E9-8987-A40681D5211B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8078" y="1607292"/>
            <a:ext cx="1316099" cy="225059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5907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21621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(STC)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Library: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3A0B5186-0C46-4D3B-967B-9ABD1AE0E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8461" y="1115595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STC shall equal from45-55 dB or higher to avoid unwanted noise in space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Rounded Rectangle 10">
            <a:extLst>
              <a:ext uri="{FF2B5EF4-FFF2-40B4-BE49-F238E27FC236}">
                <a16:creationId xmlns:a16="http://schemas.microsoft.com/office/drawing/2014/main" id="{43411549-0C13-4B34-B635-1CC34D52C3B1}"/>
              </a:ext>
            </a:extLst>
          </p:cNvPr>
          <p:cNvSpPr/>
          <p:nvPr/>
        </p:nvSpPr>
        <p:spPr>
          <a:xfrm>
            <a:off x="4872862" y="2693951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STC =45 dB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80EC6B-41C2-433D-AB32-F5C71346B84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601" y="1531091"/>
            <a:ext cx="2373376" cy="29174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23A3FB-04FD-4DAC-956A-2D5001AD93B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296" y="2225138"/>
            <a:ext cx="1238251" cy="22171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137AAD9-4DBB-4C01-8201-3416CC6EB736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25" b="81439"/>
          <a:stretch/>
        </p:blipFill>
        <p:spPr>
          <a:xfrm>
            <a:off x="3600450" y="1489338"/>
            <a:ext cx="4762500" cy="4595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DDB12DF-DE86-4AD6-ADE5-68A88EAD5D18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997"/>
          <a:stretch/>
        </p:blipFill>
        <p:spPr>
          <a:xfrm>
            <a:off x="3600450" y="1982803"/>
            <a:ext cx="4762500" cy="242335"/>
          </a:xfrm>
          <a:prstGeom prst="rect">
            <a:avLst/>
          </a:prstGeom>
        </p:spPr>
      </p:pic>
      <p:sp>
        <p:nvSpPr>
          <p:cNvPr id="13" name="Rectangle 5">
            <a:extLst>
              <a:ext uri="{FF2B5EF4-FFF2-40B4-BE49-F238E27FC236}">
                <a16:creationId xmlns:a16="http://schemas.microsoft.com/office/drawing/2014/main" id="{48314DBC-A73F-4F9F-9651-9BF35576EBD4}"/>
              </a:ext>
            </a:extLst>
          </p:cNvPr>
          <p:cNvSpPr/>
          <p:nvPr/>
        </p:nvSpPr>
        <p:spPr>
          <a:xfrm>
            <a:off x="1419303" y="4402380"/>
            <a:ext cx="550766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Wall layers</a:t>
            </a:r>
            <a:endParaRPr lang="ar-SA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44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421621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(STC)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853017" y="984788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Auditorium: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3A0B5186-0C46-4D3B-967B-9ABD1AE0E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8461" y="1115595"/>
            <a:ext cx="4207366" cy="2462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rtl="1" fontAlgn="base">
              <a:spcBef>
                <a:spcPct val="0"/>
              </a:spcBef>
              <a:spcAft>
                <a:spcPct val="0"/>
              </a:spcAft>
              <a:buClrTx/>
              <a:tabLst>
                <a:tab pos="2009775" algn="l"/>
              </a:tabLst>
            </a:pP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STC shall equal 50 dB or higher to avoid noise traveling to adjacent spaces.</a:t>
            </a:r>
            <a:endParaRPr lang="en-US" sz="1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Rounded Rectangle 10">
            <a:extLst>
              <a:ext uri="{FF2B5EF4-FFF2-40B4-BE49-F238E27FC236}">
                <a16:creationId xmlns:a16="http://schemas.microsoft.com/office/drawing/2014/main" id="{43411549-0C13-4B34-B635-1CC34D52C3B1}"/>
              </a:ext>
            </a:extLst>
          </p:cNvPr>
          <p:cNvSpPr/>
          <p:nvPr/>
        </p:nvSpPr>
        <p:spPr>
          <a:xfrm>
            <a:off x="4882387" y="3906740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STC =51 dB 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AB4507-053F-48CB-9333-7BAEAEDB90C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041" y="1504731"/>
            <a:ext cx="5504835" cy="2114771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6E52ACB-BDEE-452A-A95D-0CF47210A665}"/>
              </a:ext>
            </a:extLst>
          </p:cNvPr>
          <p:cNvSpPr/>
          <p:nvPr/>
        </p:nvSpPr>
        <p:spPr>
          <a:xfrm>
            <a:off x="6505575" y="1492621"/>
            <a:ext cx="190500" cy="206973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9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853017" y="476957"/>
            <a:ext cx="396775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Acoustical analysis (IIC)</a:t>
            </a:r>
            <a:r>
              <a:rPr lang="en-US" sz="2700" dirty="0"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:</a:t>
            </a:r>
            <a:endParaRPr lang="en-US" sz="2700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F544E1-F7DC-4094-9EDD-F6B8662C7FB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551" y="1162050"/>
            <a:ext cx="2181225" cy="10858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CEEC224-7EDC-4DCE-99CB-10B9D469F5D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6775" y="984790"/>
            <a:ext cx="3295650" cy="3444337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A6470F0-1C85-4CD3-82EF-603C7347ACD3}"/>
              </a:ext>
            </a:extLst>
          </p:cNvPr>
          <p:cNvSpPr/>
          <p:nvPr/>
        </p:nvSpPr>
        <p:spPr>
          <a:xfrm>
            <a:off x="1171575" y="2895601"/>
            <a:ext cx="2775098" cy="24233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IIC =34 dB  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FAD6D74A-9CAC-4195-974B-CE30B41136B4}"/>
              </a:ext>
            </a:extLst>
          </p:cNvPr>
          <p:cNvSpPr/>
          <p:nvPr/>
        </p:nvSpPr>
        <p:spPr>
          <a:xfrm>
            <a:off x="-310673" y="2248584"/>
            <a:ext cx="550766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Concrete Slab</a:t>
            </a:r>
            <a:endParaRPr lang="ar-SA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02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193130" y="544101"/>
            <a:ext cx="1763945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Loudspeakers 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3" name="مستطيل 2"/>
          <p:cNvSpPr/>
          <p:nvPr/>
        </p:nvSpPr>
        <p:spPr>
          <a:xfrm>
            <a:off x="1357292" y="964397"/>
            <a:ext cx="6482975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>
                <a:latin typeface="Raleway" panose="020B0604020202020204" charset="0"/>
                <a:cs typeface="Times New Roman" pitchFamily="18" charset="0"/>
              </a:rPr>
              <a:t>For Corridors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EF780B-BCC5-4B5A-B0BB-CC22048FA94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74" y="2571750"/>
            <a:ext cx="5418535" cy="186436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759454-6256-458F-8D98-240CC35195B4}"/>
              </a:ext>
            </a:extLst>
          </p:cNvPr>
          <p:cNvSpPr/>
          <p:nvPr/>
        </p:nvSpPr>
        <p:spPr>
          <a:xfrm>
            <a:off x="1042543" y="4404995"/>
            <a:ext cx="550766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Speakers Distribution</a:t>
            </a:r>
            <a:endParaRPr lang="ar-SA" sz="8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76FAED-983A-4223-80CF-64CCFD0C3AA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984" y="1534631"/>
            <a:ext cx="1401366" cy="12471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7DD1FC8-C88B-4AFF-A247-814F259AD047}"/>
              </a:ext>
            </a:extLst>
          </p:cNvPr>
          <p:cNvSpPr/>
          <p:nvPr/>
        </p:nvSpPr>
        <p:spPr>
          <a:xfrm>
            <a:off x="1256899" y="1380743"/>
            <a:ext cx="253947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PRO-180RPC In-ceiling speaker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24707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91753" y="544099"/>
            <a:ext cx="2862002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Photovoltaic System (PV):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5" name="Picture 4" descr="C:\Users\SaiF Jouhari\Desktop\ddddddddddddddd.jpg">
            <a:extLst>
              <a:ext uri="{FF2B5EF4-FFF2-40B4-BE49-F238E27FC236}">
                <a16:creationId xmlns:a16="http://schemas.microsoft.com/office/drawing/2014/main" id="{F42D6F2E-0D3E-4FCC-AA1B-1F26075AB9CE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44099"/>
            <a:ext cx="3134042" cy="3408776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29E8E85-C021-434D-8EC0-C2E5AC35A573}"/>
              </a:ext>
            </a:extLst>
          </p:cNvPr>
          <p:cNvSpPr/>
          <p:nvPr/>
        </p:nvSpPr>
        <p:spPr>
          <a:xfrm>
            <a:off x="6591301" y="695020"/>
            <a:ext cx="942974" cy="11632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98822B4-DACA-4059-B203-F9A33828A1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98" y="1146510"/>
            <a:ext cx="4481745" cy="1423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Covers lighting Load only.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Integrated with the building by a steel structure.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sz="1200" dirty="0">
                <a:latin typeface="Raleway" panose="020B0604020202020204" charset="0"/>
              </a:rPr>
              <a:t>435W Solar Panels of 2067x1046x46 mm.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sz="1200" dirty="0">
                <a:latin typeface="Raleway" panose="020B0604020202020204" charset="0"/>
              </a:rPr>
              <a:t>Nominal Power of the PV-system = 13.0 kW ( Crystallin silicon).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sz="1200" dirty="0">
                <a:latin typeface="Raleway" panose="020B0604020202020204" charset="0"/>
              </a:rPr>
              <a:t>Available area – 60 m2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F86E8A-AFAD-41CB-8504-4D170C81513F}"/>
              </a:ext>
            </a:extLst>
          </p:cNvPr>
          <p:cNvCxnSpPr/>
          <p:nvPr/>
        </p:nvCxnSpPr>
        <p:spPr>
          <a:xfrm>
            <a:off x="862098" y="2324100"/>
            <a:ext cx="43957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picture containing sport&#10;&#10;Description generated with high confidence">
            <a:extLst>
              <a:ext uri="{FF2B5EF4-FFF2-40B4-BE49-F238E27FC236}">
                <a16:creationId xmlns:a16="http://schemas.microsoft.com/office/drawing/2014/main" id="{4243C60F-67F5-4694-BDB4-16224DF58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7603" y="2495550"/>
            <a:ext cx="2090737" cy="2000250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6FAF0BC-2456-4A51-80F4-55026CD24D69}"/>
              </a:ext>
            </a:extLst>
          </p:cNvPr>
          <p:cNvCxnSpPr/>
          <p:nvPr/>
        </p:nvCxnSpPr>
        <p:spPr>
          <a:xfrm>
            <a:off x="2517024" y="2626114"/>
            <a:ext cx="36195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39906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62098" y="544099"/>
            <a:ext cx="2921313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Photovoltaic System (PV) 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98822B4-DACA-4059-B203-F9A33828A1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98" y="3787640"/>
            <a:ext cx="5529177" cy="93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aleway" panose="020B0604020202020204" charset="0"/>
              </a:rPr>
              <a:t>The total yearly electricity production equals = 20600 Kw.hr</a:t>
            </a:r>
            <a:endParaRPr lang="en-US" b="1" dirty="0">
              <a:latin typeface="Raleway" panose="020B0604020202020204" charset="0"/>
            </a:endParaRP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dirty="0">
                <a:latin typeface="Raleway" panose="020B0604020202020204" charset="0"/>
              </a:rPr>
              <a:t>Yearly Lighting Load 27456 Kw.hr</a:t>
            </a:r>
            <a:r>
              <a:rPr lang="en-US" sz="1200" dirty="0">
                <a:latin typeface="Raleway" panose="020B0604020202020204" charset="0"/>
              </a:rPr>
              <a:t>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dirty="0">
                <a:latin typeface="Raleway" panose="020B0604020202020204" charset="0"/>
              </a:rPr>
              <a:t>it covers around </a:t>
            </a:r>
            <a:r>
              <a:rPr lang="en-US" b="1" dirty="0">
                <a:latin typeface="Raleway" panose="020B0604020202020204" charset="0"/>
              </a:rPr>
              <a:t>75%</a:t>
            </a:r>
            <a:r>
              <a:rPr lang="en-US" dirty="0">
                <a:latin typeface="Raleway" panose="020B0604020202020204" charset="0"/>
              </a:rPr>
              <a:t> from lighting load.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4A79A401-C78E-4D99-86A6-16F76931F0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7759409"/>
              </p:ext>
            </p:extLst>
          </p:nvPr>
        </p:nvGraphicFramePr>
        <p:xfrm>
          <a:off x="1209676" y="890349"/>
          <a:ext cx="6315074" cy="26148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5A6FE2BA-07CE-45A9-82B1-01649426774E}"/>
              </a:ext>
            </a:extLst>
          </p:cNvPr>
          <p:cNvSpPr/>
          <p:nvPr/>
        </p:nvSpPr>
        <p:spPr>
          <a:xfrm>
            <a:off x="1818166" y="3397479"/>
            <a:ext cx="550766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8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PV-GIS monthly electricity production with losses</a:t>
            </a:r>
            <a:endParaRPr lang="ar-SA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30704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0808158_10204759381476828_1583639954_n">
            <a:extLst>
              <a:ext uri="{FF2B5EF4-FFF2-40B4-BE49-F238E27FC236}">
                <a16:creationId xmlns:a16="http://schemas.microsoft.com/office/drawing/2014/main" id="{BC699E39-C420-4288-98EE-564E860C897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100" y="2129378"/>
            <a:ext cx="3162300" cy="1312673"/>
          </a:xfrm>
          <a:prstGeom prst="rect">
            <a:avLst/>
          </a:prstGeom>
          <a:noFill/>
          <a:ln>
            <a:solidFill>
              <a:sysClr val="windowText" lastClr="000000"/>
            </a:solidFill>
          </a:ln>
        </p:spPr>
      </p:pic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r>
              <a:rPr lang="en" dirty="0"/>
              <a:t>6.</a:t>
            </a:r>
            <a:endParaRPr dirty="0"/>
          </a:p>
          <a:p>
            <a:r>
              <a:rPr lang="en-US" dirty="0"/>
              <a:t>Mechanical Design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98150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69032" y="629824"/>
            <a:ext cx="3176191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Mechanical Design Includes: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98822B4-DACA-4059-B203-F9A33828A1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348" y="1196840"/>
            <a:ext cx="5529177" cy="93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Raleway" panose="020B0604020202020204" charset="0"/>
              </a:rPr>
              <a:t>1.Water Supply Systems.</a:t>
            </a:r>
          </a:p>
          <a:p>
            <a:r>
              <a:rPr lang="en-US" dirty="0">
                <a:latin typeface="Raleway" panose="020B0604020202020204" charset="0"/>
              </a:rPr>
              <a:t>2. Drainage Water Systems Design.</a:t>
            </a:r>
          </a:p>
          <a:p>
            <a:r>
              <a:rPr lang="en-US" dirty="0">
                <a:latin typeface="Raleway" panose="020B0604020202020204" charset="0"/>
              </a:rPr>
              <a:t>3. HVAC system.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76970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389772" y="201199"/>
            <a:ext cx="2626361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Water Supply SYSTEM: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3" name="Picture 2" descr="A close up of a map&#10;&#10;Description generated with high confidence">
            <a:extLst>
              <a:ext uri="{FF2B5EF4-FFF2-40B4-BE49-F238E27FC236}">
                <a16:creationId xmlns:a16="http://schemas.microsoft.com/office/drawing/2014/main" id="{07033985-AF5B-43CC-ADF6-47CD29980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5" y="547448"/>
            <a:ext cx="6638924" cy="2186939"/>
          </a:xfrm>
          <a:prstGeom prst="rect">
            <a:avLst/>
          </a:prstGeom>
        </p:spPr>
      </p:pic>
      <p:pic>
        <p:nvPicPr>
          <p:cNvPr id="6" name="Picture 5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5B6C1546-87DE-4F58-9BEE-68CB6282C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1" y="2734389"/>
            <a:ext cx="8148637" cy="2043389"/>
          </a:xfrm>
          <a:prstGeom prst="rect">
            <a:avLst/>
          </a:prstGeom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EC53F730-5349-4F17-B2AF-2D76E794D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45" y="1045861"/>
            <a:ext cx="720006" cy="715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Raleway" panose="020B0604020202020204" charset="0"/>
              </a:rPr>
              <a:t>Other Floors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324C753-2282-4818-8072-9BA23F0BF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45" y="2975437"/>
            <a:ext cx="720006" cy="50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Raleway" panose="020B0604020202020204" charset="0"/>
              </a:rPr>
              <a:t>GF</a:t>
            </a:r>
          </a:p>
          <a:p>
            <a:pPr marL="285750" indent="-285750" defTabSz="6858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6961A5-33BD-4ED2-A246-A22ADA36D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16450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389772" y="201199"/>
            <a:ext cx="2626361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Water Supply SYSTEM: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033985-AF5B-43CC-ADF6-47CD29980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776" y="830112"/>
            <a:ext cx="5014224" cy="2755341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7445D9F-9CBE-46AA-90F6-1A3C6A298F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772" y="483861"/>
            <a:ext cx="1537922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Water Tanks: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BE288F-F66A-45B8-8367-6A1E7A35AFB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27" y="1055622"/>
            <a:ext cx="3222733" cy="3436611"/>
          </a:xfrm>
          <a:prstGeom prst="rect">
            <a:avLst/>
          </a:prstGeom>
          <a:ln>
            <a:solidFill>
              <a:sysClr val="windowText" lastClr="000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C6FDC1-DE41-4AA1-8CFA-2FE7CE3D605B}"/>
              </a:ext>
            </a:extLst>
          </p:cNvPr>
          <p:cNvSpPr/>
          <p:nvPr/>
        </p:nvSpPr>
        <p:spPr>
          <a:xfrm>
            <a:off x="3829050" y="3421236"/>
            <a:ext cx="4572000" cy="1070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  <a:buFont typeface="Wingdings" panose="05000000000000000000" pitchFamily="2" charset="2"/>
              <a:buChar char=""/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Vertical = steel pipe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  <a:buFont typeface="Wingdings" panose="05000000000000000000" pitchFamily="2" charset="2"/>
              <a:buChar char=""/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Horizontal = UPVC pipe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  <a:buFont typeface="Wingdings" panose="05000000000000000000" pitchFamily="2" charset="2"/>
              <a:buChar char=""/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Branch = UPVC pipe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47A61-E87F-4B27-BC9C-DBA0A1C80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07587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-129306" y="137612"/>
            <a:ext cx="3043956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Drainage Systems design: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CD6717-7671-478E-840C-27112446F69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705" y="549432"/>
            <a:ext cx="4372293" cy="431514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8F737722-0DE6-4CA1-A53C-D19A571B1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903" y="549430"/>
            <a:ext cx="3241408" cy="197162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 descr="A close up of a map&#10;&#10;Description generated with high confidence">
            <a:extLst>
              <a:ext uri="{FF2B5EF4-FFF2-40B4-BE49-F238E27FC236}">
                <a16:creationId xmlns:a16="http://schemas.microsoft.com/office/drawing/2014/main" id="{8AA02171-FFF5-471D-9702-F5EE05107C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74" y="2622441"/>
            <a:ext cx="3242537" cy="233440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8777972-5FE5-4914-AF0A-150CB84526EC}"/>
              </a:ext>
            </a:extLst>
          </p:cNvPr>
          <p:cNvSpPr/>
          <p:nvPr/>
        </p:nvSpPr>
        <p:spPr>
          <a:xfrm>
            <a:off x="0" y="955702"/>
            <a:ext cx="981075" cy="568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GF Toilets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1569DF9-B82B-4C60-A22D-8DC196DDEBD7}"/>
              </a:ext>
            </a:extLst>
          </p:cNvPr>
          <p:cNvSpPr/>
          <p:nvPr/>
        </p:nvSpPr>
        <p:spPr>
          <a:xfrm>
            <a:off x="0" y="2622441"/>
            <a:ext cx="981075" cy="8166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Other Floors Toilets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B84C20-7430-4F4B-A28C-2C5314352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86745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-129306" y="137612"/>
            <a:ext cx="3043956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Drainage Systems design: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8777972-5FE5-4914-AF0A-150CB84526EC}"/>
              </a:ext>
            </a:extLst>
          </p:cNvPr>
          <p:cNvSpPr/>
          <p:nvPr/>
        </p:nvSpPr>
        <p:spPr>
          <a:xfrm>
            <a:off x="0" y="452403"/>
            <a:ext cx="1581150" cy="3211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Clr>
                <a:srgbClr val="244061"/>
              </a:buClr>
            </a:pPr>
            <a:r>
              <a:rPr lang="en-US" dirty="0">
                <a:solidFill>
                  <a:srgbClr val="0D0D0D"/>
                </a:solidFill>
                <a:latin typeface="Raleway" panose="020B0604020202020204" charset="0"/>
                <a:ea typeface="Calibri" panose="020F0502020204030204" pitchFamily="34" charset="0"/>
              </a:rPr>
              <a:t>Storm Water:</a:t>
            </a:r>
            <a:endParaRPr lang="en-US" dirty="0">
              <a:solidFill>
                <a:srgbClr val="0D0D0D"/>
              </a:solidFill>
              <a:latin typeface="Raleway" panose="020B0604020202020204" charset="0"/>
            </a:endParaRPr>
          </a:p>
        </p:txBody>
      </p:sp>
      <p:pic>
        <p:nvPicPr>
          <p:cNvPr id="6" name="Picture 5" descr="A close up of a map&#10;&#10;Description generated with high confidence">
            <a:extLst>
              <a:ext uri="{FF2B5EF4-FFF2-40B4-BE49-F238E27FC236}">
                <a16:creationId xmlns:a16="http://schemas.microsoft.com/office/drawing/2014/main" id="{4775196A-6E6B-41B1-ADEC-B6E41F14D7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" y="709614"/>
            <a:ext cx="8915400" cy="37242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24E6AC-3564-451C-A635-2AD308339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76545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106154"/>
            <a:ext cx="3043956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HVAC System Design: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CF7CFF-23FB-47E1-BC35-B6FC0291728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84" y="829598"/>
            <a:ext cx="5067935" cy="2981325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AF66807A-5059-4644-8FDD-8124AE01C5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20504"/>
            <a:ext cx="3043956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VRF System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2917511-CC89-4DDE-863A-F54BD76A4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883307"/>
              </p:ext>
            </p:extLst>
          </p:nvPr>
        </p:nvGraphicFramePr>
        <p:xfrm>
          <a:off x="76201" y="1619249"/>
          <a:ext cx="3552824" cy="1828800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888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8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82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82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4667"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Air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 flow (L/S)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Design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 capacity </a:t>
                      </a:r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Cooling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 (</a:t>
                      </a:r>
                      <a:r>
                        <a:rPr lang="en-US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Kw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Design capacity Heating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 (</a:t>
                      </a:r>
                      <a:r>
                        <a:rPr lang="en-US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Kw</a:t>
                      </a:r>
                      <a:r>
                        <a:rPr lang="en-US" baseline="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All floors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7228"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Varies from a space to another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311.36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240</a:t>
                      </a:r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647F6D4-EF7A-4631-AE66-62382D660668}"/>
              </a:ext>
            </a:extLst>
          </p:cNvPr>
          <p:cNvSpPr/>
          <p:nvPr/>
        </p:nvSpPr>
        <p:spPr>
          <a:xfrm>
            <a:off x="5121688" y="3810921"/>
            <a:ext cx="209865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dimensions of the out door unit (PETRA).</a:t>
            </a:r>
            <a:endParaRPr lang="en-US" sz="800" dirty="0">
              <a:solidFill>
                <a:srgbClr val="FF00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297900-DE7A-432C-A4BD-6C96937E3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34238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106154"/>
            <a:ext cx="3043956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ea typeface="Calibri" pitchFamily="34" charset="0"/>
                <a:cs typeface="Times New Roman" pitchFamily="18" charset="0"/>
              </a:rPr>
              <a:t>HVAC System Design: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B07D75-46DC-4B8A-A5CE-C8A82165F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4" y="761999"/>
            <a:ext cx="9052052" cy="385762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3E9DF3-84AD-4E37-97BE-A7E4ADA0A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06183-7479-4AAB-8382-9CEE9CE9D8BB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56389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rmAutofit fontScale="90000"/>
          </a:bodyPr>
          <a:lstStyle/>
          <a:p>
            <a:r>
              <a:rPr lang="en" dirty="0">
                <a:latin typeface="Abril Fatface" panose="020B0604020202020204" charset="0"/>
              </a:rPr>
              <a:t>7.</a:t>
            </a:r>
            <a:endParaRPr dirty="0">
              <a:latin typeface="Abril Fatface" panose="020B0604020202020204" charset="0"/>
            </a:endParaRPr>
          </a:p>
          <a:p>
            <a:r>
              <a:rPr lang="en-US" dirty="0">
                <a:latin typeface="Abril Fatface" panose="020B0604020202020204" charset="0"/>
              </a:rPr>
              <a:t>Electrical Design</a:t>
            </a:r>
            <a:endParaRPr dirty="0">
              <a:latin typeface="Abril Fatface" panose="020B060402020202020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71270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935708" y="641112"/>
            <a:ext cx="196111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Artificial Lighting: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DBEA2D1-5F22-4E24-A953-EE9732D25D1D}"/>
              </a:ext>
            </a:extLst>
          </p:cNvPr>
          <p:cNvSpPr/>
          <p:nvPr/>
        </p:nvSpPr>
        <p:spPr>
          <a:xfrm>
            <a:off x="871484" y="987361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Library: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FDD96F-B1B4-4905-8535-152F65BFD3F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3465" y="582791"/>
            <a:ext cx="2781158" cy="1855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232BC01-ED59-4317-9505-603288308AAD}"/>
              </a:ext>
            </a:extLst>
          </p:cNvPr>
          <p:cNvSpPr/>
          <p:nvPr/>
        </p:nvSpPr>
        <p:spPr>
          <a:xfrm>
            <a:off x="935708" y="1426445"/>
            <a:ext cx="2823492" cy="2977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Lamp used: Philips Lighting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Smart Bright Panel (RC099V)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Power: 34 watt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 Efficacy: 90lm/W, 110lm/W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 &gt;80; CCT: 4000/6500K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Lighting level : 500 lux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Mounting height: 3.1 m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E.avg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U</a:t>
            </a:r>
            <a:r>
              <a:rPr lang="en-US" sz="9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accepted.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AA2D16-B23B-44F1-934E-183B67876BE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759201" y="1535289"/>
            <a:ext cx="1365956" cy="1146678"/>
          </a:xfrm>
          <a:prstGeom prst="rect">
            <a:avLst/>
          </a:prstGeom>
        </p:spPr>
      </p:pic>
      <p:pic>
        <p:nvPicPr>
          <p:cNvPr id="9" name="صورة 2">
            <a:extLst>
              <a:ext uri="{FF2B5EF4-FFF2-40B4-BE49-F238E27FC236}">
                <a16:creationId xmlns:a16="http://schemas.microsoft.com/office/drawing/2014/main" id="{F691CAF5-2DA6-4CFA-B69A-B202A69F8E3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755251" y="2915412"/>
            <a:ext cx="1369907" cy="1255523"/>
          </a:xfrm>
          <a:prstGeom prst="rect">
            <a:avLst/>
          </a:prstGeom>
        </p:spPr>
      </p:pic>
      <p:pic>
        <p:nvPicPr>
          <p:cNvPr id="10" name="صورة 17">
            <a:extLst>
              <a:ext uri="{FF2B5EF4-FFF2-40B4-BE49-F238E27FC236}">
                <a16:creationId xmlns:a16="http://schemas.microsoft.com/office/drawing/2014/main" id="{816B3D6B-3A29-4513-84EA-C7B661410377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271913" y="2223911"/>
            <a:ext cx="3104267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2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935708" y="641112"/>
            <a:ext cx="196111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Artificial Lighting: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DBEA2D1-5F22-4E24-A953-EE9732D25D1D}"/>
              </a:ext>
            </a:extLst>
          </p:cNvPr>
          <p:cNvSpPr/>
          <p:nvPr/>
        </p:nvSpPr>
        <p:spPr>
          <a:xfrm>
            <a:off x="871484" y="987361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Classrooms: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32BC01-ED59-4317-9505-603288308AAD}"/>
              </a:ext>
            </a:extLst>
          </p:cNvPr>
          <p:cNvSpPr/>
          <p:nvPr/>
        </p:nvSpPr>
        <p:spPr>
          <a:xfrm>
            <a:off x="935708" y="1426445"/>
            <a:ext cx="2823492" cy="2977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Lamp used: Philips Lighting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Smart Bright Panel (RC099V)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Power: 34 watt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 Efficacy: 90lm/W, 110lm/W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 &gt;80; CCT: 4000/6500K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Lighting level : 500 lux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Mounting height: 3.1 m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E.avg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U</a:t>
            </a:r>
            <a:r>
              <a:rPr lang="en-US" sz="9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accepted.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AA2D16-B23B-44F1-934E-183B67876B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759201" y="1535289"/>
            <a:ext cx="1365956" cy="1146678"/>
          </a:xfrm>
          <a:prstGeom prst="rect">
            <a:avLst/>
          </a:prstGeom>
        </p:spPr>
      </p:pic>
      <p:pic>
        <p:nvPicPr>
          <p:cNvPr id="9" name="صورة 2">
            <a:extLst>
              <a:ext uri="{FF2B5EF4-FFF2-40B4-BE49-F238E27FC236}">
                <a16:creationId xmlns:a16="http://schemas.microsoft.com/office/drawing/2014/main" id="{F691CAF5-2DA6-4CFA-B69A-B202A69F8E31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755251" y="2915412"/>
            <a:ext cx="1369907" cy="1255523"/>
          </a:xfrm>
          <a:prstGeom prst="rect">
            <a:avLst/>
          </a:prstGeom>
        </p:spPr>
      </p:pic>
      <p:pic>
        <p:nvPicPr>
          <p:cNvPr id="11" name="صورة 9">
            <a:extLst>
              <a:ext uri="{FF2B5EF4-FFF2-40B4-BE49-F238E27FC236}">
                <a16:creationId xmlns:a16="http://schemas.microsoft.com/office/drawing/2014/main" id="{6ADEC6E7-F5AC-4B4E-B211-4248485EA0F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215469" y="2449691"/>
            <a:ext cx="3220157" cy="21223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8F25822-C0CE-43AC-957E-89E0A63B4A85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15467" y="564444"/>
            <a:ext cx="3208090" cy="188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879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935708" y="641112"/>
            <a:ext cx="196111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Artificial Lighting: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DBEA2D1-5F22-4E24-A953-EE9732D25D1D}"/>
              </a:ext>
            </a:extLst>
          </p:cNvPr>
          <p:cNvSpPr/>
          <p:nvPr/>
        </p:nvSpPr>
        <p:spPr>
          <a:xfrm>
            <a:off x="871484" y="987361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Auditorium: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AAD1DEF-FF96-48A8-A86B-2CC088C3BA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315453"/>
              </p:ext>
            </p:extLst>
          </p:nvPr>
        </p:nvGraphicFramePr>
        <p:xfrm>
          <a:off x="1014731" y="1481550"/>
          <a:ext cx="5233986" cy="2674589"/>
        </p:xfrm>
        <a:graphic>
          <a:graphicData uri="http://schemas.openxmlformats.org/drawingml/2006/table">
            <a:tbl>
              <a:tblPr firstRow="1" firstCol="1" bandRow="1">
                <a:tableStyleId>{D990742C-0100-4CE1-8E69-D3B87522F622}</a:tableStyleId>
              </a:tblPr>
              <a:tblGrid>
                <a:gridCol w="1308217">
                  <a:extLst>
                    <a:ext uri="{9D8B030D-6E8A-4147-A177-3AD203B41FA5}">
                      <a16:colId xmlns:a16="http://schemas.microsoft.com/office/drawing/2014/main" val="1148131762"/>
                    </a:ext>
                  </a:extLst>
                </a:gridCol>
                <a:gridCol w="1308217">
                  <a:extLst>
                    <a:ext uri="{9D8B030D-6E8A-4147-A177-3AD203B41FA5}">
                      <a16:colId xmlns:a16="http://schemas.microsoft.com/office/drawing/2014/main" val="3354122708"/>
                    </a:ext>
                  </a:extLst>
                </a:gridCol>
                <a:gridCol w="1308776">
                  <a:extLst>
                    <a:ext uri="{9D8B030D-6E8A-4147-A177-3AD203B41FA5}">
                      <a16:colId xmlns:a16="http://schemas.microsoft.com/office/drawing/2014/main" val="3898052558"/>
                    </a:ext>
                  </a:extLst>
                </a:gridCol>
                <a:gridCol w="1308776">
                  <a:extLst>
                    <a:ext uri="{9D8B030D-6E8A-4147-A177-3AD203B41FA5}">
                      <a16:colId xmlns:a16="http://schemas.microsoft.com/office/drawing/2014/main" val="3109341602"/>
                    </a:ext>
                  </a:extLst>
                </a:gridCol>
              </a:tblGrid>
              <a:tr h="8564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Lamp used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 err="1">
                          <a:effectLst/>
                        </a:rPr>
                        <a:t>LuxSpace</a:t>
                      </a:r>
                      <a:r>
                        <a:rPr lang="en-GB" sz="1200" dirty="0">
                          <a:effectLst/>
                        </a:rPr>
                        <a:t> recessed, </a:t>
                      </a:r>
                      <a:r>
                        <a:rPr lang="en-GB" sz="1200" dirty="0" err="1">
                          <a:effectLst/>
                        </a:rPr>
                        <a:t>DownLight</a:t>
                      </a:r>
                      <a:r>
                        <a:rPr lang="en-GB" sz="1200" dirty="0">
                          <a:effectLst/>
                        </a:rPr>
                        <a:t>: (DN570B)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TrueLine Recessed: (RC530B)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TONIC RS1 LED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Thorn 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3034778795"/>
                  </a:ext>
                </a:extLst>
              </a:tr>
              <a:tr h="2008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Power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12.6 watt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19W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31W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2708659334"/>
                  </a:ext>
                </a:extLst>
              </a:tr>
              <a:tr h="41936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Power efficacy 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110lm/W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3400lm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2782lm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497186289"/>
                  </a:ext>
                </a:extLst>
              </a:tr>
              <a:tr h="57774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CRI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CCT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&gt;80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3000/4000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&gt;80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3000/4000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&gt;80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3000/4000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2537880897"/>
                  </a:ext>
                </a:extLst>
              </a:tr>
              <a:tr h="2008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Lighting level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500lux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500lux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500lux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2355335415"/>
                  </a:ext>
                </a:extLst>
              </a:tr>
              <a:tr h="41936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Mounting height 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>
                          <a:effectLst/>
                        </a:rPr>
                        <a:t>5.40 meter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-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200" dirty="0">
                          <a:effectLst/>
                        </a:rPr>
                        <a:t>3.90 meter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6392" marR="46392" marT="0" marB="0"/>
                </a:tc>
                <a:extLst>
                  <a:ext uri="{0D108BD9-81ED-4DB2-BD59-A6C34878D82A}">
                    <a16:rowId xmlns:a16="http://schemas.microsoft.com/office/drawing/2014/main" val="1909657548"/>
                  </a:ext>
                </a:extLst>
              </a:tr>
            </a:tbl>
          </a:graphicData>
        </a:graphic>
      </p:graphicFrame>
      <p:pic>
        <p:nvPicPr>
          <p:cNvPr id="10" name="Picture 9" descr="http://www.assets.lighting.philips.com/is/image/PhilipsLighting/619d14d6dc2c48df8c0aa4a4007863ed?wid=494&amp;hei=435&amp;$pnglarge$">
            <a:extLst>
              <a:ext uri="{FF2B5EF4-FFF2-40B4-BE49-F238E27FC236}">
                <a16:creationId xmlns:a16="http://schemas.microsoft.com/office/drawing/2014/main" id="{6C135CAB-CEEF-4D3E-A0FE-E2D08A07485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929" y="641114"/>
            <a:ext cx="1704340" cy="1500505"/>
          </a:xfrm>
          <a:prstGeom prst="rect">
            <a:avLst/>
          </a:prstGeom>
          <a:noFill/>
          <a:extLst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6C0E3BA-F617-4668-9DBB-4D425B68C4F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337299" y="2195195"/>
            <a:ext cx="1879600" cy="15062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15F7A46-989B-4416-819C-019BC8B5BCFE}"/>
              </a:ext>
            </a:extLst>
          </p:cNvPr>
          <p:cNvPicPr/>
          <p:nvPr/>
        </p:nvPicPr>
        <p:blipFill rotWithShape="1">
          <a:blip r:embed="rId4"/>
          <a:srcRect l="6627" r="7891"/>
          <a:stretch/>
        </p:blipFill>
        <p:spPr>
          <a:xfrm>
            <a:off x="6424929" y="3754996"/>
            <a:ext cx="1575118" cy="8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96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935708" y="641112"/>
            <a:ext cx="196111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Artificial Lighting: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DBEA2D1-5F22-4E24-A953-EE9732D25D1D}"/>
              </a:ext>
            </a:extLst>
          </p:cNvPr>
          <p:cNvSpPr/>
          <p:nvPr/>
        </p:nvSpPr>
        <p:spPr>
          <a:xfrm>
            <a:off x="2873845" y="606487"/>
            <a:ext cx="208956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1" fontAlgn="base">
              <a:spcBef>
                <a:spcPct val="0"/>
              </a:spcBef>
              <a:spcAft>
                <a:spcPct val="0"/>
              </a:spcAft>
            </a:pP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anose="020B0604020202020204" charset="0"/>
                <a:cs typeface="Times New Roman" pitchFamily="18" charset="0"/>
              </a:rPr>
              <a:t>Auditorium:</a:t>
            </a:r>
            <a:endParaRPr lang="en-US" sz="788" dirty="0"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8" name="صورة 29">
            <a:extLst>
              <a:ext uri="{FF2B5EF4-FFF2-40B4-BE49-F238E27FC236}">
                <a16:creationId xmlns:a16="http://schemas.microsoft.com/office/drawing/2014/main" id="{998F9529-AFE8-4CA4-B6CC-308AC1AD0F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935708" y="987361"/>
            <a:ext cx="4027699" cy="3515027"/>
          </a:xfrm>
          <a:prstGeom prst="rect">
            <a:avLst/>
          </a:prstGeom>
          <a:ln>
            <a:solidFill>
              <a:sysClr val="windowText" lastClr="000000"/>
            </a:solidFill>
          </a:ln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E3CCF1C-7FD3-48C3-A7B3-C4E28B32FD4A}"/>
              </a:ext>
            </a:extLst>
          </p:cNvPr>
          <p:cNvSpPr/>
          <p:nvPr/>
        </p:nvSpPr>
        <p:spPr>
          <a:xfrm>
            <a:off x="3014135" y="4176889"/>
            <a:ext cx="440267" cy="18062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24B0DF7-77F7-4D42-A1DC-A14F6F42E8A0}"/>
              </a:ext>
            </a:extLst>
          </p:cNvPr>
          <p:cNvSpPr/>
          <p:nvPr/>
        </p:nvSpPr>
        <p:spPr>
          <a:xfrm>
            <a:off x="4037718" y="4182536"/>
            <a:ext cx="346164" cy="17497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صورة 30">
            <a:extLst>
              <a:ext uri="{FF2B5EF4-FFF2-40B4-BE49-F238E27FC236}">
                <a16:creationId xmlns:a16="http://schemas.microsoft.com/office/drawing/2014/main" id="{06D1D0E0-B167-4129-965E-C8EAED819A8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328356" y="606488"/>
            <a:ext cx="2917836" cy="1883053"/>
          </a:xfrm>
          <a:prstGeom prst="rect">
            <a:avLst/>
          </a:prstGeom>
        </p:spPr>
      </p:pic>
      <p:pic>
        <p:nvPicPr>
          <p:cNvPr id="15" name="صورة 28">
            <a:extLst>
              <a:ext uri="{FF2B5EF4-FFF2-40B4-BE49-F238E27FC236}">
                <a16:creationId xmlns:a16="http://schemas.microsoft.com/office/drawing/2014/main" id="{85D208E5-DC89-46F6-A4DB-0243A837371D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328356" y="2571752"/>
            <a:ext cx="2879936" cy="182200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DDA6EE-59E3-4F60-8EFC-0285FF3C3183}"/>
              </a:ext>
            </a:extLst>
          </p:cNvPr>
          <p:cNvSpPr/>
          <p:nvPr/>
        </p:nvSpPr>
        <p:spPr>
          <a:xfrm>
            <a:off x="5328358" y="4368248"/>
            <a:ext cx="299312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ISOLINES &amp; VALUE SHART FOR STAGE &amp; SEATING AREAS</a:t>
            </a:r>
            <a:endParaRPr lang="en-US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02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935708" y="502612"/>
            <a:ext cx="5081270" cy="623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Artificial Lighting:</a:t>
            </a:r>
          </a:p>
          <a:p>
            <a:pPr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Lighting luminaries layout (Second Floor):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3691C4-97D5-4971-BE93-A727FDF12B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42" r="5605" b="35254"/>
          <a:stretch/>
        </p:blipFill>
        <p:spPr>
          <a:xfrm>
            <a:off x="1318349" y="1253068"/>
            <a:ext cx="6507305" cy="308186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736978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r>
              <a:rPr lang="en" dirty="0">
                <a:latin typeface="Raleway" panose="020B0604020202020204" charset="0"/>
              </a:rPr>
              <a:t>8.</a:t>
            </a:r>
            <a:endParaRPr dirty="0">
              <a:latin typeface="Raleway" panose="020B0604020202020204" charset="0"/>
            </a:endParaRPr>
          </a:p>
          <a:p>
            <a:r>
              <a:rPr lang="en-US" dirty="0">
                <a:latin typeface="Abril Fatface" panose="020B0604020202020204" charset="0"/>
              </a:rPr>
              <a:t>Quantity and Cost Estimation</a:t>
            </a:r>
            <a:endParaRPr dirty="0">
              <a:latin typeface="Abril Fatface" panose="020B060402020202020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86567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-428032" y="641112"/>
            <a:ext cx="2279409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B.O.Q 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182592-48DD-4776-A1D8-A3BE925F60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0676154"/>
              </p:ext>
            </p:extLst>
          </p:nvPr>
        </p:nvGraphicFramePr>
        <p:xfrm>
          <a:off x="1603022" y="1140180"/>
          <a:ext cx="5310174" cy="232487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249056">
                  <a:extLst>
                    <a:ext uri="{9D8B030D-6E8A-4147-A177-3AD203B41FA5}">
                      <a16:colId xmlns:a16="http://schemas.microsoft.com/office/drawing/2014/main" val="4228330210"/>
                    </a:ext>
                  </a:extLst>
                </a:gridCol>
                <a:gridCol w="2441699">
                  <a:extLst>
                    <a:ext uri="{9D8B030D-6E8A-4147-A177-3AD203B41FA5}">
                      <a16:colId xmlns:a16="http://schemas.microsoft.com/office/drawing/2014/main" val="3628299662"/>
                    </a:ext>
                  </a:extLst>
                </a:gridCol>
                <a:gridCol w="1619419">
                  <a:extLst>
                    <a:ext uri="{9D8B030D-6E8A-4147-A177-3AD203B41FA5}">
                      <a16:colId xmlns:a16="http://schemas.microsoft.com/office/drawing/2014/main" val="2461100551"/>
                    </a:ext>
                  </a:extLst>
                </a:gridCol>
              </a:tblGrid>
              <a:tr h="232444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Final BOQ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6799376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Item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Descriptions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(NIS)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4149821208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Earth work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120710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3926790617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Concrete and steel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2729725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1229744814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Partitions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142800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3276409753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Finishing work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2090440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1525643125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Mechanical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422201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190842378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No.6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Electrical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125450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1540920207"/>
                  </a:ext>
                </a:extLst>
              </a:tr>
              <a:tr h="2045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No.7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HVAC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342950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2793843940"/>
                  </a:ext>
                </a:extLst>
              </a:tr>
              <a:tr h="24217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Bill No.8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Fire resisting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12800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/>
                </a:tc>
                <a:extLst>
                  <a:ext uri="{0D108BD9-81ED-4DB2-BD59-A6C34878D82A}">
                    <a16:rowId xmlns:a16="http://schemas.microsoft.com/office/drawing/2014/main" val="953283983"/>
                  </a:ext>
                </a:extLst>
              </a:tr>
              <a:tr h="213849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Grand Total (NIS)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5974276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089" marR="50089" marT="0" marB="0" anchor="b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90636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948AC77F-18D2-46C9-B399-6409B9A7E645}"/>
              </a:ext>
            </a:extLst>
          </p:cNvPr>
          <p:cNvSpPr/>
          <p:nvPr/>
        </p:nvSpPr>
        <p:spPr>
          <a:xfrm>
            <a:off x="1281291" y="3498278"/>
            <a:ext cx="5631907" cy="5680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total cost per meter square for the College is about 2300 shekels. (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451 JD)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561667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ctrTitle"/>
          </p:nvPr>
        </p:nvSpPr>
        <p:spPr>
          <a:xfrm>
            <a:off x="888391" y="438490"/>
            <a:ext cx="58326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r>
              <a:rPr lang="en" dirty="0">
                <a:latin typeface="Raleway" panose="020B0604020202020204" charset="0"/>
              </a:rPr>
              <a:t>9.</a:t>
            </a:r>
            <a:endParaRPr dirty="0">
              <a:latin typeface="Raleway" panose="020B0604020202020204" charset="0"/>
            </a:endParaRPr>
          </a:p>
          <a:p>
            <a:r>
              <a:rPr lang="en-US" dirty="0">
                <a:latin typeface="Abril Fatface" panose="020B0604020202020204" charset="0"/>
              </a:rPr>
              <a:t>Safety Considerations</a:t>
            </a:r>
            <a:endParaRPr dirty="0">
              <a:latin typeface="Abril Fatface" panose="020B060402020202020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70427-77AD-4C18-8E12-56F6C2FFD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61081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11166" y="581345"/>
            <a:ext cx="263918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-Emergency Stair Case: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2F1B97-B72C-4182-9D17-7E4C33CE9D5F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0" t="5255" r="14145"/>
          <a:stretch/>
        </p:blipFill>
        <p:spPr bwMode="auto">
          <a:xfrm>
            <a:off x="1338518" y="942199"/>
            <a:ext cx="3402817" cy="35116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4FDA046-59B4-4E63-AD3A-7C7A0C6E8D57}"/>
              </a:ext>
            </a:extLst>
          </p:cNvPr>
          <p:cNvSpPr/>
          <p:nvPr/>
        </p:nvSpPr>
        <p:spPr>
          <a:xfrm>
            <a:off x="3401458" y="1648179"/>
            <a:ext cx="620888" cy="209973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hose station fire">
            <a:extLst>
              <a:ext uri="{FF2B5EF4-FFF2-40B4-BE49-F238E27FC236}">
                <a16:creationId xmlns:a16="http://schemas.microsoft.com/office/drawing/2014/main" id="{15D6A0A6-4955-4348-BCFA-60F438CB27D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401" y="927594"/>
            <a:ext cx="3402817" cy="352629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72661744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62812" y="629815"/>
            <a:ext cx="3758080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-Fire Detectors (Flame Detectors):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AC30E4-EDB7-4D0A-A139-7D0FF505D4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397000" y="1309512"/>
            <a:ext cx="6064956" cy="275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005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32626" y="629815"/>
            <a:ext cx="3833422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-Fire Detectors (Smoke Detectors):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E66455-904A-4024-AFD6-272FC76460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527951" y="1392662"/>
            <a:ext cx="6088098" cy="263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1840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62141" y="532697"/>
            <a:ext cx="2126223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-Fire Extinguishers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1BEFBB-22A2-46BE-BEF7-CDE629AE744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808" y="1590454"/>
            <a:ext cx="3650105" cy="22703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343D16-8494-4A2D-A0B5-F209BE8141F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 rot="5400000">
            <a:off x="1611776" y="900576"/>
            <a:ext cx="2270347" cy="365010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6A1F72DF-30DB-4DB4-8E1C-DAF40B6DD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141" y="948972"/>
            <a:ext cx="3172985" cy="284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Selected Type :</a:t>
            </a:r>
            <a:r>
              <a:rPr lang="en-US" dirty="0">
                <a:solidFill>
                  <a:srgbClr val="FF0000"/>
                </a:solidFill>
                <a:latin typeface="Raleway" panose="020B0604020202020204" charset="0"/>
                <a:cs typeface="Times New Roman" pitchFamily="18" charset="0"/>
              </a:rPr>
              <a:t>TYPE A (Dry Powder)</a:t>
            </a:r>
            <a:endParaRPr lang="en-US" dirty="0">
              <a:solidFill>
                <a:srgbClr val="FF0000"/>
              </a:solidFill>
              <a:latin typeface="Raleway" panose="020B060402020202020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12932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801485" y="532697"/>
            <a:ext cx="2066912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-Evacuation Paths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5FB63B-0964-4B16-939A-C7D9695F251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111" y="863868"/>
            <a:ext cx="4478866" cy="184546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8699BF97-56F6-41DC-A973-46E1D8498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4268" y="1558885"/>
            <a:ext cx="4398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GF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29D41E-5019-4F1A-BEA9-AB8E7EA936D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111" y="2869140"/>
            <a:ext cx="4478866" cy="16288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20558E34-FEA1-4605-B2E5-2C30C47EE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6177" y="3238369"/>
            <a:ext cx="1210909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algn="justLow" defTabSz="685800" rtl="1" fontAlgn="base"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800" dirty="0">
                <a:solidFill>
                  <a:schemeClr val="tx1"/>
                </a:solidFill>
                <a:latin typeface="Raleway" panose="020B0604020202020204" charset="0"/>
                <a:cs typeface="Times New Roman" pitchFamily="18" charset="0"/>
              </a:rPr>
              <a:t>First Floor</a:t>
            </a:r>
            <a:endParaRPr lang="en-US" sz="2700" dirty="0">
              <a:solidFill>
                <a:schemeClr val="tx1"/>
              </a:solidFill>
              <a:latin typeface="Raleway" panose="020B060402020202020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844991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Shape 25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/>
              <a:t>THANK YOU !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lorizel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1633</TotalTime>
  <Words>2612</Words>
  <Application>Microsoft Office PowerPoint</Application>
  <PresentationFormat>On-screen Show (16:9)</PresentationFormat>
  <Paragraphs>1008</Paragraphs>
  <Slides>102</Slides>
  <Notes>66</Notes>
  <HiddenSlides>0</HiddenSlides>
  <MMClips>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102</vt:i4>
      </vt:variant>
    </vt:vector>
  </HeadingPairs>
  <TitlesOfParts>
    <vt:vector size="114" baseType="lpstr">
      <vt:lpstr>Abril Fatface</vt:lpstr>
      <vt:lpstr>Times New Roman</vt:lpstr>
      <vt:lpstr>Arial</vt:lpstr>
      <vt:lpstr>Raleway</vt:lpstr>
      <vt:lpstr>Calibri Light</vt:lpstr>
      <vt:lpstr>Wingdings</vt:lpstr>
      <vt:lpstr>Calibri</vt:lpstr>
      <vt:lpstr>Symbol</vt:lpstr>
      <vt:lpstr>Florizel template</vt:lpstr>
      <vt:lpstr>Office Theme</vt:lpstr>
      <vt:lpstr>1_Office Theme</vt:lpstr>
      <vt:lpstr>AutoCAD Drawing</vt:lpstr>
      <vt:lpstr>                                                                                       Faculty of Engineering                               Building Engineering Department  Andaleeb Al-Amad College for Nursing and Midwifery     (Graduation Project 2)    Prepared by : Kareem AbdulSalam, Murad Nammari &amp; Saif Johari              Supervised by : Eng.Hasan Mathar</vt:lpstr>
      <vt:lpstr>Presentation outline :</vt:lpstr>
      <vt:lpstr>PowerPoint Presentation</vt:lpstr>
      <vt:lpstr>1. Introduction</vt:lpstr>
      <vt:lpstr>Site And Location</vt:lpstr>
      <vt:lpstr>Site And Location</vt:lpstr>
      <vt:lpstr>Site Pros and Cons.</vt:lpstr>
      <vt:lpstr>2. Earlier Studies:  2.1 Solar Analysis</vt:lpstr>
      <vt:lpstr>2.2 Noise Analysis</vt:lpstr>
      <vt:lpstr>2.3 Earlier Conclusions</vt:lpstr>
      <vt:lpstr>2.3 Earlier Conclusions</vt:lpstr>
      <vt:lpstr>3. Architectural Re-design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4. Structural Design</vt:lpstr>
      <vt:lpstr>Design Codes</vt:lpstr>
      <vt:lpstr>Building Description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5. Environmental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6. Mechanical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7. Electrical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8. Quantity and Cost Estimation</vt:lpstr>
      <vt:lpstr>PowerPoint Presentation</vt:lpstr>
      <vt:lpstr>9. Safety Considerations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Engineering                               Building Engineering Department  Andaleeb Al-Amad College for Nursing and Midwifery  (Graduation Project 2)                Supervisor : Eng.Hasan Mathar</dc:title>
  <dc:creator>SaiF Jouhari</dc:creator>
  <cp:lastModifiedBy>SaiF Jouhari</cp:lastModifiedBy>
  <cp:revision>125</cp:revision>
  <dcterms:modified xsi:type="dcterms:W3CDTF">2018-05-15T19:42:04Z</dcterms:modified>
</cp:coreProperties>
</file>