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sldIdLst>
    <p:sldId id="256" r:id="rId2"/>
    <p:sldId id="257" r:id="rId3"/>
    <p:sldId id="260" r:id="rId4"/>
    <p:sldId id="295" r:id="rId5"/>
    <p:sldId id="296" r:id="rId6"/>
    <p:sldId id="284" r:id="rId7"/>
    <p:sldId id="261" r:id="rId8"/>
    <p:sldId id="298" r:id="rId9"/>
    <p:sldId id="314" r:id="rId10"/>
    <p:sldId id="315" r:id="rId11"/>
    <p:sldId id="316" r:id="rId12"/>
    <p:sldId id="266" r:id="rId13"/>
    <p:sldId id="297" r:id="rId14"/>
    <p:sldId id="299" r:id="rId15"/>
    <p:sldId id="309" r:id="rId16"/>
    <p:sldId id="310" r:id="rId17"/>
    <p:sldId id="311" r:id="rId18"/>
    <p:sldId id="312" r:id="rId19"/>
    <p:sldId id="313" r:id="rId20"/>
    <p:sldId id="300" r:id="rId21"/>
    <p:sldId id="270" r:id="rId22"/>
    <p:sldId id="317" r:id="rId23"/>
  </p:sldIdLst>
  <p:sldSz cx="9783763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0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5" autoAdjust="0"/>
    <p:restoredTop sz="94671" autoAdjust="0"/>
  </p:normalViewPr>
  <p:slideViewPr>
    <p:cSldViewPr>
      <p:cViewPr>
        <p:scale>
          <a:sx n="77" d="100"/>
          <a:sy n="77" d="100"/>
        </p:scale>
        <p:origin x="-1074" y="-72"/>
      </p:cViewPr>
      <p:guideLst>
        <p:guide orient="horz" pos="2160"/>
        <p:guide pos="3082"/>
      </p:guideLst>
    </p:cSldViewPr>
  </p:slideViewPr>
  <p:outlineViewPr>
    <p:cViewPr>
      <p:scale>
        <a:sx n="33" d="100"/>
        <a:sy n="33" d="100"/>
      </p:scale>
      <p:origin x="0" y="626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CBB64-C752-481E-96C6-A3AC13E47F80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4250" y="685800"/>
            <a:ext cx="4889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E7B11-4336-449C-894A-C6B3E53B59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92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E7B11-4336-449C-894A-C6B3E53B591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170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3783" y="1371603"/>
            <a:ext cx="839773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3785" y="3505201"/>
            <a:ext cx="6848635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DEAE-C99F-45A2-AB42-8921C3405920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7EA32-FBF9-404F-B5CC-1D0ACAE72EB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733783" y="3398520"/>
            <a:ext cx="839773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DEAE-C99F-45A2-AB42-8921C3405920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7EA32-FBF9-404F-B5CC-1D0ACAE72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3229" y="609600"/>
            <a:ext cx="2201347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189" y="609600"/>
            <a:ext cx="6440977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DEAE-C99F-45A2-AB42-8921C3405920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7EA32-FBF9-404F-B5CC-1D0ACAE72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DEAE-C99F-45A2-AB42-8921C3405920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7EA32-FBF9-404F-B5CC-1D0ACAE72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2850" y="2362201"/>
            <a:ext cx="8316198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2850" y="4626867"/>
            <a:ext cx="8316198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DEAE-C99F-45A2-AB42-8921C3405920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7EA32-FBF9-404F-B5CC-1D0ACAE72EB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82701" y="4599432"/>
            <a:ext cx="839773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9188" y="1673353"/>
            <a:ext cx="4321162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3413" y="1673353"/>
            <a:ext cx="4321162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DEAE-C99F-45A2-AB42-8921C3405920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7EA32-FBF9-404F-B5CC-1D0ACAE72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188" y="1676400"/>
            <a:ext cx="4207018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188" y="2438401"/>
            <a:ext cx="420701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557" y="1676400"/>
            <a:ext cx="4207018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557" y="2438401"/>
            <a:ext cx="420701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DEAE-C99F-45A2-AB42-8921C3405920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7EA32-FBF9-404F-B5CC-1D0ACAE72EB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537727" y="4045795"/>
            <a:ext cx="4709160" cy="8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DEAE-C99F-45A2-AB42-8921C3405920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7EA32-FBF9-404F-B5CC-1D0ACAE72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DEAE-C99F-45A2-AB42-8921C3405920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7EA32-FBF9-404F-B5CC-1D0ACAE72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189" y="792080"/>
            <a:ext cx="2289400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9723" y="792080"/>
            <a:ext cx="6114852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9190" y="2130555"/>
            <a:ext cx="2289400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DEAE-C99F-45A2-AB42-8921C3405920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7EA32-FBF9-404F-B5CC-1D0ACAE72EB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181094" y="3580152"/>
            <a:ext cx="5577840" cy="169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191" y="792480"/>
            <a:ext cx="2292593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58616" y="838201"/>
            <a:ext cx="6317493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9189" y="2133600"/>
            <a:ext cx="2289400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ADEAE-C99F-45A2-AB42-8921C3405920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7EA32-FBF9-404F-B5CC-1D0ACAE72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" y="220786"/>
            <a:ext cx="9783763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189" y="533400"/>
            <a:ext cx="8805386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189" y="1600200"/>
            <a:ext cx="8805386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" y="0"/>
            <a:ext cx="9783763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9189" y="18288"/>
            <a:ext cx="3098192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40ADEAE-C99F-45A2-AB42-8921C3405920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8914" y="18288"/>
            <a:ext cx="4402693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138" y="18288"/>
            <a:ext cx="1141439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1947EA32-FBF9-404F-B5CC-1D0ACAE72E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push dir="u"/>
  </p:transition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3783" y="762003"/>
            <a:ext cx="8397730" cy="1927225"/>
          </a:xfrm>
        </p:spPr>
        <p:txBody>
          <a:bodyPr/>
          <a:lstStyle/>
          <a:p>
            <a:pPr algn="ctr"/>
            <a:r>
              <a:rPr lang="en-US" sz="3200" b="1" dirty="0" smtClean="0"/>
              <a:t>Standalone Photovoltaic System Sizing Based On Different Approaches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3785" y="3657600"/>
            <a:ext cx="7745479" cy="25146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1600" dirty="0"/>
              <a:t>AN-NAJAH NATIONAL UNIVERSITY</a:t>
            </a:r>
          </a:p>
          <a:p>
            <a:pPr algn="ctr"/>
            <a:r>
              <a:rPr lang="en-US" sz="1600" dirty="0"/>
              <a:t>FACULTY OF ENGINEERING AND INFORMATION TECHNOLOGY</a:t>
            </a:r>
          </a:p>
          <a:p>
            <a:pPr algn="ctr"/>
            <a:r>
              <a:rPr lang="en-US" sz="1600" dirty="0"/>
              <a:t> </a:t>
            </a:r>
            <a:r>
              <a:rPr lang="en-US" sz="1600" dirty="0" smtClean="0"/>
              <a:t>ELECTRICAL </a:t>
            </a:r>
            <a:r>
              <a:rPr lang="en-US" sz="1600" dirty="0"/>
              <a:t>ENGINEERING DEPARTMENT</a:t>
            </a:r>
          </a:p>
          <a:p>
            <a:endParaRPr lang="en-US" sz="1600" dirty="0" smtClean="0"/>
          </a:p>
          <a:p>
            <a:pPr algn="ctr"/>
            <a:r>
              <a:rPr lang="en-US" sz="1600" dirty="0" smtClean="0"/>
              <a:t>Obada Abu-</a:t>
            </a:r>
            <a:r>
              <a:rPr lang="en-US" sz="1600" dirty="0" err="1" smtClean="0"/>
              <a:t>Eideh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err="1" smtClean="0"/>
              <a:t>Motaz</a:t>
            </a:r>
            <a:r>
              <a:rPr lang="en-US" sz="1600" dirty="0" smtClean="0"/>
              <a:t> </a:t>
            </a:r>
            <a:r>
              <a:rPr lang="en-US" sz="1600" dirty="0" err="1" smtClean="0"/>
              <a:t>Hanbali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err="1" smtClean="0"/>
              <a:t>Aref</a:t>
            </a:r>
            <a:r>
              <a:rPr lang="en-US" sz="1600" dirty="0" smtClean="0"/>
              <a:t> </a:t>
            </a:r>
            <a:r>
              <a:rPr lang="en-US" sz="1600" dirty="0" err="1" smtClean="0"/>
              <a:t>Masri</a:t>
            </a:r>
            <a:endParaRPr lang="en-US" sz="1600" dirty="0" smtClean="0"/>
          </a:p>
          <a:p>
            <a:pPr algn="ctr"/>
            <a:endParaRPr lang="en-US" sz="1600" dirty="0"/>
          </a:p>
          <a:p>
            <a:pPr algn="ctr"/>
            <a:r>
              <a:rPr lang="en-US" sz="1600" dirty="0" smtClean="0"/>
              <a:t>Supervised by: Dr. </a:t>
            </a:r>
            <a:r>
              <a:rPr lang="en-US" sz="1600" dirty="0" err="1" smtClean="0"/>
              <a:t>Moien</a:t>
            </a:r>
            <a:r>
              <a:rPr lang="en-US" sz="1600" dirty="0" smtClean="0"/>
              <a:t> Omar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1535636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481" y="457200"/>
            <a:ext cx="8805386" cy="990600"/>
          </a:xfrm>
        </p:spPr>
        <p:txBody>
          <a:bodyPr/>
          <a:lstStyle/>
          <a:p>
            <a:r>
              <a:rPr lang="en-US" dirty="0" smtClean="0"/>
              <a:t>Performance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281" y="1219200"/>
            <a:ext cx="8805386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Traditional Approach has more energy excess comparing to LLP.</a:t>
            </a:r>
          </a:p>
          <a:p>
            <a:r>
              <a:rPr lang="en-US" dirty="0" smtClean="0"/>
              <a:t>Both approaches suffer from deficit energy during some days among the year, especially in December, that needs to covered.</a:t>
            </a:r>
          </a:p>
          <a:p>
            <a:endParaRPr lang="en-US" dirty="0" smtClean="0"/>
          </a:p>
        </p:txBody>
      </p:sp>
      <p:pic>
        <p:nvPicPr>
          <p:cNvPr id="1026" name="Picture 2" descr="C:\Users\Motaz\Desktop\Services - off grid - system map - E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481" y="3124200"/>
            <a:ext cx="8763000" cy="350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444170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Diesel generators have a relatively low initial cost compared to their running cost. It will be needed for short interval, so it provides a good solution.</a:t>
            </a:r>
          </a:p>
          <a:p>
            <a:endParaRPr lang="en-US" dirty="0" smtClean="0"/>
          </a:p>
          <a:p>
            <a:r>
              <a:rPr lang="en-US" dirty="0" smtClean="0"/>
              <a:t>The highest deficit energy among the year is:</a:t>
            </a:r>
          </a:p>
          <a:p>
            <a:pPr marL="0" indent="0">
              <a:buNone/>
            </a:pPr>
            <a:r>
              <a:rPr lang="en-US" dirty="0" smtClean="0"/>
              <a:t>      -Traditional Approach : 55 KWh/daily</a:t>
            </a:r>
          </a:p>
          <a:p>
            <a:pPr marL="0" indent="0">
              <a:buNone/>
            </a:pPr>
            <a:r>
              <a:rPr lang="en-US" dirty="0" smtClean="0"/>
              <a:t>      -LLP Approach : 59 KWh/daily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So, an estimated diesel generator rated at 5 KW would solve the problem.</a:t>
            </a:r>
          </a:p>
        </p:txBody>
      </p:sp>
    </p:spTree>
    <p:extLst>
      <p:ext uri="{BB962C8B-B14F-4D97-AF65-F5344CB8AC3E}">
        <p14:creationId xmlns:p14="http://schemas.microsoft.com/office/powerpoint/2010/main" val="422308457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Economical Study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8489340"/>
              </p:ext>
            </p:extLst>
          </p:nvPr>
        </p:nvGraphicFramePr>
        <p:xfrm>
          <a:off x="853281" y="1889405"/>
          <a:ext cx="8077200" cy="2682594"/>
        </p:xfrm>
        <a:graphic>
          <a:graphicData uri="http://schemas.openxmlformats.org/drawingml/2006/table">
            <a:tbl>
              <a:tblPr firstRow="1" firstCol="1" bandRow="1" bandCol="1">
                <a:tableStyleId>{912C8C85-51F0-491E-9774-3900AFEF0FD7}</a:tableStyleId>
              </a:tblPr>
              <a:tblGrid>
                <a:gridCol w="2169889"/>
                <a:gridCol w="1827435"/>
                <a:gridCol w="2039429"/>
                <a:gridCol w="2040447"/>
              </a:tblGrid>
              <a:tr h="997715"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</a:endParaRPr>
                    </a:p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Component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</a:endParaRPr>
                    </a:p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Quantity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</a:endParaRPr>
                    </a:p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Unit </a:t>
                      </a:r>
                      <a:r>
                        <a:rPr lang="en-US" sz="1400" b="1" dirty="0">
                          <a:effectLst/>
                        </a:rPr>
                        <a:t>Price (NIS)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</a:endParaRPr>
                    </a:p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Total </a:t>
                      </a:r>
                      <a:r>
                        <a:rPr lang="en-US" sz="1400" b="1" dirty="0">
                          <a:effectLst/>
                        </a:rPr>
                        <a:t>Price (NIS)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</a:tr>
              <a:tr h="503800"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PV-Module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24592 </a:t>
                      </a:r>
                      <a:r>
                        <a:rPr lang="en-US" sz="1400" b="1" dirty="0" err="1">
                          <a:effectLst/>
                        </a:rPr>
                        <a:t>Wp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18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442,656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</a:tr>
              <a:tr h="503800"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Battery Cells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110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1534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168,740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</a:tr>
              <a:tr h="677279">
                <a:tc gridSpan="2"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Total Cost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611396</a:t>
                      </a:r>
                    </a:p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072481" y="4800600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initial cost using Traditional approach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5710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Economical Study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2139116"/>
              </p:ext>
            </p:extLst>
          </p:nvPr>
        </p:nvGraphicFramePr>
        <p:xfrm>
          <a:off x="777081" y="1895011"/>
          <a:ext cx="8153400" cy="2753188"/>
        </p:xfrm>
        <a:graphic>
          <a:graphicData uri="http://schemas.openxmlformats.org/drawingml/2006/table">
            <a:tbl>
              <a:tblPr firstRow="1" firstCol="1" bandRow="1" bandCol="1">
                <a:tableStyleId>{912C8C85-51F0-491E-9774-3900AFEF0FD7}</a:tableStyleId>
              </a:tblPr>
              <a:tblGrid>
                <a:gridCol w="2419706"/>
                <a:gridCol w="1773726"/>
                <a:gridCol w="1979489"/>
                <a:gridCol w="1980479"/>
              </a:tblGrid>
              <a:tr h="1061263"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</a:endParaRPr>
                    </a:p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Component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</a:endParaRPr>
                    </a:p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Quantity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</a:endParaRPr>
                    </a:p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Unit </a:t>
                      </a:r>
                      <a:r>
                        <a:rPr lang="en-US" sz="1400" b="1" dirty="0">
                          <a:effectLst/>
                        </a:rPr>
                        <a:t>Price (NIS)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 smtClean="0">
                        <a:effectLst/>
                      </a:endParaRPr>
                    </a:p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Total </a:t>
                      </a:r>
                      <a:r>
                        <a:rPr lang="en-US" sz="1400" b="1" dirty="0">
                          <a:effectLst/>
                        </a:rPr>
                        <a:t>Price (NIS)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</a:tr>
              <a:tr h="460963"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PV-Module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22133 Wp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18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398,390</a:t>
                      </a:r>
                      <a:endParaRPr lang="en-US" sz="1400" b="1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</a:tr>
              <a:tr h="460963"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Battery Cells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99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1534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  <a:tc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151,866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</a:tr>
              <a:tr h="769999">
                <a:tc gridSpan="2">
                  <a:txBody>
                    <a:bodyPr/>
                    <a:lstStyle/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Total </a:t>
                      </a:r>
                      <a:r>
                        <a:rPr lang="en-US" sz="1400" b="1" dirty="0">
                          <a:effectLst/>
                        </a:rPr>
                        <a:t>Cost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</a:rPr>
                        <a:t>550256</a:t>
                      </a:r>
                      <a:endParaRPr lang="en-US" sz="1400" b="1" dirty="0">
                        <a:effectLst/>
                      </a:endParaRPr>
                    </a:p>
                    <a:p>
                      <a:pPr marL="5715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73378" marR="7337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72481" y="4800600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initial cost using Loss of Load Probability approach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56512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Economical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previous two tables show the initial cost of the two approaches.</a:t>
            </a:r>
          </a:p>
          <a:p>
            <a:endParaRPr lang="en-US" dirty="0" smtClean="0"/>
          </a:p>
          <a:p>
            <a:r>
              <a:rPr lang="en-US" dirty="0" smtClean="0"/>
              <a:t>It’s shown that the Traditional Approach gives an oversized PV system.</a:t>
            </a:r>
          </a:p>
          <a:p>
            <a:endParaRPr lang="en-US" dirty="0" smtClean="0"/>
          </a:p>
          <a:p>
            <a:r>
              <a:rPr lang="en-US" dirty="0" smtClean="0"/>
              <a:t>LLP Approach gives more accurate PV system size.</a:t>
            </a:r>
          </a:p>
          <a:p>
            <a:endParaRPr lang="en-US" dirty="0" smtClean="0"/>
          </a:p>
          <a:p>
            <a:r>
              <a:rPr lang="en-US" dirty="0" smtClean="0"/>
              <a:t>LLP approach saves up to 61,000 NIS of initial cost.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used PVsyst software to make a simulation for the system.</a:t>
            </a:r>
          </a:p>
          <a:p>
            <a:r>
              <a:rPr lang="en-US" dirty="0" smtClean="0"/>
              <a:t>It helped in studying the performance of the system.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0481" y="2633662"/>
            <a:ext cx="7153275" cy="422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0044880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Available solar energy </a:t>
            </a:r>
            <a:endParaRPr lang="en-US" dirty="0"/>
          </a:p>
        </p:txBody>
      </p:sp>
      <p:pic>
        <p:nvPicPr>
          <p:cNvPr id="2051" name="Picture 3" descr="C:\Users\Motaz\Desktop\second project\PV figures\solar energ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8081" y="2209800"/>
            <a:ext cx="7239000" cy="43365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18527718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Daily output energy generated by PV array</a:t>
            </a:r>
            <a:endParaRPr lang="en-US" dirty="0"/>
          </a:p>
        </p:txBody>
      </p:sp>
      <p:pic>
        <p:nvPicPr>
          <p:cNvPr id="4098" name="Picture 2" descr="C:\Users\Motaz\Desktop\second project\PV figures\daily output energy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081" y="2209800"/>
            <a:ext cx="9144000" cy="434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33775695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State of charge among the year</a:t>
            </a:r>
            <a:endParaRPr lang="en-US" dirty="0"/>
          </a:p>
        </p:txBody>
      </p:sp>
      <p:pic>
        <p:nvPicPr>
          <p:cNvPr id="3074" name="Picture 2" descr="C:\Users\Motaz\Desktop\second project\PV figures\state of char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681" y="2057400"/>
            <a:ext cx="8534400" cy="44404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413899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281" y="1371600"/>
            <a:ext cx="8805386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Energy losses</a:t>
            </a:r>
            <a:endParaRPr lang="en-US" dirty="0"/>
          </a:p>
        </p:txBody>
      </p:sp>
      <p:pic>
        <p:nvPicPr>
          <p:cNvPr id="6146" name="Picture 2" descr="C:\Users\Motaz\Desktop\second project\PV figures\system loss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2081" y="1295400"/>
            <a:ext cx="6606674" cy="5257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08664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 statement</a:t>
            </a:r>
          </a:p>
          <a:p>
            <a:r>
              <a:rPr lang="en-US" dirty="0" smtClean="0"/>
              <a:t>Earlier work</a:t>
            </a:r>
          </a:p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Standalone PV system</a:t>
            </a:r>
          </a:p>
          <a:p>
            <a:r>
              <a:rPr lang="en-US" dirty="0" smtClean="0"/>
              <a:t>Loss of </a:t>
            </a:r>
            <a:r>
              <a:rPr lang="en-US" dirty="0"/>
              <a:t>L</a:t>
            </a:r>
            <a:r>
              <a:rPr lang="en-US" dirty="0" smtClean="0"/>
              <a:t>oad Probability approach</a:t>
            </a:r>
          </a:p>
          <a:p>
            <a:r>
              <a:rPr lang="en-US" dirty="0" smtClean="0"/>
              <a:t>Performance study</a:t>
            </a:r>
          </a:p>
          <a:p>
            <a:r>
              <a:rPr lang="en-US" dirty="0"/>
              <a:t>Economical </a:t>
            </a:r>
            <a:r>
              <a:rPr lang="en-US" dirty="0" smtClean="0"/>
              <a:t>Study</a:t>
            </a:r>
          </a:p>
          <a:p>
            <a:r>
              <a:rPr lang="en-US" dirty="0" smtClean="0"/>
              <a:t>Software Simulation</a:t>
            </a:r>
          </a:p>
          <a:p>
            <a:r>
              <a:rPr lang="en-US" dirty="0" smtClean="0"/>
              <a:t>Results</a:t>
            </a:r>
          </a:p>
          <a:p>
            <a:r>
              <a:rPr lang="en-US" dirty="0" smtClean="0"/>
              <a:t>Conclusion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82105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325637"/>
              </p:ext>
            </p:extLst>
          </p:nvPr>
        </p:nvGraphicFramePr>
        <p:xfrm>
          <a:off x="624681" y="1600200"/>
          <a:ext cx="8305800" cy="413385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68600"/>
                <a:gridCol w="2768600"/>
                <a:gridCol w="2768600"/>
              </a:tblGrid>
              <a:tr h="59055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Traditional</a:t>
                      </a:r>
                      <a:r>
                        <a:rPr lang="en-US" baseline="0" dirty="0" smtClean="0"/>
                        <a:t> Approach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LLP Approach</a:t>
                      </a:r>
                      <a:endParaRPr lang="en-US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PV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Array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less</a:t>
                      </a:r>
                      <a:endParaRPr lang="en-US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Battery Block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less</a:t>
                      </a:r>
                      <a:endParaRPr lang="en-US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Generated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less</a:t>
                      </a:r>
                      <a:endParaRPr lang="en-US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Energy losses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less</a:t>
                      </a:r>
                      <a:endParaRPr lang="en-US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less</a:t>
                      </a:r>
                      <a:endParaRPr lang="en-US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Back-up Generator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recommended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recommended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Traditional Approach gives an oversized PV system, while LLP is more accurate.</a:t>
            </a:r>
          </a:p>
          <a:p>
            <a:endParaRPr lang="en-US" dirty="0" smtClean="0"/>
          </a:p>
          <a:p>
            <a:r>
              <a:rPr lang="en-US" dirty="0" smtClean="0"/>
              <a:t>Using LLP reduces the initial cost, energy losses.</a:t>
            </a:r>
            <a:endParaRPr lang="en-US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Both approaches suffer from energy deficit during some days in winter.</a:t>
            </a:r>
          </a:p>
          <a:p>
            <a:endParaRPr lang="en-US" dirty="0" smtClean="0"/>
          </a:p>
          <a:p>
            <a:r>
              <a:rPr lang="en-US" dirty="0" smtClean="0"/>
              <a:t>Back-up diesel generator is needed in both generators to solve the energy deficit problem.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0747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badaqadri\Desktop\Thank_yo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837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66083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Initial cost of PV systems is high.</a:t>
            </a:r>
          </a:p>
          <a:p>
            <a:endParaRPr lang="en-US" dirty="0" smtClean="0"/>
          </a:p>
          <a:p>
            <a:r>
              <a:rPr lang="en-US" dirty="0" smtClean="0"/>
              <a:t>Most expensive components are PV Array and Battery Block.</a:t>
            </a:r>
          </a:p>
          <a:p>
            <a:endParaRPr lang="en-US" dirty="0"/>
          </a:p>
          <a:p>
            <a:r>
              <a:rPr lang="en-US" dirty="0" smtClean="0"/>
              <a:t>That’s why it’s important to determine the accurate size of the system which achieve the load needs.</a:t>
            </a:r>
          </a:p>
          <a:p>
            <a:endParaRPr lang="en-US" dirty="0"/>
          </a:p>
          <a:p>
            <a:r>
              <a:rPr lang="en-US" dirty="0" smtClean="0"/>
              <a:t>Sizing PV system can be done by different approaches, here we focus on Traditional &amp; LLP approaches.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12276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Earlier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Graduation Project 1:</a:t>
            </a:r>
          </a:p>
          <a:p>
            <a:r>
              <a:rPr lang="en-US" dirty="0" smtClean="0"/>
              <a:t>Renewable Energy and its potential in Palestine.</a:t>
            </a:r>
          </a:p>
          <a:p>
            <a:r>
              <a:rPr lang="en-US" dirty="0"/>
              <a:t>S</a:t>
            </a:r>
            <a:r>
              <a:rPr lang="en-US" dirty="0" smtClean="0"/>
              <a:t>tandalone PV system and its components.</a:t>
            </a:r>
          </a:p>
          <a:p>
            <a:r>
              <a:rPr lang="en-US" dirty="0" smtClean="0"/>
              <a:t>PV system sizing approaches.</a:t>
            </a:r>
          </a:p>
          <a:p>
            <a:r>
              <a:rPr lang="en-US" dirty="0" smtClean="0"/>
              <a:t>Sizing PV system using Traditional Approach.</a:t>
            </a:r>
          </a:p>
          <a:p>
            <a:r>
              <a:rPr lang="en-US" dirty="0" smtClean="0"/>
              <a:t>Software Simulation.</a:t>
            </a:r>
          </a:p>
          <a:p>
            <a:r>
              <a:rPr lang="en-US" dirty="0" smtClean="0"/>
              <a:t>Performance Study.</a:t>
            </a:r>
          </a:p>
          <a:p>
            <a:r>
              <a:rPr lang="en-US" dirty="0" smtClean="0"/>
              <a:t>Economical Study.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143435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Traditional Approach may conclude in oversized or undersized PV system.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It does not take into account solar radiation, temperature and other important factors.</a:t>
            </a:r>
          </a:p>
          <a:p>
            <a:r>
              <a:rPr lang="en-US" dirty="0" smtClean="0"/>
              <a:t>This will affect the initial cost and performance of the system.</a:t>
            </a:r>
          </a:p>
          <a:p>
            <a:endParaRPr lang="en-US" dirty="0"/>
          </a:p>
          <a:p>
            <a:r>
              <a:rPr lang="en-US" dirty="0" smtClean="0"/>
              <a:t>LLP gives more accurate size of the PV system.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237143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components 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81" y="2883935"/>
            <a:ext cx="8304402" cy="2806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45941" y="5734110"/>
            <a:ext cx="6114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Standalone PV system components</a:t>
            </a:r>
            <a:endParaRPr lang="en-US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24681" y="1981200"/>
            <a:ext cx="822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Standalone PV system is a system that generates power needed by the load connected to it using only PV cells.</a:t>
            </a:r>
          </a:p>
          <a:p>
            <a:endParaRPr lang="en-US" sz="2000" b="1" dirty="0"/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of Load Probability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LLP approach takes into account solar radiation of location.</a:t>
                </a:r>
              </a:p>
              <a:p>
                <a:pPr marL="0" indent="0">
                  <a:buNone/>
                </a:pPr>
                <a:r>
                  <a:rPr lang="en-US" dirty="0" smtClean="0"/>
                  <a:t>  </a:t>
                </a:r>
              </a:p>
              <a:p>
                <a:pPr marL="0" indent="0" algn="ctr">
                  <a:buNone/>
                </a:pPr>
                <a:r>
                  <a:rPr lang="en-US" sz="3600" dirty="0" err="1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abic Typesetting" pitchFamily="66" charset="-78"/>
                  </a:rPr>
                  <a:t>Epv</a:t>
                </a:r>
                <a:r>
                  <a:rPr lang="en-US" sz="36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abic Typesetting" pitchFamily="66" charset="-78"/>
                  </a:rPr>
                  <a:t> = </a:t>
                </a:r>
                <a:r>
                  <a:rPr lang="en-US" sz="3600" dirty="0" err="1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abic Typesetting" pitchFamily="66" charset="-78"/>
                  </a:rPr>
                  <a:t>Apv</a:t>
                </a:r>
                <a:r>
                  <a:rPr lang="en-US" sz="36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abic Typesetting" pitchFamily="66" charset="-78"/>
                  </a:rPr>
                  <a:t> * G * </a:t>
                </a:r>
                <a:r>
                  <a:rPr lang="en-US" sz="3200" dirty="0" err="1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abic Typesetting" pitchFamily="66" charset="-78"/>
                  </a:rPr>
                  <a:t>η</a:t>
                </a:r>
                <a:r>
                  <a:rPr lang="en-US" sz="3600" dirty="0" err="1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abic Typesetting" pitchFamily="66" charset="-78"/>
                  </a:rPr>
                  <a:t>pv</a:t>
                </a:r>
                <a:r>
                  <a:rPr lang="en-US" sz="36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abic Typesetting" pitchFamily="66" charset="-78"/>
                  </a:rPr>
                  <a:t> * </a:t>
                </a:r>
                <a:r>
                  <a:rPr lang="en-US" sz="3200" dirty="0" err="1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abic Typesetting" pitchFamily="66" charset="-78"/>
                  </a:rPr>
                  <a:t>η</a:t>
                </a:r>
                <a:r>
                  <a:rPr lang="en-US" sz="3600" dirty="0" err="1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abic Typesetting" pitchFamily="66" charset="-78"/>
                  </a:rPr>
                  <a:t>c</a:t>
                </a:r>
                <a:endParaRPr lang="en-US" sz="3600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Arabic Typesetting" pitchFamily="66" charset="-78"/>
                </a:endParaRP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 smtClean="0"/>
                  <a:t>It depends on setting different sizes of PV array and Batteries determined by Traditional Approach, and finding the best size technically and economically.</a:t>
                </a:r>
              </a:p>
              <a:p>
                <a:r>
                  <a:rPr lang="en-US" dirty="0" smtClean="0"/>
                  <a:t>It aims to reduce lost energy as least as possible.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smtClean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</a:rPr>
                      <m:t>energy</m:t>
                    </m:r>
                    <m:r>
                      <a:rPr lang="en-US" sz="2800" smtClean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800" smtClean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</a:rPr>
                      <m:t>difference</m:t>
                    </m:r>
                    <m:r>
                      <a:rPr lang="en-US" sz="2800" i="1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</a:rPr>
                      <m:t>=</m:t>
                    </m:r>
                    <m:nary>
                      <m:naryPr>
                        <m:chr m:val="∑"/>
                        <m:grow m:val="on"/>
                        <m:ctrlPr>
                          <a:rPr lang="en-US" sz="2800" i="1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naryPr>
                      <m:sub>
                        <m:r>
                          <a:rPr lang="en-US" sz="2800" i="1">
                            <a:solidFill>
                              <a:srgbClr val="FF00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800" i="1">
                            <a:solidFill>
                              <a:srgbClr val="FF00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366</m:t>
                        </m:r>
                      </m:sup>
                      <m:e>
                        <m:r>
                          <a:rPr lang="en-US" sz="2800">
                            <a:solidFill>
                              <a:srgbClr val="FF00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rgbClr val="FF00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Epv</m:t>
                        </m:r>
                        <m:r>
                          <a:rPr lang="en-US" sz="2800" i="1">
                            <a:solidFill>
                              <a:srgbClr val="FF00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rgbClr val="FF00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E</m:t>
                        </m:r>
                        <m:r>
                          <m:rPr>
                            <m:sty m:val="p"/>
                          </m:rPr>
                          <a:rPr lang="en-US" sz="2800" baseline="-25000">
                            <a:solidFill>
                              <a:srgbClr val="FF00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load</m:t>
                        </m:r>
                        <m:r>
                          <a:rPr lang="en-US" sz="2800">
                            <a:solidFill>
                              <a:srgbClr val="FF0000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sz="2800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038" t="-875" r="-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2919688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995037" y="228601"/>
            <a:ext cx="1793690" cy="4572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et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Eload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95037" y="914400"/>
            <a:ext cx="1793690" cy="3810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Get Esun matrix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64410" y="2057401"/>
            <a:ext cx="5381070" cy="4572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Area of PV = [ 80% 90% 100% 110% 120% ]*PV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64410" y="2743200"/>
            <a:ext cx="5381070" cy="4572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Battery size = [ 60% 70% 80% 90% 100%]*B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98192" y="4267200"/>
            <a:ext cx="3831974" cy="9144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Diamond 10"/>
          <p:cNvSpPr/>
          <p:nvPr/>
        </p:nvSpPr>
        <p:spPr>
          <a:xfrm>
            <a:off x="3261257" y="3352801"/>
            <a:ext cx="3424317" cy="762000"/>
          </a:xfrm>
          <a:prstGeom prst="diamond">
            <a:avLst/>
          </a:prstGeom>
          <a:solidFill>
            <a:sysClr val="window" lastClr="FFFFFF"/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if EPV </a:t>
            </a: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&lt;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Eload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364410" y="1447800"/>
            <a:ext cx="5381070" cy="4572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Sizing PV system using traditional approach</a:t>
            </a:r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>
          <a:xfrm rot="10800000">
            <a:off x="2690535" y="3733800"/>
            <a:ext cx="570720" cy="158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14" name="Oval 13"/>
          <p:cNvSpPr/>
          <p:nvPr/>
        </p:nvSpPr>
        <p:spPr>
          <a:xfrm>
            <a:off x="978378" y="3505201"/>
            <a:ext cx="1712159" cy="457200"/>
          </a:xfrm>
          <a:prstGeom prst="ellipse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charging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5" name="Straight Arrow Connector 14"/>
          <p:cNvCxnSpPr>
            <a:stCxn id="11" idx="3"/>
          </p:cNvCxnSpPr>
          <p:nvPr/>
        </p:nvCxnSpPr>
        <p:spPr>
          <a:xfrm>
            <a:off x="6685571" y="3733800"/>
            <a:ext cx="652251" cy="158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16" name="Oval 15"/>
          <p:cNvSpPr/>
          <p:nvPr/>
        </p:nvSpPr>
        <p:spPr>
          <a:xfrm>
            <a:off x="7337823" y="3505201"/>
            <a:ext cx="2038284" cy="457200"/>
          </a:xfrm>
          <a:prstGeom prst="ellipse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discharging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4402695" y="685801"/>
            <a:ext cx="978377" cy="152400"/>
          </a:xfrm>
          <a:prstGeom prst="downArrow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4434681" y="1295400"/>
            <a:ext cx="978377" cy="152400"/>
          </a:xfrm>
          <a:prstGeom prst="downArrow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4434681" y="1905000"/>
            <a:ext cx="978377" cy="152400"/>
          </a:xfrm>
          <a:prstGeom prst="downArrow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Down Arrow 19"/>
          <p:cNvSpPr/>
          <p:nvPr/>
        </p:nvSpPr>
        <p:spPr>
          <a:xfrm>
            <a:off x="4434681" y="2514600"/>
            <a:ext cx="978377" cy="152400"/>
          </a:xfrm>
          <a:prstGeom prst="downArrow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4402695" y="3200400"/>
            <a:ext cx="978377" cy="152400"/>
          </a:xfrm>
          <a:prstGeom prst="downArrow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4484227" y="4114801"/>
            <a:ext cx="978377" cy="152400"/>
          </a:xfrm>
          <a:prstGeom prst="downArrow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3" name="Picture 2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9723" y="4343401"/>
            <a:ext cx="350584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5707195" y="4343401"/>
            <a:ext cx="815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973415" y="4419601"/>
            <a:ext cx="1630627" cy="2286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810351" y="4724400"/>
            <a:ext cx="1793690" cy="3048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91881" y="4343401"/>
            <a:ext cx="1793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Energy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deficit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91880" y="4692134"/>
            <a:ext cx="2038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Energy demand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Diamond 28"/>
          <p:cNvSpPr/>
          <p:nvPr/>
        </p:nvSpPr>
        <p:spPr>
          <a:xfrm>
            <a:off x="2364410" y="5334000"/>
            <a:ext cx="5381070" cy="609600"/>
          </a:xfrm>
          <a:prstGeom prst="diamond">
            <a:avLst/>
          </a:prstGeom>
          <a:solidFill>
            <a:sysClr val="window" lastClr="FFFFFF"/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EPV + E batteries </a:t>
            </a: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Arial"/>
              </a:rPr>
              <a:t>&lt;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Eload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Down Arrow 29"/>
          <p:cNvSpPr/>
          <p:nvPr/>
        </p:nvSpPr>
        <p:spPr>
          <a:xfrm>
            <a:off x="4565757" y="5181600"/>
            <a:ext cx="978377" cy="152400"/>
          </a:xfrm>
          <a:prstGeom prst="downArrow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72070" y="3657600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Yes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85572" y="365760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33" name="Elbow Connector 32"/>
          <p:cNvCxnSpPr>
            <a:stCxn id="29" idx="1"/>
          </p:cNvCxnSpPr>
          <p:nvPr/>
        </p:nvCxnSpPr>
        <p:spPr>
          <a:xfrm rot="10800000">
            <a:off x="815316" y="2286000"/>
            <a:ext cx="1549095" cy="3352800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34" name="Straight Arrow Connector 33"/>
          <p:cNvCxnSpPr>
            <a:endCxn id="8" idx="1"/>
          </p:cNvCxnSpPr>
          <p:nvPr/>
        </p:nvCxnSpPr>
        <p:spPr>
          <a:xfrm>
            <a:off x="815316" y="2286000"/>
            <a:ext cx="1549095" cy="158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1793691" y="518160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36" name="Elbow Connector 35"/>
          <p:cNvCxnSpPr>
            <a:stCxn id="29" idx="3"/>
          </p:cNvCxnSpPr>
          <p:nvPr/>
        </p:nvCxnSpPr>
        <p:spPr>
          <a:xfrm>
            <a:off x="7745479" y="5638800"/>
            <a:ext cx="489188" cy="685800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>
          <a:xfrm rot="10800000">
            <a:off x="7419354" y="6324600"/>
            <a:ext cx="815314" cy="158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38" name="Rectangle 37"/>
          <p:cNvSpPr/>
          <p:nvPr/>
        </p:nvSpPr>
        <p:spPr>
          <a:xfrm>
            <a:off x="3831977" y="6096001"/>
            <a:ext cx="3668911" cy="4572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Economical study for chosen size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745482" y="5257800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Yes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0938625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Sizing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3436043"/>
              </p:ext>
            </p:extLst>
          </p:nvPr>
        </p:nvGraphicFramePr>
        <p:xfrm>
          <a:off x="489189" y="2532185"/>
          <a:ext cx="8991600" cy="35052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997200"/>
                <a:gridCol w="2997200"/>
                <a:gridCol w="2997200"/>
              </a:tblGrid>
              <a:tr h="584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Traditional Approach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LLP Approach</a:t>
                      </a:r>
                      <a:endParaRPr lang="en-US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r>
                        <a:rPr lang="en-US" dirty="0" smtClean="0"/>
                        <a:t>PV</a:t>
                      </a:r>
                      <a:r>
                        <a:rPr lang="en-US" baseline="0" dirty="0" smtClean="0"/>
                        <a:t>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24592 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22132</a:t>
                      </a:r>
                      <a:r>
                        <a:rPr lang="en-US" baseline="0" dirty="0" smtClean="0"/>
                        <a:t> W </a:t>
                      </a:r>
                      <a:endParaRPr lang="en-US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r>
                        <a:rPr lang="en-US" dirty="0" smtClean="0"/>
                        <a:t>Battery Block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1137 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1023 Ah</a:t>
                      </a:r>
                      <a:endParaRPr lang="en-US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r>
                        <a:rPr lang="en-US" dirty="0" smtClean="0"/>
                        <a:t>PV Energy (yearly)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40493 KWh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36403</a:t>
                      </a:r>
                      <a:r>
                        <a:rPr lang="en-US" baseline="0" dirty="0" smtClean="0"/>
                        <a:t> KWh</a:t>
                      </a:r>
                      <a:endParaRPr lang="en-US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r>
                        <a:rPr lang="en-US" dirty="0" smtClean="0"/>
                        <a:t>Lost Energy (yearly)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5282 KWh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1338 KWh</a:t>
                      </a:r>
                      <a:endParaRPr lang="en-US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r>
                        <a:rPr lang="en-US" dirty="0" smtClean="0"/>
                        <a:t>Loss</a:t>
                      </a:r>
                      <a:r>
                        <a:rPr lang="en-US" baseline="0" dirty="0" smtClean="0"/>
                        <a:t> of Load Probability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3.8%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24681" y="152400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LLP approach concluded 90% PV &amp; 90% Battery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781047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1045</TotalTime>
  <Words>764</Words>
  <Application>Microsoft Office PowerPoint</Application>
  <PresentationFormat>Custom</PresentationFormat>
  <Paragraphs>192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Clarity</vt:lpstr>
      <vt:lpstr>Standalone Photovoltaic System Sizing Based On Different Approaches</vt:lpstr>
      <vt:lpstr>Outline</vt:lpstr>
      <vt:lpstr>Problem Statement</vt:lpstr>
      <vt:lpstr>Earlier Work</vt:lpstr>
      <vt:lpstr>Introduction</vt:lpstr>
      <vt:lpstr>System components </vt:lpstr>
      <vt:lpstr>Loss of Load Probability</vt:lpstr>
      <vt:lpstr>PowerPoint Presentation</vt:lpstr>
      <vt:lpstr>System Sizing</vt:lpstr>
      <vt:lpstr>Performance Study</vt:lpstr>
      <vt:lpstr>Performance Study</vt:lpstr>
      <vt:lpstr>Economical Study</vt:lpstr>
      <vt:lpstr>Economical Study</vt:lpstr>
      <vt:lpstr>Economical Study</vt:lpstr>
      <vt:lpstr>Software Simulation</vt:lpstr>
      <vt:lpstr>Software Simulation</vt:lpstr>
      <vt:lpstr>Software Simulation</vt:lpstr>
      <vt:lpstr>Software Simulation</vt:lpstr>
      <vt:lpstr>Software Simulation</vt:lpstr>
      <vt:lpstr>Results</vt:lpstr>
      <vt:lpstr>Conclusion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Sizing Of Standalone Photovoltaic System Based On Different Approaches</dc:title>
  <dc:creator>obadaqadri</dc:creator>
  <cp:lastModifiedBy>obadaqadri</cp:lastModifiedBy>
  <cp:revision>150</cp:revision>
  <dcterms:created xsi:type="dcterms:W3CDTF">2015-12-16T17:59:26Z</dcterms:created>
  <dcterms:modified xsi:type="dcterms:W3CDTF">2016-05-17T15:45:09Z</dcterms:modified>
</cp:coreProperties>
</file>