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7" r:id="rId4"/>
    <p:sldId id="256" r:id="rId5"/>
    <p:sldId id="257" r:id="rId6"/>
    <p:sldId id="258" r:id="rId7"/>
    <p:sldId id="270" r:id="rId8"/>
    <p:sldId id="271" r:id="rId9"/>
    <p:sldId id="272" r:id="rId10"/>
    <p:sldId id="273" r:id="rId11"/>
    <p:sldId id="274" r:id="rId12"/>
    <p:sldId id="259" r:id="rId13"/>
    <p:sldId id="260" r:id="rId14"/>
    <p:sldId id="261" r:id="rId15"/>
    <p:sldId id="278" r:id="rId16"/>
    <p:sldId id="279" r:id="rId17"/>
    <p:sldId id="262" r:id="rId18"/>
    <p:sldId id="263" r:id="rId19"/>
    <p:sldId id="264" r:id="rId20"/>
    <p:sldId id="265" r:id="rId21"/>
    <p:sldId id="266" r:id="rId22"/>
    <p:sldId id="268" r:id="rId23"/>
    <p:sldId id="269" r:id="rId24"/>
    <p:sldId id="267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32939301982713"/>
          <c:y val="4.0100983139819406E-2"/>
          <c:w val="0.61176049868766402"/>
          <c:h val="0.8326195683872849"/>
        </c:manualLayout>
      </c:layout>
      <c:scatterChart>
        <c:scatterStyle val="smoothMarker"/>
        <c:varyColors val="0"/>
        <c:ser>
          <c:idx val="0"/>
          <c:order val="0"/>
          <c:tx>
            <c:v>ordering cost</c:v>
          </c:tx>
          <c:xVal>
            <c:numRef>
              <c:f>Sheet1!$B$2:$B$16</c:f>
              <c:numCache>
                <c:formatCode>General</c:formatCode>
                <c:ptCount val="15"/>
                <c:pt idx="0">
                  <c:v>1000</c:v>
                </c:pt>
                <c:pt idx="1">
                  <c:v>1500</c:v>
                </c:pt>
                <c:pt idx="2">
                  <c:v>2000</c:v>
                </c:pt>
                <c:pt idx="3">
                  <c:v>2500</c:v>
                </c:pt>
                <c:pt idx="4">
                  <c:v>3000</c:v>
                </c:pt>
                <c:pt idx="5">
                  <c:v>3500</c:v>
                </c:pt>
                <c:pt idx="6">
                  <c:v>4000</c:v>
                </c:pt>
                <c:pt idx="7">
                  <c:v>4500</c:v>
                </c:pt>
                <c:pt idx="8">
                  <c:v>5000</c:v>
                </c:pt>
                <c:pt idx="9">
                  <c:v>5500</c:v>
                </c:pt>
                <c:pt idx="10">
                  <c:v>6000</c:v>
                </c:pt>
                <c:pt idx="11">
                  <c:v>6500</c:v>
                </c:pt>
                <c:pt idx="12">
                  <c:v>7000</c:v>
                </c:pt>
                <c:pt idx="13">
                  <c:v>7500</c:v>
                </c:pt>
                <c:pt idx="14">
                  <c:v>8000</c:v>
                </c:pt>
              </c:numCache>
            </c:numRef>
          </c:xVal>
          <c:yVal>
            <c:numRef>
              <c:f>Sheet1!$C$2:$C$16</c:f>
              <c:numCache>
                <c:formatCode>General</c:formatCode>
                <c:ptCount val="15"/>
                <c:pt idx="0">
                  <c:v>26100</c:v>
                </c:pt>
                <c:pt idx="1">
                  <c:v>17400</c:v>
                </c:pt>
                <c:pt idx="2">
                  <c:v>13050</c:v>
                </c:pt>
                <c:pt idx="3">
                  <c:v>10440</c:v>
                </c:pt>
                <c:pt idx="4">
                  <c:v>8700</c:v>
                </c:pt>
                <c:pt idx="5">
                  <c:v>7457.1428571428578</c:v>
                </c:pt>
                <c:pt idx="6">
                  <c:v>6525</c:v>
                </c:pt>
                <c:pt idx="7">
                  <c:v>5800</c:v>
                </c:pt>
                <c:pt idx="8">
                  <c:v>5220</c:v>
                </c:pt>
                <c:pt idx="9">
                  <c:v>4745.4545454545478</c:v>
                </c:pt>
                <c:pt idx="10">
                  <c:v>4350</c:v>
                </c:pt>
                <c:pt idx="11">
                  <c:v>4015.3846153846148</c:v>
                </c:pt>
                <c:pt idx="12">
                  <c:v>3728.5714285714307</c:v>
                </c:pt>
                <c:pt idx="13">
                  <c:v>3480</c:v>
                </c:pt>
                <c:pt idx="14">
                  <c:v>3262.5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E06-4742-8F3D-643C16394623}"/>
            </c:ext>
          </c:extLst>
        </c:ser>
        <c:ser>
          <c:idx val="1"/>
          <c:order val="1"/>
          <c:tx>
            <c:v>carrying cost</c:v>
          </c:tx>
          <c:xVal>
            <c:numRef>
              <c:f>Sheet1!$B$2:$B$16</c:f>
              <c:numCache>
                <c:formatCode>General</c:formatCode>
                <c:ptCount val="15"/>
                <c:pt idx="0">
                  <c:v>1000</c:v>
                </c:pt>
                <c:pt idx="1">
                  <c:v>1500</c:v>
                </c:pt>
                <c:pt idx="2">
                  <c:v>2000</c:v>
                </c:pt>
                <c:pt idx="3">
                  <c:v>2500</c:v>
                </c:pt>
                <c:pt idx="4">
                  <c:v>3000</c:v>
                </c:pt>
                <c:pt idx="5">
                  <c:v>3500</c:v>
                </c:pt>
                <c:pt idx="6">
                  <c:v>4000</c:v>
                </c:pt>
                <c:pt idx="7">
                  <c:v>4500</c:v>
                </c:pt>
                <c:pt idx="8">
                  <c:v>5000</c:v>
                </c:pt>
                <c:pt idx="9">
                  <c:v>5500</c:v>
                </c:pt>
                <c:pt idx="10">
                  <c:v>6000</c:v>
                </c:pt>
                <c:pt idx="11">
                  <c:v>6500</c:v>
                </c:pt>
                <c:pt idx="12">
                  <c:v>7000</c:v>
                </c:pt>
                <c:pt idx="13">
                  <c:v>7500</c:v>
                </c:pt>
                <c:pt idx="14">
                  <c:v>8000</c:v>
                </c:pt>
              </c:numCache>
            </c:numRef>
          </c:xVal>
          <c:yVal>
            <c:numRef>
              <c:f>Sheet1!$D$2:$D$16</c:f>
              <c:numCache>
                <c:formatCode>General</c:formatCode>
                <c:ptCount val="15"/>
                <c:pt idx="0">
                  <c:v>539</c:v>
                </c:pt>
                <c:pt idx="1">
                  <c:v>808.5</c:v>
                </c:pt>
                <c:pt idx="2">
                  <c:v>1078</c:v>
                </c:pt>
                <c:pt idx="3">
                  <c:v>1347.5</c:v>
                </c:pt>
                <c:pt idx="4">
                  <c:v>1617</c:v>
                </c:pt>
                <c:pt idx="5">
                  <c:v>1886.5000000000002</c:v>
                </c:pt>
                <c:pt idx="6">
                  <c:v>2156</c:v>
                </c:pt>
                <c:pt idx="7">
                  <c:v>2425.5</c:v>
                </c:pt>
                <c:pt idx="8">
                  <c:v>2695</c:v>
                </c:pt>
                <c:pt idx="9">
                  <c:v>2964.5</c:v>
                </c:pt>
                <c:pt idx="10">
                  <c:v>3234</c:v>
                </c:pt>
                <c:pt idx="11">
                  <c:v>3503.5</c:v>
                </c:pt>
                <c:pt idx="12">
                  <c:v>3773.0000000000005</c:v>
                </c:pt>
                <c:pt idx="13">
                  <c:v>4042.5000000000005</c:v>
                </c:pt>
                <c:pt idx="14">
                  <c:v>4312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E06-4742-8F3D-643C16394623}"/>
            </c:ext>
          </c:extLst>
        </c:ser>
        <c:ser>
          <c:idx val="2"/>
          <c:order val="2"/>
          <c:tx>
            <c:v>TC</c:v>
          </c:tx>
          <c:xVal>
            <c:numRef>
              <c:f>Sheet1!$B$2:$B$16</c:f>
              <c:numCache>
                <c:formatCode>General</c:formatCode>
                <c:ptCount val="15"/>
                <c:pt idx="0">
                  <c:v>1000</c:v>
                </c:pt>
                <c:pt idx="1">
                  <c:v>1500</c:v>
                </c:pt>
                <c:pt idx="2">
                  <c:v>2000</c:v>
                </c:pt>
                <c:pt idx="3">
                  <c:v>2500</c:v>
                </c:pt>
                <c:pt idx="4">
                  <c:v>3000</c:v>
                </c:pt>
                <c:pt idx="5">
                  <c:v>3500</c:v>
                </c:pt>
                <c:pt idx="6">
                  <c:v>4000</c:v>
                </c:pt>
                <c:pt idx="7">
                  <c:v>4500</c:v>
                </c:pt>
                <c:pt idx="8">
                  <c:v>5000</c:v>
                </c:pt>
                <c:pt idx="9">
                  <c:v>5500</c:v>
                </c:pt>
                <c:pt idx="10">
                  <c:v>6000</c:v>
                </c:pt>
                <c:pt idx="11">
                  <c:v>6500</c:v>
                </c:pt>
                <c:pt idx="12">
                  <c:v>7000</c:v>
                </c:pt>
                <c:pt idx="13">
                  <c:v>7500</c:v>
                </c:pt>
                <c:pt idx="14">
                  <c:v>8000</c:v>
                </c:pt>
              </c:numCache>
            </c:numRef>
          </c:xVal>
          <c:yVal>
            <c:numRef>
              <c:f>Sheet1!$E$2:$E$16</c:f>
              <c:numCache>
                <c:formatCode>General</c:formatCode>
                <c:ptCount val="15"/>
                <c:pt idx="0">
                  <c:v>26639</c:v>
                </c:pt>
                <c:pt idx="1">
                  <c:v>18208.5</c:v>
                </c:pt>
                <c:pt idx="2">
                  <c:v>14128</c:v>
                </c:pt>
                <c:pt idx="3">
                  <c:v>11787.5</c:v>
                </c:pt>
                <c:pt idx="4">
                  <c:v>10317</c:v>
                </c:pt>
                <c:pt idx="5">
                  <c:v>9343.6428571428642</c:v>
                </c:pt>
                <c:pt idx="6">
                  <c:v>8681</c:v>
                </c:pt>
                <c:pt idx="7">
                  <c:v>8225.5</c:v>
                </c:pt>
                <c:pt idx="8">
                  <c:v>7915</c:v>
                </c:pt>
                <c:pt idx="9">
                  <c:v>7709.9545454545478</c:v>
                </c:pt>
                <c:pt idx="10">
                  <c:v>7584</c:v>
                </c:pt>
                <c:pt idx="11">
                  <c:v>7518.8846153846134</c:v>
                </c:pt>
                <c:pt idx="12">
                  <c:v>7501.5714285714312</c:v>
                </c:pt>
                <c:pt idx="13">
                  <c:v>7522.5</c:v>
                </c:pt>
                <c:pt idx="14">
                  <c:v>7574.5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E06-4742-8F3D-643C163946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131200"/>
        <c:axId val="194131760"/>
      </c:scatterChart>
      <c:valAx>
        <c:axId val="194131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4131760"/>
        <c:crosses val="autoZero"/>
        <c:crossBetween val="midCat"/>
      </c:valAx>
      <c:valAx>
        <c:axId val="194131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4131200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58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3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8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56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19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8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76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38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9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92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FCF0-3996-4AD3-B6C5-0B78598BA058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5312C-80C1-42BB-AE66-A0589AC33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8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7772400" cy="1752600"/>
          </a:xfrm>
        </p:spPr>
        <p:txBody>
          <a:bodyPr/>
          <a:lstStyle/>
          <a:p>
            <a:r>
              <a:rPr lang="en-US" b="1" dirty="0" smtClean="0"/>
              <a:t>Graduation project 2</a:t>
            </a:r>
            <a:br>
              <a:rPr lang="en-US" b="1" dirty="0" smtClean="0"/>
            </a:br>
            <a:r>
              <a:rPr lang="en-US" b="1" dirty="0" smtClean="0"/>
              <a:t>Improvement on </a:t>
            </a:r>
            <a:r>
              <a:rPr lang="en-US" b="1" dirty="0" err="1" smtClean="0"/>
              <a:t>Bissan</a:t>
            </a:r>
            <a:r>
              <a:rPr lang="en-US" b="1" dirty="0" smtClean="0"/>
              <a:t> factory</a:t>
            </a:r>
            <a:endParaRPr lang="ar-JO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362200"/>
            <a:ext cx="7848600" cy="457200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Bissan</a:t>
            </a:r>
            <a:r>
              <a:rPr lang="en-US" b="1" dirty="0" smtClean="0">
                <a:solidFill>
                  <a:schemeClr val="tx1"/>
                </a:solidFill>
              </a:rPr>
              <a:t> air conditioner factory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Made by :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1.Lara </a:t>
            </a:r>
            <a:r>
              <a:rPr lang="en-US" b="1" dirty="0" err="1" smtClean="0">
                <a:solidFill>
                  <a:schemeClr val="tx1"/>
                </a:solidFill>
              </a:rPr>
              <a:t>Barakat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2.Wardah </a:t>
            </a:r>
            <a:r>
              <a:rPr lang="en-US" b="1" dirty="0" err="1" smtClean="0">
                <a:solidFill>
                  <a:schemeClr val="tx1"/>
                </a:solidFill>
              </a:rPr>
              <a:t>Shawabkeh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3.Heba </a:t>
            </a:r>
            <a:r>
              <a:rPr lang="en-US" b="1" dirty="0" err="1" smtClean="0">
                <a:solidFill>
                  <a:schemeClr val="tx1"/>
                </a:solidFill>
              </a:rPr>
              <a:t>Barham</a:t>
            </a:r>
            <a:endParaRPr lang="ar-JO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22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3. Classification </a:t>
            </a:r>
            <a:r>
              <a:rPr lang="en-US" dirty="0"/>
              <a:t>for Spare parts </a:t>
            </a:r>
            <a:r>
              <a:rPr lang="en-US" dirty="0" smtClean="0"/>
              <a:t>Inventory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63246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886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28600"/>
            <a:ext cx="8229600" cy="2776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54927"/>
            <a:ext cx="6629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33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Safety Management </a:t>
            </a:r>
            <a:r>
              <a:rPr lang="en-US" b="1" dirty="0">
                <a:solidFill>
                  <a:srgbClr val="00B050"/>
                </a:solidFill>
              </a:rPr>
              <a:t>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Every </a:t>
            </a:r>
            <a:r>
              <a:rPr lang="en-US" dirty="0"/>
              <a:t>job is dangerous in some </a:t>
            </a:r>
            <a:r>
              <a:rPr lang="en-US" dirty="0" smtClean="0"/>
              <a:t>way.</a:t>
            </a:r>
            <a:br>
              <a:rPr lang="en-US" dirty="0" smtClean="0"/>
            </a:b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Millions </a:t>
            </a:r>
            <a:r>
              <a:rPr lang="en-US" dirty="0"/>
              <a:t>of people who work in </a:t>
            </a:r>
            <a:r>
              <a:rPr lang="en-US" dirty="0" smtClean="0"/>
              <a:t>factories. They   may </a:t>
            </a:r>
            <a:r>
              <a:rPr lang="en-US" dirty="0"/>
              <a:t>suffer because of bad ventilation, dangerous chemicals or noise pollution.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000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General check list about the safety in the factory: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endParaRPr lang="en-US" dirty="0" smtClean="0">
              <a:solidFill>
                <a:srgbClr val="00B050"/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1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6897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Installation site: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GB" dirty="0" smtClean="0"/>
              <a:t>Ensure that the ceiling or the wall is solid enough to carry the weight of the system which will be mounted on it.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3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52400"/>
            <a:ext cx="8458200" cy="6430962"/>
          </a:xfrm>
        </p:spPr>
      </p:pic>
    </p:spTree>
    <p:extLst>
      <p:ext uri="{BB962C8B-B14F-4D97-AF65-F5344CB8AC3E}">
        <p14:creationId xmlns:p14="http://schemas.microsoft.com/office/powerpoint/2010/main" val="2592668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7543799" cy="5943600"/>
          </a:xfrm>
        </p:spPr>
      </p:pic>
    </p:spTree>
    <p:extLst>
      <p:ext uri="{BB962C8B-B14F-4D97-AF65-F5344CB8AC3E}">
        <p14:creationId xmlns:p14="http://schemas.microsoft.com/office/powerpoint/2010/main" val="473358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9220200" cy="69342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Installation site-outdoor unit 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</a:t>
            </a:r>
            <a:r>
              <a:rPr lang="en-US" dirty="0"/>
              <a:t>. Choose the installation location in a way that don't make noise from the system or </a:t>
            </a:r>
            <a:r>
              <a:rPr lang="en-US" dirty="0" smtClean="0"/>
              <a:t>outgoing.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2.</a:t>
            </a:r>
            <a:r>
              <a:rPr lang="en-US" dirty="0"/>
              <a:t> Installation the unit out of the reach </a:t>
            </a:r>
            <a:r>
              <a:rPr lang="en-US" dirty="0" smtClean="0"/>
              <a:t>of children.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418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9067800" cy="67818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Installation site-indoor unit: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 smtClean="0"/>
          </a:p>
          <a:p>
            <a:pPr marL="0" lvl="0" indent="0">
              <a:buNone/>
            </a:pPr>
            <a:r>
              <a:rPr lang="en-US" dirty="0" smtClean="0"/>
              <a:t>1.</a:t>
            </a:r>
            <a:r>
              <a:rPr lang="en-US" dirty="0"/>
              <a:t> Make sure that the installation position of the indoor unit can handle the weight of the unit and the associated vibration.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0" lvl="0" indent="0">
              <a:buNone/>
            </a:pPr>
            <a:r>
              <a:rPr lang="en-US" dirty="0" smtClean="0"/>
              <a:t>2.</a:t>
            </a:r>
            <a:r>
              <a:rPr lang="en-US" dirty="0"/>
              <a:t> There should be a minimum distance </a:t>
            </a:r>
            <a:r>
              <a:rPr lang="en-US" dirty="0" smtClean="0"/>
              <a:t>about 1 m </a:t>
            </a:r>
            <a:r>
              <a:rPr lang="en-US" dirty="0"/>
              <a:t>from TV or any other electric appliances.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736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Check list for the installation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8001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047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B050"/>
                </a:solidFill>
              </a:rPr>
              <a:t>Outline:</a:t>
            </a:r>
            <a:endParaRPr lang="ar-JO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Inventory Management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Management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Safety Management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Conclusion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651258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Maintenance check list: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620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010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B050"/>
                </a:solidFill>
              </a:rPr>
              <a:t>The plant risk </a:t>
            </a:r>
            <a:r>
              <a:rPr lang="en-US" b="1" dirty="0" smtClean="0">
                <a:solidFill>
                  <a:srgbClr val="00B050"/>
                </a:solidFill>
              </a:rPr>
              <a:t>assessment: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8077199" cy="502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4798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"/>
            <a:ext cx="7620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50505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47244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627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rgbClr val="00B050"/>
                </a:solidFill>
              </a:rPr>
              <a:t>Risk Identification: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>Risk Priority Number </a:t>
            </a:r>
            <a:r>
              <a:rPr lang="en-US" dirty="0"/>
              <a:t>equal S*O*D</a:t>
            </a:r>
            <a:br>
              <a:rPr lang="en-US" dirty="0"/>
            </a:br>
            <a:r>
              <a:rPr lang="en-US" dirty="0"/>
              <a:t>Fail in wire connecting = 4*4* = 64</a:t>
            </a:r>
          </a:p>
          <a:p>
            <a:pPr marL="0" indent="0">
              <a:buNone/>
            </a:pPr>
            <a:r>
              <a:rPr lang="en-US" dirty="0" smtClean="0"/>
              <a:t>    Malfunction </a:t>
            </a:r>
            <a:r>
              <a:rPr lang="en-US" dirty="0"/>
              <a:t>in packing machine = 4*4*3 = 48</a:t>
            </a:r>
            <a:br>
              <a:rPr lang="en-US" dirty="0"/>
            </a:br>
            <a:r>
              <a:rPr lang="en-US" dirty="0" smtClean="0"/>
              <a:t>    Worker </a:t>
            </a:r>
            <a:r>
              <a:rPr lang="en-US" dirty="0"/>
              <a:t>is injured by burning = 7*5*5</a:t>
            </a:r>
            <a:r>
              <a:rPr lang="en-US" b="1" dirty="0"/>
              <a:t> = </a:t>
            </a:r>
            <a:r>
              <a:rPr lang="en-US" b="1" dirty="0">
                <a:solidFill>
                  <a:srgbClr val="FF0000"/>
                </a:solidFill>
              </a:rPr>
              <a:t>175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40277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B050"/>
                </a:solidFill>
              </a:rPr>
              <a:t>Quality management:</a:t>
            </a:r>
            <a:endParaRPr lang="ar-JO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Quality Overview </a:t>
            </a:r>
          </a:p>
          <a:p>
            <a:r>
              <a:rPr lang="en-US" dirty="0" smtClean="0"/>
              <a:t>Quality Forms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5486763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9600"/>
            <a:ext cx="8229600" cy="5638800"/>
          </a:xfrm>
        </p:spPr>
      </p:pic>
    </p:spTree>
    <p:extLst>
      <p:ext uri="{BB962C8B-B14F-4D97-AF65-F5344CB8AC3E}">
        <p14:creationId xmlns:p14="http://schemas.microsoft.com/office/powerpoint/2010/main" val="20010922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81000"/>
            <a:ext cx="7239000" cy="5638799"/>
          </a:xfrm>
        </p:spPr>
      </p:pic>
    </p:spTree>
    <p:extLst>
      <p:ext uri="{BB962C8B-B14F-4D97-AF65-F5344CB8AC3E}">
        <p14:creationId xmlns:p14="http://schemas.microsoft.com/office/powerpoint/2010/main" val="1408442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62000"/>
            <a:ext cx="7162800" cy="5486400"/>
          </a:xfrm>
        </p:spPr>
      </p:pic>
    </p:spTree>
    <p:extLst>
      <p:ext uri="{BB962C8B-B14F-4D97-AF65-F5344CB8AC3E}">
        <p14:creationId xmlns:p14="http://schemas.microsoft.com/office/powerpoint/2010/main" val="24870733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00200"/>
            <a:ext cx="69342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533400" y="609600"/>
            <a:ext cx="5029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</a:rPr>
              <a:t>Upon Receipt :</a:t>
            </a:r>
            <a:endParaRPr lang="ar-JO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497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B050"/>
                </a:solidFill>
              </a:rPr>
              <a:t>Introduction:</a:t>
            </a:r>
            <a:endParaRPr lang="ar-JO" b="1" dirty="0">
              <a:solidFill>
                <a:srgbClr val="00B05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0"/>
            <a:ext cx="8305800" cy="5410200"/>
          </a:xfrm>
        </p:spPr>
      </p:pic>
    </p:spTree>
    <p:extLst>
      <p:ext uri="{BB962C8B-B14F-4D97-AF65-F5344CB8AC3E}">
        <p14:creationId xmlns:p14="http://schemas.microsoft.com/office/powerpoint/2010/main" val="3154207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B050"/>
                </a:solidFill>
              </a:rPr>
              <a:t>Quality Inspection:</a:t>
            </a:r>
            <a:endParaRPr lang="ar-JO" b="1" dirty="0">
              <a:solidFill>
                <a:srgbClr val="00B05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00200"/>
            <a:ext cx="7696200" cy="4525963"/>
          </a:xfrm>
        </p:spPr>
      </p:pic>
    </p:spTree>
    <p:extLst>
      <p:ext uri="{BB962C8B-B14F-4D97-AF65-F5344CB8AC3E}">
        <p14:creationId xmlns:p14="http://schemas.microsoft.com/office/powerpoint/2010/main" val="1983813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525301" cy="6248399"/>
          </a:xfrm>
        </p:spPr>
      </p:pic>
    </p:spTree>
    <p:extLst>
      <p:ext uri="{BB962C8B-B14F-4D97-AF65-F5344CB8AC3E}">
        <p14:creationId xmlns:p14="http://schemas.microsoft.com/office/powerpoint/2010/main" val="14777325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6934200" cy="5096937"/>
          </a:xfrm>
        </p:spPr>
      </p:pic>
    </p:spTree>
    <p:extLst>
      <p:ext uri="{BB962C8B-B14F-4D97-AF65-F5344CB8AC3E}">
        <p14:creationId xmlns:p14="http://schemas.microsoft.com/office/powerpoint/2010/main" val="27478133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4638"/>
            <a:ext cx="8686800" cy="6278562"/>
          </a:xfrm>
        </p:spPr>
      </p:pic>
    </p:spTree>
    <p:extLst>
      <p:ext uri="{BB962C8B-B14F-4D97-AF65-F5344CB8AC3E}">
        <p14:creationId xmlns:p14="http://schemas.microsoft.com/office/powerpoint/2010/main" val="4737596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4638"/>
            <a:ext cx="8762999" cy="6278562"/>
          </a:xfrm>
        </p:spPr>
      </p:pic>
    </p:spTree>
    <p:extLst>
      <p:ext uri="{BB962C8B-B14F-4D97-AF65-F5344CB8AC3E}">
        <p14:creationId xmlns:p14="http://schemas.microsoft.com/office/powerpoint/2010/main" val="18018119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74638"/>
            <a:ext cx="8686800" cy="6202362"/>
          </a:xfrm>
        </p:spPr>
      </p:pic>
    </p:spTree>
    <p:extLst>
      <p:ext uri="{BB962C8B-B14F-4D97-AF65-F5344CB8AC3E}">
        <p14:creationId xmlns:p14="http://schemas.microsoft.com/office/powerpoint/2010/main" val="4748248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8610600" cy="6310952"/>
          </a:xfrm>
        </p:spPr>
      </p:pic>
    </p:spTree>
    <p:extLst>
      <p:ext uri="{BB962C8B-B14F-4D97-AF65-F5344CB8AC3E}">
        <p14:creationId xmlns:p14="http://schemas.microsoft.com/office/powerpoint/2010/main" val="2723181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1"/>
            <a:ext cx="7772400" cy="1295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Inventory management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934" y="1776485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1. Finished Product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limit of store (3000) </a:t>
            </a:r>
            <a:r>
              <a:rPr lang="en-US" sz="2800" dirty="0" smtClean="0">
                <a:solidFill>
                  <a:schemeClr val="tx1"/>
                </a:solidFill>
              </a:rPr>
              <a:t>units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42" y="3079848"/>
            <a:ext cx="73152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47934" y="5486400"/>
            <a:ext cx="64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  A project plan could </a:t>
            </a:r>
            <a:r>
              <a:rPr lang="en-US" sz="2000" b="1" dirty="0"/>
              <a:t>suggest </a:t>
            </a:r>
            <a:r>
              <a:rPr lang="en-US" sz="2000" b="1" dirty="0" smtClean="0"/>
              <a:t>for </a:t>
            </a:r>
            <a:r>
              <a:rPr lang="en-US" sz="2000" b="1" dirty="0"/>
              <a:t>building an umbrella for temporary store for the raw materials</a:t>
            </a:r>
          </a:p>
        </p:txBody>
      </p:sp>
    </p:spTree>
    <p:extLst>
      <p:ext uri="{BB962C8B-B14F-4D97-AF65-F5344CB8AC3E}">
        <p14:creationId xmlns:p14="http://schemas.microsoft.com/office/powerpoint/2010/main" val="278299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 Minimum </a:t>
            </a:r>
            <a:r>
              <a:rPr lang="en-US" sz="2800" b="1" dirty="0"/>
              <a:t>Stock </a:t>
            </a:r>
            <a:r>
              <a:rPr lang="en-US" sz="2800" b="1" dirty="0" smtClean="0"/>
              <a:t>Level</a:t>
            </a:r>
          </a:p>
          <a:p>
            <a:pPr marL="0" indent="0">
              <a:buNone/>
            </a:pPr>
            <a:r>
              <a:rPr lang="en-GB" sz="1800" b="1" i="1" dirty="0"/>
              <a:t>Minimum Level = Re-order level -(</a:t>
            </a:r>
            <a:r>
              <a:rPr lang="en-GB" sz="1800" b="1" i="1" dirty="0" smtClean="0"/>
              <a:t>Normal </a:t>
            </a:r>
            <a:r>
              <a:rPr lang="en-GB" sz="1800" b="1" i="1" dirty="0"/>
              <a:t>consumption x Normal Re-order Point</a:t>
            </a:r>
            <a:r>
              <a:rPr lang="en-GB" sz="1800" b="1" i="1" dirty="0" smtClean="0"/>
              <a:t>)</a:t>
            </a:r>
          </a:p>
          <a:p>
            <a:r>
              <a:rPr lang="en-US" sz="1800" dirty="0"/>
              <a:t>(Case A) </a:t>
            </a:r>
            <a:r>
              <a:rPr lang="en-US" sz="1800" dirty="0" smtClean="0"/>
              <a:t>for </a:t>
            </a:r>
            <a:r>
              <a:rPr lang="en-US" sz="1800" dirty="0"/>
              <a:t>the </a:t>
            </a:r>
            <a:r>
              <a:rPr lang="en-US" sz="1800" dirty="0" smtClean="0"/>
              <a:t>months </a:t>
            </a:r>
            <a:r>
              <a:rPr lang="en-US" sz="1800" dirty="0"/>
              <a:t>from April to </a:t>
            </a:r>
            <a:r>
              <a:rPr lang="en-US" sz="1800" dirty="0" smtClean="0"/>
              <a:t>August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(Case B) from September to </a:t>
            </a:r>
            <a:r>
              <a:rPr lang="en-US" sz="1800" dirty="0" smtClean="0"/>
              <a:t>March</a:t>
            </a:r>
          </a:p>
          <a:p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7315200" cy="1529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0"/>
            <a:ext cx="7315200" cy="144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5005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/>
              <a:t>Raw </a:t>
            </a:r>
            <a:r>
              <a:rPr lang="en-US" dirty="0" smtClean="0"/>
              <a:t>Materials</a:t>
            </a:r>
          </a:p>
          <a:p>
            <a:r>
              <a:rPr lang="en-US" dirty="0"/>
              <a:t> </a:t>
            </a:r>
            <a:r>
              <a:rPr lang="en-US" dirty="0" smtClean="0"/>
              <a:t>inventory cost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01293"/>
              </p:ext>
            </p:extLst>
          </p:nvPr>
        </p:nvGraphicFramePr>
        <p:xfrm>
          <a:off x="685800" y="4279924"/>
          <a:ext cx="31242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Carrying 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in NIS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Capital 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Obsolescence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Storage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53091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32959"/>
              </p:ext>
            </p:extLst>
          </p:nvPr>
        </p:nvGraphicFramePr>
        <p:xfrm>
          <a:off x="4114800" y="2133600"/>
          <a:ext cx="38862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Ordering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NIS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Inspection</a:t>
                      </a:r>
                      <a:r>
                        <a:rPr lang="en-US" baseline="0" dirty="0" smtClean="0"/>
                        <a:t> and internal transportation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Storage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insurance, licensing, and taxes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288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Economic order quantity </a:t>
            </a:r>
          </a:p>
          <a:p>
            <a:pPr marL="0" indent="0">
              <a:buNone/>
            </a:pPr>
            <a:r>
              <a:rPr lang="en-US" sz="2400" dirty="0"/>
              <a:t>Economic-Order Quantity Formula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59868"/>
            <a:ext cx="2819400" cy="7169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59868"/>
            <a:ext cx="2733676" cy="700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10000"/>
            <a:ext cx="5181600" cy="76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898" y="4800600"/>
            <a:ext cx="1514203" cy="99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3479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/>
              <a:t>The given </a:t>
            </a:r>
            <a:r>
              <a:rPr lang="en-US" dirty="0" smtClean="0"/>
              <a:t>data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Q= 1000 units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H =1.078 NIS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D =9000 units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S = 2900 NIS</a:t>
            </a:r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74584824"/>
              </p:ext>
            </p:extLst>
          </p:nvPr>
        </p:nvGraphicFramePr>
        <p:xfrm>
          <a:off x="152400" y="2667000"/>
          <a:ext cx="5029200" cy="370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67000"/>
            <a:ext cx="3829685" cy="3886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2039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1600200"/>
            <a:ext cx="7467600" cy="30821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808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2581</TotalTime>
  <Words>223</Words>
  <Application>Microsoft Office PowerPoint</Application>
  <PresentationFormat>On-screen Show (4:3)</PresentationFormat>
  <Paragraphs>76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Times New Roman</vt:lpstr>
      <vt:lpstr>Wingdings</vt:lpstr>
      <vt:lpstr>Office Theme</vt:lpstr>
      <vt:lpstr>Graduation project 2 Improvement on Bissan factory</vt:lpstr>
      <vt:lpstr>Outline:</vt:lpstr>
      <vt:lpstr>Introduction:</vt:lpstr>
      <vt:lpstr>Inventory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Quality management:</vt:lpstr>
      <vt:lpstr>PowerPoint Presentation</vt:lpstr>
      <vt:lpstr>PowerPoint Presentation</vt:lpstr>
      <vt:lpstr>PowerPoint Presentation</vt:lpstr>
      <vt:lpstr>PowerPoint Presentation</vt:lpstr>
      <vt:lpstr>Quality Inspection: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 corner</dc:creator>
  <cp:lastModifiedBy>student</cp:lastModifiedBy>
  <cp:revision>29</cp:revision>
  <dcterms:created xsi:type="dcterms:W3CDTF">2018-05-08T15:59:01Z</dcterms:created>
  <dcterms:modified xsi:type="dcterms:W3CDTF">2018-06-20T07:03:56Z</dcterms:modified>
</cp:coreProperties>
</file>