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8" r:id="rId1"/>
  </p:sldMasterIdLst>
  <p:notesMasterIdLst>
    <p:notesMasterId r:id="rId39"/>
  </p:notesMasterIdLst>
  <p:sldIdLst>
    <p:sldId id="256" r:id="rId2"/>
    <p:sldId id="275" r:id="rId3"/>
    <p:sldId id="268" r:id="rId4"/>
    <p:sldId id="269" r:id="rId5"/>
    <p:sldId id="270" r:id="rId6"/>
    <p:sldId id="271" r:id="rId7"/>
    <p:sldId id="280" r:id="rId8"/>
    <p:sldId id="274" r:id="rId9"/>
    <p:sldId id="276" r:id="rId10"/>
    <p:sldId id="278" r:id="rId11"/>
    <p:sldId id="279" r:id="rId12"/>
    <p:sldId id="291" r:id="rId13"/>
    <p:sldId id="292" r:id="rId14"/>
    <p:sldId id="293" r:id="rId15"/>
    <p:sldId id="294" r:id="rId16"/>
    <p:sldId id="295" r:id="rId17"/>
    <p:sldId id="296" r:id="rId18"/>
    <p:sldId id="297" r:id="rId19"/>
    <p:sldId id="299" r:id="rId20"/>
    <p:sldId id="300" r:id="rId21"/>
    <p:sldId id="301" r:id="rId22"/>
    <p:sldId id="283" r:id="rId23"/>
    <p:sldId id="289" r:id="rId24"/>
    <p:sldId id="285" r:id="rId25"/>
    <p:sldId id="286" r:id="rId26"/>
    <p:sldId id="288" r:id="rId27"/>
    <p:sldId id="257" r:id="rId28"/>
    <p:sldId id="258" r:id="rId29"/>
    <p:sldId id="259" r:id="rId30"/>
    <p:sldId id="260" r:id="rId31"/>
    <p:sldId id="263" r:id="rId32"/>
    <p:sldId id="261" r:id="rId33"/>
    <p:sldId id="262" r:id="rId34"/>
    <p:sldId id="264" r:id="rId35"/>
    <p:sldId id="266" r:id="rId36"/>
    <p:sldId id="267" r:id="rId37"/>
    <p:sldId id="265"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 fady" initials="mf" lastIdx="7" clrIdx="0">
    <p:extLst>
      <p:ext uri="{19B8F6BF-5375-455C-9EA6-DF929625EA0E}">
        <p15:presenceInfo xmlns:p15="http://schemas.microsoft.com/office/powerpoint/2012/main" userId="da11dd51818a052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BD4C50-8558-4E54-B1C0-463C88120A98}" type="doc">
      <dgm:prSet loTypeId="urn:microsoft.com/office/officeart/2005/8/layout/vList6" loCatId="process" qsTypeId="urn:microsoft.com/office/officeart/2005/8/quickstyle/3d4" qsCatId="3D" csTypeId="urn:microsoft.com/office/officeart/2005/8/colors/colorful1#1" csCatId="colorful" phldr="1"/>
      <dgm:spPr/>
      <dgm:t>
        <a:bodyPr/>
        <a:lstStyle/>
        <a:p>
          <a:pPr rtl="1"/>
          <a:endParaRPr lang="ar-SA"/>
        </a:p>
      </dgm:t>
    </dgm:pt>
    <dgm:pt modelId="{9416BCFB-36B1-4F75-82E6-B53D5C6F6793}">
      <dgm:prSet phldrT="[نص]"/>
      <dgm:spPr/>
      <dgm:t>
        <a:bodyPr/>
        <a:lstStyle/>
        <a:p>
          <a:pPr rtl="1"/>
          <a:r>
            <a:rPr lang="en-US" dirty="0">
              <a:solidFill>
                <a:schemeClr val="accent6"/>
              </a:solidFill>
            </a:rPr>
            <a:t>5.1</a:t>
          </a:r>
          <a:endParaRPr lang="ar-SA" dirty="0">
            <a:solidFill>
              <a:schemeClr val="accent6"/>
            </a:solidFill>
          </a:endParaRPr>
        </a:p>
      </dgm:t>
    </dgm:pt>
    <dgm:pt modelId="{0F8B7D80-75EC-4471-A6F7-DF3007C16EAA}" type="parTrans" cxnId="{F64215AA-C80E-4485-8B8C-15EA879B0E54}">
      <dgm:prSet/>
      <dgm:spPr/>
      <dgm:t>
        <a:bodyPr/>
        <a:lstStyle/>
        <a:p>
          <a:pPr rtl="1"/>
          <a:endParaRPr lang="ar-SA"/>
        </a:p>
      </dgm:t>
    </dgm:pt>
    <dgm:pt modelId="{FD6BD53C-68D6-47E5-88BC-3B4A64A4EBD7}" type="sibTrans" cxnId="{F64215AA-C80E-4485-8B8C-15EA879B0E54}">
      <dgm:prSet/>
      <dgm:spPr/>
      <dgm:t>
        <a:bodyPr/>
        <a:lstStyle/>
        <a:p>
          <a:pPr rtl="1"/>
          <a:endParaRPr lang="ar-SA"/>
        </a:p>
      </dgm:t>
    </dgm:pt>
    <dgm:pt modelId="{615836F2-00A5-46B6-B225-722688BA10F7}">
      <dgm:prSet phldrT="[نص]"/>
      <dgm:spPr/>
      <dgm:t>
        <a:bodyPr/>
        <a:lstStyle/>
        <a:p>
          <a:pPr algn="ctr" rtl="0">
            <a:buNone/>
          </a:pPr>
          <a:r>
            <a:rPr lang="en-US" b="1" dirty="0">
              <a:solidFill>
                <a:schemeClr val="accent6"/>
              </a:solidFill>
            </a:rPr>
            <a:t>Conventional pavement design</a:t>
          </a:r>
          <a:endParaRPr lang="ar-SA" dirty="0">
            <a:solidFill>
              <a:schemeClr val="accent6"/>
            </a:solidFill>
          </a:endParaRPr>
        </a:p>
      </dgm:t>
    </dgm:pt>
    <dgm:pt modelId="{F3148476-DA6A-4303-A6D1-5CC46B0592E6}" type="parTrans" cxnId="{0F8078D9-EA62-454E-BCDD-8CBD53E5E6F4}">
      <dgm:prSet/>
      <dgm:spPr/>
      <dgm:t>
        <a:bodyPr/>
        <a:lstStyle/>
        <a:p>
          <a:pPr rtl="1"/>
          <a:endParaRPr lang="ar-SA"/>
        </a:p>
      </dgm:t>
    </dgm:pt>
    <dgm:pt modelId="{161C4AA9-4664-43A0-9777-C4C11C34E428}" type="sibTrans" cxnId="{0F8078D9-EA62-454E-BCDD-8CBD53E5E6F4}">
      <dgm:prSet/>
      <dgm:spPr/>
      <dgm:t>
        <a:bodyPr/>
        <a:lstStyle/>
        <a:p>
          <a:pPr rtl="1"/>
          <a:endParaRPr lang="ar-SA"/>
        </a:p>
      </dgm:t>
    </dgm:pt>
    <dgm:pt modelId="{D718F79B-F728-4517-9ACC-461294FEC2E2}">
      <dgm:prSet phldrT="[نص]"/>
      <dgm:spPr/>
      <dgm:t>
        <a:bodyPr/>
        <a:lstStyle/>
        <a:p>
          <a:pPr rtl="1"/>
          <a:r>
            <a:rPr lang="en-US" dirty="0">
              <a:solidFill>
                <a:schemeClr val="accent6"/>
              </a:solidFill>
            </a:rPr>
            <a:t>5.2</a:t>
          </a:r>
          <a:endParaRPr lang="ar-SA" dirty="0">
            <a:solidFill>
              <a:schemeClr val="accent6"/>
            </a:solidFill>
          </a:endParaRPr>
        </a:p>
      </dgm:t>
    </dgm:pt>
    <dgm:pt modelId="{6A6257FF-0401-4640-B49A-0D9C6F3C0157}" type="parTrans" cxnId="{BD550060-04CE-4464-BEF2-081A24359A8A}">
      <dgm:prSet/>
      <dgm:spPr/>
      <dgm:t>
        <a:bodyPr/>
        <a:lstStyle/>
        <a:p>
          <a:pPr rtl="1"/>
          <a:endParaRPr lang="ar-SA"/>
        </a:p>
      </dgm:t>
    </dgm:pt>
    <dgm:pt modelId="{539BA7D8-CC25-4276-8CC9-B15D878222D4}" type="sibTrans" cxnId="{BD550060-04CE-4464-BEF2-081A24359A8A}">
      <dgm:prSet/>
      <dgm:spPr/>
      <dgm:t>
        <a:bodyPr/>
        <a:lstStyle/>
        <a:p>
          <a:pPr rtl="1"/>
          <a:endParaRPr lang="ar-SA"/>
        </a:p>
      </dgm:t>
    </dgm:pt>
    <dgm:pt modelId="{E7BC5DC5-9698-40AF-9101-027DCE30F339}">
      <dgm:prSet phldrT="[نص]"/>
      <dgm:spPr/>
      <dgm:t>
        <a:bodyPr/>
        <a:lstStyle/>
        <a:p>
          <a:pPr algn="ctr" rtl="0">
            <a:buNone/>
          </a:pPr>
          <a:r>
            <a:rPr lang="en-US" b="1" dirty="0">
              <a:solidFill>
                <a:schemeClr val="accent6"/>
              </a:solidFill>
            </a:rPr>
            <a:t>Permeable Pavement</a:t>
          </a:r>
          <a:endParaRPr lang="ar-SA" dirty="0">
            <a:solidFill>
              <a:schemeClr val="accent6"/>
            </a:solidFill>
          </a:endParaRPr>
        </a:p>
      </dgm:t>
    </dgm:pt>
    <dgm:pt modelId="{650CC11B-11F9-4839-B9DB-EC7C2A267F66}" type="parTrans" cxnId="{F2512B7D-EEEE-4B52-8876-DC0220B84DD9}">
      <dgm:prSet/>
      <dgm:spPr/>
      <dgm:t>
        <a:bodyPr/>
        <a:lstStyle/>
        <a:p>
          <a:pPr rtl="1"/>
          <a:endParaRPr lang="ar-SA"/>
        </a:p>
      </dgm:t>
    </dgm:pt>
    <dgm:pt modelId="{307F8741-56BF-49B6-9F6D-26DD57911FBA}" type="sibTrans" cxnId="{F2512B7D-EEEE-4B52-8876-DC0220B84DD9}">
      <dgm:prSet/>
      <dgm:spPr/>
      <dgm:t>
        <a:bodyPr/>
        <a:lstStyle/>
        <a:p>
          <a:pPr rtl="1"/>
          <a:endParaRPr lang="ar-SA"/>
        </a:p>
      </dgm:t>
    </dgm:pt>
    <dgm:pt modelId="{01BD222C-592B-46D9-84E9-56AB916B380B}" type="pres">
      <dgm:prSet presAssocID="{30BD4C50-8558-4E54-B1C0-463C88120A98}" presName="Name0" presStyleCnt="0">
        <dgm:presLayoutVars>
          <dgm:dir/>
          <dgm:animLvl val="lvl"/>
          <dgm:resizeHandles/>
        </dgm:presLayoutVars>
      </dgm:prSet>
      <dgm:spPr/>
    </dgm:pt>
    <dgm:pt modelId="{FB673DAB-CD05-44DE-AA8A-8964462FE6B6}" type="pres">
      <dgm:prSet presAssocID="{9416BCFB-36B1-4F75-82E6-B53D5C6F6793}" presName="linNode" presStyleCnt="0"/>
      <dgm:spPr/>
    </dgm:pt>
    <dgm:pt modelId="{E38CCB77-2D4E-4FB8-A274-F5DCF9496E8E}" type="pres">
      <dgm:prSet presAssocID="{9416BCFB-36B1-4F75-82E6-B53D5C6F6793}" presName="parentShp" presStyleLbl="node1" presStyleIdx="0" presStyleCnt="2">
        <dgm:presLayoutVars>
          <dgm:bulletEnabled val="1"/>
        </dgm:presLayoutVars>
      </dgm:prSet>
      <dgm:spPr/>
    </dgm:pt>
    <dgm:pt modelId="{58DD0823-685E-41F9-8583-493BACDF6BDD}" type="pres">
      <dgm:prSet presAssocID="{9416BCFB-36B1-4F75-82E6-B53D5C6F6793}" presName="childShp" presStyleLbl="bgAccFollowNode1" presStyleIdx="0" presStyleCnt="2">
        <dgm:presLayoutVars>
          <dgm:bulletEnabled val="1"/>
        </dgm:presLayoutVars>
      </dgm:prSet>
      <dgm:spPr/>
    </dgm:pt>
    <dgm:pt modelId="{7C7E7854-5C3C-458C-936B-5113AB2BB481}" type="pres">
      <dgm:prSet presAssocID="{FD6BD53C-68D6-47E5-88BC-3B4A64A4EBD7}" presName="spacing" presStyleCnt="0"/>
      <dgm:spPr/>
    </dgm:pt>
    <dgm:pt modelId="{FB0CBE36-7D16-4B37-B873-C5E3876FAB12}" type="pres">
      <dgm:prSet presAssocID="{D718F79B-F728-4517-9ACC-461294FEC2E2}" presName="linNode" presStyleCnt="0"/>
      <dgm:spPr/>
    </dgm:pt>
    <dgm:pt modelId="{8967ACDE-D329-4B8C-9048-9ECF529C2B4D}" type="pres">
      <dgm:prSet presAssocID="{D718F79B-F728-4517-9ACC-461294FEC2E2}" presName="parentShp" presStyleLbl="node1" presStyleIdx="1" presStyleCnt="2">
        <dgm:presLayoutVars>
          <dgm:bulletEnabled val="1"/>
        </dgm:presLayoutVars>
      </dgm:prSet>
      <dgm:spPr/>
    </dgm:pt>
    <dgm:pt modelId="{33B948F7-5FF3-4253-ADE9-FAC12D710435}" type="pres">
      <dgm:prSet presAssocID="{D718F79B-F728-4517-9ACC-461294FEC2E2}" presName="childShp" presStyleLbl="bgAccFollowNode1" presStyleIdx="1" presStyleCnt="2">
        <dgm:presLayoutVars>
          <dgm:bulletEnabled val="1"/>
        </dgm:presLayoutVars>
      </dgm:prSet>
      <dgm:spPr/>
    </dgm:pt>
  </dgm:ptLst>
  <dgm:cxnLst>
    <dgm:cxn modelId="{DBFC620B-FD23-4650-8C97-CEF882DE2110}" type="presOf" srcId="{30BD4C50-8558-4E54-B1C0-463C88120A98}" destId="{01BD222C-592B-46D9-84E9-56AB916B380B}" srcOrd="0" destOrd="0" presId="urn:microsoft.com/office/officeart/2005/8/layout/vList6"/>
    <dgm:cxn modelId="{BD550060-04CE-4464-BEF2-081A24359A8A}" srcId="{30BD4C50-8558-4E54-B1C0-463C88120A98}" destId="{D718F79B-F728-4517-9ACC-461294FEC2E2}" srcOrd="1" destOrd="0" parTransId="{6A6257FF-0401-4640-B49A-0D9C6F3C0157}" sibTransId="{539BA7D8-CC25-4276-8CC9-B15D878222D4}"/>
    <dgm:cxn modelId="{E251704E-0A3E-40EB-A10A-892FBD000FA8}" type="presOf" srcId="{9416BCFB-36B1-4F75-82E6-B53D5C6F6793}" destId="{E38CCB77-2D4E-4FB8-A274-F5DCF9496E8E}" srcOrd="0" destOrd="0" presId="urn:microsoft.com/office/officeart/2005/8/layout/vList6"/>
    <dgm:cxn modelId="{F2512B7D-EEEE-4B52-8876-DC0220B84DD9}" srcId="{D718F79B-F728-4517-9ACC-461294FEC2E2}" destId="{E7BC5DC5-9698-40AF-9101-027DCE30F339}" srcOrd="0" destOrd="0" parTransId="{650CC11B-11F9-4839-B9DB-EC7C2A267F66}" sibTransId="{307F8741-56BF-49B6-9F6D-26DD57911FBA}"/>
    <dgm:cxn modelId="{74B09390-F502-4D6D-9088-358EAB126DDE}" type="presOf" srcId="{615836F2-00A5-46B6-B225-722688BA10F7}" destId="{58DD0823-685E-41F9-8583-493BACDF6BDD}" srcOrd="0" destOrd="0" presId="urn:microsoft.com/office/officeart/2005/8/layout/vList6"/>
    <dgm:cxn modelId="{F43CED9A-1D4A-4D89-B22D-37FBA81B6062}" type="presOf" srcId="{D718F79B-F728-4517-9ACC-461294FEC2E2}" destId="{8967ACDE-D329-4B8C-9048-9ECF529C2B4D}" srcOrd="0" destOrd="0" presId="urn:microsoft.com/office/officeart/2005/8/layout/vList6"/>
    <dgm:cxn modelId="{F64215AA-C80E-4485-8B8C-15EA879B0E54}" srcId="{30BD4C50-8558-4E54-B1C0-463C88120A98}" destId="{9416BCFB-36B1-4F75-82E6-B53D5C6F6793}" srcOrd="0" destOrd="0" parTransId="{0F8B7D80-75EC-4471-A6F7-DF3007C16EAA}" sibTransId="{FD6BD53C-68D6-47E5-88BC-3B4A64A4EBD7}"/>
    <dgm:cxn modelId="{CFD041B2-7A95-4495-876D-9E8F79E89554}" type="presOf" srcId="{E7BC5DC5-9698-40AF-9101-027DCE30F339}" destId="{33B948F7-5FF3-4253-ADE9-FAC12D710435}" srcOrd="0" destOrd="0" presId="urn:microsoft.com/office/officeart/2005/8/layout/vList6"/>
    <dgm:cxn modelId="{0F8078D9-EA62-454E-BCDD-8CBD53E5E6F4}" srcId="{9416BCFB-36B1-4F75-82E6-B53D5C6F6793}" destId="{615836F2-00A5-46B6-B225-722688BA10F7}" srcOrd="0" destOrd="0" parTransId="{F3148476-DA6A-4303-A6D1-5CC46B0592E6}" sibTransId="{161C4AA9-4664-43A0-9777-C4C11C34E428}"/>
    <dgm:cxn modelId="{5BFA54F9-D556-4543-8E32-4891CCFA790A}" type="presParOf" srcId="{01BD222C-592B-46D9-84E9-56AB916B380B}" destId="{FB673DAB-CD05-44DE-AA8A-8964462FE6B6}" srcOrd="0" destOrd="0" presId="urn:microsoft.com/office/officeart/2005/8/layout/vList6"/>
    <dgm:cxn modelId="{95505CD6-119F-4A56-BB2D-43845922082B}" type="presParOf" srcId="{FB673DAB-CD05-44DE-AA8A-8964462FE6B6}" destId="{E38CCB77-2D4E-4FB8-A274-F5DCF9496E8E}" srcOrd="0" destOrd="0" presId="urn:microsoft.com/office/officeart/2005/8/layout/vList6"/>
    <dgm:cxn modelId="{150B4662-218C-4D33-8754-1909F08883AB}" type="presParOf" srcId="{FB673DAB-CD05-44DE-AA8A-8964462FE6B6}" destId="{58DD0823-685E-41F9-8583-493BACDF6BDD}" srcOrd="1" destOrd="0" presId="urn:microsoft.com/office/officeart/2005/8/layout/vList6"/>
    <dgm:cxn modelId="{4BBFF625-698E-4976-8442-EEBBB9F74385}" type="presParOf" srcId="{01BD222C-592B-46D9-84E9-56AB916B380B}" destId="{7C7E7854-5C3C-458C-936B-5113AB2BB481}" srcOrd="1" destOrd="0" presId="urn:microsoft.com/office/officeart/2005/8/layout/vList6"/>
    <dgm:cxn modelId="{18FB8625-C0A9-4BED-927E-4E1C0F49C6D5}" type="presParOf" srcId="{01BD222C-592B-46D9-84E9-56AB916B380B}" destId="{FB0CBE36-7D16-4B37-B873-C5E3876FAB12}" srcOrd="2" destOrd="0" presId="urn:microsoft.com/office/officeart/2005/8/layout/vList6"/>
    <dgm:cxn modelId="{2BF29D8F-547E-4A38-9C2C-4ED84F8594DA}" type="presParOf" srcId="{FB0CBE36-7D16-4B37-B873-C5E3876FAB12}" destId="{8967ACDE-D329-4B8C-9048-9ECF529C2B4D}" srcOrd="0" destOrd="0" presId="urn:microsoft.com/office/officeart/2005/8/layout/vList6"/>
    <dgm:cxn modelId="{52C9F3F4-913A-4CAA-B320-A6A4CEC17B27}" type="presParOf" srcId="{FB0CBE36-7D16-4B37-B873-C5E3876FAB12}" destId="{33B948F7-5FF3-4253-ADE9-FAC12D71043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DD0823-685E-41F9-8583-493BACDF6BDD}">
      <dsp:nvSpPr>
        <dsp:cNvPr id="0" name=""/>
        <dsp:cNvSpPr/>
      </dsp:nvSpPr>
      <dsp:spPr>
        <a:xfrm>
          <a:off x="3034986" y="498"/>
          <a:ext cx="4552479" cy="1944620"/>
        </a:xfrm>
        <a:prstGeom prst="rightArrow">
          <a:avLst>
            <a:gd name="adj1" fmla="val 75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285750" lvl="1" indent="-285750" algn="ctr" defTabSz="1466850" rtl="0">
            <a:lnSpc>
              <a:spcPct val="90000"/>
            </a:lnSpc>
            <a:spcBef>
              <a:spcPct val="0"/>
            </a:spcBef>
            <a:spcAft>
              <a:spcPct val="15000"/>
            </a:spcAft>
            <a:buNone/>
          </a:pPr>
          <a:r>
            <a:rPr lang="en-US" sz="3300" b="1" kern="1200" dirty="0">
              <a:solidFill>
                <a:schemeClr val="accent6"/>
              </a:solidFill>
            </a:rPr>
            <a:t>Conventional pavement design</a:t>
          </a:r>
          <a:endParaRPr lang="ar-SA" sz="3300" kern="1200" dirty="0">
            <a:solidFill>
              <a:schemeClr val="accent6"/>
            </a:solidFill>
          </a:endParaRPr>
        </a:p>
      </dsp:txBody>
      <dsp:txXfrm>
        <a:off x="3034986" y="243576"/>
        <a:ext cx="3823247" cy="1458465"/>
      </dsp:txXfrm>
    </dsp:sp>
    <dsp:sp modelId="{E38CCB77-2D4E-4FB8-A274-F5DCF9496E8E}">
      <dsp:nvSpPr>
        <dsp:cNvPr id="0" name=""/>
        <dsp:cNvSpPr/>
      </dsp:nvSpPr>
      <dsp:spPr>
        <a:xfrm>
          <a:off x="0" y="498"/>
          <a:ext cx="3034986" cy="1944620"/>
        </a:xfrm>
        <a:prstGeom prst="round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rtl="1">
            <a:lnSpc>
              <a:spcPct val="90000"/>
            </a:lnSpc>
            <a:spcBef>
              <a:spcPct val="0"/>
            </a:spcBef>
            <a:spcAft>
              <a:spcPct val="35000"/>
            </a:spcAft>
            <a:buNone/>
          </a:pPr>
          <a:r>
            <a:rPr lang="en-US" sz="6500" kern="1200" dirty="0">
              <a:solidFill>
                <a:schemeClr val="accent6"/>
              </a:solidFill>
            </a:rPr>
            <a:t>5.1</a:t>
          </a:r>
          <a:endParaRPr lang="ar-SA" sz="6500" kern="1200" dirty="0">
            <a:solidFill>
              <a:schemeClr val="accent6"/>
            </a:solidFill>
          </a:endParaRPr>
        </a:p>
      </dsp:txBody>
      <dsp:txXfrm>
        <a:off x="94929" y="95427"/>
        <a:ext cx="2845128" cy="1754762"/>
      </dsp:txXfrm>
    </dsp:sp>
    <dsp:sp modelId="{33B948F7-5FF3-4253-ADE9-FAC12D710435}">
      <dsp:nvSpPr>
        <dsp:cNvPr id="0" name=""/>
        <dsp:cNvSpPr/>
      </dsp:nvSpPr>
      <dsp:spPr>
        <a:xfrm>
          <a:off x="3034986" y="2139581"/>
          <a:ext cx="4552479" cy="1944620"/>
        </a:xfrm>
        <a:prstGeom prst="rightArrow">
          <a:avLst>
            <a:gd name="adj1" fmla="val 75000"/>
            <a:gd name="adj2" fmla="val 5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285750" lvl="1" indent="-285750" algn="ctr" defTabSz="1466850" rtl="0">
            <a:lnSpc>
              <a:spcPct val="90000"/>
            </a:lnSpc>
            <a:spcBef>
              <a:spcPct val="0"/>
            </a:spcBef>
            <a:spcAft>
              <a:spcPct val="15000"/>
            </a:spcAft>
            <a:buNone/>
          </a:pPr>
          <a:r>
            <a:rPr lang="en-US" sz="3300" b="1" kern="1200" dirty="0">
              <a:solidFill>
                <a:schemeClr val="accent6"/>
              </a:solidFill>
            </a:rPr>
            <a:t>Permeable Pavement</a:t>
          </a:r>
          <a:endParaRPr lang="ar-SA" sz="3300" kern="1200" dirty="0">
            <a:solidFill>
              <a:schemeClr val="accent6"/>
            </a:solidFill>
          </a:endParaRPr>
        </a:p>
      </dsp:txBody>
      <dsp:txXfrm>
        <a:off x="3034986" y="2382659"/>
        <a:ext cx="3823247" cy="1458465"/>
      </dsp:txXfrm>
    </dsp:sp>
    <dsp:sp modelId="{8967ACDE-D329-4B8C-9048-9ECF529C2B4D}">
      <dsp:nvSpPr>
        <dsp:cNvPr id="0" name=""/>
        <dsp:cNvSpPr/>
      </dsp:nvSpPr>
      <dsp:spPr>
        <a:xfrm>
          <a:off x="0" y="2139581"/>
          <a:ext cx="3034986" cy="1944620"/>
        </a:xfrm>
        <a:prstGeom prst="round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rtl="1">
            <a:lnSpc>
              <a:spcPct val="90000"/>
            </a:lnSpc>
            <a:spcBef>
              <a:spcPct val="0"/>
            </a:spcBef>
            <a:spcAft>
              <a:spcPct val="35000"/>
            </a:spcAft>
            <a:buNone/>
          </a:pPr>
          <a:r>
            <a:rPr lang="en-US" sz="6500" kern="1200" dirty="0">
              <a:solidFill>
                <a:schemeClr val="accent6"/>
              </a:solidFill>
            </a:rPr>
            <a:t>5.2</a:t>
          </a:r>
          <a:endParaRPr lang="ar-SA" sz="6500" kern="1200" dirty="0">
            <a:solidFill>
              <a:schemeClr val="accent6"/>
            </a:solidFill>
          </a:endParaRPr>
        </a:p>
      </dsp:txBody>
      <dsp:txXfrm>
        <a:off x="94929" y="2234510"/>
        <a:ext cx="2845128" cy="1754762"/>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5C1930-7CE9-4F54-88D4-465DF965A5A1}" type="datetimeFigureOut">
              <a:rPr lang="en-US" smtClean="0"/>
              <a:t>1/16/2022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F6E381-4C9A-4692-8F73-5130532D29A5}" type="slidenum">
              <a:rPr lang="en-US" smtClean="0"/>
              <a:t>‹#›</a:t>
            </a:fld>
            <a:endParaRPr lang="en-US"/>
          </a:p>
        </p:txBody>
      </p:sp>
    </p:spTree>
    <p:extLst>
      <p:ext uri="{BB962C8B-B14F-4D97-AF65-F5344CB8AC3E}">
        <p14:creationId xmlns:p14="http://schemas.microsoft.com/office/powerpoint/2010/main" val="4029389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6E381-4C9A-4692-8F73-5130532D29A5}" type="slidenum">
              <a:rPr lang="en-US" smtClean="0"/>
              <a:t>20</a:t>
            </a:fld>
            <a:endParaRPr lang="en-US"/>
          </a:p>
        </p:txBody>
      </p:sp>
    </p:spTree>
    <p:extLst>
      <p:ext uri="{BB962C8B-B14F-4D97-AF65-F5344CB8AC3E}">
        <p14:creationId xmlns:p14="http://schemas.microsoft.com/office/powerpoint/2010/main" val="2828995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F6E381-4C9A-4692-8F73-5130532D29A5}" type="slidenum">
              <a:rPr lang="en-US" smtClean="0"/>
              <a:t>21</a:t>
            </a:fld>
            <a:endParaRPr lang="en-US"/>
          </a:p>
        </p:txBody>
      </p:sp>
    </p:spTree>
    <p:extLst>
      <p:ext uri="{BB962C8B-B14F-4D97-AF65-F5344CB8AC3E}">
        <p14:creationId xmlns:p14="http://schemas.microsoft.com/office/powerpoint/2010/main" val="4263842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0BB63CEA-8A0D-4375-B1A3-E964438A94AE}" type="datetimeFigureOut">
              <a:rPr lang="en-US" smtClean="0"/>
              <a:t>1/16/2022</a:t>
            </a:fld>
            <a:endParaRPr lang="en-US"/>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56C38E4D-170E-43DF-98ED-3B8DE451B84C}"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3072766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B63CEA-8A0D-4375-B1A3-E964438A94AE}" type="datetimeFigureOut">
              <a:rPr lang="en-US" smtClean="0"/>
              <a:t>1/16/2022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C38E4D-170E-43DF-98ED-3B8DE451B84C}" type="slidenum">
              <a:rPr lang="en-US" smtClean="0"/>
              <a:t>‹#›</a:t>
            </a:fld>
            <a:endParaRPr lang="en-US"/>
          </a:p>
        </p:txBody>
      </p:sp>
    </p:spTree>
    <p:extLst>
      <p:ext uri="{BB962C8B-B14F-4D97-AF65-F5344CB8AC3E}">
        <p14:creationId xmlns:p14="http://schemas.microsoft.com/office/powerpoint/2010/main" val="3864681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B63CEA-8A0D-4375-B1A3-E964438A94AE}" type="datetimeFigureOut">
              <a:rPr lang="en-US" smtClean="0"/>
              <a:t>1/16/2022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C38E4D-170E-43DF-98ED-3B8DE451B84C}" type="slidenum">
              <a:rPr lang="en-US" smtClean="0"/>
              <a:t>‹#›</a:t>
            </a:fld>
            <a:endParaRPr lang="en-US"/>
          </a:p>
        </p:txBody>
      </p:sp>
    </p:spTree>
    <p:extLst>
      <p:ext uri="{BB962C8B-B14F-4D97-AF65-F5344CB8AC3E}">
        <p14:creationId xmlns:p14="http://schemas.microsoft.com/office/powerpoint/2010/main" val="2712974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B63CEA-8A0D-4375-B1A3-E964438A94AE}" type="datetimeFigureOut">
              <a:rPr lang="en-US" smtClean="0"/>
              <a:t>1/16/2022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C38E4D-170E-43DF-98ED-3B8DE451B84C}" type="slidenum">
              <a:rPr lang="en-US" smtClean="0"/>
              <a:t>‹#›</a:t>
            </a:fld>
            <a:endParaRPr lang="en-US"/>
          </a:p>
        </p:txBody>
      </p:sp>
    </p:spTree>
    <p:extLst>
      <p:ext uri="{BB962C8B-B14F-4D97-AF65-F5344CB8AC3E}">
        <p14:creationId xmlns:p14="http://schemas.microsoft.com/office/powerpoint/2010/main" val="407517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B63CEA-8A0D-4375-B1A3-E964438A94AE}" type="datetimeFigureOut">
              <a:rPr lang="en-US" smtClean="0"/>
              <a:t>1/16/2022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C38E4D-170E-43DF-98ED-3B8DE451B84C}"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42284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BB63CEA-8A0D-4375-B1A3-E964438A94AE}" type="datetimeFigureOut">
              <a:rPr lang="en-US" smtClean="0"/>
              <a:t>1/16/2022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C38E4D-170E-43DF-98ED-3B8DE451B84C}" type="slidenum">
              <a:rPr lang="en-US" smtClean="0"/>
              <a:t>‹#›</a:t>
            </a:fld>
            <a:endParaRPr lang="en-US"/>
          </a:p>
        </p:txBody>
      </p:sp>
    </p:spTree>
    <p:extLst>
      <p:ext uri="{BB962C8B-B14F-4D97-AF65-F5344CB8AC3E}">
        <p14:creationId xmlns:p14="http://schemas.microsoft.com/office/powerpoint/2010/main" val="1478005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BB63CEA-8A0D-4375-B1A3-E964438A94AE}" type="datetimeFigureOut">
              <a:rPr lang="en-US" smtClean="0"/>
              <a:t>1/16/2022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C38E4D-170E-43DF-98ED-3B8DE451B84C}" type="slidenum">
              <a:rPr lang="en-US" smtClean="0"/>
              <a:t>‹#›</a:t>
            </a:fld>
            <a:endParaRPr lang="en-US"/>
          </a:p>
        </p:txBody>
      </p:sp>
    </p:spTree>
    <p:extLst>
      <p:ext uri="{BB962C8B-B14F-4D97-AF65-F5344CB8AC3E}">
        <p14:creationId xmlns:p14="http://schemas.microsoft.com/office/powerpoint/2010/main" val="2773933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63CEA-8A0D-4375-B1A3-E964438A94AE}" type="datetimeFigureOut">
              <a:rPr lang="en-US" smtClean="0"/>
              <a:t>1/16/2022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C38E4D-170E-43DF-98ED-3B8DE451B84C}" type="slidenum">
              <a:rPr lang="en-US" smtClean="0"/>
              <a:t>‹#›</a:t>
            </a:fld>
            <a:endParaRPr lang="en-US"/>
          </a:p>
        </p:txBody>
      </p:sp>
    </p:spTree>
    <p:extLst>
      <p:ext uri="{BB962C8B-B14F-4D97-AF65-F5344CB8AC3E}">
        <p14:creationId xmlns:p14="http://schemas.microsoft.com/office/powerpoint/2010/main" val="2400756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B63CEA-8A0D-4375-B1A3-E964438A94AE}" type="datetimeFigureOut">
              <a:rPr lang="en-US" smtClean="0"/>
              <a:t>1/16/2022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C38E4D-170E-43DF-98ED-3B8DE451B84C}" type="slidenum">
              <a:rPr lang="en-US" smtClean="0"/>
              <a:t>‹#›</a:t>
            </a:fld>
            <a:endParaRPr lang="en-US"/>
          </a:p>
        </p:txBody>
      </p:sp>
    </p:spTree>
    <p:extLst>
      <p:ext uri="{BB962C8B-B14F-4D97-AF65-F5344CB8AC3E}">
        <p14:creationId xmlns:p14="http://schemas.microsoft.com/office/powerpoint/2010/main" val="1003633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B63CEA-8A0D-4375-B1A3-E964438A94AE}" type="datetimeFigureOut">
              <a:rPr lang="en-US" smtClean="0"/>
              <a:t>1/16/2022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C38E4D-170E-43DF-98ED-3B8DE451B84C}" type="slidenum">
              <a:rPr lang="en-US" smtClean="0"/>
              <a:t>‹#›</a:t>
            </a:fld>
            <a:endParaRPr lang="en-US"/>
          </a:p>
        </p:txBody>
      </p:sp>
    </p:spTree>
    <p:extLst>
      <p:ext uri="{BB962C8B-B14F-4D97-AF65-F5344CB8AC3E}">
        <p14:creationId xmlns:p14="http://schemas.microsoft.com/office/powerpoint/2010/main" val="3481900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BB63CEA-8A0D-4375-B1A3-E964438A94AE}" type="datetimeFigureOut">
              <a:rPr lang="en-US" smtClean="0"/>
              <a:t>1/16/2022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C38E4D-170E-43DF-98ED-3B8DE451B84C}" type="slidenum">
              <a:rPr lang="en-US" smtClean="0"/>
              <a:t>‹#›</a:t>
            </a:fld>
            <a:endParaRPr lang="en-US"/>
          </a:p>
        </p:txBody>
      </p:sp>
    </p:spTree>
    <p:extLst>
      <p:ext uri="{BB962C8B-B14F-4D97-AF65-F5344CB8AC3E}">
        <p14:creationId xmlns:p14="http://schemas.microsoft.com/office/powerpoint/2010/main" val="3351521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0BB63CEA-8A0D-4375-B1A3-E964438A94AE}" type="datetimeFigureOut">
              <a:rPr lang="en-US" smtClean="0"/>
              <a:t>1/16/2022</a:t>
            </a:fld>
            <a:endParaRPr lang="en-US"/>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56C38E4D-170E-43DF-98ED-3B8DE451B84C}" type="slidenum">
              <a:rPr lang="en-US" smtClean="0"/>
              <a:t>‹#›</a:t>
            </a:fld>
            <a:endParaRPr lang="en-US"/>
          </a:p>
        </p:txBody>
      </p:sp>
    </p:spTree>
    <p:extLst>
      <p:ext uri="{BB962C8B-B14F-4D97-AF65-F5344CB8AC3E}">
        <p14:creationId xmlns:p14="http://schemas.microsoft.com/office/powerpoint/2010/main" val="3900708094"/>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E240-F080-43F7-9DCE-F240661C2D48}"/>
              </a:ext>
            </a:extLst>
          </p:cNvPr>
          <p:cNvSpPr>
            <a:spLocks noGrp="1"/>
          </p:cNvSpPr>
          <p:nvPr>
            <p:ph type="ctrTitle"/>
          </p:nvPr>
        </p:nvSpPr>
        <p:spPr>
          <a:xfrm>
            <a:off x="222738" y="1466556"/>
            <a:ext cx="11746523" cy="2500533"/>
          </a:xfrm>
        </p:spPr>
        <p:txBody>
          <a:bodyPr>
            <a:normAutofit/>
          </a:bodyPr>
          <a:lstStyle/>
          <a:p>
            <a:pPr algn="ctr"/>
            <a:r>
              <a:rPr lang="en-US" sz="40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Economic &amp; Environmental Impact assessment for porous asphalt applications in Nablus, Palestine</a:t>
            </a:r>
            <a:br>
              <a:rPr lang="en-US" sz="4000" dirty="0">
                <a:solidFill>
                  <a:schemeClr val="bg1"/>
                </a:solidFill>
                <a:effectLst/>
                <a:latin typeface="Times New Roman" panose="02020603050405020304" pitchFamily="18" charset="0"/>
                <a:ea typeface="Calibri" panose="020F0502020204030204" pitchFamily="34" charset="0"/>
                <a:cs typeface="Arial" panose="020B0604020202020204" pitchFamily="34" charset="0"/>
              </a:rPr>
            </a:br>
            <a:endParaRPr lang="en-US" sz="4000" dirty="0">
              <a:solidFill>
                <a:schemeClr val="bg1"/>
              </a:solidFill>
            </a:endParaRPr>
          </a:p>
        </p:txBody>
      </p:sp>
    </p:spTree>
    <p:extLst>
      <p:ext uri="{BB962C8B-B14F-4D97-AF65-F5344CB8AC3E}">
        <p14:creationId xmlns:p14="http://schemas.microsoft.com/office/powerpoint/2010/main" val="444986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C7F3F5E7-59F6-4AB7-A8A5-3B36FBD9A95F}"/>
              </a:ext>
            </a:extLst>
          </p:cNvPr>
          <p:cNvSpPr>
            <a:spLocks noGrp="1"/>
          </p:cNvSpPr>
          <p:nvPr>
            <p:ph type="title"/>
          </p:nvPr>
        </p:nvSpPr>
        <p:spPr/>
        <p:txBody>
          <a:bodyPr/>
          <a:lstStyle/>
          <a:p>
            <a:pPr algn="ctr"/>
            <a:r>
              <a:rPr lang="en-US" dirty="0"/>
              <a:t>3. METHODOLOGY</a:t>
            </a:r>
            <a:endParaRPr lang="ar-SA" dirty="0"/>
          </a:p>
        </p:txBody>
      </p:sp>
      <p:sp>
        <p:nvSpPr>
          <p:cNvPr id="3" name="عنصر نائب للمحتوى 2">
            <a:extLst>
              <a:ext uri="{FF2B5EF4-FFF2-40B4-BE49-F238E27FC236}">
                <a16:creationId xmlns:a16="http://schemas.microsoft.com/office/drawing/2014/main" id="{15F2E6E2-EB8D-477F-8473-0E6AFAB9E4E9}"/>
              </a:ext>
            </a:extLst>
          </p:cNvPr>
          <p:cNvSpPr>
            <a:spLocks noGrp="1"/>
          </p:cNvSpPr>
          <p:nvPr>
            <p:ph idx="1"/>
          </p:nvPr>
        </p:nvSpPr>
        <p:spPr>
          <a:xfrm>
            <a:off x="1135263" y="1028541"/>
            <a:ext cx="8595360" cy="4351337"/>
          </a:xfrm>
        </p:spPr>
        <p:txBody>
          <a:bodyPr>
            <a:normAutofit fontScale="92500" lnSpcReduction="10000"/>
          </a:bodyPr>
          <a:lstStyle/>
          <a:p>
            <a:pPr marL="0" indent="0" algn="l" rtl="0">
              <a:buNone/>
            </a:pPr>
            <a:r>
              <a:rPr lang="en-US" sz="4000" b="1" dirty="0">
                <a:solidFill>
                  <a:schemeClr val="accent6"/>
                </a:solidFill>
                <a:latin typeface="Times New Roman" panose="02020603050405020304" pitchFamily="18" charset="0"/>
                <a:cs typeface="Times New Roman" panose="02020603050405020304" pitchFamily="18" charset="0"/>
              </a:rPr>
              <a:t>Methodology </a:t>
            </a:r>
          </a:p>
          <a:p>
            <a:pPr marL="0" indent="0" algn="l" rtl="0">
              <a:buNone/>
            </a:pPr>
            <a:r>
              <a:rPr lang="en-US" sz="3000" dirty="0">
                <a:solidFill>
                  <a:schemeClr val="accent6"/>
                </a:solidFill>
                <a:latin typeface="Times New Roman" panose="02020603050405020304" pitchFamily="18" charset="0"/>
                <a:cs typeface="Times New Roman" panose="02020603050405020304" pitchFamily="18" charset="0"/>
              </a:rPr>
              <a:t>Sources of data</a:t>
            </a:r>
          </a:p>
          <a:p>
            <a:pPr algn="l" rtl="0"/>
            <a:r>
              <a:rPr lang="en-US" sz="2000" dirty="0">
                <a:solidFill>
                  <a:srgbClr val="080808"/>
                </a:solidFill>
                <a:latin typeface="Times New Roman" panose="02020603050405020304" pitchFamily="18" charset="0"/>
                <a:cs typeface="Times New Roman" panose="02020603050405020304" pitchFamily="18" charset="0"/>
              </a:rPr>
              <a:t>Literature Review.</a:t>
            </a:r>
          </a:p>
          <a:p>
            <a:pPr algn="l" rtl="0"/>
            <a:r>
              <a:rPr lang="en-US" sz="2000" dirty="0">
                <a:solidFill>
                  <a:srgbClr val="080808"/>
                </a:solidFill>
                <a:latin typeface="Times New Roman" panose="02020603050405020304" pitchFamily="18" charset="0"/>
                <a:cs typeface="Times New Roman" panose="02020603050405020304" pitchFamily="18" charset="0"/>
              </a:rPr>
              <a:t>The Permeable Pavements Task Committee book published by The American Society of Civil Engineers. </a:t>
            </a:r>
          </a:p>
          <a:p>
            <a:pPr algn="l" rtl="0"/>
            <a:r>
              <a:rPr lang="en-US" sz="2000" dirty="0">
                <a:solidFill>
                  <a:srgbClr val="080808"/>
                </a:solidFill>
                <a:latin typeface="Times New Roman" panose="02020603050405020304" pitchFamily="18" charset="0"/>
                <a:cs typeface="Times New Roman" panose="02020603050405020304" pitchFamily="18" charset="0"/>
              </a:rPr>
              <a:t>Geotechnical Map for Nablus city.</a:t>
            </a:r>
          </a:p>
          <a:p>
            <a:pPr algn="l" rtl="0"/>
            <a:r>
              <a:rPr lang="en-US" sz="2000" dirty="0">
                <a:solidFill>
                  <a:srgbClr val="080808"/>
                </a:solidFill>
                <a:latin typeface="Times New Roman" panose="02020603050405020304" pitchFamily="18" charset="0"/>
                <a:cs typeface="Times New Roman" panose="02020603050405020304" pitchFamily="18" charset="0"/>
              </a:rPr>
              <a:t>GIS files, AutoCAD files.</a:t>
            </a:r>
          </a:p>
          <a:p>
            <a:pPr algn="l" rtl="0"/>
            <a:r>
              <a:rPr lang="en-US" sz="2000" dirty="0" err="1">
                <a:solidFill>
                  <a:srgbClr val="080808"/>
                </a:solidFill>
                <a:latin typeface="Times New Roman" panose="02020603050405020304" pitchFamily="18" charset="0"/>
                <a:cs typeface="Times New Roman" panose="02020603050405020304" pitchFamily="18" charset="0"/>
              </a:rPr>
              <a:t>Geomolg</a:t>
            </a:r>
            <a:r>
              <a:rPr lang="en-US" sz="2000" dirty="0">
                <a:solidFill>
                  <a:srgbClr val="080808"/>
                </a:solidFill>
                <a:latin typeface="Times New Roman" panose="02020603050405020304" pitchFamily="18" charset="0"/>
                <a:cs typeface="Times New Roman" panose="02020603050405020304" pitchFamily="18" charset="0"/>
              </a:rPr>
              <a:t>.</a:t>
            </a:r>
          </a:p>
          <a:p>
            <a:pPr algn="l" rtl="0"/>
            <a:r>
              <a:rPr lang="en-US" sz="2000" dirty="0">
                <a:solidFill>
                  <a:srgbClr val="080808"/>
                </a:solidFill>
                <a:latin typeface="Times New Roman" panose="02020603050405020304" pitchFamily="18" charset="0"/>
                <a:cs typeface="Times New Roman" panose="02020603050405020304" pitchFamily="18" charset="0"/>
              </a:rPr>
              <a:t>Names, layers and thicknesses of the streets. </a:t>
            </a:r>
            <a:endParaRPr lang="ar-SA" sz="2000" dirty="0">
              <a:solidFill>
                <a:srgbClr val="08080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2809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43CB3CF8-25E3-468A-8E02-F9F12FCD48A8}"/>
              </a:ext>
            </a:extLst>
          </p:cNvPr>
          <p:cNvSpPr>
            <a:spLocks noGrp="1"/>
          </p:cNvSpPr>
          <p:nvPr>
            <p:ph idx="1"/>
          </p:nvPr>
        </p:nvSpPr>
        <p:spPr>
          <a:xfrm>
            <a:off x="677334" y="675249"/>
            <a:ext cx="8596668" cy="5936566"/>
          </a:xfrm>
        </p:spPr>
        <p:txBody>
          <a:bodyPr>
            <a:normAutofit/>
          </a:bodyPr>
          <a:lstStyle/>
          <a:p>
            <a:pPr marL="0" indent="0" algn="l" rtl="0">
              <a:buNone/>
            </a:pPr>
            <a:r>
              <a:rPr lang="en-US" sz="4700" b="1" dirty="0">
                <a:solidFill>
                  <a:srgbClr val="080808"/>
                </a:solidFill>
                <a:latin typeface="Times New Roman" panose="02020603050405020304" pitchFamily="18" charset="0"/>
                <a:cs typeface="Times New Roman" panose="02020603050405020304" pitchFamily="18" charset="0"/>
              </a:rPr>
              <a:t>Design alternatives</a:t>
            </a:r>
          </a:p>
          <a:p>
            <a:pPr algn="l" rtl="0"/>
            <a:r>
              <a:rPr lang="en-US" sz="2000" dirty="0">
                <a:solidFill>
                  <a:srgbClr val="080808"/>
                </a:solidFill>
                <a:latin typeface="Times New Roman" panose="02020603050405020304" pitchFamily="18" charset="0"/>
                <a:cs typeface="Times New Roman" panose="02020603050405020304" pitchFamily="18" charset="0"/>
              </a:rPr>
              <a:t>Conventional Pavement design based on AASHTO method (The American Association of State Highway and Transportation Officials).</a:t>
            </a:r>
          </a:p>
          <a:p>
            <a:pPr algn="l" rtl="0"/>
            <a:r>
              <a:rPr lang="en-US" sz="2000" dirty="0">
                <a:solidFill>
                  <a:srgbClr val="080808"/>
                </a:solidFill>
                <a:latin typeface="Times New Roman" panose="02020603050405020304" pitchFamily="18" charset="0"/>
                <a:cs typeface="Times New Roman" panose="02020603050405020304" pitchFamily="18" charset="0"/>
              </a:rPr>
              <a:t>The design alternative is the </a:t>
            </a:r>
            <a:r>
              <a:rPr lang="en-US" sz="2000" dirty="0">
                <a:solidFill>
                  <a:schemeClr val="accent6"/>
                </a:solidFill>
                <a:latin typeface="Times New Roman" panose="02020603050405020304" pitchFamily="18" charset="0"/>
                <a:cs typeface="Times New Roman" panose="02020603050405020304" pitchFamily="18" charset="0"/>
              </a:rPr>
              <a:t>permeable</a:t>
            </a:r>
            <a:r>
              <a:rPr lang="en-US" sz="2000" dirty="0">
                <a:solidFill>
                  <a:srgbClr val="080808"/>
                </a:solidFill>
                <a:latin typeface="Times New Roman" panose="02020603050405020304" pitchFamily="18" charset="0"/>
                <a:cs typeface="Times New Roman" panose="02020603050405020304" pitchFamily="18" charset="0"/>
              </a:rPr>
              <a:t> paving system chosen to be porous asphalt.</a:t>
            </a:r>
          </a:p>
          <a:p>
            <a:pPr marL="0" indent="0" algn="l" rtl="0">
              <a:buNone/>
            </a:pPr>
            <a:endParaRPr lang="en-US" sz="2000" dirty="0">
              <a:solidFill>
                <a:srgbClr val="080808"/>
              </a:solidFill>
              <a:latin typeface="Times New Roman" panose="02020603050405020304" pitchFamily="18" charset="0"/>
              <a:cs typeface="Times New Roman" panose="02020603050405020304" pitchFamily="18" charset="0"/>
            </a:endParaRPr>
          </a:p>
          <a:p>
            <a:pPr marL="0" indent="0" algn="l" rtl="0">
              <a:buNone/>
            </a:pPr>
            <a:r>
              <a:rPr lang="en-US" sz="4300" b="1" dirty="0">
                <a:solidFill>
                  <a:srgbClr val="080808"/>
                </a:solidFill>
                <a:latin typeface="Times New Roman" panose="02020603050405020304" pitchFamily="18" charset="0"/>
                <a:cs typeface="Times New Roman" panose="02020603050405020304" pitchFamily="18" charset="0"/>
              </a:rPr>
              <a:t>Setting criteria and standards</a:t>
            </a:r>
          </a:p>
          <a:p>
            <a:pPr algn="l" rtl="0"/>
            <a:r>
              <a:rPr lang="en-US" sz="2000" dirty="0">
                <a:solidFill>
                  <a:srgbClr val="080808"/>
                </a:solidFill>
                <a:latin typeface="Times New Roman" panose="02020603050405020304" pitchFamily="18" charset="0"/>
                <a:cs typeface="Times New Roman" panose="02020603050405020304" pitchFamily="18" charset="0"/>
              </a:rPr>
              <a:t>Good  permeable soil subgrade.</a:t>
            </a:r>
          </a:p>
          <a:p>
            <a:pPr algn="l" rtl="0"/>
            <a:r>
              <a:rPr lang="en-US" sz="2000" dirty="0">
                <a:solidFill>
                  <a:srgbClr val="080808"/>
                </a:solidFill>
                <a:latin typeface="Times New Roman" panose="02020603050405020304" pitchFamily="18" charset="0"/>
                <a:cs typeface="Times New Roman" panose="02020603050405020304" pitchFamily="18" charset="0"/>
              </a:rPr>
              <a:t>Local street (speed limit under 50 Km/hr and low traffic volume).</a:t>
            </a:r>
          </a:p>
          <a:p>
            <a:pPr algn="l" rtl="0"/>
            <a:r>
              <a:rPr lang="en-US" sz="2000" dirty="0">
                <a:solidFill>
                  <a:srgbClr val="080808"/>
                </a:solidFill>
                <a:latin typeface="Times New Roman" panose="02020603050405020304" pitchFamily="18" charset="0"/>
                <a:cs typeface="Times New Roman" panose="02020603050405020304" pitchFamily="18" charset="0"/>
              </a:rPr>
              <a:t>slope within (0-5) % range.</a:t>
            </a:r>
          </a:p>
          <a:p>
            <a:pPr algn="l" rtl="0"/>
            <a:endParaRPr lang="en-US" sz="2000" dirty="0">
              <a:solidFill>
                <a:srgbClr val="08080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3391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9680" y="393895"/>
            <a:ext cx="9692640" cy="1026942"/>
          </a:xfrm>
        </p:spPr>
        <p:txBody>
          <a:bodyPr>
            <a:normAutofit fontScale="90000"/>
          </a:bodyPr>
          <a:lstStyle/>
          <a:p>
            <a:r>
              <a:rPr lang="en-US" b="1" dirty="0"/>
              <a:t>4.1 Existing record and maps</a:t>
            </a:r>
            <a:br>
              <a:rPr lang="en-US" dirty="0"/>
            </a:br>
            <a:r>
              <a:rPr lang="en-US" b="1" dirty="0">
                <a:solidFill>
                  <a:schemeClr val="accent6"/>
                </a:solidFill>
                <a:latin typeface="Times New Roman" panose="02020603050405020304" pitchFamily="18" charset="0"/>
                <a:cs typeface="Times New Roman" panose="02020603050405020304" pitchFamily="18" charset="0"/>
              </a:rPr>
              <a:t>Data collection</a:t>
            </a:r>
            <a:endParaRPr lang="ar-SA" b="1" dirty="0">
              <a:latin typeface="Times New Roman" panose="02020603050405020304" pitchFamily="18" charset="0"/>
              <a:cs typeface="Times New Roman" panose="02020603050405020304" pitchFamily="18" charset="0"/>
            </a:endParaRPr>
          </a:p>
        </p:txBody>
      </p:sp>
      <p:pic>
        <p:nvPicPr>
          <p:cNvPr id="4" name="Picture 47"/>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61872" y="1783081"/>
            <a:ext cx="7200134" cy="452596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42612" y="1"/>
            <a:ext cx="8358246" cy="3559125"/>
          </a:xfrm>
        </p:spPr>
        <p:txBody>
          <a:bodyPr>
            <a:normAutofit fontScale="90000"/>
          </a:bodyPr>
          <a:lstStyle/>
          <a:p>
            <a:pPr algn="l"/>
            <a:br>
              <a:rPr lang="ar-SA" b="1" dirty="0">
                <a:solidFill>
                  <a:schemeClr val="accent6"/>
                </a:solidFill>
              </a:rPr>
            </a:br>
            <a:br>
              <a:rPr lang="ar-SA" b="1" dirty="0">
                <a:solidFill>
                  <a:schemeClr val="accent6"/>
                </a:solidFill>
              </a:rPr>
            </a:br>
            <a:br>
              <a:rPr lang="ar-SA" b="1" dirty="0">
                <a:solidFill>
                  <a:schemeClr val="accent6"/>
                </a:solidFill>
              </a:rPr>
            </a:br>
            <a:r>
              <a:rPr lang="en-US" b="1" dirty="0">
                <a:solidFill>
                  <a:schemeClr val="accent6"/>
                </a:solidFill>
                <a:latin typeface="Times New Roman" panose="02020603050405020304" pitchFamily="18" charset="0"/>
                <a:cs typeface="Times New Roman" panose="02020603050405020304" pitchFamily="18" charset="0"/>
              </a:rPr>
              <a:t>Street selection</a:t>
            </a:r>
            <a:br>
              <a:rPr lang="en-US" b="1" dirty="0">
                <a:solidFill>
                  <a:schemeClr val="accent6"/>
                </a:solidFill>
              </a:rPr>
            </a:br>
            <a:br>
              <a:rPr lang="ar-SA" b="1" dirty="0">
                <a:solidFill>
                  <a:schemeClr val="accent6"/>
                </a:solidFill>
              </a:rPr>
            </a:br>
            <a:r>
              <a:rPr lang="en-US" sz="2200" dirty="0">
                <a:solidFill>
                  <a:schemeClr val="accent6"/>
                </a:solidFill>
              </a:rPr>
              <a:t>Based on the design criteria (soil type, slope, traffic volume, and speed), among the1352 local streets of Nablus, 61 local streets were selected in this study from three different areas as shown in the following Figure. </a:t>
            </a:r>
            <a:br>
              <a:rPr lang="ar-SA" sz="2200" dirty="0">
                <a:solidFill>
                  <a:schemeClr val="accent6"/>
                </a:solidFill>
              </a:rPr>
            </a:br>
            <a:r>
              <a:rPr lang="en-US" sz="2200" dirty="0">
                <a:solidFill>
                  <a:schemeClr val="accent6"/>
                </a:solidFill>
              </a:rPr>
              <a:t> </a:t>
            </a:r>
            <a:br>
              <a:rPr lang="ar-SA" sz="2200" dirty="0">
                <a:solidFill>
                  <a:schemeClr val="accent6"/>
                </a:solidFill>
              </a:rPr>
            </a:br>
            <a:br>
              <a:rPr lang="en-US" dirty="0">
                <a:solidFill>
                  <a:schemeClr val="accent6"/>
                </a:solidFill>
              </a:rPr>
            </a:br>
            <a:endParaRPr lang="ar-SA" dirty="0">
              <a:solidFill>
                <a:schemeClr val="accent6"/>
              </a:solidFill>
            </a:endParaRPr>
          </a:p>
        </p:txBody>
      </p:sp>
      <p:pic>
        <p:nvPicPr>
          <p:cNvPr id="4" name="Picture 97"/>
          <p:cNvPicPr/>
          <p:nvPr/>
        </p:nvPicPr>
        <p:blipFill>
          <a:blip r:embed="rId2">
            <a:extLst>
              <a:ext uri="{28A0092B-C50C-407E-A947-70E740481C1C}">
                <a14:useLocalDpi xmlns:a14="http://schemas.microsoft.com/office/drawing/2010/main" val="0"/>
              </a:ext>
            </a:extLst>
          </a:blip>
          <a:srcRect/>
          <a:stretch>
            <a:fillRect/>
          </a:stretch>
        </p:blipFill>
        <p:spPr bwMode="auto">
          <a:xfrm>
            <a:off x="742612" y="2268207"/>
            <a:ext cx="8358246" cy="445771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dirty="0">
                <a:solidFill>
                  <a:schemeClr val="accent6"/>
                </a:solidFill>
                <a:latin typeface="Times New Roman" panose="02020603050405020304" pitchFamily="18" charset="0"/>
                <a:cs typeface="Times New Roman" panose="02020603050405020304" pitchFamily="18" charset="0"/>
              </a:rPr>
              <a:t>Area 1</a:t>
            </a:r>
            <a:br>
              <a:rPr lang="en-US" i="1" dirty="0">
                <a:solidFill>
                  <a:schemeClr val="accent6"/>
                </a:solidFill>
              </a:rPr>
            </a:br>
            <a:r>
              <a:rPr lang="ar-SA" sz="2200" b="1" i="1" dirty="0">
                <a:solidFill>
                  <a:schemeClr val="accent6"/>
                </a:solidFill>
              </a:rPr>
              <a:t> </a:t>
            </a:r>
            <a:endParaRPr lang="ar-SA" sz="2200" dirty="0">
              <a:solidFill>
                <a:schemeClr val="accent6"/>
              </a:solidFill>
            </a:endParaRPr>
          </a:p>
        </p:txBody>
      </p:sp>
      <p:pic>
        <p:nvPicPr>
          <p:cNvPr id="6" name="Picture 9"/>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61872" y="1521914"/>
            <a:ext cx="6728577" cy="416143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95424" y="809211"/>
            <a:ext cx="8229600" cy="1368412"/>
          </a:xfrm>
        </p:spPr>
        <p:txBody>
          <a:bodyPr>
            <a:normAutofit fontScale="90000"/>
          </a:bodyPr>
          <a:lstStyle/>
          <a:p>
            <a:pPr algn="l"/>
            <a:r>
              <a:rPr lang="en-US" dirty="0">
                <a:solidFill>
                  <a:schemeClr val="accent6"/>
                </a:solidFill>
                <a:latin typeface="Times New Roman" panose="02020603050405020304" pitchFamily="18" charset="0"/>
                <a:cs typeface="Times New Roman" panose="02020603050405020304" pitchFamily="18" charset="0"/>
              </a:rPr>
              <a:t>Area 2</a:t>
            </a:r>
            <a:br>
              <a:rPr lang="ar-SA" i="1" dirty="0">
                <a:solidFill>
                  <a:schemeClr val="accent6"/>
                </a:solidFill>
                <a:latin typeface="Times New Roman" panose="02020603050405020304" pitchFamily="18" charset="0"/>
                <a:cs typeface="Times New Roman" panose="02020603050405020304" pitchFamily="18" charset="0"/>
              </a:rPr>
            </a:br>
            <a:br>
              <a:rPr lang="en-US" i="1" dirty="0">
                <a:solidFill>
                  <a:schemeClr val="accent6"/>
                </a:solidFill>
                <a:latin typeface="Times New Roman" panose="02020603050405020304" pitchFamily="18" charset="0"/>
                <a:cs typeface="Times New Roman" panose="02020603050405020304" pitchFamily="18" charset="0"/>
              </a:rPr>
            </a:br>
            <a:endParaRPr lang="ar-SA" dirty="0">
              <a:solidFill>
                <a:schemeClr val="accent6"/>
              </a:solidFill>
              <a:latin typeface="Times New Roman" panose="02020603050405020304" pitchFamily="18" charset="0"/>
              <a:cs typeface="Times New Roman" panose="02020603050405020304" pitchFamily="18" charset="0"/>
            </a:endParaRPr>
          </a:p>
        </p:txBody>
      </p:sp>
      <p:pic>
        <p:nvPicPr>
          <p:cNvPr id="4" name="Picture 15"/>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95424" y="1771858"/>
            <a:ext cx="7500990" cy="392909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solidFill>
                  <a:schemeClr val="accent6"/>
                </a:solidFill>
                <a:latin typeface="Times New Roman" panose="02020603050405020304" pitchFamily="18" charset="0"/>
                <a:cs typeface="Times New Roman" panose="02020603050405020304" pitchFamily="18" charset="0"/>
              </a:rPr>
              <a:t>Area 3</a:t>
            </a:r>
            <a:br>
              <a:rPr lang="en-US" dirty="0">
                <a:solidFill>
                  <a:schemeClr val="accent6"/>
                </a:solidFill>
                <a:latin typeface="Times New Roman" panose="02020603050405020304" pitchFamily="18" charset="0"/>
                <a:cs typeface="Times New Roman" panose="02020603050405020304" pitchFamily="18" charset="0"/>
              </a:rPr>
            </a:br>
            <a:endParaRPr lang="ar-SA" dirty="0">
              <a:solidFill>
                <a:schemeClr val="accent6"/>
              </a:solidFill>
              <a:latin typeface="Times New Roman" panose="02020603050405020304" pitchFamily="18" charset="0"/>
              <a:cs typeface="Times New Roman" panose="02020603050405020304" pitchFamily="18" charset="0"/>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09454" y="1691322"/>
            <a:ext cx="7572428" cy="421484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49680" y="301222"/>
            <a:ext cx="9692640" cy="1325562"/>
          </a:xfrm>
        </p:spPr>
        <p:txBody>
          <a:bodyPr>
            <a:normAutofit/>
          </a:bodyPr>
          <a:lstStyle/>
          <a:p>
            <a:r>
              <a:rPr lang="en-US" b="1" dirty="0">
                <a:solidFill>
                  <a:schemeClr val="accent6"/>
                </a:solidFill>
              </a:rPr>
              <a:t>Pavement design</a:t>
            </a:r>
            <a:br>
              <a:rPr lang="en-US" dirty="0">
                <a:solidFill>
                  <a:schemeClr val="accent6"/>
                </a:solidFill>
              </a:rPr>
            </a:br>
            <a:endParaRPr lang="ar-SA" dirty="0">
              <a:solidFill>
                <a:schemeClr val="accent6"/>
              </a:solidFill>
            </a:endParaRPr>
          </a:p>
        </p:txBody>
      </p:sp>
      <p:graphicFrame>
        <p:nvGraphicFramePr>
          <p:cNvPr id="4" name="رسم تخطيطي 3"/>
          <p:cNvGraphicFramePr/>
          <p:nvPr>
            <p:extLst>
              <p:ext uri="{D42A27DB-BD31-4B8C-83A1-F6EECF244321}">
                <p14:modId xmlns:p14="http://schemas.microsoft.com/office/powerpoint/2010/main" val="1439924884"/>
              </p:ext>
            </p:extLst>
          </p:nvPr>
        </p:nvGraphicFramePr>
        <p:xfrm>
          <a:off x="2119242" y="1500174"/>
          <a:ext cx="7587466" cy="4084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55077" y="642918"/>
            <a:ext cx="8229600" cy="1185882"/>
          </a:xfrm>
        </p:spPr>
        <p:txBody>
          <a:bodyPr>
            <a:normAutofit fontScale="90000"/>
          </a:bodyPr>
          <a:lstStyle/>
          <a:p>
            <a:r>
              <a:rPr lang="en-US" b="1" dirty="0">
                <a:solidFill>
                  <a:schemeClr val="accent6"/>
                </a:solidFill>
              </a:rPr>
              <a:t>Conventional pavement design</a:t>
            </a:r>
            <a:br>
              <a:rPr lang="en-US" dirty="0">
                <a:solidFill>
                  <a:schemeClr val="accent6"/>
                </a:solidFill>
              </a:rPr>
            </a:br>
            <a:endParaRPr lang="ar-SA" dirty="0">
              <a:solidFill>
                <a:schemeClr val="accent6"/>
              </a:solidFill>
            </a:endParaRPr>
          </a:p>
        </p:txBody>
      </p:sp>
      <p:sp>
        <p:nvSpPr>
          <p:cNvPr id="3" name="عنصر نائب للمحتوى 2"/>
          <p:cNvSpPr>
            <a:spLocks noGrp="1"/>
          </p:cNvSpPr>
          <p:nvPr>
            <p:ph idx="1"/>
          </p:nvPr>
        </p:nvSpPr>
        <p:spPr>
          <a:xfrm>
            <a:off x="1055077" y="1828800"/>
            <a:ext cx="8928764" cy="4734560"/>
          </a:xfrm>
        </p:spPr>
        <p:txBody>
          <a:bodyPr/>
          <a:lstStyle/>
          <a:p>
            <a:pPr algn="just"/>
            <a:r>
              <a:rPr lang="en-US" dirty="0">
                <a:solidFill>
                  <a:schemeClr val="accent6"/>
                </a:solidFill>
                <a:cs typeface="+mj-cs"/>
              </a:rPr>
              <a:t> Designed based on AASHTO method (The American Association of State Highway and Transportation Officials</a:t>
            </a:r>
            <a:r>
              <a:rPr lang="en-US" b="1" dirty="0">
                <a:solidFill>
                  <a:schemeClr val="accent6"/>
                </a:solidFill>
                <a:cs typeface="+mj-cs"/>
              </a:rPr>
              <a:t>)</a:t>
            </a:r>
            <a:r>
              <a:rPr lang="en-US" dirty="0">
                <a:solidFill>
                  <a:schemeClr val="accent6"/>
                </a:solidFill>
                <a:cs typeface="+mj-cs"/>
              </a:rPr>
              <a:t>. </a:t>
            </a:r>
          </a:p>
          <a:p>
            <a:pPr algn="just">
              <a:buNone/>
            </a:pPr>
            <a:endParaRPr lang="ar-SA" dirty="0">
              <a:solidFill>
                <a:schemeClr val="accent6"/>
              </a:solidFill>
              <a:cs typeface="+mj-cs"/>
            </a:endParaRPr>
          </a:p>
          <a:p>
            <a:pPr algn="just">
              <a:buNone/>
            </a:pPr>
            <a:endParaRPr lang="ar-SA" dirty="0">
              <a:solidFill>
                <a:schemeClr val="accent6"/>
              </a:solidFill>
              <a:cs typeface="+mj-cs"/>
            </a:endParaRPr>
          </a:p>
          <a:p>
            <a:pPr algn="just"/>
            <a:endParaRPr lang="ar-SA" dirty="0">
              <a:solidFill>
                <a:schemeClr val="accent6"/>
              </a:solidFill>
              <a:cs typeface="+mj-cs"/>
            </a:endParaRPr>
          </a:p>
          <a:p>
            <a:pPr algn="just"/>
            <a:endParaRPr lang="ar-SA" dirty="0">
              <a:solidFill>
                <a:schemeClr val="accent6"/>
              </a:solidFill>
              <a:cs typeface="+mj-cs"/>
            </a:endParaRPr>
          </a:p>
          <a:p>
            <a:pPr algn="just"/>
            <a:endParaRPr lang="ar-SA" dirty="0">
              <a:solidFill>
                <a:schemeClr val="accent6"/>
              </a:solidFill>
              <a:cs typeface="+mj-cs"/>
            </a:endParaRPr>
          </a:p>
          <a:p>
            <a:pPr algn="just">
              <a:buNone/>
            </a:pPr>
            <a:endParaRPr lang="ar-SA" dirty="0">
              <a:solidFill>
                <a:schemeClr val="accent6"/>
              </a:solidFill>
              <a:cs typeface="+mj-cs"/>
            </a:endParaRPr>
          </a:p>
          <a:p>
            <a:pPr algn="just"/>
            <a:endParaRPr lang="ar-SA" dirty="0">
              <a:solidFill>
                <a:schemeClr val="accent6"/>
              </a:solidFill>
              <a:cs typeface="+mj-cs"/>
            </a:endParaRPr>
          </a:p>
          <a:p>
            <a:pPr algn="just">
              <a:buNone/>
            </a:pPr>
            <a:endParaRPr lang="ar-SA" dirty="0">
              <a:solidFill>
                <a:schemeClr val="accent6"/>
              </a:solidFill>
              <a:cs typeface="+mj-cs"/>
            </a:endParaRPr>
          </a:p>
        </p:txBody>
      </p:sp>
      <p:pic>
        <p:nvPicPr>
          <p:cNvPr id="4" name="Picture 3">
            <a:extLst>
              <a:ext uri="{FF2B5EF4-FFF2-40B4-BE49-F238E27FC236}">
                <a16:creationId xmlns:a16="http://schemas.microsoft.com/office/drawing/2014/main" id="{D1B58F12-40A1-4E5B-B8BF-634780ABB12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10029" y="3222869"/>
            <a:ext cx="5464175" cy="32258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C6D82-4CC6-4F19-8344-8A75AC688A3D}"/>
              </a:ext>
            </a:extLst>
          </p:cNvPr>
          <p:cNvSpPr>
            <a:spLocks noGrp="1"/>
          </p:cNvSpPr>
          <p:nvPr>
            <p:ph type="title"/>
          </p:nvPr>
        </p:nvSpPr>
        <p:spPr>
          <a:xfrm>
            <a:off x="1261872" y="365760"/>
            <a:ext cx="8595360" cy="1325562"/>
          </a:xfrm>
        </p:spPr>
        <p:txBody>
          <a:bodyPr/>
          <a:lstStyle/>
          <a:p>
            <a:r>
              <a:rPr lang="en-US" sz="4400" b="1" dirty="0">
                <a:solidFill>
                  <a:srgbClr val="080808"/>
                </a:solidFill>
                <a:latin typeface="Times New Roman" panose="02020603050405020304" pitchFamily="18" charset="0"/>
                <a:cs typeface="Times New Roman" panose="02020603050405020304" pitchFamily="18" charset="0"/>
              </a:rPr>
              <a:t>Permeable pavement types</a:t>
            </a:r>
            <a:br>
              <a:rPr lang="en-US" sz="4400" b="1" dirty="0">
                <a:solidFill>
                  <a:srgbClr val="080808"/>
                </a:solidFill>
                <a:latin typeface="Times New Roman" panose="02020603050405020304" pitchFamily="18" charset="0"/>
                <a:cs typeface="Times New Roman" panose="02020603050405020304" pitchFamily="18" charset="0"/>
              </a:rPr>
            </a:br>
            <a:endParaRPr lang="en-US" b="1" dirty="0"/>
          </a:p>
        </p:txBody>
      </p:sp>
      <p:pic>
        <p:nvPicPr>
          <p:cNvPr id="4" name="Content Placeholder 3">
            <a:extLst>
              <a:ext uri="{FF2B5EF4-FFF2-40B4-BE49-F238E27FC236}">
                <a16:creationId xmlns:a16="http://schemas.microsoft.com/office/drawing/2014/main" id="{10BA8165-804E-4235-88A1-3EC7D3B2D5E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4449" y="1195515"/>
            <a:ext cx="6550205" cy="5458504"/>
          </a:xfrm>
          <a:prstGeom prst="rect">
            <a:avLst/>
          </a:prstGeom>
          <a:noFill/>
          <a:ln>
            <a:noFill/>
          </a:ln>
        </p:spPr>
      </p:pic>
    </p:spTree>
    <p:extLst>
      <p:ext uri="{BB962C8B-B14F-4D97-AF65-F5344CB8AC3E}">
        <p14:creationId xmlns:p14="http://schemas.microsoft.com/office/powerpoint/2010/main" val="468765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AAD9999A-21A6-41BB-AD55-8C2E8C9AB973}"/>
              </a:ext>
            </a:extLst>
          </p:cNvPr>
          <p:cNvSpPr>
            <a:spLocks noGrp="1"/>
          </p:cNvSpPr>
          <p:nvPr>
            <p:ph idx="1"/>
          </p:nvPr>
        </p:nvSpPr>
        <p:spPr>
          <a:xfrm>
            <a:off x="677334" y="1055077"/>
            <a:ext cx="8596668" cy="5247249"/>
          </a:xfrm>
        </p:spPr>
        <p:txBody>
          <a:bodyPr>
            <a:normAutofit fontScale="92500" lnSpcReduction="10000"/>
          </a:bodyPr>
          <a:lstStyle/>
          <a:p>
            <a:pPr marL="0" indent="0" algn="l" rtl="0">
              <a:buNone/>
            </a:pPr>
            <a:r>
              <a:rPr lang="en-US" sz="4000" b="1" dirty="0">
                <a:solidFill>
                  <a:srgbClr val="080808"/>
                </a:solidFill>
                <a:latin typeface="Times New Roman" panose="02020603050405020304" pitchFamily="18" charset="0"/>
                <a:cs typeface="Times New Roman" panose="02020603050405020304" pitchFamily="18" charset="0"/>
              </a:rPr>
              <a:t>Outline</a:t>
            </a:r>
          </a:p>
          <a:p>
            <a:pPr marL="0" indent="0" algn="l" rtl="0">
              <a:buNone/>
            </a:pPr>
            <a:endParaRPr lang="en-US" sz="2000" dirty="0">
              <a:solidFill>
                <a:srgbClr val="080808"/>
              </a:solidFill>
              <a:latin typeface="Times New Roman" panose="02020603050405020304" pitchFamily="18" charset="0"/>
              <a:cs typeface="Times New Roman" panose="02020603050405020304" pitchFamily="18" charset="0"/>
            </a:endParaRPr>
          </a:p>
          <a:p>
            <a:pPr algn="l" rtl="0"/>
            <a:r>
              <a:rPr lang="en-US" sz="2000" dirty="0">
                <a:solidFill>
                  <a:srgbClr val="080808"/>
                </a:solidFill>
                <a:latin typeface="Times New Roman" panose="02020603050405020304" pitchFamily="18" charset="0"/>
                <a:cs typeface="Times New Roman" panose="02020603050405020304" pitchFamily="18" charset="0"/>
              </a:rPr>
              <a:t>Chapter 1: Introduction.</a:t>
            </a:r>
          </a:p>
          <a:p>
            <a:pPr algn="l" rtl="0"/>
            <a:r>
              <a:rPr lang="en-US" sz="2000" dirty="0">
                <a:solidFill>
                  <a:srgbClr val="080808"/>
                </a:solidFill>
                <a:latin typeface="Times New Roman" panose="02020603050405020304" pitchFamily="18" charset="0"/>
                <a:cs typeface="Times New Roman" panose="02020603050405020304" pitchFamily="18" charset="0"/>
              </a:rPr>
              <a:t>Chapter 2: Literature Review. </a:t>
            </a:r>
          </a:p>
          <a:p>
            <a:pPr algn="l" rtl="0"/>
            <a:r>
              <a:rPr lang="en-US" sz="2000" dirty="0">
                <a:solidFill>
                  <a:srgbClr val="080808"/>
                </a:solidFill>
                <a:latin typeface="Times New Roman" panose="02020603050405020304" pitchFamily="18" charset="0"/>
                <a:cs typeface="Times New Roman" panose="02020603050405020304" pitchFamily="18" charset="0"/>
              </a:rPr>
              <a:t>Chapter 3: Methodology.</a:t>
            </a:r>
          </a:p>
          <a:p>
            <a:pPr algn="l" rtl="0"/>
            <a:r>
              <a:rPr lang="en-US" sz="2000" dirty="0">
                <a:solidFill>
                  <a:srgbClr val="080808"/>
                </a:solidFill>
                <a:latin typeface="Times New Roman" panose="02020603050405020304" pitchFamily="18" charset="0"/>
                <a:cs typeface="Times New Roman" panose="02020603050405020304" pitchFamily="18" charset="0"/>
              </a:rPr>
              <a:t>Chapter 4: Data Collection.</a:t>
            </a:r>
          </a:p>
          <a:p>
            <a:pPr algn="l" rtl="0"/>
            <a:r>
              <a:rPr lang="en-US" sz="2000" dirty="0">
                <a:solidFill>
                  <a:srgbClr val="080808"/>
                </a:solidFill>
                <a:latin typeface="Times New Roman" panose="02020603050405020304" pitchFamily="18" charset="0"/>
                <a:cs typeface="Times New Roman" panose="02020603050405020304" pitchFamily="18" charset="0"/>
              </a:rPr>
              <a:t>Chapter 5: Pavement Design.</a:t>
            </a:r>
          </a:p>
          <a:p>
            <a:pPr algn="l" rtl="0"/>
            <a:r>
              <a:rPr lang="en-US" sz="2000" dirty="0">
                <a:solidFill>
                  <a:srgbClr val="080808"/>
                </a:solidFill>
                <a:latin typeface="Times New Roman" panose="02020603050405020304" pitchFamily="18" charset="0"/>
                <a:cs typeface="Times New Roman" panose="02020603050405020304" pitchFamily="18" charset="0"/>
              </a:rPr>
              <a:t>Chapter 6: Economic and Environmental Impact Assessment.</a:t>
            </a:r>
          </a:p>
          <a:p>
            <a:pPr algn="l" rtl="0"/>
            <a:r>
              <a:rPr lang="en-US" sz="2000" dirty="0">
                <a:solidFill>
                  <a:srgbClr val="080808"/>
                </a:solidFill>
                <a:latin typeface="Times New Roman" panose="02020603050405020304" pitchFamily="18" charset="0"/>
                <a:cs typeface="Times New Roman" panose="02020603050405020304" pitchFamily="18" charset="0"/>
              </a:rPr>
              <a:t>Chapter 7: Conclusion and Recommendations.</a:t>
            </a:r>
          </a:p>
          <a:p>
            <a:pPr algn="l" rtl="0"/>
            <a:r>
              <a:rPr lang="en-US" sz="2000" dirty="0">
                <a:solidFill>
                  <a:srgbClr val="080808"/>
                </a:solidFill>
                <a:latin typeface="Times New Roman" panose="02020603050405020304" pitchFamily="18" charset="0"/>
                <a:cs typeface="Times New Roman" panose="02020603050405020304" pitchFamily="18" charset="0"/>
              </a:rPr>
              <a:t>Chapter 8: Appendices.</a:t>
            </a:r>
          </a:p>
          <a:p>
            <a:pPr marL="0" indent="0" algn="l" rtl="0">
              <a:buNone/>
            </a:pPr>
            <a:r>
              <a:rPr lang="en-US" sz="2000" dirty="0">
                <a:solidFill>
                  <a:srgbClr val="080808"/>
                </a:solidFill>
                <a:latin typeface="Times New Roman" panose="02020603050405020304" pitchFamily="18" charset="0"/>
                <a:cs typeface="Times New Roman" panose="02020603050405020304" pitchFamily="18" charset="0"/>
              </a:rPr>
              <a:t> </a:t>
            </a:r>
            <a:endParaRPr lang="ar-SA" sz="2000" dirty="0">
              <a:solidFill>
                <a:srgbClr val="08080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3253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4B948-81BB-4694-9A0F-4AA05D341BBC}"/>
              </a:ext>
            </a:extLst>
          </p:cNvPr>
          <p:cNvSpPr>
            <a:spLocks noGrp="1"/>
          </p:cNvSpPr>
          <p:nvPr>
            <p:ph type="title"/>
          </p:nvPr>
        </p:nvSpPr>
        <p:spPr>
          <a:xfrm>
            <a:off x="1261872" y="15082"/>
            <a:ext cx="9692640" cy="1325562"/>
          </a:xfrm>
        </p:spPr>
        <p:txBody>
          <a:bodyPr/>
          <a:lstStyle/>
          <a:p>
            <a:r>
              <a:rPr lang="en-US" b="1" dirty="0">
                <a:solidFill>
                  <a:schemeClr val="accent6"/>
                </a:solidFill>
                <a:latin typeface="Times New Roman" panose="02020603050405020304" pitchFamily="18" charset="0"/>
                <a:cs typeface="Times New Roman" panose="02020603050405020304" pitchFamily="18" charset="0"/>
              </a:rPr>
              <a:t>Infiltration types</a:t>
            </a:r>
          </a:p>
        </p:txBody>
      </p:sp>
      <p:sp>
        <p:nvSpPr>
          <p:cNvPr id="3" name="Content Placeholder 2">
            <a:extLst>
              <a:ext uri="{FF2B5EF4-FFF2-40B4-BE49-F238E27FC236}">
                <a16:creationId xmlns:a16="http://schemas.microsoft.com/office/drawing/2014/main" id="{E8EE4D1E-0470-4F18-81E3-56E6081553B7}"/>
              </a:ext>
            </a:extLst>
          </p:cNvPr>
          <p:cNvSpPr>
            <a:spLocks noGrp="1"/>
          </p:cNvSpPr>
          <p:nvPr>
            <p:ph idx="1"/>
          </p:nvPr>
        </p:nvSpPr>
        <p:spPr>
          <a:xfrm>
            <a:off x="866804" y="1645920"/>
            <a:ext cx="11172796" cy="4351337"/>
          </a:xfrm>
        </p:spPr>
        <p:txBody>
          <a:bodyPr/>
          <a:lstStyle/>
          <a:p>
            <a:pPr marL="0" indent="0">
              <a:buNone/>
            </a:pPr>
            <a:r>
              <a:rPr lang="en-US" sz="1800" b="1" dirty="0">
                <a:solidFill>
                  <a:srgbClr val="000000"/>
                </a:solidFill>
                <a:effectLst/>
                <a:latin typeface="Times New Roman" panose="02020603050405020304" pitchFamily="18" charset="0"/>
                <a:ea typeface="Malgun Gothic" panose="020B0503020000020004" pitchFamily="34" charset="-127"/>
              </a:rPr>
              <a:t>Full-infiltration design—No underdrain                      </a:t>
            </a:r>
            <a:r>
              <a:rPr lang="en-US" sz="1800" b="1" i="0" dirty="0">
                <a:solidFill>
                  <a:srgbClr val="000000"/>
                </a:solidFill>
                <a:effectLst/>
                <a:latin typeface="Times New Roman" panose="02020603050405020304" pitchFamily="18" charset="0"/>
                <a:ea typeface="Malgun Gothic" panose="020B0503020000020004" pitchFamily="34" charset="-127"/>
                <a:cs typeface="Arial" panose="020B0604020202020204" pitchFamily="34" charset="0"/>
              </a:rPr>
              <a:t>Partial-infiltration design—Underdrain, no liner</a:t>
            </a:r>
            <a:endParaRPr lang="en-US" sz="1800" i="1" dirty="0">
              <a:solidFill>
                <a:srgbClr val="44546A"/>
              </a:solidFill>
              <a:effectLst/>
              <a:latin typeface="Calibri" panose="020F0502020204030204" pitchFamily="34" charset="0"/>
              <a:ea typeface="Malgun Gothic" panose="020B0503020000020004" pitchFamily="34" charset="-127"/>
              <a:cs typeface="Arial" panose="020B0604020202020204" pitchFamily="34" charset="0"/>
            </a:endParaRPr>
          </a:p>
          <a:p>
            <a:endParaRPr lang="en-US" sz="1800" b="1" dirty="0">
              <a:solidFill>
                <a:srgbClr val="000000"/>
              </a:solidFill>
              <a:effectLst/>
              <a:latin typeface="Times New Roman" panose="02020603050405020304" pitchFamily="18" charset="0"/>
              <a:ea typeface="Malgun Gothic" panose="020B0503020000020004" pitchFamily="34" charset="-127"/>
            </a:endParaRPr>
          </a:p>
          <a:p>
            <a:endParaRPr lang="en-US" b="1" dirty="0">
              <a:solidFill>
                <a:srgbClr val="000000"/>
              </a:solidFill>
              <a:latin typeface="Times New Roman" panose="02020603050405020304" pitchFamily="18" charset="0"/>
              <a:ea typeface="Malgun Gothic" panose="020B0503020000020004" pitchFamily="34" charset="-127"/>
            </a:endParaRPr>
          </a:p>
          <a:p>
            <a:endParaRPr lang="en-US" b="1" dirty="0">
              <a:solidFill>
                <a:srgbClr val="000000"/>
              </a:solidFill>
              <a:latin typeface="Times New Roman" panose="02020603050405020304" pitchFamily="18" charset="0"/>
              <a:ea typeface="Malgun Gothic" panose="020B0503020000020004" pitchFamily="34" charset="-127"/>
            </a:endParaRPr>
          </a:p>
          <a:p>
            <a:endParaRPr lang="en-US" b="1" dirty="0">
              <a:solidFill>
                <a:srgbClr val="000000"/>
              </a:solidFill>
              <a:latin typeface="Times New Roman" panose="02020603050405020304" pitchFamily="18" charset="0"/>
              <a:ea typeface="Malgun Gothic" panose="020B0503020000020004" pitchFamily="34" charset="-127"/>
            </a:endParaRPr>
          </a:p>
          <a:p>
            <a:endParaRPr lang="en-US" b="1" dirty="0">
              <a:solidFill>
                <a:srgbClr val="000000"/>
              </a:solidFill>
              <a:latin typeface="Times New Roman" panose="02020603050405020304" pitchFamily="18" charset="0"/>
              <a:ea typeface="Malgun Gothic" panose="020B0503020000020004" pitchFamily="34" charset="-127"/>
            </a:endParaRPr>
          </a:p>
          <a:p>
            <a:endParaRPr lang="en-US" b="1" dirty="0">
              <a:solidFill>
                <a:srgbClr val="000000"/>
              </a:solidFill>
              <a:latin typeface="Times New Roman" panose="02020603050405020304" pitchFamily="18" charset="0"/>
              <a:ea typeface="Malgun Gothic" panose="020B0503020000020004" pitchFamily="34" charset="-127"/>
            </a:endParaRPr>
          </a:p>
          <a:p>
            <a:endParaRPr lang="en-US" dirty="0"/>
          </a:p>
        </p:txBody>
      </p:sp>
      <p:pic>
        <p:nvPicPr>
          <p:cNvPr id="4" name="Picture 3">
            <a:extLst>
              <a:ext uri="{FF2B5EF4-FFF2-40B4-BE49-F238E27FC236}">
                <a16:creationId xmlns:a16="http://schemas.microsoft.com/office/drawing/2014/main" id="{F505E6F4-1CC7-4D4A-AFE0-BF73FCCDE9E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06437" y="2105635"/>
            <a:ext cx="5601755" cy="2838306"/>
          </a:xfrm>
          <a:prstGeom prst="rect">
            <a:avLst/>
          </a:prstGeom>
          <a:noFill/>
          <a:ln>
            <a:noFill/>
          </a:ln>
        </p:spPr>
      </p:pic>
      <p:pic>
        <p:nvPicPr>
          <p:cNvPr id="5" name="Picture 4">
            <a:extLst>
              <a:ext uri="{FF2B5EF4-FFF2-40B4-BE49-F238E27FC236}">
                <a16:creationId xmlns:a16="http://schemas.microsoft.com/office/drawing/2014/main" id="{E18440D7-B611-4766-9F82-E399AD99633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998970"/>
            <a:ext cx="5763065" cy="2944971"/>
          </a:xfrm>
          <a:prstGeom prst="rect">
            <a:avLst/>
          </a:prstGeom>
          <a:noFill/>
          <a:ln>
            <a:noFill/>
          </a:ln>
        </p:spPr>
      </p:pic>
    </p:spTree>
    <p:extLst>
      <p:ext uri="{BB962C8B-B14F-4D97-AF65-F5344CB8AC3E}">
        <p14:creationId xmlns:p14="http://schemas.microsoft.com/office/powerpoint/2010/main" val="27689162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4B948-81BB-4694-9A0F-4AA05D341BBC}"/>
              </a:ext>
            </a:extLst>
          </p:cNvPr>
          <p:cNvSpPr>
            <a:spLocks noGrp="1"/>
          </p:cNvSpPr>
          <p:nvPr>
            <p:ph type="title"/>
          </p:nvPr>
        </p:nvSpPr>
        <p:spPr>
          <a:xfrm>
            <a:off x="1261872" y="15082"/>
            <a:ext cx="9692640" cy="1325562"/>
          </a:xfrm>
        </p:spPr>
        <p:txBody>
          <a:bodyPr/>
          <a:lstStyle/>
          <a:p>
            <a:r>
              <a:rPr lang="en-US" b="1" dirty="0">
                <a:solidFill>
                  <a:schemeClr val="accent6"/>
                </a:solidFill>
                <a:latin typeface="Times New Roman" panose="02020603050405020304" pitchFamily="18" charset="0"/>
                <a:cs typeface="Times New Roman" panose="02020603050405020304" pitchFamily="18" charset="0"/>
              </a:rPr>
              <a:t>Infiltration types</a:t>
            </a:r>
          </a:p>
        </p:txBody>
      </p:sp>
      <p:sp>
        <p:nvSpPr>
          <p:cNvPr id="3" name="Content Placeholder 2">
            <a:extLst>
              <a:ext uri="{FF2B5EF4-FFF2-40B4-BE49-F238E27FC236}">
                <a16:creationId xmlns:a16="http://schemas.microsoft.com/office/drawing/2014/main" id="{E8EE4D1E-0470-4F18-81E3-56E6081553B7}"/>
              </a:ext>
            </a:extLst>
          </p:cNvPr>
          <p:cNvSpPr>
            <a:spLocks noGrp="1"/>
          </p:cNvSpPr>
          <p:nvPr>
            <p:ph idx="1"/>
          </p:nvPr>
        </p:nvSpPr>
        <p:spPr>
          <a:xfrm>
            <a:off x="506437" y="1645920"/>
            <a:ext cx="12182621" cy="4351337"/>
          </a:xfrm>
        </p:spPr>
        <p:txBody>
          <a:bodyPr/>
          <a:lstStyle/>
          <a:p>
            <a:pPr marL="0" indent="0">
              <a:buNone/>
            </a:pPr>
            <a:r>
              <a:rPr lang="en-US" sz="1800" b="1" dirty="0">
                <a:solidFill>
                  <a:srgbClr val="000000"/>
                </a:solidFill>
                <a:effectLst/>
                <a:latin typeface="Times New Roman" panose="02020603050405020304" pitchFamily="18" charset="0"/>
                <a:ea typeface="Malgun Gothic" panose="020B0503020000020004" pitchFamily="34" charset="-127"/>
              </a:rPr>
              <a:t>Partial-infiltration with inverted underdrain                    No-infiltration design—Underdrain and impermeable liner</a:t>
            </a:r>
          </a:p>
          <a:p>
            <a:endParaRPr lang="en-US" b="1" dirty="0">
              <a:solidFill>
                <a:srgbClr val="000000"/>
              </a:solidFill>
              <a:latin typeface="Times New Roman" panose="02020603050405020304" pitchFamily="18" charset="0"/>
              <a:ea typeface="Malgun Gothic" panose="020B0503020000020004" pitchFamily="34" charset="-127"/>
            </a:endParaRPr>
          </a:p>
          <a:p>
            <a:endParaRPr lang="en-US" b="1" dirty="0">
              <a:solidFill>
                <a:srgbClr val="000000"/>
              </a:solidFill>
              <a:latin typeface="Times New Roman" panose="02020603050405020304" pitchFamily="18" charset="0"/>
              <a:ea typeface="Malgun Gothic" panose="020B0503020000020004" pitchFamily="34" charset="-127"/>
            </a:endParaRPr>
          </a:p>
          <a:p>
            <a:endParaRPr lang="en-US" b="1" dirty="0">
              <a:solidFill>
                <a:srgbClr val="000000"/>
              </a:solidFill>
              <a:latin typeface="Times New Roman" panose="02020603050405020304" pitchFamily="18" charset="0"/>
              <a:ea typeface="Malgun Gothic" panose="020B0503020000020004" pitchFamily="34" charset="-127"/>
            </a:endParaRPr>
          </a:p>
          <a:p>
            <a:endParaRPr lang="en-US" b="1" dirty="0">
              <a:solidFill>
                <a:srgbClr val="000000"/>
              </a:solidFill>
              <a:latin typeface="Times New Roman" panose="02020603050405020304" pitchFamily="18" charset="0"/>
              <a:ea typeface="Malgun Gothic" panose="020B0503020000020004" pitchFamily="34" charset="-127"/>
            </a:endParaRPr>
          </a:p>
          <a:p>
            <a:endParaRPr lang="en-US" b="1" dirty="0">
              <a:solidFill>
                <a:srgbClr val="000000"/>
              </a:solidFill>
              <a:latin typeface="Times New Roman" panose="02020603050405020304" pitchFamily="18" charset="0"/>
              <a:ea typeface="Malgun Gothic" panose="020B0503020000020004" pitchFamily="34" charset="-127"/>
            </a:endParaRPr>
          </a:p>
          <a:p>
            <a:endParaRPr lang="en-US" dirty="0"/>
          </a:p>
        </p:txBody>
      </p:sp>
      <p:pic>
        <p:nvPicPr>
          <p:cNvPr id="6" name="Picture 5">
            <a:extLst>
              <a:ext uri="{FF2B5EF4-FFF2-40B4-BE49-F238E27FC236}">
                <a16:creationId xmlns:a16="http://schemas.microsoft.com/office/drawing/2014/main" id="{14BE95B5-1C23-4C8A-9AEB-FA379C925ED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105635"/>
            <a:ext cx="5974080" cy="2838306"/>
          </a:xfrm>
          <a:prstGeom prst="rect">
            <a:avLst/>
          </a:prstGeom>
          <a:noFill/>
          <a:ln>
            <a:noFill/>
          </a:ln>
        </p:spPr>
      </p:pic>
      <p:pic>
        <p:nvPicPr>
          <p:cNvPr id="7" name="Picture 6">
            <a:extLst>
              <a:ext uri="{FF2B5EF4-FFF2-40B4-BE49-F238E27FC236}">
                <a16:creationId xmlns:a16="http://schemas.microsoft.com/office/drawing/2014/main" id="{1004797E-4D72-4768-8CEC-965E305430C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21920" y="2105635"/>
            <a:ext cx="5934710" cy="3027680"/>
          </a:xfrm>
          <a:prstGeom prst="rect">
            <a:avLst/>
          </a:prstGeom>
          <a:noFill/>
          <a:ln>
            <a:noFill/>
          </a:ln>
        </p:spPr>
      </p:pic>
    </p:spTree>
    <p:extLst>
      <p:ext uri="{BB962C8B-B14F-4D97-AF65-F5344CB8AC3E}">
        <p14:creationId xmlns:p14="http://schemas.microsoft.com/office/powerpoint/2010/main" val="1014960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91544" y="404664"/>
            <a:ext cx="8229600" cy="418058"/>
          </a:xfrm>
        </p:spPr>
        <p:txBody>
          <a:bodyPr>
            <a:noAutofit/>
          </a:bodyPr>
          <a:lstStyle/>
          <a:p>
            <a:pPr algn="l"/>
            <a:r>
              <a:rPr lang="en-US" sz="3600" b="1" dirty="0"/>
              <a:t>5.2 Permeable Pavement</a:t>
            </a:r>
          </a:p>
        </p:txBody>
      </p:sp>
      <p:sp>
        <p:nvSpPr>
          <p:cNvPr id="3" name="عنصر نائب للمحتوى 2"/>
          <p:cNvSpPr>
            <a:spLocks noGrp="1"/>
          </p:cNvSpPr>
          <p:nvPr>
            <p:ph idx="1"/>
          </p:nvPr>
        </p:nvSpPr>
        <p:spPr>
          <a:xfrm>
            <a:off x="745588" y="1083212"/>
            <a:ext cx="9465212" cy="5042952"/>
          </a:xfrm>
        </p:spPr>
        <p:txBody>
          <a:bodyPr/>
          <a:lstStyle/>
          <a:p>
            <a:pPr algn="l">
              <a:buNone/>
            </a:pPr>
            <a:r>
              <a:rPr lang="en-US" sz="4000" b="1" dirty="0">
                <a:solidFill>
                  <a:srgbClr val="080808"/>
                </a:solidFill>
                <a:latin typeface="Times New Roman" panose="02020603050405020304" pitchFamily="18" charset="0"/>
                <a:cs typeface="Times New Roman" panose="02020603050405020304" pitchFamily="18" charset="0"/>
              </a:rPr>
              <a:t>Permeable pavement advantages</a:t>
            </a:r>
          </a:p>
          <a:p>
            <a:pPr algn="l">
              <a:buNone/>
            </a:pPr>
            <a:endParaRPr lang="en-US" sz="4000" b="1" dirty="0">
              <a:solidFill>
                <a:srgbClr val="080808"/>
              </a:solidFill>
              <a:latin typeface="Times New Roman" panose="02020603050405020304" pitchFamily="18" charset="0"/>
              <a:cs typeface="Times New Roman" panose="02020603050405020304" pitchFamily="18" charset="0"/>
            </a:endParaRPr>
          </a:p>
          <a:p>
            <a:pPr marL="457200" indent="-457200" algn="l">
              <a:buFont typeface="+mj-lt"/>
              <a:buAutoNum type="arabicPeriod"/>
            </a:pPr>
            <a:r>
              <a:rPr lang="en-US" dirty="0">
                <a:solidFill>
                  <a:srgbClr val="080808"/>
                </a:solidFill>
                <a:latin typeface="Times New Roman" panose="02020603050405020304" pitchFamily="18" charset="0"/>
                <a:cs typeface="Times New Roman" panose="02020603050405020304" pitchFamily="18" charset="0"/>
              </a:rPr>
              <a:t>Reducing the total runoff volume</a:t>
            </a:r>
          </a:p>
          <a:p>
            <a:pPr marL="457200" indent="-457200" algn="l">
              <a:buFont typeface="+mj-lt"/>
              <a:buAutoNum type="arabicPeriod"/>
            </a:pPr>
            <a:r>
              <a:rPr lang="en-US" dirty="0">
                <a:solidFill>
                  <a:srgbClr val="080808"/>
                </a:solidFill>
                <a:latin typeface="Times New Roman" panose="02020603050405020304" pitchFamily="18" charset="0"/>
                <a:cs typeface="Times New Roman" panose="02020603050405020304" pitchFamily="18" charset="0"/>
              </a:rPr>
              <a:t>Increasing the recharge rate of ground water</a:t>
            </a:r>
          </a:p>
          <a:p>
            <a:pPr marL="457200" indent="-457200" algn="l">
              <a:buFont typeface="+mj-lt"/>
              <a:buAutoNum type="arabicPeriod"/>
            </a:pPr>
            <a:r>
              <a:rPr lang="en-US" dirty="0">
                <a:solidFill>
                  <a:srgbClr val="080808"/>
                </a:solidFill>
                <a:latin typeface="Times New Roman" panose="02020603050405020304" pitchFamily="18" charset="0"/>
                <a:cs typeface="Times New Roman" panose="02020603050405020304" pitchFamily="18" charset="0"/>
              </a:rPr>
              <a:t>Filtering the storm water and thus improving its quality</a:t>
            </a:r>
          </a:p>
          <a:p>
            <a:pPr marL="457200" indent="-457200" algn="l">
              <a:buFont typeface="+mj-lt"/>
              <a:buAutoNum type="arabicPeriod"/>
            </a:pPr>
            <a:r>
              <a:rPr lang="en-US" dirty="0">
                <a:solidFill>
                  <a:srgbClr val="080808"/>
                </a:solidFill>
                <a:latin typeface="Times New Roman" panose="02020603050405020304" pitchFamily="18" charset="0"/>
                <a:cs typeface="Times New Roman" panose="02020603050405020304" pitchFamily="18" charset="0"/>
              </a:rPr>
              <a:t>Reduces the cost of the infiltration systems</a:t>
            </a:r>
          </a:p>
          <a:p>
            <a:pPr marL="0" indent="0" algn="l">
              <a:buNone/>
            </a:pPr>
            <a:endParaRPr lang="en-US" dirty="0">
              <a:solidFill>
                <a:srgbClr val="080808"/>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8681CF-151E-45A3-B38D-50E9F3C19395}"/>
              </a:ext>
            </a:extLst>
          </p:cNvPr>
          <p:cNvSpPr>
            <a:spLocks noGrp="1"/>
          </p:cNvSpPr>
          <p:nvPr>
            <p:ph idx="1"/>
          </p:nvPr>
        </p:nvSpPr>
        <p:spPr>
          <a:xfrm>
            <a:off x="783570" y="182880"/>
            <a:ext cx="8595360" cy="4351337"/>
          </a:xfrm>
        </p:spPr>
        <p:txBody>
          <a:bodyPr/>
          <a:lstStyle/>
          <a:p>
            <a:pPr marL="0" indent="0" algn="l">
              <a:buNone/>
            </a:pPr>
            <a:r>
              <a:rPr lang="en-US" sz="4000" b="1" dirty="0">
                <a:solidFill>
                  <a:srgbClr val="080808"/>
                </a:solidFill>
                <a:latin typeface="Times New Roman" panose="02020603050405020304" pitchFamily="18" charset="0"/>
                <a:cs typeface="Times New Roman" panose="02020603050405020304" pitchFamily="18" charset="0"/>
              </a:rPr>
              <a:t>Permeable asphalt layers</a:t>
            </a:r>
          </a:p>
          <a:p>
            <a:pPr marL="342900" indent="-342900" algn="l">
              <a:buFont typeface="+mj-lt"/>
              <a:buAutoNum type="arabicPeriod"/>
            </a:pPr>
            <a:r>
              <a:rPr lang="en-US" sz="1800" dirty="0">
                <a:solidFill>
                  <a:srgbClr val="080808"/>
                </a:solidFill>
                <a:latin typeface="Times New Roman" panose="02020603050405020304" pitchFamily="18" charset="0"/>
                <a:cs typeface="Times New Roman" panose="02020603050405020304" pitchFamily="18" charset="0"/>
              </a:rPr>
              <a:t>Porous Asphalt</a:t>
            </a:r>
          </a:p>
          <a:p>
            <a:pPr marL="342900" indent="-342900" algn="l">
              <a:buFont typeface="+mj-lt"/>
              <a:buAutoNum type="arabicPeriod"/>
            </a:pPr>
            <a:r>
              <a:rPr lang="en-US" sz="1800" dirty="0">
                <a:solidFill>
                  <a:srgbClr val="080808"/>
                </a:solidFill>
                <a:latin typeface="Times New Roman" panose="02020603050405020304" pitchFamily="18" charset="0"/>
                <a:cs typeface="Times New Roman" panose="02020603050405020304" pitchFamily="18" charset="0"/>
              </a:rPr>
              <a:t>Asphalt-Treated Permeable BASE (ATPB)</a:t>
            </a:r>
          </a:p>
          <a:p>
            <a:pPr marL="342900" indent="-342900" algn="l">
              <a:buFont typeface="+mj-lt"/>
              <a:buAutoNum type="arabicPeriod"/>
            </a:pPr>
            <a:r>
              <a:rPr lang="en-US" sz="1800" dirty="0">
                <a:solidFill>
                  <a:srgbClr val="080808"/>
                </a:solidFill>
                <a:latin typeface="Times New Roman" panose="02020603050405020304" pitchFamily="18" charset="0"/>
                <a:cs typeface="Times New Roman" panose="02020603050405020304" pitchFamily="18" charset="0"/>
              </a:rPr>
              <a:t>Reservoir Course</a:t>
            </a:r>
          </a:p>
          <a:p>
            <a:pPr marL="342900" indent="-342900" algn="l">
              <a:buFont typeface="+mj-lt"/>
              <a:buAutoNum type="arabicPeriod"/>
            </a:pPr>
            <a:r>
              <a:rPr lang="en-US" sz="1800" dirty="0">
                <a:solidFill>
                  <a:srgbClr val="080808"/>
                </a:solidFill>
                <a:latin typeface="Times New Roman" panose="02020603050405020304" pitchFamily="18" charset="0"/>
                <a:cs typeface="Times New Roman" panose="02020603050405020304" pitchFamily="18" charset="0"/>
              </a:rPr>
              <a:t>The uncompacted soil subgrade</a:t>
            </a:r>
          </a:p>
          <a:p>
            <a:endParaRPr lang="en-US" dirty="0">
              <a:solidFill>
                <a:srgbClr val="080808"/>
              </a:solidFill>
              <a:latin typeface="Times New Roman" panose="02020603050405020304" pitchFamily="18" charset="0"/>
              <a:cs typeface="Times New Roman" panose="02020603050405020304" pitchFamily="18" charset="0"/>
            </a:endParaRPr>
          </a:p>
        </p:txBody>
      </p:sp>
      <p:pic>
        <p:nvPicPr>
          <p:cNvPr id="4" name="Picture 2">
            <a:extLst>
              <a:ext uri="{FF2B5EF4-FFF2-40B4-BE49-F238E27FC236}">
                <a16:creationId xmlns:a16="http://schemas.microsoft.com/office/drawing/2014/main" id="{0C93BA52-4870-49EF-8241-48B100210CBF}"/>
              </a:ext>
            </a:extLst>
          </p:cNvPr>
          <p:cNvPicPr>
            <a:picLocks noChangeAspect="1" noChangeArrowheads="1"/>
          </p:cNvPicPr>
          <p:nvPr/>
        </p:nvPicPr>
        <p:blipFill>
          <a:blip r:embed="rId2" cstate="print"/>
          <a:srcRect/>
          <a:stretch>
            <a:fillRect/>
          </a:stretch>
        </p:blipFill>
        <p:spPr bwMode="auto">
          <a:xfrm>
            <a:off x="783570" y="3224418"/>
            <a:ext cx="4945160" cy="3466893"/>
          </a:xfrm>
          <a:prstGeom prst="rect">
            <a:avLst/>
          </a:prstGeom>
          <a:noFill/>
          <a:ln w="9525">
            <a:noFill/>
            <a:miter lim="800000"/>
            <a:headEnd/>
            <a:tailEnd/>
          </a:ln>
          <a:effectLst/>
        </p:spPr>
      </p:pic>
      <p:pic>
        <p:nvPicPr>
          <p:cNvPr id="7" name="Picture 6">
            <a:extLst>
              <a:ext uri="{FF2B5EF4-FFF2-40B4-BE49-F238E27FC236}">
                <a16:creationId xmlns:a16="http://schemas.microsoft.com/office/drawing/2014/main" id="{E739E18E-2EDF-4B96-8119-AC11BCC31F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4283" y="3224418"/>
            <a:ext cx="5385454" cy="3450702"/>
          </a:xfrm>
          <a:prstGeom prst="rect">
            <a:avLst/>
          </a:prstGeom>
        </p:spPr>
      </p:pic>
      <p:sp>
        <p:nvSpPr>
          <p:cNvPr id="2" name="Rectangle 1">
            <a:extLst>
              <a:ext uri="{FF2B5EF4-FFF2-40B4-BE49-F238E27FC236}">
                <a16:creationId xmlns:a16="http://schemas.microsoft.com/office/drawing/2014/main" id="{F836F24B-B3B7-4B7D-A858-07713E02AF8B}"/>
              </a:ext>
            </a:extLst>
          </p:cNvPr>
          <p:cNvSpPr/>
          <p:nvPr/>
        </p:nvSpPr>
        <p:spPr>
          <a:xfrm>
            <a:off x="1589649" y="6344529"/>
            <a:ext cx="9383151" cy="34678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8790931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normAutofit/>
          </a:bodyPr>
          <a:lstStyle/>
          <a:p>
            <a:r>
              <a:rPr lang="en-US" b="1" dirty="0"/>
              <a:t>6.1 Economic impact assessment</a:t>
            </a:r>
            <a:br>
              <a:rPr lang="en-US" b="1" dirty="0"/>
            </a:br>
            <a:endParaRPr lang="en-US" dirty="0"/>
          </a:p>
        </p:txBody>
      </p:sp>
      <p:pic>
        <p:nvPicPr>
          <p:cNvPr id="8" name="Picture 2"/>
          <p:cNvPicPr>
            <a:picLocks noChangeAspect="1" noChangeArrowheads="1"/>
          </p:cNvPicPr>
          <p:nvPr/>
        </p:nvPicPr>
        <p:blipFill>
          <a:blip r:embed="rId2" cstate="print"/>
          <a:srcRect/>
          <a:stretch>
            <a:fillRect/>
          </a:stretch>
        </p:blipFill>
        <p:spPr bwMode="auto">
          <a:xfrm>
            <a:off x="1631504" y="980728"/>
            <a:ext cx="8870440" cy="5184576"/>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703512" y="548680"/>
            <a:ext cx="8858538" cy="5328592"/>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275F4-A6DD-4534-9F2B-B227C548405B}"/>
              </a:ext>
            </a:extLst>
          </p:cNvPr>
          <p:cNvSpPr>
            <a:spLocks noGrp="1"/>
          </p:cNvSpPr>
          <p:nvPr>
            <p:ph type="title"/>
          </p:nvPr>
        </p:nvSpPr>
        <p:spPr>
          <a:xfrm>
            <a:off x="417811" y="0"/>
            <a:ext cx="10006350" cy="1325562"/>
          </a:xfrm>
        </p:spPr>
        <p:txBody>
          <a:bodyPr>
            <a:normAutofit/>
          </a:bodyPr>
          <a:lstStyle/>
          <a:p>
            <a:r>
              <a:rPr lang="en-US" sz="4000" b="1" dirty="0">
                <a:solidFill>
                  <a:srgbClr val="080808"/>
                </a:solidFill>
                <a:latin typeface="Times New Roman" panose="02020603050405020304" pitchFamily="18" charset="0"/>
                <a:cs typeface="Times New Roman" panose="02020603050405020304" pitchFamily="18" charset="0"/>
              </a:rPr>
              <a:t>Initial construction cost and maintenance cost</a:t>
            </a:r>
          </a:p>
        </p:txBody>
      </p:sp>
      <p:pic>
        <p:nvPicPr>
          <p:cNvPr id="4" name="Picture 2">
            <a:extLst>
              <a:ext uri="{FF2B5EF4-FFF2-40B4-BE49-F238E27FC236}">
                <a16:creationId xmlns:a16="http://schemas.microsoft.com/office/drawing/2014/main" id="{8406F46D-0493-4ED5-9840-D2983D62C000}"/>
              </a:ext>
            </a:extLst>
          </p:cNvPr>
          <p:cNvPicPr>
            <a:picLocks noChangeAspect="1" noChangeArrowheads="1"/>
          </p:cNvPicPr>
          <p:nvPr/>
        </p:nvPicPr>
        <p:blipFill>
          <a:blip r:embed="rId2" cstate="print"/>
          <a:srcRect/>
          <a:stretch>
            <a:fillRect/>
          </a:stretch>
        </p:blipFill>
        <p:spPr bwMode="auto">
          <a:xfrm>
            <a:off x="0" y="2085975"/>
            <a:ext cx="6145213" cy="2686050"/>
          </a:xfrm>
          <a:prstGeom prst="rect">
            <a:avLst/>
          </a:prstGeom>
          <a:noFill/>
          <a:ln w="9525">
            <a:noFill/>
            <a:miter lim="800000"/>
            <a:headEnd/>
            <a:tailEnd/>
          </a:ln>
          <a:effectLst/>
        </p:spPr>
      </p:pic>
      <p:pic>
        <p:nvPicPr>
          <p:cNvPr id="5" name="Picture 3">
            <a:extLst>
              <a:ext uri="{FF2B5EF4-FFF2-40B4-BE49-F238E27FC236}">
                <a16:creationId xmlns:a16="http://schemas.microsoft.com/office/drawing/2014/main" id="{9DE693EE-42A7-44B8-9627-19558E899D0A}"/>
              </a:ext>
            </a:extLst>
          </p:cNvPr>
          <p:cNvPicPr>
            <a:picLocks noChangeAspect="1" noChangeArrowheads="1"/>
          </p:cNvPicPr>
          <p:nvPr/>
        </p:nvPicPr>
        <p:blipFill>
          <a:blip r:embed="rId3" cstate="print"/>
          <a:srcRect/>
          <a:stretch>
            <a:fillRect/>
          </a:stretch>
        </p:blipFill>
        <p:spPr bwMode="auto">
          <a:xfrm>
            <a:off x="6145213" y="2019774"/>
            <a:ext cx="6046787" cy="2752251"/>
          </a:xfrm>
          <a:prstGeom prst="rect">
            <a:avLst/>
          </a:prstGeom>
          <a:noFill/>
          <a:ln w="9525">
            <a:noFill/>
            <a:miter lim="800000"/>
            <a:headEnd/>
            <a:tailEnd/>
          </a:ln>
          <a:effectLst/>
        </p:spPr>
      </p:pic>
      <p:sp>
        <p:nvSpPr>
          <p:cNvPr id="6" name="TextBox 5">
            <a:extLst>
              <a:ext uri="{FF2B5EF4-FFF2-40B4-BE49-F238E27FC236}">
                <a16:creationId xmlns:a16="http://schemas.microsoft.com/office/drawing/2014/main" id="{562585A5-8333-4B57-B373-49132FF56491}"/>
              </a:ext>
            </a:extLst>
          </p:cNvPr>
          <p:cNvSpPr txBox="1"/>
          <p:nvPr/>
        </p:nvSpPr>
        <p:spPr>
          <a:xfrm>
            <a:off x="417811" y="1505713"/>
            <a:ext cx="1800665" cy="400110"/>
          </a:xfrm>
          <a:prstGeom prst="rect">
            <a:avLst/>
          </a:prstGeom>
          <a:noFill/>
        </p:spPr>
        <p:txBody>
          <a:bodyPr wrap="square">
            <a:spAutoFit/>
          </a:bodyPr>
          <a:lstStyle/>
          <a:p>
            <a:r>
              <a:rPr lang="en-US" sz="2000" dirty="0">
                <a:solidFill>
                  <a:schemeClr val="accent6"/>
                </a:solidFill>
                <a:latin typeface="Times New Roman" panose="02020603050405020304" pitchFamily="18" charset="0"/>
                <a:cs typeface="Times New Roman" panose="02020603050405020304" pitchFamily="18" charset="0"/>
              </a:rPr>
              <a:t>g = 1%, i =2%</a:t>
            </a:r>
          </a:p>
        </p:txBody>
      </p:sp>
    </p:spTree>
    <p:extLst>
      <p:ext uri="{BB962C8B-B14F-4D97-AF65-F5344CB8AC3E}">
        <p14:creationId xmlns:p14="http://schemas.microsoft.com/office/powerpoint/2010/main" val="72811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6D2D6-4A58-4999-B849-BE4E8E9188D2}"/>
              </a:ext>
            </a:extLst>
          </p:cNvPr>
          <p:cNvSpPr>
            <a:spLocks noGrp="1"/>
          </p:cNvSpPr>
          <p:nvPr>
            <p:ph type="title"/>
          </p:nvPr>
        </p:nvSpPr>
        <p:spPr>
          <a:xfrm>
            <a:off x="1261872" y="677863"/>
            <a:ext cx="9692640" cy="608110"/>
          </a:xfrm>
        </p:spPr>
        <p:txBody>
          <a:bodyPr>
            <a:noAutofit/>
          </a:bodyPr>
          <a:lstStyle/>
          <a:p>
            <a:r>
              <a:rPr lang="en-US" sz="4000" b="1" dirty="0">
                <a:solidFill>
                  <a:srgbClr val="080808"/>
                </a:solidFill>
                <a:latin typeface="Times New Roman" panose="02020603050405020304" pitchFamily="18" charset="0"/>
                <a:cs typeface="Times New Roman" panose="02020603050405020304" pitchFamily="18" charset="0"/>
              </a:rPr>
              <a:t>Environmental impact assessment</a:t>
            </a:r>
          </a:p>
        </p:txBody>
      </p:sp>
      <p:sp>
        <p:nvSpPr>
          <p:cNvPr id="3" name="Content Placeholder 2">
            <a:extLst>
              <a:ext uri="{FF2B5EF4-FFF2-40B4-BE49-F238E27FC236}">
                <a16:creationId xmlns:a16="http://schemas.microsoft.com/office/drawing/2014/main" id="{BB1C09CE-1821-4B4F-8F49-F41270E5BA1A}"/>
              </a:ext>
            </a:extLst>
          </p:cNvPr>
          <p:cNvSpPr>
            <a:spLocks noGrp="1"/>
          </p:cNvSpPr>
          <p:nvPr>
            <p:ph idx="1"/>
          </p:nvPr>
        </p:nvSpPr>
        <p:spPr/>
        <p:txBody>
          <a:bodyPr/>
          <a:lstStyle/>
          <a:p>
            <a:r>
              <a:rPr lang="en-US" sz="2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Runoff flow quantity</a:t>
            </a:r>
          </a:p>
          <a:p>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CIA method </a:t>
            </a:r>
          </a:p>
          <a:p>
            <a:endParaRPr lang="en-US" i="1" dirty="0">
              <a:solidFill>
                <a:srgbClr val="080808"/>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2400" i="1"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24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Environmental Implications</a:t>
            </a:r>
          </a:p>
          <a:p>
            <a:r>
              <a:rPr lang="en-US" dirty="0">
                <a:solidFill>
                  <a:srgbClr val="080808"/>
                </a:solidFill>
                <a:latin typeface="Times New Roman" panose="02020603050405020304" pitchFamily="18" charset="0"/>
                <a:cs typeface="Times New Roman" panose="02020603050405020304" pitchFamily="18" charset="0"/>
              </a:rPr>
              <a:t>Advantages and disadvantages</a:t>
            </a:r>
          </a:p>
          <a:p>
            <a:r>
              <a:rPr lang="en-US" sz="1800" dirty="0">
                <a:solidFill>
                  <a:srgbClr val="080808"/>
                </a:solidFill>
                <a:effectLst/>
                <a:latin typeface="Times New Roman" panose="02020603050405020304" pitchFamily="18" charset="0"/>
                <a:ea typeface="Calibri" panose="020F0502020204030204" pitchFamily="34" charset="0"/>
                <a:cs typeface="Times New Roman" panose="02020603050405020304" pitchFamily="18" charset="0"/>
              </a:rPr>
              <a:t>Feasibility calculations</a:t>
            </a:r>
            <a:endParaRPr lang="en-US" dirty="0">
              <a:solidFill>
                <a:srgbClr val="08080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876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AD784-65BD-47A3-85B0-7E00882E6921}"/>
              </a:ext>
            </a:extLst>
          </p:cNvPr>
          <p:cNvSpPr>
            <a:spLocks noGrp="1"/>
          </p:cNvSpPr>
          <p:nvPr>
            <p:ph type="title"/>
          </p:nvPr>
        </p:nvSpPr>
        <p:spPr>
          <a:xfrm>
            <a:off x="1249680" y="0"/>
            <a:ext cx="9692640" cy="1325562"/>
          </a:xfrm>
        </p:spPr>
        <p:txBody>
          <a:bodyPr>
            <a:normAutofit/>
          </a:bodyPr>
          <a:lstStyle/>
          <a:p>
            <a:r>
              <a:rPr lang="en-US" sz="4000" b="1" dirty="0">
                <a:solidFill>
                  <a:srgbClr val="080808"/>
                </a:solidFill>
                <a:latin typeface="Times New Roman" panose="02020603050405020304" pitchFamily="18" charset="0"/>
                <a:cs typeface="Times New Roman" panose="02020603050405020304" pitchFamily="18" charset="0"/>
              </a:rPr>
              <a:t>CIA method</a:t>
            </a:r>
          </a:p>
        </p:txBody>
      </p:sp>
      <p:sp>
        <p:nvSpPr>
          <p:cNvPr id="3" name="Content Placeholder 2">
            <a:extLst>
              <a:ext uri="{FF2B5EF4-FFF2-40B4-BE49-F238E27FC236}">
                <a16:creationId xmlns:a16="http://schemas.microsoft.com/office/drawing/2014/main" id="{C0D2B3CA-102D-4923-B70C-9043FC060CD8}"/>
              </a:ext>
            </a:extLst>
          </p:cNvPr>
          <p:cNvSpPr>
            <a:spLocks noGrp="1"/>
          </p:cNvSpPr>
          <p:nvPr>
            <p:ph idx="1"/>
          </p:nvPr>
        </p:nvSpPr>
        <p:spPr/>
        <p:txBody>
          <a:bodyPr/>
          <a:lstStyle/>
          <a:p>
            <a:pPr marL="722630" marR="0" algn="just">
              <a:lnSpc>
                <a:spcPct val="150000"/>
              </a:lnSpc>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 = CIA</a:t>
            </a:r>
          </a:p>
          <a:p>
            <a:pPr marL="0" marR="0" algn="just">
              <a:lnSpc>
                <a:spcPct val="150000"/>
              </a:lnSpc>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Where </a:t>
            </a: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is the runoff </a:t>
            </a: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a:t>
            </a:r>
            <a:r>
              <a:rPr lang="en-US" sz="1800" b="1" baseline="30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/sec)</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is the runoff coefficient for the city of Nablus, </a:t>
            </a: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is the intensity of rain for a selected frequency and duration equal to at least the overland flow time (time of concentration t</a:t>
            </a:r>
            <a:r>
              <a:rPr lang="en-US" sz="1800" baseline="-25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for the City of Nablus </a:t>
            </a: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(mm/hr)</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and </a:t>
            </a: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is the area of the catchment </a:t>
            </a:r>
            <a:r>
              <a:rPr lang="en-US"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(hectares [ha])</a:t>
            </a:r>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dirty="0">
                <a:solidFill>
                  <a:srgbClr val="080808"/>
                </a:solidFill>
                <a:latin typeface="Times New Roman" panose="02020603050405020304" pitchFamily="18" charset="0"/>
                <a:cs typeface="Times New Roman" panose="02020603050405020304" pitchFamily="18" charset="0"/>
              </a:rPr>
              <a:t>Time restriction</a:t>
            </a:r>
          </a:p>
          <a:p>
            <a:r>
              <a:rPr lang="en-US" dirty="0">
                <a:solidFill>
                  <a:srgbClr val="080808"/>
                </a:solidFill>
                <a:latin typeface="Times New Roman" panose="02020603050405020304" pitchFamily="18" charset="0"/>
                <a:cs typeface="Times New Roman" panose="02020603050405020304" pitchFamily="18" charset="0"/>
              </a:rPr>
              <a:t>More complex calculations need an individual project</a:t>
            </a:r>
          </a:p>
        </p:txBody>
      </p:sp>
    </p:spTree>
    <p:extLst>
      <p:ext uri="{BB962C8B-B14F-4D97-AF65-F5344CB8AC3E}">
        <p14:creationId xmlns:p14="http://schemas.microsoft.com/office/powerpoint/2010/main" val="7489940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E287E7B-FF7E-44C3-82E7-4809961293EA}"/>
              </a:ext>
            </a:extLst>
          </p:cNvPr>
          <p:cNvGraphicFramePr>
            <a:graphicFrameLocks noGrp="1"/>
          </p:cNvGraphicFramePr>
          <p:nvPr>
            <p:ph idx="1"/>
            <p:extLst>
              <p:ext uri="{D42A27DB-BD31-4B8C-83A1-F6EECF244321}">
                <p14:modId xmlns:p14="http://schemas.microsoft.com/office/powerpoint/2010/main" val="103770767"/>
              </p:ext>
            </p:extLst>
          </p:nvPr>
        </p:nvGraphicFramePr>
        <p:xfrm>
          <a:off x="516285" y="1729122"/>
          <a:ext cx="10653309" cy="3025758"/>
        </p:xfrm>
        <a:graphic>
          <a:graphicData uri="http://schemas.openxmlformats.org/drawingml/2006/table">
            <a:tbl>
              <a:tblPr firstRow="1" firstCol="1" bandRow="1">
                <a:tableStyleId>{5C22544A-7EE6-4342-B048-85BDC9FD1C3A}</a:tableStyleId>
              </a:tblPr>
              <a:tblGrid>
                <a:gridCol w="2893552">
                  <a:extLst>
                    <a:ext uri="{9D8B030D-6E8A-4147-A177-3AD203B41FA5}">
                      <a16:colId xmlns:a16="http://schemas.microsoft.com/office/drawing/2014/main" val="2357427428"/>
                    </a:ext>
                  </a:extLst>
                </a:gridCol>
                <a:gridCol w="2555313">
                  <a:extLst>
                    <a:ext uri="{9D8B030D-6E8A-4147-A177-3AD203B41FA5}">
                      <a16:colId xmlns:a16="http://schemas.microsoft.com/office/drawing/2014/main" val="3897282703"/>
                    </a:ext>
                  </a:extLst>
                </a:gridCol>
                <a:gridCol w="2552844">
                  <a:extLst>
                    <a:ext uri="{9D8B030D-6E8A-4147-A177-3AD203B41FA5}">
                      <a16:colId xmlns:a16="http://schemas.microsoft.com/office/drawing/2014/main" val="4192468981"/>
                    </a:ext>
                  </a:extLst>
                </a:gridCol>
                <a:gridCol w="2651600">
                  <a:extLst>
                    <a:ext uri="{9D8B030D-6E8A-4147-A177-3AD203B41FA5}">
                      <a16:colId xmlns:a16="http://schemas.microsoft.com/office/drawing/2014/main" val="3574745325"/>
                    </a:ext>
                  </a:extLst>
                </a:gridCol>
              </a:tblGrid>
              <a:tr h="1008586">
                <a:tc>
                  <a:txBody>
                    <a:bodyPr/>
                    <a:lstStyle/>
                    <a:p>
                      <a:pPr marL="0" marR="0" algn="ctr">
                        <a:lnSpc>
                          <a:spcPct val="150000"/>
                        </a:lnSpc>
                        <a:spcBef>
                          <a:spcPts val="1200"/>
                        </a:spcBef>
                        <a:spcAft>
                          <a:spcPts val="0"/>
                        </a:spcAft>
                      </a:pPr>
                      <a:r>
                        <a:rPr lang="en-US" sz="1800">
                          <a:effectLst/>
                        </a:rPr>
                        <a:t>Area</a:t>
                      </a:r>
                      <a:endParaRPr lang="en-US" sz="18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103815" marR="103815" marT="0" marB="0"/>
                </a:tc>
                <a:tc>
                  <a:txBody>
                    <a:bodyPr/>
                    <a:lstStyle/>
                    <a:p>
                      <a:pPr marL="0" marR="0" algn="ctr">
                        <a:lnSpc>
                          <a:spcPct val="150000"/>
                        </a:lnSpc>
                        <a:spcBef>
                          <a:spcPts val="1200"/>
                        </a:spcBef>
                        <a:spcAft>
                          <a:spcPts val="0"/>
                        </a:spcAft>
                      </a:pPr>
                      <a:r>
                        <a:rPr lang="en-US" sz="1800">
                          <a:effectLst/>
                        </a:rPr>
                        <a:t>1</a:t>
                      </a:r>
                      <a:endParaRPr lang="en-US" sz="18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103815" marR="103815" marT="0" marB="0"/>
                </a:tc>
                <a:tc>
                  <a:txBody>
                    <a:bodyPr/>
                    <a:lstStyle/>
                    <a:p>
                      <a:pPr marL="0" marR="0" algn="ctr">
                        <a:lnSpc>
                          <a:spcPct val="150000"/>
                        </a:lnSpc>
                        <a:spcBef>
                          <a:spcPts val="1200"/>
                        </a:spcBef>
                        <a:spcAft>
                          <a:spcPts val="0"/>
                        </a:spcAft>
                      </a:pPr>
                      <a:r>
                        <a:rPr lang="en-US" sz="1800" dirty="0">
                          <a:effectLst/>
                        </a:rPr>
                        <a:t>2</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103815" marR="103815" marT="0" marB="0"/>
                </a:tc>
                <a:tc>
                  <a:txBody>
                    <a:bodyPr/>
                    <a:lstStyle/>
                    <a:p>
                      <a:pPr marL="0" marR="0" algn="ctr">
                        <a:lnSpc>
                          <a:spcPct val="150000"/>
                        </a:lnSpc>
                        <a:spcBef>
                          <a:spcPts val="1200"/>
                        </a:spcBef>
                        <a:spcAft>
                          <a:spcPts val="0"/>
                        </a:spcAft>
                      </a:pPr>
                      <a:r>
                        <a:rPr lang="en-US" sz="1800">
                          <a:effectLst/>
                        </a:rPr>
                        <a:t>3</a:t>
                      </a:r>
                      <a:endParaRPr lang="en-US" sz="180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103815" marR="103815" marT="0" marB="0"/>
                </a:tc>
                <a:extLst>
                  <a:ext uri="{0D108BD9-81ED-4DB2-BD59-A6C34878D82A}">
                    <a16:rowId xmlns:a16="http://schemas.microsoft.com/office/drawing/2014/main" val="2102181633"/>
                  </a:ext>
                </a:extLst>
              </a:tr>
              <a:tr h="1008586">
                <a:tc>
                  <a:txBody>
                    <a:bodyPr/>
                    <a:lstStyle/>
                    <a:p>
                      <a:pPr marL="0" marR="0" lvl="0" indent="0" algn="ctr" defTabSz="914400" rtl="0" eaLnBrk="1" fontAlgn="auto" latinLnBrk="0" hangingPunct="1">
                        <a:lnSpc>
                          <a:spcPct val="150000"/>
                        </a:lnSpc>
                        <a:spcBef>
                          <a:spcPts val="1200"/>
                        </a:spcBef>
                        <a:spcAft>
                          <a:spcPts val="0"/>
                        </a:spcAft>
                        <a:buClrTx/>
                        <a:buSzTx/>
                        <a:buFontTx/>
                        <a:buNone/>
                        <a:tabLst/>
                        <a:defRPr/>
                      </a:pPr>
                      <a:r>
                        <a:rPr lang="en-US" sz="1800" dirty="0">
                          <a:effectLst/>
                        </a:rPr>
                        <a:t>Runoff (m</a:t>
                      </a:r>
                      <a:r>
                        <a:rPr lang="en-US" sz="1800" baseline="30000" dirty="0">
                          <a:effectLst/>
                        </a:rPr>
                        <a:t>3</a:t>
                      </a:r>
                      <a:r>
                        <a:rPr lang="en-US" sz="1800" dirty="0">
                          <a:effectLst/>
                        </a:rPr>
                        <a:t>/sec)</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algn="ctr">
                        <a:lnSpc>
                          <a:spcPct val="150000"/>
                        </a:lnSpc>
                        <a:spcBef>
                          <a:spcPts val="1200"/>
                        </a:spcBef>
                        <a:spcAft>
                          <a:spcPts val="0"/>
                        </a:spcAft>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103815" marR="103815" marT="0" marB="0"/>
                </a:tc>
                <a:tc>
                  <a:txBody>
                    <a:bodyPr/>
                    <a:lstStyle/>
                    <a:p>
                      <a:pPr marL="0" marR="0" algn="ctr">
                        <a:lnSpc>
                          <a:spcPct val="150000"/>
                        </a:lnSpc>
                        <a:spcBef>
                          <a:spcPts val="1200"/>
                        </a:spcBef>
                        <a:spcAft>
                          <a:spcPts val="0"/>
                        </a:spcAft>
                      </a:pPr>
                      <a:r>
                        <a:rPr lang="en-US" sz="1800">
                          <a:solidFill>
                            <a:srgbClr val="080808"/>
                          </a:solidFill>
                          <a:effectLst/>
                        </a:rPr>
                        <a:t>0.92</a:t>
                      </a:r>
                      <a:endParaRPr lang="en-US" sz="1800">
                        <a:solidFill>
                          <a:srgbClr val="080808"/>
                        </a:solidFill>
                        <a:effectLst/>
                        <a:latin typeface="Times New Roman" panose="02020603050405020304" pitchFamily="18" charset="0"/>
                        <a:ea typeface="Calibri" panose="020F0502020204030204" pitchFamily="34" charset="0"/>
                        <a:cs typeface="Arial" panose="020B0604020202020204" pitchFamily="34" charset="0"/>
                      </a:endParaRPr>
                    </a:p>
                  </a:txBody>
                  <a:tcPr marL="103815" marR="103815" marT="0" marB="0"/>
                </a:tc>
                <a:tc>
                  <a:txBody>
                    <a:bodyPr/>
                    <a:lstStyle/>
                    <a:p>
                      <a:pPr marL="0" marR="0" algn="ctr">
                        <a:lnSpc>
                          <a:spcPct val="150000"/>
                        </a:lnSpc>
                        <a:spcBef>
                          <a:spcPts val="1200"/>
                        </a:spcBef>
                        <a:spcAft>
                          <a:spcPts val="0"/>
                        </a:spcAft>
                      </a:pPr>
                      <a:r>
                        <a:rPr lang="en-US" sz="1800">
                          <a:solidFill>
                            <a:srgbClr val="080808"/>
                          </a:solidFill>
                          <a:effectLst/>
                        </a:rPr>
                        <a:t>1.62</a:t>
                      </a:r>
                      <a:endParaRPr lang="en-US" sz="1800">
                        <a:solidFill>
                          <a:srgbClr val="080808"/>
                        </a:solidFill>
                        <a:effectLst/>
                        <a:latin typeface="Times New Roman" panose="02020603050405020304" pitchFamily="18" charset="0"/>
                        <a:ea typeface="Calibri" panose="020F0502020204030204" pitchFamily="34" charset="0"/>
                        <a:cs typeface="Arial" panose="020B0604020202020204" pitchFamily="34" charset="0"/>
                      </a:endParaRPr>
                    </a:p>
                  </a:txBody>
                  <a:tcPr marL="103815" marR="103815" marT="0" marB="0"/>
                </a:tc>
                <a:tc>
                  <a:txBody>
                    <a:bodyPr/>
                    <a:lstStyle/>
                    <a:p>
                      <a:pPr marL="0" marR="0" algn="ctr">
                        <a:lnSpc>
                          <a:spcPct val="150000"/>
                        </a:lnSpc>
                        <a:spcBef>
                          <a:spcPts val="1200"/>
                        </a:spcBef>
                        <a:spcAft>
                          <a:spcPts val="0"/>
                        </a:spcAft>
                      </a:pPr>
                      <a:r>
                        <a:rPr lang="en-US" sz="1800" dirty="0">
                          <a:solidFill>
                            <a:srgbClr val="080808"/>
                          </a:solidFill>
                          <a:effectLst/>
                        </a:rPr>
                        <a:t>4.60</a:t>
                      </a:r>
                      <a:endParaRPr lang="en-US" sz="1800" dirty="0">
                        <a:solidFill>
                          <a:srgbClr val="080808"/>
                        </a:solidFill>
                        <a:effectLst/>
                        <a:latin typeface="Times New Roman" panose="02020603050405020304" pitchFamily="18" charset="0"/>
                        <a:ea typeface="Calibri" panose="020F0502020204030204" pitchFamily="34" charset="0"/>
                        <a:cs typeface="Arial" panose="020B0604020202020204" pitchFamily="34" charset="0"/>
                      </a:endParaRPr>
                    </a:p>
                  </a:txBody>
                  <a:tcPr marL="103815" marR="103815" marT="0" marB="0"/>
                </a:tc>
                <a:extLst>
                  <a:ext uri="{0D108BD9-81ED-4DB2-BD59-A6C34878D82A}">
                    <a16:rowId xmlns:a16="http://schemas.microsoft.com/office/drawing/2014/main" val="1577524857"/>
                  </a:ext>
                </a:extLst>
              </a:tr>
              <a:tr h="1008586">
                <a:tc>
                  <a:txBody>
                    <a:bodyPr/>
                    <a:lstStyle/>
                    <a:p>
                      <a:pPr marL="0" marR="0" algn="ctr">
                        <a:lnSpc>
                          <a:spcPct val="150000"/>
                        </a:lnSpc>
                        <a:spcBef>
                          <a:spcPts val="1200"/>
                        </a:spcBef>
                        <a:spcAft>
                          <a:spcPts val="0"/>
                        </a:spcAft>
                      </a:pPr>
                      <a:r>
                        <a:rPr lang="en-US" sz="1800" dirty="0">
                          <a:effectLst/>
                        </a:rPr>
                        <a:t>Runoff  sum (m</a:t>
                      </a:r>
                      <a:r>
                        <a:rPr lang="en-US" sz="1800" baseline="30000" dirty="0">
                          <a:effectLst/>
                        </a:rPr>
                        <a:t>3</a:t>
                      </a:r>
                      <a:r>
                        <a:rPr lang="en-US" sz="1800" dirty="0">
                          <a:effectLst/>
                        </a:rPr>
                        <a:t>/sec)</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txBody>
                  <a:tcPr marL="103815" marR="103815" marT="0" marB="0"/>
                </a:tc>
                <a:tc gridSpan="3">
                  <a:txBody>
                    <a:bodyPr/>
                    <a:lstStyle/>
                    <a:p>
                      <a:pPr marL="0" marR="0" algn="ctr">
                        <a:lnSpc>
                          <a:spcPct val="150000"/>
                        </a:lnSpc>
                        <a:spcBef>
                          <a:spcPts val="1200"/>
                        </a:spcBef>
                        <a:spcAft>
                          <a:spcPts val="0"/>
                        </a:spcAft>
                      </a:pPr>
                      <a:r>
                        <a:rPr lang="en-US" sz="1800" dirty="0">
                          <a:solidFill>
                            <a:srgbClr val="080808"/>
                          </a:solidFill>
                          <a:effectLst/>
                        </a:rPr>
                        <a:t>7.14</a:t>
                      </a:r>
                      <a:endParaRPr lang="en-US" sz="1800" dirty="0">
                        <a:solidFill>
                          <a:srgbClr val="080808"/>
                        </a:solidFill>
                        <a:effectLst/>
                        <a:latin typeface="Times New Roman" panose="02020603050405020304" pitchFamily="18" charset="0"/>
                        <a:ea typeface="Calibri" panose="020F0502020204030204" pitchFamily="34" charset="0"/>
                        <a:cs typeface="Arial" panose="020B0604020202020204" pitchFamily="34" charset="0"/>
                      </a:endParaRPr>
                    </a:p>
                  </a:txBody>
                  <a:tcPr marL="138420" marR="138420" marT="69210" marB="6921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58205915"/>
                  </a:ext>
                </a:extLst>
              </a:tr>
            </a:tbl>
          </a:graphicData>
        </a:graphic>
      </p:graphicFrame>
    </p:spTree>
    <p:extLst>
      <p:ext uri="{BB962C8B-B14F-4D97-AF65-F5344CB8AC3E}">
        <p14:creationId xmlns:p14="http://schemas.microsoft.com/office/powerpoint/2010/main" val="1086553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a:extLst>
              <a:ext uri="{FF2B5EF4-FFF2-40B4-BE49-F238E27FC236}">
                <a16:creationId xmlns:a16="http://schemas.microsoft.com/office/drawing/2014/main" id="{4778C642-7257-4551-B4DB-4A674C15901D}"/>
              </a:ext>
            </a:extLst>
          </p:cNvPr>
          <p:cNvSpPr>
            <a:spLocks noGrp="1"/>
          </p:cNvSpPr>
          <p:nvPr>
            <p:ph type="title"/>
          </p:nvPr>
        </p:nvSpPr>
        <p:spPr>
          <a:xfrm>
            <a:off x="677334" y="0"/>
            <a:ext cx="9692640" cy="1325562"/>
          </a:xfrm>
        </p:spPr>
        <p:txBody>
          <a:bodyPr>
            <a:normAutofit/>
          </a:bodyPr>
          <a:lstStyle/>
          <a:p>
            <a:r>
              <a:rPr lang="en-US" sz="4000" b="1" dirty="0">
                <a:solidFill>
                  <a:srgbClr val="080808"/>
                </a:solidFill>
                <a:latin typeface="Times New Roman" panose="02020603050405020304" pitchFamily="18" charset="0"/>
                <a:cs typeface="Times New Roman" panose="02020603050405020304" pitchFamily="18" charset="0"/>
              </a:rPr>
              <a:t>Introduction</a:t>
            </a:r>
            <a:endParaRPr lang="ar-SA" sz="4000" b="1" dirty="0">
              <a:solidFill>
                <a:srgbClr val="080808"/>
              </a:solidFill>
              <a:latin typeface="Times New Roman" panose="02020603050405020304" pitchFamily="18" charset="0"/>
              <a:cs typeface="Times New Roman" panose="02020603050405020304" pitchFamily="18" charset="0"/>
            </a:endParaRPr>
          </a:p>
        </p:txBody>
      </p:sp>
      <p:sp>
        <p:nvSpPr>
          <p:cNvPr id="5" name="عنصر نائب للمحتوى 4">
            <a:extLst>
              <a:ext uri="{FF2B5EF4-FFF2-40B4-BE49-F238E27FC236}">
                <a16:creationId xmlns:a16="http://schemas.microsoft.com/office/drawing/2014/main" id="{0EA7C3EC-E01F-4AD4-AB56-AAAD6661987F}"/>
              </a:ext>
            </a:extLst>
          </p:cNvPr>
          <p:cNvSpPr>
            <a:spLocks noGrp="1"/>
          </p:cNvSpPr>
          <p:nvPr>
            <p:ph idx="1"/>
          </p:nvPr>
        </p:nvSpPr>
        <p:spPr>
          <a:xfrm>
            <a:off x="677334" y="1364567"/>
            <a:ext cx="8596668" cy="5493434"/>
          </a:xfrm>
        </p:spPr>
        <p:txBody>
          <a:bodyPr>
            <a:normAutofit/>
          </a:bodyPr>
          <a:lstStyle/>
          <a:p>
            <a:r>
              <a:rPr lang="en-US" sz="2000" dirty="0">
                <a:solidFill>
                  <a:srgbClr val="080808"/>
                </a:solidFill>
                <a:latin typeface="Times New Roman" panose="02020603050405020304" pitchFamily="18" charset="0"/>
                <a:cs typeface="Times New Roman" panose="02020603050405020304" pitchFamily="18" charset="0"/>
              </a:rPr>
              <a:t>General Background:</a:t>
            </a:r>
          </a:p>
          <a:p>
            <a:pPr algn="l" rtl="0"/>
            <a:r>
              <a:rPr lang="en-US" sz="2000" dirty="0">
                <a:solidFill>
                  <a:srgbClr val="080808"/>
                </a:solidFill>
                <a:latin typeface="Times New Roman" panose="02020603050405020304" pitchFamily="18" charset="0"/>
                <a:cs typeface="Times New Roman" panose="02020603050405020304" pitchFamily="18" charset="0"/>
              </a:rPr>
              <a:t>Nablus City:</a:t>
            </a:r>
          </a:p>
          <a:p>
            <a:pPr algn="l" rtl="0"/>
            <a:r>
              <a:rPr lang="en-US" sz="2000" dirty="0">
                <a:solidFill>
                  <a:srgbClr val="080808"/>
                </a:solidFill>
                <a:latin typeface="Times New Roman" panose="02020603050405020304" pitchFamily="18" charset="0"/>
                <a:cs typeface="Times New Roman" panose="02020603050405020304" pitchFamily="18" charset="0"/>
              </a:rPr>
              <a:t>Located in the northern of West bank, its area is 28.6 Km2, with an approximated population of 157,000 citizens as of 2017.</a:t>
            </a:r>
          </a:p>
          <a:p>
            <a:pPr algn="l" rtl="0"/>
            <a:r>
              <a:rPr lang="en-US" sz="2000" dirty="0">
                <a:solidFill>
                  <a:srgbClr val="080808"/>
                </a:solidFill>
                <a:latin typeface="Times New Roman" panose="02020603050405020304" pitchFamily="18" charset="0"/>
                <a:cs typeface="Times New Roman" panose="02020603050405020304" pitchFamily="18" charset="0"/>
              </a:rPr>
              <a:t>Located between two mountains, and on top of three aquifers.</a:t>
            </a:r>
          </a:p>
          <a:p>
            <a:pPr algn="l" rtl="0"/>
            <a:r>
              <a:rPr lang="en-US" sz="2000" dirty="0">
                <a:solidFill>
                  <a:srgbClr val="080808"/>
                </a:solidFill>
                <a:latin typeface="Times New Roman" panose="02020603050405020304" pitchFamily="18" charset="0"/>
                <a:cs typeface="Times New Roman" panose="02020603050405020304" pitchFamily="18" charset="0"/>
              </a:rPr>
              <a:t>Problem of bad rain drainage.</a:t>
            </a:r>
          </a:p>
          <a:p>
            <a:pPr marL="0" indent="0" algn="ctr" rtl="0">
              <a:buNone/>
            </a:pPr>
            <a:endParaRPr lang="en-US" sz="2000" dirty="0">
              <a:solidFill>
                <a:srgbClr val="080808"/>
              </a:solidFill>
              <a:latin typeface="Times New Roman" panose="02020603050405020304" pitchFamily="18" charset="0"/>
              <a:cs typeface="Times New Roman" panose="02020603050405020304" pitchFamily="18" charset="0"/>
            </a:endParaRPr>
          </a:p>
          <a:p>
            <a:pPr algn="l" rtl="0"/>
            <a:endParaRPr lang="en-US" sz="2000" dirty="0">
              <a:latin typeface="Times New Roman" panose="02020603050405020304" pitchFamily="18" charset="0"/>
              <a:cs typeface="Times New Roman" panose="02020603050405020304" pitchFamily="18" charset="0"/>
            </a:endParaRPr>
          </a:p>
        </p:txBody>
      </p:sp>
      <p:pic>
        <p:nvPicPr>
          <p:cNvPr id="6" name="صورة 5">
            <a:extLst>
              <a:ext uri="{FF2B5EF4-FFF2-40B4-BE49-F238E27FC236}">
                <a16:creationId xmlns:a16="http://schemas.microsoft.com/office/drawing/2014/main" id="{D35A0C59-6628-45C5-B24D-175B2D01CFFF}"/>
              </a:ext>
            </a:extLst>
          </p:cNvPr>
          <p:cNvPicPr>
            <a:picLocks noChangeAspect="1"/>
          </p:cNvPicPr>
          <p:nvPr/>
        </p:nvPicPr>
        <p:blipFill>
          <a:blip r:embed="rId2"/>
          <a:stretch>
            <a:fillRect/>
          </a:stretch>
        </p:blipFill>
        <p:spPr>
          <a:xfrm>
            <a:off x="5191207" y="3699802"/>
            <a:ext cx="5523455" cy="2862775"/>
          </a:xfrm>
          <a:prstGeom prst="rect">
            <a:avLst/>
          </a:prstGeom>
        </p:spPr>
      </p:pic>
    </p:spTree>
    <p:extLst>
      <p:ext uri="{BB962C8B-B14F-4D97-AF65-F5344CB8AC3E}">
        <p14:creationId xmlns:p14="http://schemas.microsoft.com/office/powerpoint/2010/main" val="15915096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D6498-406A-4FD3-B2A9-33FA0FC45E0D}"/>
              </a:ext>
            </a:extLst>
          </p:cNvPr>
          <p:cNvSpPr>
            <a:spLocks noGrp="1"/>
          </p:cNvSpPr>
          <p:nvPr>
            <p:ph type="title"/>
          </p:nvPr>
        </p:nvSpPr>
        <p:spPr/>
        <p:txBody>
          <a:bodyPr>
            <a:normAutofit/>
          </a:bodyPr>
          <a:lstStyle/>
          <a:p>
            <a:r>
              <a:rPr lang="en-US" sz="4000" b="1" dirty="0">
                <a:solidFill>
                  <a:srgbClr val="080808"/>
                </a:solidFill>
                <a:effectLst/>
                <a:latin typeface="Times New Roman" panose="02020603050405020304" pitchFamily="18" charset="0"/>
                <a:ea typeface="Calibri" panose="020F0502020204030204" pitchFamily="34" charset="0"/>
                <a:cs typeface="Arial" panose="020B0604020202020204" pitchFamily="34" charset="0"/>
              </a:rPr>
              <a:t>Environmental implications</a:t>
            </a:r>
            <a:br>
              <a:rPr lang="en-US" sz="4000" b="1" dirty="0">
                <a:solidFill>
                  <a:srgbClr val="080808"/>
                </a:solidFill>
                <a:effectLst/>
                <a:latin typeface="Times New Roman" panose="02020603050405020304" pitchFamily="18" charset="0"/>
                <a:ea typeface="Calibri" panose="020F0502020204030204" pitchFamily="34" charset="0"/>
                <a:cs typeface="Arial" panose="020B0604020202020204" pitchFamily="34" charset="0"/>
              </a:rPr>
            </a:br>
            <a:r>
              <a:rPr lang="en-US" sz="4000" b="1" dirty="0">
                <a:solidFill>
                  <a:srgbClr val="080808"/>
                </a:solidFill>
                <a:effectLst/>
                <a:latin typeface="Times New Roman" panose="02020603050405020304" pitchFamily="18" charset="0"/>
                <a:ea typeface="Calibri" panose="020F0502020204030204" pitchFamily="34" charset="0"/>
                <a:cs typeface="Arial" panose="020B0604020202020204" pitchFamily="34" charset="0"/>
              </a:rPr>
              <a:t>(Advantages)</a:t>
            </a:r>
            <a:endParaRPr lang="en-US" sz="8000" b="1" dirty="0">
              <a:solidFill>
                <a:srgbClr val="080808"/>
              </a:solidFill>
            </a:endParaRPr>
          </a:p>
        </p:txBody>
      </p:sp>
      <p:sp>
        <p:nvSpPr>
          <p:cNvPr id="3" name="Content Placeholder 2">
            <a:extLst>
              <a:ext uri="{FF2B5EF4-FFF2-40B4-BE49-F238E27FC236}">
                <a16:creationId xmlns:a16="http://schemas.microsoft.com/office/drawing/2014/main" id="{E081BA4F-0AD3-4A51-B01C-7A7213330CC9}"/>
              </a:ext>
            </a:extLst>
          </p:cNvPr>
          <p:cNvSpPr>
            <a:spLocks noGrp="1"/>
          </p:cNvSpPr>
          <p:nvPr>
            <p:ph idx="1"/>
          </p:nvPr>
        </p:nvSpPr>
        <p:spPr/>
        <p:txBody>
          <a:bodyPr/>
          <a:lstStyle/>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Improving the water quality by filtering and decreasing pollutants.</a:t>
            </a: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Reduce the water runoff causing a reduction of thermal pollution compared to conventional asphalt.</a:t>
            </a: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Contribute to solving the flooding problem in Nablus.</a:t>
            </a: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Contribute to reducing the accidents rate in winter.</a:t>
            </a: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Filtering the rainwater leads to reduce the cost and work load imposed upon water filtering plants in the winter.</a:t>
            </a:r>
          </a:p>
        </p:txBody>
      </p:sp>
    </p:spTree>
    <p:extLst>
      <p:ext uri="{BB962C8B-B14F-4D97-AF65-F5344CB8AC3E}">
        <p14:creationId xmlns:p14="http://schemas.microsoft.com/office/powerpoint/2010/main" val="31410987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6F96E-A690-41C4-A53B-5EFD2ECB6C6D}"/>
              </a:ext>
            </a:extLst>
          </p:cNvPr>
          <p:cNvSpPr>
            <a:spLocks noGrp="1"/>
          </p:cNvSpPr>
          <p:nvPr>
            <p:ph type="title"/>
          </p:nvPr>
        </p:nvSpPr>
        <p:spPr/>
        <p:txBody>
          <a:bodyPr/>
          <a:lstStyle/>
          <a:p>
            <a:r>
              <a:rPr lang="en-US" sz="4400" b="1" dirty="0">
                <a:solidFill>
                  <a:srgbClr val="080808"/>
                </a:solidFill>
                <a:effectLst/>
                <a:latin typeface="Times New Roman" panose="02020603050405020304" pitchFamily="18" charset="0"/>
                <a:ea typeface="Calibri" panose="020F0502020204030204" pitchFamily="34" charset="0"/>
                <a:cs typeface="Arial" panose="020B0604020202020204" pitchFamily="34" charset="0"/>
              </a:rPr>
              <a:t>Environmental implications</a:t>
            </a:r>
            <a:r>
              <a:rPr lang="en-US" b="1" dirty="0">
                <a:solidFill>
                  <a:srgbClr val="080808"/>
                </a:solidFill>
                <a:latin typeface="Times New Roman" panose="02020603050405020304" pitchFamily="18" charset="0"/>
                <a:ea typeface="Calibri" panose="020F0502020204030204" pitchFamily="34" charset="0"/>
                <a:cs typeface="Arial" panose="020B0604020202020204" pitchFamily="34" charset="0"/>
              </a:rPr>
              <a:t> </a:t>
            </a:r>
            <a:r>
              <a:rPr lang="en-US" b="1" dirty="0">
                <a:solidFill>
                  <a:schemeClr val="accent6"/>
                </a:solidFill>
                <a:latin typeface="Times New Roman" panose="02020603050405020304" pitchFamily="18" charset="0"/>
                <a:ea typeface="Calibri" panose="020F0502020204030204" pitchFamily="34" charset="0"/>
                <a:cs typeface="Arial" panose="020B0604020202020204" pitchFamily="34" charset="0"/>
              </a:rPr>
              <a:t>(Disadvantages)</a:t>
            </a:r>
            <a:endParaRPr lang="en-US" b="1" dirty="0">
              <a:solidFill>
                <a:schemeClr val="accent6"/>
              </a:solidFill>
            </a:endParaRPr>
          </a:p>
        </p:txBody>
      </p:sp>
      <p:sp>
        <p:nvSpPr>
          <p:cNvPr id="3" name="Content Placeholder 2">
            <a:extLst>
              <a:ext uri="{FF2B5EF4-FFF2-40B4-BE49-F238E27FC236}">
                <a16:creationId xmlns:a16="http://schemas.microsoft.com/office/drawing/2014/main" id="{70CC35C2-79E6-4B65-92EC-07BF61D7F101}"/>
              </a:ext>
            </a:extLst>
          </p:cNvPr>
          <p:cNvSpPr>
            <a:spLocks noGrp="1"/>
          </p:cNvSpPr>
          <p:nvPr>
            <p:ph idx="1"/>
          </p:nvPr>
        </p:nvSpPr>
        <p:spPr/>
        <p:txBody>
          <a:bodyPr/>
          <a:lstStyle/>
          <a:p>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It has a substantially higher percentage of bitumen  compared to conventional asphalt, and bitumen is considered as a source of pollution for the environment. </a:t>
            </a:r>
          </a:p>
          <a:p>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his asphalt system can’t be used in high heat areas because high heat will cause the asphalt to bleed.</a:t>
            </a:r>
          </a:p>
          <a:p>
            <a:endPar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It takes more resources to be completed than its conventional asphalt               counterpart.</a:t>
            </a: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endParaRPr lang="en-US" dirty="0"/>
          </a:p>
        </p:txBody>
      </p:sp>
      <p:sp>
        <p:nvSpPr>
          <p:cNvPr id="4" name="AutoShape 2" descr="Water Bleeding and Pumping – Pavement Interactive">
            <a:extLst>
              <a:ext uri="{FF2B5EF4-FFF2-40B4-BE49-F238E27FC236}">
                <a16:creationId xmlns:a16="http://schemas.microsoft.com/office/drawing/2014/main" id="{A81CEFCC-C156-4757-872A-86247F3CB06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FBF78805-FF7E-4F51-8A59-B9D245C15D46}"/>
              </a:ext>
            </a:extLst>
          </p:cNvPr>
          <p:cNvPicPr>
            <a:picLocks noChangeAspect="1"/>
          </p:cNvPicPr>
          <p:nvPr/>
        </p:nvPicPr>
        <p:blipFill>
          <a:blip r:embed="rId2"/>
          <a:stretch>
            <a:fillRect/>
          </a:stretch>
        </p:blipFill>
        <p:spPr>
          <a:xfrm>
            <a:off x="8409744" y="2998033"/>
            <a:ext cx="2894976" cy="3859967"/>
          </a:xfrm>
          <a:prstGeom prst="rect">
            <a:avLst/>
          </a:prstGeom>
        </p:spPr>
      </p:pic>
    </p:spTree>
    <p:extLst>
      <p:ext uri="{BB962C8B-B14F-4D97-AF65-F5344CB8AC3E}">
        <p14:creationId xmlns:p14="http://schemas.microsoft.com/office/powerpoint/2010/main" val="30456909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85773-B922-427A-AC8C-F4CC2865DEE0}"/>
              </a:ext>
            </a:extLst>
          </p:cNvPr>
          <p:cNvSpPr>
            <a:spLocks noGrp="1"/>
          </p:cNvSpPr>
          <p:nvPr>
            <p:ph type="title"/>
          </p:nvPr>
        </p:nvSpPr>
        <p:spPr/>
        <p:txBody>
          <a:bodyPr/>
          <a:lstStyle/>
          <a:p>
            <a:r>
              <a:rPr lang="en-US" sz="4400" b="1" dirty="0">
                <a:solidFill>
                  <a:srgbClr val="080808"/>
                </a:solidFill>
                <a:effectLst/>
                <a:latin typeface="Times New Roman" panose="02020603050405020304" pitchFamily="18" charset="0"/>
                <a:ea typeface="Calibri" panose="020F0502020204030204" pitchFamily="34" charset="0"/>
                <a:cs typeface="Arial" panose="020B0604020202020204" pitchFamily="34" charset="0"/>
              </a:rPr>
              <a:t>Environmental implications</a:t>
            </a:r>
            <a:endParaRPr lang="en-US" b="1" dirty="0"/>
          </a:p>
        </p:txBody>
      </p:sp>
      <p:sp>
        <p:nvSpPr>
          <p:cNvPr id="3" name="Content Placeholder 2">
            <a:extLst>
              <a:ext uri="{FF2B5EF4-FFF2-40B4-BE49-F238E27FC236}">
                <a16:creationId xmlns:a16="http://schemas.microsoft.com/office/drawing/2014/main" id="{CEDB970A-3C5A-411E-8008-4540716120E9}"/>
              </a:ext>
            </a:extLst>
          </p:cNvPr>
          <p:cNvSpPr>
            <a:spLocks noGrp="1"/>
          </p:cNvSpPr>
          <p:nvPr>
            <p:ph idx="1"/>
          </p:nvPr>
        </p:nvSpPr>
        <p:spPr/>
        <p:txBody>
          <a:bodyPr/>
          <a:lstStyle/>
          <a:p>
            <a:pPr algn="just"/>
            <a:r>
              <a:rPr lang="en-US" sz="2000" dirty="0">
                <a:solidFill>
                  <a:schemeClr val="accent6"/>
                </a:solidFill>
                <a:effectLst/>
                <a:latin typeface="Times New Roman" panose="02020603050405020304" pitchFamily="18" charset="0"/>
                <a:ea typeface="Calibri" panose="020F0502020204030204" pitchFamily="34" charset="0"/>
                <a:cs typeface="Arial" panose="020B0604020202020204" pitchFamily="34" charset="0"/>
              </a:rPr>
              <a:t>Feasibility calculations were done to find out the ground water recharge rate, and the amount of money that could be saved for the government per year</a:t>
            </a:r>
            <a:r>
              <a:rPr lang="en-US" sz="2000" dirty="0">
                <a:solidFill>
                  <a:schemeClr val="accent6"/>
                </a:solidFill>
                <a:latin typeface="Times New Roman" panose="02020603050405020304" pitchFamily="18" charset="0"/>
                <a:ea typeface="Calibri" panose="020F0502020204030204" pitchFamily="34" charset="0"/>
                <a:cs typeface="Arial" panose="020B0604020202020204" pitchFamily="34" charset="0"/>
              </a:rPr>
              <a:t>;</a:t>
            </a:r>
            <a:r>
              <a:rPr lang="en-US" sz="2000" dirty="0">
                <a:solidFill>
                  <a:schemeClr val="accent6"/>
                </a:solidFill>
                <a:effectLst/>
                <a:latin typeface="Times New Roman" panose="02020603050405020304" pitchFamily="18" charset="0"/>
                <a:ea typeface="Calibri" panose="020F0502020204030204" pitchFamily="34" charset="0"/>
                <a:cs typeface="Arial" panose="020B0604020202020204" pitchFamily="34" charset="0"/>
              </a:rPr>
              <a:t> two assumptions were taken into consideration:</a:t>
            </a:r>
          </a:p>
          <a:p>
            <a:pPr marL="342900" indent="-342900">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Only 50% of rainwater gets to the streets, the rest ends up on roofs or other areas.</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rPr>
              <a:t>Porous asphalt had an average rainfall water reduction of 96.7% </a:t>
            </a:r>
            <a:endParaRPr lang="en-US" sz="1800" dirty="0">
              <a:solidFill>
                <a:srgbClr val="080808"/>
              </a:solidFill>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r>
              <a:rPr lang="en-US" sz="20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The Environmental impact assessment study concluded that the groundwater is recharged at a rate of </a:t>
            </a:r>
            <a:r>
              <a:rPr lang="en-US" sz="2000" b="1"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107,404.7</a:t>
            </a:r>
            <a:r>
              <a:rPr lang="en-US" sz="20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 m</a:t>
            </a:r>
            <a:r>
              <a:rPr lang="en-US" sz="2000" baseline="300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3</a:t>
            </a:r>
            <a:r>
              <a:rPr lang="en-US" sz="20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/year. This amount of water can satisfy th</a:t>
            </a:r>
            <a:r>
              <a:rPr lang="en-US" sz="2000" dirty="0">
                <a:solidFill>
                  <a:schemeClr val="accent6"/>
                </a:solidFill>
                <a:latin typeface="Times New Roman" panose="02020603050405020304" pitchFamily="18" charset="0"/>
                <a:ea typeface="Calibri" panose="020F0502020204030204" pitchFamily="34" charset="0"/>
                <a:cs typeface="Times New Roman" panose="02020603050405020304" pitchFamily="18" charset="0"/>
              </a:rPr>
              <a:t>e </a:t>
            </a:r>
            <a:r>
              <a:rPr lang="en-US" sz="20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capita needs in Nablus city for </a:t>
            </a:r>
            <a:r>
              <a:rPr lang="en-US" sz="2000" b="1"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7</a:t>
            </a:r>
            <a:r>
              <a:rPr lang="en-US" sz="20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 days while generating upwards of </a:t>
            </a:r>
            <a:r>
              <a:rPr lang="en-US" sz="2000" b="1"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37,023,350</a:t>
            </a:r>
            <a:r>
              <a:rPr lang="en-US" sz="2000" dirty="0">
                <a:solidFill>
                  <a:schemeClr val="accent6"/>
                </a:solidFill>
                <a:effectLst/>
                <a:latin typeface="Times New Roman" panose="02020603050405020304" pitchFamily="18" charset="0"/>
                <a:ea typeface="Calibri" panose="020F0502020204030204" pitchFamily="34" charset="0"/>
                <a:cs typeface="Times New Roman" panose="02020603050405020304" pitchFamily="18" charset="0"/>
              </a:rPr>
              <a:t> ILS per year for the government.</a:t>
            </a:r>
          </a:p>
          <a:p>
            <a:endParaRPr lang="en-US" dirty="0"/>
          </a:p>
        </p:txBody>
      </p:sp>
    </p:spTree>
    <p:extLst>
      <p:ext uri="{BB962C8B-B14F-4D97-AF65-F5344CB8AC3E}">
        <p14:creationId xmlns:p14="http://schemas.microsoft.com/office/powerpoint/2010/main" val="16640540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4A480-BA60-4888-9818-575338D6B4CE}"/>
              </a:ext>
            </a:extLst>
          </p:cNvPr>
          <p:cNvSpPr>
            <a:spLocks noGrp="1"/>
          </p:cNvSpPr>
          <p:nvPr>
            <p:ph type="title"/>
          </p:nvPr>
        </p:nvSpPr>
        <p:spPr>
          <a:xfrm>
            <a:off x="1249680" y="-112541"/>
            <a:ext cx="10707858" cy="1325562"/>
          </a:xfrm>
        </p:spPr>
        <p:txBody>
          <a:bodyPr>
            <a:normAutofit/>
          </a:bodyPr>
          <a:lstStyle/>
          <a:p>
            <a:r>
              <a:rPr lang="en-US" sz="40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Conclusion and recommendations</a:t>
            </a:r>
            <a:endParaRPr lang="en-US" sz="4000" b="1" dirty="0"/>
          </a:p>
        </p:txBody>
      </p:sp>
      <p:sp>
        <p:nvSpPr>
          <p:cNvPr id="3" name="Content Placeholder 2">
            <a:extLst>
              <a:ext uri="{FF2B5EF4-FFF2-40B4-BE49-F238E27FC236}">
                <a16:creationId xmlns:a16="http://schemas.microsoft.com/office/drawing/2014/main" id="{9296BFAB-4BD4-4104-B8EA-6ECD13D04EBC}"/>
              </a:ext>
            </a:extLst>
          </p:cNvPr>
          <p:cNvSpPr>
            <a:spLocks noGrp="1"/>
          </p:cNvSpPr>
          <p:nvPr>
            <p:ph idx="1"/>
          </p:nvPr>
        </p:nvSpPr>
        <p:spPr>
          <a:xfrm>
            <a:off x="1261871" y="1645920"/>
            <a:ext cx="8595360" cy="4351337"/>
          </a:xfrm>
        </p:spPr>
        <p:txBody>
          <a:bodyPr/>
          <a:lstStyle/>
          <a:p>
            <a:r>
              <a:rPr lang="en-US" sz="1800" dirty="0">
                <a:solidFill>
                  <a:srgbClr val="000000"/>
                </a:solidFill>
                <a:effectLst/>
                <a:latin typeface="Times New Roman" panose="02020603050405020304" pitchFamily="18" charset="0"/>
                <a:ea typeface="Calibri" panose="020F0502020204030204" pitchFamily="34" charset="0"/>
              </a:rPr>
              <a:t>The study introduced a new and important scientific contribution, since it is the first time in Palestine that the implementation of porous asphalt was investigated.</a:t>
            </a:r>
          </a:p>
          <a:p>
            <a:endParaRPr lang="en-US" dirty="0">
              <a:solidFill>
                <a:srgbClr val="000000"/>
              </a:solidFill>
              <a:latin typeface="Times New Roman" panose="02020603050405020304" pitchFamily="18" charset="0"/>
            </a:endParaRPr>
          </a:p>
        </p:txBody>
      </p:sp>
      <p:pic>
        <p:nvPicPr>
          <p:cNvPr id="4" name="Picture 3">
            <a:extLst>
              <a:ext uri="{FF2B5EF4-FFF2-40B4-BE49-F238E27FC236}">
                <a16:creationId xmlns:a16="http://schemas.microsoft.com/office/drawing/2014/main" id="{9D283F38-A9C2-4E5D-AAB7-5A94276EB03D}"/>
              </a:ext>
            </a:extLst>
          </p:cNvPr>
          <p:cNvPicPr>
            <a:picLocks noChangeAspect="1"/>
          </p:cNvPicPr>
          <p:nvPr/>
        </p:nvPicPr>
        <p:blipFill>
          <a:blip r:embed="rId2"/>
          <a:stretch>
            <a:fillRect/>
          </a:stretch>
        </p:blipFill>
        <p:spPr>
          <a:xfrm>
            <a:off x="2487583" y="2601484"/>
            <a:ext cx="6143937" cy="4095958"/>
          </a:xfrm>
          <a:prstGeom prst="rect">
            <a:avLst/>
          </a:prstGeom>
        </p:spPr>
      </p:pic>
    </p:spTree>
    <p:extLst>
      <p:ext uri="{BB962C8B-B14F-4D97-AF65-F5344CB8AC3E}">
        <p14:creationId xmlns:p14="http://schemas.microsoft.com/office/powerpoint/2010/main" val="3789677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A4588-7615-498F-BC55-BB901A28ED73}"/>
              </a:ext>
            </a:extLst>
          </p:cNvPr>
          <p:cNvSpPr>
            <a:spLocks noGrp="1"/>
          </p:cNvSpPr>
          <p:nvPr>
            <p:ph type="title"/>
          </p:nvPr>
        </p:nvSpPr>
        <p:spPr>
          <a:xfrm>
            <a:off x="1249680" y="314885"/>
            <a:ext cx="9692640" cy="1325562"/>
          </a:xfrm>
        </p:spPr>
        <p:txBody>
          <a:bodyPr/>
          <a:lstStyle/>
          <a:p>
            <a:r>
              <a:rPr lang="en-US" sz="4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Conclusion</a:t>
            </a:r>
            <a:endParaRPr lang="en-US" b="1" dirty="0"/>
          </a:p>
        </p:txBody>
      </p:sp>
      <p:sp>
        <p:nvSpPr>
          <p:cNvPr id="3" name="Content Placeholder 2">
            <a:extLst>
              <a:ext uri="{FF2B5EF4-FFF2-40B4-BE49-F238E27FC236}">
                <a16:creationId xmlns:a16="http://schemas.microsoft.com/office/drawing/2014/main" id="{1FE416CC-9A74-43B4-99EA-B2470A6DFECB}"/>
              </a:ext>
            </a:extLst>
          </p:cNvPr>
          <p:cNvSpPr>
            <a:spLocks noGrp="1"/>
          </p:cNvSpPr>
          <p:nvPr>
            <p:ph idx="1"/>
          </p:nvPr>
        </p:nvSpPr>
        <p:spPr/>
        <p:txBody>
          <a:bodyPr>
            <a:normAutofit lnSpcReduction="10000"/>
          </a:bodyPr>
          <a:lstStyle/>
          <a:p>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study concluded that the most suitable permeable pavement type to be implemented is the full-infiltration porous asphalt design.</a:t>
            </a:r>
          </a:p>
          <a:p>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r>
              <a:rPr lang="en-US" sz="1800" dirty="0">
                <a:solidFill>
                  <a:srgbClr val="000000"/>
                </a:solidFill>
                <a:effectLst/>
                <a:latin typeface="Times New Roman" panose="02020603050405020304" pitchFamily="18" charset="0"/>
                <a:ea typeface="Calibri" panose="020F0502020204030204" pitchFamily="34" charset="0"/>
              </a:rPr>
              <a:t>Porous asphalt has many environmental benefits as mentioned above.</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Porous asphalt is applicable in the city of Nablus, especially in areas where:</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The soil type has to be marl soil with stones</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streets have to be classified as local streets with speed limit up to 50 km/hr, and have a low traffic volume.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mj-lt"/>
              <a:buAutoNum type="arabicPeriod"/>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streets have to have a grade less than 5%.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7168576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A4588-7615-498F-BC55-BB901A28ED73}"/>
              </a:ext>
            </a:extLst>
          </p:cNvPr>
          <p:cNvSpPr>
            <a:spLocks noGrp="1"/>
          </p:cNvSpPr>
          <p:nvPr>
            <p:ph type="title"/>
          </p:nvPr>
        </p:nvSpPr>
        <p:spPr>
          <a:xfrm>
            <a:off x="1249680" y="15082"/>
            <a:ext cx="9692640" cy="1325562"/>
          </a:xfrm>
        </p:spPr>
        <p:txBody>
          <a:bodyPr/>
          <a:lstStyle/>
          <a:p>
            <a:r>
              <a:rPr lang="en-US" sz="4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Conclusion</a:t>
            </a:r>
            <a:endParaRPr lang="en-US" b="1" dirty="0"/>
          </a:p>
        </p:txBody>
      </p:sp>
      <p:sp>
        <p:nvSpPr>
          <p:cNvPr id="3" name="Content Placeholder 2">
            <a:extLst>
              <a:ext uri="{FF2B5EF4-FFF2-40B4-BE49-F238E27FC236}">
                <a16:creationId xmlns:a16="http://schemas.microsoft.com/office/drawing/2014/main" id="{1FE416CC-9A74-43B4-99EA-B2470A6DFECB}"/>
              </a:ext>
            </a:extLst>
          </p:cNvPr>
          <p:cNvSpPr>
            <a:spLocks noGrp="1"/>
          </p:cNvSpPr>
          <p:nvPr>
            <p:ph idx="1"/>
          </p:nvPr>
        </p:nvSpPr>
        <p:spPr/>
        <p:txBody>
          <a:bodyPr/>
          <a:lstStyle/>
          <a:p>
            <a:pPr algn="just">
              <a:lnSpc>
                <a:spcPct val="150000"/>
              </a:lnSpc>
              <a:spcBef>
                <a:spcPts val="0"/>
              </a:spcBef>
              <a:spcAft>
                <a:spcPts val="600"/>
              </a:spcAft>
            </a:pPr>
            <a:r>
              <a:rPr lang="en-US" sz="1800" dirty="0">
                <a:solidFill>
                  <a:srgbClr val="000000"/>
                </a:solidFill>
                <a:effectLst/>
                <a:latin typeface="Times New Roman" panose="02020603050405020304" pitchFamily="18" charset="0"/>
                <a:ea typeface="Calibri" panose="020F0502020204030204" pitchFamily="34" charset="0"/>
              </a:rPr>
              <a:t>The best suitable design for porous asphalt layers was as follows (</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choker course layer, filter course layer and geotextiles were not used)</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228600" marR="0" algn="just" rtl="1">
              <a:lnSpc>
                <a:spcPct val="150000"/>
              </a:lnSpc>
              <a:spcBef>
                <a:spcPts val="0"/>
              </a:spcBef>
              <a:spcAft>
                <a:spcPts val="100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6" name="Picture 5">
            <a:extLst>
              <a:ext uri="{FF2B5EF4-FFF2-40B4-BE49-F238E27FC236}">
                <a16:creationId xmlns:a16="http://schemas.microsoft.com/office/drawing/2014/main" id="{E0D052A0-E511-4292-A8F8-6E08700548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1872" y="3060111"/>
            <a:ext cx="6441734" cy="3368823"/>
          </a:xfrm>
          <a:prstGeom prst="rect">
            <a:avLst/>
          </a:prstGeom>
        </p:spPr>
      </p:pic>
    </p:spTree>
    <p:extLst>
      <p:ext uri="{BB962C8B-B14F-4D97-AF65-F5344CB8AC3E}">
        <p14:creationId xmlns:p14="http://schemas.microsoft.com/office/powerpoint/2010/main" val="12525483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A4588-7615-498F-BC55-BB901A28ED73}"/>
              </a:ext>
            </a:extLst>
          </p:cNvPr>
          <p:cNvSpPr>
            <a:spLocks noGrp="1"/>
          </p:cNvSpPr>
          <p:nvPr>
            <p:ph type="title"/>
          </p:nvPr>
        </p:nvSpPr>
        <p:spPr>
          <a:xfrm>
            <a:off x="1249680" y="15082"/>
            <a:ext cx="9692640" cy="1325562"/>
          </a:xfrm>
        </p:spPr>
        <p:txBody>
          <a:bodyPr/>
          <a:lstStyle/>
          <a:p>
            <a:r>
              <a:rPr lang="en-US" sz="4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Conclusion</a:t>
            </a:r>
            <a:endParaRPr lang="en-US" b="1" dirty="0"/>
          </a:p>
        </p:txBody>
      </p:sp>
      <p:sp>
        <p:nvSpPr>
          <p:cNvPr id="3" name="Content Placeholder 2">
            <a:extLst>
              <a:ext uri="{FF2B5EF4-FFF2-40B4-BE49-F238E27FC236}">
                <a16:creationId xmlns:a16="http://schemas.microsoft.com/office/drawing/2014/main" id="{1FE416CC-9A74-43B4-99EA-B2470A6DFECB}"/>
              </a:ext>
            </a:extLst>
          </p:cNvPr>
          <p:cNvSpPr>
            <a:spLocks noGrp="1"/>
          </p:cNvSpPr>
          <p:nvPr>
            <p:ph idx="1"/>
          </p:nvPr>
        </p:nvSpPr>
        <p:spPr>
          <a:xfrm>
            <a:off x="1249680" y="1645920"/>
            <a:ext cx="9471777" cy="4811151"/>
          </a:xfrm>
        </p:spPr>
        <p:txBody>
          <a:bodyPr>
            <a:normAutofit fontScale="92500" lnSpcReduction="20000"/>
          </a:bodyPr>
          <a:lstStyle/>
          <a:p>
            <a:pPr marL="342900" marR="0" lvl="0" indent="-342900" algn="just" rtl="0">
              <a:lnSpc>
                <a:spcPct val="150000"/>
              </a:lnSpc>
              <a:spcBef>
                <a:spcPts val="0"/>
              </a:spcBef>
              <a:spcAft>
                <a:spcPts val="600"/>
              </a:spcAft>
              <a:buFont typeface="Symbol" panose="05050102010706020507" pitchFamily="18" charset="2"/>
              <a:buChar char=""/>
            </a:pPr>
            <a:r>
              <a:rPr lang="en-US" sz="1800" dirty="0">
                <a:solidFill>
                  <a:srgbClr val="000000"/>
                </a:solidFill>
                <a:effectLst/>
                <a:latin typeface="Times New Roman" panose="02020603050405020304" pitchFamily="18" charset="0"/>
                <a:ea typeface="Calibri" panose="020F0502020204030204" pitchFamily="34" charset="0"/>
              </a:rPr>
              <a:t>The application of porous asphalt saves the cost of construction and maintenance of the water drainage system, since it allows stormwater runoff to filter through the voids. However, porous asphalt must be vacuumed periodically twice a year to keep the pours opened, this leads to an increase in the maintenance cost.</a:t>
            </a:r>
          </a:p>
          <a:p>
            <a:pPr marL="342900" marR="0" lvl="0" indent="-342900" algn="just" rtl="0">
              <a:lnSpc>
                <a:spcPct val="150000"/>
              </a:lnSpc>
              <a:spcBef>
                <a:spcPts val="0"/>
              </a:spcBef>
              <a:spcAft>
                <a:spcPts val="600"/>
              </a:spcAft>
              <a:buFont typeface="Symbol" panose="05050102010706020507" pitchFamily="18" charset="2"/>
              <a:buChar char=""/>
            </a:pPr>
            <a:endParaRPr lang="en-US" sz="1800" dirty="0">
              <a:solidFill>
                <a:srgbClr val="000000"/>
              </a:solidFill>
              <a:effectLst/>
              <a:latin typeface="Times New Roman" panose="02020603050405020304" pitchFamily="18" charset="0"/>
              <a:ea typeface="Calibri" panose="020F0502020204030204" pitchFamily="34" charset="0"/>
            </a:endParaRPr>
          </a:p>
          <a:p>
            <a:pPr marL="342900" marR="0" lvl="0" indent="-342900" algn="just" rtl="0">
              <a:lnSpc>
                <a:spcPct val="150000"/>
              </a:lnSpc>
              <a:spcBef>
                <a:spcPts val="0"/>
              </a:spcBef>
              <a:spcAft>
                <a:spcPts val="600"/>
              </a:spcAft>
              <a:buFont typeface="Symbol" panose="05050102010706020507" pitchFamily="18" charset="2"/>
              <a:buChar char=""/>
            </a:pPr>
            <a:r>
              <a:rPr lang="en-US" sz="1800" dirty="0">
                <a:solidFill>
                  <a:srgbClr val="000000"/>
                </a:solidFill>
                <a:effectLst/>
                <a:latin typeface="Times New Roman" panose="02020603050405020304" pitchFamily="18" charset="0"/>
                <a:ea typeface="Calibri" panose="020F0502020204030204" pitchFamily="34" charset="0"/>
              </a:rPr>
              <a:t>The application of porous asphalt in the selected streets in the city of Nablus as an alternative to conventional asphalt has important economic benefits, as it saves about of 1,912,000 ILS for the return period of the study which is 20 years</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p>
          <a:p>
            <a:pPr marL="342900" marR="0" lvl="0" indent="-342900" algn="just" rtl="0">
              <a:lnSpc>
                <a:spcPct val="150000"/>
              </a:lnSpc>
              <a:spcBef>
                <a:spcPts val="0"/>
              </a:spcBef>
              <a:spcAft>
                <a:spcPts val="600"/>
              </a:spcAft>
              <a:buFont typeface="Symbol" panose="05050102010706020507" pitchFamily="18" charset="2"/>
              <a:buChar char=""/>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342900" indent="-342900" algn="just">
              <a:lnSpc>
                <a:spcPct val="150000"/>
              </a:lnSpc>
              <a:spcBef>
                <a:spcPts val="0"/>
              </a:spcBef>
              <a:spcAft>
                <a:spcPts val="600"/>
              </a:spcAft>
              <a:buFont typeface="Symbol" panose="05050102010706020507" pitchFamily="18" charset="2"/>
              <a:buChar char=""/>
            </a:pP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The results from the Environmental impact assessment concluded that the groundwater is recharged at a rate of 107,404.7 m</a:t>
            </a:r>
            <a:r>
              <a:rPr lang="en-US" sz="1800" baseline="300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3</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/year. This amount of water can satisfy that daily quota for capita needs in Nablus city for 7 days while generating upwards of </a:t>
            </a:r>
            <a:r>
              <a:rPr lang="en-US" sz="1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37,023,350</a:t>
            </a: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ILS</a:t>
            </a: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per year for the government.</a:t>
            </a:r>
          </a:p>
          <a:p>
            <a:pPr marL="342900" marR="0" lvl="0" indent="-342900" algn="just" rtl="0">
              <a:lnSpc>
                <a:spcPct val="150000"/>
              </a:lnSpc>
              <a:spcBef>
                <a:spcPts val="0"/>
              </a:spcBef>
              <a:spcAft>
                <a:spcPts val="600"/>
              </a:spcAft>
              <a:buFont typeface="Symbol" panose="05050102010706020507" pitchFamily="18" charset="2"/>
              <a:buChar char=""/>
            </a:pPr>
            <a:endPar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Symbol" panose="05050102010706020507" pitchFamily="18" charset="2"/>
              <a:buChar char=""/>
            </a:pPr>
            <a:endPar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20819838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5B3E8-DD4A-4836-A162-B63AF5727B19}"/>
              </a:ext>
            </a:extLst>
          </p:cNvPr>
          <p:cNvSpPr>
            <a:spLocks noGrp="1"/>
          </p:cNvSpPr>
          <p:nvPr>
            <p:ph type="title"/>
          </p:nvPr>
        </p:nvSpPr>
        <p:spPr>
          <a:xfrm>
            <a:off x="1249680" y="-153730"/>
            <a:ext cx="9692640" cy="1325562"/>
          </a:xfrm>
        </p:spPr>
        <p:txBody>
          <a:bodyPr/>
          <a:lstStyle/>
          <a:p>
            <a:r>
              <a:rPr lang="en-US" sz="4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Recommendations</a:t>
            </a:r>
            <a:endParaRPr lang="en-US" b="1" dirty="0"/>
          </a:p>
        </p:txBody>
      </p:sp>
      <p:sp>
        <p:nvSpPr>
          <p:cNvPr id="3" name="Content Placeholder 2">
            <a:extLst>
              <a:ext uri="{FF2B5EF4-FFF2-40B4-BE49-F238E27FC236}">
                <a16:creationId xmlns:a16="http://schemas.microsoft.com/office/drawing/2014/main" id="{3695766F-06FD-43AB-9B7E-12BE24786629}"/>
              </a:ext>
            </a:extLst>
          </p:cNvPr>
          <p:cNvSpPr>
            <a:spLocks noGrp="1"/>
          </p:cNvSpPr>
          <p:nvPr>
            <p:ph idx="1"/>
          </p:nvPr>
        </p:nvSpPr>
        <p:spPr>
          <a:xfrm>
            <a:off x="980049" y="1171832"/>
            <a:ext cx="10231902" cy="5517356"/>
          </a:xfrm>
        </p:spPr>
        <p:txBody>
          <a:bodyPr>
            <a:noAutofit/>
          </a:bodyPr>
          <a:lstStyle/>
          <a:p>
            <a:pPr marL="342900" marR="0" lvl="0" indent="-342900" algn="just" rtl="0">
              <a:lnSpc>
                <a:spcPct val="150000"/>
              </a:lnSpc>
              <a:spcBef>
                <a:spcPts val="0"/>
              </a:spcBef>
              <a:spcAft>
                <a:spcPts val="600"/>
              </a:spcAft>
              <a:buFont typeface="Symbol" panose="05050102010706020507" pitchFamily="18" charset="2"/>
              <a:buChar char=""/>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future studies for Nablus, porous asphalt can be applied to areas outside this study’s area (with different soil types), using different methods such as partial infiltration, and using different designs for layers and thicknesses.</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45720" marR="0" indent="0" algn="just" rtl="1">
              <a:lnSpc>
                <a:spcPct val="150000"/>
              </a:lnSpc>
              <a:spcBef>
                <a:spcPts val="0"/>
              </a:spcBef>
              <a:spcAft>
                <a:spcPts val="0"/>
              </a:spcAft>
              <a:buNone/>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Symbol" panose="05050102010706020507" pitchFamily="18" charset="2"/>
              <a:buChar char=""/>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the future, a more comprehensive study can be conducted to address the process and methods that can be used to make good use of the groundwater that is saved using porous asphalt.</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45720" marR="0" indent="0" algn="just" rtl="1">
              <a:lnSpc>
                <a:spcPct val="150000"/>
              </a:lnSpc>
              <a:spcBef>
                <a:spcPts val="0"/>
              </a:spcBef>
              <a:spcAft>
                <a:spcPts val="0"/>
              </a:spcAft>
              <a:buNone/>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Symbol" panose="05050102010706020507" pitchFamily="18" charset="2"/>
              <a:buChar char=""/>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future studies, porous asphalt designs for high sloping streets can be explored in addition to a way to drain the runoff into a specific drainage system</a:t>
            </a:r>
            <a:r>
              <a:rPr lang="ar-SA"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45720" marR="0" indent="0" algn="just" rtl="1">
              <a:lnSpc>
                <a:spcPct val="150000"/>
              </a:lnSpc>
              <a:spcBef>
                <a:spcPts val="0"/>
              </a:spcBef>
              <a:spcAft>
                <a:spcPts val="0"/>
              </a:spcAft>
              <a:buNone/>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gn="just" rtl="0">
              <a:lnSpc>
                <a:spcPct val="150000"/>
              </a:lnSpc>
              <a:spcBef>
                <a:spcPts val="0"/>
              </a:spcBef>
              <a:spcAft>
                <a:spcPts val="600"/>
              </a:spcAft>
              <a:buFont typeface="Symbol" panose="05050102010706020507" pitchFamily="18" charset="2"/>
              <a:buChar char=""/>
            </a:pPr>
            <a:r>
              <a:rPr lang="en-US"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In future studies, economic feasibility of using a water drainage system in porous asphalt can be calculated, as it is possible that the cost of the saved collected water can cover the cost of establishing the drainage network</a:t>
            </a:r>
            <a:r>
              <a:rPr lang="ar-SA"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en-US" dirty="0">
              <a:solidFill>
                <a:srgbClr val="000000"/>
              </a:solidFill>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1311720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DDA9DF93-8B15-4474-B53A-D1AC825D6AD7}"/>
              </a:ext>
            </a:extLst>
          </p:cNvPr>
          <p:cNvSpPr>
            <a:spLocks noGrp="1"/>
          </p:cNvSpPr>
          <p:nvPr>
            <p:ph idx="1"/>
          </p:nvPr>
        </p:nvSpPr>
        <p:spPr>
          <a:xfrm>
            <a:off x="649199" y="816638"/>
            <a:ext cx="8596668" cy="1223177"/>
          </a:xfrm>
        </p:spPr>
        <p:txBody>
          <a:bodyPr/>
          <a:lstStyle/>
          <a:p>
            <a:pPr marL="0" indent="0" algn="l" rtl="0">
              <a:buNone/>
            </a:pPr>
            <a:r>
              <a:rPr lang="en-US" sz="4000" b="1" dirty="0">
                <a:solidFill>
                  <a:srgbClr val="080808"/>
                </a:solidFill>
                <a:latin typeface="Times New Roman" panose="02020603050405020304" pitchFamily="18" charset="0"/>
                <a:cs typeface="Times New Roman" panose="02020603050405020304" pitchFamily="18" charset="0"/>
              </a:rPr>
              <a:t>Conventional pavement</a:t>
            </a:r>
          </a:p>
          <a:p>
            <a:pPr marL="0" indent="0" algn="l" rtl="0">
              <a:buNone/>
            </a:pPr>
            <a:endParaRPr lang="en-US" sz="4000" dirty="0">
              <a:solidFill>
                <a:srgbClr val="080808"/>
              </a:solidFill>
              <a:latin typeface="Times New Roman" panose="02020603050405020304" pitchFamily="18" charset="0"/>
              <a:cs typeface="Times New Roman" panose="02020603050405020304" pitchFamily="18" charset="0"/>
            </a:endParaRPr>
          </a:p>
          <a:p>
            <a:pPr marL="0" indent="0" algn="ctr" rtl="0">
              <a:buNone/>
            </a:pPr>
            <a:endParaRPr lang="en-US" sz="2000" dirty="0">
              <a:solidFill>
                <a:srgbClr val="080808"/>
              </a:solidFill>
              <a:latin typeface="Times New Roman" panose="02020603050405020304" pitchFamily="18" charset="0"/>
              <a:cs typeface="Times New Roman" panose="02020603050405020304" pitchFamily="18" charset="0"/>
            </a:endParaRPr>
          </a:p>
          <a:p>
            <a:pPr marL="0" indent="0" algn="l" rtl="0">
              <a:buNone/>
            </a:pPr>
            <a:endParaRPr lang="ar-SA" dirty="0">
              <a:solidFill>
                <a:srgbClr val="080808"/>
              </a:solidFill>
              <a:latin typeface="Times New Roman" panose="02020603050405020304" pitchFamily="18" charset="0"/>
              <a:cs typeface="Times New Roman" panose="02020603050405020304" pitchFamily="18" charset="0"/>
            </a:endParaRPr>
          </a:p>
        </p:txBody>
      </p:sp>
      <p:pic>
        <p:nvPicPr>
          <p:cNvPr id="4" name="صورة 3">
            <a:extLst>
              <a:ext uri="{FF2B5EF4-FFF2-40B4-BE49-F238E27FC236}">
                <a16:creationId xmlns:a16="http://schemas.microsoft.com/office/drawing/2014/main" id="{DCD6C76C-FA70-4A35-A619-6F0ABEAC8229}"/>
              </a:ext>
            </a:extLst>
          </p:cNvPr>
          <p:cNvPicPr>
            <a:picLocks noChangeAspect="1"/>
          </p:cNvPicPr>
          <p:nvPr/>
        </p:nvPicPr>
        <p:blipFill>
          <a:blip r:embed="rId2"/>
          <a:stretch>
            <a:fillRect/>
          </a:stretch>
        </p:blipFill>
        <p:spPr>
          <a:xfrm>
            <a:off x="1828800" y="2307103"/>
            <a:ext cx="7230794" cy="3327008"/>
          </a:xfrm>
          <a:prstGeom prst="rect">
            <a:avLst/>
          </a:prstGeom>
        </p:spPr>
      </p:pic>
    </p:spTree>
    <p:extLst>
      <p:ext uri="{BB962C8B-B14F-4D97-AF65-F5344CB8AC3E}">
        <p14:creationId xmlns:p14="http://schemas.microsoft.com/office/powerpoint/2010/main" val="841615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BEACAC36-8C80-40F3-A74E-39BC32778877}"/>
              </a:ext>
            </a:extLst>
          </p:cNvPr>
          <p:cNvSpPr>
            <a:spLocks noGrp="1"/>
          </p:cNvSpPr>
          <p:nvPr>
            <p:ph idx="1"/>
          </p:nvPr>
        </p:nvSpPr>
        <p:spPr>
          <a:xfrm>
            <a:off x="576775" y="745589"/>
            <a:ext cx="8697227" cy="5295774"/>
          </a:xfrm>
        </p:spPr>
        <p:txBody>
          <a:bodyPr>
            <a:normAutofit/>
          </a:bodyPr>
          <a:lstStyle/>
          <a:p>
            <a:pPr algn="l" rtl="0"/>
            <a:endParaRPr lang="en-US" sz="2000" dirty="0">
              <a:solidFill>
                <a:srgbClr val="080808"/>
              </a:solidFill>
              <a:latin typeface="Times New Roman" panose="02020603050405020304" pitchFamily="18" charset="0"/>
              <a:cs typeface="Times New Roman" panose="02020603050405020304" pitchFamily="18" charset="0"/>
            </a:endParaRPr>
          </a:p>
          <a:p>
            <a:pPr algn="l" rtl="0"/>
            <a:r>
              <a:rPr lang="en-US" sz="2000" dirty="0">
                <a:solidFill>
                  <a:srgbClr val="080808"/>
                </a:solidFill>
                <a:latin typeface="Times New Roman" panose="02020603050405020304" pitchFamily="18" charset="0"/>
                <a:cs typeface="Times New Roman" panose="02020603050405020304" pitchFamily="18" charset="0"/>
              </a:rPr>
              <a:t>Permeable Pavement contributes to solve the problem of bad drainage.</a:t>
            </a:r>
          </a:p>
          <a:p>
            <a:pPr algn="ctr" rtl="0"/>
            <a:endParaRPr lang="ar-SA" sz="2000" dirty="0">
              <a:solidFill>
                <a:srgbClr val="080808"/>
              </a:solidFill>
              <a:latin typeface="Times New Roman" panose="02020603050405020304" pitchFamily="18" charset="0"/>
              <a:cs typeface="Times New Roman" panose="02020603050405020304" pitchFamily="18" charset="0"/>
            </a:endParaRPr>
          </a:p>
        </p:txBody>
      </p:sp>
      <p:pic>
        <p:nvPicPr>
          <p:cNvPr id="4" name="صورة 3">
            <a:extLst>
              <a:ext uri="{FF2B5EF4-FFF2-40B4-BE49-F238E27FC236}">
                <a16:creationId xmlns:a16="http://schemas.microsoft.com/office/drawing/2014/main" id="{C0886972-23B8-4894-944C-0BC7B49BEA04}"/>
              </a:ext>
            </a:extLst>
          </p:cNvPr>
          <p:cNvPicPr>
            <a:picLocks noChangeAspect="1"/>
          </p:cNvPicPr>
          <p:nvPr/>
        </p:nvPicPr>
        <p:blipFill>
          <a:blip r:embed="rId2"/>
          <a:stretch>
            <a:fillRect/>
          </a:stretch>
        </p:blipFill>
        <p:spPr>
          <a:xfrm>
            <a:off x="2335238" y="2574388"/>
            <a:ext cx="5444196" cy="3362178"/>
          </a:xfrm>
          <a:prstGeom prst="rect">
            <a:avLst/>
          </a:prstGeom>
        </p:spPr>
      </p:pic>
    </p:spTree>
    <p:extLst>
      <p:ext uri="{BB962C8B-B14F-4D97-AF65-F5344CB8AC3E}">
        <p14:creationId xmlns:p14="http://schemas.microsoft.com/office/powerpoint/2010/main" val="2775714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D267AC2C-F5E0-4A69-8456-DF5CDBCD5600}"/>
              </a:ext>
            </a:extLst>
          </p:cNvPr>
          <p:cNvSpPr>
            <a:spLocks noGrp="1"/>
          </p:cNvSpPr>
          <p:nvPr>
            <p:ph idx="1"/>
          </p:nvPr>
        </p:nvSpPr>
        <p:spPr>
          <a:xfrm>
            <a:off x="691401" y="407963"/>
            <a:ext cx="10239196" cy="5401993"/>
          </a:xfrm>
        </p:spPr>
        <p:txBody>
          <a:bodyPr>
            <a:normAutofit/>
          </a:bodyPr>
          <a:lstStyle/>
          <a:p>
            <a:pPr algn="l" rtl="0"/>
            <a:endParaRPr lang="en-US" sz="2000" dirty="0">
              <a:solidFill>
                <a:srgbClr val="080808"/>
              </a:solidFill>
              <a:latin typeface="Times New Roman" panose="02020603050405020304" pitchFamily="18" charset="0"/>
              <a:cs typeface="Times New Roman" panose="02020603050405020304" pitchFamily="18" charset="0"/>
            </a:endParaRPr>
          </a:p>
          <a:p>
            <a:pPr marL="0" indent="0" algn="l" rtl="0">
              <a:buNone/>
            </a:pPr>
            <a:r>
              <a:rPr lang="en-US" sz="4000" b="1" dirty="0">
                <a:solidFill>
                  <a:srgbClr val="080808"/>
                </a:solidFill>
                <a:latin typeface="Times New Roman" panose="02020603050405020304" pitchFamily="18" charset="0"/>
                <a:cs typeface="Times New Roman" panose="02020603050405020304" pitchFamily="18" charset="0"/>
              </a:rPr>
              <a:t>Significance of the work and objectives</a:t>
            </a:r>
          </a:p>
          <a:p>
            <a:pPr marL="0" indent="0" algn="l" rtl="0">
              <a:buNone/>
            </a:pPr>
            <a:endParaRPr lang="en-US" sz="4300" dirty="0">
              <a:solidFill>
                <a:srgbClr val="080808"/>
              </a:solidFill>
              <a:latin typeface="Times New Roman" panose="02020603050405020304" pitchFamily="18" charset="0"/>
              <a:cs typeface="Times New Roman" panose="02020603050405020304" pitchFamily="18" charset="0"/>
            </a:endParaRPr>
          </a:p>
          <a:p>
            <a:pPr algn="just" rtl="0"/>
            <a:r>
              <a:rPr lang="en-US" sz="2000" dirty="0">
                <a:solidFill>
                  <a:srgbClr val="080808"/>
                </a:solidFill>
                <a:latin typeface="Times New Roman" panose="02020603050405020304" pitchFamily="18" charset="0"/>
                <a:cs typeface="Times New Roman" panose="02020603050405020304" pitchFamily="18" charset="0"/>
              </a:rPr>
              <a:t>The importance of this study is both economic and environmental, it will explore how much  money can be saved by using porous asphalt for water costs and construction costs, in addition to determine how much water can be added to the natural reservoir by using porous asphalt, thus hopefully improving the cost and improving the lives of Palestinians.</a:t>
            </a:r>
          </a:p>
          <a:p>
            <a:pPr marL="0" indent="0" algn="l" rtl="0">
              <a:buNone/>
            </a:pPr>
            <a:endParaRPr lang="en-US" sz="2000" dirty="0">
              <a:solidFill>
                <a:srgbClr val="080808"/>
              </a:solidFill>
              <a:latin typeface="Times New Roman" panose="02020603050405020304" pitchFamily="18" charset="0"/>
              <a:cs typeface="Times New Roman" panose="02020603050405020304" pitchFamily="18" charset="0"/>
            </a:endParaRPr>
          </a:p>
          <a:p>
            <a:pPr algn="l" rtl="0"/>
            <a:endParaRPr lang="ar-SA" sz="2000" dirty="0">
              <a:solidFill>
                <a:srgbClr val="08080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313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1695AE-EDF4-40BF-B56B-3D00E9C10260}"/>
              </a:ext>
            </a:extLst>
          </p:cNvPr>
          <p:cNvSpPr>
            <a:spLocks noGrp="1"/>
          </p:cNvSpPr>
          <p:nvPr>
            <p:ph idx="1"/>
          </p:nvPr>
        </p:nvSpPr>
        <p:spPr>
          <a:xfrm>
            <a:off x="980518" y="886265"/>
            <a:ext cx="8595360" cy="4351337"/>
          </a:xfrm>
        </p:spPr>
        <p:txBody>
          <a:bodyPr/>
          <a:lstStyle/>
          <a:p>
            <a:pPr marL="0" indent="0" algn="l" rtl="0">
              <a:buNone/>
            </a:pPr>
            <a:r>
              <a:rPr lang="en-US" sz="4000" b="1" dirty="0">
                <a:solidFill>
                  <a:srgbClr val="080808"/>
                </a:solidFill>
                <a:latin typeface="Times New Roman" panose="02020603050405020304" pitchFamily="18" charset="0"/>
                <a:cs typeface="Times New Roman" panose="02020603050405020304" pitchFamily="18" charset="0"/>
              </a:rPr>
              <a:t>Approach</a:t>
            </a:r>
          </a:p>
          <a:p>
            <a:pPr marL="0" indent="0" algn="l" rtl="0">
              <a:buNone/>
            </a:pPr>
            <a:endParaRPr lang="en-US" sz="3600" dirty="0">
              <a:solidFill>
                <a:srgbClr val="080808"/>
              </a:solidFill>
              <a:latin typeface="Times New Roman" panose="02020603050405020304" pitchFamily="18" charset="0"/>
              <a:cs typeface="Times New Roman" panose="02020603050405020304" pitchFamily="18" charset="0"/>
            </a:endParaRPr>
          </a:p>
          <a:p>
            <a:pPr algn="l" rtl="0"/>
            <a:r>
              <a:rPr lang="en-US" sz="1800" dirty="0">
                <a:solidFill>
                  <a:srgbClr val="080808"/>
                </a:solidFill>
                <a:latin typeface="Times New Roman" panose="02020603050405020304" pitchFamily="18" charset="0"/>
                <a:cs typeface="Times New Roman" panose="02020603050405020304" pitchFamily="18" charset="0"/>
              </a:rPr>
              <a:t>Porous asphalt can be used in local streets, parking, and sidewalks.</a:t>
            </a:r>
          </a:p>
          <a:p>
            <a:pPr algn="l" rtl="0"/>
            <a:r>
              <a:rPr lang="en-US" sz="1800" dirty="0">
                <a:solidFill>
                  <a:srgbClr val="080808"/>
                </a:solidFill>
                <a:latin typeface="Times New Roman" panose="02020603050405020304" pitchFamily="18" charset="0"/>
                <a:cs typeface="Times New Roman" panose="02020603050405020304" pitchFamily="18" charset="0"/>
              </a:rPr>
              <a:t>The local streets in Nablus city with speed limit up to 50 km/h, low traffic volume, and a grade of less than 5% will be selected.</a:t>
            </a:r>
          </a:p>
          <a:p>
            <a:pPr algn="l" rtl="0"/>
            <a:r>
              <a:rPr lang="en-US" sz="1800" dirty="0">
                <a:solidFill>
                  <a:srgbClr val="080808"/>
                </a:solidFill>
                <a:latin typeface="Times New Roman" panose="02020603050405020304" pitchFamily="18" charset="0"/>
                <a:cs typeface="Times New Roman" panose="02020603050405020304" pitchFamily="18" charset="0"/>
              </a:rPr>
              <a:t>Economic and environmental implications of using the new pavement system will be determined.</a:t>
            </a:r>
          </a:p>
          <a:p>
            <a:pPr marL="0" indent="0" algn="l" rtl="0">
              <a:buNone/>
            </a:pPr>
            <a:endParaRPr lang="en-US" sz="1800" dirty="0">
              <a:solidFill>
                <a:srgbClr val="080808"/>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3923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8C040194-63A2-4DBF-ADDA-D9C94D693B69}"/>
              </a:ext>
            </a:extLst>
          </p:cNvPr>
          <p:cNvSpPr>
            <a:spLocks noGrp="1"/>
          </p:cNvSpPr>
          <p:nvPr>
            <p:ph idx="1"/>
          </p:nvPr>
        </p:nvSpPr>
        <p:spPr>
          <a:xfrm>
            <a:off x="705469" y="717453"/>
            <a:ext cx="8596668" cy="1688122"/>
          </a:xfrm>
        </p:spPr>
        <p:txBody>
          <a:bodyPr>
            <a:normAutofit/>
          </a:bodyPr>
          <a:lstStyle/>
          <a:p>
            <a:pPr marL="0" indent="0" algn="l" rtl="0">
              <a:buNone/>
            </a:pPr>
            <a:r>
              <a:rPr lang="en-US" sz="4000" b="1" dirty="0">
                <a:solidFill>
                  <a:srgbClr val="080808"/>
                </a:solidFill>
                <a:latin typeface="Times New Roman" panose="02020603050405020304" pitchFamily="18" charset="0"/>
                <a:cs typeface="Times New Roman" panose="02020603050405020304" pitchFamily="18" charset="0"/>
              </a:rPr>
              <a:t>Study area</a:t>
            </a:r>
          </a:p>
          <a:p>
            <a:pPr algn="ctr" rtl="0"/>
            <a:endParaRPr lang="ar-SA" sz="2000" dirty="0">
              <a:solidFill>
                <a:srgbClr val="080808"/>
              </a:solidFill>
              <a:latin typeface="Times New Roman" panose="02020603050405020304" pitchFamily="18" charset="0"/>
              <a:cs typeface="Times New Roman" panose="02020603050405020304" pitchFamily="18" charset="0"/>
            </a:endParaRPr>
          </a:p>
        </p:txBody>
      </p:sp>
      <p:pic>
        <p:nvPicPr>
          <p:cNvPr id="5" name="صورة 4">
            <a:extLst>
              <a:ext uri="{FF2B5EF4-FFF2-40B4-BE49-F238E27FC236}">
                <a16:creationId xmlns:a16="http://schemas.microsoft.com/office/drawing/2014/main" id="{1C59E614-3BB5-45F3-AFFA-D1B3D9CBB1C1}"/>
              </a:ext>
            </a:extLst>
          </p:cNvPr>
          <p:cNvPicPr>
            <a:picLocks noChangeAspect="1"/>
          </p:cNvPicPr>
          <p:nvPr/>
        </p:nvPicPr>
        <p:blipFill>
          <a:blip r:embed="rId2"/>
          <a:stretch>
            <a:fillRect/>
          </a:stretch>
        </p:blipFill>
        <p:spPr>
          <a:xfrm>
            <a:off x="2067951" y="1927274"/>
            <a:ext cx="6836898" cy="4114089"/>
          </a:xfrm>
          <a:prstGeom prst="rect">
            <a:avLst/>
          </a:prstGeom>
        </p:spPr>
      </p:pic>
    </p:spTree>
    <p:extLst>
      <p:ext uri="{BB962C8B-B14F-4D97-AF65-F5344CB8AC3E}">
        <p14:creationId xmlns:p14="http://schemas.microsoft.com/office/powerpoint/2010/main" val="1340586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85EB507-AC6E-48AA-8DC9-52AEC47770AF}"/>
              </a:ext>
            </a:extLst>
          </p:cNvPr>
          <p:cNvSpPr>
            <a:spLocks noGrp="1"/>
          </p:cNvSpPr>
          <p:nvPr>
            <p:ph type="title"/>
          </p:nvPr>
        </p:nvSpPr>
        <p:spPr>
          <a:xfrm>
            <a:off x="-1694184" y="-121044"/>
            <a:ext cx="9692640" cy="1325562"/>
          </a:xfrm>
        </p:spPr>
        <p:txBody>
          <a:bodyPr>
            <a:normAutofit/>
          </a:bodyPr>
          <a:lstStyle/>
          <a:p>
            <a:pPr algn="ctr"/>
            <a:r>
              <a:rPr lang="en-US" sz="4000" b="1" dirty="0">
                <a:solidFill>
                  <a:srgbClr val="080808"/>
                </a:solidFill>
                <a:latin typeface="Times New Roman" panose="02020603050405020304" pitchFamily="18" charset="0"/>
                <a:cs typeface="Times New Roman" panose="02020603050405020304" pitchFamily="18" charset="0"/>
              </a:rPr>
              <a:t>Review of literature</a:t>
            </a:r>
            <a:endParaRPr lang="ar-SA" sz="4000" b="1" dirty="0">
              <a:solidFill>
                <a:srgbClr val="080808"/>
              </a:solidFill>
              <a:latin typeface="Times New Roman" panose="02020603050405020304" pitchFamily="18" charset="0"/>
              <a:cs typeface="Times New Roman" panose="02020603050405020304" pitchFamily="18" charset="0"/>
            </a:endParaRPr>
          </a:p>
        </p:txBody>
      </p:sp>
      <p:sp>
        <p:nvSpPr>
          <p:cNvPr id="3" name="عنصر نائب للمحتوى 2">
            <a:extLst>
              <a:ext uri="{FF2B5EF4-FFF2-40B4-BE49-F238E27FC236}">
                <a16:creationId xmlns:a16="http://schemas.microsoft.com/office/drawing/2014/main" id="{98E291FA-15A9-4E6E-9697-0816B82B52E1}"/>
              </a:ext>
            </a:extLst>
          </p:cNvPr>
          <p:cNvSpPr>
            <a:spLocks noGrp="1"/>
          </p:cNvSpPr>
          <p:nvPr>
            <p:ph idx="1"/>
          </p:nvPr>
        </p:nvSpPr>
        <p:spPr>
          <a:xfrm>
            <a:off x="889502" y="2163888"/>
            <a:ext cx="8596668" cy="5106572"/>
          </a:xfrm>
        </p:spPr>
        <p:txBody>
          <a:bodyPr>
            <a:normAutofit/>
          </a:bodyPr>
          <a:lstStyle/>
          <a:p>
            <a:r>
              <a:rPr lang="en-US" sz="2000" dirty="0">
                <a:solidFill>
                  <a:srgbClr val="080808"/>
                </a:solidFill>
                <a:latin typeface="Times New Roman" panose="02020603050405020304" pitchFamily="18" charset="0"/>
                <a:cs typeface="Times New Roman" panose="02020603050405020304" pitchFamily="18" charset="0"/>
              </a:rPr>
              <a:t>Both global studies and local studies were taken into consideration when the literature review was done, these studies talked about porous asphalt physical properties and draining capabilities and other factors that might affect the porous asphalt like additives.</a:t>
            </a:r>
          </a:p>
          <a:p>
            <a:pPr algn="l" rtl="0"/>
            <a:endParaRPr lang="en-US" sz="2000" dirty="0">
              <a:solidFill>
                <a:srgbClr val="08080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7769405"/>
      </p:ext>
    </p:extLst>
  </p:cSld>
  <p:clrMapOvr>
    <a:masterClrMapping/>
  </p:clrMapOvr>
</p:sld>
</file>

<file path=ppt/theme/theme1.xml><?xml version="1.0" encoding="utf-8"?>
<a:theme xmlns:a="http://schemas.openxmlformats.org/drawingml/2006/main" name="View">
  <a:themeElements>
    <a:clrScheme name="Custom 3">
      <a:dk1>
        <a:srgbClr val="FFFFFF"/>
      </a:dk1>
      <a:lt1>
        <a:srgbClr val="FFFFFF"/>
      </a:lt1>
      <a:dk2>
        <a:srgbClr val="F7B53F"/>
      </a:dk2>
      <a:lt2>
        <a:srgbClr val="FBEEC9"/>
      </a:lt2>
      <a:accent1>
        <a:srgbClr val="FFC000"/>
      </a:accent1>
      <a:accent2>
        <a:srgbClr val="FFCF01"/>
      </a:accent2>
      <a:accent3>
        <a:srgbClr val="FFCF01"/>
      </a:accent3>
      <a:accent4>
        <a:srgbClr val="F7E09E"/>
      </a:accent4>
      <a:accent5>
        <a:srgbClr val="FFC000"/>
      </a:accent5>
      <a:accent6>
        <a:srgbClr val="2A1F03"/>
      </a:accent6>
      <a:hlink>
        <a:srgbClr val="AD1F1F"/>
      </a:hlink>
      <a:folHlink>
        <a:srgbClr val="FFC42F"/>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TM03457515[[fn=View]]</Template>
  <TotalTime>670</TotalTime>
  <Words>1446</Words>
  <Application>Microsoft Office PowerPoint</Application>
  <PresentationFormat>Widescreen</PresentationFormat>
  <Paragraphs>169</Paragraphs>
  <Slides>37</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Century Schoolbook</vt:lpstr>
      <vt:lpstr>Symbol</vt:lpstr>
      <vt:lpstr>Times New Roman</vt:lpstr>
      <vt:lpstr>Wingdings 2</vt:lpstr>
      <vt:lpstr>View</vt:lpstr>
      <vt:lpstr>Economic &amp; Environmental Impact assessment for porous asphalt applications in Nablus, Palestine </vt:lpstr>
      <vt:lpstr>PowerPoint Presentation</vt:lpstr>
      <vt:lpstr>Introduction</vt:lpstr>
      <vt:lpstr>PowerPoint Presentation</vt:lpstr>
      <vt:lpstr>PowerPoint Presentation</vt:lpstr>
      <vt:lpstr>PowerPoint Presentation</vt:lpstr>
      <vt:lpstr>PowerPoint Presentation</vt:lpstr>
      <vt:lpstr>PowerPoint Presentation</vt:lpstr>
      <vt:lpstr>Review of literature</vt:lpstr>
      <vt:lpstr>3. METHODOLOGY</vt:lpstr>
      <vt:lpstr>PowerPoint Presentation</vt:lpstr>
      <vt:lpstr>4.1 Existing record and maps Data collection</vt:lpstr>
      <vt:lpstr>   Street selection  Based on the design criteria (soil type, slope, traffic volume, and speed), among the1352 local streets of Nablus, 61 local streets were selected in this study from three different areas as shown in the following Figure.     </vt:lpstr>
      <vt:lpstr>Area 1  </vt:lpstr>
      <vt:lpstr>Area 2  </vt:lpstr>
      <vt:lpstr>Area 3 </vt:lpstr>
      <vt:lpstr>Pavement design </vt:lpstr>
      <vt:lpstr>Conventional pavement design </vt:lpstr>
      <vt:lpstr>Permeable pavement types </vt:lpstr>
      <vt:lpstr>Infiltration types</vt:lpstr>
      <vt:lpstr>Infiltration types</vt:lpstr>
      <vt:lpstr>5.2 Permeable Pavement</vt:lpstr>
      <vt:lpstr>PowerPoint Presentation</vt:lpstr>
      <vt:lpstr>6.1 Economic impact assessment </vt:lpstr>
      <vt:lpstr>PowerPoint Presentation</vt:lpstr>
      <vt:lpstr>Initial construction cost and maintenance cost</vt:lpstr>
      <vt:lpstr>Environmental impact assessment</vt:lpstr>
      <vt:lpstr>CIA method</vt:lpstr>
      <vt:lpstr>PowerPoint Presentation</vt:lpstr>
      <vt:lpstr>Environmental implications (Advantages)</vt:lpstr>
      <vt:lpstr>Environmental implications (Disadvantages)</vt:lpstr>
      <vt:lpstr>Environmental implications</vt:lpstr>
      <vt:lpstr>Conclusion and recommendations</vt:lpstr>
      <vt:lpstr>Conclusion</vt:lpstr>
      <vt:lpstr>Conclusion</vt:lpstr>
      <vt:lpstr>Conclusion</vt:lpstr>
      <vt:lpstr>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&amp; Environmental Feasibility study for porous asphalt applications in Nablus, Palestine </dc:title>
  <dc:creator>Mohamed Ali</dc:creator>
  <cp:lastModifiedBy>Mohamed Ali</cp:lastModifiedBy>
  <cp:revision>41</cp:revision>
  <dcterms:created xsi:type="dcterms:W3CDTF">2021-12-28T11:07:21Z</dcterms:created>
  <dcterms:modified xsi:type="dcterms:W3CDTF">2022-01-16T09:16:37Z</dcterms:modified>
</cp:coreProperties>
</file>