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40"/>
  </p:notesMasterIdLst>
  <p:handoutMasterIdLst>
    <p:handoutMasterId r:id="rId41"/>
  </p:handoutMasterIdLst>
  <p:sldIdLst>
    <p:sldId id="318" r:id="rId2"/>
    <p:sldId id="329" r:id="rId3"/>
    <p:sldId id="341" r:id="rId4"/>
    <p:sldId id="340" r:id="rId5"/>
    <p:sldId id="388" r:id="rId6"/>
    <p:sldId id="343" r:id="rId7"/>
    <p:sldId id="383" r:id="rId8"/>
    <p:sldId id="344" r:id="rId9"/>
    <p:sldId id="345" r:id="rId10"/>
    <p:sldId id="359" r:id="rId11"/>
    <p:sldId id="358" r:id="rId12"/>
    <p:sldId id="360" r:id="rId13"/>
    <p:sldId id="362" r:id="rId14"/>
    <p:sldId id="365" r:id="rId15"/>
    <p:sldId id="364" r:id="rId16"/>
    <p:sldId id="403" r:id="rId17"/>
    <p:sldId id="404" r:id="rId18"/>
    <p:sldId id="361" r:id="rId19"/>
    <p:sldId id="391" r:id="rId20"/>
    <p:sldId id="392" r:id="rId21"/>
    <p:sldId id="369" r:id="rId22"/>
    <p:sldId id="393" r:id="rId23"/>
    <p:sldId id="371" r:id="rId24"/>
    <p:sldId id="370" r:id="rId25"/>
    <p:sldId id="373" r:id="rId26"/>
    <p:sldId id="402" r:id="rId27"/>
    <p:sldId id="390" r:id="rId28"/>
    <p:sldId id="394" r:id="rId29"/>
    <p:sldId id="395" r:id="rId30"/>
    <p:sldId id="401" r:id="rId31"/>
    <p:sldId id="398" r:id="rId32"/>
    <p:sldId id="374" r:id="rId33"/>
    <p:sldId id="375" r:id="rId34"/>
    <p:sldId id="376" r:id="rId35"/>
    <p:sldId id="399" r:id="rId36"/>
    <p:sldId id="379" r:id="rId37"/>
    <p:sldId id="381" r:id="rId38"/>
    <p:sldId id="357" r:id="rId39"/>
  </p:sldIdLst>
  <p:sldSz cx="12188825" cy="6858000"/>
  <p:notesSz cx="6858000" cy="91440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1018">
          <p15:clr>
            <a:srgbClr val="A4A3A4"/>
          </p15:clr>
        </p15:guide>
        <p15:guide id="5" orient="horz" pos="3886">
          <p15:clr>
            <a:srgbClr val="A4A3A4"/>
          </p15:clr>
        </p15:guide>
        <p15:guide id="6" orient="horz" pos="2928">
          <p15:clr>
            <a:srgbClr val="A4A3A4"/>
          </p15:clr>
        </p15:guide>
        <p15:guide id="7" orient="horz" pos="3072">
          <p15:clr>
            <a:srgbClr val="A4A3A4"/>
          </p15:clr>
        </p15:guide>
        <p15:guide id="8" orient="horz" pos="407">
          <p15:clr>
            <a:srgbClr val="A4A3A4"/>
          </p15:clr>
        </p15:guide>
        <p15:guide id="9" pos="3839">
          <p15:clr>
            <a:srgbClr val="A4A3A4"/>
          </p15:clr>
        </p15:guide>
        <p15:guide id="10" pos="959">
          <p15:clr>
            <a:srgbClr val="A4A3A4"/>
          </p15:clr>
        </p15:guide>
        <p15:guide id="11" pos="7151">
          <p15:clr>
            <a:srgbClr val="A4A3A4"/>
          </p15:clr>
        </p15:guide>
        <p15:guide id="12" pos="671">
          <p15:clr>
            <a:srgbClr val="A4A3A4"/>
          </p15:clr>
        </p15:guide>
        <p15:guide id="13" pos="4991">
          <p15:clr>
            <a:srgbClr val="A4A3A4"/>
          </p15:clr>
        </p15:guide>
        <p15:guide id="14" pos="7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8282"/>
    <a:srgbClr val="6E90FE"/>
    <a:srgbClr val="8086FC"/>
    <a:srgbClr val="6D6DFB"/>
    <a:srgbClr val="4E78F0"/>
    <a:srgbClr val="F0932C"/>
    <a:srgbClr val="92C610"/>
    <a:srgbClr val="9FD812"/>
    <a:srgbClr val="E05F2C"/>
    <a:srgbClr val="0AB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29" autoAdjust="0"/>
  </p:normalViewPr>
  <p:slideViewPr>
    <p:cSldViewPr showGuides="1">
      <p:cViewPr varScale="1">
        <p:scale>
          <a:sx n="89" d="100"/>
          <a:sy n="89" d="100"/>
        </p:scale>
        <p:origin x="461" y="72"/>
      </p:cViewPr>
      <p:guideLst>
        <p:guide orient="horz" pos="2160"/>
        <p:guide orient="horz" pos="4030"/>
        <p:guide orient="horz" pos="1152"/>
        <p:guide orient="horz" pos="1018"/>
        <p:guide orient="horz" pos="3886"/>
        <p:guide orient="horz" pos="2928"/>
        <p:guide orient="horz" pos="3072"/>
        <p:guide orient="horz" pos="407"/>
        <p:guide pos="3839"/>
        <p:guide pos="959"/>
        <p:guide pos="7151"/>
        <p:guide pos="671"/>
        <p:guide pos="4991"/>
        <p:guide pos="70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9AFDC-7658-4951-B0FF-52DFF2A93C0A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D99B-9732-49FC-9C16-B56FEB1B10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6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8539" y="2514601"/>
            <a:ext cx="8913077" cy="2262781"/>
          </a:xfrm>
        </p:spPr>
        <p:txBody>
          <a:bodyPr anchor="b">
            <a:normAutofit/>
          </a:bodyPr>
          <a:lstStyle>
            <a:lvl1pPr>
              <a:defRPr sz="5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8539" y="4777380"/>
            <a:ext cx="891307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744198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4529541"/>
            <a:ext cx="77956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923213" y="0"/>
            <a:ext cx="4265612" cy="6858000"/>
            <a:chOff x="7923213" y="0"/>
            <a:chExt cx="4265612" cy="6858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923213" y="0"/>
              <a:ext cx="4265612" cy="68580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7923213" y="0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3672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09600"/>
            <a:ext cx="8913077" cy="311704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8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4159" y="3505200"/>
            <a:ext cx="753459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3938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2438401"/>
            <a:ext cx="8913078" cy="2724845"/>
          </a:xfrm>
        </p:spPr>
        <p:txBody>
          <a:bodyPr anchor="b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58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822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27407"/>
            <a:ext cx="8913077" cy="2880020"/>
          </a:xfrm>
        </p:spPr>
        <p:txBody>
          <a:bodyPr anchor="ctr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31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2392" y="627406"/>
            <a:ext cx="220702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8538" y="627406"/>
            <a:ext cx="6475313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5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8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2058750"/>
            <a:ext cx="8913077" cy="146880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3530129"/>
            <a:ext cx="8913077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1123611" y="0"/>
            <a:ext cx="1065214" cy="6868886"/>
            <a:chOff x="11123611" y="0"/>
            <a:chExt cx="1065214" cy="68688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23611" y="0"/>
              <a:ext cx="1065213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1123612" y="10886"/>
              <a:ext cx="1065213" cy="6858000"/>
            </a:xfrm>
            <a:prstGeom prst="rect">
              <a:avLst/>
            </a:prstGeom>
            <a:gradFill flip="none" rotWithShape="1">
              <a:gsLst>
                <a:gs pos="75000">
                  <a:schemeClr val="tx2">
                    <a:alpha val="0"/>
                  </a:schemeClr>
                </a:gs>
                <a:gs pos="100000">
                  <a:schemeClr val="tx2">
                    <a:alpha val="2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8704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8538" y="2133600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8874" y="2126222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8608" y="1972703"/>
            <a:ext cx="399169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8538" y="2548966"/>
            <a:ext cx="4341762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4674" y="1969475"/>
            <a:ext cx="3997960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091" y="2545738"/>
            <a:ext cx="433754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6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446088"/>
            <a:ext cx="3504286" cy="976312"/>
          </a:xfrm>
        </p:spPr>
        <p:txBody>
          <a:bodyPr anchor="b"/>
          <a:lstStyle>
            <a:lvl1pPr algn="l">
              <a:defRPr sz="19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65" y="446089"/>
            <a:ext cx="518025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8" y="1598613"/>
            <a:ext cx="350428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4800600"/>
            <a:ext cx="891307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8538" y="634965"/>
            <a:ext cx="8913078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367338"/>
            <a:ext cx="891307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90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14" y="-786"/>
            <a:ext cx="2356060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674" y="787783"/>
            <a:ext cx="77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99">
                <a:solidFill>
                  <a:srgbClr val="FEFFFF"/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9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990600"/>
            <a:ext cx="6858000" cy="16764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AL-Hag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Qasim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School </a:t>
            </a:r>
            <a:r>
              <a:rPr lang="ar-J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J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Tulkarm</a:t>
            </a: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(Quantity Survey and Cost Estimate)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13" y="3048000"/>
            <a:ext cx="5029200" cy="17526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Mo'men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Harashi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Khader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Laith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Daqa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18351" y="5334000"/>
            <a:ext cx="5714999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800" kern="1200" cap="none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Eng. </a:t>
            </a:r>
            <a:r>
              <a:rPr lang="en-US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Reema</a:t>
            </a:r>
            <a:r>
              <a:rPr lang="en-US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Nassar</a:t>
            </a:r>
            <a:endParaRPr lang="en-US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1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2" y="60960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1812" y="2286000"/>
            <a:ext cx="3581401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3838" marR="0" lvl="0" indent="-223838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Project delivery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system:-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Design-Bid-Build.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3838" marR="0" lvl="0" indent="-223838" algn="l" defTabSz="914400" rtl="0" eaLnBrk="1" fontAlgn="auto" latinLnBrk="0" hangingPunct="1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303030">
                  <a:lumMod val="90000"/>
                  <a:lumOff val="10000"/>
                </a:srgbClr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contract:-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Unit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price.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3" y="2133600"/>
            <a:ext cx="6597120" cy="3778250"/>
          </a:xfrm>
        </p:spPr>
      </p:pic>
    </p:spTree>
    <p:extLst>
      <p:ext uri="{BB962C8B-B14F-4D97-AF65-F5344CB8AC3E}">
        <p14:creationId xmlns:p14="http://schemas.microsoft.com/office/powerpoint/2010/main" val="55257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412" y="609600"/>
            <a:ext cx="8909366" cy="1280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Surveying Using Revit Software</a:t>
            </a:r>
          </a:p>
        </p:txBody>
      </p:sp>
      <p:pic>
        <p:nvPicPr>
          <p:cNvPr id="6" name="Picture 5" descr="ÙØªÙØ¬Ø© Ø¨Ø­Ø« Ø§ÙØµÙØ± Ø¹Ù âªrevitâ¬â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12" y="2057400"/>
            <a:ext cx="5227955" cy="4618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122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622457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Model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412" y="1752600"/>
            <a:ext cx="6248942" cy="44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0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Levels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1676400"/>
            <a:ext cx="9096211" cy="4724400"/>
          </a:xfrm>
        </p:spPr>
      </p:pic>
    </p:spTree>
    <p:extLst>
      <p:ext uri="{BB962C8B-B14F-4D97-AF65-F5344CB8AC3E}">
        <p14:creationId xmlns:p14="http://schemas.microsoft.com/office/powerpoint/2010/main" val="345885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812" y="654955"/>
            <a:ext cx="8909366" cy="1280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Walls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1295400"/>
            <a:ext cx="3352799" cy="4568825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Exterior Walls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12" y="2209800"/>
            <a:ext cx="4565052" cy="4087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012" y="2209800"/>
            <a:ext cx="6672876" cy="409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9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37150"/>
            <a:ext cx="8909366" cy="128089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0568" y="1295400"/>
            <a:ext cx="3657599" cy="389699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Interior Walls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351" y="2286000"/>
            <a:ext cx="4806462" cy="411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13" y="2286000"/>
            <a:ext cx="677539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3" y="1844824"/>
            <a:ext cx="6273883" cy="5923875"/>
          </a:xfrm>
        </p:spPr>
        <p:txBody>
          <a:bodyPr/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calculation for stone quantity </a:t>
            </a:r>
            <a:r>
              <a:rPr lang="en-US" sz="3600" dirty="0" smtClean="0"/>
              <a:t>: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10 =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m^2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 </a:t>
            </a:r>
            <a:r>
              <a:rPr lang="ar-J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3( 1.6*1.56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113.5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m^2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647" y="1219200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1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2" y="1981200"/>
            <a:ext cx="5257800" cy="425982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calculation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tiles quantity :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346.6 + 262.5*0.1 = 372.85 m^2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1226389"/>
            <a:ext cx="6400800" cy="509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6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62411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 </a:t>
            </a:r>
          </a:p>
        </p:txBody>
      </p:sp>
      <p:pic>
        <p:nvPicPr>
          <p:cNvPr id="5" name="صورة 7" descr="D:\3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4412" y="1920815"/>
            <a:ext cx="7620000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607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729" y="624110"/>
            <a:ext cx="8909366" cy="128089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9" descr="D:\بريشروع\2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1812" y="1905000"/>
            <a:ext cx="5410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30" descr="D:\بريشروع\3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0961" y="1881051"/>
            <a:ext cx="5396051" cy="391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020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208212" y="533400"/>
            <a:ext cx="8909366" cy="1280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3" y="1981200"/>
            <a:ext cx="9829799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project management system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system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Contracts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introduction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Surveying Using Revit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BOQ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Schedule Using Primavera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60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13" descr="D:\بريشروع\2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5812" y="1447800"/>
            <a:ext cx="8991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666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2" y="60960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</p:txBody>
      </p:sp>
      <p:pic>
        <p:nvPicPr>
          <p:cNvPr id="6" name="صورة 12" descr="D:\بريشروع\2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612" y="1796348"/>
            <a:ext cx="5274310" cy="458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بريشروع\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1602" y="1785926"/>
            <a:ext cx="5506104" cy="4600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413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358" y="624110"/>
            <a:ext cx="8909366" cy="128089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 neck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1" descr="D:\بريشروع\2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35807" y="2209800"/>
            <a:ext cx="702225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492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</a:t>
            </a:r>
          </a:p>
        </p:txBody>
      </p:sp>
      <p:pic>
        <p:nvPicPr>
          <p:cNvPr id="6" name="صورة 14" descr="D:\بريشروع\1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96" y="1357298"/>
            <a:ext cx="456912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بريشروع\3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562" y="1357298"/>
            <a:ext cx="6286544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405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62411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pic>
        <p:nvPicPr>
          <p:cNvPr id="7" name="صورة 15" descr="D:\بريشروع\2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2" y="1905000"/>
            <a:ext cx="815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262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2" y="601292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pic>
        <p:nvPicPr>
          <p:cNvPr id="6" name="صورة 16" descr="D:\بريشروع\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412" y="1981200"/>
            <a:ext cx="5486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17" descr="D:\بريشروع\26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2" y="1984075"/>
            <a:ext cx="3505200" cy="442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634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812" y="3581400"/>
            <a:ext cx="9294078" cy="2743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calculation for footing :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 of concrete = 9.3*1.75* 0.45 = 7.35  m^3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2" y="685800"/>
            <a:ext cx="8077200" cy="25146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824300"/>
              </p:ext>
            </p:extLst>
          </p:nvPr>
        </p:nvGraphicFramePr>
        <p:xfrm>
          <a:off x="1446212" y="4648200"/>
          <a:ext cx="8125885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25177">
                  <a:extLst>
                    <a:ext uri="{9D8B030D-6E8A-4147-A177-3AD203B41FA5}">
                      <a16:colId xmlns:a16="http://schemas.microsoft.com/office/drawing/2014/main" xmlns="" val="2186803596"/>
                    </a:ext>
                  </a:extLst>
                </a:gridCol>
                <a:gridCol w="1625177">
                  <a:extLst>
                    <a:ext uri="{9D8B030D-6E8A-4147-A177-3AD203B41FA5}">
                      <a16:colId xmlns:a16="http://schemas.microsoft.com/office/drawing/2014/main" xmlns="" val="2735476926"/>
                    </a:ext>
                  </a:extLst>
                </a:gridCol>
                <a:gridCol w="1625177">
                  <a:extLst>
                    <a:ext uri="{9D8B030D-6E8A-4147-A177-3AD203B41FA5}">
                      <a16:colId xmlns:a16="http://schemas.microsoft.com/office/drawing/2014/main" xmlns="" val="1749726819"/>
                    </a:ext>
                  </a:extLst>
                </a:gridCol>
                <a:gridCol w="1625177">
                  <a:extLst>
                    <a:ext uri="{9D8B030D-6E8A-4147-A177-3AD203B41FA5}">
                      <a16:colId xmlns:a16="http://schemas.microsoft.com/office/drawing/2014/main" xmlns="" val="3410069588"/>
                    </a:ext>
                  </a:extLst>
                </a:gridCol>
                <a:gridCol w="1625177">
                  <a:extLst>
                    <a:ext uri="{9D8B030D-6E8A-4147-A177-3AD203B41FA5}">
                      <a16:colId xmlns:a16="http://schemas.microsoft.com/office/drawing/2014/main" xmlns="" val="4240967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D2/162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(Kg)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8382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ꬾ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707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ꬾ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023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ꬾ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0.889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140.5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6737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ꬾ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388946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345852"/>
              </p:ext>
            </p:extLst>
          </p:nvPr>
        </p:nvGraphicFramePr>
        <p:xfrm>
          <a:off x="9675812" y="6044837"/>
          <a:ext cx="2234550" cy="45756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17275">
                  <a:extLst>
                    <a:ext uri="{9D8B030D-6E8A-4147-A177-3AD203B41FA5}">
                      <a16:colId xmlns:a16="http://schemas.microsoft.com/office/drawing/2014/main" xmlns="" val="1412653663"/>
                    </a:ext>
                  </a:extLst>
                </a:gridCol>
                <a:gridCol w="1117275">
                  <a:extLst>
                    <a:ext uri="{9D8B030D-6E8A-4147-A177-3AD203B41FA5}">
                      <a16:colId xmlns:a16="http://schemas.microsoft.com/office/drawing/2014/main" xmlns="" val="2388589355"/>
                    </a:ext>
                  </a:extLst>
                </a:gridCol>
              </a:tblGrid>
              <a:tr h="4575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683.1kg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67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41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2" y="457200"/>
            <a:ext cx="8909366" cy="1280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Result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72464"/>
              </p:ext>
            </p:extLst>
          </p:nvPr>
        </p:nvGraphicFramePr>
        <p:xfrm>
          <a:off x="1674812" y="1371600"/>
          <a:ext cx="8382000" cy="530135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823639">
                  <a:extLst>
                    <a:ext uri="{9D8B030D-6E8A-4147-A177-3AD203B41FA5}">
                      <a16:colId xmlns:a16="http://schemas.microsoft.com/office/drawing/2014/main" xmlns="" val="1515511697"/>
                    </a:ext>
                  </a:extLst>
                </a:gridCol>
                <a:gridCol w="2558361">
                  <a:extLst>
                    <a:ext uri="{9D8B030D-6E8A-4147-A177-3AD203B41FA5}">
                      <a16:colId xmlns:a16="http://schemas.microsoft.com/office/drawing/2014/main" xmlns="" val="1426227518"/>
                    </a:ext>
                  </a:extLst>
                </a:gridCol>
              </a:tblGrid>
              <a:tr h="4543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Quantity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137888506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Stone (</a:t>
                      </a:r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678079935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(m³)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664859176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Steel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(ton)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519693342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</a:t>
                      </a:r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7cm (M.S)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37619251"/>
                  </a:ext>
                </a:extLst>
              </a:tr>
              <a:tr h="483146">
                <a:tc>
                  <a:txBody>
                    <a:bodyPr/>
                    <a:lstStyle/>
                    <a:p>
                      <a:pPr marL="0" marR="0" indent="0" algn="ctr" defTabSz="45706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10cm (M.S)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39509079"/>
                  </a:ext>
                </a:extLst>
              </a:tr>
              <a:tr h="378692">
                <a:tc>
                  <a:txBody>
                    <a:bodyPr/>
                    <a:lstStyle/>
                    <a:p>
                      <a:pPr marL="0" marR="0" indent="0" algn="ctr" defTabSz="45706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15cm (M.S)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511940382"/>
                  </a:ext>
                </a:extLst>
              </a:tr>
              <a:tr h="483146">
                <a:tc>
                  <a:txBody>
                    <a:bodyPr/>
                    <a:lstStyle/>
                    <a:p>
                      <a:pPr marL="0" marR="0" indent="0" algn="ctr" defTabSz="45706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20cm (M.S)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26216768"/>
                  </a:ext>
                </a:extLst>
              </a:tr>
              <a:tr h="472976">
                <a:tc>
                  <a:txBody>
                    <a:bodyPr/>
                    <a:lstStyle/>
                    <a:p>
                      <a:pPr marL="0" marR="0" indent="0" algn="ctr" defTabSz="45706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Tiles(</a:t>
                      </a:r>
                      <a:r>
                        <a:rPr lang="en-US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674958920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 (m²)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3679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393704521"/>
                  </a:ext>
                </a:extLst>
              </a:tr>
              <a:tr h="4527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Paint (m²)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3679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771818570"/>
                  </a:ext>
                </a:extLst>
              </a:tr>
              <a:tr h="224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Ceramic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95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445" y="457200"/>
            <a:ext cx="8909366" cy="1280890"/>
          </a:xfrm>
        </p:spPr>
        <p:txBody>
          <a:bodyPr/>
          <a:lstStyle/>
          <a:p>
            <a:r>
              <a:rPr lang="en-US" dirty="0" smtClean="0"/>
              <a:t>                    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BOQ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526998"/>
              </p:ext>
            </p:extLst>
          </p:nvPr>
        </p:nvGraphicFramePr>
        <p:xfrm>
          <a:off x="1293812" y="1600201"/>
          <a:ext cx="9524999" cy="506577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xmlns="" val="1676837773"/>
                    </a:ext>
                  </a:extLst>
                </a:gridCol>
                <a:gridCol w="2184299">
                  <a:extLst>
                    <a:ext uri="{9D8B030D-6E8A-4147-A177-3AD203B41FA5}">
                      <a16:colId xmlns:a16="http://schemas.microsoft.com/office/drawing/2014/main" xmlns="" val="3185100131"/>
                    </a:ext>
                  </a:extLst>
                </a:gridCol>
                <a:gridCol w="635101">
                  <a:extLst>
                    <a:ext uri="{9D8B030D-6E8A-4147-A177-3AD203B41FA5}">
                      <a16:colId xmlns:a16="http://schemas.microsoft.com/office/drawing/2014/main" xmlns="" val="13796887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395410712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1291312001"/>
                    </a:ext>
                  </a:extLst>
                </a:gridCol>
                <a:gridCol w="4495799">
                  <a:extLst>
                    <a:ext uri="{9D8B030D-6E8A-4147-A177-3AD203B41FA5}">
                      <a16:colId xmlns:a16="http://schemas.microsoft.com/office/drawing/2014/main" xmlns="" val="4169413762"/>
                    </a:ext>
                  </a:extLst>
                </a:gridCol>
              </a:tblGrid>
              <a:tr h="8126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AMOUNT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88096775"/>
                  </a:ext>
                </a:extLst>
              </a:tr>
              <a:tr h="5421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 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  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44633072"/>
                  </a:ext>
                </a:extLst>
              </a:tr>
              <a:tr h="13152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Excavation,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&amp; Back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07906816"/>
                  </a:ext>
                </a:extLst>
              </a:tr>
              <a:tr h="7744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Excavation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foundations</a:t>
                      </a:r>
                      <a:r>
                        <a:rPr lang="ar-S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02785410"/>
                  </a:ext>
                </a:extLst>
              </a:tr>
              <a:tr h="557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Well Compact Base Coarse</a:t>
                      </a:r>
                      <a:r>
                        <a:rPr lang="ar-S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85712463"/>
                  </a:ext>
                </a:extLst>
              </a:tr>
              <a:tr h="2536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TOTAL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7188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79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526109"/>
              </p:ext>
            </p:extLst>
          </p:nvPr>
        </p:nvGraphicFramePr>
        <p:xfrm>
          <a:off x="455612" y="685801"/>
          <a:ext cx="5478183" cy="570248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xmlns="" val="324283769"/>
                    </a:ext>
                  </a:extLst>
                </a:gridCol>
                <a:gridCol w="2415816">
                  <a:extLst>
                    <a:ext uri="{9D8B030D-6E8A-4147-A177-3AD203B41FA5}">
                      <a16:colId xmlns:a16="http://schemas.microsoft.com/office/drawing/2014/main" xmlns="" val="2075065638"/>
                    </a:ext>
                  </a:extLst>
                </a:gridCol>
                <a:gridCol w="490669">
                  <a:extLst>
                    <a:ext uri="{9D8B030D-6E8A-4147-A177-3AD203B41FA5}">
                      <a16:colId xmlns:a16="http://schemas.microsoft.com/office/drawing/2014/main" xmlns="" val="1520886896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xmlns="" val="69269336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xmlns="" val="1735019111"/>
                    </a:ext>
                  </a:extLst>
                </a:gridCol>
                <a:gridCol w="641334">
                  <a:extLst>
                    <a:ext uri="{9D8B030D-6E8A-4147-A177-3AD203B41FA5}">
                      <a16:colId xmlns:a16="http://schemas.microsoft.com/office/drawing/2014/main" xmlns="" val="3458227321"/>
                    </a:ext>
                  </a:extLst>
                </a:gridCol>
              </a:tblGrid>
              <a:tr h="787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AMOUNT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334517349"/>
                  </a:ext>
                </a:extLst>
              </a:tr>
              <a:tr h="463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1935348417"/>
                  </a:ext>
                </a:extLst>
              </a:tr>
              <a:tr h="655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SKELETON WORKS.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WORKS.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3109927239"/>
                  </a:ext>
                </a:extLst>
              </a:tr>
              <a:tr h="2742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Plain Concrete;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1615157718"/>
                  </a:ext>
                </a:extLst>
              </a:tr>
              <a:tr h="13103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    </a:t>
                      </a:r>
                    </a:p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Foundations and Wall Footings.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33127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4053754898"/>
                  </a:ext>
                </a:extLst>
              </a:tr>
              <a:tr h="54841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Supply and Cast Reinforced Concrete Grade 'B 300'.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3766334650"/>
                  </a:ext>
                </a:extLst>
              </a:tr>
              <a:tr h="2742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Tie Beams.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15400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490752329"/>
                  </a:ext>
                </a:extLst>
              </a:tr>
              <a:tr h="54841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for: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3476235982"/>
                  </a:ext>
                </a:extLst>
              </a:tr>
              <a:tr h="5664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a).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Stairs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849995597"/>
                  </a:ext>
                </a:extLst>
              </a:tr>
              <a:tr h="2742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b). Reinforced Shear 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39120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86" marR="65286" marT="0" marB="0" anchor="ctr"/>
                </a:tc>
                <a:extLst>
                  <a:ext uri="{0D108BD9-81ED-4DB2-BD59-A6C34878D82A}">
                    <a16:rowId xmlns:a16="http://schemas.microsoft.com/office/drawing/2014/main" xmlns="" val="304226697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633699"/>
              </p:ext>
            </p:extLst>
          </p:nvPr>
        </p:nvGraphicFramePr>
        <p:xfrm>
          <a:off x="6105705" y="685800"/>
          <a:ext cx="6058086" cy="57912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22107">
                  <a:extLst>
                    <a:ext uri="{9D8B030D-6E8A-4147-A177-3AD203B41FA5}">
                      <a16:colId xmlns:a16="http://schemas.microsoft.com/office/drawing/2014/main" xmlns="" val="1031466275"/>
                    </a:ext>
                  </a:extLst>
                </a:gridCol>
                <a:gridCol w="2594163">
                  <a:extLst>
                    <a:ext uri="{9D8B030D-6E8A-4147-A177-3AD203B41FA5}">
                      <a16:colId xmlns:a16="http://schemas.microsoft.com/office/drawing/2014/main" xmlns="" val="1623572967"/>
                    </a:ext>
                  </a:extLst>
                </a:gridCol>
                <a:gridCol w="532214">
                  <a:extLst>
                    <a:ext uri="{9D8B030D-6E8A-4147-A177-3AD203B41FA5}">
                      <a16:colId xmlns:a16="http://schemas.microsoft.com/office/drawing/2014/main" xmlns="" val="906049752"/>
                    </a:ext>
                  </a:extLst>
                </a:gridCol>
                <a:gridCol w="798947">
                  <a:extLst>
                    <a:ext uri="{9D8B030D-6E8A-4147-A177-3AD203B41FA5}">
                      <a16:colId xmlns:a16="http://schemas.microsoft.com/office/drawing/2014/main" xmlns="" val="2675989805"/>
                    </a:ext>
                  </a:extLst>
                </a:gridCol>
                <a:gridCol w="798947">
                  <a:extLst>
                    <a:ext uri="{9D8B030D-6E8A-4147-A177-3AD203B41FA5}">
                      <a16:colId xmlns:a16="http://schemas.microsoft.com/office/drawing/2014/main" xmlns="" val="2085251180"/>
                    </a:ext>
                  </a:extLst>
                </a:gridCol>
                <a:gridCol w="811708">
                  <a:extLst>
                    <a:ext uri="{9D8B030D-6E8A-4147-A177-3AD203B41FA5}">
                      <a16:colId xmlns:a16="http://schemas.microsoft.com/office/drawing/2014/main" xmlns="" val="1471567012"/>
                    </a:ext>
                  </a:extLst>
                </a:gridCol>
              </a:tblGrid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Columns.		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22446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17982913"/>
                  </a:ext>
                </a:extLst>
              </a:tr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ground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92717253"/>
                  </a:ext>
                </a:extLst>
              </a:tr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first floor	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87282225"/>
                  </a:ext>
                </a:extLst>
              </a:tr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second floor	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86412775"/>
                  </a:ext>
                </a:extLst>
              </a:tr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third floor	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36450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90850390"/>
                  </a:ext>
                </a:extLst>
              </a:tr>
              <a:tr h="812749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Supply and Cast Reinforced Concrete Grade 'B 300' for the stair 	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52054696"/>
                  </a:ext>
                </a:extLst>
              </a:tr>
              <a:tr h="4256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256216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9717638"/>
                  </a:ext>
                </a:extLst>
              </a:tr>
              <a:tr h="4890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CARRIED TO SUMMARY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273866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2629843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030663" y="2498725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5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Project Management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Placeholder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12" y="2057400"/>
            <a:ext cx="5556251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1676400"/>
            <a:ext cx="4646613" cy="3733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Sample calculation for stone works: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{(110*1248)+(75*1248) +(0.23*290*1248)}*1.15 =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103584 </a:t>
            </a:r>
            <a:r>
              <a:rPr lang="en-US" sz="2800" dirty="0" smtClean="0">
                <a:solidFill>
                  <a:schemeClr val="dk1"/>
                </a:solidFill>
              </a:rPr>
              <a:t>$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18672"/>
              </p:ext>
            </p:extLst>
          </p:nvPr>
        </p:nvGraphicFramePr>
        <p:xfrm>
          <a:off x="4873625" y="1295400"/>
          <a:ext cx="7162800" cy="51816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75454">
                  <a:extLst>
                    <a:ext uri="{9D8B030D-6E8A-4147-A177-3AD203B41FA5}">
                      <a16:colId xmlns:a16="http://schemas.microsoft.com/office/drawing/2014/main" xmlns="" val="1352998700"/>
                    </a:ext>
                  </a:extLst>
                </a:gridCol>
                <a:gridCol w="2248746">
                  <a:extLst>
                    <a:ext uri="{9D8B030D-6E8A-4147-A177-3AD203B41FA5}">
                      <a16:colId xmlns:a16="http://schemas.microsoft.com/office/drawing/2014/main" xmlns="" val="166031387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46722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054141048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xmlns="" val="2970653016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xmlns="" val="752795011"/>
                    </a:ext>
                  </a:extLst>
                </a:gridCol>
              </a:tblGrid>
              <a:tr h="113023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AMOUNT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90693726"/>
                  </a:ext>
                </a:extLst>
              </a:tr>
              <a:tr h="584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065" algn="ctr"/>
                          <a:tab pos="5760085" algn="r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US$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43246064"/>
                  </a:ext>
                </a:extLst>
              </a:tr>
              <a:tr h="15401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SKELETON WORKS.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STONE WORKS.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103584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32470588"/>
                  </a:ext>
                </a:extLst>
              </a:tr>
              <a:tr h="1926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CARRIED TO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SUMMARY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376202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87796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11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812" y="381000"/>
            <a:ext cx="8909366" cy="128089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Summary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3663"/>
              </p:ext>
            </p:extLst>
          </p:nvPr>
        </p:nvGraphicFramePr>
        <p:xfrm>
          <a:off x="1370012" y="1274619"/>
          <a:ext cx="8880369" cy="545290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60123">
                  <a:extLst>
                    <a:ext uri="{9D8B030D-6E8A-4147-A177-3AD203B41FA5}">
                      <a16:colId xmlns:a16="http://schemas.microsoft.com/office/drawing/2014/main" xmlns="" val="1013540452"/>
                    </a:ext>
                  </a:extLst>
                </a:gridCol>
                <a:gridCol w="2960123">
                  <a:extLst>
                    <a:ext uri="{9D8B030D-6E8A-4147-A177-3AD203B41FA5}">
                      <a16:colId xmlns:a16="http://schemas.microsoft.com/office/drawing/2014/main" xmlns="" val="1054916697"/>
                    </a:ext>
                  </a:extLst>
                </a:gridCol>
                <a:gridCol w="2960123">
                  <a:extLst>
                    <a:ext uri="{9D8B030D-6E8A-4147-A177-3AD203B41FA5}">
                      <a16:colId xmlns:a16="http://schemas.microsoft.com/office/drawing/2014/main" xmlns="" val="1224579176"/>
                    </a:ext>
                  </a:extLst>
                </a:gridCol>
              </a:tblGrid>
              <a:tr h="5334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Discription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(Us$)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3417335"/>
                  </a:ext>
                </a:extLst>
              </a:tr>
              <a:tr h="45282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Excavation, Back filling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17650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1411810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99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CONCRETE WORKS.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256216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15320647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99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STONE WORKS.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103584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0833835"/>
                  </a:ext>
                </a:extLst>
              </a:tr>
              <a:tr h="694798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99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CONCRETE BLOCK WORKS.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31297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622714784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99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PLASTERING.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36790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2509446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99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TILING WORKS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45550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94477225"/>
                  </a:ext>
                </a:extLst>
              </a:tr>
              <a:tr h="694798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99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CARPENTRY AND JOINERY WORKS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27410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0320332"/>
                  </a:ext>
                </a:extLst>
              </a:tr>
              <a:tr h="694798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99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STEEL AND ALUMINUM WORKS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47600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8704247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Bill no.9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99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PAINTING  WORKS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22074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5836806"/>
                  </a:ext>
                </a:extLst>
              </a:tr>
              <a:tr h="397047">
                <a:tc>
                  <a:txBody>
                    <a:bodyPr/>
                    <a:lstStyle/>
                    <a:p>
                      <a:pPr marL="0" marR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price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99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588171$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2104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99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Schedule Using Primavera Software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12" y="1828800"/>
            <a:ext cx="59436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4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Breakdown Structure (WBS) </a:t>
            </a:r>
          </a:p>
        </p:txBody>
      </p:sp>
      <p:pic>
        <p:nvPicPr>
          <p:cNvPr id="5" name="صورة 31" descr="D:\بريشروع\3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2" y="1905000"/>
            <a:ext cx="8229599" cy="439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026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609600"/>
            <a:ext cx="8909366" cy="128089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Activities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23" descr="D:\بريشروع\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212" y="1524000"/>
            <a:ext cx="10210800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463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4" descr="D:\بريشروع\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8612" y="609600"/>
            <a:ext cx="9220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254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Time Schedule (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 chart)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28" descr="D:\بريشروع\3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7612" y="1524000"/>
            <a:ext cx="9829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91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Summary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6525" y="1784648"/>
            <a:ext cx="97932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contacting with contractors who implement the structure, the total price was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588171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244 calendar day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34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ØµÙØ±Ø© Ø°Ø§Øª ØµÙØ©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88825" cy="685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73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54791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life Cycle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9012" y="1981200"/>
            <a:ext cx="9677400" cy="1822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basic faces of scheduling are :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Scheduling </a:t>
            </a:r>
          </a:p>
          <a:p>
            <a:pPr marL="223838" indent="-223838">
              <a:lnSpc>
                <a:spcPct val="70000"/>
              </a:lnSpc>
              <a:spcBef>
                <a:spcPts val="1800"/>
              </a:spcBef>
              <a:buClr>
                <a:schemeClr val="tx1">
                  <a:lumMod val="90000"/>
                  <a:lumOff val="10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12" y="2514599"/>
            <a:ext cx="6858000" cy="381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53340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2209800"/>
            <a:ext cx="8913078" cy="377762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using Revit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using Primavera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3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5412" y="609600"/>
            <a:ext cx="8909366" cy="1280890"/>
          </a:xfrm>
        </p:spPr>
        <p:txBody>
          <a:bodyPr/>
          <a:lstStyle/>
          <a:p>
            <a:r>
              <a:rPr lang="en-US" dirty="0" smtClean="0"/>
              <a:t>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5C189A95-F3CC-4886-8FD1-246FE8E5D0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12" y="2057400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92992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569571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2133600"/>
            <a:ext cx="10741204" cy="3777622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quantity survey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595B07-74FB-4D97-985A-8A51ADE4E8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2" y="1981200"/>
            <a:ext cx="5181600" cy="47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9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412" y="609600"/>
            <a:ext cx="8909366" cy="1280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Delivery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2133600"/>
            <a:ext cx="8913078" cy="377762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Design-Bid-Build.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Design-Build.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 Performance.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Construction Management.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200" dirty="0"/>
              <a:t> </a:t>
            </a:r>
          </a:p>
          <a:p>
            <a:pPr marL="0" indent="0">
              <a:lnSpc>
                <a:spcPct val="7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7929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609600"/>
            <a:ext cx="8909366" cy="1280890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2" y="2209800"/>
            <a:ext cx="8913078" cy="3777622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Contracts:</a:t>
            </a:r>
          </a:p>
          <a:p>
            <a:pPr marL="0" indent="0">
              <a:lnSpc>
                <a:spcPct val="70000"/>
              </a:lnSpc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Lump Sum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Price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Cost-Plus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ECDEF12-5057-4F52-A241-7396E2986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450" y="2209800"/>
            <a:ext cx="667336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1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OPEN" val="0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urrency Symbols">
      <a:dk1>
        <a:srgbClr val="303030"/>
      </a:dk1>
      <a:lt1>
        <a:sysClr val="window" lastClr="FFFFFF"/>
      </a:lt1>
      <a:dk2>
        <a:srgbClr val="000000"/>
      </a:dk2>
      <a:lt2>
        <a:srgbClr val="E8DEC9"/>
      </a:lt2>
      <a:accent1>
        <a:srgbClr val="F7C547"/>
      </a:accent1>
      <a:accent2>
        <a:srgbClr val="AB3C33"/>
      </a:accent2>
      <a:accent3>
        <a:srgbClr val="506084"/>
      </a:accent3>
      <a:accent4>
        <a:srgbClr val="599EA5"/>
      </a:accent4>
      <a:accent5>
        <a:srgbClr val="758F21"/>
      </a:accent5>
      <a:accent6>
        <a:srgbClr val="894A27"/>
      </a:accent6>
      <a:hlink>
        <a:srgbClr val="506084"/>
      </a:hlink>
      <a:folHlink>
        <a:srgbClr val="828282"/>
      </a:folHlink>
    </a:clrScheme>
    <a:fontScheme name="Currency Symbol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1865</TotalTime>
  <Words>648</Words>
  <Application>Microsoft Office PowerPoint</Application>
  <PresentationFormat>Custom</PresentationFormat>
  <Paragraphs>360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</vt:lpstr>
      <vt:lpstr>Century Gothic</vt:lpstr>
      <vt:lpstr>Times New Roman</vt:lpstr>
      <vt:lpstr>Wingdings 3</vt:lpstr>
      <vt:lpstr>Wisp</vt:lpstr>
      <vt:lpstr>Assessment of AL-Hag Qasim School  in Tulkarm (Quantity Survey and Cost Estimate)</vt:lpstr>
      <vt:lpstr>Title and Content Layout with List</vt:lpstr>
      <vt:lpstr>What is Project Management System</vt:lpstr>
      <vt:lpstr>Project life Cycle</vt:lpstr>
      <vt:lpstr>Methodology</vt:lpstr>
      <vt:lpstr>         Quantity Survey </vt:lpstr>
      <vt:lpstr>Quantity Survey </vt:lpstr>
      <vt:lpstr>                  Delivery System</vt:lpstr>
      <vt:lpstr>Contracts</vt:lpstr>
      <vt:lpstr>Project Introduction</vt:lpstr>
      <vt:lpstr>Quantities Surveying Using Revit Software</vt:lpstr>
      <vt:lpstr>Architectural Model </vt:lpstr>
      <vt:lpstr>                 Levels </vt:lpstr>
      <vt:lpstr>                   Walls  </vt:lpstr>
      <vt:lpstr>                   Walls </vt:lpstr>
      <vt:lpstr>Sample calculation for stone quantity :   12.1 * 10 = 121 m^2  121 + 3( 1.6*1.56)= 113.5m^2 </vt:lpstr>
      <vt:lpstr>Sample calculation for tiles quantity :   346.6 + 262.5*0.1 = 372.85 m^2 </vt:lpstr>
      <vt:lpstr>Structural Model </vt:lpstr>
      <vt:lpstr>Footing</vt:lpstr>
      <vt:lpstr>PowerPoint Presentation</vt:lpstr>
      <vt:lpstr>Columns</vt:lpstr>
      <vt:lpstr>Column neck</vt:lpstr>
      <vt:lpstr>Shear walls</vt:lpstr>
      <vt:lpstr>Beams</vt:lpstr>
      <vt:lpstr>Slabs</vt:lpstr>
      <vt:lpstr>PowerPoint Presentation</vt:lpstr>
      <vt:lpstr>Total Result</vt:lpstr>
      <vt:lpstr>                      BOQ</vt:lpstr>
      <vt:lpstr>PowerPoint Presentation</vt:lpstr>
      <vt:lpstr>Sample calculation for stone works:  {(110*1248)+(75*1248) +(0.23*290*1248)}*1.15 = 103584 $ </vt:lpstr>
      <vt:lpstr>                   Summary</vt:lpstr>
      <vt:lpstr>Time Schedule Using Primavera Software</vt:lpstr>
      <vt:lpstr>Work Breakdown Structure (WBS) </vt:lpstr>
      <vt:lpstr>               Activities</vt:lpstr>
      <vt:lpstr>PowerPoint Presentation</vt:lpstr>
      <vt:lpstr>          Time Schedule (Bar chart)</vt:lpstr>
      <vt:lpstr>                   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Al-Quds Open University Project Using BIM</dc:title>
  <dc:creator>Windows User</dc:creator>
  <cp:lastModifiedBy>mohammed sawalha</cp:lastModifiedBy>
  <cp:revision>112</cp:revision>
  <dcterms:created xsi:type="dcterms:W3CDTF">2018-05-15T04:28:21Z</dcterms:created>
  <dcterms:modified xsi:type="dcterms:W3CDTF">2019-12-25T18:12:13Z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