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2" r:id="rId6"/>
    <p:sldId id="263" r:id="rId7"/>
    <p:sldId id="268" r:id="rId8"/>
    <p:sldId id="264" r:id="rId9"/>
    <p:sldId id="265" r:id="rId10"/>
    <p:sldId id="266" r:id="rId11"/>
    <p:sldId id="267" r:id="rId12"/>
    <p:sldId id="271" r:id="rId13"/>
    <p:sldId id="272" r:id="rId14"/>
    <p:sldId id="273" r:id="rId15"/>
    <p:sldId id="333" r:id="rId16"/>
    <p:sldId id="274" r:id="rId17"/>
    <p:sldId id="260" r:id="rId18"/>
    <p:sldId id="275" r:id="rId19"/>
    <p:sldId id="276" r:id="rId20"/>
    <p:sldId id="277" r:id="rId21"/>
    <p:sldId id="279" r:id="rId22"/>
    <p:sldId id="280" r:id="rId23"/>
    <p:sldId id="281" r:id="rId24"/>
    <p:sldId id="301" r:id="rId25"/>
    <p:sldId id="302" r:id="rId26"/>
    <p:sldId id="303" r:id="rId27"/>
    <p:sldId id="304" r:id="rId28"/>
    <p:sldId id="305" r:id="rId29"/>
    <p:sldId id="306" r:id="rId30"/>
    <p:sldId id="307" r:id="rId31"/>
    <p:sldId id="308" r:id="rId32"/>
    <p:sldId id="344" r:id="rId33"/>
    <p:sldId id="335" r:id="rId34"/>
    <p:sldId id="336" r:id="rId35"/>
    <p:sldId id="337" r:id="rId36"/>
    <p:sldId id="338" r:id="rId37"/>
    <p:sldId id="339" r:id="rId38"/>
    <p:sldId id="340" r:id="rId39"/>
    <p:sldId id="341" r:id="rId40"/>
    <p:sldId id="342" r:id="rId41"/>
    <p:sldId id="343" r:id="rId42"/>
    <p:sldId id="319" r:id="rId43"/>
    <p:sldId id="283" r:id="rId44"/>
    <p:sldId id="284" r:id="rId45"/>
    <p:sldId id="332" r:id="rId46"/>
    <p:sldId id="285" r:id="rId47"/>
    <p:sldId id="286" r:id="rId48"/>
    <p:sldId id="287" r:id="rId49"/>
    <p:sldId id="288" r:id="rId50"/>
    <p:sldId id="289" r:id="rId51"/>
    <p:sldId id="290" r:id="rId52"/>
    <p:sldId id="291" r:id="rId53"/>
    <p:sldId id="292" r:id="rId54"/>
    <p:sldId id="293" r:id="rId55"/>
    <p:sldId id="294" r:id="rId56"/>
    <p:sldId id="295" r:id="rId57"/>
    <p:sldId id="296" r:id="rId58"/>
    <p:sldId id="297" r:id="rId59"/>
    <p:sldId id="298" r:id="rId60"/>
    <p:sldId id="299" r:id="rId61"/>
    <p:sldId id="330" r:id="rId62"/>
    <p:sldId id="320" r:id="rId63"/>
    <p:sldId id="321" r:id="rId64"/>
    <p:sldId id="322" r:id="rId65"/>
    <p:sldId id="323" r:id="rId66"/>
    <p:sldId id="324" r:id="rId67"/>
    <p:sldId id="325" r:id="rId68"/>
    <p:sldId id="326" r:id="rId69"/>
    <p:sldId id="327" r:id="rId70"/>
    <p:sldId id="328" r:id="rId71"/>
    <p:sldId id="329" r:id="rId72"/>
    <p:sldId id="331" r:id="rId7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0" y="40290"/>
    </p:cViewPr>
  </p:outlineViewPr>
  <p:notesTextViewPr>
    <p:cViewPr>
      <p:scale>
        <a:sx n="1" d="1"/>
        <a:sy n="1" d="1"/>
      </p:scale>
      <p:origin x="0" y="0"/>
    </p:cViewPr>
  </p:notesTextViewPr>
  <p:sorterViewPr>
    <p:cViewPr>
      <p:scale>
        <a:sx n="100" d="100"/>
        <a:sy n="100" d="100"/>
      </p:scale>
      <p:origin x="0" y="1166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823D5750-D45C-42E7-8ECE-4DD6F0C8E36D}" type="datetimeFigureOut">
              <a:rPr lang="en-US" smtClean="0"/>
              <a:t>12/25/2013</a:t>
            </a:fld>
            <a:endParaRPr lang="en-US"/>
          </a:p>
        </p:txBody>
      </p:sp>
      <p:sp>
        <p:nvSpPr>
          <p:cNvPr id="20" name="عنصر نائب للتذييل 19"/>
          <p:cNvSpPr>
            <a:spLocks noGrp="1"/>
          </p:cNvSpPr>
          <p:nvPr>
            <p:ph type="ftr" sz="quarter" idx="11"/>
          </p:nvPr>
        </p:nvSpPr>
        <p:spPr/>
        <p:txBody>
          <a:bodyPr/>
          <a:lstStyle>
            <a:extLst/>
          </a:lstStyle>
          <a:p>
            <a:endParaRPr lang="en-US"/>
          </a:p>
        </p:txBody>
      </p:sp>
      <p:sp>
        <p:nvSpPr>
          <p:cNvPr id="10" name="عنصر نائب لرقم الشريحة 9"/>
          <p:cNvSpPr>
            <a:spLocks noGrp="1"/>
          </p:cNvSpPr>
          <p:nvPr>
            <p:ph type="sldNum" sz="quarter" idx="12"/>
          </p:nvPr>
        </p:nvSpPr>
        <p:spPr/>
        <p:txBody>
          <a:bodyPr/>
          <a:lstStyle>
            <a:extLst/>
          </a:lstStyle>
          <a:p>
            <a:fld id="{3B7F3F4C-1B75-4EDE-84B6-1970B9201C0B}" type="slidenum">
              <a:rPr lang="en-US" smtClean="0"/>
              <a:t>‹#›</a:t>
            </a:fld>
            <a:endParaRPr lang="en-US"/>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23D5750-D45C-42E7-8ECE-4DD6F0C8E36D}" type="datetimeFigureOut">
              <a:rPr lang="en-US" smtClean="0"/>
              <a:t>12/25/2013</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3B7F3F4C-1B75-4EDE-84B6-1970B9201C0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23D5750-D45C-42E7-8ECE-4DD6F0C8E36D}" type="datetimeFigureOut">
              <a:rPr lang="en-US" smtClean="0"/>
              <a:t>12/25/2013</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3B7F3F4C-1B75-4EDE-84B6-1970B9201C0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23D5750-D45C-42E7-8ECE-4DD6F0C8E36D}" type="datetimeFigureOut">
              <a:rPr lang="en-US" smtClean="0"/>
              <a:t>12/25/2013</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3B7F3F4C-1B75-4EDE-84B6-1970B9201C0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823D5750-D45C-42E7-8ECE-4DD6F0C8E36D}" type="datetimeFigureOut">
              <a:rPr lang="en-US" smtClean="0"/>
              <a:t>12/25/2013</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3B7F3F4C-1B75-4EDE-84B6-1970B9201C0B}" type="slidenum">
              <a:rPr lang="en-US" smtClean="0"/>
              <a:t>‹#›</a:t>
            </a:fld>
            <a:endParaRPr lang="en-US"/>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823D5750-D45C-42E7-8ECE-4DD6F0C8E36D}" type="datetimeFigureOut">
              <a:rPr lang="en-US" smtClean="0"/>
              <a:t>12/25/2013</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3B7F3F4C-1B75-4EDE-84B6-1970B9201C0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823D5750-D45C-42E7-8ECE-4DD6F0C8E36D}" type="datetimeFigureOut">
              <a:rPr lang="en-US" smtClean="0"/>
              <a:t>12/25/2013</a:t>
            </a:fld>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p:txBody>
          <a:bodyPr/>
          <a:lstStyle>
            <a:extLst/>
          </a:lstStyle>
          <a:p>
            <a:fld id="{3B7F3F4C-1B75-4EDE-84B6-1970B9201C0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823D5750-D45C-42E7-8ECE-4DD6F0C8E36D}" type="datetimeFigureOut">
              <a:rPr lang="en-US" smtClean="0"/>
              <a:t>12/25/2013</a:t>
            </a:fld>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3B7F3F4C-1B75-4EDE-84B6-1970B9201C0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823D5750-D45C-42E7-8ECE-4DD6F0C8E36D}" type="datetimeFigureOut">
              <a:rPr lang="en-US" smtClean="0"/>
              <a:t>12/25/2013</a:t>
            </a:fld>
            <a:endParaRPr lang="en-US"/>
          </a:p>
        </p:txBody>
      </p:sp>
      <p:sp>
        <p:nvSpPr>
          <p:cNvPr id="3" name="عنصر نائب للتذييل 2"/>
          <p:cNvSpPr>
            <a:spLocks noGrp="1"/>
          </p:cNvSpPr>
          <p:nvPr>
            <p:ph type="ftr" sz="quarter" idx="11"/>
          </p:nvPr>
        </p:nvSpPr>
        <p:spPr/>
        <p:txBody>
          <a:bodyPr/>
          <a:lstStyle>
            <a:extLst/>
          </a:lstStyle>
          <a:p>
            <a:endParaRPr lang="en-US"/>
          </a:p>
        </p:txBody>
      </p:sp>
      <p:sp>
        <p:nvSpPr>
          <p:cNvPr id="4" name="عنصر نائب لرقم الشريحة 3"/>
          <p:cNvSpPr>
            <a:spLocks noGrp="1"/>
          </p:cNvSpPr>
          <p:nvPr>
            <p:ph type="sldNum" sz="quarter" idx="12"/>
          </p:nvPr>
        </p:nvSpPr>
        <p:spPr/>
        <p:txBody>
          <a:bodyPr/>
          <a:lstStyle>
            <a:extLst/>
          </a:lstStyle>
          <a:p>
            <a:fld id="{3B7F3F4C-1B75-4EDE-84B6-1970B9201C0B}" type="slidenum">
              <a:rPr lang="en-US" smtClean="0"/>
              <a:t>‹#›</a:t>
            </a:fld>
            <a:endParaRPr lang="en-US"/>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823D5750-D45C-42E7-8ECE-4DD6F0C8E36D}" type="datetimeFigureOut">
              <a:rPr lang="en-US" smtClean="0"/>
              <a:t>12/25/2013</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3B7F3F4C-1B75-4EDE-84B6-1970B9201C0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823D5750-D45C-42E7-8ECE-4DD6F0C8E36D}" type="datetimeFigureOut">
              <a:rPr lang="en-US" smtClean="0"/>
              <a:t>12/25/2013</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3B7F3F4C-1B75-4EDE-84B6-1970B9201C0B}" type="slidenum">
              <a:rPr lang="en-US" smtClean="0"/>
              <a:t>‹#›</a:t>
            </a:fld>
            <a:endParaRPr lang="en-US"/>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23D5750-D45C-42E7-8ECE-4DD6F0C8E36D}" type="datetimeFigureOut">
              <a:rPr lang="en-US" smtClean="0"/>
              <a:t>12/25/2013</a:t>
            </a:fld>
            <a:endParaRPr lang="en-US"/>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B7F3F4C-1B75-4EDE-84B6-1970B9201C0B}" type="slidenum">
              <a:rPr lang="en-US" smtClean="0"/>
              <a:t>‹#›</a:t>
            </a:fld>
            <a:endParaRPr lang="en-US"/>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20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file:///D:\wiki\Piping" TargetMode="External"/><Relationship Id="rId2" Type="http://schemas.openxmlformats.org/officeDocument/2006/relationships/hyperlink" Target="file:///D:\wiki\Water" TargetMode="External"/><Relationship Id="rId1" Type="http://schemas.openxmlformats.org/officeDocument/2006/relationships/slideLayout" Target="../slideLayouts/slideLayout2.xml"/><Relationship Id="rId4" Type="http://schemas.openxmlformats.org/officeDocument/2006/relationships/image" Target="../media/image27.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304800"/>
            <a:ext cx="7772400" cy="1470025"/>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mtClean="0"/>
              <a:t>AN-Najah National University</a:t>
            </a:r>
            <a:br>
              <a:rPr lang="en-US" smtClean="0"/>
            </a:br>
            <a:r>
              <a:rPr lang="en-US" sz="3000" smtClean="0"/>
              <a:t>faculty of Engineering</a:t>
            </a:r>
            <a:r>
              <a:rPr lang="en-US" smtClean="0"/>
              <a:t/>
            </a:r>
            <a:br>
              <a:rPr lang="en-US" smtClean="0"/>
            </a:br>
            <a:r>
              <a:rPr lang="en-US" sz="3000" smtClean="0"/>
              <a:t>Mechanical Engineering Departement</a:t>
            </a:r>
            <a:endParaRPr lang="en-US" sz="3000" dirty="0" smtClean="0"/>
          </a:p>
        </p:txBody>
      </p:sp>
      <p:sp>
        <p:nvSpPr>
          <p:cNvPr id="5" name="Subtitle 2"/>
          <p:cNvSpPr txBox="1">
            <a:spLocks/>
          </p:cNvSpPr>
          <p:nvPr/>
        </p:nvSpPr>
        <p:spPr>
          <a:xfrm>
            <a:off x="1371600" y="4495800"/>
            <a:ext cx="6400800" cy="1752600"/>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US" sz="2500" dirty="0" smtClean="0">
                <a:solidFill>
                  <a:schemeClr val="tx1"/>
                </a:solidFill>
              </a:rPr>
              <a:t>Mohammed </a:t>
            </a:r>
            <a:r>
              <a:rPr lang="en-US" sz="2500" dirty="0" err="1" smtClean="0">
                <a:solidFill>
                  <a:schemeClr val="tx1"/>
                </a:solidFill>
              </a:rPr>
              <a:t>Itmazeh</a:t>
            </a:r>
            <a:endParaRPr lang="en-US" sz="2500" dirty="0" smtClean="0">
              <a:solidFill>
                <a:schemeClr val="tx1"/>
              </a:solidFill>
            </a:endParaRPr>
          </a:p>
          <a:p>
            <a:r>
              <a:rPr lang="en-US" sz="2500" dirty="0" smtClean="0">
                <a:solidFill>
                  <a:schemeClr val="tx1"/>
                </a:solidFill>
              </a:rPr>
              <a:t>Omar </a:t>
            </a:r>
            <a:r>
              <a:rPr lang="en-US" sz="2500" dirty="0" err="1" smtClean="0">
                <a:solidFill>
                  <a:schemeClr val="tx1"/>
                </a:solidFill>
              </a:rPr>
              <a:t>Rizq</a:t>
            </a:r>
            <a:r>
              <a:rPr lang="en-US" sz="2500" dirty="0" smtClean="0">
                <a:solidFill>
                  <a:schemeClr val="tx1"/>
                </a:solidFill>
              </a:rPr>
              <a:t>-Allah Salem</a:t>
            </a:r>
          </a:p>
          <a:p>
            <a:r>
              <a:rPr lang="en-US" sz="2500" dirty="0" err="1" smtClean="0">
                <a:solidFill>
                  <a:schemeClr val="tx1"/>
                </a:solidFill>
              </a:rPr>
              <a:t>Rafat</a:t>
            </a:r>
            <a:r>
              <a:rPr lang="en-US" sz="2500" dirty="0" smtClean="0">
                <a:solidFill>
                  <a:schemeClr val="tx1"/>
                </a:solidFill>
              </a:rPr>
              <a:t> </a:t>
            </a:r>
            <a:r>
              <a:rPr lang="en-US" sz="2500" dirty="0" err="1" smtClean="0">
                <a:solidFill>
                  <a:schemeClr val="tx1"/>
                </a:solidFill>
              </a:rPr>
              <a:t>Basheer</a:t>
            </a:r>
            <a:endParaRPr lang="en-US" sz="2500" dirty="0" smtClean="0">
              <a:solidFill>
                <a:schemeClr val="tx1"/>
              </a:solidFill>
            </a:endParaRPr>
          </a:p>
          <a:p>
            <a:r>
              <a:rPr lang="en-US" sz="2500" dirty="0" err="1" smtClean="0">
                <a:solidFill>
                  <a:schemeClr val="tx1"/>
                </a:solidFill>
              </a:rPr>
              <a:t>Osaid</a:t>
            </a:r>
            <a:r>
              <a:rPr lang="en-US" sz="2500" dirty="0" smtClean="0">
                <a:solidFill>
                  <a:schemeClr val="tx1"/>
                </a:solidFill>
              </a:rPr>
              <a:t> M. </a:t>
            </a:r>
            <a:r>
              <a:rPr lang="en-US" sz="2500" dirty="0" err="1" smtClean="0">
                <a:solidFill>
                  <a:schemeClr val="tx1"/>
                </a:solidFill>
              </a:rPr>
              <a:t>Assaf</a:t>
            </a:r>
            <a:endParaRPr lang="en-US" sz="2500" dirty="0" smtClean="0">
              <a:solidFill>
                <a:schemeClr val="tx1"/>
              </a:solidFill>
            </a:endParaRPr>
          </a:p>
        </p:txBody>
      </p:sp>
      <p:sp>
        <p:nvSpPr>
          <p:cNvPr id="6" name="TextBox 3"/>
          <p:cNvSpPr txBox="1">
            <a:spLocks noChangeArrowheads="1"/>
          </p:cNvSpPr>
          <p:nvPr/>
        </p:nvSpPr>
        <p:spPr bwMode="auto">
          <a:xfrm>
            <a:off x="2822522" y="2209800"/>
            <a:ext cx="416729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2500" dirty="0" smtClean="0">
                <a:solidFill>
                  <a:srgbClr val="000000"/>
                </a:solidFill>
              </a:rPr>
              <a:t>Geothermal process</a:t>
            </a:r>
            <a:br>
              <a:rPr lang="en-US" sz="2500" dirty="0" smtClean="0">
                <a:solidFill>
                  <a:srgbClr val="000000"/>
                </a:solidFill>
              </a:rPr>
            </a:br>
            <a:r>
              <a:rPr lang="en-US" sz="2500" dirty="0" smtClean="0">
                <a:solidFill>
                  <a:srgbClr val="000000"/>
                </a:solidFill>
              </a:rPr>
              <a:t> </a:t>
            </a:r>
            <a:r>
              <a:rPr lang="en-US" sz="2500" dirty="0">
                <a:solidFill>
                  <a:srgbClr val="000000"/>
                </a:solidFill>
              </a:rPr>
              <a:t>in Mechanical Building system</a:t>
            </a:r>
          </a:p>
        </p:txBody>
      </p:sp>
      <p:sp>
        <p:nvSpPr>
          <p:cNvPr id="7" name="Subtitle 2"/>
          <p:cNvSpPr txBox="1">
            <a:spLocks/>
          </p:cNvSpPr>
          <p:nvPr/>
        </p:nvSpPr>
        <p:spPr bwMode="auto">
          <a:xfrm>
            <a:off x="1371600" y="3486150"/>
            <a:ext cx="64008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20000"/>
              </a:spcBef>
              <a:buFont typeface="Arial" charset="0"/>
              <a:buNone/>
            </a:pPr>
            <a:r>
              <a:rPr lang="en-US" sz="2500" dirty="0">
                <a:solidFill>
                  <a:srgbClr val="000000"/>
                </a:solidFill>
              </a:rPr>
              <a:t>Supervisor : </a:t>
            </a:r>
            <a:br>
              <a:rPr lang="en-US" sz="2500" dirty="0">
                <a:solidFill>
                  <a:srgbClr val="000000"/>
                </a:solidFill>
              </a:rPr>
            </a:br>
            <a:r>
              <a:rPr lang="en-US" sz="2500" dirty="0">
                <a:solidFill>
                  <a:srgbClr val="000000"/>
                </a:solidFill>
              </a:rPr>
              <a:t>Dr. Iyad Assaf</a:t>
            </a:r>
          </a:p>
        </p:txBody>
      </p:sp>
    </p:spTree>
    <p:extLst>
      <p:ext uri="{BB962C8B-B14F-4D97-AF65-F5344CB8AC3E}">
        <p14:creationId xmlns:p14="http://schemas.microsoft.com/office/powerpoint/2010/main" val="2225804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304800"/>
            <a:ext cx="8229600" cy="6324600"/>
          </a:xfrm>
        </p:spPr>
        <p:txBody>
          <a:bodyPr/>
          <a:lstStyle/>
          <a:p>
            <a:pPr algn="l" rtl="0"/>
            <a:r>
              <a:rPr lang="en-US" dirty="0" smtClean="0"/>
              <a:t>Ceiling and floor</a:t>
            </a:r>
          </a:p>
          <a:p>
            <a:pPr algn="l" rtl="0"/>
            <a:endParaRPr lang="en-US" dirty="0"/>
          </a:p>
        </p:txBody>
      </p:sp>
      <mc:AlternateContent xmlns:mc="http://schemas.openxmlformats.org/markup-compatibility/2006" xmlns:a14="http://schemas.microsoft.com/office/drawing/2010/main">
        <mc:Choice Requires="a14">
          <p:graphicFrame>
            <p:nvGraphicFramePr>
              <p:cNvPr id="4" name="جدول 3"/>
              <p:cNvGraphicFramePr>
                <a:graphicFrameLocks noGrp="1"/>
              </p:cNvGraphicFramePr>
              <p:nvPr>
                <p:extLst>
                  <p:ext uri="{D42A27DB-BD31-4B8C-83A1-F6EECF244321}">
                    <p14:modId xmlns:p14="http://schemas.microsoft.com/office/powerpoint/2010/main" val="752967615"/>
                  </p:ext>
                </p:extLst>
              </p:nvPr>
            </p:nvGraphicFramePr>
            <p:xfrm>
              <a:off x="1066800" y="914400"/>
              <a:ext cx="6477000" cy="3572637"/>
            </p:xfrm>
            <a:graphic>
              <a:graphicData uri="http://schemas.openxmlformats.org/drawingml/2006/table">
                <a:tbl>
                  <a:tblPr firstRow="1" firstCol="1" bandRow="1">
                    <a:tableStyleId>{5C22544A-7EE6-4342-B048-85BDC9FD1C3A}</a:tableStyleId>
                  </a:tblPr>
                  <a:tblGrid>
                    <a:gridCol w="1619250"/>
                    <a:gridCol w="1619250"/>
                    <a:gridCol w="1619250"/>
                    <a:gridCol w="1619250"/>
                  </a:tblGrid>
                  <a:tr h="208693">
                    <a:tc>
                      <a:txBody>
                        <a:bodyPr/>
                        <a:lstStyle/>
                        <a:p>
                          <a:pPr marL="0" marR="0" algn="ctr">
                            <a:lnSpc>
                              <a:spcPct val="115000"/>
                            </a:lnSpc>
                            <a:spcBef>
                              <a:spcPts val="0"/>
                            </a:spcBef>
                            <a:spcAft>
                              <a:spcPts val="0"/>
                            </a:spcAft>
                          </a:pPr>
                          <a:r>
                            <a:rPr lang="en-US" sz="1200" b="1" dirty="0">
                              <a:effectLst/>
                            </a:rPr>
                            <a:t> Hard Ceiling</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K</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X (m)</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R</a:t>
                          </a:r>
                          <a:endParaRPr lang="en-US" sz="1200" b="1">
                            <a:effectLst/>
                            <a:latin typeface="Calibri"/>
                            <a:ea typeface="Calibri"/>
                            <a:cs typeface="Arial"/>
                          </a:endParaRPr>
                        </a:p>
                      </a:txBody>
                      <a:tcPr marL="68580" marR="68580" marT="0" marB="0"/>
                    </a:tc>
                  </a:tr>
                  <a:tr h="208693">
                    <a:tc>
                      <a:txBody>
                        <a:bodyPr/>
                        <a:lstStyle/>
                        <a:p>
                          <a:pPr marL="0" marR="0" algn="ctr">
                            <a:lnSpc>
                              <a:spcPct val="115000"/>
                            </a:lnSpc>
                            <a:spcBef>
                              <a:spcPts val="0"/>
                            </a:spcBef>
                            <a:spcAft>
                              <a:spcPts val="0"/>
                            </a:spcAft>
                          </a:pPr>
                          <a:r>
                            <a:rPr lang="en-US" sz="1200" b="1">
                              <a:effectLst/>
                            </a:rPr>
                            <a:t>1 Asphalt</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0.71</a:t>
                          </a:r>
                          <a:endParaRPr lang="en-US" sz="1200" b="1">
                            <a:effectLst/>
                            <a:latin typeface="Calibri"/>
                            <a:ea typeface="Calibri"/>
                            <a:cs typeface="Arial"/>
                          </a:endParaRPr>
                        </a:p>
                      </a:txBody>
                      <a:tcPr marL="68580" marR="68580" marT="0" marB="0" anchor="b"/>
                    </a:tc>
                    <a:tc>
                      <a:txBody>
                        <a:bodyPr/>
                        <a:lstStyle/>
                        <a:p>
                          <a:pPr marL="0" marR="0" algn="ctr">
                            <a:lnSpc>
                              <a:spcPct val="115000"/>
                            </a:lnSpc>
                            <a:spcBef>
                              <a:spcPts val="0"/>
                            </a:spcBef>
                            <a:spcAft>
                              <a:spcPts val="0"/>
                            </a:spcAft>
                          </a:pPr>
                          <a:r>
                            <a:rPr lang="en-US" sz="1200" b="1">
                              <a:effectLst/>
                            </a:rPr>
                            <a:t>0.02</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0.028</a:t>
                          </a:r>
                          <a:endParaRPr lang="en-US" sz="1200" b="1">
                            <a:effectLst/>
                            <a:latin typeface="Calibri"/>
                            <a:ea typeface="Calibri"/>
                            <a:cs typeface="Arial"/>
                          </a:endParaRPr>
                        </a:p>
                      </a:txBody>
                      <a:tcPr marL="68580" marR="68580" marT="0" marB="0" anchor="ctr"/>
                    </a:tc>
                  </a:tr>
                  <a:tr h="208693">
                    <a:tc>
                      <a:txBody>
                        <a:bodyPr/>
                        <a:lstStyle/>
                        <a:p>
                          <a:pPr marL="0" marR="0" algn="ctr">
                            <a:lnSpc>
                              <a:spcPct val="115000"/>
                            </a:lnSpc>
                            <a:spcBef>
                              <a:spcPts val="0"/>
                            </a:spcBef>
                            <a:spcAft>
                              <a:spcPts val="0"/>
                            </a:spcAft>
                          </a:pPr>
                          <a:r>
                            <a:rPr lang="en-US" sz="1200" b="1" dirty="0">
                              <a:effectLst/>
                            </a:rPr>
                            <a:t>2  Concrete</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1.75</a:t>
                          </a:r>
                          <a:endParaRPr lang="en-US" sz="1200" b="1">
                            <a:effectLst/>
                            <a:latin typeface="Calibri"/>
                            <a:ea typeface="Calibri"/>
                            <a:cs typeface="Arial"/>
                          </a:endParaRPr>
                        </a:p>
                      </a:txBody>
                      <a:tcPr marL="68580" marR="68580" marT="0" marB="0" anchor="b"/>
                    </a:tc>
                    <a:tc>
                      <a:txBody>
                        <a:bodyPr/>
                        <a:lstStyle/>
                        <a:p>
                          <a:pPr marL="0" marR="0" algn="ctr">
                            <a:lnSpc>
                              <a:spcPct val="115000"/>
                            </a:lnSpc>
                            <a:spcBef>
                              <a:spcPts val="0"/>
                            </a:spcBef>
                            <a:spcAft>
                              <a:spcPts val="0"/>
                            </a:spcAft>
                          </a:pPr>
                          <a:r>
                            <a:rPr lang="en-US" sz="1200" b="1">
                              <a:effectLst/>
                            </a:rPr>
                            <a:t>0.05</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0.029</a:t>
                          </a:r>
                          <a:endParaRPr lang="en-US" sz="1200" b="1">
                            <a:effectLst/>
                            <a:latin typeface="Calibri"/>
                            <a:ea typeface="Calibri"/>
                            <a:cs typeface="Arial"/>
                          </a:endParaRPr>
                        </a:p>
                      </a:txBody>
                      <a:tcPr marL="68580" marR="68580" marT="0" marB="0" anchor="ctr"/>
                    </a:tc>
                  </a:tr>
                  <a:tr h="208693">
                    <a:tc>
                      <a:txBody>
                        <a:bodyPr/>
                        <a:lstStyle/>
                        <a:p>
                          <a:pPr marL="0" marR="0" algn="ctr">
                            <a:lnSpc>
                              <a:spcPct val="115000"/>
                            </a:lnSpc>
                            <a:spcBef>
                              <a:spcPts val="0"/>
                            </a:spcBef>
                            <a:spcAft>
                              <a:spcPts val="0"/>
                            </a:spcAft>
                          </a:pPr>
                          <a:r>
                            <a:rPr lang="en-US" sz="1200" b="1">
                              <a:effectLst/>
                            </a:rPr>
                            <a:t>3 Insulation</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0.04</a:t>
                          </a:r>
                          <a:endParaRPr lang="en-US" sz="1200" b="1">
                            <a:effectLst/>
                            <a:latin typeface="Calibri"/>
                            <a:ea typeface="Calibri"/>
                            <a:cs typeface="Arial"/>
                          </a:endParaRPr>
                        </a:p>
                      </a:txBody>
                      <a:tcPr marL="68580" marR="68580" marT="0" marB="0" anchor="b"/>
                    </a:tc>
                    <a:tc>
                      <a:txBody>
                        <a:bodyPr/>
                        <a:lstStyle/>
                        <a:p>
                          <a:pPr marL="0" marR="0" algn="ctr">
                            <a:lnSpc>
                              <a:spcPct val="115000"/>
                            </a:lnSpc>
                            <a:spcBef>
                              <a:spcPts val="0"/>
                            </a:spcBef>
                            <a:spcAft>
                              <a:spcPts val="0"/>
                            </a:spcAft>
                          </a:pPr>
                          <a:r>
                            <a:rPr lang="en-US" sz="1200" b="1">
                              <a:effectLst/>
                            </a:rPr>
                            <a:t>0.02</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0.5</a:t>
                          </a:r>
                          <a:endParaRPr lang="en-US" sz="1200" b="1">
                            <a:effectLst/>
                            <a:latin typeface="Calibri"/>
                            <a:ea typeface="Calibri"/>
                            <a:cs typeface="Arial"/>
                          </a:endParaRPr>
                        </a:p>
                      </a:txBody>
                      <a:tcPr marL="68580" marR="68580" marT="0" marB="0" anchor="ctr"/>
                    </a:tc>
                  </a:tr>
                  <a:tr h="208693">
                    <a:tc>
                      <a:txBody>
                        <a:bodyPr/>
                        <a:lstStyle/>
                        <a:p>
                          <a:pPr marL="0" marR="0" algn="ctr">
                            <a:lnSpc>
                              <a:spcPct val="115000"/>
                            </a:lnSpc>
                            <a:spcBef>
                              <a:spcPts val="0"/>
                            </a:spcBef>
                            <a:spcAft>
                              <a:spcPts val="0"/>
                            </a:spcAft>
                          </a:pPr>
                          <a:r>
                            <a:rPr lang="en-US" sz="1200" b="1" dirty="0">
                              <a:effectLst/>
                            </a:rPr>
                            <a:t>4Rainfoced concrete</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1.75</a:t>
                          </a:r>
                          <a:endParaRPr lang="en-US" sz="1200" b="1">
                            <a:effectLst/>
                            <a:latin typeface="Calibri"/>
                            <a:ea typeface="Calibri"/>
                            <a:cs typeface="Arial"/>
                          </a:endParaRPr>
                        </a:p>
                      </a:txBody>
                      <a:tcPr marL="68580" marR="68580" marT="0" marB="0" anchor="b"/>
                    </a:tc>
                    <a:tc>
                      <a:txBody>
                        <a:bodyPr/>
                        <a:lstStyle/>
                        <a:p>
                          <a:pPr marL="0" marR="0" algn="ctr">
                            <a:lnSpc>
                              <a:spcPct val="115000"/>
                            </a:lnSpc>
                            <a:spcBef>
                              <a:spcPts val="0"/>
                            </a:spcBef>
                            <a:spcAft>
                              <a:spcPts val="0"/>
                            </a:spcAft>
                          </a:pPr>
                          <a:r>
                            <a:rPr lang="en-US" sz="1200" b="1">
                              <a:effectLst/>
                            </a:rPr>
                            <a:t>0.06</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0.034</a:t>
                          </a:r>
                          <a:endParaRPr lang="en-US" sz="1200" b="1">
                            <a:effectLst/>
                            <a:latin typeface="Calibri"/>
                            <a:ea typeface="Calibri"/>
                            <a:cs typeface="Arial"/>
                          </a:endParaRPr>
                        </a:p>
                      </a:txBody>
                      <a:tcPr marL="68580" marR="68580" marT="0" marB="0" anchor="ctr"/>
                    </a:tc>
                  </a:tr>
                  <a:tr h="208693">
                    <a:tc>
                      <a:txBody>
                        <a:bodyPr/>
                        <a:lstStyle/>
                        <a:p>
                          <a:pPr marL="0" marR="0" algn="ctr">
                            <a:lnSpc>
                              <a:spcPct val="115000"/>
                            </a:lnSpc>
                            <a:spcBef>
                              <a:spcPts val="0"/>
                            </a:spcBef>
                            <a:spcAft>
                              <a:spcPts val="0"/>
                            </a:spcAft>
                          </a:pPr>
                          <a:r>
                            <a:rPr lang="en-US" sz="1200" b="1">
                              <a:effectLst/>
                            </a:rPr>
                            <a:t>5 Cement block</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0.95</a:t>
                          </a:r>
                          <a:endParaRPr lang="en-US" sz="1200" b="1" dirty="0">
                            <a:effectLst/>
                            <a:latin typeface="Calibri"/>
                            <a:ea typeface="Calibri"/>
                            <a:cs typeface="Arial"/>
                          </a:endParaRPr>
                        </a:p>
                      </a:txBody>
                      <a:tcPr marL="68580" marR="68580" marT="0" marB="0" anchor="b"/>
                    </a:tc>
                    <a:tc>
                      <a:txBody>
                        <a:bodyPr/>
                        <a:lstStyle/>
                        <a:p>
                          <a:pPr marL="0" marR="0" algn="ctr">
                            <a:lnSpc>
                              <a:spcPct val="115000"/>
                            </a:lnSpc>
                            <a:spcBef>
                              <a:spcPts val="0"/>
                            </a:spcBef>
                            <a:spcAft>
                              <a:spcPts val="0"/>
                            </a:spcAft>
                          </a:pPr>
                          <a:r>
                            <a:rPr lang="en-US" sz="1200" b="1">
                              <a:effectLst/>
                            </a:rPr>
                            <a:t>0.18</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0.189</a:t>
                          </a:r>
                          <a:endParaRPr lang="en-US" sz="1200" b="1">
                            <a:effectLst/>
                            <a:latin typeface="Calibri"/>
                            <a:ea typeface="Calibri"/>
                            <a:cs typeface="Arial"/>
                          </a:endParaRPr>
                        </a:p>
                      </a:txBody>
                      <a:tcPr marL="68580" marR="68580" marT="0" marB="0" anchor="ctr"/>
                    </a:tc>
                  </a:tr>
                  <a:tr h="208693">
                    <a:tc>
                      <a:txBody>
                        <a:bodyPr/>
                        <a:lstStyle/>
                        <a:p>
                          <a:pPr marL="0" marR="0" algn="ctr">
                            <a:lnSpc>
                              <a:spcPct val="115000"/>
                            </a:lnSpc>
                            <a:spcBef>
                              <a:spcPts val="0"/>
                            </a:spcBef>
                            <a:spcAft>
                              <a:spcPts val="0"/>
                            </a:spcAft>
                          </a:pPr>
                          <a:r>
                            <a:rPr lang="en-US" sz="1200" b="1">
                              <a:effectLst/>
                            </a:rPr>
                            <a:t>6 Plaster</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1.8</a:t>
                          </a:r>
                          <a:endParaRPr lang="en-US" sz="1200" b="1" dirty="0">
                            <a:effectLst/>
                            <a:latin typeface="Calibri"/>
                            <a:ea typeface="Calibri"/>
                            <a:cs typeface="Arial"/>
                          </a:endParaRPr>
                        </a:p>
                      </a:txBody>
                      <a:tcPr marL="68580" marR="68580" marT="0" marB="0" anchor="b"/>
                    </a:tc>
                    <a:tc>
                      <a:txBody>
                        <a:bodyPr/>
                        <a:lstStyle/>
                        <a:p>
                          <a:pPr marL="0" marR="0" algn="ctr">
                            <a:lnSpc>
                              <a:spcPct val="115000"/>
                            </a:lnSpc>
                            <a:spcBef>
                              <a:spcPts val="0"/>
                            </a:spcBef>
                            <a:spcAft>
                              <a:spcPts val="0"/>
                            </a:spcAft>
                          </a:pPr>
                          <a:r>
                            <a:rPr lang="en-US" sz="1200" b="1">
                              <a:effectLst/>
                            </a:rPr>
                            <a:t>0.02</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0.017</a:t>
                          </a:r>
                          <a:endParaRPr lang="en-US" sz="1200" b="1">
                            <a:effectLst/>
                            <a:latin typeface="Calibri"/>
                            <a:ea typeface="Calibri"/>
                            <a:cs typeface="Arial"/>
                          </a:endParaRPr>
                        </a:p>
                      </a:txBody>
                      <a:tcPr marL="68580" marR="68580" marT="0" marB="0" anchor="ctr"/>
                    </a:tc>
                  </a:tr>
                  <a:tr h="208693">
                    <a:tc>
                      <a:txBody>
                        <a:bodyPr/>
                        <a:lstStyle/>
                        <a:p>
                          <a:pPr marL="0" marR="0" algn="ctr">
                            <a:lnSpc>
                              <a:spcPct val="115000"/>
                            </a:lnSpc>
                            <a:spcBef>
                              <a:spcPts val="0"/>
                            </a:spcBef>
                            <a:spcAft>
                              <a:spcPts val="0"/>
                            </a:spcAft>
                          </a:pPr>
                          <a:r>
                            <a:rPr lang="en-US" sz="1200" b="1">
                              <a:effectLst/>
                            </a:rPr>
                            <a:t>Ri</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smtClean="0">
                              <a:effectLst/>
                            </a:rPr>
                            <a:t>0.15</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Ro</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0.02</a:t>
                          </a:r>
                          <a:endParaRPr lang="en-US" sz="1200" b="1">
                            <a:effectLst/>
                            <a:latin typeface="Calibri"/>
                            <a:ea typeface="Calibri"/>
                            <a:cs typeface="Arial"/>
                          </a:endParaRPr>
                        </a:p>
                      </a:txBody>
                      <a:tcPr marL="68580" marR="68580" marT="0" marB="0"/>
                    </a:tc>
                  </a:tr>
                  <a:tr h="208693">
                    <a:tc>
                      <a:txBody>
                        <a:bodyPr/>
                        <a:lstStyle/>
                        <a:p>
                          <a:pPr marL="0" marR="0" algn="ctr">
                            <a:lnSpc>
                              <a:spcPct val="115000"/>
                            </a:lnSpc>
                            <a:spcBef>
                              <a:spcPts val="0"/>
                            </a:spcBef>
                            <a:spcAft>
                              <a:spcPts val="0"/>
                            </a:spcAft>
                          </a:pPr>
                          <a:r>
                            <a:rPr lang="en-US" sz="1200" b="1">
                              <a:effectLst/>
                            </a:rPr>
                            <a:t>Ratio (a/b)</a:t>
                          </a:r>
                          <a:endParaRPr lang="en-US" sz="1200" b="1">
                            <a:effectLst/>
                            <a:latin typeface="Calibri"/>
                            <a:ea typeface="Calibri"/>
                            <a:cs typeface="Arial"/>
                          </a:endParaRPr>
                        </a:p>
                      </a:txBody>
                      <a:tcPr marL="68580" marR="68580" marT="0" marB="0"/>
                    </a:tc>
                    <a:tc gridSpan="3">
                      <a:txBody>
                        <a:bodyPr/>
                        <a:lstStyle/>
                        <a:p>
                          <a:pPr marL="0" marR="0" algn="ctr">
                            <a:lnSpc>
                              <a:spcPct val="115000"/>
                            </a:lnSpc>
                            <a:spcBef>
                              <a:spcPts val="0"/>
                            </a:spcBef>
                            <a:spcAft>
                              <a:spcPts val="0"/>
                            </a:spcAft>
                          </a:pPr>
                          <a:r>
                            <a:rPr lang="en-US" sz="1200" b="1" dirty="0">
                              <a:effectLst/>
                            </a:rPr>
                            <a:t>0.25</a:t>
                          </a:r>
                          <a:endParaRPr lang="en-US" sz="1200" b="1" dirty="0">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r h="263075">
                    <a:tc>
                      <a:txBody>
                        <a:bodyPr/>
                        <a:lstStyle/>
                        <a:p>
                          <a:pPr marL="0" marR="0" algn="ctr">
                            <a:lnSpc>
                              <a:spcPct val="115000"/>
                            </a:lnSpc>
                            <a:spcBef>
                              <a:spcPts val="0"/>
                            </a:spcBef>
                            <a:spcAft>
                              <a:spcPts val="0"/>
                            </a:spcAft>
                          </a:pPr>
                          <a:r>
                            <a:rPr lang="en-US" sz="1200" b="1">
                              <a:effectLst/>
                            </a:rPr>
                            <a:t>U HC </a:t>
                          </a:r>
                          <a14:m>
                            <m:oMath xmlns:m="http://schemas.openxmlformats.org/officeDocument/2006/math">
                              <m:f>
                                <m:fPr>
                                  <m:ctrlPr>
                                    <a:rPr lang="en-US" sz="1200" b="1" i="1">
                                      <a:effectLst/>
                                      <a:latin typeface="Cambria Math"/>
                                    </a:rPr>
                                  </m:ctrlPr>
                                </m:fPr>
                                <m:num>
                                  <m:r>
                                    <a:rPr lang="en-US" sz="1200" b="1" i="1">
                                      <a:effectLst/>
                                      <a:latin typeface="Cambria Math"/>
                                    </a:rPr>
                                    <m:t>𝒘</m:t>
                                  </m:r>
                                </m:num>
                                <m:den>
                                  <m:sSup>
                                    <m:sSupPr>
                                      <m:ctrlPr>
                                        <a:rPr lang="en-US" sz="1200" b="1" i="1">
                                          <a:effectLst/>
                                          <a:latin typeface="Cambria Math"/>
                                        </a:rPr>
                                      </m:ctrlPr>
                                    </m:sSupPr>
                                    <m:e>
                                      <m:r>
                                        <a:rPr lang="en-US" sz="1200" b="1" i="1">
                                          <a:effectLst/>
                                          <a:latin typeface="Cambria Math"/>
                                        </a:rPr>
                                        <m:t>𝒎</m:t>
                                      </m:r>
                                    </m:e>
                                    <m:sup>
                                      <m:r>
                                        <a:rPr lang="en-US" sz="1200" b="1" i="1">
                                          <a:effectLst/>
                                          <a:latin typeface="Cambria Math"/>
                                        </a:rPr>
                                        <m:t>𝟐</m:t>
                                      </m:r>
                                    </m:sup>
                                  </m:sSup>
                                  <m:r>
                                    <a:rPr lang="en-US" sz="1200" b="1">
                                      <a:effectLst/>
                                      <a:latin typeface="Cambria Math"/>
                                    </a:rPr>
                                    <m:t>°</m:t>
                                  </m:r>
                                  <m:r>
                                    <a:rPr lang="en-US" sz="1200" b="1" i="1">
                                      <a:effectLst/>
                                      <a:latin typeface="Cambria Math"/>
                                    </a:rPr>
                                    <m:t>𝑪</m:t>
                                  </m:r>
                                </m:den>
                              </m:f>
                            </m:oMath>
                          </a14:m>
                          <a:endParaRPr lang="en-US" sz="1200" b="1">
                            <a:effectLst/>
                            <a:latin typeface="Calibri"/>
                            <a:ea typeface="Calibri"/>
                            <a:cs typeface="Arial"/>
                          </a:endParaRPr>
                        </a:p>
                      </a:txBody>
                      <a:tcPr marL="68580" marR="68580" marT="0" marB="0"/>
                    </a:tc>
                    <a:tc gridSpan="3">
                      <a:txBody>
                        <a:bodyPr/>
                        <a:lstStyle/>
                        <a:p>
                          <a:pPr marL="0" marR="0" algn="ctr">
                            <a:lnSpc>
                              <a:spcPct val="115000"/>
                            </a:lnSpc>
                            <a:spcBef>
                              <a:spcPts val="0"/>
                            </a:spcBef>
                            <a:spcAft>
                              <a:spcPts val="0"/>
                            </a:spcAft>
                          </a:pPr>
                          <a:r>
                            <a:rPr lang="en-US" sz="1200" b="1">
                              <a:effectLst/>
                            </a:rPr>
                            <a:t>0.9</a:t>
                          </a:r>
                          <a:endParaRPr lang="en-US" sz="1200" b="1">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r h="208693">
                    <a:tc>
                      <a:txBody>
                        <a:bodyPr/>
                        <a:lstStyle/>
                        <a:p>
                          <a:pPr marL="0" marR="0" algn="ctr">
                            <a:lnSpc>
                              <a:spcPct val="115000"/>
                            </a:lnSpc>
                            <a:spcBef>
                              <a:spcPts val="0"/>
                            </a:spcBef>
                            <a:spcAft>
                              <a:spcPts val="0"/>
                            </a:spcAft>
                          </a:pPr>
                          <a:r>
                            <a:rPr lang="en-US" sz="1200" b="1">
                              <a:effectLst/>
                            </a:rPr>
                            <a:t>Ufloor</a:t>
                          </a:r>
                          <a:endParaRPr lang="en-US" sz="1200" b="1">
                            <a:effectLst/>
                            <a:latin typeface="Calibri"/>
                            <a:ea typeface="Calibri"/>
                            <a:cs typeface="Arial"/>
                          </a:endParaRPr>
                        </a:p>
                      </a:txBody>
                      <a:tcPr marL="68580" marR="68580" marT="0" marB="0"/>
                    </a:tc>
                    <a:tc gridSpan="3">
                      <a:txBody>
                        <a:bodyPr/>
                        <a:lstStyle/>
                        <a:p>
                          <a:pPr marL="0" marR="0" algn="ctr">
                            <a:lnSpc>
                              <a:spcPct val="115000"/>
                            </a:lnSpc>
                            <a:spcBef>
                              <a:spcPts val="0"/>
                            </a:spcBef>
                            <a:spcAft>
                              <a:spcPts val="0"/>
                            </a:spcAft>
                          </a:pPr>
                          <a:r>
                            <a:rPr lang="en-US" sz="1200" b="1">
                              <a:effectLst/>
                            </a:rPr>
                            <a:t>0.84</a:t>
                          </a:r>
                          <a:endParaRPr lang="en-US" sz="1200" b="1">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r h="208693">
                    <a:tc>
                      <a:txBody>
                        <a:bodyPr/>
                        <a:lstStyle/>
                        <a:p>
                          <a:pPr marL="0" marR="0" algn="ctr">
                            <a:lnSpc>
                              <a:spcPct val="115000"/>
                            </a:lnSpc>
                            <a:spcBef>
                              <a:spcPts val="0"/>
                            </a:spcBef>
                            <a:spcAft>
                              <a:spcPts val="0"/>
                            </a:spcAft>
                          </a:pPr>
                          <a:r>
                            <a:rPr lang="en-US" sz="1200" b="1">
                              <a:effectLst/>
                            </a:rPr>
                            <a:t> Forth  Ceiling</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K</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X (m)</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R</a:t>
                          </a:r>
                          <a:endParaRPr lang="en-US" sz="1200" b="1">
                            <a:effectLst/>
                            <a:latin typeface="Calibri"/>
                            <a:ea typeface="Calibri"/>
                            <a:cs typeface="Arial"/>
                          </a:endParaRPr>
                        </a:p>
                      </a:txBody>
                      <a:tcPr marL="68580" marR="68580" marT="0" marB="0"/>
                    </a:tc>
                  </a:tr>
                  <a:tr h="208693">
                    <a:tc>
                      <a:txBody>
                        <a:bodyPr/>
                        <a:lstStyle/>
                        <a:p>
                          <a:pPr marL="0" marR="0" algn="ctr">
                            <a:lnSpc>
                              <a:spcPct val="115000"/>
                            </a:lnSpc>
                            <a:spcBef>
                              <a:spcPts val="0"/>
                            </a:spcBef>
                            <a:spcAft>
                              <a:spcPts val="0"/>
                            </a:spcAft>
                          </a:pPr>
                          <a:r>
                            <a:rPr lang="en-US" sz="1200" b="1">
                              <a:effectLst/>
                            </a:rPr>
                            <a:t>Gypsum decorate</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0.16</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0.012</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0.75</a:t>
                          </a:r>
                          <a:endParaRPr lang="en-US" sz="1200" b="1">
                            <a:effectLst/>
                            <a:latin typeface="Calibri"/>
                            <a:ea typeface="Calibri"/>
                            <a:cs typeface="Arial"/>
                          </a:endParaRPr>
                        </a:p>
                      </a:txBody>
                      <a:tcPr marL="68580" marR="68580" marT="0" marB="0"/>
                    </a:tc>
                  </a:tr>
                  <a:tr h="208693">
                    <a:tc>
                      <a:txBody>
                        <a:bodyPr/>
                        <a:lstStyle/>
                        <a:p>
                          <a:pPr marL="0" marR="0" algn="ctr">
                            <a:lnSpc>
                              <a:spcPct val="115000"/>
                            </a:lnSpc>
                            <a:spcBef>
                              <a:spcPts val="0"/>
                            </a:spcBef>
                            <a:spcAft>
                              <a:spcPts val="0"/>
                            </a:spcAft>
                          </a:pPr>
                          <a:r>
                            <a:rPr lang="en-US" sz="1200" b="1">
                              <a:effectLst/>
                            </a:rPr>
                            <a:t>Ri</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0.21</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Ro</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0.1</a:t>
                          </a:r>
                          <a:endParaRPr lang="en-US" sz="1200" b="1" dirty="0">
                            <a:effectLst/>
                            <a:latin typeface="Calibri"/>
                            <a:ea typeface="Calibri"/>
                            <a:cs typeface="Arial"/>
                          </a:endParaRPr>
                        </a:p>
                      </a:txBody>
                      <a:tcPr marL="68580" marR="68580" marT="0" marB="0"/>
                    </a:tc>
                  </a:tr>
                  <a:tr h="263075">
                    <a:tc>
                      <a:txBody>
                        <a:bodyPr/>
                        <a:lstStyle/>
                        <a:p>
                          <a:pPr marL="0" marR="0" algn="ctr">
                            <a:lnSpc>
                              <a:spcPct val="115000"/>
                            </a:lnSpc>
                            <a:spcBef>
                              <a:spcPts val="0"/>
                            </a:spcBef>
                            <a:spcAft>
                              <a:spcPts val="0"/>
                            </a:spcAft>
                          </a:pPr>
                          <a:r>
                            <a:rPr lang="en-US" sz="1200" b="1">
                              <a:effectLst/>
                            </a:rPr>
                            <a:t>U FC </a:t>
                          </a:r>
                          <a14:m>
                            <m:oMath xmlns:m="http://schemas.openxmlformats.org/officeDocument/2006/math">
                              <m:f>
                                <m:fPr>
                                  <m:ctrlPr>
                                    <a:rPr lang="en-US" sz="1200" b="1" i="1">
                                      <a:effectLst/>
                                      <a:latin typeface="Cambria Math"/>
                                    </a:rPr>
                                  </m:ctrlPr>
                                </m:fPr>
                                <m:num>
                                  <m:r>
                                    <a:rPr lang="en-US" sz="1200" b="1" i="1">
                                      <a:effectLst/>
                                      <a:latin typeface="Cambria Math"/>
                                    </a:rPr>
                                    <m:t>𝒘</m:t>
                                  </m:r>
                                </m:num>
                                <m:den>
                                  <m:sSup>
                                    <m:sSupPr>
                                      <m:ctrlPr>
                                        <a:rPr lang="en-US" sz="1200" b="1" i="1">
                                          <a:effectLst/>
                                          <a:latin typeface="Cambria Math"/>
                                        </a:rPr>
                                      </m:ctrlPr>
                                    </m:sSupPr>
                                    <m:e>
                                      <m:r>
                                        <a:rPr lang="en-US" sz="1200" b="1" i="1">
                                          <a:effectLst/>
                                          <a:latin typeface="Cambria Math"/>
                                        </a:rPr>
                                        <m:t>𝒎</m:t>
                                      </m:r>
                                    </m:e>
                                    <m:sup>
                                      <m:r>
                                        <a:rPr lang="en-US" sz="1200" b="1" i="1">
                                          <a:effectLst/>
                                          <a:latin typeface="Cambria Math"/>
                                        </a:rPr>
                                        <m:t>𝟐</m:t>
                                      </m:r>
                                    </m:sup>
                                  </m:sSup>
                                  <m:r>
                                    <a:rPr lang="en-US" sz="1200" b="1">
                                      <a:effectLst/>
                                      <a:latin typeface="Cambria Math"/>
                                    </a:rPr>
                                    <m:t>°</m:t>
                                  </m:r>
                                  <m:r>
                                    <a:rPr lang="en-US" sz="1200" b="1" i="1">
                                      <a:effectLst/>
                                      <a:latin typeface="Cambria Math"/>
                                    </a:rPr>
                                    <m:t>𝑪</m:t>
                                  </m:r>
                                </m:den>
                              </m:f>
                            </m:oMath>
                          </a14:m>
                          <a:endParaRPr lang="en-US" sz="1200" b="1">
                            <a:effectLst/>
                            <a:latin typeface="Calibri"/>
                            <a:ea typeface="Calibri"/>
                            <a:cs typeface="Arial"/>
                          </a:endParaRPr>
                        </a:p>
                      </a:txBody>
                      <a:tcPr marL="68580" marR="68580" marT="0" marB="0"/>
                    </a:tc>
                    <a:tc gridSpan="3">
                      <a:txBody>
                        <a:bodyPr/>
                        <a:lstStyle/>
                        <a:p>
                          <a:pPr marL="0" marR="0" algn="ctr">
                            <a:lnSpc>
                              <a:spcPct val="115000"/>
                            </a:lnSpc>
                            <a:spcBef>
                              <a:spcPts val="0"/>
                            </a:spcBef>
                            <a:spcAft>
                              <a:spcPts val="0"/>
                            </a:spcAft>
                          </a:pPr>
                          <a:r>
                            <a:rPr lang="en-US" sz="1200" b="1" dirty="0">
                              <a:effectLst/>
                            </a:rPr>
                            <a:t>2.6</a:t>
                          </a:r>
                          <a:endParaRPr lang="en-US" sz="1200" b="1" dirty="0">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r h="266047">
                    <a:tc>
                      <a:txBody>
                        <a:bodyPr/>
                        <a:lstStyle/>
                        <a:p>
                          <a:pPr marL="0" marR="0" algn="ctr">
                            <a:lnSpc>
                              <a:spcPct val="115000"/>
                            </a:lnSpc>
                            <a:spcBef>
                              <a:spcPts val="0"/>
                            </a:spcBef>
                            <a:spcAft>
                              <a:spcPts val="0"/>
                            </a:spcAft>
                          </a:pPr>
                          <a:r>
                            <a:rPr lang="en-US" sz="1200" b="1" dirty="0">
                              <a:effectLst/>
                            </a:rPr>
                            <a:t>n</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1</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err="1">
                              <a:effectLst/>
                            </a:rPr>
                            <a:t>Uov</a:t>
                          </a:r>
                          <a:r>
                            <a:rPr lang="en-US" sz="1200" b="1" dirty="0">
                              <a:effectLst/>
                            </a:rPr>
                            <a:t>  </a:t>
                          </a:r>
                          <a14:m>
                            <m:oMath xmlns:m="http://schemas.openxmlformats.org/officeDocument/2006/math">
                              <m:f>
                                <m:fPr>
                                  <m:ctrlPr>
                                    <a:rPr lang="en-US" sz="1200" b="1" i="1">
                                      <a:effectLst/>
                                      <a:latin typeface="Cambria Math"/>
                                    </a:rPr>
                                  </m:ctrlPr>
                                </m:fPr>
                                <m:num>
                                  <m:r>
                                    <a:rPr lang="en-US" sz="1200" b="1" i="1">
                                      <a:effectLst/>
                                      <a:latin typeface="Cambria Math"/>
                                    </a:rPr>
                                    <m:t>𝒘</m:t>
                                  </m:r>
                                </m:num>
                                <m:den>
                                  <m:sSup>
                                    <m:sSupPr>
                                      <m:ctrlPr>
                                        <a:rPr lang="en-US" sz="1200" b="1" i="1">
                                          <a:effectLst/>
                                          <a:latin typeface="Cambria Math"/>
                                        </a:rPr>
                                      </m:ctrlPr>
                                    </m:sSupPr>
                                    <m:e>
                                      <m:r>
                                        <a:rPr lang="en-US" sz="1200" b="1" i="1">
                                          <a:effectLst/>
                                          <a:latin typeface="Cambria Math"/>
                                        </a:rPr>
                                        <m:t>𝒎</m:t>
                                      </m:r>
                                    </m:e>
                                    <m:sup>
                                      <m:r>
                                        <a:rPr lang="en-US" sz="1200" b="1" i="1">
                                          <a:effectLst/>
                                          <a:latin typeface="Cambria Math"/>
                                        </a:rPr>
                                        <m:t>𝟐</m:t>
                                      </m:r>
                                    </m:sup>
                                  </m:sSup>
                                  <m:r>
                                    <a:rPr lang="en-US" sz="1200" b="1">
                                      <a:effectLst/>
                                      <a:latin typeface="Cambria Math"/>
                                    </a:rPr>
                                    <m:t>°</m:t>
                                  </m:r>
                                  <m:r>
                                    <a:rPr lang="en-US" sz="1200" b="1" i="1">
                                      <a:effectLst/>
                                      <a:latin typeface="Cambria Math"/>
                                    </a:rPr>
                                    <m:t>𝑪</m:t>
                                  </m:r>
                                </m:den>
                              </m:f>
                            </m:oMath>
                          </a14:m>
                          <a:r>
                            <a:rPr lang="en-US" sz="1200" b="1" dirty="0">
                              <a:effectLst/>
                            </a:rPr>
                            <a:t>.</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0.669</a:t>
                          </a:r>
                          <a:endParaRPr lang="en-US" sz="1200" b="1" dirty="0">
                            <a:effectLst/>
                            <a:latin typeface="Calibri"/>
                            <a:ea typeface="Calibri"/>
                            <a:cs typeface="Arial"/>
                          </a:endParaRPr>
                        </a:p>
                      </a:txBody>
                      <a:tcPr marL="68580" marR="68580" marT="0" marB="0"/>
                    </a:tc>
                  </a:tr>
                </a:tbl>
              </a:graphicData>
            </a:graphic>
          </p:graphicFrame>
        </mc:Choice>
        <mc:Fallback xmlns="">
          <p:graphicFrame>
            <p:nvGraphicFramePr>
              <p:cNvPr id="4" name="جدول 3"/>
              <p:cNvGraphicFramePr>
                <a:graphicFrameLocks noGrp="1"/>
              </p:cNvGraphicFramePr>
              <p:nvPr>
                <p:extLst>
                  <p:ext uri="{D42A27DB-BD31-4B8C-83A1-F6EECF244321}">
                    <p14:modId xmlns:p14="http://schemas.microsoft.com/office/powerpoint/2010/main" val="752967615"/>
                  </p:ext>
                </p:extLst>
              </p:nvPr>
            </p:nvGraphicFramePr>
            <p:xfrm>
              <a:off x="1066800" y="914400"/>
              <a:ext cx="6477000" cy="3551590"/>
            </p:xfrm>
            <a:graphic>
              <a:graphicData uri="http://schemas.openxmlformats.org/drawingml/2006/table">
                <a:tbl>
                  <a:tblPr firstRow="1" firstCol="1" bandRow="1">
                    <a:tableStyleId>{5C22544A-7EE6-4342-B048-85BDC9FD1C3A}</a:tableStyleId>
                  </a:tblPr>
                  <a:tblGrid>
                    <a:gridCol w="1619250"/>
                    <a:gridCol w="1619250"/>
                    <a:gridCol w="1619250"/>
                    <a:gridCol w="1619250"/>
                  </a:tblGrid>
                  <a:tr h="208693">
                    <a:tc>
                      <a:txBody>
                        <a:bodyPr/>
                        <a:lstStyle/>
                        <a:p>
                          <a:pPr marL="0" marR="0" algn="ctr">
                            <a:lnSpc>
                              <a:spcPct val="115000"/>
                            </a:lnSpc>
                            <a:spcBef>
                              <a:spcPts val="0"/>
                            </a:spcBef>
                            <a:spcAft>
                              <a:spcPts val="0"/>
                            </a:spcAft>
                          </a:pPr>
                          <a:r>
                            <a:rPr lang="en-US" sz="1200" b="1" dirty="0">
                              <a:effectLst/>
                            </a:rPr>
                            <a:t> Hard Ceiling</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K</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X (m)</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R</a:t>
                          </a:r>
                          <a:endParaRPr lang="en-US" sz="1200" b="1">
                            <a:effectLst/>
                            <a:latin typeface="Calibri"/>
                            <a:ea typeface="Calibri"/>
                            <a:cs typeface="Arial"/>
                          </a:endParaRPr>
                        </a:p>
                      </a:txBody>
                      <a:tcPr marL="68580" marR="68580" marT="0" marB="0"/>
                    </a:tc>
                  </a:tr>
                  <a:tr h="208693">
                    <a:tc>
                      <a:txBody>
                        <a:bodyPr/>
                        <a:lstStyle/>
                        <a:p>
                          <a:pPr marL="0" marR="0" algn="ctr">
                            <a:lnSpc>
                              <a:spcPct val="115000"/>
                            </a:lnSpc>
                            <a:spcBef>
                              <a:spcPts val="0"/>
                            </a:spcBef>
                            <a:spcAft>
                              <a:spcPts val="0"/>
                            </a:spcAft>
                          </a:pPr>
                          <a:r>
                            <a:rPr lang="en-US" sz="1200" b="1">
                              <a:effectLst/>
                            </a:rPr>
                            <a:t>1 Asphalt</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0.71</a:t>
                          </a:r>
                          <a:endParaRPr lang="en-US" sz="1200" b="1">
                            <a:effectLst/>
                            <a:latin typeface="Calibri"/>
                            <a:ea typeface="Calibri"/>
                            <a:cs typeface="Arial"/>
                          </a:endParaRPr>
                        </a:p>
                      </a:txBody>
                      <a:tcPr marL="68580" marR="68580" marT="0" marB="0" anchor="b"/>
                    </a:tc>
                    <a:tc>
                      <a:txBody>
                        <a:bodyPr/>
                        <a:lstStyle/>
                        <a:p>
                          <a:pPr marL="0" marR="0" algn="ctr">
                            <a:lnSpc>
                              <a:spcPct val="115000"/>
                            </a:lnSpc>
                            <a:spcBef>
                              <a:spcPts val="0"/>
                            </a:spcBef>
                            <a:spcAft>
                              <a:spcPts val="0"/>
                            </a:spcAft>
                          </a:pPr>
                          <a:r>
                            <a:rPr lang="en-US" sz="1200" b="1">
                              <a:effectLst/>
                            </a:rPr>
                            <a:t>0.02</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0.028</a:t>
                          </a:r>
                          <a:endParaRPr lang="en-US" sz="1200" b="1">
                            <a:effectLst/>
                            <a:latin typeface="Calibri"/>
                            <a:ea typeface="Calibri"/>
                            <a:cs typeface="Arial"/>
                          </a:endParaRPr>
                        </a:p>
                      </a:txBody>
                      <a:tcPr marL="68580" marR="68580" marT="0" marB="0" anchor="ctr"/>
                    </a:tc>
                  </a:tr>
                  <a:tr h="208693">
                    <a:tc>
                      <a:txBody>
                        <a:bodyPr/>
                        <a:lstStyle/>
                        <a:p>
                          <a:pPr marL="0" marR="0" algn="ctr">
                            <a:lnSpc>
                              <a:spcPct val="115000"/>
                            </a:lnSpc>
                            <a:spcBef>
                              <a:spcPts val="0"/>
                            </a:spcBef>
                            <a:spcAft>
                              <a:spcPts val="0"/>
                            </a:spcAft>
                          </a:pPr>
                          <a:r>
                            <a:rPr lang="en-US" sz="1200" b="1" dirty="0">
                              <a:effectLst/>
                            </a:rPr>
                            <a:t>2  Concrete</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1.75</a:t>
                          </a:r>
                          <a:endParaRPr lang="en-US" sz="1200" b="1">
                            <a:effectLst/>
                            <a:latin typeface="Calibri"/>
                            <a:ea typeface="Calibri"/>
                            <a:cs typeface="Arial"/>
                          </a:endParaRPr>
                        </a:p>
                      </a:txBody>
                      <a:tcPr marL="68580" marR="68580" marT="0" marB="0" anchor="b"/>
                    </a:tc>
                    <a:tc>
                      <a:txBody>
                        <a:bodyPr/>
                        <a:lstStyle/>
                        <a:p>
                          <a:pPr marL="0" marR="0" algn="ctr">
                            <a:lnSpc>
                              <a:spcPct val="115000"/>
                            </a:lnSpc>
                            <a:spcBef>
                              <a:spcPts val="0"/>
                            </a:spcBef>
                            <a:spcAft>
                              <a:spcPts val="0"/>
                            </a:spcAft>
                          </a:pPr>
                          <a:r>
                            <a:rPr lang="en-US" sz="1200" b="1">
                              <a:effectLst/>
                            </a:rPr>
                            <a:t>0.05</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0.029</a:t>
                          </a:r>
                          <a:endParaRPr lang="en-US" sz="1200" b="1">
                            <a:effectLst/>
                            <a:latin typeface="Calibri"/>
                            <a:ea typeface="Calibri"/>
                            <a:cs typeface="Arial"/>
                          </a:endParaRPr>
                        </a:p>
                      </a:txBody>
                      <a:tcPr marL="68580" marR="68580" marT="0" marB="0" anchor="ctr"/>
                    </a:tc>
                  </a:tr>
                  <a:tr h="208693">
                    <a:tc>
                      <a:txBody>
                        <a:bodyPr/>
                        <a:lstStyle/>
                        <a:p>
                          <a:pPr marL="0" marR="0" algn="ctr">
                            <a:lnSpc>
                              <a:spcPct val="115000"/>
                            </a:lnSpc>
                            <a:spcBef>
                              <a:spcPts val="0"/>
                            </a:spcBef>
                            <a:spcAft>
                              <a:spcPts val="0"/>
                            </a:spcAft>
                          </a:pPr>
                          <a:r>
                            <a:rPr lang="en-US" sz="1200" b="1">
                              <a:effectLst/>
                            </a:rPr>
                            <a:t>3 Insulation</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0.04</a:t>
                          </a:r>
                          <a:endParaRPr lang="en-US" sz="1200" b="1">
                            <a:effectLst/>
                            <a:latin typeface="Calibri"/>
                            <a:ea typeface="Calibri"/>
                            <a:cs typeface="Arial"/>
                          </a:endParaRPr>
                        </a:p>
                      </a:txBody>
                      <a:tcPr marL="68580" marR="68580" marT="0" marB="0" anchor="b"/>
                    </a:tc>
                    <a:tc>
                      <a:txBody>
                        <a:bodyPr/>
                        <a:lstStyle/>
                        <a:p>
                          <a:pPr marL="0" marR="0" algn="ctr">
                            <a:lnSpc>
                              <a:spcPct val="115000"/>
                            </a:lnSpc>
                            <a:spcBef>
                              <a:spcPts val="0"/>
                            </a:spcBef>
                            <a:spcAft>
                              <a:spcPts val="0"/>
                            </a:spcAft>
                          </a:pPr>
                          <a:r>
                            <a:rPr lang="en-US" sz="1200" b="1">
                              <a:effectLst/>
                            </a:rPr>
                            <a:t>0.02</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0.5</a:t>
                          </a:r>
                          <a:endParaRPr lang="en-US" sz="1200" b="1">
                            <a:effectLst/>
                            <a:latin typeface="Calibri"/>
                            <a:ea typeface="Calibri"/>
                            <a:cs typeface="Arial"/>
                          </a:endParaRPr>
                        </a:p>
                      </a:txBody>
                      <a:tcPr marL="68580" marR="68580" marT="0" marB="0" anchor="ctr"/>
                    </a:tc>
                  </a:tr>
                  <a:tr h="208693">
                    <a:tc>
                      <a:txBody>
                        <a:bodyPr/>
                        <a:lstStyle/>
                        <a:p>
                          <a:pPr marL="0" marR="0" algn="ctr">
                            <a:lnSpc>
                              <a:spcPct val="115000"/>
                            </a:lnSpc>
                            <a:spcBef>
                              <a:spcPts val="0"/>
                            </a:spcBef>
                            <a:spcAft>
                              <a:spcPts val="0"/>
                            </a:spcAft>
                          </a:pPr>
                          <a:r>
                            <a:rPr lang="en-US" sz="1200" b="1" dirty="0">
                              <a:effectLst/>
                            </a:rPr>
                            <a:t>4Rainfoced concrete</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1.75</a:t>
                          </a:r>
                          <a:endParaRPr lang="en-US" sz="1200" b="1">
                            <a:effectLst/>
                            <a:latin typeface="Calibri"/>
                            <a:ea typeface="Calibri"/>
                            <a:cs typeface="Arial"/>
                          </a:endParaRPr>
                        </a:p>
                      </a:txBody>
                      <a:tcPr marL="68580" marR="68580" marT="0" marB="0" anchor="b"/>
                    </a:tc>
                    <a:tc>
                      <a:txBody>
                        <a:bodyPr/>
                        <a:lstStyle/>
                        <a:p>
                          <a:pPr marL="0" marR="0" algn="ctr">
                            <a:lnSpc>
                              <a:spcPct val="115000"/>
                            </a:lnSpc>
                            <a:spcBef>
                              <a:spcPts val="0"/>
                            </a:spcBef>
                            <a:spcAft>
                              <a:spcPts val="0"/>
                            </a:spcAft>
                          </a:pPr>
                          <a:r>
                            <a:rPr lang="en-US" sz="1200" b="1">
                              <a:effectLst/>
                            </a:rPr>
                            <a:t>0.06</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0.034</a:t>
                          </a:r>
                          <a:endParaRPr lang="en-US" sz="1200" b="1">
                            <a:effectLst/>
                            <a:latin typeface="Calibri"/>
                            <a:ea typeface="Calibri"/>
                            <a:cs typeface="Arial"/>
                          </a:endParaRPr>
                        </a:p>
                      </a:txBody>
                      <a:tcPr marL="68580" marR="68580" marT="0" marB="0" anchor="ctr"/>
                    </a:tc>
                  </a:tr>
                  <a:tr h="208693">
                    <a:tc>
                      <a:txBody>
                        <a:bodyPr/>
                        <a:lstStyle/>
                        <a:p>
                          <a:pPr marL="0" marR="0" algn="ctr">
                            <a:lnSpc>
                              <a:spcPct val="115000"/>
                            </a:lnSpc>
                            <a:spcBef>
                              <a:spcPts val="0"/>
                            </a:spcBef>
                            <a:spcAft>
                              <a:spcPts val="0"/>
                            </a:spcAft>
                          </a:pPr>
                          <a:r>
                            <a:rPr lang="en-US" sz="1200" b="1">
                              <a:effectLst/>
                            </a:rPr>
                            <a:t>5 Cement block</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0.95</a:t>
                          </a:r>
                          <a:endParaRPr lang="en-US" sz="1200" b="1" dirty="0">
                            <a:effectLst/>
                            <a:latin typeface="Calibri"/>
                            <a:ea typeface="Calibri"/>
                            <a:cs typeface="Arial"/>
                          </a:endParaRPr>
                        </a:p>
                      </a:txBody>
                      <a:tcPr marL="68580" marR="68580" marT="0" marB="0" anchor="b"/>
                    </a:tc>
                    <a:tc>
                      <a:txBody>
                        <a:bodyPr/>
                        <a:lstStyle/>
                        <a:p>
                          <a:pPr marL="0" marR="0" algn="ctr">
                            <a:lnSpc>
                              <a:spcPct val="115000"/>
                            </a:lnSpc>
                            <a:spcBef>
                              <a:spcPts val="0"/>
                            </a:spcBef>
                            <a:spcAft>
                              <a:spcPts val="0"/>
                            </a:spcAft>
                          </a:pPr>
                          <a:r>
                            <a:rPr lang="en-US" sz="1200" b="1">
                              <a:effectLst/>
                            </a:rPr>
                            <a:t>0.18</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0.189</a:t>
                          </a:r>
                          <a:endParaRPr lang="en-US" sz="1200" b="1">
                            <a:effectLst/>
                            <a:latin typeface="Calibri"/>
                            <a:ea typeface="Calibri"/>
                            <a:cs typeface="Arial"/>
                          </a:endParaRPr>
                        </a:p>
                      </a:txBody>
                      <a:tcPr marL="68580" marR="68580" marT="0" marB="0" anchor="ctr"/>
                    </a:tc>
                  </a:tr>
                  <a:tr h="208693">
                    <a:tc>
                      <a:txBody>
                        <a:bodyPr/>
                        <a:lstStyle/>
                        <a:p>
                          <a:pPr marL="0" marR="0" algn="ctr">
                            <a:lnSpc>
                              <a:spcPct val="115000"/>
                            </a:lnSpc>
                            <a:spcBef>
                              <a:spcPts val="0"/>
                            </a:spcBef>
                            <a:spcAft>
                              <a:spcPts val="0"/>
                            </a:spcAft>
                          </a:pPr>
                          <a:r>
                            <a:rPr lang="en-US" sz="1200" b="1">
                              <a:effectLst/>
                            </a:rPr>
                            <a:t>6 Plaster</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1.8</a:t>
                          </a:r>
                          <a:endParaRPr lang="en-US" sz="1200" b="1" dirty="0">
                            <a:effectLst/>
                            <a:latin typeface="Calibri"/>
                            <a:ea typeface="Calibri"/>
                            <a:cs typeface="Arial"/>
                          </a:endParaRPr>
                        </a:p>
                      </a:txBody>
                      <a:tcPr marL="68580" marR="68580" marT="0" marB="0" anchor="b"/>
                    </a:tc>
                    <a:tc>
                      <a:txBody>
                        <a:bodyPr/>
                        <a:lstStyle/>
                        <a:p>
                          <a:pPr marL="0" marR="0" algn="ctr">
                            <a:lnSpc>
                              <a:spcPct val="115000"/>
                            </a:lnSpc>
                            <a:spcBef>
                              <a:spcPts val="0"/>
                            </a:spcBef>
                            <a:spcAft>
                              <a:spcPts val="0"/>
                            </a:spcAft>
                          </a:pPr>
                          <a:r>
                            <a:rPr lang="en-US" sz="1200" b="1">
                              <a:effectLst/>
                            </a:rPr>
                            <a:t>0.02</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0.017</a:t>
                          </a:r>
                          <a:endParaRPr lang="en-US" sz="1200" b="1">
                            <a:effectLst/>
                            <a:latin typeface="Calibri"/>
                            <a:ea typeface="Calibri"/>
                            <a:cs typeface="Arial"/>
                          </a:endParaRPr>
                        </a:p>
                      </a:txBody>
                      <a:tcPr marL="68580" marR="68580" marT="0" marB="0" anchor="ctr"/>
                    </a:tc>
                  </a:tr>
                  <a:tr h="208693">
                    <a:tc>
                      <a:txBody>
                        <a:bodyPr/>
                        <a:lstStyle/>
                        <a:p>
                          <a:pPr marL="0" marR="0" algn="ctr">
                            <a:lnSpc>
                              <a:spcPct val="115000"/>
                            </a:lnSpc>
                            <a:spcBef>
                              <a:spcPts val="0"/>
                            </a:spcBef>
                            <a:spcAft>
                              <a:spcPts val="0"/>
                            </a:spcAft>
                          </a:pPr>
                          <a:r>
                            <a:rPr lang="en-US" sz="1200" b="1">
                              <a:effectLst/>
                            </a:rPr>
                            <a:t>Ri</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smtClean="0">
                              <a:effectLst/>
                            </a:rPr>
                            <a:t>0.15</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Ro</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0.02</a:t>
                          </a:r>
                          <a:endParaRPr lang="en-US" sz="1200" b="1">
                            <a:effectLst/>
                            <a:latin typeface="Calibri"/>
                            <a:ea typeface="Calibri"/>
                            <a:cs typeface="Arial"/>
                          </a:endParaRPr>
                        </a:p>
                      </a:txBody>
                      <a:tcPr marL="68580" marR="68580" marT="0" marB="0"/>
                    </a:tc>
                  </a:tr>
                  <a:tr h="208693">
                    <a:tc>
                      <a:txBody>
                        <a:bodyPr/>
                        <a:lstStyle/>
                        <a:p>
                          <a:pPr marL="0" marR="0" algn="ctr">
                            <a:lnSpc>
                              <a:spcPct val="115000"/>
                            </a:lnSpc>
                            <a:spcBef>
                              <a:spcPts val="0"/>
                            </a:spcBef>
                            <a:spcAft>
                              <a:spcPts val="0"/>
                            </a:spcAft>
                          </a:pPr>
                          <a:r>
                            <a:rPr lang="en-US" sz="1200" b="1">
                              <a:effectLst/>
                            </a:rPr>
                            <a:t>Ratio (a/b)</a:t>
                          </a:r>
                          <a:endParaRPr lang="en-US" sz="1200" b="1">
                            <a:effectLst/>
                            <a:latin typeface="Calibri"/>
                            <a:ea typeface="Calibri"/>
                            <a:cs typeface="Arial"/>
                          </a:endParaRPr>
                        </a:p>
                      </a:txBody>
                      <a:tcPr marL="68580" marR="68580" marT="0" marB="0"/>
                    </a:tc>
                    <a:tc gridSpan="3">
                      <a:txBody>
                        <a:bodyPr/>
                        <a:lstStyle/>
                        <a:p>
                          <a:pPr marL="0" marR="0" algn="ctr">
                            <a:lnSpc>
                              <a:spcPct val="115000"/>
                            </a:lnSpc>
                            <a:spcBef>
                              <a:spcPts val="0"/>
                            </a:spcBef>
                            <a:spcAft>
                              <a:spcPts val="0"/>
                            </a:spcAft>
                          </a:pPr>
                          <a:r>
                            <a:rPr lang="en-US" sz="1200" b="1" dirty="0">
                              <a:effectLst/>
                            </a:rPr>
                            <a:t>0.25</a:t>
                          </a:r>
                          <a:endParaRPr lang="en-US" sz="1200" b="1" dirty="0">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r h="279527">
                    <a:tc>
                      <a:txBody>
                        <a:bodyPr/>
                        <a:lstStyle/>
                        <a:p>
                          <a:endParaRPr lang="ar-JO"/>
                        </a:p>
                      </a:txBody>
                      <a:tcPr marL="68580" marR="68580" marT="0" marB="0">
                        <a:blipFill rotWithShape="1">
                          <a:blip r:embed="rId2"/>
                          <a:stretch>
                            <a:fillRect t="-678261" r="-299624" b="-517391"/>
                          </a:stretch>
                        </a:blipFill>
                      </a:tcPr>
                    </a:tc>
                    <a:tc gridSpan="3">
                      <a:txBody>
                        <a:bodyPr/>
                        <a:lstStyle/>
                        <a:p>
                          <a:pPr marL="0" marR="0" algn="ctr">
                            <a:lnSpc>
                              <a:spcPct val="115000"/>
                            </a:lnSpc>
                            <a:spcBef>
                              <a:spcPts val="0"/>
                            </a:spcBef>
                            <a:spcAft>
                              <a:spcPts val="0"/>
                            </a:spcAft>
                          </a:pPr>
                          <a:r>
                            <a:rPr lang="en-US" sz="1200" b="1">
                              <a:effectLst/>
                            </a:rPr>
                            <a:t>0.9</a:t>
                          </a:r>
                          <a:endParaRPr lang="en-US" sz="1200" b="1">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r h="208693">
                    <a:tc>
                      <a:txBody>
                        <a:bodyPr/>
                        <a:lstStyle/>
                        <a:p>
                          <a:pPr marL="0" marR="0" algn="ctr">
                            <a:lnSpc>
                              <a:spcPct val="115000"/>
                            </a:lnSpc>
                            <a:spcBef>
                              <a:spcPts val="0"/>
                            </a:spcBef>
                            <a:spcAft>
                              <a:spcPts val="0"/>
                            </a:spcAft>
                          </a:pPr>
                          <a:r>
                            <a:rPr lang="en-US" sz="1200" b="1">
                              <a:effectLst/>
                            </a:rPr>
                            <a:t>Ufloor</a:t>
                          </a:r>
                          <a:endParaRPr lang="en-US" sz="1200" b="1">
                            <a:effectLst/>
                            <a:latin typeface="Calibri"/>
                            <a:ea typeface="Calibri"/>
                            <a:cs typeface="Arial"/>
                          </a:endParaRPr>
                        </a:p>
                      </a:txBody>
                      <a:tcPr marL="68580" marR="68580" marT="0" marB="0"/>
                    </a:tc>
                    <a:tc gridSpan="3">
                      <a:txBody>
                        <a:bodyPr/>
                        <a:lstStyle/>
                        <a:p>
                          <a:pPr marL="0" marR="0" algn="ctr">
                            <a:lnSpc>
                              <a:spcPct val="115000"/>
                            </a:lnSpc>
                            <a:spcBef>
                              <a:spcPts val="0"/>
                            </a:spcBef>
                            <a:spcAft>
                              <a:spcPts val="0"/>
                            </a:spcAft>
                          </a:pPr>
                          <a:r>
                            <a:rPr lang="en-US" sz="1200" b="1">
                              <a:effectLst/>
                            </a:rPr>
                            <a:t>0.84</a:t>
                          </a:r>
                          <a:endParaRPr lang="en-US" sz="1200" b="1">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r h="208693">
                    <a:tc>
                      <a:txBody>
                        <a:bodyPr/>
                        <a:lstStyle/>
                        <a:p>
                          <a:pPr marL="0" marR="0" algn="ctr">
                            <a:lnSpc>
                              <a:spcPct val="115000"/>
                            </a:lnSpc>
                            <a:spcBef>
                              <a:spcPts val="0"/>
                            </a:spcBef>
                            <a:spcAft>
                              <a:spcPts val="0"/>
                            </a:spcAft>
                          </a:pPr>
                          <a:r>
                            <a:rPr lang="en-US" sz="1200" b="1">
                              <a:effectLst/>
                            </a:rPr>
                            <a:t> Forth  Ceiling</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K</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X (m)</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R</a:t>
                          </a:r>
                          <a:endParaRPr lang="en-US" sz="1200" b="1">
                            <a:effectLst/>
                            <a:latin typeface="Calibri"/>
                            <a:ea typeface="Calibri"/>
                            <a:cs typeface="Arial"/>
                          </a:endParaRPr>
                        </a:p>
                      </a:txBody>
                      <a:tcPr marL="68580" marR="68580" marT="0" marB="0"/>
                    </a:tc>
                  </a:tr>
                  <a:tr h="208693">
                    <a:tc>
                      <a:txBody>
                        <a:bodyPr/>
                        <a:lstStyle/>
                        <a:p>
                          <a:pPr marL="0" marR="0" algn="ctr">
                            <a:lnSpc>
                              <a:spcPct val="115000"/>
                            </a:lnSpc>
                            <a:spcBef>
                              <a:spcPts val="0"/>
                            </a:spcBef>
                            <a:spcAft>
                              <a:spcPts val="0"/>
                            </a:spcAft>
                          </a:pPr>
                          <a:r>
                            <a:rPr lang="en-US" sz="1200" b="1">
                              <a:effectLst/>
                            </a:rPr>
                            <a:t>Gypsum decorate</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0.16</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0.012</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0.75</a:t>
                          </a:r>
                          <a:endParaRPr lang="en-US" sz="1200" b="1">
                            <a:effectLst/>
                            <a:latin typeface="Calibri"/>
                            <a:ea typeface="Calibri"/>
                            <a:cs typeface="Arial"/>
                          </a:endParaRPr>
                        </a:p>
                      </a:txBody>
                      <a:tcPr marL="68580" marR="68580" marT="0" marB="0"/>
                    </a:tc>
                  </a:tr>
                  <a:tr h="208693">
                    <a:tc>
                      <a:txBody>
                        <a:bodyPr/>
                        <a:lstStyle/>
                        <a:p>
                          <a:pPr marL="0" marR="0" algn="ctr">
                            <a:lnSpc>
                              <a:spcPct val="115000"/>
                            </a:lnSpc>
                            <a:spcBef>
                              <a:spcPts val="0"/>
                            </a:spcBef>
                            <a:spcAft>
                              <a:spcPts val="0"/>
                            </a:spcAft>
                          </a:pPr>
                          <a:r>
                            <a:rPr lang="en-US" sz="1200" b="1">
                              <a:effectLst/>
                            </a:rPr>
                            <a:t>Ri</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a:effectLst/>
                            </a:rPr>
                            <a:t>0.21</a:t>
                          </a:r>
                          <a:endParaRPr lang="en-US" sz="1200" b="1">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Ro</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0.1</a:t>
                          </a:r>
                          <a:endParaRPr lang="en-US" sz="1200" b="1" dirty="0">
                            <a:effectLst/>
                            <a:latin typeface="Calibri"/>
                            <a:ea typeface="Calibri"/>
                            <a:cs typeface="Arial"/>
                          </a:endParaRPr>
                        </a:p>
                      </a:txBody>
                      <a:tcPr marL="68580" marR="68580" marT="0" marB="0"/>
                    </a:tc>
                  </a:tr>
                  <a:tr h="279527">
                    <a:tc>
                      <a:txBody>
                        <a:bodyPr/>
                        <a:lstStyle/>
                        <a:p>
                          <a:endParaRPr lang="ar-JO"/>
                        </a:p>
                      </a:txBody>
                      <a:tcPr marL="68580" marR="68580" marT="0" marB="0">
                        <a:blipFill rotWithShape="1">
                          <a:blip r:embed="rId2"/>
                          <a:stretch>
                            <a:fillRect t="-1076087" r="-299624" b="-119565"/>
                          </a:stretch>
                        </a:blipFill>
                      </a:tcPr>
                    </a:tc>
                    <a:tc gridSpan="3">
                      <a:txBody>
                        <a:bodyPr/>
                        <a:lstStyle/>
                        <a:p>
                          <a:pPr marL="0" marR="0" algn="ctr">
                            <a:lnSpc>
                              <a:spcPct val="115000"/>
                            </a:lnSpc>
                            <a:spcBef>
                              <a:spcPts val="0"/>
                            </a:spcBef>
                            <a:spcAft>
                              <a:spcPts val="0"/>
                            </a:spcAft>
                          </a:pPr>
                          <a:r>
                            <a:rPr lang="en-US" sz="1200" b="1" dirty="0">
                              <a:effectLst/>
                            </a:rPr>
                            <a:t>2.6</a:t>
                          </a:r>
                          <a:endParaRPr lang="en-US" sz="1200" b="1" dirty="0">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r h="279527">
                    <a:tc>
                      <a:txBody>
                        <a:bodyPr/>
                        <a:lstStyle/>
                        <a:p>
                          <a:pPr marL="0" marR="0" algn="ctr">
                            <a:lnSpc>
                              <a:spcPct val="115000"/>
                            </a:lnSpc>
                            <a:spcBef>
                              <a:spcPts val="0"/>
                            </a:spcBef>
                            <a:spcAft>
                              <a:spcPts val="0"/>
                            </a:spcAft>
                          </a:pPr>
                          <a:r>
                            <a:rPr lang="en-US" sz="1200" b="1" dirty="0">
                              <a:effectLst/>
                            </a:rPr>
                            <a:t>n</a:t>
                          </a:r>
                          <a:endParaRPr lang="en-US" sz="1200" b="1"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b="1" dirty="0">
                              <a:effectLst/>
                            </a:rPr>
                            <a:t>1</a:t>
                          </a:r>
                          <a:endParaRPr lang="en-US" sz="1200" b="1" dirty="0">
                            <a:effectLst/>
                            <a:latin typeface="Calibri"/>
                            <a:ea typeface="Calibri"/>
                            <a:cs typeface="Arial"/>
                          </a:endParaRPr>
                        </a:p>
                      </a:txBody>
                      <a:tcPr marL="68580" marR="68580" marT="0" marB="0"/>
                    </a:tc>
                    <a:tc>
                      <a:txBody>
                        <a:bodyPr/>
                        <a:lstStyle/>
                        <a:p>
                          <a:endParaRPr lang="ar-JO"/>
                        </a:p>
                      </a:txBody>
                      <a:tcPr marL="68580" marR="68580" marT="0" marB="0">
                        <a:blipFill rotWithShape="1">
                          <a:blip r:embed="rId2"/>
                          <a:stretch>
                            <a:fillRect l="-200755" t="-1176087" r="-100377" b="-19565"/>
                          </a:stretch>
                        </a:blipFill>
                      </a:tcPr>
                    </a:tc>
                    <a:tc>
                      <a:txBody>
                        <a:bodyPr/>
                        <a:lstStyle/>
                        <a:p>
                          <a:pPr marL="0" marR="0" algn="ctr">
                            <a:lnSpc>
                              <a:spcPct val="115000"/>
                            </a:lnSpc>
                            <a:spcBef>
                              <a:spcPts val="0"/>
                            </a:spcBef>
                            <a:spcAft>
                              <a:spcPts val="0"/>
                            </a:spcAft>
                          </a:pPr>
                          <a:r>
                            <a:rPr lang="en-US" sz="1200" b="1" dirty="0">
                              <a:effectLst/>
                            </a:rPr>
                            <a:t>0.669</a:t>
                          </a:r>
                          <a:endParaRPr lang="en-US" sz="1200" b="1" dirty="0">
                            <a:effectLst/>
                            <a:latin typeface="Calibri"/>
                            <a:ea typeface="Calibri"/>
                            <a:cs typeface="Arial"/>
                          </a:endParaRPr>
                        </a:p>
                      </a:txBody>
                      <a:tcPr marL="68580" marR="68580" marT="0" marB="0"/>
                    </a:tc>
                  </a:tr>
                </a:tbl>
              </a:graphicData>
            </a:graphic>
          </p:graphicFrame>
        </mc:Fallback>
      </mc:AlternateContent>
      <p:pic>
        <p:nvPicPr>
          <p:cNvPr id="5" name="Picture 2"/>
          <p:cNvPicPr/>
          <p:nvPr/>
        </p:nvPicPr>
        <p:blipFill>
          <a:blip r:embed="rId3" cstate="print">
            <a:extLst>
              <a:ext uri="{28A0092B-C50C-407E-A947-70E740481C1C}">
                <a14:useLocalDpi xmlns:a14="http://schemas.microsoft.com/office/drawing/2010/main" val="0"/>
              </a:ext>
            </a:extLst>
          </a:blip>
          <a:stretch>
            <a:fillRect/>
          </a:stretch>
        </p:blipFill>
        <p:spPr bwMode="auto">
          <a:xfrm>
            <a:off x="2743200" y="4648199"/>
            <a:ext cx="2924810" cy="191452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4088190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533400"/>
            <a:ext cx="8229600" cy="4525963"/>
          </a:xfrm>
        </p:spPr>
        <p:txBody>
          <a:bodyPr/>
          <a:lstStyle/>
          <a:p>
            <a:pPr algn="l" rtl="0"/>
            <a:r>
              <a:rPr lang="en-US" dirty="0" smtClean="0"/>
              <a:t>Windows And Doors</a:t>
            </a:r>
          </a:p>
          <a:p>
            <a:pPr marL="0" indent="0" algn="l" rtl="0">
              <a:buNone/>
            </a:pPr>
            <a:r>
              <a:rPr lang="en-US" dirty="0" smtClean="0"/>
              <a:t> </a:t>
            </a:r>
            <a:endParaRPr lang="en-US" dirty="0"/>
          </a:p>
        </p:txBody>
      </p:sp>
      <mc:AlternateContent xmlns:mc="http://schemas.openxmlformats.org/markup-compatibility/2006" xmlns:a14="http://schemas.microsoft.com/office/drawing/2010/main">
        <mc:Choice Requires="a14">
          <p:graphicFrame>
            <p:nvGraphicFramePr>
              <p:cNvPr id="4" name="جدول 3"/>
              <p:cNvGraphicFramePr>
                <a:graphicFrameLocks noGrp="1"/>
              </p:cNvGraphicFramePr>
              <p:nvPr>
                <p:extLst>
                  <p:ext uri="{D42A27DB-BD31-4B8C-83A1-F6EECF244321}">
                    <p14:modId xmlns:p14="http://schemas.microsoft.com/office/powerpoint/2010/main" val="3632449523"/>
                  </p:ext>
                </p:extLst>
              </p:nvPr>
            </p:nvGraphicFramePr>
            <p:xfrm>
              <a:off x="1828800" y="1371601"/>
              <a:ext cx="4724400" cy="2971797"/>
            </p:xfrm>
            <a:graphic>
              <a:graphicData uri="http://schemas.openxmlformats.org/drawingml/2006/table">
                <a:tbl>
                  <a:tblPr firstRow="1" firstCol="1" bandRow="1">
                    <a:tableStyleId>{5C22544A-7EE6-4342-B048-85BDC9FD1C3A}</a:tableStyleId>
                  </a:tblPr>
                  <a:tblGrid>
                    <a:gridCol w="1556168"/>
                    <a:gridCol w="3168232"/>
                  </a:tblGrid>
                  <a:tr h="773089">
                    <a:tc>
                      <a:txBody>
                        <a:bodyPr/>
                        <a:lstStyle/>
                        <a:p>
                          <a:pPr marL="0" marR="0" algn="ctr">
                            <a:lnSpc>
                              <a:spcPct val="115000"/>
                            </a:lnSpc>
                            <a:spcBef>
                              <a:spcPts val="0"/>
                            </a:spcBef>
                            <a:spcAft>
                              <a:spcPts val="0"/>
                            </a:spcAft>
                          </a:pPr>
                          <a:r>
                            <a:rPr lang="en-US" sz="1100" dirty="0">
                              <a:effectLst/>
                            </a:rPr>
                            <a:t>Type</a:t>
                          </a:r>
                          <a:endParaRPr lang="en-US" sz="11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Overall heat transfer coefficient U   </a:t>
                          </a:r>
                          <a14:m>
                            <m:oMath xmlns:m="http://schemas.openxmlformats.org/officeDocument/2006/math">
                              <m:f>
                                <m:fPr>
                                  <m:ctrlPr>
                                    <a:rPr lang="en-US" sz="1200" i="1">
                                      <a:effectLst/>
                                      <a:latin typeface="Cambria Math"/>
                                    </a:rPr>
                                  </m:ctrlPr>
                                </m:fPr>
                                <m:num>
                                  <m:r>
                                    <a:rPr lang="en-US" sz="1200">
                                      <a:effectLst/>
                                      <a:latin typeface="Cambria Math"/>
                                    </a:rPr>
                                    <m:t>𝑤</m:t>
                                  </m:r>
                                </m:num>
                                <m:den>
                                  <m:sSup>
                                    <m:sSupPr>
                                      <m:ctrlPr>
                                        <a:rPr lang="en-US" sz="1200" i="1">
                                          <a:effectLst/>
                                          <a:latin typeface="Cambria Math"/>
                                        </a:rPr>
                                      </m:ctrlPr>
                                    </m:sSupPr>
                                    <m:e>
                                      <m:r>
                                        <a:rPr lang="en-US" sz="1200">
                                          <a:effectLst/>
                                          <a:latin typeface="Cambria Math"/>
                                        </a:rPr>
                                        <m:t>𝑚</m:t>
                                      </m:r>
                                    </m:e>
                                    <m:sup>
                                      <m:r>
                                        <a:rPr lang="en-US" sz="1200">
                                          <a:effectLst/>
                                          <a:latin typeface="Cambria Math"/>
                                        </a:rPr>
                                        <m:t>2</m:t>
                                      </m:r>
                                    </m:sup>
                                  </m:sSup>
                                  <m:r>
                                    <a:rPr lang="en-US" sz="1200">
                                      <a:effectLst/>
                                      <a:latin typeface="Cambria Math"/>
                                    </a:rPr>
                                    <m:t>°</m:t>
                                  </m:r>
                                  <m:r>
                                    <a:rPr lang="en-US" sz="1200">
                                      <a:effectLst/>
                                      <a:latin typeface="Cambria Math"/>
                                    </a:rPr>
                                    <m:t>𝐶</m:t>
                                  </m:r>
                                </m:den>
                              </m:f>
                            </m:oMath>
                          </a14:m>
                          <a:endParaRPr lang="en-US" sz="1100">
                            <a:effectLst/>
                            <a:latin typeface="Calibri"/>
                            <a:ea typeface="Calibri"/>
                            <a:cs typeface="Arial"/>
                          </a:endParaRPr>
                        </a:p>
                      </a:txBody>
                      <a:tcPr marL="68580" marR="68580" marT="0" marB="0" anchor="ctr"/>
                    </a:tc>
                  </a:tr>
                  <a:tr h="537462">
                    <a:tc>
                      <a:txBody>
                        <a:bodyPr/>
                        <a:lstStyle/>
                        <a:p>
                          <a:pPr marL="0" marR="0" algn="ctr">
                            <a:lnSpc>
                              <a:spcPct val="115000"/>
                            </a:lnSpc>
                            <a:spcBef>
                              <a:spcPts val="0"/>
                            </a:spcBef>
                            <a:spcAft>
                              <a:spcPts val="0"/>
                            </a:spcAft>
                          </a:pPr>
                          <a:r>
                            <a:rPr lang="en-US" sz="1100" dirty="0">
                              <a:effectLst/>
                            </a:rPr>
                            <a:t>Glass</a:t>
                          </a:r>
                          <a:endParaRPr lang="en-US" sz="11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b="1">
                              <a:effectLst/>
                            </a:rPr>
                            <a:t>6.7</a:t>
                          </a:r>
                          <a:endParaRPr lang="en-US" sz="1200" b="1">
                            <a:effectLst/>
                            <a:latin typeface="Calibri"/>
                            <a:ea typeface="Calibri"/>
                            <a:cs typeface="Arial"/>
                          </a:endParaRPr>
                        </a:p>
                      </a:txBody>
                      <a:tcPr marL="68580" marR="68580" marT="0" marB="0" anchor="ctr"/>
                    </a:tc>
                  </a:tr>
                  <a:tr h="537462">
                    <a:tc>
                      <a:txBody>
                        <a:bodyPr/>
                        <a:lstStyle/>
                        <a:p>
                          <a:pPr marL="0" marR="0" algn="ctr">
                            <a:lnSpc>
                              <a:spcPct val="115000"/>
                            </a:lnSpc>
                            <a:spcBef>
                              <a:spcPts val="0"/>
                            </a:spcBef>
                            <a:spcAft>
                              <a:spcPts val="0"/>
                            </a:spcAft>
                          </a:pPr>
                          <a:r>
                            <a:rPr lang="en-US" sz="1100">
                              <a:effectLst/>
                            </a:rPr>
                            <a:t>Steel door</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b="1">
                              <a:effectLst/>
                            </a:rPr>
                            <a:t>5.8</a:t>
                          </a:r>
                          <a:endParaRPr lang="en-US" sz="1200" b="1">
                            <a:effectLst/>
                            <a:latin typeface="Calibri"/>
                            <a:ea typeface="Calibri"/>
                            <a:cs typeface="Arial"/>
                          </a:endParaRPr>
                        </a:p>
                      </a:txBody>
                      <a:tcPr marL="68580" marR="68580" marT="0" marB="0" anchor="ctr"/>
                    </a:tc>
                  </a:tr>
                  <a:tr h="537462">
                    <a:tc>
                      <a:txBody>
                        <a:bodyPr/>
                        <a:lstStyle/>
                        <a:p>
                          <a:pPr marL="0" marR="0" algn="ctr">
                            <a:lnSpc>
                              <a:spcPct val="115000"/>
                            </a:lnSpc>
                            <a:spcBef>
                              <a:spcPts val="0"/>
                            </a:spcBef>
                            <a:spcAft>
                              <a:spcPts val="0"/>
                            </a:spcAft>
                          </a:pPr>
                          <a:r>
                            <a:rPr lang="en-US" sz="1100">
                              <a:effectLst/>
                            </a:rPr>
                            <a:t>Wood door</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b="1">
                              <a:effectLst/>
                            </a:rPr>
                            <a:t>2.4</a:t>
                          </a:r>
                          <a:endParaRPr lang="en-US" sz="1200" b="1">
                            <a:effectLst/>
                            <a:latin typeface="Calibri"/>
                            <a:ea typeface="Calibri"/>
                            <a:cs typeface="Arial"/>
                          </a:endParaRPr>
                        </a:p>
                      </a:txBody>
                      <a:tcPr marL="68580" marR="68580" marT="0" marB="0" anchor="ctr"/>
                    </a:tc>
                  </a:tr>
                  <a:tr h="586322">
                    <a:tc>
                      <a:txBody>
                        <a:bodyPr/>
                        <a:lstStyle/>
                        <a:p>
                          <a:pPr marL="0" marR="0" algn="ctr">
                            <a:lnSpc>
                              <a:spcPct val="115000"/>
                            </a:lnSpc>
                            <a:spcBef>
                              <a:spcPts val="0"/>
                            </a:spcBef>
                            <a:spcAft>
                              <a:spcPts val="0"/>
                            </a:spcAft>
                          </a:pPr>
                          <a:r>
                            <a:rPr lang="en-US" sz="1100" dirty="0" smtClean="0">
                              <a:effectLst/>
                            </a:rPr>
                            <a:t>door </a:t>
                          </a:r>
                          <a:r>
                            <a:rPr lang="en-US" sz="1000" dirty="0">
                              <a:effectLst/>
                            </a:rPr>
                            <a:t>(AL)</a:t>
                          </a:r>
                          <a:endParaRPr lang="en-US" sz="11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b="1" dirty="0">
                              <a:effectLst/>
                            </a:rPr>
                            <a:t>4.44</a:t>
                          </a:r>
                          <a:endParaRPr lang="en-US" sz="1200" b="1" dirty="0">
                            <a:effectLst/>
                            <a:latin typeface="Calibri"/>
                            <a:ea typeface="Calibri"/>
                            <a:cs typeface="Arial"/>
                          </a:endParaRPr>
                        </a:p>
                      </a:txBody>
                      <a:tcPr marL="68580" marR="68580" marT="0" marB="0" anchor="ctr"/>
                    </a:tc>
                  </a:tr>
                </a:tbl>
              </a:graphicData>
            </a:graphic>
          </p:graphicFrame>
        </mc:Choice>
        <mc:Fallback xmlns="">
          <p:graphicFrame>
            <p:nvGraphicFramePr>
              <p:cNvPr id="4" name="جدول 3"/>
              <p:cNvGraphicFramePr>
                <a:graphicFrameLocks noGrp="1"/>
              </p:cNvGraphicFramePr>
              <p:nvPr>
                <p:extLst>
                  <p:ext uri="{D42A27DB-BD31-4B8C-83A1-F6EECF244321}">
                    <p14:modId xmlns:p14="http://schemas.microsoft.com/office/powerpoint/2010/main" val="3632449523"/>
                  </p:ext>
                </p:extLst>
              </p:nvPr>
            </p:nvGraphicFramePr>
            <p:xfrm>
              <a:off x="1828800" y="1371601"/>
              <a:ext cx="4724400" cy="2971797"/>
            </p:xfrm>
            <a:graphic>
              <a:graphicData uri="http://schemas.openxmlformats.org/drawingml/2006/table">
                <a:tbl>
                  <a:tblPr firstRow="1" firstCol="1" bandRow="1">
                    <a:tableStyleId>{5C22544A-7EE6-4342-B048-85BDC9FD1C3A}</a:tableStyleId>
                  </a:tblPr>
                  <a:tblGrid>
                    <a:gridCol w="1556168"/>
                    <a:gridCol w="3168232"/>
                  </a:tblGrid>
                  <a:tr h="773089">
                    <a:tc>
                      <a:txBody>
                        <a:bodyPr/>
                        <a:lstStyle/>
                        <a:p>
                          <a:pPr marL="0" marR="0" algn="ctr">
                            <a:lnSpc>
                              <a:spcPct val="115000"/>
                            </a:lnSpc>
                            <a:spcBef>
                              <a:spcPts val="0"/>
                            </a:spcBef>
                            <a:spcAft>
                              <a:spcPts val="0"/>
                            </a:spcAft>
                          </a:pPr>
                          <a:r>
                            <a:rPr lang="en-US" sz="1100" dirty="0">
                              <a:effectLst/>
                            </a:rPr>
                            <a:t>Type</a:t>
                          </a:r>
                          <a:endParaRPr lang="en-US" sz="1100" dirty="0">
                            <a:effectLst/>
                            <a:latin typeface="Calibri"/>
                            <a:ea typeface="Calibri"/>
                            <a:cs typeface="Arial"/>
                          </a:endParaRPr>
                        </a:p>
                      </a:txBody>
                      <a:tcPr marL="68580" marR="68580" marT="0" marB="0" anchor="ctr"/>
                    </a:tc>
                    <a:tc>
                      <a:txBody>
                        <a:bodyPr/>
                        <a:lstStyle/>
                        <a:p>
                          <a:endParaRPr lang="ar-JO"/>
                        </a:p>
                      </a:txBody>
                      <a:tcPr marL="68580" marR="68580" marT="0" marB="0" anchor="ctr">
                        <a:blipFill rotWithShape="1">
                          <a:blip r:embed="rId2"/>
                          <a:stretch>
                            <a:fillRect l="-49038" b="-284252"/>
                          </a:stretch>
                        </a:blipFill>
                      </a:tcPr>
                    </a:tc>
                  </a:tr>
                  <a:tr h="537462">
                    <a:tc>
                      <a:txBody>
                        <a:bodyPr/>
                        <a:lstStyle/>
                        <a:p>
                          <a:pPr marL="0" marR="0" algn="ctr">
                            <a:lnSpc>
                              <a:spcPct val="115000"/>
                            </a:lnSpc>
                            <a:spcBef>
                              <a:spcPts val="0"/>
                            </a:spcBef>
                            <a:spcAft>
                              <a:spcPts val="0"/>
                            </a:spcAft>
                          </a:pPr>
                          <a:r>
                            <a:rPr lang="en-US" sz="1100" dirty="0">
                              <a:effectLst/>
                            </a:rPr>
                            <a:t>Glass</a:t>
                          </a:r>
                          <a:endParaRPr lang="en-US" sz="11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b="1">
                              <a:effectLst/>
                            </a:rPr>
                            <a:t>6.7</a:t>
                          </a:r>
                          <a:endParaRPr lang="en-US" sz="1200" b="1">
                            <a:effectLst/>
                            <a:latin typeface="Calibri"/>
                            <a:ea typeface="Calibri"/>
                            <a:cs typeface="Arial"/>
                          </a:endParaRPr>
                        </a:p>
                      </a:txBody>
                      <a:tcPr marL="68580" marR="68580" marT="0" marB="0" anchor="ctr"/>
                    </a:tc>
                  </a:tr>
                  <a:tr h="537462">
                    <a:tc>
                      <a:txBody>
                        <a:bodyPr/>
                        <a:lstStyle/>
                        <a:p>
                          <a:pPr marL="0" marR="0" algn="ctr">
                            <a:lnSpc>
                              <a:spcPct val="115000"/>
                            </a:lnSpc>
                            <a:spcBef>
                              <a:spcPts val="0"/>
                            </a:spcBef>
                            <a:spcAft>
                              <a:spcPts val="0"/>
                            </a:spcAft>
                          </a:pPr>
                          <a:r>
                            <a:rPr lang="en-US" sz="1100">
                              <a:effectLst/>
                            </a:rPr>
                            <a:t>Steel door</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b="1">
                              <a:effectLst/>
                            </a:rPr>
                            <a:t>5.8</a:t>
                          </a:r>
                          <a:endParaRPr lang="en-US" sz="1200" b="1">
                            <a:effectLst/>
                            <a:latin typeface="Calibri"/>
                            <a:ea typeface="Calibri"/>
                            <a:cs typeface="Arial"/>
                          </a:endParaRPr>
                        </a:p>
                      </a:txBody>
                      <a:tcPr marL="68580" marR="68580" marT="0" marB="0" anchor="ctr"/>
                    </a:tc>
                  </a:tr>
                  <a:tr h="537462">
                    <a:tc>
                      <a:txBody>
                        <a:bodyPr/>
                        <a:lstStyle/>
                        <a:p>
                          <a:pPr marL="0" marR="0" algn="ctr">
                            <a:lnSpc>
                              <a:spcPct val="115000"/>
                            </a:lnSpc>
                            <a:spcBef>
                              <a:spcPts val="0"/>
                            </a:spcBef>
                            <a:spcAft>
                              <a:spcPts val="0"/>
                            </a:spcAft>
                          </a:pPr>
                          <a:r>
                            <a:rPr lang="en-US" sz="1100">
                              <a:effectLst/>
                            </a:rPr>
                            <a:t>Wood door</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b="1">
                              <a:effectLst/>
                            </a:rPr>
                            <a:t>2.4</a:t>
                          </a:r>
                          <a:endParaRPr lang="en-US" sz="1200" b="1">
                            <a:effectLst/>
                            <a:latin typeface="Calibri"/>
                            <a:ea typeface="Calibri"/>
                            <a:cs typeface="Arial"/>
                          </a:endParaRPr>
                        </a:p>
                      </a:txBody>
                      <a:tcPr marL="68580" marR="68580" marT="0" marB="0" anchor="ctr"/>
                    </a:tc>
                  </a:tr>
                  <a:tr h="586322">
                    <a:tc>
                      <a:txBody>
                        <a:bodyPr/>
                        <a:lstStyle/>
                        <a:p>
                          <a:pPr marL="0" marR="0" algn="ctr">
                            <a:lnSpc>
                              <a:spcPct val="115000"/>
                            </a:lnSpc>
                            <a:spcBef>
                              <a:spcPts val="0"/>
                            </a:spcBef>
                            <a:spcAft>
                              <a:spcPts val="0"/>
                            </a:spcAft>
                          </a:pPr>
                          <a:r>
                            <a:rPr lang="en-US" sz="1100" dirty="0" smtClean="0">
                              <a:effectLst/>
                            </a:rPr>
                            <a:t>door </a:t>
                          </a:r>
                          <a:r>
                            <a:rPr lang="en-US" sz="1000" dirty="0">
                              <a:effectLst/>
                            </a:rPr>
                            <a:t>(AL)</a:t>
                          </a:r>
                          <a:endParaRPr lang="en-US" sz="1100" dirty="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200" b="1" dirty="0">
                              <a:effectLst/>
                            </a:rPr>
                            <a:t>4.44</a:t>
                          </a:r>
                          <a:endParaRPr lang="en-US" sz="1200" b="1" dirty="0">
                            <a:effectLst/>
                            <a:latin typeface="Calibri"/>
                            <a:ea typeface="Calibri"/>
                            <a:cs typeface="Arial"/>
                          </a:endParaRPr>
                        </a:p>
                      </a:txBody>
                      <a:tcPr marL="68580" marR="68580" marT="0" marB="0" anchor="ctr"/>
                    </a:tc>
                  </a:tr>
                </a:tbl>
              </a:graphicData>
            </a:graphic>
          </p:graphicFrame>
        </mc:Fallback>
      </mc:AlternateContent>
    </p:spTree>
    <p:extLst>
      <p:ext uri="{BB962C8B-B14F-4D97-AF65-F5344CB8AC3E}">
        <p14:creationId xmlns:p14="http://schemas.microsoft.com/office/powerpoint/2010/main" val="1726951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dirty="0" smtClean="0"/>
              <a:t>Heating load calculation Source</a:t>
            </a:r>
            <a:endParaRPr lang="en-US" sz="3000" dirty="0"/>
          </a:p>
        </p:txBody>
      </p:sp>
      <p:sp>
        <p:nvSpPr>
          <p:cNvPr id="3" name="عنصر نائب للمحتوى 2"/>
          <p:cNvSpPr>
            <a:spLocks noGrp="1"/>
          </p:cNvSpPr>
          <p:nvPr>
            <p:ph idx="1"/>
          </p:nvPr>
        </p:nvSpPr>
        <p:spPr/>
        <p:txBody>
          <a:bodyPr>
            <a:normAutofit/>
          </a:bodyPr>
          <a:lstStyle/>
          <a:p>
            <a:pPr algn="l" rtl="0">
              <a:buFont typeface="Arial" charset="0"/>
              <a:buChar char="•"/>
              <a:defRPr/>
            </a:pPr>
            <a:r>
              <a:rPr lang="en-US" sz="2200" dirty="0">
                <a:cs typeface="Times New Roman" pitchFamily="18" charset="0"/>
              </a:rPr>
              <a:t>The heating load calculation begins with the determination of heat loss through a variety of building  for  components and situations.</a:t>
            </a:r>
          </a:p>
          <a:p>
            <a:pPr marL="68580" indent="0" algn="l" rtl="0">
              <a:buNone/>
              <a:defRPr/>
            </a:pPr>
            <a:endParaRPr lang="en-US" sz="2200" dirty="0">
              <a:cs typeface="Times New Roman" pitchFamily="18" charset="0"/>
            </a:endParaRPr>
          </a:p>
          <a:p>
            <a:pPr marL="525780" indent="-457200" algn="l" rtl="0">
              <a:buFont typeface="+mj-lt"/>
              <a:buAutoNum type="arabicPeriod"/>
              <a:defRPr/>
            </a:pPr>
            <a:r>
              <a:rPr lang="en-US" sz="2200" dirty="0">
                <a:cs typeface="Times New Roman" pitchFamily="18" charset="0"/>
              </a:rPr>
              <a:t>Walls</a:t>
            </a:r>
          </a:p>
          <a:p>
            <a:pPr marL="525780" indent="-457200" algn="l" rtl="0">
              <a:buFont typeface="+mj-lt"/>
              <a:buAutoNum type="arabicPeriod"/>
              <a:defRPr/>
            </a:pPr>
            <a:r>
              <a:rPr lang="en-US" sz="2200" dirty="0" smtClean="0">
                <a:cs typeface="Times New Roman" pitchFamily="18" charset="0"/>
              </a:rPr>
              <a:t>Windows </a:t>
            </a:r>
            <a:endParaRPr lang="en-US" sz="2200" dirty="0">
              <a:cs typeface="Times New Roman" pitchFamily="18" charset="0"/>
            </a:endParaRPr>
          </a:p>
          <a:p>
            <a:pPr marL="525780" indent="-457200" algn="l" rtl="0">
              <a:buFont typeface="+mj-lt"/>
              <a:buAutoNum type="arabicPeriod"/>
              <a:defRPr/>
            </a:pPr>
            <a:r>
              <a:rPr lang="en-US" sz="2200" dirty="0">
                <a:cs typeface="Times New Roman" pitchFamily="18" charset="0"/>
              </a:rPr>
              <a:t>Doors</a:t>
            </a:r>
          </a:p>
          <a:p>
            <a:pPr marL="525780" indent="-457200" algn="l" rtl="0">
              <a:buFont typeface="+mj-lt"/>
              <a:buAutoNum type="arabicPeriod"/>
              <a:defRPr/>
            </a:pPr>
            <a:r>
              <a:rPr lang="en-US" sz="2200" dirty="0" smtClean="0">
                <a:cs typeface="Times New Roman" pitchFamily="18" charset="0"/>
              </a:rPr>
              <a:t>Ceiling &amp; Floors</a:t>
            </a:r>
            <a:endParaRPr lang="en-US" sz="2200" dirty="0">
              <a:cs typeface="Times New Roman" pitchFamily="18" charset="0"/>
            </a:endParaRPr>
          </a:p>
          <a:p>
            <a:pPr marL="525780" indent="-457200" algn="l" rtl="0">
              <a:buFont typeface="+mj-lt"/>
              <a:buAutoNum type="arabicPeriod"/>
              <a:defRPr/>
            </a:pPr>
            <a:r>
              <a:rPr lang="en-US" sz="2200" dirty="0" smtClean="0">
                <a:cs typeface="Times New Roman" pitchFamily="18" charset="0"/>
              </a:rPr>
              <a:t>Infiltration </a:t>
            </a:r>
            <a:r>
              <a:rPr lang="en-US" sz="2200" dirty="0">
                <a:cs typeface="Times New Roman" pitchFamily="18" charset="0"/>
              </a:rPr>
              <a:t>Ventilation</a:t>
            </a:r>
          </a:p>
          <a:p>
            <a:pPr algn="l" rtl="0"/>
            <a:endParaRPr lang="en-US" sz="2200" dirty="0"/>
          </a:p>
        </p:txBody>
      </p:sp>
    </p:spTree>
    <p:extLst>
      <p:ext uri="{BB962C8B-B14F-4D97-AF65-F5344CB8AC3E}">
        <p14:creationId xmlns:p14="http://schemas.microsoft.com/office/powerpoint/2010/main" val="11179212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altLang="en-US" b="1" dirty="0" smtClean="0">
                <a:latin typeface="Times New Roman" pitchFamily="18" charset="0"/>
                <a:cs typeface="Times New Roman" pitchFamily="18" charset="0"/>
              </a:rPr>
              <a:t>The Heat load Equation</a:t>
            </a:r>
            <a:endParaRPr lang="en-US" dirty="0"/>
          </a:p>
        </p:txBody>
      </p:sp>
      <p:sp>
        <p:nvSpPr>
          <p:cNvPr id="3" name="عنصر نائب للمحتوى 2"/>
          <p:cNvSpPr>
            <a:spLocks noGrp="1"/>
          </p:cNvSpPr>
          <p:nvPr>
            <p:ph idx="1"/>
          </p:nvPr>
        </p:nvSpPr>
        <p:spPr>
          <a:xfrm>
            <a:off x="457200" y="1371600"/>
            <a:ext cx="8229600" cy="4525963"/>
          </a:xfrm>
        </p:spPr>
        <p:txBody>
          <a:bodyPr/>
          <a:lstStyle/>
          <a:p>
            <a:pPr marL="0" indent="0">
              <a:buNone/>
            </a:pPr>
            <a:r>
              <a:rPr lang="en-US" dirty="0" smtClean="0"/>
              <a:t>Sample calculation for room 1</a:t>
            </a:r>
            <a:endParaRPr lang="en-US" dirty="0"/>
          </a:p>
        </p:txBody>
      </p:sp>
      <p:sp>
        <p:nvSpPr>
          <p:cNvPr id="4" name="Content Placeholder 2"/>
          <p:cNvSpPr txBox="1">
            <a:spLocks noRot="1" noChangeAspect="1" noMove="1" noResize="1" noEditPoints="1" noAdjustHandles="1" noChangeArrowheads="1" noChangeShapeType="1" noTextEdit="1"/>
          </p:cNvSpPr>
          <p:nvPr/>
        </p:nvSpPr>
        <p:spPr>
          <a:xfrm>
            <a:off x="609600" y="1752600"/>
            <a:ext cx="8229600" cy="4525963"/>
          </a:xfrm>
          <a:prstGeom prst="rect">
            <a:avLst/>
          </a:prstGeom>
          <a:blipFill rotWithShape="1">
            <a:blip r:embed="rId2"/>
            <a:stretch>
              <a:fillRect l="-963" t="-539"/>
            </a:stretch>
          </a:blipFill>
          <a:extLst/>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Char char="•"/>
              <a:defRPr/>
            </a:pPr>
            <a:r>
              <a:rPr lang="en-US" smtClean="0">
                <a:noFill/>
              </a:rPr>
              <a:t> </a:t>
            </a:r>
            <a:endParaRPr lang="en-US" dirty="0">
              <a:noFill/>
            </a:endParaRPr>
          </a:p>
        </p:txBody>
      </p:sp>
    </p:spTree>
    <p:extLst>
      <p:ext uri="{BB962C8B-B14F-4D97-AF65-F5344CB8AC3E}">
        <p14:creationId xmlns:p14="http://schemas.microsoft.com/office/powerpoint/2010/main" val="41387888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Boiler selection</a:t>
            </a:r>
            <a:endParaRPr lang="en-US" dirty="0"/>
          </a:p>
        </p:txBody>
      </p:sp>
      <p:sp>
        <p:nvSpPr>
          <p:cNvPr id="3" name="عنصر نائب للمحتوى 2"/>
          <p:cNvSpPr>
            <a:spLocks noGrp="1"/>
          </p:cNvSpPr>
          <p:nvPr>
            <p:ph idx="1"/>
          </p:nvPr>
        </p:nvSpPr>
        <p:spPr>
          <a:xfrm>
            <a:off x="457200" y="1371600"/>
            <a:ext cx="8229600" cy="4525963"/>
          </a:xfrm>
        </p:spPr>
        <p:txBody>
          <a:bodyPr/>
          <a:lstStyle/>
          <a:p>
            <a:pPr algn="l" rtl="0"/>
            <a:r>
              <a:rPr lang="en-US" sz="2000" dirty="0" smtClean="0"/>
              <a:t>Total heat  demand for one apartment is  13794 </a:t>
            </a:r>
            <a:r>
              <a:rPr lang="en-US" sz="2000" dirty="0"/>
              <a:t>+8130 = </a:t>
            </a:r>
            <a:r>
              <a:rPr lang="en-US" sz="2000" dirty="0" smtClean="0"/>
              <a:t>21924.7 </a:t>
            </a:r>
            <a:r>
              <a:rPr lang="en-US" sz="2000" dirty="0"/>
              <a:t>W</a:t>
            </a:r>
            <a:br>
              <a:rPr lang="en-US" sz="2000" dirty="0"/>
            </a:br>
            <a:r>
              <a:rPr lang="en-US" sz="2000" dirty="0"/>
              <a:t>So the building is Residential Building (4 floor application-2 apartments for each  level</a:t>
            </a:r>
            <a:r>
              <a:rPr lang="en-US" sz="2000" dirty="0" smtClean="0"/>
              <a:t>)</a:t>
            </a:r>
            <a:r>
              <a:rPr lang="en-US" sz="2000" dirty="0"/>
              <a:t/>
            </a:r>
            <a:br>
              <a:rPr lang="en-US" sz="2000" dirty="0"/>
            </a:br>
            <a:r>
              <a:rPr lang="en-US" sz="2000" dirty="0"/>
              <a:t> </a:t>
            </a:r>
            <a:r>
              <a:rPr lang="en-US" sz="2000" dirty="0" err="1"/>
              <a:t>Qboiler</a:t>
            </a:r>
            <a:r>
              <a:rPr lang="en-US" sz="2000" dirty="0"/>
              <a:t> =1.1(</a:t>
            </a:r>
            <a:r>
              <a:rPr lang="en-US" sz="2000" dirty="0" err="1"/>
              <a:t>Qapt</a:t>
            </a:r>
            <a:r>
              <a:rPr lang="en-US" sz="2000" dirty="0"/>
              <a:t>*4*2)</a:t>
            </a:r>
            <a:br>
              <a:rPr lang="en-US" sz="2000" dirty="0"/>
            </a:br>
            <a:r>
              <a:rPr lang="en-US" sz="2000" dirty="0"/>
              <a:t>             = 1.1</a:t>
            </a:r>
            <a:r>
              <a:rPr lang="en-US" sz="2000" dirty="0" smtClean="0"/>
              <a:t>*(21924.7*4*2</a:t>
            </a:r>
            <a:r>
              <a:rPr lang="en-US" sz="2000" dirty="0"/>
              <a:t>)= 177.84 </a:t>
            </a:r>
            <a:r>
              <a:rPr lang="en-US" sz="2000" dirty="0" smtClean="0"/>
              <a:t>KW</a:t>
            </a:r>
          </a:p>
          <a:p>
            <a:pPr algn="l" rtl="0"/>
            <a:r>
              <a:rPr lang="en-US" sz="2000" dirty="0"/>
              <a:t>The boiler was selected from  The </a:t>
            </a:r>
            <a:r>
              <a:rPr lang="en-US" sz="2000" dirty="0" err="1"/>
              <a:t>sime</a:t>
            </a:r>
            <a:r>
              <a:rPr lang="en-US" sz="2000" dirty="0"/>
              <a:t> company  ,Boiler  </a:t>
            </a:r>
            <a:r>
              <a:rPr lang="en-US" sz="2000" b="1" dirty="0"/>
              <a:t>model no#  </a:t>
            </a:r>
            <a:r>
              <a:rPr lang="en-US" sz="2000" b="1" dirty="0" smtClean="0"/>
              <a:t>2R10 </a:t>
            </a:r>
            <a:r>
              <a:rPr lang="en-US" sz="2000" dirty="0" smtClean="0"/>
              <a:t>(180 KW)</a:t>
            </a:r>
            <a:endParaRPr lang="en-US" sz="2000" dirty="0"/>
          </a:p>
          <a:p>
            <a:pPr algn="l" rtl="0"/>
            <a:endParaRPr lang="en-US" sz="2000" dirty="0"/>
          </a:p>
          <a:p>
            <a:pPr marL="0" indent="0" algn="l" rtl="0">
              <a:buNone/>
            </a:pPr>
            <a:endParaRPr lang="en-US" sz="2000" dirty="0"/>
          </a:p>
          <a:p>
            <a:pPr algn="l" rtl="0"/>
            <a:endParaRPr lang="en-US" dirty="0"/>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2667000" y="3352800"/>
            <a:ext cx="3867150" cy="3143250"/>
          </a:xfrm>
          <a:prstGeom prst="rect">
            <a:avLst/>
          </a:prstGeom>
          <a:ln>
            <a:solidFill>
              <a:schemeClr val="tx1"/>
            </a:solidFill>
          </a:ln>
        </p:spPr>
      </p:pic>
    </p:spTree>
    <p:extLst>
      <p:ext uri="{BB962C8B-B14F-4D97-AF65-F5344CB8AC3E}">
        <p14:creationId xmlns:p14="http://schemas.microsoft.com/office/powerpoint/2010/main" val="16400574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Radiators selection</a:t>
            </a:r>
            <a:endParaRPr lang="ar-JO" dirty="0"/>
          </a:p>
        </p:txBody>
      </p:sp>
      <p:sp>
        <p:nvSpPr>
          <p:cNvPr id="3" name="عنصر نائب للمحتوى 2"/>
          <p:cNvSpPr>
            <a:spLocks noGrp="1"/>
          </p:cNvSpPr>
          <p:nvPr>
            <p:ph idx="1"/>
          </p:nvPr>
        </p:nvSpPr>
        <p:spPr/>
        <p:txBody>
          <a:bodyPr>
            <a:normAutofit/>
          </a:bodyPr>
          <a:lstStyle/>
          <a:p>
            <a:pPr algn="ctr" rtl="0"/>
            <a:r>
              <a:rPr lang="en-US" sz="2200" dirty="0"/>
              <a:t>LBT </a:t>
            </a:r>
            <a:r>
              <a:rPr lang="en-US" sz="2200" dirty="0" err="1"/>
              <a:t>radaitors</a:t>
            </a:r>
            <a:r>
              <a:rPr lang="en-US" sz="2200" dirty="0"/>
              <a:t> were selected according to effective cost, heating demand, availability</a:t>
            </a:r>
            <a:br>
              <a:rPr lang="en-US" sz="2200" dirty="0"/>
            </a:br>
            <a:r>
              <a:rPr lang="en-US" sz="2500" dirty="0"/>
              <a:t>Model   No#  LBT </a:t>
            </a:r>
            <a:r>
              <a:rPr lang="en-US" sz="2500" dirty="0" smtClean="0"/>
              <a:t>6/680</a:t>
            </a:r>
          </a:p>
          <a:p>
            <a:pPr algn="l" rtl="0"/>
            <a:r>
              <a:rPr lang="en-US" sz="2500" dirty="0" smtClean="0"/>
              <a:t>Output /section</a:t>
            </a:r>
            <a:br>
              <a:rPr lang="en-US" sz="2500" dirty="0" smtClean="0"/>
            </a:br>
            <a:r>
              <a:rPr lang="en-US" sz="2800" dirty="0"/>
              <a:t>192 W</a:t>
            </a:r>
            <a:endParaRPr lang="en-US" sz="2500" dirty="0" smtClean="0"/>
          </a:p>
          <a:p>
            <a:pPr marL="82296" indent="0" algn="l" rtl="0">
              <a:buNone/>
            </a:pPr>
            <a:endParaRPr lang="ar-JO" sz="2500"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5410200" y="2743200"/>
            <a:ext cx="2196465" cy="2847975"/>
          </a:xfrm>
          <a:prstGeom prst="rect">
            <a:avLst/>
          </a:prstGeom>
          <a:ln>
            <a:solidFill>
              <a:schemeClr val="tx1"/>
            </a:solidFill>
          </a:ln>
        </p:spPr>
      </p:pic>
    </p:spTree>
    <p:extLst>
      <p:ext uri="{BB962C8B-B14F-4D97-AF65-F5344CB8AC3E}">
        <p14:creationId xmlns:p14="http://schemas.microsoft.com/office/powerpoint/2010/main" val="35869554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Pump selection</a:t>
            </a:r>
            <a:endParaRPr lang="en-US"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lstStyle/>
              <a:p>
                <a:pPr algn="l" rtl="0"/>
                <a:r>
                  <a:rPr lang="en-US" sz="2000" dirty="0"/>
                  <a:t>The total heating </a:t>
                </a:r>
                <a:r>
                  <a:rPr lang="en-US" sz="2000" dirty="0" err="1"/>
                  <a:t>demond</a:t>
                </a:r>
                <a:r>
                  <a:rPr lang="en-US" sz="2000" dirty="0"/>
                  <a:t> is 177.84 KW</a:t>
                </a:r>
              </a:p>
              <a:p>
                <a:pPr marL="0" indent="0" algn="l" rtl="0">
                  <a:buNone/>
                </a:pPr>
                <a:r>
                  <a:rPr lang="en-US" sz="2000" dirty="0" err="1"/>
                  <a:t>flowrate</a:t>
                </a:r>
                <a:r>
                  <a:rPr lang="en-US" sz="2000" dirty="0"/>
                  <a:t> =</a:t>
                </a:r>
                <a14:m>
                  <m:oMath xmlns:m="http://schemas.openxmlformats.org/officeDocument/2006/math">
                    <m:r>
                      <a:rPr lang="en-US" sz="2000" i="1">
                        <a:latin typeface="Cambria Math"/>
                      </a:rPr>
                      <m:t> </m:t>
                    </m:r>
                    <m:acc>
                      <m:accPr>
                        <m:chr m:val="̇"/>
                        <m:ctrlPr>
                          <a:rPr lang="en-US" sz="2000" i="1">
                            <a:latin typeface="Cambria Math"/>
                          </a:rPr>
                        </m:ctrlPr>
                      </m:accPr>
                      <m:e>
                        <m:r>
                          <a:rPr lang="en-US" sz="2000" i="1">
                            <a:latin typeface="Cambria Math"/>
                          </a:rPr>
                          <m:t>𝑚</m:t>
                        </m:r>
                      </m:e>
                    </m:acc>
                    <m:r>
                      <a:rPr lang="en-US" sz="2000" i="1">
                        <a:latin typeface="Cambria Math"/>
                      </a:rPr>
                      <m:t>= </m:t>
                    </m:r>
                    <m:box>
                      <m:boxPr>
                        <m:ctrlPr>
                          <a:rPr lang="en-US" sz="2000" i="1">
                            <a:latin typeface="Cambria Math"/>
                          </a:rPr>
                        </m:ctrlPr>
                      </m:boxPr>
                      <m:e>
                        <m:argPr>
                          <m:argSz m:val="-1"/>
                        </m:argPr>
                        <m:f>
                          <m:fPr>
                            <m:ctrlPr>
                              <a:rPr lang="en-US" sz="2000" i="1">
                                <a:latin typeface="Cambria Math"/>
                              </a:rPr>
                            </m:ctrlPr>
                          </m:fPr>
                          <m:num>
                            <m:nary>
                              <m:naryPr>
                                <m:chr m:val="∑"/>
                                <m:limLoc m:val="undOvr"/>
                                <m:subHide m:val="on"/>
                                <m:supHide m:val="on"/>
                                <m:ctrlPr>
                                  <a:rPr lang="en-US" sz="2000" i="1">
                                    <a:latin typeface="Cambria Math"/>
                                  </a:rPr>
                                </m:ctrlPr>
                              </m:naryPr>
                              <m:sub/>
                              <m:sup/>
                              <m:e>
                                <m:r>
                                  <a:rPr lang="en-US" sz="2000" i="1">
                                    <a:latin typeface="Cambria Math"/>
                                  </a:rPr>
                                  <m:t>𝑄</m:t>
                                </m:r>
                              </m:e>
                            </m:nary>
                          </m:num>
                          <m:den>
                            <m:r>
                              <a:rPr lang="en-US" sz="2000" i="1">
                                <a:latin typeface="Cambria Math"/>
                              </a:rPr>
                              <m:t>𝑐𝑝</m:t>
                            </m:r>
                            <m:r>
                              <a:rPr lang="en-US" sz="2000" i="1">
                                <a:latin typeface="Cambria Math"/>
                              </a:rPr>
                              <m:t>∗ ∆</m:t>
                            </m:r>
                            <m:r>
                              <a:rPr lang="en-US" sz="2000" i="1">
                                <a:latin typeface="Cambria Math"/>
                              </a:rPr>
                              <m:t>𝑇</m:t>
                            </m:r>
                            <m:r>
                              <a:rPr lang="en-US" sz="2000" i="1">
                                <a:latin typeface="Cambria Math"/>
                              </a:rPr>
                              <m:t> </m:t>
                            </m:r>
                          </m:den>
                        </m:f>
                      </m:e>
                    </m:box>
                  </m:oMath>
                </a14:m>
                <a:r>
                  <a:rPr lang="en-US" sz="2000" dirty="0"/>
                  <a:t>  =</a:t>
                </a:r>
                <a14:m>
                  <m:oMath xmlns:m="http://schemas.openxmlformats.org/officeDocument/2006/math">
                    <m:f>
                      <m:fPr>
                        <m:ctrlPr>
                          <a:rPr lang="en-US" sz="2000" i="1">
                            <a:latin typeface="Cambria Math"/>
                          </a:rPr>
                        </m:ctrlPr>
                      </m:fPr>
                      <m:num>
                        <m:r>
                          <a:rPr lang="en-US" sz="2000" i="1">
                            <a:latin typeface="Cambria Math"/>
                          </a:rPr>
                          <m:t>177</m:t>
                        </m:r>
                        <m:r>
                          <a:rPr lang="en-US" sz="2000" i="1">
                            <a:latin typeface="Cambria Math"/>
                          </a:rPr>
                          <m:t>.</m:t>
                        </m:r>
                        <m:r>
                          <a:rPr lang="en-US" sz="2000" i="1">
                            <a:latin typeface="Cambria Math"/>
                          </a:rPr>
                          <m:t>84</m:t>
                        </m:r>
                      </m:num>
                      <m:den>
                        <m:r>
                          <a:rPr lang="en-US" sz="2000" i="1">
                            <a:latin typeface="Cambria Math"/>
                          </a:rPr>
                          <m:t>4</m:t>
                        </m:r>
                        <m:r>
                          <a:rPr lang="en-US" sz="2000" i="1">
                            <a:latin typeface="Cambria Math"/>
                          </a:rPr>
                          <m:t>.</m:t>
                        </m:r>
                        <m:r>
                          <a:rPr lang="en-US" sz="2000" i="1">
                            <a:latin typeface="Cambria Math"/>
                          </a:rPr>
                          <m:t>18</m:t>
                        </m:r>
                        <m:r>
                          <a:rPr lang="en-US" sz="2000" i="1">
                            <a:latin typeface="Cambria Math"/>
                          </a:rPr>
                          <m:t>∗</m:t>
                        </m:r>
                        <m:r>
                          <a:rPr lang="en-US" sz="2000" i="1">
                            <a:latin typeface="Cambria Math"/>
                          </a:rPr>
                          <m:t>10</m:t>
                        </m:r>
                      </m:den>
                    </m:f>
                    <m:r>
                      <a:rPr lang="en-US" sz="2000" i="1">
                        <a:latin typeface="Cambria Math"/>
                      </a:rPr>
                      <m:t>=</m:t>
                    </m:r>
                    <m:r>
                      <a:rPr lang="en-US" sz="2000" i="1">
                        <a:latin typeface="Cambria Math"/>
                      </a:rPr>
                      <m:t>4</m:t>
                    </m:r>
                    <m:r>
                      <a:rPr lang="en-US" sz="2000" i="1">
                        <a:latin typeface="Cambria Math"/>
                      </a:rPr>
                      <m:t>.</m:t>
                    </m:r>
                    <m:r>
                      <a:rPr lang="en-US" sz="2000" i="1">
                        <a:latin typeface="Cambria Math"/>
                      </a:rPr>
                      <m:t>25</m:t>
                    </m:r>
                    <m:r>
                      <a:rPr lang="en-US" sz="2000" i="1">
                        <a:latin typeface="Cambria Math"/>
                      </a:rPr>
                      <m:t> </m:t>
                    </m:r>
                    <m:r>
                      <a:rPr lang="en-US" sz="2000" i="1">
                        <a:latin typeface="Cambria Math"/>
                      </a:rPr>
                      <m:t>𝐿</m:t>
                    </m:r>
                    <m:r>
                      <a:rPr lang="en-US" sz="2000" i="1">
                        <a:latin typeface="Cambria Math"/>
                      </a:rPr>
                      <m:t>/</m:t>
                    </m:r>
                    <m:r>
                      <a:rPr lang="en-US" sz="2000" i="1">
                        <a:latin typeface="Cambria Math"/>
                      </a:rPr>
                      <m:t>𝑠</m:t>
                    </m:r>
                  </m:oMath>
                </a14:m>
                <a:endParaRPr lang="en-US" sz="2000" dirty="0"/>
              </a:p>
              <a:p>
                <a:pPr marL="0" indent="0" algn="l" rtl="0">
                  <a:buNone/>
                </a:pPr>
                <a:r>
                  <a:rPr lang="en-US" sz="2000" dirty="0"/>
                  <a:t>the pump expected was S55  24.9 </a:t>
                </a:r>
                <a:r>
                  <a:rPr lang="en-US" sz="2000" dirty="0" err="1"/>
                  <a:t>Kpa</a:t>
                </a:r>
                <a:r>
                  <a:rPr lang="en-US" sz="2000" dirty="0"/>
                  <a:t> </a:t>
                </a:r>
              </a:p>
              <a:p>
                <a:pPr marL="0" indent="0" algn="l" rtl="0">
                  <a:buNone/>
                </a:pPr>
                <a:r>
                  <a:rPr lang="en-US" sz="2000" dirty="0" err="1"/>
                  <a:t>L</a:t>
                </a:r>
                <a:r>
                  <a:rPr lang="en-US" sz="1500" dirty="0" err="1"/>
                  <a:t>eqv</a:t>
                </a:r>
                <a:r>
                  <a:rPr lang="en-US" sz="2000" dirty="0"/>
                  <a:t> =</a:t>
                </a:r>
                <a14:m>
                  <m:oMath xmlns:m="http://schemas.openxmlformats.org/officeDocument/2006/math">
                    <m:r>
                      <a:rPr lang="en-US" sz="2000" i="1">
                        <a:latin typeface="Cambria Math"/>
                      </a:rPr>
                      <m:t> </m:t>
                    </m:r>
                    <m:r>
                      <a:rPr lang="en-US" sz="2000" i="1">
                        <a:latin typeface="Cambria Math"/>
                      </a:rPr>
                      <m:t>𝐿</m:t>
                    </m:r>
                    <m:r>
                      <a:rPr lang="en-US" sz="2000" i="1">
                        <a:latin typeface="Cambria Math"/>
                      </a:rPr>
                      <m:t>∗</m:t>
                    </m:r>
                    <m:r>
                      <a:rPr lang="en-US" sz="2000" i="1">
                        <a:latin typeface="Cambria Math"/>
                      </a:rPr>
                      <m:t>1</m:t>
                    </m:r>
                    <m:r>
                      <a:rPr lang="en-US" sz="2000" i="1">
                        <a:latin typeface="Cambria Math"/>
                      </a:rPr>
                      <m:t>.</m:t>
                    </m:r>
                    <m:r>
                      <a:rPr lang="en-US" sz="2000" i="1">
                        <a:latin typeface="Cambria Math"/>
                      </a:rPr>
                      <m:t>5</m:t>
                    </m:r>
                  </m:oMath>
                </a14:m>
                <a:r>
                  <a:rPr lang="en-US" sz="2000" dirty="0"/>
                  <a:t> = 50*1.5 =  75 m</a:t>
                </a:r>
              </a:p>
              <a:p>
                <a:pPr marL="0" indent="0" algn="l" rtl="0">
                  <a:buNone/>
                </a:pPr>
                <a:r>
                  <a:rPr lang="en-US" sz="2000" dirty="0"/>
                  <a:t>Pump head = P = </a:t>
                </a:r>
                <a14:m>
                  <m:oMath xmlns:m="http://schemas.openxmlformats.org/officeDocument/2006/math">
                    <m:f>
                      <m:fPr>
                        <m:ctrlPr>
                          <a:rPr lang="en-US" sz="2000" i="1">
                            <a:latin typeface="Cambria Math"/>
                          </a:rPr>
                        </m:ctrlPr>
                      </m:fPr>
                      <m:num>
                        <m:r>
                          <a:rPr lang="en-US" sz="2000" i="1">
                            <a:latin typeface="Cambria Math"/>
                          </a:rPr>
                          <m:t>𝑝𝑟𝑒𝑠𝑠𝑢𝑟𝑒</m:t>
                        </m:r>
                      </m:num>
                      <m:den>
                        <m:r>
                          <a:rPr lang="en-US" sz="2000" i="1">
                            <a:latin typeface="Cambria Math"/>
                          </a:rPr>
                          <m:t>𝑙𝑒𝑛𝑔𝑡</m:t>
                        </m:r>
                        <m:r>
                          <a:rPr lang="en-US" sz="2000" i="1">
                            <a:latin typeface="Cambria Math"/>
                          </a:rPr>
                          <m:t>h</m:t>
                        </m:r>
                      </m:den>
                    </m:f>
                    <m:r>
                      <a:rPr lang="en-US" sz="2000" i="1">
                        <a:latin typeface="Cambria Math"/>
                      </a:rPr>
                      <m:t>= </m:t>
                    </m:r>
                    <m:box>
                      <m:boxPr>
                        <m:ctrlPr>
                          <a:rPr lang="en-US" sz="2000" i="1">
                            <a:latin typeface="Cambria Math"/>
                          </a:rPr>
                        </m:ctrlPr>
                      </m:boxPr>
                      <m:e>
                        <m:argPr>
                          <m:argSz m:val="-1"/>
                        </m:argPr>
                        <m:f>
                          <m:fPr>
                            <m:ctrlPr>
                              <a:rPr lang="en-US" sz="2000" i="1">
                                <a:latin typeface="Cambria Math"/>
                              </a:rPr>
                            </m:ctrlPr>
                          </m:fPr>
                          <m:num>
                            <m:r>
                              <a:rPr lang="en-US" sz="2000" i="1">
                                <a:latin typeface="Cambria Math"/>
                              </a:rPr>
                              <m:t>25</m:t>
                            </m:r>
                            <m:r>
                              <a:rPr lang="en-US" sz="2000" i="1">
                                <a:latin typeface="Cambria Math"/>
                              </a:rPr>
                              <m:t>𝐾</m:t>
                            </m:r>
                          </m:num>
                          <m:den>
                            <m:r>
                              <a:rPr lang="en-US" sz="2000" i="1">
                                <a:latin typeface="Cambria Math"/>
                              </a:rPr>
                              <m:t>75</m:t>
                            </m:r>
                          </m:den>
                        </m:f>
                      </m:e>
                    </m:box>
                  </m:oMath>
                </a14:m>
                <a:r>
                  <a:rPr lang="en-US" sz="2000" dirty="0"/>
                  <a:t> = 333.3 Pa/m</a:t>
                </a:r>
              </a:p>
              <a:p>
                <a:pPr algn="l" rtl="0"/>
                <a:endParaRPr lang="en-US"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894" t="-635"/>
                </a:stretch>
              </a:blipFill>
            </p:spPr>
            <p:txBody>
              <a:bodyPr/>
              <a:lstStyle/>
              <a:p>
                <a:r>
                  <a:rPr lang="ar-JO">
                    <a:noFill/>
                  </a:rPr>
                  <a:t> </a:t>
                </a:r>
              </a:p>
            </p:txBody>
          </p:sp>
        </mc:Fallback>
      </mc:AlternateContent>
      <p:pic>
        <p:nvPicPr>
          <p:cNvPr id="4" name="صورة 3"/>
          <p:cNvPicPr/>
          <p:nvPr/>
        </p:nvPicPr>
        <p:blipFill>
          <a:blip r:embed="rId3">
            <a:extLst>
              <a:ext uri="{28A0092B-C50C-407E-A947-70E740481C1C}">
                <a14:useLocalDpi xmlns:a14="http://schemas.microsoft.com/office/drawing/2010/main" val="0"/>
              </a:ext>
            </a:extLst>
          </a:blip>
          <a:stretch>
            <a:fillRect/>
          </a:stretch>
        </p:blipFill>
        <p:spPr>
          <a:xfrm>
            <a:off x="5518006" y="2362200"/>
            <a:ext cx="3071812" cy="3076575"/>
          </a:xfrm>
          <a:prstGeom prst="rect">
            <a:avLst/>
          </a:prstGeom>
          <a:ln>
            <a:solidFill>
              <a:schemeClr val="tx1"/>
            </a:solidFill>
          </a:ln>
        </p:spPr>
      </p:pic>
    </p:spTree>
    <p:extLst>
      <p:ext uri="{BB962C8B-B14F-4D97-AF65-F5344CB8AC3E}">
        <p14:creationId xmlns:p14="http://schemas.microsoft.com/office/powerpoint/2010/main" val="19073238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Cooling load Source</a:t>
            </a:r>
            <a:endParaRPr lang="en-US" dirty="0"/>
          </a:p>
        </p:txBody>
      </p:sp>
      <p:sp>
        <p:nvSpPr>
          <p:cNvPr id="3" name="عنصر نائب للمحتوى 2"/>
          <p:cNvSpPr>
            <a:spLocks noGrp="1"/>
          </p:cNvSpPr>
          <p:nvPr>
            <p:ph idx="1"/>
          </p:nvPr>
        </p:nvSpPr>
        <p:spPr/>
        <p:txBody>
          <a:bodyPr>
            <a:normAutofit/>
          </a:bodyPr>
          <a:lstStyle/>
          <a:p>
            <a:pPr algn="l" rtl="0"/>
            <a:r>
              <a:rPr lang="en-US" altLang="en-US" sz="2700" dirty="0" smtClean="0">
                <a:latin typeface="Times New Roman" pitchFamily="18" charset="0"/>
                <a:cs typeface="Times New Roman" pitchFamily="18" charset="0"/>
              </a:rPr>
              <a:t>Heat transfer (gain) through the building skin by conduction, as a result of the outdoor – indoor temperature difference.</a:t>
            </a:r>
          </a:p>
          <a:p>
            <a:pPr algn="l" rtl="0">
              <a:buNone/>
            </a:pPr>
            <a:endParaRPr lang="en-US" altLang="en-US" sz="2700" dirty="0" smtClean="0">
              <a:latin typeface="Times New Roman" pitchFamily="18" charset="0"/>
              <a:cs typeface="Times New Roman" pitchFamily="18" charset="0"/>
            </a:endParaRPr>
          </a:p>
          <a:p>
            <a:pPr algn="l" rtl="0"/>
            <a:r>
              <a:rPr lang="en-US" altLang="en-US" sz="2700" dirty="0" smtClean="0">
                <a:latin typeface="Times New Roman" pitchFamily="18" charset="0"/>
                <a:cs typeface="Times New Roman" pitchFamily="18" charset="0"/>
              </a:rPr>
              <a:t>Solar heat gain (radiation) through glass or other transparent materials.</a:t>
            </a:r>
          </a:p>
          <a:p>
            <a:pPr algn="l" rtl="0">
              <a:buNone/>
            </a:pPr>
            <a:endParaRPr lang="en-US" altLang="en-US" sz="2700" dirty="0" smtClean="0">
              <a:latin typeface="Times New Roman" pitchFamily="18" charset="0"/>
              <a:cs typeface="Times New Roman" pitchFamily="18" charset="0"/>
            </a:endParaRPr>
          </a:p>
          <a:p>
            <a:pPr algn="l" rtl="0"/>
            <a:r>
              <a:rPr lang="en-US" altLang="en-US" sz="2700" dirty="0" smtClean="0">
                <a:latin typeface="Times New Roman" pitchFamily="18" charset="0"/>
                <a:cs typeface="Times New Roman" pitchFamily="18" charset="0"/>
              </a:rPr>
              <a:t>Heat gains from Ventilation air and/or infiltration</a:t>
            </a:r>
          </a:p>
          <a:p>
            <a:pPr algn="l" rtl="0"/>
            <a:r>
              <a:rPr lang="en-US" altLang="en-US" sz="2700" dirty="0" smtClean="0">
                <a:latin typeface="Times New Roman" pitchFamily="18" charset="0"/>
                <a:cs typeface="Times New Roman" pitchFamily="18" charset="0"/>
              </a:rPr>
              <a:t>Internal heat gain by occupants, light, appliances, and machinery.</a:t>
            </a:r>
          </a:p>
          <a:p>
            <a:pPr algn="l" rtl="0">
              <a:buNone/>
            </a:pPr>
            <a:endParaRPr lang="ar-SA" altLang="en-US" dirty="0" smtClean="0"/>
          </a:p>
        </p:txBody>
      </p:sp>
    </p:spTree>
    <p:extLst>
      <p:ext uri="{BB962C8B-B14F-4D97-AF65-F5344CB8AC3E}">
        <p14:creationId xmlns:p14="http://schemas.microsoft.com/office/powerpoint/2010/main" val="31752264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altLang="en-US" dirty="0" smtClean="0">
                <a:latin typeface="+mn-lt"/>
                <a:cs typeface="Times New Roman" pitchFamily="18" charset="0"/>
              </a:rPr>
              <a:t>Cooling Load equation : </a:t>
            </a:r>
            <a:endParaRPr lang="en-US" dirty="0">
              <a:latin typeface="+mn-lt"/>
            </a:endParaRPr>
          </a:p>
        </p:txBody>
      </p:sp>
      <p:sp>
        <p:nvSpPr>
          <p:cNvPr id="3" name="عنصر نائب للمحتوى 2"/>
          <p:cNvSpPr>
            <a:spLocks noGrp="1"/>
          </p:cNvSpPr>
          <p:nvPr>
            <p:ph idx="1"/>
          </p:nvPr>
        </p:nvSpPr>
        <p:spPr/>
        <p:txBody>
          <a:bodyPr>
            <a:normAutofit fontScale="62500" lnSpcReduction="20000"/>
          </a:bodyPr>
          <a:lstStyle/>
          <a:p>
            <a:pPr algn="l" rtl="0">
              <a:buFont typeface="Calibri" pitchFamily="34" charset="0"/>
              <a:buAutoNum type="arabicPeriod"/>
            </a:pPr>
            <a:r>
              <a:rPr lang="en-US" altLang="en-US" dirty="0" smtClean="0">
                <a:latin typeface="Times New Roman" pitchFamily="18" charset="0"/>
                <a:cs typeface="Times New Roman" pitchFamily="18" charset="0"/>
              </a:rPr>
              <a:t>For ceiling &amp; walls :</a:t>
            </a:r>
            <a:br>
              <a:rPr lang="en-US" altLang="en-US" dirty="0" smtClean="0">
                <a:latin typeface="Times New Roman" pitchFamily="18" charset="0"/>
                <a:cs typeface="Times New Roman" pitchFamily="18" charset="0"/>
              </a:rPr>
            </a:br>
            <a:r>
              <a:rPr lang="en-US" altLang="en-US" dirty="0" smtClean="0">
                <a:latin typeface="Times New Roman" pitchFamily="18" charset="0"/>
                <a:cs typeface="Times New Roman" pitchFamily="18" charset="0"/>
              </a:rPr>
              <a:t>Q=U*A*(CLTD)</a:t>
            </a:r>
            <a:r>
              <a:rPr lang="en-US" altLang="en-US" baseline="-25000" dirty="0" err="1" smtClean="0">
                <a:latin typeface="Times New Roman" pitchFamily="18" charset="0"/>
                <a:cs typeface="Times New Roman" pitchFamily="18" charset="0"/>
              </a:rPr>
              <a:t>corr</a:t>
            </a:r>
            <a:r>
              <a:rPr lang="en-US" altLang="en-US" baseline="-25000" dirty="0" smtClean="0">
                <a:latin typeface="Times New Roman" pitchFamily="18" charset="0"/>
                <a:cs typeface="Times New Roman" pitchFamily="18" charset="0"/>
              </a:rPr>
              <a:t/>
            </a:r>
            <a:br>
              <a:rPr lang="en-US" altLang="en-US" baseline="-25000" dirty="0" smtClean="0">
                <a:latin typeface="Times New Roman" pitchFamily="18" charset="0"/>
                <a:cs typeface="Times New Roman" pitchFamily="18" charset="0"/>
              </a:rPr>
            </a:br>
            <a:r>
              <a:rPr lang="en-US" altLang="en-US" dirty="0" smtClean="0">
                <a:latin typeface="Times New Roman" pitchFamily="18" charset="0"/>
                <a:cs typeface="Times New Roman" pitchFamily="18" charset="0"/>
              </a:rPr>
              <a:t>(CLTD)</a:t>
            </a:r>
            <a:r>
              <a:rPr lang="en-US" altLang="en-US" baseline="-25000" dirty="0" err="1" smtClean="0">
                <a:latin typeface="Times New Roman" pitchFamily="18" charset="0"/>
                <a:cs typeface="Times New Roman" pitchFamily="18" charset="0"/>
              </a:rPr>
              <a:t>corr</a:t>
            </a:r>
            <a:r>
              <a:rPr lang="en-US" altLang="en-US" dirty="0" smtClean="0">
                <a:latin typeface="Times New Roman" pitchFamily="18" charset="0"/>
                <a:cs typeface="Times New Roman" pitchFamily="18" charset="0"/>
              </a:rPr>
              <a:t> =</a:t>
            </a:r>
            <a:r>
              <a:rPr lang="en-US" altLang="en-US" baseline="-25000" dirty="0" smtClean="0">
                <a:latin typeface="Times New Roman" pitchFamily="18" charset="0"/>
                <a:cs typeface="Times New Roman" pitchFamily="18" charset="0"/>
              </a:rPr>
              <a:t> </a:t>
            </a:r>
            <a:r>
              <a:rPr lang="en-US" altLang="en-US" dirty="0" smtClean="0">
                <a:latin typeface="Times New Roman" pitchFamily="18" charset="0"/>
                <a:cs typeface="Times New Roman" pitchFamily="18" charset="0"/>
              </a:rPr>
              <a:t>(CLTD + LM) K + (25.5 – Ti )+  (To – 29.4)</a:t>
            </a:r>
            <a:br>
              <a:rPr lang="en-US" altLang="en-US" dirty="0" smtClean="0">
                <a:latin typeface="Times New Roman" pitchFamily="18" charset="0"/>
                <a:cs typeface="Times New Roman" pitchFamily="18" charset="0"/>
              </a:rPr>
            </a:br>
            <a:r>
              <a:rPr lang="en-US" altLang="en-US" dirty="0" smtClean="0">
                <a:latin typeface="Times New Roman" pitchFamily="18" charset="0"/>
                <a:cs typeface="Times New Roman" pitchFamily="18" charset="0"/>
              </a:rPr>
              <a:t> </a:t>
            </a:r>
            <a:br>
              <a:rPr lang="en-US" altLang="en-US" dirty="0" smtClean="0">
                <a:latin typeface="Times New Roman" pitchFamily="18" charset="0"/>
                <a:cs typeface="Times New Roman" pitchFamily="18" charset="0"/>
              </a:rPr>
            </a:br>
            <a:r>
              <a:rPr lang="en-US" altLang="en-US" dirty="0" smtClean="0">
                <a:latin typeface="Times New Roman" pitchFamily="18" charset="0"/>
                <a:cs typeface="Times New Roman" pitchFamily="18" charset="0"/>
              </a:rPr>
              <a:t>K=1 dark color</a:t>
            </a:r>
            <a:br>
              <a:rPr lang="en-US" altLang="en-US" dirty="0" smtClean="0">
                <a:latin typeface="Times New Roman" pitchFamily="18" charset="0"/>
                <a:cs typeface="Times New Roman" pitchFamily="18" charset="0"/>
              </a:rPr>
            </a:br>
            <a:r>
              <a:rPr lang="en-US" altLang="en-US" dirty="0" smtClean="0">
                <a:latin typeface="Times New Roman" pitchFamily="18" charset="0"/>
                <a:cs typeface="Times New Roman" pitchFamily="18" charset="0"/>
              </a:rPr>
              <a:t>K=0.83 medium color</a:t>
            </a:r>
            <a:br>
              <a:rPr lang="en-US" altLang="en-US" dirty="0" smtClean="0">
                <a:latin typeface="Times New Roman" pitchFamily="18" charset="0"/>
                <a:cs typeface="Times New Roman" pitchFamily="18" charset="0"/>
              </a:rPr>
            </a:br>
            <a:r>
              <a:rPr lang="en-US" altLang="en-US" dirty="0" smtClean="0">
                <a:latin typeface="Times New Roman" pitchFamily="18" charset="0"/>
                <a:cs typeface="Times New Roman" pitchFamily="18" charset="0"/>
              </a:rPr>
              <a:t>K=0.5 light color</a:t>
            </a:r>
          </a:p>
          <a:p>
            <a:pPr algn="l" rtl="0">
              <a:buFont typeface="Calibri" pitchFamily="34" charset="0"/>
              <a:buAutoNum type="arabicPeriod"/>
            </a:pPr>
            <a:r>
              <a:rPr lang="en-US" altLang="en-US" dirty="0" smtClean="0">
                <a:latin typeface="Times New Roman" pitchFamily="18" charset="0"/>
                <a:cs typeface="Times New Roman" pitchFamily="18" charset="0"/>
              </a:rPr>
              <a:t>For  glass :</a:t>
            </a:r>
            <a:br>
              <a:rPr lang="en-US" altLang="en-US" dirty="0" smtClean="0">
                <a:latin typeface="Times New Roman" pitchFamily="18" charset="0"/>
                <a:cs typeface="Times New Roman" pitchFamily="18" charset="0"/>
              </a:rPr>
            </a:br>
            <a:r>
              <a:rPr lang="en-US" altLang="en-US" dirty="0" smtClean="0">
                <a:latin typeface="Times New Roman" pitchFamily="18" charset="0"/>
                <a:cs typeface="Times New Roman" pitchFamily="18" charset="0"/>
              </a:rPr>
              <a:t>Q=A*(SHG)*(SC)*(CLF)</a:t>
            </a:r>
          </a:p>
          <a:p>
            <a:pPr algn="l" rtl="0">
              <a:buFont typeface="Calibri" pitchFamily="34" charset="0"/>
              <a:buAutoNum type="arabicPeriod"/>
            </a:pPr>
            <a:r>
              <a:rPr lang="en-US" altLang="en-US" dirty="0" smtClean="0">
                <a:latin typeface="Times New Roman" pitchFamily="18" charset="0"/>
                <a:cs typeface="Times New Roman" pitchFamily="18" charset="0"/>
              </a:rPr>
              <a:t>For  people :</a:t>
            </a:r>
            <a:br>
              <a:rPr lang="en-US" altLang="en-US" dirty="0" smtClean="0">
                <a:latin typeface="Times New Roman" pitchFamily="18" charset="0"/>
                <a:cs typeface="Times New Roman" pitchFamily="18" charset="0"/>
              </a:rPr>
            </a:br>
            <a:r>
              <a:rPr lang="en-US" altLang="en-US" dirty="0" smtClean="0">
                <a:latin typeface="Times New Roman" pitchFamily="18" charset="0"/>
                <a:cs typeface="Times New Roman" pitchFamily="18" charset="0"/>
              </a:rPr>
              <a:t>Q</a:t>
            </a:r>
            <a:r>
              <a:rPr lang="en-US" altLang="en-US" baseline="-25000" dirty="0" smtClean="0">
                <a:latin typeface="Times New Roman" pitchFamily="18" charset="0"/>
                <a:cs typeface="Times New Roman" pitchFamily="18" charset="0"/>
              </a:rPr>
              <a:t>s</a:t>
            </a:r>
            <a:r>
              <a:rPr lang="en-US" altLang="en-US" dirty="0" smtClean="0">
                <a:latin typeface="Times New Roman" pitchFamily="18" charset="0"/>
                <a:cs typeface="Times New Roman" pitchFamily="18" charset="0"/>
              </a:rPr>
              <a:t>=</a:t>
            </a:r>
            <a:r>
              <a:rPr lang="en-US" altLang="en-US" dirty="0" err="1" smtClean="0">
                <a:latin typeface="Times New Roman" pitchFamily="18" charset="0"/>
                <a:cs typeface="Times New Roman" pitchFamily="18" charset="0"/>
              </a:rPr>
              <a:t>q</a:t>
            </a:r>
            <a:r>
              <a:rPr lang="en-US" altLang="en-US" baseline="-25000" dirty="0" err="1" smtClean="0">
                <a:latin typeface="Times New Roman" pitchFamily="18" charset="0"/>
                <a:cs typeface="Times New Roman" pitchFamily="18" charset="0"/>
              </a:rPr>
              <a:t>s</a:t>
            </a:r>
            <a:r>
              <a:rPr lang="en-US" altLang="en-US" dirty="0" smtClean="0">
                <a:latin typeface="Times New Roman" pitchFamily="18" charset="0"/>
                <a:cs typeface="Times New Roman" pitchFamily="18" charset="0"/>
              </a:rPr>
              <a:t>*n*CLF</a:t>
            </a:r>
            <a:br>
              <a:rPr lang="en-US" altLang="en-US" dirty="0" smtClean="0">
                <a:latin typeface="Times New Roman" pitchFamily="18" charset="0"/>
                <a:cs typeface="Times New Roman" pitchFamily="18" charset="0"/>
              </a:rPr>
            </a:br>
            <a:r>
              <a:rPr lang="en-US" altLang="en-US" dirty="0" err="1" smtClean="0">
                <a:latin typeface="Times New Roman" pitchFamily="18" charset="0"/>
                <a:cs typeface="Times New Roman" pitchFamily="18" charset="0"/>
              </a:rPr>
              <a:t>q</a:t>
            </a:r>
            <a:r>
              <a:rPr lang="en-US" altLang="en-US" baseline="-25000" dirty="0" err="1" smtClean="0">
                <a:latin typeface="Times New Roman" pitchFamily="18" charset="0"/>
                <a:cs typeface="Times New Roman" pitchFamily="18" charset="0"/>
              </a:rPr>
              <a:t>L</a:t>
            </a:r>
            <a:r>
              <a:rPr lang="en-US" altLang="en-US" dirty="0" smtClean="0">
                <a:latin typeface="Times New Roman" pitchFamily="18" charset="0"/>
                <a:cs typeface="Times New Roman" pitchFamily="18" charset="0"/>
              </a:rPr>
              <a:t>=</a:t>
            </a:r>
            <a:r>
              <a:rPr lang="en-US" altLang="en-US" dirty="0" err="1" smtClean="0">
                <a:latin typeface="Times New Roman" pitchFamily="18" charset="0"/>
                <a:cs typeface="Times New Roman" pitchFamily="18" charset="0"/>
              </a:rPr>
              <a:t>q</a:t>
            </a:r>
            <a:r>
              <a:rPr lang="en-US" altLang="en-US" baseline="-25000" dirty="0" err="1" smtClean="0">
                <a:latin typeface="Times New Roman" pitchFamily="18" charset="0"/>
                <a:cs typeface="Times New Roman" pitchFamily="18" charset="0"/>
              </a:rPr>
              <a:t>L</a:t>
            </a:r>
            <a:r>
              <a:rPr lang="en-US" altLang="en-US" dirty="0" smtClean="0">
                <a:latin typeface="Times New Roman" pitchFamily="18" charset="0"/>
                <a:cs typeface="Times New Roman" pitchFamily="18" charset="0"/>
              </a:rPr>
              <a:t>*n</a:t>
            </a:r>
          </a:p>
          <a:p>
            <a:pPr algn="l" rtl="0">
              <a:buFont typeface="Calibri" pitchFamily="34" charset="0"/>
              <a:buAutoNum type="arabicPeriod"/>
            </a:pPr>
            <a:r>
              <a:rPr lang="en-US" altLang="en-US" dirty="0" smtClean="0">
                <a:latin typeface="Times New Roman" pitchFamily="18" charset="0"/>
                <a:cs typeface="Times New Roman" pitchFamily="18" charset="0"/>
              </a:rPr>
              <a:t>For  lighting :</a:t>
            </a:r>
            <a:br>
              <a:rPr lang="en-US" altLang="en-US" dirty="0" smtClean="0">
                <a:latin typeface="Times New Roman" pitchFamily="18" charset="0"/>
                <a:cs typeface="Times New Roman" pitchFamily="18" charset="0"/>
              </a:rPr>
            </a:br>
            <a:r>
              <a:rPr lang="en-US" altLang="en-US" dirty="0" smtClean="0">
                <a:latin typeface="Times New Roman" pitchFamily="18" charset="0"/>
                <a:cs typeface="Times New Roman" pitchFamily="18" charset="0"/>
              </a:rPr>
              <a:t>Q</a:t>
            </a:r>
            <a:r>
              <a:rPr lang="en-US" altLang="en-US" baseline="-25000" dirty="0" smtClean="0">
                <a:latin typeface="Times New Roman" pitchFamily="18" charset="0"/>
                <a:cs typeface="Times New Roman" pitchFamily="18" charset="0"/>
              </a:rPr>
              <a:t>s</a:t>
            </a:r>
            <a:r>
              <a:rPr lang="en-US" altLang="en-US" dirty="0" smtClean="0">
                <a:latin typeface="Times New Roman" pitchFamily="18" charset="0"/>
                <a:cs typeface="Times New Roman" pitchFamily="18" charset="0"/>
              </a:rPr>
              <a:t>=W*CLF</a:t>
            </a:r>
          </a:p>
          <a:p>
            <a:pPr algn="l" rtl="0">
              <a:buFont typeface="Calibri" pitchFamily="34" charset="0"/>
              <a:buAutoNum type="arabicPeriod"/>
            </a:pPr>
            <a:r>
              <a:rPr lang="en-US" altLang="en-US" dirty="0" smtClean="0">
                <a:latin typeface="Times New Roman" pitchFamily="18" charset="0"/>
                <a:cs typeface="Times New Roman" pitchFamily="18" charset="0"/>
              </a:rPr>
              <a:t>For  </a:t>
            </a:r>
            <a:r>
              <a:rPr lang="en-US" altLang="en-US" dirty="0" err="1" smtClean="0">
                <a:latin typeface="Times New Roman" pitchFamily="18" charset="0"/>
                <a:cs typeface="Times New Roman" pitchFamily="18" charset="0"/>
              </a:rPr>
              <a:t>equipments</a:t>
            </a:r>
            <a:r>
              <a:rPr lang="en-US" altLang="en-US" dirty="0" smtClean="0">
                <a:latin typeface="Times New Roman" pitchFamily="18" charset="0"/>
                <a:cs typeface="Times New Roman" pitchFamily="18" charset="0"/>
              </a:rPr>
              <a:t> :</a:t>
            </a:r>
            <a:br>
              <a:rPr lang="en-US" altLang="en-US" dirty="0" smtClean="0">
                <a:latin typeface="Times New Roman" pitchFamily="18" charset="0"/>
                <a:cs typeface="Times New Roman" pitchFamily="18" charset="0"/>
              </a:rPr>
            </a:br>
            <a:r>
              <a:rPr lang="en-US" altLang="en-US" dirty="0" smtClean="0">
                <a:latin typeface="Times New Roman" pitchFamily="18" charset="0"/>
                <a:cs typeface="Times New Roman" pitchFamily="18" charset="0"/>
              </a:rPr>
              <a:t>Q</a:t>
            </a:r>
            <a:r>
              <a:rPr lang="en-US" altLang="en-US" baseline="-25000" dirty="0" smtClean="0">
                <a:latin typeface="Times New Roman" pitchFamily="18" charset="0"/>
                <a:cs typeface="Times New Roman" pitchFamily="18" charset="0"/>
              </a:rPr>
              <a:t>s</a:t>
            </a:r>
            <a:r>
              <a:rPr lang="en-US" altLang="en-US" dirty="0" smtClean="0">
                <a:latin typeface="Times New Roman" pitchFamily="18" charset="0"/>
                <a:cs typeface="Times New Roman" pitchFamily="18" charset="0"/>
              </a:rPr>
              <a:t>=</a:t>
            </a:r>
            <a:r>
              <a:rPr lang="en-US" altLang="en-US" dirty="0" err="1" smtClean="0">
                <a:latin typeface="Times New Roman" pitchFamily="18" charset="0"/>
                <a:cs typeface="Times New Roman" pitchFamily="18" charset="0"/>
              </a:rPr>
              <a:t>q</a:t>
            </a:r>
            <a:r>
              <a:rPr lang="en-US" altLang="en-US" baseline="-25000" dirty="0" err="1" smtClean="0">
                <a:latin typeface="Times New Roman" pitchFamily="18" charset="0"/>
                <a:cs typeface="Times New Roman" pitchFamily="18" charset="0"/>
              </a:rPr>
              <a:t>s</a:t>
            </a:r>
            <a:r>
              <a:rPr lang="en-US" altLang="en-US" dirty="0" smtClean="0">
                <a:latin typeface="Times New Roman" pitchFamily="18" charset="0"/>
                <a:cs typeface="Times New Roman" pitchFamily="18" charset="0"/>
              </a:rPr>
              <a:t>*CLF</a:t>
            </a:r>
            <a:br>
              <a:rPr lang="en-US" altLang="en-US" dirty="0" smtClean="0">
                <a:latin typeface="Times New Roman" pitchFamily="18" charset="0"/>
                <a:cs typeface="Times New Roman" pitchFamily="18" charset="0"/>
              </a:rPr>
            </a:br>
            <a:r>
              <a:rPr lang="en-US" altLang="en-US" dirty="0" smtClean="0">
                <a:latin typeface="Times New Roman" pitchFamily="18" charset="0"/>
                <a:cs typeface="Times New Roman" pitchFamily="18" charset="0"/>
              </a:rPr>
              <a:t>Q</a:t>
            </a:r>
            <a:r>
              <a:rPr lang="en-US" altLang="en-US" baseline="-25000" dirty="0" smtClean="0">
                <a:latin typeface="Times New Roman" pitchFamily="18" charset="0"/>
                <a:cs typeface="Times New Roman" pitchFamily="18" charset="0"/>
              </a:rPr>
              <a:t>L</a:t>
            </a:r>
            <a:r>
              <a:rPr lang="en-US" altLang="en-US" dirty="0" smtClean="0">
                <a:latin typeface="Times New Roman" pitchFamily="18" charset="0"/>
                <a:cs typeface="Times New Roman" pitchFamily="18" charset="0"/>
              </a:rPr>
              <a:t>=</a:t>
            </a:r>
            <a:r>
              <a:rPr lang="en-US" altLang="en-US" dirty="0" err="1" smtClean="0">
                <a:latin typeface="Times New Roman" pitchFamily="18" charset="0"/>
                <a:cs typeface="Times New Roman" pitchFamily="18" charset="0"/>
              </a:rPr>
              <a:t>q</a:t>
            </a:r>
            <a:r>
              <a:rPr lang="en-US" altLang="en-US" baseline="-25000" dirty="0" err="1" smtClean="0">
                <a:latin typeface="Times New Roman" pitchFamily="18" charset="0"/>
                <a:cs typeface="Times New Roman" pitchFamily="18" charset="0"/>
              </a:rPr>
              <a:t>L</a:t>
            </a:r>
            <a:endParaRPr lang="ar-SA" altLang="en-US" dirty="0" smtClean="0"/>
          </a:p>
        </p:txBody>
      </p:sp>
    </p:spTree>
    <p:extLst>
      <p:ext uri="{BB962C8B-B14F-4D97-AF65-F5344CB8AC3E}">
        <p14:creationId xmlns:p14="http://schemas.microsoft.com/office/powerpoint/2010/main" val="3774268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Cooling calculation </a:t>
            </a:r>
            <a:r>
              <a:rPr lang="en-US" sz="2800" dirty="0" smtClean="0"/>
              <a:t/>
            </a:r>
            <a:br>
              <a:rPr lang="en-US" sz="2800" dirty="0" smtClean="0"/>
            </a:br>
            <a:r>
              <a:rPr lang="en-US" sz="2800" dirty="0" smtClean="0"/>
              <a:t>sample calculation for room 1</a:t>
            </a:r>
            <a:endParaRPr lang="en-US" sz="2800"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457200" y="1447800"/>
                <a:ext cx="8229600" cy="5105400"/>
              </a:xfrm>
            </p:spPr>
            <p:txBody>
              <a:bodyPr>
                <a:noAutofit/>
              </a:bodyPr>
              <a:lstStyle/>
              <a:p>
                <a:pPr algn="l" rtl="0"/>
                <a:r>
                  <a:rPr lang="en-US" sz="2000" b="1" dirty="0"/>
                  <a:t>- outside wall</a:t>
                </a:r>
                <a:r>
                  <a:rPr lang="en-US" sz="2000" dirty="0"/>
                  <a:t/>
                </a:r>
                <a:br>
                  <a:rPr lang="en-US" sz="2000" dirty="0"/>
                </a:br>
                <a:r>
                  <a:rPr lang="en-US" sz="2000" dirty="0"/>
                  <a:t>North wall:</a:t>
                </a:r>
                <a:br>
                  <a:rPr lang="en-US" sz="2000" dirty="0"/>
                </a:br>
                <a:r>
                  <a:rPr lang="en-US" sz="2000" i="1" dirty="0" err="1"/>
                  <a:t>CLTD</a:t>
                </a:r>
                <a:r>
                  <a:rPr lang="en-US" sz="2000" i="1" baseline="-25000" dirty="0" err="1"/>
                  <a:t>corr</a:t>
                </a:r>
                <a:r>
                  <a:rPr lang="en-US" sz="2000" i="1" dirty="0"/>
                  <a:t>= (CLTD+LM)K + (25.5-Tin) + (To-29.4)</a:t>
                </a:r>
                <a:br>
                  <a:rPr lang="en-US" sz="2000" i="1" dirty="0"/>
                </a:br>
                <a:r>
                  <a:rPr lang="en-US" sz="2000" i="1" dirty="0"/>
                  <a:t>              = (6+0.5)0.83 +(25.5-25)+(30-29.4)</a:t>
                </a:r>
                <a:r>
                  <a:rPr lang="en-US" sz="2000" i="1" dirty="0" smtClean="0"/>
                  <a:t> = 6.5</a:t>
                </a:r>
                <a14:m>
                  <m:oMath xmlns:m="http://schemas.openxmlformats.org/officeDocument/2006/math">
                    <m:r>
                      <a:rPr lang="en-US" sz="2000" i="1">
                        <a:latin typeface="Cambria Math"/>
                      </a:rPr>
                      <m:t>℃</m:t>
                    </m:r>
                  </m:oMath>
                </a14:m>
                <a:r>
                  <a:rPr lang="en-US" sz="2000" i="1" dirty="0"/>
                  <a:t> </a:t>
                </a:r>
                <a:br>
                  <a:rPr lang="en-US" sz="2000" i="1" dirty="0"/>
                </a:br>
                <a:r>
                  <a:rPr lang="en-US" sz="2000" i="1" dirty="0" smtClean="0"/>
                  <a:t>Q</a:t>
                </a:r>
                <a:r>
                  <a:rPr lang="en-US" sz="2000" dirty="0" smtClean="0"/>
                  <a:t>N</a:t>
                </a:r>
                <a:r>
                  <a:rPr lang="en-US" sz="2000" dirty="0"/>
                  <a:t>= </a:t>
                </a:r>
                <a:r>
                  <a:rPr lang="en-US" sz="2000" i="1" dirty="0"/>
                  <a:t>UA (</a:t>
                </a:r>
                <a:r>
                  <a:rPr lang="en-US" sz="2000" i="1" dirty="0" err="1"/>
                  <a:t>CLTD</a:t>
                </a:r>
                <a:r>
                  <a:rPr lang="en-US" sz="2000" i="1" baseline="-25000" dirty="0" err="1"/>
                  <a:t>corr</a:t>
                </a:r>
                <a:r>
                  <a:rPr lang="en-US" sz="2000" i="1" dirty="0"/>
                  <a:t>)=0.869*9.43*6.5 =53.27 W</a:t>
                </a:r>
              </a:p>
              <a:p>
                <a:pPr algn="l" rtl="0"/>
                <a:r>
                  <a:rPr lang="en-US" sz="2000" dirty="0"/>
                  <a:t>North windows:</a:t>
                </a:r>
                <a:r>
                  <a:rPr lang="en-US" sz="2000" i="1" dirty="0"/>
                  <a:t> Q=A (SHGC)  (SC)  (CLF).</a:t>
                </a:r>
                <a:br>
                  <a:rPr lang="en-US" sz="2000" i="1" dirty="0"/>
                </a:br>
                <a:r>
                  <a:rPr lang="en-US" sz="2000" b="1" dirty="0"/>
                  <a:t>-Heat transmitted through glass</a:t>
                </a:r>
                <a:r>
                  <a:rPr lang="en-US" sz="2000" i="1" dirty="0"/>
                  <a:t/>
                </a:r>
                <a:br>
                  <a:rPr lang="en-US" sz="2000" i="1" dirty="0"/>
                </a:br>
                <a:r>
                  <a:rPr lang="en-US" sz="2000" i="1" dirty="0"/>
                  <a:t>Q=A (SHGC)  (SC)  (CLF).</a:t>
                </a:r>
                <a:br>
                  <a:rPr lang="en-US" sz="2000" i="1" dirty="0"/>
                </a:br>
                <a:r>
                  <a:rPr lang="en-US" sz="2000" i="1" dirty="0"/>
                  <a:t>Q=A (139)  (0.94)  (0.7)= </a:t>
                </a:r>
                <a:r>
                  <a:rPr lang="en-US" sz="2000" dirty="0"/>
                  <a:t> 375 W</a:t>
                </a:r>
              </a:p>
              <a:p>
                <a:pPr algn="l" rtl="0"/>
                <a:r>
                  <a:rPr lang="en-US" sz="2000" b="1" dirty="0"/>
                  <a:t>-Convection heat  gain</a:t>
                </a:r>
                <a:r>
                  <a:rPr lang="en-US" sz="2000" dirty="0"/>
                  <a:t/>
                </a:r>
                <a:br>
                  <a:rPr lang="en-US" sz="2000" dirty="0"/>
                </a:br>
                <a:r>
                  <a:rPr lang="en-US" sz="2000" i="1" dirty="0" err="1"/>
                  <a:t>CLTD</a:t>
                </a:r>
                <a:r>
                  <a:rPr lang="en-US" sz="2000" i="1" baseline="-25000" dirty="0" err="1"/>
                  <a:t>corr</a:t>
                </a:r>
                <a:r>
                  <a:rPr lang="en-US" sz="2000" i="1" dirty="0"/>
                  <a:t>= (CLTD) + (25.5-Tin) + (To-29.4)</a:t>
                </a:r>
                <a:br>
                  <a:rPr lang="en-US" sz="2000" i="1" dirty="0"/>
                </a:br>
                <a:r>
                  <a:rPr lang="en-US" sz="2000" i="1" dirty="0" err="1"/>
                  <a:t>CLTD</a:t>
                </a:r>
                <a:r>
                  <a:rPr lang="en-US" sz="2000" i="1" baseline="-25000" dirty="0" err="1"/>
                  <a:t>corr</a:t>
                </a:r>
                <a:r>
                  <a:rPr lang="en-US" sz="2000" i="1" dirty="0"/>
                  <a:t>= (8) + (25.5-25) + (30-29.4)= 9.1</a:t>
                </a:r>
                <a14:m>
                  <m:oMath xmlns:m="http://schemas.openxmlformats.org/officeDocument/2006/math">
                    <m:r>
                      <a:rPr lang="en-US" sz="2000" i="1">
                        <a:latin typeface="Cambria Math"/>
                      </a:rPr>
                      <m:t>℃</m:t>
                    </m:r>
                  </m:oMath>
                </a14:m>
                <a:r>
                  <a:rPr lang="en-US" sz="2000" i="1" dirty="0"/>
                  <a:t/>
                </a:r>
                <a:br>
                  <a:rPr lang="en-US" sz="2000" i="1" dirty="0"/>
                </a:br>
                <a:r>
                  <a:rPr lang="en-US" sz="2000" i="1" dirty="0"/>
                  <a:t>Q=UA </a:t>
                </a:r>
                <a:r>
                  <a:rPr lang="en-US" sz="2000" i="1" dirty="0" err="1" smtClean="0"/>
                  <a:t>CLTD</a:t>
                </a:r>
                <a:r>
                  <a:rPr lang="en-US" sz="2000" i="1" baseline="-25000" dirty="0" err="1" smtClean="0"/>
                  <a:t>corr</a:t>
                </a:r>
                <a:r>
                  <a:rPr lang="en-US" sz="2000" dirty="0" smtClean="0"/>
                  <a:t> = 6.7*4.1*9.1 = 250 W</a:t>
                </a:r>
                <a:r>
                  <a:rPr lang="en-US" sz="2000" i="1" baseline="-25000" dirty="0"/>
                  <a:t/>
                </a:r>
                <a:br>
                  <a:rPr lang="en-US" sz="2000" i="1" baseline="-25000" dirty="0"/>
                </a:br>
                <a:r>
                  <a:rPr lang="en-US" sz="2000" dirty="0" smtClean="0"/>
                  <a:t>East </a:t>
                </a:r>
                <a:r>
                  <a:rPr lang="en-US" sz="2000" dirty="0"/>
                  <a:t>wall:</a:t>
                </a:r>
                <a:r>
                  <a:rPr lang="en-US" sz="2000" i="1" dirty="0" smtClean="0"/>
                  <a:t>CLTD</a:t>
                </a:r>
                <a:r>
                  <a:rPr lang="en-US" sz="2000" i="1" baseline="-25000" dirty="0" err="1"/>
                  <a:t>corr</a:t>
                </a:r>
                <a:r>
                  <a:rPr lang="en-US" sz="2000" i="1" dirty="0"/>
                  <a:t>= (CLTD+LM)K + (25.5-Tin) + (To-29.4)</a:t>
                </a:r>
                <a:br>
                  <a:rPr lang="en-US" sz="2000" i="1" dirty="0"/>
                </a:br>
                <a:r>
                  <a:rPr lang="en-US" sz="2000" i="1" dirty="0"/>
                  <a:t>              = (13+0)0.83 +(25.5-25)+(30-29.4)</a:t>
                </a:r>
                <a:r>
                  <a:rPr lang="en-US" sz="2000" i="1" dirty="0" smtClean="0"/>
                  <a:t> = 11.89 </a:t>
                </a:r>
                <a14:m>
                  <m:oMath xmlns:m="http://schemas.openxmlformats.org/officeDocument/2006/math">
                    <m:r>
                      <a:rPr lang="en-US" sz="2000" i="1">
                        <a:latin typeface="Cambria Math"/>
                      </a:rPr>
                      <m:t>℃</m:t>
                    </m:r>
                  </m:oMath>
                </a14:m>
                <a:r>
                  <a:rPr lang="en-US" sz="2000" i="1" dirty="0"/>
                  <a:t/>
                </a:r>
                <a:br>
                  <a:rPr lang="en-US" sz="2000" i="1" dirty="0"/>
                </a:br>
                <a:r>
                  <a:rPr lang="en-US" sz="2000" i="1" dirty="0" smtClean="0"/>
                  <a:t>Q</a:t>
                </a:r>
                <a:r>
                  <a:rPr lang="en-US" sz="2000" dirty="0" smtClean="0"/>
                  <a:t>N</a:t>
                </a:r>
                <a:r>
                  <a:rPr lang="en-US" sz="2000" dirty="0"/>
                  <a:t>= </a:t>
                </a:r>
                <a:r>
                  <a:rPr lang="en-US" sz="2000" i="1" dirty="0"/>
                  <a:t>UA (</a:t>
                </a:r>
                <a:r>
                  <a:rPr lang="en-US" sz="2000" i="1" dirty="0" err="1"/>
                  <a:t>CLTD</a:t>
                </a:r>
                <a:r>
                  <a:rPr lang="en-US" sz="2000" i="1" baseline="-25000" dirty="0" err="1"/>
                  <a:t>corr</a:t>
                </a:r>
                <a:r>
                  <a:rPr lang="en-US" sz="2000" i="1" dirty="0"/>
                  <a:t>)=0.869*4.56*11.89 =47.12  </a:t>
                </a:r>
                <a:r>
                  <a:rPr lang="en-US" sz="2000" i="1" dirty="0" smtClean="0"/>
                  <a:t>W</a:t>
                </a:r>
                <a:endParaRPr lang="en-US" sz="2000"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457200" y="1447800"/>
                <a:ext cx="8229600" cy="5105400"/>
              </a:xfrm>
              <a:blipFill rotWithShape="1">
                <a:blip r:embed="rId2"/>
                <a:stretch>
                  <a:fillRect t="-597" b="-2389"/>
                </a:stretch>
              </a:blipFill>
            </p:spPr>
            <p:txBody>
              <a:bodyPr/>
              <a:lstStyle/>
              <a:p>
                <a:r>
                  <a:rPr lang="ar-JO">
                    <a:noFill/>
                  </a:rPr>
                  <a:t> </a:t>
                </a:r>
              </a:p>
            </p:txBody>
          </p:sp>
        </mc:Fallback>
      </mc:AlternateContent>
    </p:spTree>
    <p:extLst>
      <p:ext uri="{BB962C8B-B14F-4D97-AF65-F5344CB8AC3E}">
        <p14:creationId xmlns:p14="http://schemas.microsoft.com/office/powerpoint/2010/main" val="2894124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Objective</a:t>
            </a:r>
            <a:endParaRPr lang="en-US" dirty="0"/>
          </a:p>
        </p:txBody>
      </p:sp>
      <p:sp>
        <p:nvSpPr>
          <p:cNvPr id="3" name="عنصر نائب للمحتوى 2"/>
          <p:cNvSpPr>
            <a:spLocks noGrp="1"/>
          </p:cNvSpPr>
          <p:nvPr>
            <p:ph idx="1"/>
          </p:nvPr>
        </p:nvSpPr>
        <p:spPr>
          <a:xfrm>
            <a:off x="533400" y="2286000"/>
            <a:ext cx="8229600" cy="1676400"/>
          </a:xfrm>
        </p:spPr>
        <p:txBody>
          <a:bodyPr/>
          <a:lstStyle/>
          <a:p>
            <a:pPr algn="l" rtl="0"/>
            <a:r>
              <a:rPr lang="en-US" dirty="0" smtClean="0"/>
              <a:t>Comparison between traditional system(Chiller Boiler system) and geothermal system</a:t>
            </a:r>
            <a:endParaRPr lang="en-US" dirty="0"/>
          </a:p>
        </p:txBody>
      </p:sp>
    </p:spTree>
    <p:extLst>
      <p:ext uri="{BB962C8B-B14F-4D97-AF65-F5344CB8AC3E}">
        <p14:creationId xmlns:p14="http://schemas.microsoft.com/office/powerpoint/2010/main" val="28525453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Cooling calculation cont.</a:t>
            </a:r>
            <a:endParaRPr lang="en-US" dirty="0"/>
          </a:p>
        </p:txBody>
      </p:sp>
      <p:sp>
        <p:nvSpPr>
          <p:cNvPr id="3" name="عنصر نائب للمحتوى 2"/>
          <p:cNvSpPr>
            <a:spLocks noGrp="1"/>
          </p:cNvSpPr>
          <p:nvPr>
            <p:ph idx="1"/>
          </p:nvPr>
        </p:nvSpPr>
        <p:spPr>
          <a:xfrm>
            <a:off x="457200" y="1600200"/>
            <a:ext cx="8229600" cy="5257800"/>
          </a:xfrm>
        </p:spPr>
        <p:txBody>
          <a:bodyPr>
            <a:normAutofit fontScale="25000" lnSpcReduction="20000"/>
          </a:bodyPr>
          <a:lstStyle/>
          <a:p>
            <a:pPr lvl="0" algn="l" rtl="0"/>
            <a:r>
              <a:rPr lang="en-US" sz="6200" b="1" dirty="0" smtClean="0"/>
              <a:t>Inside wall</a:t>
            </a:r>
            <a:endParaRPr lang="en-US" sz="6200" dirty="0" smtClean="0"/>
          </a:p>
          <a:p>
            <a:pPr algn="l" rtl="0"/>
            <a:r>
              <a:rPr lang="en-US" sz="6200" dirty="0" smtClean="0"/>
              <a:t>West wall</a:t>
            </a:r>
          </a:p>
          <a:p>
            <a:pPr algn="l" rtl="0"/>
            <a:r>
              <a:rPr lang="en-US" sz="6200" i="1" dirty="0" smtClean="0"/>
              <a:t>Q</a:t>
            </a:r>
            <a:r>
              <a:rPr lang="en-US" sz="6200" dirty="0" smtClean="0"/>
              <a:t>W= </a:t>
            </a:r>
            <a:r>
              <a:rPr lang="en-US" sz="6200" i="1" dirty="0" smtClean="0"/>
              <a:t>UA (</a:t>
            </a:r>
            <a:r>
              <a:rPr lang="en-US" sz="6200" i="1" dirty="0" err="1" smtClean="0"/>
              <a:t>T</a:t>
            </a:r>
            <a:r>
              <a:rPr lang="en-US" sz="6200" i="1" baseline="-25000" dirty="0" err="1" smtClean="0"/>
              <a:t>un</a:t>
            </a:r>
            <a:r>
              <a:rPr lang="en-US" sz="6200" i="1" dirty="0" smtClean="0"/>
              <a:t>-T</a:t>
            </a:r>
            <a:r>
              <a:rPr lang="en-US" sz="6200" i="1" baseline="-25000" dirty="0" smtClean="0"/>
              <a:t>in</a:t>
            </a:r>
            <a:r>
              <a:rPr lang="en-US" sz="6200" i="1" dirty="0" smtClean="0"/>
              <a:t>)=1.05 *13.4*3.33 =</a:t>
            </a:r>
            <a:r>
              <a:rPr lang="en-US" sz="6200" dirty="0" smtClean="0"/>
              <a:t>46.85 W</a:t>
            </a:r>
          </a:p>
          <a:p>
            <a:pPr algn="l" rtl="0"/>
            <a:r>
              <a:rPr lang="en-US" sz="6200" dirty="0" smtClean="0"/>
              <a:t>West door</a:t>
            </a:r>
            <a:r>
              <a:rPr lang="en-US" sz="6200" i="1" dirty="0" smtClean="0"/>
              <a:t/>
            </a:r>
            <a:br>
              <a:rPr lang="en-US" sz="6200" i="1" dirty="0" smtClean="0"/>
            </a:br>
            <a:r>
              <a:rPr lang="en-US" sz="6200" i="1" dirty="0" smtClean="0"/>
              <a:t>Q</a:t>
            </a:r>
            <a:r>
              <a:rPr lang="en-US" sz="6200" dirty="0" smtClean="0"/>
              <a:t>W= </a:t>
            </a:r>
            <a:r>
              <a:rPr lang="en-US" sz="6200" i="1" dirty="0" smtClean="0"/>
              <a:t>UA (</a:t>
            </a:r>
            <a:r>
              <a:rPr lang="en-US" sz="6200" i="1" dirty="0" err="1" smtClean="0"/>
              <a:t>T</a:t>
            </a:r>
            <a:r>
              <a:rPr lang="en-US" sz="6200" i="1" baseline="-25000" dirty="0" err="1" smtClean="0"/>
              <a:t>un</a:t>
            </a:r>
            <a:r>
              <a:rPr lang="en-US" sz="6200" i="1" dirty="0" smtClean="0"/>
              <a:t>-T</a:t>
            </a:r>
            <a:r>
              <a:rPr lang="en-US" sz="6200" i="1" baseline="-25000" dirty="0" smtClean="0"/>
              <a:t>in</a:t>
            </a:r>
            <a:r>
              <a:rPr lang="en-US" sz="6200" i="1" dirty="0" smtClean="0"/>
              <a:t>)=5.8 *1.6*3.33=</a:t>
            </a:r>
            <a:r>
              <a:rPr lang="en-US" sz="6200" dirty="0" smtClean="0"/>
              <a:t>30.9 W</a:t>
            </a:r>
            <a:br>
              <a:rPr lang="en-US" sz="6200" dirty="0" smtClean="0"/>
            </a:br>
            <a:endParaRPr lang="en-US" sz="6200" dirty="0" smtClean="0"/>
          </a:p>
          <a:p>
            <a:pPr lvl="0" algn="l" rtl="0"/>
            <a:r>
              <a:rPr lang="en-US" sz="6200" b="1" dirty="0" smtClean="0"/>
              <a:t>Ventilation and Infiltration Calculation.</a:t>
            </a:r>
            <a:endParaRPr lang="en-US" sz="6200" dirty="0" smtClean="0"/>
          </a:p>
          <a:p>
            <a:pPr algn="l" rtl="0"/>
            <a:r>
              <a:rPr lang="en-US" sz="6200" dirty="0" err="1" smtClean="0"/>
              <a:t>V</a:t>
            </a:r>
            <a:r>
              <a:rPr lang="en-US" sz="6200" baseline="-25000" dirty="0" err="1" smtClean="0"/>
              <a:t>inf</a:t>
            </a:r>
            <a:r>
              <a:rPr lang="en-US" sz="6200" baseline="-25000" dirty="0" smtClean="0"/>
              <a:t> </a:t>
            </a:r>
            <a:r>
              <a:rPr lang="en-US" sz="6200" dirty="0" smtClean="0"/>
              <a:t> = 16.1 L/s </a:t>
            </a:r>
            <a:br>
              <a:rPr lang="en-US" sz="6200" dirty="0" smtClean="0"/>
            </a:br>
            <a:r>
              <a:rPr lang="en-US" sz="6200" dirty="0" err="1" smtClean="0"/>
              <a:t>V</a:t>
            </a:r>
            <a:r>
              <a:rPr lang="en-US" sz="6200" baseline="-25000" dirty="0" err="1" smtClean="0"/>
              <a:t>vent</a:t>
            </a:r>
            <a:r>
              <a:rPr lang="en-US" sz="6200" dirty="0" smtClean="0"/>
              <a:t> =  60 L/s</a:t>
            </a:r>
            <a:br>
              <a:rPr lang="en-US" sz="6200" dirty="0" smtClean="0"/>
            </a:br>
            <a:r>
              <a:rPr lang="en-US" sz="6200" dirty="0" smtClean="0"/>
              <a:t>Qs)</a:t>
            </a:r>
            <a:r>
              <a:rPr lang="en-US" sz="6200" baseline="-25000" dirty="0" err="1" smtClean="0"/>
              <a:t>vent,inf</a:t>
            </a:r>
            <a:r>
              <a:rPr lang="en-US" sz="6200" dirty="0" smtClean="0"/>
              <a:t> = 1.2 * </a:t>
            </a:r>
            <a:r>
              <a:rPr lang="en-US" sz="6200" dirty="0" err="1" smtClean="0"/>
              <a:t>V</a:t>
            </a:r>
            <a:r>
              <a:rPr lang="en-US" sz="6200" baseline="-25000" dirty="0" err="1" smtClean="0"/>
              <a:t>vent,inf</a:t>
            </a:r>
            <a:r>
              <a:rPr lang="en-US" sz="6200" dirty="0" smtClean="0"/>
              <a:t> * (T</a:t>
            </a:r>
            <a:r>
              <a:rPr lang="en-US" sz="6200" baseline="-25000" dirty="0" smtClean="0"/>
              <a:t>i</a:t>
            </a:r>
            <a:r>
              <a:rPr lang="en-US" sz="6200" dirty="0" smtClean="0"/>
              <a:t> – T</a:t>
            </a:r>
            <a:r>
              <a:rPr lang="en-US" sz="6200" baseline="-25000" dirty="0" smtClean="0"/>
              <a:t>o</a:t>
            </a:r>
            <a:r>
              <a:rPr lang="en-US" sz="6200" dirty="0" smtClean="0"/>
              <a:t>) = 1.2*60*5 =     270 W</a:t>
            </a:r>
            <a:br>
              <a:rPr lang="en-US" sz="6200" dirty="0" smtClean="0"/>
            </a:br>
            <a:r>
              <a:rPr lang="en-US" sz="6200" dirty="0" smtClean="0"/>
              <a:t>QL)</a:t>
            </a:r>
            <a:r>
              <a:rPr lang="en-US" sz="6200" baseline="-25000" dirty="0" err="1" smtClean="0"/>
              <a:t>vent,inf</a:t>
            </a:r>
            <a:r>
              <a:rPr lang="en-US" sz="6200" dirty="0" smtClean="0"/>
              <a:t> = 3 * </a:t>
            </a:r>
            <a:r>
              <a:rPr lang="en-US" sz="6200" dirty="0" err="1" smtClean="0"/>
              <a:t>V</a:t>
            </a:r>
            <a:r>
              <a:rPr lang="en-US" sz="6200" baseline="-25000" dirty="0" err="1" smtClean="0"/>
              <a:t>vent,inf</a:t>
            </a:r>
            <a:r>
              <a:rPr lang="en-US" sz="6200" dirty="0" smtClean="0"/>
              <a:t> * (</a:t>
            </a:r>
            <a:r>
              <a:rPr lang="en-US" sz="6200" dirty="0" err="1" smtClean="0"/>
              <a:t>w</a:t>
            </a:r>
            <a:r>
              <a:rPr lang="en-US" sz="6200" baseline="-25000" dirty="0" err="1" smtClean="0"/>
              <a:t>i</a:t>
            </a:r>
            <a:r>
              <a:rPr lang="en-US" sz="6200" dirty="0" smtClean="0"/>
              <a:t> – </a:t>
            </a:r>
            <a:r>
              <a:rPr lang="en-US" sz="6200" dirty="0" err="1" smtClean="0"/>
              <a:t>w</a:t>
            </a:r>
            <a:r>
              <a:rPr lang="en-US" sz="6200" baseline="-25000" dirty="0" err="1" smtClean="0"/>
              <a:t>o</a:t>
            </a:r>
            <a:r>
              <a:rPr lang="en-US" sz="6200" dirty="0" smtClean="0"/>
              <a:t>) = 3*60*3 =      540 W</a:t>
            </a:r>
            <a:br>
              <a:rPr lang="en-US" sz="6200" dirty="0" smtClean="0"/>
            </a:br>
            <a:endParaRPr lang="en-US" sz="6200" dirty="0" smtClean="0"/>
          </a:p>
          <a:p>
            <a:pPr lvl="0" algn="l" rtl="0"/>
            <a:r>
              <a:rPr lang="en-US" sz="6200" b="1" dirty="0" smtClean="0"/>
              <a:t>People</a:t>
            </a:r>
            <a:r>
              <a:rPr lang="en-US" sz="6200" i="1" dirty="0" smtClean="0"/>
              <a:t/>
            </a:r>
            <a:br>
              <a:rPr lang="en-US" sz="6200" i="1" dirty="0" smtClean="0"/>
            </a:br>
            <a:r>
              <a:rPr lang="en-US" sz="6200" i="1" dirty="0" smtClean="0"/>
              <a:t>QL= n q =  10*30 =300 W</a:t>
            </a:r>
            <a:br>
              <a:rPr lang="en-US" sz="6200" i="1" dirty="0" smtClean="0"/>
            </a:br>
            <a:r>
              <a:rPr lang="en-US" sz="6200" i="1" dirty="0" smtClean="0"/>
              <a:t>Qs= n q (CLF)=10*70*0.33= </a:t>
            </a:r>
            <a:r>
              <a:rPr lang="en-US" sz="6200" dirty="0" smtClean="0"/>
              <a:t>532 W</a:t>
            </a:r>
            <a:r>
              <a:rPr lang="en-US" sz="6200" b="1" dirty="0" smtClean="0"/>
              <a:t/>
            </a:r>
            <a:br>
              <a:rPr lang="en-US" sz="6200" b="1" dirty="0" smtClean="0"/>
            </a:br>
            <a:r>
              <a:rPr lang="en-US" sz="6200" b="1" dirty="0" smtClean="0"/>
              <a:t>Equipment(TV, Laptops)</a:t>
            </a:r>
          </a:p>
          <a:p>
            <a:pPr algn="l" rtl="0"/>
            <a:r>
              <a:rPr lang="en-US" sz="6200" i="1" dirty="0" smtClean="0"/>
              <a:t>Qs= n q (CLF)=2*100*0.65= 130 W</a:t>
            </a:r>
            <a:br>
              <a:rPr lang="en-US" sz="6200" i="1" dirty="0" smtClean="0"/>
            </a:br>
            <a:r>
              <a:rPr lang="en-US" sz="6200" i="1" dirty="0" smtClean="0"/>
              <a:t>Qs= n q (CLF)=1*150*0.65=97.5W</a:t>
            </a:r>
            <a:endParaRPr lang="en-US" sz="6200" dirty="0" smtClean="0"/>
          </a:p>
          <a:p>
            <a:pPr algn="l" rtl="0"/>
            <a:r>
              <a:rPr lang="en-US" sz="6200" b="1" dirty="0" smtClean="0"/>
              <a:t>Lighting</a:t>
            </a:r>
            <a:r>
              <a:rPr lang="en-US" sz="6200" i="1" dirty="0" smtClean="0"/>
              <a:t/>
            </a:r>
            <a:br>
              <a:rPr lang="en-US" sz="6200" i="1" dirty="0" smtClean="0"/>
            </a:br>
            <a:r>
              <a:rPr lang="en-US" sz="6200" i="1" dirty="0" smtClean="0"/>
              <a:t>Qs= n q (CLF)=4*35*0.77=107.8 </a:t>
            </a:r>
            <a:br>
              <a:rPr lang="en-US" sz="6200" i="1" dirty="0" smtClean="0"/>
            </a:br>
            <a:r>
              <a:rPr lang="en-US" sz="6200" i="1" dirty="0" smtClean="0"/>
              <a:t/>
            </a:r>
            <a:br>
              <a:rPr lang="en-US" sz="6200" i="1" dirty="0" smtClean="0"/>
            </a:br>
            <a:r>
              <a:rPr lang="en-US" sz="10000" b="1" dirty="0"/>
              <a:t>Total cooling load for </a:t>
            </a:r>
            <a:r>
              <a:rPr lang="en-US" sz="10000" b="1" dirty="0" smtClean="0"/>
              <a:t>room1 </a:t>
            </a:r>
            <a:r>
              <a:rPr lang="en-US" sz="10000" b="1" dirty="0"/>
              <a:t>is      2804.17 W</a:t>
            </a:r>
            <a:endParaRPr lang="en-US" sz="10000" dirty="0"/>
          </a:p>
          <a:p>
            <a:pPr algn="l" rtl="0"/>
            <a:endParaRPr lang="en-US" sz="6200" dirty="0" smtClean="0"/>
          </a:p>
          <a:p>
            <a:pPr marL="0" indent="0" algn="l" rtl="0">
              <a:buNone/>
            </a:pPr>
            <a:endParaRPr lang="en-US" sz="6200" dirty="0" smtClean="0"/>
          </a:p>
        </p:txBody>
      </p:sp>
    </p:spTree>
    <p:extLst>
      <p:ext uri="{BB962C8B-B14F-4D97-AF65-F5344CB8AC3E}">
        <p14:creationId xmlns:p14="http://schemas.microsoft.com/office/powerpoint/2010/main" val="24923458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Chiller selection</a:t>
            </a:r>
            <a:endParaRPr lang="en-US" dirty="0"/>
          </a:p>
        </p:txBody>
      </p:sp>
      <p:sp>
        <p:nvSpPr>
          <p:cNvPr id="3" name="عنصر نائب للمحتوى 2"/>
          <p:cNvSpPr>
            <a:spLocks noGrp="1"/>
          </p:cNvSpPr>
          <p:nvPr>
            <p:ph idx="1"/>
          </p:nvPr>
        </p:nvSpPr>
        <p:spPr/>
        <p:txBody>
          <a:bodyPr/>
          <a:lstStyle/>
          <a:p>
            <a:pPr algn="l" rtl="0"/>
            <a:r>
              <a:rPr lang="en-US" sz="2200" dirty="0"/>
              <a:t>Total cooling load is  131.05 KW</a:t>
            </a:r>
            <a:br>
              <a:rPr lang="en-US" sz="2200" dirty="0"/>
            </a:br>
            <a:r>
              <a:rPr lang="en-US" sz="2200" dirty="0">
                <a:sym typeface="Wingdings"/>
              </a:rPr>
              <a:t></a:t>
            </a:r>
            <a:r>
              <a:rPr lang="en-US" sz="2200" dirty="0"/>
              <a:t> chiller capacity = 131.05*1.1 =144.11Kw  = 41.17 T.R </a:t>
            </a:r>
          </a:p>
          <a:p>
            <a:pPr algn="l" rtl="0"/>
            <a:r>
              <a:rPr lang="en-US" sz="2200" dirty="0"/>
              <a:t>The Chiller was selected from Carrier  company</a:t>
            </a:r>
            <a:br>
              <a:rPr lang="en-US" sz="2200" dirty="0"/>
            </a:br>
            <a:r>
              <a:rPr lang="en-US" sz="2200" dirty="0"/>
              <a:t>Model No</a:t>
            </a:r>
            <a:r>
              <a:rPr lang="en-US" sz="2200" b="1" dirty="0"/>
              <a:t>.     30RAP AQUASNAP</a:t>
            </a:r>
            <a:r>
              <a:rPr lang="en-US" sz="2200" dirty="0"/>
              <a:t>  </a:t>
            </a:r>
            <a:r>
              <a:rPr lang="en-US" sz="2200" b="1" dirty="0"/>
              <a:t>unit 050</a:t>
            </a:r>
            <a:r>
              <a:rPr lang="en-US" sz="2200" dirty="0"/>
              <a:t/>
            </a:r>
            <a:br>
              <a:rPr lang="en-US" sz="2200" dirty="0"/>
            </a:br>
            <a:r>
              <a:rPr lang="en-US" sz="2200" dirty="0"/>
              <a:t> with capacity of 43.1 T.R</a:t>
            </a:r>
          </a:p>
          <a:p>
            <a:pPr algn="l" rtl="0"/>
            <a:endParaRPr lang="en-US"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4648200" y="3505200"/>
            <a:ext cx="3262630" cy="2447290"/>
          </a:xfrm>
          <a:prstGeom prst="rect">
            <a:avLst/>
          </a:prstGeom>
          <a:ln>
            <a:solidFill>
              <a:schemeClr val="tx1"/>
            </a:solidFill>
          </a:ln>
        </p:spPr>
      </p:pic>
    </p:spTree>
    <p:extLst>
      <p:ext uri="{BB962C8B-B14F-4D97-AF65-F5344CB8AC3E}">
        <p14:creationId xmlns:p14="http://schemas.microsoft.com/office/powerpoint/2010/main" val="41506919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Pump selection</a:t>
            </a:r>
            <a:endParaRPr lang="en-US"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a:bodyPr>
              <a:lstStyle/>
              <a:p>
                <a:pPr algn="l" rtl="0"/>
                <a:r>
                  <a:rPr lang="en-US" sz="2000" dirty="0" smtClean="0"/>
                  <a:t>The total cooling load is 131.05 KW</a:t>
                </a:r>
                <a:br>
                  <a:rPr lang="en-US" sz="2000" dirty="0" smtClean="0"/>
                </a:br>
                <a:r>
                  <a:rPr lang="en-US" sz="2000" dirty="0" err="1"/>
                  <a:t>flowrate</a:t>
                </a:r>
                <a:r>
                  <a:rPr lang="en-US" sz="2000" dirty="0"/>
                  <a:t> =</a:t>
                </a:r>
                <a14:m>
                  <m:oMath xmlns:m="http://schemas.openxmlformats.org/officeDocument/2006/math">
                    <m:r>
                      <a:rPr lang="en-US" sz="2000" i="1">
                        <a:latin typeface="Cambria Math"/>
                      </a:rPr>
                      <m:t> </m:t>
                    </m:r>
                    <m:acc>
                      <m:accPr>
                        <m:chr m:val="̇"/>
                        <m:ctrlPr>
                          <a:rPr lang="en-US" sz="2000" i="1">
                            <a:latin typeface="Cambria Math"/>
                          </a:rPr>
                        </m:ctrlPr>
                      </m:accPr>
                      <m:e>
                        <m:r>
                          <a:rPr lang="en-US" sz="2000" i="1">
                            <a:latin typeface="Cambria Math"/>
                          </a:rPr>
                          <m:t>𝑚</m:t>
                        </m:r>
                      </m:e>
                    </m:acc>
                    <m:r>
                      <a:rPr lang="en-US" sz="2000" i="1">
                        <a:latin typeface="Cambria Math"/>
                      </a:rPr>
                      <m:t>= </m:t>
                    </m:r>
                    <m:box>
                      <m:boxPr>
                        <m:ctrlPr>
                          <a:rPr lang="en-US" sz="2000" i="1">
                            <a:latin typeface="Cambria Math"/>
                          </a:rPr>
                        </m:ctrlPr>
                      </m:boxPr>
                      <m:e>
                        <m:argPr>
                          <m:argSz m:val="-1"/>
                        </m:argPr>
                        <m:f>
                          <m:fPr>
                            <m:ctrlPr>
                              <a:rPr lang="en-US" sz="2000" i="1">
                                <a:latin typeface="Cambria Math"/>
                              </a:rPr>
                            </m:ctrlPr>
                          </m:fPr>
                          <m:num>
                            <m:nary>
                              <m:naryPr>
                                <m:chr m:val="∑"/>
                                <m:limLoc m:val="undOvr"/>
                                <m:subHide m:val="on"/>
                                <m:supHide m:val="on"/>
                                <m:ctrlPr>
                                  <a:rPr lang="en-US" sz="2000" i="1">
                                    <a:latin typeface="Cambria Math"/>
                                  </a:rPr>
                                </m:ctrlPr>
                              </m:naryPr>
                              <m:sub/>
                              <m:sup/>
                              <m:e>
                                <m:r>
                                  <a:rPr lang="en-US" sz="2000" i="1">
                                    <a:latin typeface="Cambria Math"/>
                                  </a:rPr>
                                  <m:t>𝑄</m:t>
                                </m:r>
                              </m:e>
                            </m:nary>
                          </m:num>
                          <m:den>
                            <m:r>
                              <a:rPr lang="en-US" sz="2000" i="1">
                                <a:latin typeface="Cambria Math"/>
                              </a:rPr>
                              <m:t>𝑐𝑝</m:t>
                            </m:r>
                            <m:r>
                              <a:rPr lang="en-US" sz="2000" i="1">
                                <a:latin typeface="Cambria Math"/>
                              </a:rPr>
                              <m:t>∗ ∆</m:t>
                            </m:r>
                            <m:r>
                              <a:rPr lang="en-US" sz="2000" i="1">
                                <a:latin typeface="Cambria Math"/>
                              </a:rPr>
                              <m:t>𝑇</m:t>
                            </m:r>
                            <m:r>
                              <a:rPr lang="en-US" sz="2000" i="1">
                                <a:latin typeface="Cambria Math"/>
                              </a:rPr>
                              <m:t> </m:t>
                            </m:r>
                          </m:den>
                        </m:f>
                      </m:e>
                    </m:box>
                  </m:oMath>
                </a14:m>
                <a:r>
                  <a:rPr lang="en-US" sz="2000" dirty="0"/>
                  <a:t>  =  </a:t>
                </a:r>
                <a14:m>
                  <m:oMath xmlns:m="http://schemas.openxmlformats.org/officeDocument/2006/math">
                    <m:box>
                      <m:boxPr>
                        <m:ctrlPr>
                          <a:rPr lang="en-US" sz="2000" i="1">
                            <a:latin typeface="Cambria Math"/>
                          </a:rPr>
                        </m:ctrlPr>
                      </m:boxPr>
                      <m:e>
                        <m:argPr>
                          <m:argSz m:val="-1"/>
                        </m:argPr>
                        <m:f>
                          <m:fPr>
                            <m:ctrlPr>
                              <a:rPr lang="en-US" sz="2000" i="1">
                                <a:latin typeface="Cambria Math"/>
                              </a:rPr>
                            </m:ctrlPr>
                          </m:fPr>
                          <m:num>
                            <m:r>
                              <a:rPr lang="en-US" sz="2000" i="1">
                                <a:latin typeface="Cambria Math"/>
                              </a:rPr>
                              <m:t>1</m:t>
                            </m:r>
                            <m:r>
                              <a:rPr lang="en-US" sz="2000" b="0" i="1" smtClean="0">
                                <a:latin typeface="Cambria Math"/>
                              </a:rPr>
                              <m:t>44</m:t>
                            </m:r>
                          </m:num>
                          <m:den>
                            <m:r>
                              <a:rPr lang="en-US" sz="2000" i="1">
                                <a:latin typeface="Cambria Math"/>
                              </a:rPr>
                              <m:t>6</m:t>
                            </m:r>
                            <m:r>
                              <a:rPr lang="en-US" sz="2000" i="1">
                                <a:latin typeface="Cambria Math"/>
                              </a:rPr>
                              <m:t>∗</m:t>
                            </m:r>
                            <m:r>
                              <a:rPr lang="en-US" sz="2000" i="1">
                                <a:latin typeface="Cambria Math"/>
                              </a:rPr>
                              <m:t>4</m:t>
                            </m:r>
                            <m:r>
                              <a:rPr lang="en-US" sz="2000" i="1">
                                <a:latin typeface="Cambria Math"/>
                              </a:rPr>
                              <m:t>.</m:t>
                            </m:r>
                            <m:r>
                              <a:rPr lang="en-US" sz="2000" i="1">
                                <a:latin typeface="Cambria Math"/>
                              </a:rPr>
                              <m:t>18</m:t>
                            </m:r>
                          </m:den>
                        </m:f>
                        <m:r>
                          <a:rPr lang="en-US" sz="2000" i="1">
                            <a:latin typeface="Cambria Math"/>
                          </a:rPr>
                          <m:t>= </m:t>
                        </m:r>
                        <m:r>
                          <a:rPr lang="en-US" sz="2000" i="1">
                            <a:latin typeface="Cambria Math"/>
                          </a:rPr>
                          <m:t>5</m:t>
                        </m:r>
                        <m:r>
                          <a:rPr lang="en-US" sz="2000" i="1">
                            <a:latin typeface="Cambria Math"/>
                          </a:rPr>
                          <m:t>.</m:t>
                        </m:r>
                        <m:r>
                          <a:rPr lang="en-US" sz="2000" i="1">
                            <a:latin typeface="Cambria Math"/>
                          </a:rPr>
                          <m:t>22</m:t>
                        </m:r>
                        <m:r>
                          <a:rPr lang="en-US" sz="2000" i="1">
                            <a:latin typeface="Cambria Math"/>
                          </a:rPr>
                          <m:t> </m:t>
                        </m:r>
                        <m:r>
                          <a:rPr lang="en-US" sz="2000" i="1">
                            <a:latin typeface="Cambria Math"/>
                          </a:rPr>
                          <m:t>𝐿</m:t>
                        </m:r>
                        <m:r>
                          <a:rPr lang="en-US" sz="2000" i="1">
                            <a:latin typeface="Cambria Math"/>
                          </a:rPr>
                          <m:t>/</m:t>
                        </m:r>
                        <m:r>
                          <a:rPr lang="en-US" sz="2000" i="1">
                            <a:latin typeface="Cambria Math"/>
                          </a:rPr>
                          <m:t>𝑠</m:t>
                        </m:r>
                      </m:e>
                    </m:box>
                  </m:oMath>
                </a14:m>
                <a:r>
                  <a:rPr lang="en-US" sz="2000" dirty="0"/>
                  <a:t/>
                </a:r>
                <a:br>
                  <a:rPr lang="en-US" sz="2000" dirty="0"/>
                </a:br>
                <a:r>
                  <a:rPr lang="en-US" sz="2000" dirty="0" err="1"/>
                  <a:t>Leqv</a:t>
                </a:r>
                <a:r>
                  <a:rPr lang="en-US" sz="2000" dirty="0"/>
                  <a:t> =</a:t>
                </a:r>
                <a14:m>
                  <m:oMath xmlns:m="http://schemas.openxmlformats.org/officeDocument/2006/math">
                    <m:r>
                      <a:rPr lang="en-US" sz="2000" i="1">
                        <a:latin typeface="Cambria Math"/>
                      </a:rPr>
                      <m:t> </m:t>
                    </m:r>
                    <m:r>
                      <a:rPr lang="en-US" sz="2000" i="1">
                        <a:latin typeface="Cambria Math"/>
                      </a:rPr>
                      <m:t>𝐿</m:t>
                    </m:r>
                    <m:r>
                      <a:rPr lang="en-US" sz="2000" i="1">
                        <a:latin typeface="Cambria Math"/>
                      </a:rPr>
                      <m:t>∗</m:t>
                    </m:r>
                    <m:r>
                      <a:rPr lang="en-US" sz="2000" i="1">
                        <a:latin typeface="Cambria Math"/>
                      </a:rPr>
                      <m:t>1</m:t>
                    </m:r>
                    <m:r>
                      <a:rPr lang="en-US" sz="2000" i="1">
                        <a:latin typeface="Cambria Math"/>
                      </a:rPr>
                      <m:t>.</m:t>
                    </m:r>
                    <m:r>
                      <a:rPr lang="en-US" sz="2000" i="1">
                        <a:latin typeface="Cambria Math"/>
                      </a:rPr>
                      <m:t>5</m:t>
                    </m:r>
                  </m:oMath>
                </a14:m>
                <a:r>
                  <a:rPr lang="en-US" sz="2000" dirty="0"/>
                  <a:t> = 51*1.5 =  76.5 m</a:t>
                </a:r>
              </a:p>
              <a:p>
                <a:pPr algn="l" rtl="0"/>
                <a:r>
                  <a:rPr lang="en-US" sz="2000" dirty="0"/>
                  <a:t>Pump was selected as S55  19.1 </a:t>
                </a:r>
                <a:r>
                  <a:rPr lang="en-US" sz="2000" dirty="0" err="1"/>
                  <a:t>KPa</a:t>
                </a:r>
                <a:r>
                  <a:rPr lang="en-US" sz="2000" dirty="0"/>
                  <a:t>  ( as shown in Chapter 7)</a:t>
                </a:r>
              </a:p>
              <a:p>
                <a:pPr algn="l" rtl="0"/>
                <a:r>
                  <a:rPr lang="en-US" sz="2000" dirty="0"/>
                  <a:t>Pump head = P = </a:t>
                </a:r>
                <a14:m>
                  <m:oMath xmlns:m="http://schemas.openxmlformats.org/officeDocument/2006/math">
                    <m:f>
                      <m:fPr>
                        <m:ctrlPr>
                          <a:rPr lang="en-US" sz="2000" i="1">
                            <a:latin typeface="Cambria Math"/>
                          </a:rPr>
                        </m:ctrlPr>
                      </m:fPr>
                      <m:num>
                        <m:r>
                          <a:rPr lang="en-US" sz="2000" i="1">
                            <a:latin typeface="Cambria Math"/>
                          </a:rPr>
                          <m:t>𝑝𝑟𝑒𝑠𝑠𝑢𝑟𝑒</m:t>
                        </m:r>
                      </m:num>
                      <m:den>
                        <m:r>
                          <a:rPr lang="en-US" sz="2000" i="1">
                            <a:latin typeface="Cambria Math"/>
                          </a:rPr>
                          <m:t>𝑙𝑒𝑛𝑔𝑡</m:t>
                        </m:r>
                        <m:r>
                          <a:rPr lang="en-US" sz="2000" i="1">
                            <a:latin typeface="Cambria Math"/>
                          </a:rPr>
                          <m:t>h</m:t>
                        </m:r>
                      </m:den>
                    </m:f>
                    <m:r>
                      <a:rPr lang="en-US" sz="2000" i="1">
                        <a:latin typeface="Cambria Math"/>
                      </a:rPr>
                      <m:t>= </m:t>
                    </m:r>
                    <m:box>
                      <m:boxPr>
                        <m:ctrlPr>
                          <a:rPr lang="en-US" sz="2000" i="1">
                            <a:latin typeface="Cambria Math"/>
                          </a:rPr>
                        </m:ctrlPr>
                      </m:boxPr>
                      <m:e>
                        <m:argPr>
                          <m:argSz m:val="-1"/>
                        </m:argPr>
                        <m:f>
                          <m:fPr>
                            <m:ctrlPr>
                              <a:rPr lang="en-US" sz="2000" i="1">
                                <a:latin typeface="Cambria Math"/>
                              </a:rPr>
                            </m:ctrlPr>
                          </m:fPr>
                          <m:num>
                            <m:r>
                              <a:rPr lang="en-US" sz="2000" i="1">
                                <a:latin typeface="Cambria Math"/>
                              </a:rPr>
                              <m:t>19</m:t>
                            </m:r>
                            <m:r>
                              <a:rPr lang="en-US" sz="2000" i="1">
                                <a:latin typeface="Cambria Math"/>
                              </a:rPr>
                              <m:t>.</m:t>
                            </m:r>
                            <m:r>
                              <a:rPr lang="en-US" sz="2000" i="1">
                                <a:latin typeface="Cambria Math"/>
                              </a:rPr>
                              <m:t>1</m:t>
                            </m:r>
                          </m:num>
                          <m:den>
                            <m:r>
                              <a:rPr lang="en-US" sz="2000" i="1">
                                <a:latin typeface="Cambria Math"/>
                              </a:rPr>
                              <m:t>7</m:t>
                            </m:r>
                            <m:r>
                              <a:rPr lang="en-US" sz="2000" b="0" i="1" smtClean="0">
                                <a:latin typeface="Cambria Math"/>
                              </a:rPr>
                              <m:t>6</m:t>
                            </m:r>
                            <m:r>
                              <a:rPr lang="en-US" sz="2000" b="0" i="1" smtClean="0">
                                <a:latin typeface="Cambria Math"/>
                              </a:rPr>
                              <m:t>.</m:t>
                            </m:r>
                            <m:r>
                              <a:rPr lang="en-US" sz="2000" b="0" i="1" smtClean="0">
                                <a:latin typeface="Cambria Math"/>
                              </a:rPr>
                              <m:t>5</m:t>
                            </m:r>
                          </m:den>
                        </m:f>
                      </m:e>
                    </m:box>
                  </m:oMath>
                </a14:m>
                <a:r>
                  <a:rPr lang="en-US" sz="2000" dirty="0"/>
                  <a:t> = 249.7 Pa/m</a:t>
                </a:r>
              </a:p>
              <a:p>
                <a:pPr algn="l" rtl="0"/>
                <a:r>
                  <a:rPr lang="en-US" sz="2000" b="1" dirty="0" smtClean="0"/>
                  <a:t>Armstrong company  Model No. S55</a:t>
                </a:r>
              </a:p>
              <a:p>
                <a:pPr algn="l" rtl="0"/>
                <a:endParaRPr lang="en-US" sz="2000" dirty="0"/>
              </a:p>
              <a:p>
                <a:pPr marL="0" indent="0" algn="l" rtl="0">
                  <a:buNone/>
                </a:pPr>
                <a:endParaRPr lang="en-US" sz="2000" dirty="0" smtClean="0"/>
              </a:p>
              <a:p>
                <a:pPr marL="0" indent="0" algn="l" rtl="0">
                  <a:buNone/>
                </a:pPr>
                <a:r>
                  <a:rPr lang="en-US" sz="2000" dirty="0"/>
                  <a:t/>
                </a:r>
                <a:br>
                  <a:rPr lang="en-US" sz="2000" dirty="0"/>
                </a:br>
                <a:r>
                  <a:rPr lang="en-US" sz="2000" dirty="0"/>
                  <a:t/>
                </a:r>
                <a:br>
                  <a:rPr lang="en-US" sz="2000" dirty="0"/>
                </a:br>
                <a:endParaRPr lang="en-US" sz="2000"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t="-635"/>
                </a:stretch>
              </a:blipFill>
            </p:spPr>
            <p:txBody>
              <a:bodyPr/>
              <a:lstStyle/>
              <a:p>
                <a:r>
                  <a:rPr lang="ar-JO">
                    <a:noFill/>
                  </a:rPr>
                  <a:t> </a:t>
                </a:r>
              </a:p>
            </p:txBody>
          </p:sp>
        </mc:Fallback>
      </mc:AlternateContent>
      <p:pic>
        <p:nvPicPr>
          <p:cNvPr id="4" name="صورة 3"/>
          <p:cNvPicPr/>
          <p:nvPr/>
        </p:nvPicPr>
        <p:blipFill>
          <a:blip r:embed="rId3">
            <a:extLst>
              <a:ext uri="{28A0092B-C50C-407E-A947-70E740481C1C}">
                <a14:useLocalDpi xmlns:a14="http://schemas.microsoft.com/office/drawing/2010/main" val="0"/>
              </a:ext>
            </a:extLst>
          </a:blip>
          <a:stretch>
            <a:fillRect/>
          </a:stretch>
        </p:blipFill>
        <p:spPr>
          <a:xfrm>
            <a:off x="5257800" y="3429000"/>
            <a:ext cx="3071812" cy="3076575"/>
          </a:xfrm>
          <a:prstGeom prst="rect">
            <a:avLst/>
          </a:prstGeom>
          <a:ln>
            <a:solidFill>
              <a:schemeClr val="tx1"/>
            </a:solidFill>
          </a:ln>
        </p:spPr>
      </p:pic>
    </p:spTree>
    <p:extLst>
      <p:ext uri="{BB962C8B-B14F-4D97-AF65-F5344CB8AC3E}">
        <p14:creationId xmlns:p14="http://schemas.microsoft.com/office/powerpoint/2010/main" val="10783410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667000"/>
            <a:ext cx="8229600" cy="1143000"/>
          </a:xfrm>
        </p:spPr>
        <p:txBody>
          <a:bodyPr/>
          <a:lstStyle/>
          <a:p>
            <a:r>
              <a:rPr lang="en-US" dirty="0" smtClean="0"/>
              <a:t>         Geothermal system</a:t>
            </a:r>
            <a:endParaRPr lang="ar-JO" dirty="0"/>
          </a:p>
        </p:txBody>
      </p:sp>
    </p:spTree>
    <p:extLst>
      <p:ext uri="{BB962C8B-B14F-4D97-AF65-F5344CB8AC3E}">
        <p14:creationId xmlns:p14="http://schemas.microsoft.com/office/powerpoint/2010/main" val="37010904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a:bodyPr>
          <a:lstStyle/>
          <a:p>
            <a:pPr marL="0" indent="0" algn="l">
              <a:buNone/>
            </a:pPr>
            <a:r>
              <a:rPr lang="en-US" dirty="0" smtClean="0">
                <a:latin typeface="Times New Roman" pitchFamily="18" charset="0"/>
                <a:cs typeface="Times New Roman" pitchFamily="18" charset="0"/>
              </a:rPr>
              <a:t>Introduction</a:t>
            </a:r>
            <a:r>
              <a:rPr lang="en-US" dirty="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marL="0" indent="0">
              <a:buNone/>
            </a:pPr>
            <a:endParaRPr lang="en-US" dirty="0" smtClean="0">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a:p>
            <a:pPr marL="0" indent="0" algn="l">
              <a:buNone/>
            </a:pPr>
            <a:r>
              <a:rPr lang="en-US" sz="2200" dirty="0">
                <a:latin typeface="Times New Roman" pitchFamily="18" charset="0"/>
                <a:cs typeface="Times New Roman" pitchFamily="18" charset="0"/>
              </a:rPr>
              <a:t>Heat from the earth can be used as an energy source in many ways form large and complex power station to small and relatively simple pumping system .This heat energy known as geothermal energy, Then thermal energy is generated and stored in the Earth and determines the temperature that converted to an energy that used for cooling and heating</a:t>
            </a:r>
            <a:r>
              <a:rPr lang="en-US" dirty="0">
                <a:latin typeface="Times New Roman" pitchFamily="18" charset="0"/>
                <a:cs typeface="Times New Roman" pitchFamily="18" charset="0"/>
              </a:rPr>
              <a:t>. </a:t>
            </a:r>
          </a:p>
          <a:p>
            <a:pPr marL="0" indent="0">
              <a:buNone/>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5428182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noAutofit/>
          </a:bodyPr>
          <a:lstStyle/>
          <a:p>
            <a:r>
              <a:rPr lang="en-US" dirty="0" smtClean="0"/>
              <a:t>Type of Geothermal Exchange Systems:</a:t>
            </a:r>
          </a:p>
        </p:txBody>
      </p:sp>
      <p:sp>
        <p:nvSpPr>
          <p:cNvPr id="3" name="Content Placeholder 2"/>
          <p:cNvSpPr>
            <a:spLocks noGrp="1"/>
          </p:cNvSpPr>
          <p:nvPr>
            <p:ph idx="1"/>
          </p:nvPr>
        </p:nvSpPr>
        <p:spPr/>
        <p:txBody>
          <a:bodyPr>
            <a:normAutofit/>
          </a:bodyPr>
          <a:lstStyle/>
          <a:p>
            <a:pPr marL="514350" indent="-514350" algn="l" rtl="0">
              <a:buFont typeface="+mj-lt"/>
              <a:buAutoNum type="arabicPeriod"/>
              <a:defRPr/>
            </a:pPr>
            <a:endParaRPr lang="en-US" sz="2500" dirty="0" smtClean="0"/>
          </a:p>
          <a:p>
            <a:pPr marL="514350" indent="-514350" algn="l" rtl="0">
              <a:buFont typeface="+mj-lt"/>
              <a:buAutoNum type="arabicPeriod"/>
              <a:defRPr/>
            </a:pPr>
            <a:r>
              <a:rPr lang="en-US" sz="2500" dirty="0" smtClean="0"/>
              <a:t>Open loop </a:t>
            </a:r>
            <a:r>
              <a:rPr lang="en-US" sz="2500" dirty="0"/>
              <a:t>Geothermal Exchange </a:t>
            </a:r>
            <a:r>
              <a:rPr lang="en-US" sz="2500" dirty="0" smtClean="0"/>
              <a:t>System.</a:t>
            </a:r>
          </a:p>
          <a:p>
            <a:pPr marL="514350" indent="-514350" algn="l" rtl="0">
              <a:buFont typeface="+mj-lt"/>
              <a:buAutoNum type="arabicPeriod"/>
              <a:defRPr/>
            </a:pPr>
            <a:endParaRPr lang="en-US" sz="2500" dirty="0"/>
          </a:p>
          <a:p>
            <a:pPr marL="514350" indent="-514350" algn="l" rtl="0">
              <a:buFont typeface="+mj-lt"/>
              <a:buAutoNum type="arabicPeriod"/>
              <a:defRPr/>
            </a:pPr>
            <a:r>
              <a:rPr lang="en-US" sz="2500" dirty="0" smtClean="0"/>
              <a:t>Closed loop </a:t>
            </a:r>
            <a:r>
              <a:rPr lang="en-US" sz="2500" dirty="0"/>
              <a:t>Geothermal Exchange </a:t>
            </a:r>
            <a:r>
              <a:rPr lang="en-US" sz="2500" dirty="0" smtClean="0"/>
              <a:t>System.</a:t>
            </a:r>
          </a:p>
          <a:p>
            <a:pPr marL="0" indent="0" algn="l" rtl="0">
              <a:buFont typeface="Arial" charset="0"/>
              <a:buNone/>
              <a:defRPr/>
            </a:pPr>
            <a:endParaRPr lang="en-US" sz="2500" dirty="0" smtClean="0"/>
          </a:p>
        </p:txBody>
      </p:sp>
    </p:spTree>
    <p:extLst>
      <p:ext uri="{BB962C8B-B14F-4D97-AF65-F5344CB8AC3E}">
        <p14:creationId xmlns:p14="http://schemas.microsoft.com/office/powerpoint/2010/main" val="40575280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l"/>
            <a:r>
              <a:rPr lang="en-US" sz="3200" smtClean="0">
                <a:solidFill>
                  <a:srgbClr val="FF0000"/>
                </a:solidFill>
              </a:rPr>
              <a:t>Open loop Geothermal Exchange System:</a:t>
            </a:r>
          </a:p>
        </p:txBody>
      </p:sp>
      <p:sp>
        <p:nvSpPr>
          <p:cNvPr id="7171" name="Content Placeholder 2"/>
          <p:cNvSpPr>
            <a:spLocks noGrp="1"/>
          </p:cNvSpPr>
          <p:nvPr>
            <p:ph idx="1"/>
          </p:nvPr>
        </p:nvSpPr>
        <p:spPr>
          <a:xfrm>
            <a:off x="457200" y="1447800"/>
            <a:ext cx="8229600" cy="4525963"/>
          </a:xfrm>
        </p:spPr>
        <p:txBody>
          <a:bodyPr>
            <a:normAutofit/>
          </a:bodyPr>
          <a:lstStyle/>
          <a:p>
            <a:pPr algn="l" rtl="0"/>
            <a:r>
              <a:rPr lang="en-US" sz="2200" dirty="0" smtClean="0"/>
              <a:t>An open loop system is quite uncommon due to the fact that it relies on a nearby body of water.</a:t>
            </a:r>
          </a:p>
          <a:p>
            <a:pPr algn="l" rtl="0"/>
            <a:endParaRPr lang="en-US" sz="2200" dirty="0" smtClean="0"/>
          </a:p>
          <a:p>
            <a:pPr algn="l" rtl="0"/>
            <a:r>
              <a:rPr lang="en-US" sz="2200" dirty="0" smtClean="0"/>
              <a:t>The water from the body of water flows (underground) to the heat exchanger in the heat pump and then back out again.</a:t>
            </a:r>
          </a:p>
          <a:p>
            <a:pPr algn="l" rtl="0"/>
            <a:endParaRPr lang="en-US" sz="2200" dirty="0" smtClean="0"/>
          </a:p>
          <a:p>
            <a:pPr algn="l" rtl="0"/>
            <a:r>
              <a:rPr lang="en-US" sz="2200" dirty="0" smtClean="0"/>
              <a:t>More efficient than a closed loop system.</a:t>
            </a:r>
          </a:p>
        </p:txBody>
      </p:sp>
    </p:spTree>
    <p:extLst>
      <p:ext uri="{BB962C8B-B14F-4D97-AF65-F5344CB8AC3E}">
        <p14:creationId xmlns:p14="http://schemas.microsoft.com/office/powerpoint/2010/main" val="36416263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33400" y="762000"/>
            <a:ext cx="7772400" cy="5257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62238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lgn="l"/>
            <a:r>
              <a:rPr lang="en-US" sz="3200" smtClean="0">
                <a:solidFill>
                  <a:srgbClr val="FF0000"/>
                </a:solidFill>
              </a:rPr>
              <a:t>Closed loop Geothermal Exchange System:</a:t>
            </a:r>
          </a:p>
        </p:txBody>
      </p:sp>
      <p:sp>
        <p:nvSpPr>
          <p:cNvPr id="9219" name="Content Placeholder 2"/>
          <p:cNvSpPr>
            <a:spLocks noGrp="1"/>
          </p:cNvSpPr>
          <p:nvPr>
            <p:ph idx="1"/>
          </p:nvPr>
        </p:nvSpPr>
        <p:spPr>
          <a:xfrm>
            <a:off x="457200" y="2133600"/>
            <a:ext cx="8229600" cy="3992563"/>
          </a:xfrm>
        </p:spPr>
        <p:txBody>
          <a:bodyPr>
            <a:normAutofit/>
          </a:bodyPr>
          <a:lstStyle/>
          <a:p>
            <a:pPr algn="l" rtl="0"/>
            <a:r>
              <a:rPr lang="en-US" sz="2200" dirty="0" smtClean="0"/>
              <a:t>A closed loop system is the most common type of geothermal exchange system simply because it does not require a nearby body of water to pull from. </a:t>
            </a:r>
          </a:p>
          <a:p>
            <a:pPr algn="l" rtl="0"/>
            <a:endParaRPr lang="en-US" sz="2200" dirty="0" smtClean="0"/>
          </a:p>
          <a:p>
            <a:pPr algn="l" rtl="0"/>
            <a:r>
              <a:rPr lang="en-US" sz="2200" dirty="0" smtClean="0"/>
              <a:t>Has two different types.</a:t>
            </a:r>
          </a:p>
        </p:txBody>
      </p:sp>
    </p:spTree>
    <p:extLst>
      <p:ext uri="{BB962C8B-B14F-4D97-AF65-F5344CB8AC3E}">
        <p14:creationId xmlns:p14="http://schemas.microsoft.com/office/powerpoint/2010/main" val="2790643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3050"/>
            <a:ext cx="3946525" cy="869950"/>
          </a:xfrm>
        </p:spPr>
        <p:txBody>
          <a:bodyPr>
            <a:normAutofit/>
          </a:bodyPr>
          <a:lstStyle/>
          <a:p>
            <a:pPr>
              <a:defRPr/>
            </a:pPr>
            <a:r>
              <a:rPr lang="en-US" sz="3000" dirty="0">
                <a:solidFill>
                  <a:schemeClr val="tx2">
                    <a:lumMod val="60000"/>
                    <a:lumOff val="40000"/>
                  </a:schemeClr>
                </a:solidFill>
              </a:rPr>
              <a:t>1. Vertical loop system:</a:t>
            </a:r>
            <a:r>
              <a:rPr lang="en-US" sz="3000" dirty="0"/>
              <a:t/>
            </a:r>
            <a:br>
              <a:rPr lang="en-US" sz="3000" dirty="0"/>
            </a:br>
            <a:endParaRPr lang="en-US" sz="3000" dirty="0"/>
          </a:p>
        </p:txBody>
      </p:sp>
      <p:sp>
        <p:nvSpPr>
          <p:cNvPr id="7" name="Text Placeholder 6"/>
          <p:cNvSpPr>
            <a:spLocks noGrp="1"/>
          </p:cNvSpPr>
          <p:nvPr>
            <p:ph type="body" idx="2"/>
          </p:nvPr>
        </p:nvSpPr>
        <p:spPr>
          <a:xfrm>
            <a:off x="457200" y="990600"/>
            <a:ext cx="3810000" cy="5135563"/>
          </a:xfrm>
        </p:spPr>
        <p:txBody>
          <a:bodyPr>
            <a:normAutofit/>
          </a:bodyPr>
          <a:lstStyle/>
          <a:p>
            <a:pPr marL="457200" indent="-457200" algn="l" eaLnBrk="1" hangingPunct="1">
              <a:buFont typeface="Arial" pitchFamily="34" charset="0"/>
              <a:buChar char="•"/>
              <a:defRPr/>
            </a:pPr>
            <a:r>
              <a:rPr lang="en-US" sz="2200" dirty="0" smtClean="0"/>
              <a:t>This </a:t>
            </a:r>
            <a:r>
              <a:rPr lang="en-US" sz="2200" dirty="0"/>
              <a:t>type is ideal </a:t>
            </a:r>
            <a:r>
              <a:rPr lang="en-US" sz="2200" dirty="0" smtClean="0"/>
              <a:t>for area </a:t>
            </a:r>
            <a:r>
              <a:rPr lang="en-US" sz="2200" dirty="0"/>
              <a:t>is limited and </a:t>
            </a:r>
            <a:r>
              <a:rPr lang="en-US" sz="2200" dirty="0" smtClean="0"/>
              <a:t>the depth </a:t>
            </a:r>
            <a:r>
              <a:rPr lang="en-US" sz="2200" dirty="0"/>
              <a:t>of drilled </a:t>
            </a:r>
            <a:r>
              <a:rPr lang="en-US" sz="2200" dirty="0" smtClean="0"/>
              <a:t>holes between </a:t>
            </a:r>
            <a:r>
              <a:rPr lang="en-US" sz="2200" dirty="0"/>
              <a:t>46 to 138 m</a:t>
            </a:r>
            <a:r>
              <a:rPr lang="en-US" sz="2200" dirty="0" smtClean="0"/>
              <a:t>.</a:t>
            </a:r>
          </a:p>
          <a:p>
            <a:pPr algn="l" eaLnBrk="1" hangingPunct="1">
              <a:defRPr/>
            </a:pPr>
            <a:endParaRPr lang="en-US" sz="2200" dirty="0"/>
          </a:p>
          <a:p>
            <a:pPr marL="457200" indent="-457200" algn="l" eaLnBrk="1" hangingPunct="1">
              <a:buFont typeface="Arial" pitchFamily="34" charset="0"/>
              <a:buChar char="•"/>
              <a:defRPr/>
            </a:pPr>
            <a:r>
              <a:rPr lang="en-US" sz="2200" dirty="0"/>
              <a:t>More expensive </a:t>
            </a:r>
            <a:r>
              <a:rPr lang="en-US" sz="2200" dirty="0" smtClean="0"/>
              <a:t>than the horizontal type, due to more depth of the well holes.</a:t>
            </a:r>
          </a:p>
        </p:txBody>
      </p:sp>
      <p:pic>
        <p:nvPicPr>
          <p:cNvPr id="10244" name="Picture 5" descr="vv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3725" y="609600"/>
            <a:ext cx="4468813" cy="484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00216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Outline	</a:t>
            </a:r>
            <a:endParaRPr lang="en-US" dirty="0"/>
          </a:p>
        </p:txBody>
      </p:sp>
      <p:sp>
        <p:nvSpPr>
          <p:cNvPr id="3" name="عنصر نائب للمحتوى 2"/>
          <p:cNvSpPr>
            <a:spLocks noGrp="1"/>
          </p:cNvSpPr>
          <p:nvPr>
            <p:ph idx="1"/>
          </p:nvPr>
        </p:nvSpPr>
        <p:spPr/>
        <p:txBody>
          <a:bodyPr/>
          <a:lstStyle/>
          <a:p>
            <a:pPr algn="l" rtl="0"/>
            <a:r>
              <a:rPr lang="en-US" dirty="0" smtClean="0"/>
              <a:t>Building description</a:t>
            </a:r>
          </a:p>
          <a:p>
            <a:pPr algn="l" rtl="0"/>
            <a:r>
              <a:rPr lang="en-US" dirty="0" smtClean="0"/>
              <a:t>Heating and cooling system </a:t>
            </a:r>
          </a:p>
          <a:p>
            <a:pPr algn="l" rtl="0"/>
            <a:r>
              <a:rPr lang="en-US" dirty="0" smtClean="0"/>
              <a:t>Geothermal system</a:t>
            </a:r>
          </a:p>
          <a:p>
            <a:pPr algn="l" rtl="0"/>
            <a:r>
              <a:rPr lang="en-US" dirty="0" smtClean="0"/>
              <a:t>Geothermal design</a:t>
            </a:r>
          </a:p>
          <a:p>
            <a:pPr algn="l" rtl="0"/>
            <a:r>
              <a:rPr lang="en-US" dirty="0" smtClean="0"/>
              <a:t>Plumping and fire fighting system</a:t>
            </a:r>
          </a:p>
          <a:p>
            <a:pPr algn="l" rtl="0"/>
            <a:r>
              <a:rPr lang="en-US" dirty="0" smtClean="0"/>
              <a:t>Cost analysis</a:t>
            </a:r>
          </a:p>
          <a:p>
            <a:pPr marL="0" indent="0" algn="l" rtl="0">
              <a:buNone/>
            </a:pPr>
            <a:endParaRPr lang="en-US" dirty="0" smtClean="0"/>
          </a:p>
          <a:p>
            <a:pPr algn="l" rtl="0"/>
            <a:endParaRPr lang="en-US" dirty="0"/>
          </a:p>
        </p:txBody>
      </p:sp>
    </p:spTree>
    <p:extLst>
      <p:ext uri="{BB962C8B-B14F-4D97-AF65-F5344CB8AC3E}">
        <p14:creationId xmlns:p14="http://schemas.microsoft.com/office/powerpoint/2010/main" val="29748429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4495800" cy="946150"/>
          </a:xfrm>
        </p:spPr>
        <p:txBody>
          <a:bodyPr>
            <a:normAutofit/>
          </a:bodyPr>
          <a:lstStyle/>
          <a:p>
            <a:pPr>
              <a:defRPr/>
            </a:pPr>
            <a:r>
              <a:rPr lang="en-US" sz="3000" dirty="0">
                <a:solidFill>
                  <a:schemeClr val="tx2">
                    <a:lumMod val="60000"/>
                    <a:lumOff val="40000"/>
                  </a:schemeClr>
                </a:solidFill>
              </a:rPr>
              <a:t>2. Horizontal loop system:</a:t>
            </a:r>
            <a:br>
              <a:rPr lang="en-US" sz="3000" dirty="0">
                <a:solidFill>
                  <a:schemeClr val="tx2">
                    <a:lumMod val="60000"/>
                    <a:lumOff val="40000"/>
                  </a:schemeClr>
                </a:solidFill>
              </a:rPr>
            </a:br>
            <a:endParaRPr lang="en-US" sz="3000" dirty="0"/>
          </a:p>
        </p:txBody>
      </p:sp>
      <p:sp>
        <p:nvSpPr>
          <p:cNvPr id="11267" name="Rectangle 3"/>
          <p:cNvSpPr>
            <a:spLocks noGrp="1"/>
          </p:cNvSpPr>
          <p:nvPr>
            <p:ph type="body" idx="2"/>
          </p:nvPr>
        </p:nvSpPr>
        <p:spPr>
          <a:xfrm>
            <a:off x="457200" y="1435100"/>
            <a:ext cx="4724400" cy="4691063"/>
          </a:xfrm>
        </p:spPr>
        <p:txBody>
          <a:bodyPr/>
          <a:lstStyle/>
          <a:p>
            <a:pPr marL="457200" indent="-457200" algn="l" rtl="0" eaLnBrk="1" hangingPunct="1">
              <a:buFont typeface="Arial" charset="0"/>
              <a:buChar char="•"/>
            </a:pPr>
            <a:r>
              <a:rPr lang="en-US" sz="2800" dirty="0" smtClean="0"/>
              <a:t>This type is the most Popular and most cost effective Of all geothermal exchange System, and require the Depth at least 2.5m.</a:t>
            </a:r>
          </a:p>
        </p:txBody>
      </p:sp>
      <p:pic>
        <p:nvPicPr>
          <p:cNvPr id="11268" name="Picture 4" descr="hhh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5588" y="609600"/>
            <a:ext cx="3771900" cy="548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49953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1417638"/>
          </a:xfrm>
        </p:spPr>
        <p:txBody>
          <a:bodyPr>
            <a:normAutofit/>
          </a:bodyPr>
          <a:lstStyle/>
          <a:p>
            <a:pPr algn="ctr"/>
            <a:r>
              <a:rPr lang="en-US" dirty="0" smtClean="0">
                <a:solidFill>
                  <a:schemeClr val="tx1"/>
                </a:solidFill>
                <a:latin typeface="Times New Roman" pitchFamily="18" charset="0"/>
                <a:cs typeface="Times New Roman" pitchFamily="18" charset="0"/>
              </a:rPr>
              <a:t>Geothermal in heating and cooling</a:t>
            </a:r>
            <a:endParaRPr lang="en-US"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285720" y="1600200"/>
            <a:ext cx="8643998" cy="4525963"/>
          </a:xfrm>
        </p:spPr>
        <p:txBody>
          <a:bodyPr>
            <a:normAutofit/>
          </a:bodyPr>
          <a:lstStyle/>
          <a:p>
            <a:pPr marL="0" indent="0">
              <a:buNone/>
            </a:pPr>
            <a:endParaRPr lang="en-US" sz="2200" dirty="0" smtClean="0">
              <a:latin typeface="Times New Roman" pitchFamily="18" charset="0"/>
              <a:cs typeface="+mj-cs"/>
            </a:endParaRPr>
          </a:p>
          <a:p>
            <a:pPr marL="0" indent="0" algn="l">
              <a:buNone/>
            </a:pPr>
            <a:r>
              <a:rPr lang="en-US" sz="2200" dirty="0" smtClean="0">
                <a:latin typeface="Times New Roman" pitchFamily="18" charset="0"/>
                <a:cs typeface="+mj-cs"/>
              </a:rPr>
              <a:t>Using the geothermal in heating and cooling is more possible to implement due to the low cost, in comparison with using it in producing energy.</a:t>
            </a:r>
          </a:p>
          <a:p>
            <a:pPr marL="0" indent="0">
              <a:buNone/>
            </a:pPr>
            <a:endParaRPr lang="en-US" sz="2200" dirty="0" smtClean="0">
              <a:latin typeface="Times New Roman" pitchFamily="18" charset="0"/>
              <a:cs typeface="+mj-cs"/>
            </a:endParaRPr>
          </a:p>
          <a:p>
            <a:pPr marL="0" indent="0" algn="l">
              <a:buNone/>
            </a:pPr>
            <a:r>
              <a:rPr lang="en-US" sz="2200" dirty="0" smtClean="0">
                <a:latin typeface="Times New Roman" pitchFamily="18" charset="0"/>
                <a:cs typeface="+mj-cs"/>
              </a:rPr>
              <a:t>The cooling and heating geothermal system does not need very high temperature so that the wells is not as deep as the depth in the producing energy(about 150m underground).</a:t>
            </a:r>
          </a:p>
          <a:p>
            <a:pPr marL="0" indent="0">
              <a:buNone/>
            </a:pPr>
            <a:endParaRPr lang="en-US" sz="2200" dirty="0" smtClean="0">
              <a:latin typeface="Times New Roman" pitchFamily="18" charset="0"/>
              <a:cs typeface="+mj-cs"/>
            </a:endParaRPr>
          </a:p>
          <a:p>
            <a:pPr marL="0" indent="0">
              <a:buNone/>
            </a:pPr>
            <a:r>
              <a:rPr lang="en-US" sz="2200" dirty="0" smtClean="0">
                <a:latin typeface="Times New Roman" pitchFamily="18" charset="0"/>
                <a:cs typeface="+mj-cs"/>
              </a:rPr>
              <a:t> </a:t>
            </a:r>
          </a:p>
          <a:p>
            <a:pPr marL="0" indent="0">
              <a:buNone/>
            </a:pPr>
            <a:endParaRPr lang="en-US" sz="2200" dirty="0">
              <a:latin typeface="Times New Roman" pitchFamily="18" charset="0"/>
              <a:cs typeface="+mj-cs"/>
            </a:endParaRPr>
          </a:p>
        </p:txBody>
      </p:sp>
    </p:spTree>
    <p:extLst>
      <p:ext uri="{BB962C8B-B14F-4D97-AF65-F5344CB8AC3E}">
        <p14:creationId xmlns:p14="http://schemas.microsoft.com/office/powerpoint/2010/main" val="25646626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09800" y="2438400"/>
            <a:ext cx="4953000" cy="1143000"/>
          </a:xfrm>
        </p:spPr>
        <p:txBody>
          <a:bodyPr/>
          <a:lstStyle/>
          <a:p>
            <a:r>
              <a:rPr lang="en-US" dirty="0" smtClean="0"/>
              <a:t>Geothermal design</a:t>
            </a:r>
            <a:endParaRPr lang="ar-JO" dirty="0"/>
          </a:p>
        </p:txBody>
      </p:sp>
    </p:spTree>
    <p:extLst>
      <p:ext uri="{BB962C8B-B14F-4D97-AF65-F5344CB8AC3E}">
        <p14:creationId xmlns:p14="http://schemas.microsoft.com/office/powerpoint/2010/main" val="32897480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GSHP design</a:t>
            </a:r>
            <a:endParaRPr lang="en-US" dirty="0"/>
          </a:p>
        </p:txBody>
      </p:sp>
      <p:sp>
        <p:nvSpPr>
          <p:cNvPr id="3" name="Content Placeholder 2"/>
          <p:cNvSpPr>
            <a:spLocks noGrp="1"/>
          </p:cNvSpPr>
          <p:nvPr>
            <p:ph idx="1"/>
          </p:nvPr>
        </p:nvSpPr>
        <p:spPr/>
        <p:txBody>
          <a:bodyPr>
            <a:normAutofit fontScale="85000" lnSpcReduction="10000"/>
          </a:bodyPr>
          <a:lstStyle/>
          <a:p>
            <a:pPr algn="l">
              <a:buNone/>
            </a:pPr>
            <a:r>
              <a:rPr lang="en-US" dirty="0" smtClean="0"/>
              <a:t>  1- Building  load:</a:t>
            </a:r>
          </a:p>
          <a:p>
            <a:pPr algn="l"/>
            <a:r>
              <a:rPr lang="en-US" dirty="0" smtClean="0"/>
              <a:t> heating load = 104 KW</a:t>
            </a:r>
          </a:p>
          <a:p>
            <a:pPr algn="l"/>
            <a:r>
              <a:rPr lang="en-US" dirty="0" smtClean="0"/>
              <a:t>cooling load = 131 KW</a:t>
            </a:r>
          </a:p>
          <a:p>
            <a:pPr algn="l">
              <a:buNone/>
            </a:pPr>
            <a:endParaRPr lang="en-US" dirty="0" smtClean="0"/>
          </a:p>
          <a:p>
            <a:pPr algn="l">
              <a:buNone/>
            </a:pPr>
            <a:r>
              <a:rPr lang="en-US" dirty="0" smtClean="0"/>
              <a:t>2- GSHP  system:</a:t>
            </a:r>
          </a:p>
          <a:p>
            <a:pPr algn="l">
              <a:buNone/>
            </a:pPr>
            <a:r>
              <a:rPr lang="en-US" dirty="0" smtClean="0"/>
              <a:t>     The available land for this project will be considered to suit the vertical system only (because is not enough for the horizontal system). </a:t>
            </a:r>
          </a:p>
          <a:p>
            <a:pPr algn="l">
              <a:buNone/>
            </a:pPr>
            <a:endParaRPr lang="en-US" dirty="0" smtClean="0"/>
          </a:p>
          <a:p>
            <a:pPr algn="l">
              <a:buNone/>
            </a:pPr>
            <a:endParaRPr lang="en-US" dirty="0" smtClean="0"/>
          </a:p>
          <a:p>
            <a:pPr algn="l">
              <a:buNone/>
            </a:pPr>
            <a:r>
              <a:rPr lang="en-US" dirty="0" smtClean="0"/>
              <a:t>     </a:t>
            </a:r>
          </a:p>
          <a:p>
            <a:pPr algn="l">
              <a:buNone/>
            </a:pPr>
            <a:endParaRPr lang="en-US" dirty="0" smtClean="0"/>
          </a:p>
        </p:txBody>
      </p:sp>
    </p:spTree>
    <p:extLst>
      <p:ext uri="{BB962C8B-B14F-4D97-AF65-F5344CB8AC3E}">
        <p14:creationId xmlns:p14="http://schemas.microsoft.com/office/powerpoint/2010/main" val="38307490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228600"/>
            <a:ext cx="8229600" cy="6080760"/>
          </a:xfrm>
        </p:spPr>
        <p:txBody>
          <a:bodyPr>
            <a:normAutofit/>
          </a:bodyPr>
          <a:lstStyle/>
          <a:p>
            <a:pPr algn="l">
              <a:buNone/>
            </a:pPr>
            <a:r>
              <a:rPr lang="en-US" sz="2200" dirty="0" smtClean="0"/>
              <a:t>3- Selection  Pump:</a:t>
            </a:r>
          </a:p>
          <a:p>
            <a:pPr algn="l">
              <a:buNone/>
            </a:pPr>
            <a:endParaRPr lang="en-US" sz="2200" dirty="0" smtClean="0"/>
          </a:p>
          <a:p>
            <a:pPr algn="l">
              <a:buNone/>
            </a:pPr>
            <a:endParaRPr lang="en-US" sz="2200" dirty="0"/>
          </a:p>
          <a:p>
            <a:pPr algn="l">
              <a:buNone/>
            </a:pPr>
            <a:endParaRPr lang="en-US" sz="2200" dirty="0" smtClean="0"/>
          </a:p>
          <a:p>
            <a:pPr algn="l">
              <a:buNone/>
            </a:pPr>
            <a:endParaRPr lang="en-US" sz="2200" dirty="0" smtClean="0"/>
          </a:p>
          <a:p>
            <a:pPr algn="l">
              <a:buNone/>
            </a:pPr>
            <a:r>
              <a:rPr lang="en-US" sz="2200" dirty="0" smtClean="0"/>
              <a:t>The selection of heat pump needs the following parameter:</a:t>
            </a:r>
          </a:p>
          <a:p>
            <a:pPr lvl="0" algn="l">
              <a:buNone/>
            </a:pPr>
            <a:r>
              <a:rPr lang="en-US" sz="2200" dirty="0" smtClean="0"/>
              <a:t>1- Type of the system(open, close, etc)</a:t>
            </a:r>
          </a:p>
          <a:p>
            <a:pPr lvl="0" algn="l">
              <a:buNone/>
            </a:pPr>
            <a:r>
              <a:rPr lang="en-US" sz="2200" dirty="0" smtClean="0"/>
              <a:t>2- Building load</a:t>
            </a:r>
          </a:p>
          <a:p>
            <a:pPr lvl="0" algn="l">
              <a:buNone/>
            </a:pPr>
            <a:r>
              <a:rPr lang="en-US" sz="2200" dirty="0" smtClean="0"/>
              <a:t>3- The required of a Coefficient of Performance(COP)</a:t>
            </a:r>
          </a:p>
          <a:p>
            <a:pPr lvl="0" algn="l">
              <a:buNone/>
            </a:pPr>
            <a:r>
              <a:rPr lang="en-US" sz="2200" dirty="0" smtClean="0"/>
              <a:t>4- Pump characteristics(water to air, water to water)</a:t>
            </a:r>
          </a:p>
          <a:p>
            <a:pPr algn="l">
              <a:buNone/>
            </a:pPr>
            <a:r>
              <a:rPr lang="en-US" sz="2200" dirty="0" smtClean="0"/>
              <a:t>In this project,  we select water to air heat pump.</a:t>
            </a:r>
          </a:p>
          <a:p>
            <a:pPr algn="l">
              <a:buNone/>
            </a:pPr>
            <a:endParaRPr lang="en-US" sz="2200" dirty="0" smtClean="0"/>
          </a:p>
          <a:p>
            <a:pPr algn="l">
              <a:buNone/>
            </a:pPr>
            <a:endParaRPr lang="en-US" sz="2200" dirty="0"/>
          </a:p>
        </p:txBody>
      </p:sp>
    </p:spTree>
    <p:extLst>
      <p:ext uri="{BB962C8B-B14F-4D97-AF65-F5344CB8AC3E}">
        <p14:creationId xmlns:p14="http://schemas.microsoft.com/office/powerpoint/2010/main" val="38019335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876800"/>
            <a:ext cx="8229600" cy="1143000"/>
          </a:xfrm>
        </p:spPr>
        <p:txBody>
          <a:bodyPr>
            <a:normAutofit/>
          </a:bodyPr>
          <a:lstStyle/>
          <a:p>
            <a:r>
              <a:rPr lang="en-US" sz="2400" dirty="0" smtClean="0"/>
              <a:t>For our building (131KW cooling &amp; 104KW heating) </a:t>
            </a:r>
            <a:br>
              <a:rPr lang="en-US" sz="2400" dirty="0" smtClean="0"/>
            </a:br>
            <a:r>
              <a:rPr lang="en-US" sz="2400" dirty="0" smtClean="0"/>
              <a:t>EKW130 is enough to cover the building</a:t>
            </a:r>
            <a:endParaRPr lang="en-US" sz="2400" dirty="0"/>
          </a:p>
        </p:txBody>
      </p:sp>
      <p:pic>
        <p:nvPicPr>
          <p:cNvPr id="4" name="Content Placeholder 3" descr="sfsf.png"/>
          <p:cNvPicPr>
            <a:picLocks noGrp="1" noChangeAspect="1"/>
          </p:cNvPicPr>
          <p:nvPr>
            <p:ph idx="1"/>
          </p:nvPr>
        </p:nvPicPr>
        <p:blipFill>
          <a:blip r:embed="rId2"/>
          <a:stretch>
            <a:fillRect/>
          </a:stretch>
        </p:blipFill>
        <p:spPr>
          <a:xfrm>
            <a:off x="381000" y="304800"/>
            <a:ext cx="8229600" cy="4267200"/>
          </a:xfrm>
        </p:spPr>
      </p:pic>
    </p:spTree>
    <p:extLst>
      <p:ext uri="{BB962C8B-B14F-4D97-AF65-F5344CB8AC3E}">
        <p14:creationId xmlns:p14="http://schemas.microsoft.com/office/powerpoint/2010/main" val="42310169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04560"/>
          </a:xfrm>
        </p:spPr>
        <p:txBody>
          <a:bodyPr>
            <a:normAutofit/>
          </a:bodyPr>
          <a:lstStyle/>
          <a:p>
            <a:pPr algn="l">
              <a:buNone/>
            </a:pPr>
            <a:r>
              <a:rPr lang="en-US" sz="3000" dirty="0" smtClean="0"/>
              <a:t>4- pipe properties:</a:t>
            </a:r>
          </a:p>
          <a:p>
            <a:pPr algn="l">
              <a:buNone/>
            </a:pPr>
            <a:r>
              <a:rPr lang="en-US" sz="2500" dirty="0" smtClean="0"/>
              <a:t>Equivalent Diameters and Thermal Resistances for Polyethylene U-Tubes</a:t>
            </a:r>
          </a:p>
          <a:p>
            <a:pPr algn="l">
              <a:buNone/>
            </a:pPr>
            <a:endParaRPr lang="en-US" sz="2500" dirty="0" smtClean="0"/>
          </a:p>
          <a:p>
            <a:pPr algn="l">
              <a:buNone/>
            </a:pPr>
            <a:endParaRPr lang="en-US" sz="2500" dirty="0" smtClean="0"/>
          </a:p>
          <a:p>
            <a:pPr algn="l">
              <a:buNone/>
            </a:pPr>
            <a:endParaRPr lang="en-US" sz="2500" dirty="0" smtClean="0"/>
          </a:p>
          <a:p>
            <a:pPr algn="l">
              <a:buNone/>
            </a:pPr>
            <a:endParaRPr lang="en-US" sz="2500" dirty="0" smtClean="0"/>
          </a:p>
          <a:p>
            <a:pPr algn="l">
              <a:buNone/>
            </a:pPr>
            <a:endParaRPr lang="en-US" sz="2500" dirty="0" smtClean="0"/>
          </a:p>
          <a:p>
            <a:pPr algn="l">
              <a:buNone/>
            </a:pPr>
            <a:endParaRPr lang="ar-JO" sz="2500" dirty="0" smtClean="0"/>
          </a:p>
          <a:p>
            <a:pPr algn="l">
              <a:buNone/>
            </a:pPr>
            <a:endParaRPr lang="en-US" sz="2500" dirty="0" smtClean="0"/>
          </a:p>
          <a:p>
            <a:pPr algn="l">
              <a:buNone/>
            </a:pPr>
            <a:r>
              <a:rPr lang="en-US" sz="2500" dirty="0" smtClean="0"/>
              <a:t>      this table show the thermal resistance and pipe size</a:t>
            </a:r>
          </a:p>
          <a:p>
            <a:pPr algn="l">
              <a:buNone/>
            </a:pPr>
            <a:r>
              <a:rPr lang="en-US" sz="2500" dirty="0" smtClean="0"/>
              <a:t>      the flow rate  should be at least 2.0  </a:t>
            </a:r>
            <a:r>
              <a:rPr lang="en-US" sz="2500" dirty="0" err="1" smtClean="0"/>
              <a:t>gpm</a:t>
            </a:r>
            <a:r>
              <a:rPr lang="en-US" sz="2500" dirty="0" smtClean="0"/>
              <a:t> for ¾” through 1 ¼” pipe, and at least 3.0  </a:t>
            </a:r>
            <a:r>
              <a:rPr lang="en-US" sz="2500" dirty="0" err="1" smtClean="0"/>
              <a:t>gpm</a:t>
            </a:r>
            <a:r>
              <a:rPr lang="en-US" sz="2500" dirty="0"/>
              <a:t> </a:t>
            </a:r>
            <a:r>
              <a:rPr lang="en-US" sz="2500" dirty="0" smtClean="0"/>
              <a:t>pipe. </a:t>
            </a:r>
          </a:p>
        </p:txBody>
      </p:sp>
      <p:pic>
        <p:nvPicPr>
          <p:cNvPr id="4" name="Picture 3" descr=";...png"/>
          <p:cNvPicPr>
            <a:picLocks noChangeAspect="1"/>
          </p:cNvPicPr>
          <p:nvPr/>
        </p:nvPicPr>
        <p:blipFill>
          <a:blip r:embed="rId2"/>
          <a:stretch>
            <a:fillRect/>
          </a:stretch>
        </p:blipFill>
        <p:spPr>
          <a:xfrm>
            <a:off x="1219200" y="1905000"/>
            <a:ext cx="7467600" cy="2895600"/>
          </a:xfrm>
          <a:prstGeom prst="rect">
            <a:avLst/>
          </a:prstGeom>
        </p:spPr>
      </p:pic>
    </p:spTree>
    <p:extLst>
      <p:ext uri="{BB962C8B-B14F-4D97-AF65-F5344CB8AC3E}">
        <p14:creationId xmlns:p14="http://schemas.microsoft.com/office/powerpoint/2010/main" val="22457478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66800" y="304800"/>
            <a:ext cx="8229600" cy="5928360"/>
          </a:xfrm>
        </p:spPr>
        <p:txBody>
          <a:bodyPr>
            <a:normAutofit fontScale="85000" lnSpcReduction="20000"/>
          </a:bodyPr>
          <a:lstStyle/>
          <a:p>
            <a:pPr algn="l">
              <a:buNone/>
            </a:pPr>
            <a:r>
              <a:rPr lang="en-US" dirty="0" smtClean="0"/>
              <a:t>5- Estimation of  pipe length:</a:t>
            </a:r>
          </a:p>
          <a:p>
            <a:pPr algn="l">
              <a:buNone/>
            </a:pPr>
            <a:r>
              <a:rPr lang="en-US" dirty="0" smtClean="0"/>
              <a:t>We have two methods to estimate pipe length:</a:t>
            </a:r>
          </a:p>
          <a:p>
            <a:pPr algn="l">
              <a:buNone/>
            </a:pPr>
            <a:r>
              <a:rPr lang="en-US" dirty="0" smtClean="0"/>
              <a:t>Method 1:</a:t>
            </a:r>
          </a:p>
          <a:p>
            <a:pPr algn="l">
              <a:buNone/>
            </a:pPr>
            <a:r>
              <a:rPr lang="en-US" sz="2400" dirty="0" smtClean="0"/>
              <a:t> The required GHX length based on heating requirements, </a:t>
            </a:r>
            <a:r>
              <a:rPr lang="en-US" sz="2400" dirty="0" err="1" smtClean="0"/>
              <a:t>L</a:t>
            </a:r>
            <a:r>
              <a:rPr lang="en-US" sz="2400" baseline="-25000" dirty="0" err="1" smtClean="0"/>
              <a:t>h</a:t>
            </a:r>
            <a:r>
              <a:rPr lang="en-US" sz="2400" dirty="0" smtClean="0"/>
              <a:t> is:</a:t>
            </a:r>
          </a:p>
          <a:p>
            <a:pPr algn="l">
              <a:buNone/>
            </a:pPr>
            <a:endParaRPr lang="en-US" sz="2400" dirty="0" smtClean="0"/>
          </a:p>
          <a:p>
            <a:pPr algn="l">
              <a:buNone/>
            </a:pPr>
            <a:endParaRPr lang="en-US" sz="2400" dirty="0" smtClean="0"/>
          </a:p>
          <a:p>
            <a:pPr algn="l">
              <a:buNone/>
            </a:pPr>
            <a:endParaRPr lang="en-US" sz="2400" dirty="0" smtClean="0"/>
          </a:p>
          <a:p>
            <a:pPr algn="l">
              <a:buNone/>
            </a:pPr>
            <a:endParaRPr lang="en-US" sz="2400" dirty="0" smtClean="0"/>
          </a:p>
          <a:p>
            <a:pPr algn="l">
              <a:buNone/>
            </a:pPr>
            <a:r>
              <a:rPr lang="en-US" sz="2400" dirty="0" smtClean="0"/>
              <a:t> </a:t>
            </a:r>
            <a:r>
              <a:rPr lang="en-US" sz="2400" dirty="0" err="1" smtClean="0"/>
              <a:t>Wehre</a:t>
            </a:r>
            <a:r>
              <a:rPr lang="en-US" sz="2400" dirty="0" smtClean="0"/>
              <a:t> </a:t>
            </a:r>
            <a:r>
              <a:rPr lang="en-US" sz="2400" dirty="0" err="1" smtClean="0"/>
              <a:t>q</a:t>
            </a:r>
            <a:r>
              <a:rPr lang="en-US" sz="2400" baseline="-25000" dirty="0" err="1" smtClean="0"/>
              <a:t>heat</a:t>
            </a:r>
            <a:r>
              <a:rPr lang="en-US" sz="2400" baseline="-25000" dirty="0" smtClean="0"/>
              <a:t> </a:t>
            </a:r>
            <a:r>
              <a:rPr lang="en-US" sz="2400" dirty="0" smtClean="0"/>
              <a:t>: the load liquid flow for the heating</a:t>
            </a:r>
          </a:p>
          <a:p>
            <a:pPr algn="l">
              <a:buNone/>
            </a:pPr>
            <a:r>
              <a:rPr lang="en-US" sz="2400" dirty="0" smtClean="0"/>
              <a:t>        </a:t>
            </a:r>
            <a:r>
              <a:rPr lang="en-US" sz="2400" dirty="0" err="1" smtClean="0"/>
              <a:t>COP</a:t>
            </a:r>
            <a:r>
              <a:rPr lang="en-US" sz="2400" baseline="-25000" dirty="0" err="1" smtClean="0"/>
              <a:t>h</a:t>
            </a:r>
            <a:r>
              <a:rPr lang="en-US" sz="2400" dirty="0" smtClean="0"/>
              <a:t>: the design heating coefficient of performance (COP) </a:t>
            </a:r>
          </a:p>
          <a:p>
            <a:pPr algn="l">
              <a:buNone/>
            </a:pPr>
            <a:r>
              <a:rPr lang="en-US" sz="2400" dirty="0" smtClean="0"/>
              <a:t>of the heat pump system.</a:t>
            </a:r>
          </a:p>
          <a:p>
            <a:pPr algn="l">
              <a:buNone/>
            </a:pPr>
            <a:r>
              <a:rPr lang="en-US" sz="2400" dirty="0" smtClean="0"/>
              <a:t>            </a:t>
            </a:r>
            <a:r>
              <a:rPr lang="en-US" sz="2400" dirty="0" err="1" smtClean="0"/>
              <a:t>R</a:t>
            </a:r>
            <a:r>
              <a:rPr lang="en-US" sz="2400" baseline="-25000" dirty="0" err="1" smtClean="0"/>
              <a:t>p</a:t>
            </a:r>
            <a:r>
              <a:rPr lang="en-US" sz="2400" dirty="0" smtClean="0"/>
              <a:t>: the pipe thermal resistance.</a:t>
            </a:r>
          </a:p>
          <a:p>
            <a:pPr algn="l">
              <a:buNone/>
            </a:pPr>
            <a:r>
              <a:rPr lang="en-US" sz="2400" dirty="0" smtClean="0"/>
              <a:t>            R</a:t>
            </a:r>
            <a:r>
              <a:rPr lang="en-US" sz="2400" baseline="-25000" dirty="0" smtClean="0"/>
              <a:t>s</a:t>
            </a:r>
            <a:r>
              <a:rPr lang="en-US" sz="2400" dirty="0" smtClean="0"/>
              <a:t>: the soil/field thermal resistance.</a:t>
            </a:r>
          </a:p>
          <a:p>
            <a:pPr algn="l">
              <a:buNone/>
            </a:pPr>
            <a:r>
              <a:rPr lang="en-US" sz="2400" dirty="0" smtClean="0"/>
              <a:t>            </a:t>
            </a:r>
            <a:r>
              <a:rPr lang="en-US" sz="2400" dirty="0" err="1" smtClean="0"/>
              <a:t>F</a:t>
            </a:r>
            <a:r>
              <a:rPr lang="en-US" sz="2400" baseline="-25000" dirty="0" err="1" smtClean="0"/>
              <a:t>h</a:t>
            </a:r>
            <a:r>
              <a:rPr lang="en-US" sz="2400" dirty="0" smtClean="0"/>
              <a:t>: the GHX part load factor for heating.</a:t>
            </a:r>
          </a:p>
          <a:p>
            <a:pPr algn="l">
              <a:buNone/>
            </a:pPr>
            <a:r>
              <a:rPr lang="en-US" sz="2400" dirty="0" smtClean="0"/>
              <a:t>            </a:t>
            </a:r>
            <a:r>
              <a:rPr lang="en-US" sz="2400" dirty="0" err="1" smtClean="0"/>
              <a:t>T</a:t>
            </a:r>
            <a:r>
              <a:rPr lang="en-US" sz="2400" baseline="-25000" dirty="0" err="1" smtClean="0"/>
              <a:t>g,min</a:t>
            </a:r>
            <a:r>
              <a:rPr lang="en-US" sz="2400" dirty="0" smtClean="0"/>
              <a:t>: the minimum undisturbed ground temperature.</a:t>
            </a:r>
          </a:p>
          <a:p>
            <a:pPr algn="l">
              <a:buNone/>
            </a:pPr>
            <a:r>
              <a:rPr lang="en-US" sz="2400" dirty="0" smtClean="0"/>
              <a:t>            </a:t>
            </a:r>
            <a:r>
              <a:rPr lang="en-US" sz="2400" dirty="0" err="1" smtClean="0"/>
              <a:t>T</a:t>
            </a:r>
            <a:r>
              <a:rPr lang="en-US" sz="2400" baseline="-25000" dirty="0" err="1" smtClean="0"/>
              <a:t>ewt,min</a:t>
            </a:r>
            <a:r>
              <a:rPr lang="en-US" sz="2400" dirty="0" smtClean="0"/>
              <a:t>: the minimum design entering water temperature</a:t>
            </a:r>
          </a:p>
          <a:p>
            <a:pPr algn="l">
              <a:buNone/>
            </a:pPr>
            <a:r>
              <a:rPr lang="en-US" sz="2400" dirty="0" smtClean="0"/>
              <a:t> (EWT) at the heat pump.</a:t>
            </a:r>
          </a:p>
          <a:p>
            <a:pPr algn="l">
              <a:buNone/>
            </a:pPr>
            <a:endParaRPr lang="en-US" sz="2400" dirty="0" smtClean="0"/>
          </a:p>
          <a:p>
            <a:pPr algn="l">
              <a:buNone/>
            </a:pPr>
            <a:endParaRPr lang="en-US" sz="2400" dirty="0" smtClean="0"/>
          </a:p>
        </p:txBody>
      </p:sp>
      <p:pic>
        <p:nvPicPr>
          <p:cNvPr id="8" name="Picture 7" descr="vsvsvsv.png"/>
          <p:cNvPicPr>
            <a:picLocks noChangeAspect="1"/>
          </p:cNvPicPr>
          <p:nvPr/>
        </p:nvPicPr>
        <p:blipFill>
          <a:blip r:embed="rId2"/>
          <a:stretch>
            <a:fillRect/>
          </a:stretch>
        </p:blipFill>
        <p:spPr>
          <a:xfrm>
            <a:off x="2667000" y="1981200"/>
            <a:ext cx="3429000" cy="952548"/>
          </a:xfrm>
          <a:prstGeom prst="rect">
            <a:avLst/>
          </a:prstGeom>
        </p:spPr>
      </p:pic>
    </p:spTree>
    <p:extLst>
      <p:ext uri="{BB962C8B-B14F-4D97-AF65-F5344CB8AC3E}">
        <p14:creationId xmlns:p14="http://schemas.microsoft.com/office/powerpoint/2010/main" val="6343366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5107" y="304800"/>
            <a:ext cx="8229600" cy="6080760"/>
          </a:xfrm>
        </p:spPr>
        <p:txBody>
          <a:bodyPr>
            <a:normAutofit fontScale="85000" lnSpcReduction="20000"/>
          </a:bodyPr>
          <a:lstStyle/>
          <a:p>
            <a:pPr algn="l" rtl="0">
              <a:buNone/>
            </a:pPr>
            <a:r>
              <a:rPr lang="en-US" dirty="0" smtClean="0"/>
              <a:t>The required GHX length based on cooling requirements, </a:t>
            </a:r>
            <a:r>
              <a:rPr lang="en-US" dirty="0" err="1" smtClean="0"/>
              <a:t>L</a:t>
            </a:r>
            <a:r>
              <a:rPr lang="en-US" baseline="-25000" dirty="0" err="1" smtClean="0"/>
              <a:t>c</a:t>
            </a:r>
            <a:r>
              <a:rPr lang="en-US" dirty="0" smtClean="0"/>
              <a:t> is:</a:t>
            </a:r>
          </a:p>
          <a:p>
            <a:pPr algn="l" rtl="0">
              <a:buNone/>
            </a:pPr>
            <a:endParaRPr lang="en-US" dirty="0" smtClean="0"/>
          </a:p>
          <a:p>
            <a:pPr algn="l" rtl="0">
              <a:buNone/>
            </a:pPr>
            <a:endParaRPr lang="en-US" dirty="0" smtClean="0"/>
          </a:p>
          <a:p>
            <a:pPr algn="l" rtl="0">
              <a:buNone/>
            </a:pPr>
            <a:endParaRPr lang="en-US" dirty="0" smtClean="0"/>
          </a:p>
          <a:p>
            <a:pPr algn="l" rtl="0"/>
            <a:r>
              <a:rPr lang="en-US" dirty="0" smtClean="0"/>
              <a:t>Where </a:t>
            </a:r>
            <a:r>
              <a:rPr lang="en-US" dirty="0" err="1" smtClean="0"/>
              <a:t>q</a:t>
            </a:r>
            <a:r>
              <a:rPr lang="en-US" baseline="-25000" dirty="0" err="1" smtClean="0"/>
              <a:t>cool</a:t>
            </a:r>
            <a:r>
              <a:rPr lang="en-US" baseline="-25000" dirty="0" smtClean="0"/>
              <a:t> </a:t>
            </a:r>
            <a:r>
              <a:rPr lang="en-US" dirty="0" smtClean="0"/>
              <a:t>: the load liquid flow for the cooling</a:t>
            </a:r>
          </a:p>
          <a:p>
            <a:pPr algn="l" rtl="0"/>
            <a:r>
              <a:rPr lang="en-US" dirty="0" smtClean="0"/>
              <a:t>                 </a:t>
            </a:r>
            <a:r>
              <a:rPr lang="en-US" dirty="0" err="1" smtClean="0"/>
              <a:t>COP</a:t>
            </a:r>
            <a:r>
              <a:rPr lang="en-US" baseline="-25000" dirty="0" err="1" smtClean="0"/>
              <a:t>c</a:t>
            </a:r>
            <a:r>
              <a:rPr lang="en-US" dirty="0" smtClean="0"/>
              <a:t>: the design cooling coefficient of performance (COP) of the heat pump system.</a:t>
            </a:r>
          </a:p>
          <a:p>
            <a:pPr algn="l" rtl="0"/>
            <a:r>
              <a:rPr lang="en-US" dirty="0" smtClean="0"/>
              <a:t>                </a:t>
            </a:r>
            <a:r>
              <a:rPr lang="en-US" dirty="0" err="1" smtClean="0"/>
              <a:t>R</a:t>
            </a:r>
            <a:r>
              <a:rPr lang="en-US" baseline="-25000" dirty="0" err="1" smtClean="0"/>
              <a:t>p</a:t>
            </a:r>
            <a:r>
              <a:rPr lang="en-US" dirty="0" smtClean="0"/>
              <a:t>: the pipe thermal resistance.</a:t>
            </a:r>
          </a:p>
          <a:p>
            <a:pPr algn="l" rtl="0"/>
            <a:r>
              <a:rPr lang="en-US" dirty="0" smtClean="0"/>
              <a:t>               R</a:t>
            </a:r>
            <a:r>
              <a:rPr lang="en-US" baseline="-25000" dirty="0" smtClean="0"/>
              <a:t>s</a:t>
            </a:r>
            <a:r>
              <a:rPr lang="en-US" dirty="0" smtClean="0"/>
              <a:t>: the soil/field thermal resistance.</a:t>
            </a:r>
          </a:p>
          <a:p>
            <a:pPr algn="l" rtl="0"/>
            <a:r>
              <a:rPr lang="en-US" dirty="0" smtClean="0"/>
              <a:t>              </a:t>
            </a:r>
            <a:r>
              <a:rPr lang="en-US" dirty="0" err="1" smtClean="0"/>
              <a:t>F</a:t>
            </a:r>
            <a:r>
              <a:rPr lang="en-US" baseline="-25000" dirty="0" err="1" smtClean="0"/>
              <a:t>c</a:t>
            </a:r>
            <a:r>
              <a:rPr lang="en-US" dirty="0" smtClean="0"/>
              <a:t>: the part load factor for cooling.</a:t>
            </a:r>
          </a:p>
          <a:p>
            <a:pPr algn="l" rtl="0"/>
            <a:r>
              <a:rPr lang="en-US" dirty="0" smtClean="0"/>
              <a:t>             </a:t>
            </a:r>
            <a:r>
              <a:rPr lang="en-US" dirty="0" err="1" smtClean="0"/>
              <a:t>T</a:t>
            </a:r>
            <a:r>
              <a:rPr lang="en-US" baseline="-25000" dirty="0" err="1" smtClean="0"/>
              <a:t>g,min</a:t>
            </a:r>
            <a:r>
              <a:rPr lang="en-US" dirty="0" smtClean="0"/>
              <a:t>: the maximum undisturbed ground temperature.</a:t>
            </a:r>
          </a:p>
          <a:p>
            <a:pPr algn="l" rtl="0"/>
            <a:r>
              <a:rPr lang="en-US" dirty="0" smtClean="0"/>
              <a:t>             </a:t>
            </a:r>
            <a:r>
              <a:rPr lang="en-US" dirty="0" err="1" smtClean="0"/>
              <a:t>T</a:t>
            </a:r>
            <a:r>
              <a:rPr lang="en-US" baseline="-25000" dirty="0" err="1" smtClean="0"/>
              <a:t>ewt,min</a:t>
            </a:r>
            <a:r>
              <a:rPr lang="en-US" dirty="0" smtClean="0"/>
              <a:t>: the maximum design entering water temperature at the heat pump</a:t>
            </a:r>
          </a:p>
          <a:p>
            <a:pPr algn="l" rtl="0">
              <a:buNone/>
            </a:pPr>
            <a:endParaRPr lang="en-US" dirty="0" smtClean="0"/>
          </a:p>
          <a:p>
            <a:pPr algn="l" rtl="0">
              <a:buNone/>
            </a:pPr>
            <a:endParaRPr lang="en-US" dirty="0" smtClean="0"/>
          </a:p>
          <a:p>
            <a:pPr algn="l" rtl="0">
              <a:buNone/>
            </a:pPr>
            <a:endParaRPr lang="en-US" dirty="0"/>
          </a:p>
        </p:txBody>
      </p:sp>
      <p:pic>
        <p:nvPicPr>
          <p:cNvPr id="4" name="Picture 3" descr="dgdgdg.png"/>
          <p:cNvPicPr>
            <a:picLocks noChangeAspect="1"/>
          </p:cNvPicPr>
          <p:nvPr/>
        </p:nvPicPr>
        <p:blipFill>
          <a:blip r:embed="rId2"/>
          <a:stretch>
            <a:fillRect/>
          </a:stretch>
        </p:blipFill>
        <p:spPr>
          <a:xfrm>
            <a:off x="2819400" y="990600"/>
            <a:ext cx="3886200" cy="990600"/>
          </a:xfrm>
          <a:prstGeom prst="rect">
            <a:avLst/>
          </a:prstGeom>
        </p:spPr>
      </p:pic>
    </p:spTree>
    <p:extLst>
      <p:ext uri="{BB962C8B-B14F-4D97-AF65-F5344CB8AC3E}">
        <p14:creationId xmlns:p14="http://schemas.microsoft.com/office/powerpoint/2010/main" val="199870383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2361" y="152400"/>
            <a:ext cx="8229600" cy="6080760"/>
          </a:xfrm>
        </p:spPr>
        <p:txBody>
          <a:bodyPr>
            <a:normAutofit/>
          </a:bodyPr>
          <a:lstStyle/>
          <a:p>
            <a:pPr algn="l">
              <a:buNone/>
            </a:pPr>
            <a:r>
              <a:rPr lang="en-US" dirty="0" smtClean="0"/>
              <a:t>Method 2:</a:t>
            </a:r>
          </a:p>
          <a:p>
            <a:pPr algn="l">
              <a:buNone/>
            </a:pPr>
            <a:r>
              <a:rPr lang="en-US" dirty="0" smtClean="0"/>
              <a:t>For horizontal and vertical systems given the following:</a:t>
            </a:r>
          </a:p>
          <a:p>
            <a:pPr algn="l">
              <a:buNone/>
            </a:pPr>
            <a:r>
              <a:rPr lang="en-US" dirty="0" smtClean="0"/>
              <a:t>Vertical, all configurations: </a:t>
            </a:r>
          </a:p>
          <a:p>
            <a:pPr algn="l">
              <a:buNone/>
            </a:pPr>
            <a:r>
              <a:rPr lang="en-US" dirty="0"/>
              <a:t> </a:t>
            </a:r>
            <a:r>
              <a:rPr lang="en-US" dirty="0" smtClean="0"/>
              <a:t>    L= 21m/KW (73m/ton)</a:t>
            </a:r>
          </a:p>
          <a:p>
            <a:pPr algn="l">
              <a:buNone/>
            </a:pPr>
            <a:r>
              <a:rPr lang="en-US" dirty="0" smtClean="0"/>
              <a:t>Horizontal, </a:t>
            </a:r>
            <a:r>
              <a:rPr lang="en-US" dirty="0"/>
              <a:t> </a:t>
            </a:r>
            <a:r>
              <a:rPr lang="en-US" dirty="0" smtClean="0"/>
              <a:t>all configuration:</a:t>
            </a:r>
          </a:p>
          <a:p>
            <a:pPr algn="l">
              <a:buNone/>
            </a:pPr>
            <a:r>
              <a:rPr lang="en-US" dirty="0" smtClean="0"/>
              <a:t>     L= 37m/KW(130m/ton)</a:t>
            </a:r>
          </a:p>
          <a:p>
            <a:pPr algn="l">
              <a:buNone/>
            </a:pPr>
            <a:r>
              <a:rPr lang="en-US" dirty="0" smtClean="0"/>
              <a:t> </a:t>
            </a:r>
            <a:endParaRPr lang="en-US" dirty="0"/>
          </a:p>
        </p:txBody>
      </p:sp>
    </p:spTree>
    <p:extLst>
      <p:ext uri="{BB962C8B-B14F-4D97-AF65-F5344CB8AC3E}">
        <p14:creationId xmlns:p14="http://schemas.microsoft.com/office/powerpoint/2010/main" val="32493088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Building description </a:t>
            </a:r>
            <a:endParaRPr lang="en-US" dirty="0"/>
          </a:p>
        </p:txBody>
      </p:sp>
      <p:sp>
        <p:nvSpPr>
          <p:cNvPr id="3" name="عنصر نائب للمحتوى 2"/>
          <p:cNvSpPr>
            <a:spLocks noGrp="1"/>
          </p:cNvSpPr>
          <p:nvPr>
            <p:ph idx="1"/>
          </p:nvPr>
        </p:nvSpPr>
        <p:spPr/>
        <p:txBody>
          <a:bodyPr/>
          <a:lstStyle/>
          <a:p>
            <a:pPr algn="l" rtl="0"/>
            <a:r>
              <a:rPr lang="en-US" dirty="0" smtClean="0"/>
              <a:t>The </a:t>
            </a:r>
            <a:r>
              <a:rPr lang="en-US" dirty="0"/>
              <a:t>tower is located in the suburb of basil in the city of </a:t>
            </a:r>
            <a:r>
              <a:rPr lang="en-US" dirty="0" smtClean="0"/>
              <a:t>Ramallah</a:t>
            </a:r>
            <a:endParaRPr lang="en-US" dirty="0"/>
          </a:p>
          <a:p>
            <a:pPr algn="l" rtl="0"/>
            <a:r>
              <a:rPr lang="en-US" dirty="0"/>
              <a:t>which rises from the sea 874 meters above sea level </a:t>
            </a:r>
          </a:p>
          <a:p>
            <a:pPr algn="l" rtl="0"/>
            <a:r>
              <a:rPr lang="en-US" dirty="0"/>
              <a:t>within longitude 35.20 east and 31.902 north latitude and wind speed reaches 18.5 meters per second</a:t>
            </a:r>
          </a:p>
        </p:txBody>
      </p:sp>
    </p:spTree>
    <p:extLst>
      <p:ext uri="{BB962C8B-B14F-4D97-AF65-F5344CB8AC3E}">
        <p14:creationId xmlns:p14="http://schemas.microsoft.com/office/powerpoint/2010/main" val="16126838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243840"/>
            <a:ext cx="8229600" cy="6080760"/>
          </a:xfrm>
        </p:spPr>
        <p:txBody>
          <a:bodyPr/>
          <a:lstStyle/>
          <a:p>
            <a:pPr algn="l">
              <a:buNone/>
            </a:pPr>
            <a:r>
              <a:rPr lang="en-US" dirty="0" smtClean="0"/>
              <a:t> Results:</a:t>
            </a:r>
          </a:p>
          <a:p>
            <a:pPr algn="l"/>
            <a:r>
              <a:rPr lang="en-US" sz="2000" dirty="0" err="1" smtClean="0"/>
              <a:t>Tg</a:t>
            </a:r>
            <a:r>
              <a:rPr lang="en-US" sz="2000" dirty="0" smtClean="0"/>
              <a:t> = 19</a:t>
            </a:r>
            <a:r>
              <a:rPr lang="en-US" sz="2000" baseline="30000" dirty="0" smtClean="0"/>
              <a:t>o</a:t>
            </a:r>
            <a:r>
              <a:rPr lang="en-US" sz="2000" dirty="0" smtClean="0"/>
              <a:t>C (on the depth of hole is 110m)</a:t>
            </a:r>
          </a:p>
          <a:p>
            <a:pPr algn="l"/>
            <a:r>
              <a:rPr lang="en-US" sz="2000" dirty="0" err="1" smtClean="0"/>
              <a:t>T</a:t>
            </a:r>
            <a:r>
              <a:rPr lang="en-US" sz="2000" baseline="-25000" dirty="0" err="1" smtClean="0"/>
              <a:t>ewt,min</a:t>
            </a:r>
            <a:r>
              <a:rPr lang="en-US" sz="2000" baseline="-25000" dirty="0" smtClean="0"/>
              <a:t> </a:t>
            </a:r>
            <a:r>
              <a:rPr lang="en-US" sz="2000" dirty="0" smtClean="0"/>
              <a:t>= -6.7</a:t>
            </a:r>
            <a:r>
              <a:rPr lang="en-US" sz="2000" baseline="30000" dirty="0" smtClean="0"/>
              <a:t> </a:t>
            </a:r>
            <a:r>
              <a:rPr lang="en-US" sz="2000" baseline="30000" dirty="0" err="1" smtClean="0"/>
              <a:t>o</a:t>
            </a:r>
            <a:r>
              <a:rPr lang="en-US" sz="2000" dirty="0" err="1" smtClean="0"/>
              <a:t>C</a:t>
            </a:r>
            <a:endParaRPr lang="en-US" sz="2000" dirty="0" smtClean="0"/>
          </a:p>
          <a:p>
            <a:pPr algn="l"/>
            <a:r>
              <a:rPr lang="en-US" sz="2000" dirty="0" err="1" smtClean="0"/>
              <a:t>T</a:t>
            </a:r>
            <a:r>
              <a:rPr lang="en-US" sz="2000" baseline="-25000" dirty="0" err="1" smtClean="0"/>
              <a:t>ewt,max</a:t>
            </a:r>
            <a:r>
              <a:rPr lang="en-US" sz="2000" baseline="-25000" dirty="0" smtClean="0"/>
              <a:t> </a:t>
            </a:r>
            <a:r>
              <a:rPr lang="en-US" sz="2000" dirty="0" smtClean="0"/>
              <a:t>= 92.2</a:t>
            </a:r>
            <a:r>
              <a:rPr lang="en-US" sz="2000" baseline="30000" dirty="0" smtClean="0"/>
              <a:t> </a:t>
            </a:r>
            <a:r>
              <a:rPr lang="en-US" sz="2000" baseline="30000" dirty="0" err="1" smtClean="0"/>
              <a:t>o</a:t>
            </a:r>
            <a:r>
              <a:rPr lang="en-US" sz="2000" dirty="0" err="1" smtClean="0"/>
              <a:t>C</a:t>
            </a:r>
            <a:endParaRPr lang="en-US" sz="2000" dirty="0" smtClean="0"/>
          </a:p>
          <a:p>
            <a:pPr algn="l"/>
            <a:r>
              <a:rPr lang="en-US" sz="2000" dirty="0" err="1" smtClean="0"/>
              <a:t>R</a:t>
            </a:r>
            <a:r>
              <a:rPr lang="en-US" sz="2000" baseline="-25000" dirty="0" err="1"/>
              <a:t>p</a:t>
            </a:r>
            <a:r>
              <a:rPr lang="en-US" sz="2000" baseline="-25000" dirty="0" smtClean="0"/>
              <a:t> </a:t>
            </a:r>
            <a:r>
              <a:rPr lang="en-US" sz="2000" dirty="0" smtClean="0"/>
              <a:t>= 0.4 m</a:t>
            </a:r>
            <a:r>
              <a:rPr lang="en-US" sz="2000" baseline="30000" dirty="0" smtClean="0"/>
              <a:t>2</a:t>
            </a:r>
            <a:r>
              <a:rPr lang="en-US" sz="2000" dirty="0" smtClean="0"/>
              <a:t>.</a:t>
            </a:r>
            <a:r>
              <a:rPr lang="en-US" sz="2000" baseline="30000" dirty="0" smtClean="0"/>
              <a:t>o</a:t>
            </a:r>
            <a:r>
              <a:rPr lang="en-US" sz="2000" dirty="0" smtClean="0"/>
              <a:t>C/W</a:t>
            </a:r>
          </a:p>
          <a:p>
            <a:pPr algn="l"/>
            <a:r>
              <a:rPr lang="en-US" sz="2000" dirty="0" smtClean="0"/>
              <a:t>Rs = 1 m</a:t>
            </a:r>
            <a:r>
              <a:rPr lang="en-US" sz="2000" baseline="30000" dirty="0" smtClean="0"/>
              <a:t>2</a:t>
            </a:r>
            <a:r>
              <a:rPr lang="en-US" sz="2000" dirty="0" smtClean="0"/>
              <a:t>.</a:t>
            </a:r>
            <a:r>
              <a:rPr lang="en-US" sz="2000" baseline="30000" dirty="0" smtClean="0"/>
              <a:t>o</a:t>
            </a:r>
            <a:r>
              <a:rPr lang="en-US" sz="2000" dirty="0" smtClean="0"/>
              <a:t>C/W</a:t>
            </a:r>
          </a:p>
          <a:p>
            <a:pPr algn="l"/>
            <a:r>
              <a:rPr lang="en-US" sz="2000" dirty="0" smtClean="0"/>
              <a:t>From the heat pump catalogue we have :</a:t>
            </a:r>
          </a:p>
          <a:p>
            <a:pPr algn="l"/>
            <a:r>
              <a:rPr lang="en-US" sz="2000" dirty="0" smtClean="0"/>
              <a:t>For heating</a:t>
            </a:r>
          </a:p>
          <a:p>
            <a:pPr algn="l"/>
            <a:r>
              <a:rPr lang="en-US" sz="2000" dirty="0" smtClean="0"/>
              <a:t>COP = 4.9</a:t>
            </a:r>
          </a:p>
          <a:p>
            <a:pPr algn="l"/>
            <a:r>
              <a:rPr lang="en-US" sz="2000" dirty="0" smtClean="0"/>
              <a:t>Flow rate = 6.8 L/s</a:t>
            </a:r>
          </a:p>
          <a:p>
            <a:pPr algn="l"/>
            <a:r>
              <a:rPr lang="en-US" sz="2000" dirty="0" smtClean="0"/>
              <a:t>For cooling</a:t>
            </a:r>
          </a:p>
          <a:p>
            <a:pPr algn="l"/>
            <a:r>
              <a:rPr lang="en-US" sz="2000" dirty="0" smtClean="0"/>
              <a:t>COP = 5.4</a:t>
            </a:r>
          </a:p>
          <a:p>
            <a:pPr algn="l"/>
            <a:r>
              <a:rPr lang="en-US" sz="2000" dirty="0" smtClean="0"/>
              <a:t>Flow rate = 8.5 L/s</a:t>
            </a:r>
          </a:p>
          <a:p>
            <a:pPr algn="l">
              <a:buNone/>
            </a:pPr>
            <a:endParaRPr lang="en-US" sz="2000" dirty="0" smtClean="0"/>
          </a:p>
          <a:p>
            <a:pPr algn="l">
              <a:buNone/>
            </a:pPr>
            <a:endParaRPr lang="en-US" dirty="0"/>
          </a:p>
        </p:txBody>
      </p:sp>
    </p:spTree>
    <p:extLst>
      <p:ext uri="{BB962C8B-B14F-4D97-AF65-F5344CB8AC3E}">
        <p14:creationId xmlns:p14="http://schemas.microsoft.com/office/powerpoint/2010/main" val="2471802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5967" y="255560"/>
            <a:ext cx="8229600" cy="6080760"/>
          </a:xfrm>
        </p:spPr>
        <p:txBody>
          <a:bodyPr>
            <a:normAutofit fontScale="70000" lnSpcReduction="20000"/>
          </a:bodyPr>
          <a:lstStyle/>
          <a:p>
            <a:pPr algn="l">
              <a:buNone/>
            </a:pPr>
            <a:r>
              <a:rPr lang="en-US" dirty="0" smtClean="0"/>
              <a:t>This table show the results of the two method:</a:t>
            </a:r>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r>
              <a:rPr lang="en-US" dirty="0" smtClean="0"/>
              <a:t>6- land required:</a:t>
            </a:r>
          </a:p>
          <a:p>
            <a:pPr algn="l">
              <a:buNone/>
            </a:pPr>
            <a:r>
              <a:rPr lang="en-US" dirty="0" smtClean="0"/>
              <a:t>     Each borehole needs to be 2 meters away from the other,  This distance will be enough to diffuse the heat from the ground.</a:t>
            </a:r>
          </a:p>
          <a:p>
            <a:pPr algn="l">
              <a:buNone/>
            </a:pPr>
            <a:endParaRPr lang="en-US" dirty="0" smtClean="0"/>
          </a:p>
          <a:p>
            <a:pPr algn="l">
              <a:buNone/>
            </a:pPr>
            <a:r>
              <a:rPr lang="en-US" dirty="0" smtClean="0"/>
              <a:t>Area = 2(m)* number of hole =2*25=50m</a:t>
            </a:r>
            <a:r>
              <a:rPr lang="en-US" baseline="30000" dirty="0" smtClean="0"/>
              <a:t>2</a:t>
            </a:r>
          </a:p>
          <a:p>
            <a:pPr algn="l">
              <a:buNone/>
            </a:pPr>
            <a:endParaRPr lang="en-US" baseline="30000" dirty="0" smtClean="0"/>
          </a:p>
          <a:p>
            <a:pPr algn="l">
              <a:buNone/>
            </a:pPr>
            <a:r>
              <a:rPr lang="en-US" sz="2400" dirty="0" smtClean="0"/>
              <a:t> </a:t>
            </a:r>
            <a:endParaRPr lang="en-US" sz="2400" baseline="30000"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a:p>
        </p:txBody>
      </p:sp>
      <p:pic>
        <p:nvPicPr>
          <p:cNvPr id="5" name="Picture 4" descr="zcc.png"/>
          <p:cNvPicPr>
            <a:picLocks noChangeAspect="1"/>
          </p:cNvPicPr>
          <p:nvPr/>
        </p:nvPicPr>
        <p:blipFill>
          <a:blip r:embed="rId2"/>
          <a:stretch>
            <a:fillRect/>
          </a:stretch>
        </p:blipFill>
        <p:spPr>
          <a:xfrm>
            <a:off x="1066800" y="914400"/>
            <a:ext cx="7086600" cy="2381540"/>
          </a:xfrm>
          <a:prstGeom prst="rect">
            <a:avLst/>
          </a:prstGeom>
        </p:spPr>
      </p:pic>
    </p:spTree>
    <p:extLst>
      <p:ext uri="{BB962C8B-B14F-4D97-AF65-F5344CB8AC3E}">
        <p14:creationId xmlns:p14="http://schemas.microsoft.com/office/powerpoint/2010/main" val="10837773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514600"/>
            <a:ext cx="8229600" cy="1143000"/>
          </a:xfrm>
        </p:spPr>
        <p:txBody>
          <a:bodyPr>
            <a:normAutofit fontScale="90000"/>
          </a:bodyPr>
          <a:lstStyle/>
          <a:p>
            <a:pPr algn="ctr"/>
            <a:r>
              <a:rPr lang="en-US" dirty="0" smtClean="0"/>
              <a:t>  Duct Design </a:t>
            </a:r>
            <a:br>
              <a:rPr lang="en-US" dirty="0" smtClean="0"/>
            </a:br>
            <a:r>
              <a:rPr lang="en-US" dirty="0" smtClean="0"/>
              <a:t>and Fan-coil unit system</a:t>
            </a:r>
            <a:endParaRPr lang="ar-JO" dirty="0"/>
          </a:p>
        </p:txBody>
      </p:sp>
    </p:spTree>
    <p:extLst>
      <p:ext uri="{BB962C8B-B14F-4D97-AF65-F5344CB8AC3E}">
        <p14:creationId xmlns:p14="http://schemas.microsoft.com/office/powerpoint/2010/main" val="2165438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r>
              <a:rPr lang="en-US" dirty="0"/>
              <a:t> </a:t>
            </a:r>
            <a:r>
              <a:rPr lang="en-US" b="1" dirty="0" smtClean="0"/>
              <a:t>Sample </a:t>
            </a:r>
            <a:r>
              <a:rPr lang="en-US" b="1" dirty="0"/>
              <a:t>of calculation for number of diffusers: </a:t>
            </a:r>
            <a:endParaRPr lang="en-US" dirty="0"/>
          </a:p>
          <a:p>
            <a:pPr marL="82296" indent="0" algn="l" rtl="0">
              <a:buNone/>
            </a:pPr>
            <a:r>
              <a:rPr lang="en-US" b="1" dirty="0" smtClean="0"/>
              <a:t>   For </a:t>
            </a:r>
            <a:r>
              <a:rPr lang="en-US" b="1" dirty="0"/>
              <a:t>the room </a:t>
            </a:r>
            <a:r>
              <a:rPr lang="en-US" b="1" dirty="0" smtClean="0"/>
              <a:t>1</a:t>
            </a:r>
          </a:p>
          <a:p>
            <a:pPr marL="82296" indent="0" algn="l" rtl="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93220"/>
            <a:ext cx="9144000" cy="5264780"/>
          </a:xfrm>
          <a:prstGeom prst="rect">
            <a:avLst/>
          </a:prstGeom>
        </p:spPr>
      </p:pic>
    </p:spTree>
    <p:extLst>
      <p:ext uri="{BB962C8B-B14F-4D97-AF65-F5344CB8AC3E}">
        <p14:creationId xmlns:p14="http://schemas.microsoft.com/office/powerpoint/2010/main" val="33593951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0" y="0"/>
                <a:ext cx="9144000" cy="6858000"/>
              </a:xfrm>
            </p:spPr>
            <p:txBody>
              <a:bodyPr>
                <a:normAutofit lnSpcReduction="10000"/>
              </a:bodyPr>
              <a:lstStyle/>
              <a:p>
                <a:pPr algn="l" rtl="0"/>
                <a14:m>
                  <m:oMath xmlns:m="http://schemas.openxmlformats.org/officeDocument/2006/math">
                    <m:sSub>
                      <m:sSubPr>
                        <m:ctrlPr>
                          <a:rPr lang="en-US" sz="2400" i="1" smtClean="0">
                            <a:latin typeface="Cambria Math"/>
                          </a:rPr>
                        </m:ctrlPr>
                      </m:sSubPr>
                      <m:e>
                        <m:r>
                          <m:rPr>
                            <m:sty m:val="p"/>
                          </m:rPr>
                          <a:rPr lang="en-US" sz="2400">
                            <a:latin typeface="Cambria Math"/>
                          </a:rPr>
                          <m:t>V</m:t>
                        </m:r>
                      </m:e>
                      <m:sub>
                        <m:r>
                          <m:rPr>
                            <m:sty m:val="p"/>
                          </m:rPr>
                          <a:rPr lang="en-US" sz="2400">
                            <a:latin typeface="Cambria Math"/>
                          </a:rPr>
                          <m:t>circulation</m:t>
                        </m:r>
                      </m:sub>
                    </m:sSub>
                    <m:r>
                      <a:rPr lang="en-US" sz="2400">
                        <a:latin typeface="Cambria Math"/>
                      </a:rPr>
                      <m:t>=</m:t>
                    </m:r>
                    <m:f>
                      <m:fPr>
                        <m:ctrlPr>
                          <a:rPr lang="en-US" sz="2400" i="1">
                            <a:latin typeface="Cambria Math"/>
                          </a:rPr>
                        </m:ctrlPr>
                      </m:fPr>
                      <m:num>
                        <m:r>
                          <m:rPr>
                            <m:sty m:val="p"/>
                          </m:rPr>
                          <a:rPr lang="en-US" sz="2400">
                            <a:latin typeface="Cambria Math"/>
                          </a:rPr>
                          <m:t>Qtotal</m:t>
                        </m:r>
                      </m:num>
                      <m:den>
                        <m:r>
                          <a:rPr lang="en-US" sz="2400">
                            <a:latin typeface="Cambria Math"/>
                          </a:rPr>
                          <m:t>1</m:t>
                        </m:r>
                        <m:r>
                          <a:rPr lang="en-US" sz="2400">
                            <a:latin typeface="Cambria Math"/>
                          </a:rPr>
                          <m:t>.</m:t>
                        </m:r>
                        <m:r>
                          <a:rPr lang="en-US" sz="2400">
                            <a:latin typeface="Cambria Math"/>
                          </a:rPr>
                          <m:t>2</m:t>
                        </m:r>
                        <m:r>
                          <a:rPr lang="en-US" sz="2400" i="1">
                            <a:latin typeface="Cambria Math"/>
                          </a:rPr>
                          <m:t>∗</m:t>
                        </m:r>
                        <m:d>
                          <m:dPr>
                            <m:ctrlPr>
                              <a:rPr lang="en-US" sz="2400" i="1">
                                <a:latin typeface="Cambria Math"/>
                              </a:rPr>
                            </m:ctrlPr>
                          </m:dPr>
                          <m:e>
                            <m:sSub>
                              <m:sSubPr>
                                <m:ctrlPr>
                                  <a:rPr lang="en-US" sz="2400" i="1">
                                    <a:latin typeface="Cambria Math"/>
                                  </a:rPr>
                                </m:ctrlPr>
                              </m:sSubPr>
                              <m:e>
                                <m:r>
                                  <m:rPr>
                                    <m:sty m:val="p"/>
                                  </m:rPr>
                                  <a:rPr lang="en-US" sz="2400">
                                    <a:latin typeface="Cambria Math"/>
                                  </a:rPr>
                                  <m:t>T</m:t>
                                </m:r>
                              </m:e>
                              <m:sub>
                                <m:r>
                                  <m:rPr>
                                    <m:sty m:val="p"/>
                                  </m:rPr>
                                  <a:rPr lang="en-US" sz="2400">
                                    <a:latin typeface="Cambria Math"/>
                                  </a:rPr>
                                  <m:t>circ</m:t>
                                </m:r>
                              </m:sub>
                            </m:sSub>
                            <m:r>
                              <a:rPr lang="en-US" sz="2400" i="1">
                                <a:latin typeface="Cambria Math"/>
                              </a:rPr>
                              <m:t>−</m:t>
                            </m:r>
                            <m:sSub>
                              <m:sSubPr>
                                <m:ctrlPr>
                                  <a:rPr lang="en-US" sz="2400" i="1">
                                    <a:latin typeface="Cambria Math"/>
                                  </a:rPr>
                                </m:ctrlPr>
                              </m:sSubPr>
                              <m:e>
                                <m:r>
                                  <m:rPr>
                                    <m:sty m:val="p"/>
                                  </m:rPr>
                                  <a:rPr lang="en-US" sz="2400">
                                    <a:latin typeface="Cambria Math"/>
                                  </a:rPr>
                                  <m:t>T</m:t>
                                </m:r>
                              </m:e>
                              <m:sub>
                                <m:r>
                                  <m:rPr>
                                    <m:sty m:val="p"/>
                                  </m:rPr>
                                  <a:rPr lang="en-US" sz="2400">
                                    <a:latin typeface="Cambria Math"/>
                                  </a:rPr>
                                  <m:t>i</m:t>
                                </m:r>
                              </m:sub>
                            </m:sSub>
                          </m:e>
                        </m:d>
                      </m:den>
                    </m:f>
                  </m:oMath>
                </a14:m>
                <a:endParaRPr lang="en-US" sz="2400" dirty="0" smtClean="0"/>
              </a:p>
              <a:p>
                <a:pPr algn="l" rtl="0"/>
                <a14:m>
                  <m:oMath xmlns:m="http://schemas.openxmlformats.org/officeDocument/2006/math">
                    <m:sSub>
                      <m:sSubPr>
                        <m:ctrlPr>
                          <a:rPr lang="en-US" sz="2400" i="1">
                            <a:latin typeface="Cambria Math"/>
                          </a:rPr>
                        </m:ctrlPr>
                      </m:sSubPr>
                      <m:e>
                        <m:r>
                          <m:rPr>
                            <m:sty m:val="p"/>
                          </m:rPr>
                          <a:rPr lang="en-US" sz="2400">
                            <a:latin typeface="Cambria Math"/>
                          </a:rPr>
                          <m:t>V</m:t>
                        </m:r>
                      </m:e>
                      <m:sub>
                        <m:r>
                          <m:rPr>
                            <m:sty m:val="p"/>
                          </m:rPr>
                          <a:rPr lang="en-US" sz="2400">
                            <a:latin typeface="Cambria Math"/>
                          </a:rPr>
                          <m:t>circulation</m:t>
                        </m:r>
                      </m:sub>
                    </m:sSub>
                    <m:r>
                      <a:rPr lang="en-US" sz="2400">
                        <a:latin typeface="Cambria Math"/>
                      </a:rPr>
                      <m:t>=</m:t>
                    </m:r>
                    <m:r>
                      <a:rPr lang="en-US" sz="2400">
                        <a:latin typeface="Cambria Math"/>
                      </a:rPr>
                      <m:t>390</m:t>
                    </m:r>
                    <m:r>
                      <a:rPr lang="en-US" sz="2400">
                        <a:latin typeface="Cambria Math"/>
                      </a:rPr>
                      <m:t> </m:t>
                    </m:r>
                    <m:r>
                      <m:rPr>
                        <m:sty m:val="p"/>
                      </m:rPr>
                      <a:rPr lang="en-US" sz="2400">
                        <a:latin typeface="Cambria Math"/>
                      </a:rPr>
                      <m:t>L</m:t>
                    </m:r>
                    <m:r>
                      <a:rPr lang="en-US" sz="2400">
                        <a:latin typeface="Cambria Math"/>
                      </a:rPr>
                      <m:t>/</m:t>
                    </m:r>
                    <m:r>
                      <m:rPr>
                        <m:sty m:val="p"/>
                      </m:rPr>
                      <a:rPr lang="en-US" sz="2400">
                        <a:latin typeface="Cambria Math"/>
                      </a:rPr>
                      <m:t>s</m:t>
                    </m:r>
                  </m:oMath>
                </a14:m>
                <a:endParaRPr lang="en-US" sz="2400" dirty="0"/>
              </a:p>
              <a:p>
                <a:pPr algn="l" rtl="0"/>
                <a14:m>
                  <m:oMath xmlns:m="http://schemas.openxmlformats.org/officeDocument/2006/math">
                    <m:sSub>
                      <m:sSubPr>
                        <m:ctrlPr>
                          <a:rPr lang="en-US" sz="2400" i="1">
                            <a:latin typeface="Cambria Math"/>
                          </a:rPr>
                        </m:ctrlPr>
                      </m:sSubPr>
                      <m:e>
                        <m:r>
                          <m:rPr>
                            <m:sty m:val="p"/>
                          </m:rPr>
                          <a:rPr lang="en-US" sz="2400">
                            <a:latin typeface="Cambria Math"/>
                          </a:rPr>
                          <m:t>V</m:t>
                        </m:r>
                      </m:e>
                      <m:sub>
                        <m:r>
                          <m:rPr>
                            <m:sty m:val="p"/>
                          </m:rPr>
                          <a:rPr lang="en-US" sz="2400">
                            <a:latin typeface="Cambria Math"/>
                          </a:rPr>
                          <m:t>circulation</m:t>
                        </m:r>
                      </m:sub>
                    </m:sSub>
                    <m:r>
                      <a:rPr lang="en-US" sz="2400">
                        <a:latin typeface="Cambria Math"/>
                      </a:rPr>
                      <m:t>=</m:t>
                    </m:r>
                    <m:r>
                      <a:rPr lang="en-US" sz="2400">
                        <a:latin typeface="Cambria Math"/>
                      </a:rPr>
                      <m:t>0</m:t>
                    </m:r>
                    <m:r>
                      <a:rPr lang="en-US" sz="2400">
                        <a:latin typeface="Cambria Math"/>
                      </a:rPr>
                      <m:t>.</m:t>
                    </m:r>
                    <m:r>
                      <a:rPr lang="en-US" sz="2400">
                        <a:latin typeface="Cambria Math"/>
                      </a:rPr>
                      <m:t>39</m:t>
                    </m:r>
                    <m:r>
                      <a:rPr lang="en-US" sz="2400">
                        <a:latin typeface="Cambria Math"/>
                      </a:rPr>
                      <m:t> </m:t>
                    </m:r>
                    <m:sSup>
                      <m:sSupPr>
                        <m:ctrlPr>
                          <a:rPr lang="en-US" sz="2400" i="1">
                            <a:latin typeface="Cambria Math"/>
                          </a:rPr>
                        </m:ctrlPr>
                      </m:sSupPr>
                      <m:e>
                        <m:r>
                          <m:rPr>
                            <m:sty m:val="p"/>
                          </m:rPr>
                          <a:rPr lang="en-US" sz="2400">
                            <a:latin typeface="Cambria Math"/>
                          </a:rPr>
                          <m:t>m</m:t>
                        </m:r>
                      </m:e>
                      <m:sup>
                        <m:r>
                          <a:rPr lang="en-US" sz="2400">
                            <a:latin typeface="Cambria Math"/>
                          </a:rPr>
                          <m:t>3</m:t>
                        </m:r>
                      </m:sup>
                    </m:sSup>
                    <m:r>
                      <a:rPr lang="en-US" sz="2400">
                        <a:latin typeface="Cambria Math"/>
                      </a:rPr>
                      <m:t>/</m:t>
                    </m:r>
                    <m:r>
                      <m:rPr>
                        <m:sty m:val="p"/>
                      </m:rPr>
                      <a:rPr lang="en-US" sz="2400">
                        <a:latin typeface="Cambria Math"/>
                      </a:rPr>
                      <m:t>s</m:t>
                    </m:r>
                  </m:oMath>
                </a14:m>
                <a:endParaRPr lang="en-US" sz="2400" dirty="0" smtClean="0"/>
              </a:p>
              <a:p>
                <a:pPr algn="l" rtl="0"/>
                <a14:m>
                  <m:oMath xmlns:m="http://schemas.openxmlformats.org/officeDocument/2006/math">
                    <m:sSub>
                      <m:sSubPr>
                        <m:ctrlPr>
                          <a:rPr lang="en-US" sz="2400" i="1">
                            <a:latin typeface="Cambria Math"/>
                          </a:rPr>
                        </m:ctrlPr>
                      </m:sSubPr>
                      <m:e>
                        <m:r>
                          <m:rPr>
                            <m:sty m:val="p"/>
                          </m:rPr>
                          <a:rPr lang="en-US" sz="2400">
                            <a:latin typeface="Cambria Math"/>
                          </a:rPr>
                          <m:t>V</m:t>
                        </m:r>
                      </m:e>
                      <m:sub>
                        <m:r>
                          <m:rPr>
                            <m:sty m:val="p"/>
                          </m:rPr>
                          <a:rPr lang="en-US" sz="2400">
                            <a:latin typeface="Cambria Math"/>
                          </a:rPr>
                          <m:t>circulation</m:t>
                        </m:r>
                      </m:sub>
                    </m:sSub>
                    <m:r>
                      <a:rPr lang="en-US" sz="2400">
                        <a:latin typeface="Cambria Math"/>
                      </a:rPr>
                      <m:t>=</m:t>
                    </m:r>
                    <m:r>
                      <a:rPr lang="en-US" sz="2400">
                        <a:latin typeface="Cambria Math"/>
                      </a:rPr>
                      <m:t>390</m:t>
                    </m:r>
                    <m:r>
                      <a:rPr lang="en-US" sz="2400">
                        <a:latin typeface="Cambria Math"/>
                      </a:rPr>
                      <m:t> </m:t>
                    </m:r>
                    <m:r>
                      <a:rPr lang="en-US" sz="2400" i="1">
                        <a:latin typeface="Cambria Math"/>
                      </a:rPr>
                      <m:t>∗</m:t>
                    </m:r>
                    <m:r>
                      <a:rPr lang="en-US" sz="2400">
                        <a:latin typeface="Cambria Math"/>
                      </a:rPr>
                      <m:t>2</m:t>
                    </m:r>
                    <m:r>
                      <a:rPr lang="en-US" sz="2400">
                        <a:latin typeface="Cambria Math"/>
                      </a:rPr>
                      <m:t>.</m:t>
                    </m:r>
                    <m:r>
                      <a:rPr lang="en-US" sz="2400">
                        <a:latin typeface="Cambria Math"/>
                      </a:rPr>
                      <m:t>2</m:t>
                    </m:r>
                    <m:r>
                      <a:rPr lang="en-US" sz="2400">
                        <a:latin typeface="Cambria Math"/>
                      </a:rPr>
                      <m:t>=</m:t>
                    </m:r>
                    <m:r>
                      <a:rPr lang="en-US" sz="2400">
                        <a:latin typeface="Cambria Math"/>
                      </a:rPr>
                      <m:t>858</m:t>
                    </m:r>
                    <m:r>
                      <a:rPr lang="en-US" sz="2400">
                        <a:latin typeface="Cambria Math"/>
                      </a:rPr>
                      <m:t> </m:t>
                    </m:r>
                    <m:r>
                      <m:rPr>
                        <m:sty m:val="p"/>
                      </m:rPr>
                      <a:rPr lang="en-US" sz="2400">
                        <a:latin typeface="Cambria Math"/>
                      </a:rPr>
                      <m:t>CFM</m:t>
                    </m:r>
                  </m:oMath>
                </a14:m>
                <a:endParaRPr lang="en-US" sz="2400" dirty="0" smtClean="0"/>
              </a:p>
              <a:p>
                <a:pPr algn="l" rtl="0"/>
                <a:endParaRPr lang="en-US" sz="2400" dirty="0" smtClean="0"/>
              </a:p>
              <a:p>
                <a:pPr algn="l" rtl="0"/>
                <a:endParaRPr lang="en-US" sz="2400" dirty="0" smtClean="0"/>
              </a:p>
              <a:p>
                <a:pPr algn="l" rtl="0"/>
                <a:endParaRPr lang="en-US" sz="2400" dirty="0" smtClean="0"/>
              </a:p>
              <a:p>
                <a:pPr algn="l" rtl="0"/>
                <a14:m>
                  <m:oMath xmlns:m="http://schemas.openxmlformats.org/officeDocument/2006/math">
                    <m:r>
                      <m:rPr>
                        <m:sty m:val="p"/>
                      </m:rPr>
                      <a:rPr lang="en-US" sz="2400">
                        <a:latin typeface="Cambria Math"/>
                      </a:rPr>
                      <m:t>No</m:t>
                    </m:r>
                    <m:r>
                      <a:rPr lang="en-US" sz="2400">
                        <a:latin typeface="Cambria Math"/>
                      </a:rPr>
                      <m:t>.</m:t>
                    </m:r>
                    <m:r>
                      <m:rPr>
                        <m:sty m:val="p"/>
                      </m:rPr>
                      <a:rPr lang="en-US" sz="2400">
                        <a:latin typeface="Cambria Math"/>
                      </a:rPr>
                      <m:t>of</m:t>
                    </m:r>
                    <m:r>
                      <a:rPr lang="en-US" sz="2400">
                        <a:latin typeface="Cambria Math"/>
                      </a:rPr>
                      <m:t> </m:t>
                    </m:r>
                    <m:r>
                      <m:rPr>
                        <m:sty m:val="p"/>
                      </m:rPr>
                      <a:rPr lang="en-US" sz="2400">
                        <a:latin typeface="Cambria Math"/>
                      </a:rPr>
                      <m:t>diffuser</m:t>
                    </m:r>
                    <m:r>
                      <a:rPr lang="en-US" sz="2400">
                        <a:latin typeface="Cambria Math"/>
                      </a:rPr>
                      <m:t>=</m:t>
                    </m:r>
                    <m:f>
                      <m:fPr>
                        <m:ctrlPr>
                          <a:rPr lang="en-US" sz="2400" i="1">
                            <a:latin typeface="Cambria Math"/>
                          </a:rPr>
                        </m:ctrlPr>
                      </m:fPr>
                      <m:num>
                        <m:r>
                          <a:rPr lang="en-US" sz="2400">
                            <a:latin typeface="Cambria Math"/>
                          </a:rPr>
                          <m:t>858</m:t>
                        </m:r>
                      </m:num>
                      <m:den>
                        <m:r>
                          <a:rPr lang="en-US" sz="2400">
                            <a:latin typeface="Cambria Math"/>
                          </a:rPr>
                          <m:t>400</m:t>
                        </m:r>
                      </m:den>
                    </m:f>
                    <m:r>
                      <a:rPr lang="en-US" sz="2400">
                        <a:latin typeface="Cambria Math"/>
                      </a:rPr>
                      <m:t>=</m:t>
                    </m:r>
                    <m:r>
                      <a:rPr lang="en-US" sz="2400">
                        <a:latin typeface="Cambria Math"/>
                      </a:rPr>
                      <m:t>2</m:t>
                    </m:r>
                    <m:r>
                      <a:rPr lang="en-US" sz="2400">
                        <a:latin typeface="Cambria Math"/>
                      </a:rPr>
                      <m:t>.</m:t>
                    </m:r>
                    <m:r>
                      <a:rPr lang="en-US" sz="2400">
                        <a:latin typeface="Cambria Math"/>
                      </a:rPr>
                      <m:t>16</m:t>
                    </m:r>
                    <m:r>
                      <a:rPr lang="en-US" sz="2400">
                        <a:latin typeface="Cambria Math"/>
                      </a:rPr>
                      <m:t>≈</m:t>
                    </m:r>
                    <m:r>
                      <a:rPr lang="en-US" sz="2400">
                        <a:latin typeface="Cambria Math"/>
                      </a:rPr>
                      <m:t>3</m:t>
                    </m:r>
                    <m:r>
                      <a:rPr lang="en-US" sz="2400">
                        <a:latin typeface="Cambria Math"/>
                      </a:rPr>
                      <m:t> </m:t>
                    </m:r>
                    <m:r>
                      <m:rPr>
                        <m:sty m:val="p"/>
                      </m:rPr>
                      <a:rPr lang="en-US" sz="2400">
                        <a:latin typeface="Cambria Math"/>
                      </a:rPr>
                      <m:t>diffuser</m:t>
                    </m:r>
                  </m:oMath>
                </a14:m>
                <a:endParaRPr lang="en-US" sz="2400" dirty="0" smtClean="0"/>
              </a:p>
              <a:p>
                <a:pPr algn="l" rtl="0"/>
                <a14:m>
                  <m:oMath xmlns:m="http://schemas.openxmlformats.org/officeDocument/2006/math">
                    <m:sSub>
                      <m:sSubPr>
                        <m:ctrlPr>
                          <a:rPr lang="en-US" sz="2400" i="1">
                            <a:latin typeface="Cambria Math"/>
                          </a:rPr>
                        </m:ctrlPr>
                      </m:sSubPr>
                      <m:e>
                        <m:r>
                          <m:rPr>
                            <m:sty m:val="p"/>
                          </m:rPr>
                          <a:rPr lang="en-US" sz="2400">
                            <a:latin typeface="Cambria Math"/>
                          </a:rPr>
                          <m:t>V</m:t>
                        </m:r>
                      </m:e>
                      <m:sub>
                        <m:r>
                          <m:rPr>
                            <m:sty m:val="p"/>
                          </m:rPr>
                          <a:rPr lang="en-US" sz="2400">
                            <a:latin typeface="Cambria Math"/>
                          </a:rPr>
                          <m:t>circ</m:t>
                        </m:r>
                      </m:sub>
                    </m:sSub>
                    <m:r>
                      <a:rPr lang="en-US" sz="2400">
                        <a:latin typeface="Cambria Math"/>
                      </a:rPr>
                      <m:t> </m:t>
                    </m:r>
                  </m:oMath>
                </a14:m>
                <a:r>
                  <a:rPr lang="en-US" sz="2400" dirty="0"/>
                  <a:t>for each diffuser in (L/s)</a:t>
                </a:r>
              </a:p>
              <a:p>
                <a:pPr algn="l" rtl="0"/>
                <a14:m>
                  <m:oMath xmlns:m="http://schemas.openxmlformats.org/officeDocument/2006/math">
                    <m:sSub>
                      <m:sSubPr>
                        <m:ctrlPr>
                          <a:rPr lang="en-US" sz="2400" i="1">
                            <a:latin typeface="Cambria Math"/>
                          </a:rPr>
                        </m:ctrlPr>
                      </m:sSubPr>
                      <m:e>
                        <m:r>
                          <m:rPr>
                            <m:sty m:val="p"/>
                          </m:rPr>
                          <a:rPr lang="en-US" sz="2400">
                            <a:latin typeface="Cambria Math"/>
                          </a:rPr>
                          <m:t>V</m:t>
                        </m:r>
                      </m:e>
                      <m:sub>
                        <m:r>
                          <m:rPr>
                            <m:sty m:val="p"/>
                          </m:rPr>
                          <a:rPr lang="en-US" sz="2400">
                            <a:latin typeface="Cambria Math"/>
                          </a:rPr>
                          <m:t>circ</m:t>
                        </m:r>
                        <m:r>
                          <a:rPr lang="en-US" sz="2400">
                            <a:latin typeface="Cambria Math"/>
                          </a:rPr>
                          <m:t>,</m:t>
                        </m:r>
                        <m:r>
                          <m:rPr>
                            <m:sty m:val="p"/>
                          </m:rPr>
                          <a:rPr lang="en-US" sz="2400">
                            <a:latin typeface="Cambria Math"/>
                          </a:rPr>
                          <m:t>each</m:t>
                        </m:r>
                        <m:r>
                          <a:rPr lang="en-US" sz="2400">
                            <a:latin typeface="Cambria Math"/>
                          </a:rPr>
                          <m:t> </m:t>
                        </m:r>
                        <m:r>
                          <m:rPr>
                            <m:sty m:val="p"/>
                          </m:rPr>
                          <a:rPr lang="en-US" sz="2400">
                            <a:latin typeface="Cambria Math"/>
                          </a:rPr>
                          <m:t>diff</m:t>
                        </m:r>
                      </m:sub>
                    </m:sSub>
                    <m:r>
                      <a:rPr lang="en-US" sz="2400">
                        <a:latin typeface="Cambria Math"/>
                      </a:rPr>
                      <m:t>=</m:t>
                    </m:r>
                    <m:f>
                      <m:fPr>
                        <m:ctrlPr>
                          <a:rPr lang="en-US" sz="2400" i="1">
                            <a:latin typeface="Cambria Math"/>
                          </a:rPr>
                        </m:ctrlPr>
                      </m:fPr>
                      <m:num>
                        <m:sSub>
                          <m:sSubPr>
                            <m:ctrlPr>
                              <a:rPr lang="en-US" sz="2400" i="1">
                                <a:latin typeface="Cambria Math"/>
                              </a:rPr>
                            </m:ctrlPr>
                          </m:sSubPr>
                          <m:e>
                            <m:r>
                              <m:rPr>
                                <m:sty m:val="p"/>
                              </m:rPr>
                              <a:rPr lang="en-US" sz="2400">
                                <a:latin typeface="Cambria Math"/>
                              </a:rPr>
                              <m:t>V</m:t>
                            </m:r>
                          </m:e>
                          <m:sub>
                            <m:r>
                              <m:rPr>
                                <m:sty m:val="p"/>
                              </m:rPr>
                              <a:rPr lang="en-US" sz="2400">
                                <a:latin typeface="Cambria Math"/>
                              </a:rPr>
                              <m:t>circ</m:t>
                            </m:r>
                          </m:sub>
                        </m:sSub>
                        <m:r>
                          <a:rPr lang="en-US" sz="2400">
                            <a:latin typeface="Cambria Math"/>
                          </a:rPr>
                          <m:t> (</m:t>
                        </m:r>
                        <m:r>
                          <m:rPr>
                            <m:sty m:val="p"/>
                          </m:rPr>
                          <a:rPr lang="en-US" sz="2400">
                            <a:latin typeface="Cambria Math"/>
                          </a:rPr>
                          <m:t>L</m:t>
                        </m:r>
                        <m:r>
                          <a:rPr lang="en-US" sz="2400">
                            <a:latin typeface="Cambria Math"/>
                          </a:rPr>
                          <m:t>/</m:t>
                        </m:r>
                        <m:r>
                          <m:rPr>
                            <m:sty m:val="p"/>
                          </m:rPr>
                          <a:rPr lang="en-US" sz="2400">
                            <a:latin typeface="Cambria Math"/>
                          </a:rPr>
                          <m:t>s</m:t>
                        </m:r>
                        <m:r>
                          <a:rPr lang="en-US" sz="2400">
                            <a:latin typeface="Cambria Math"/>
                          </a:rPr>
                          <m:t>)</m:t>
                        </m:r>
                      </m:num>
                      <m:den>
                        <m:r>
                          <m:rPr>
                            <m:sty m:val="p"/>
                          </m:rPr>
                          <a:rPr lang="en-US" sz="2400">
                            <a:latin typeface="Cambria Math"/>
                          </a:rPr>
                          <m:t>Number</m:t>
                        </m:r>
                        <m:r>
                          <a:rPr lang="en-US" sz="2400">
                            <a:latin typeface="Cambria Math"/>
                          </a:rPr>
                          <m:t> </m:t>
                        </m:r>
                        <m:r>
                          <m:rPr>
                            <m:sty m:val="p"/>
                          </m:rPr>
                          <a:rPr lang="en-US" sz="2400">
                            <a:latin typeface="Cambria Math"/>
                          </a:rPr>
                          <m:t>of</m:t>
                        </m:r>
                        <m:r>
                          <a:rPr lang="en-US" sz="2400">
                            <a:latin typeface="Cambria Math"/>
                          </a:rPr>
                          <m:t> </m:t>
                        </m:r>
                        <m:r>
                          <m:rPr>
                            <m:sty m:val="p"/>
                          </m:rPr>
                          <a:rPr lang="en-US" sz="2400">
                            <a:latin typeface="Cambria Math"/>
                          </a:rPr>
                          <m:t>diffusers</m:t>
                        </m:r>
                      </m:den>
                    </m:f>
                  </m:oMath>
                </a14:m>
                <a:endParaRPr lang="en-US" sz="2400" dirty="0" smtClean="0"/>
              </a:p>
              <a:p>
                <a:pPr marL="82296" indent="0" algn="l" rtl="0">
                  <a:buNone/>
                </a:pPr>
                <a:endParaRPr lang="en-US" sz="2400" dirty="0" smtClean="0"/>
              </a:p>
              <a:p>
                <a:pPr algn="l" rtl="0"/>
                <a14:m>
                  <m:oMath xmlns:m="http://schemas.openxmlformats.org/officeDocument/2006/math">
                    <m:sSub>
                      <m:sSubPr>
                        <m:ctrlPr>
                          <a:rPr lang="en-US" sz="2400" i="1">
                            <a:latin typeface="Cambria Math"/>
                          </a:rPr>
                        </m:ctrlPr>
                      </m:sSubPr>
                      <m:e>
                        <m:r>
                          <m:rPr>
                            <m:sty m:val="p"/>
                          </m:rPr>
                          <a:rPr lang="en-US" sz="2400">
                            <a:latin typeface="Cambria Math"/>
                          </a:rPr>
                          <m:t>V</m:t>
                        </m:r>
                      </m:e>
                      <m:sub>
                        <m:r>
                          <m:rPr>
                            <m:sty m:val="p"/>
                          </m:rPr>
                          <a:rPr lang="en-US" sz="2400">
                            <a:latin typeface="Cambria Math"/>
                          </a:rPr>
                          <m:t>circ</m:t>
                        </m:r>
                        <m:r>
                          <a:rPr lang="en-US" sz="2400">
                            <a:latin typeface="Cambria Math"/>
                          </a:rPr>
                          <m:t>,</m:t>
                        </m:r>
                        <m:r>
                          <m:rPr>
                            <m:sty m:val="p"/>
                          </m:rPr>
                          <a:rPr lang="en-US" sz="2400">
                            <a:latin typeface="Cambria Math"/>
                          </a:rPr>
                          <m:t>each</m:t>
                        </m:r>
                        <m:r>
                          <a:rPr lang="en-US" sz="2400">
                            <a:latin typeface="Cambria Math"/>
                          </a:rPr>
                          <m:t> </m:t>
                        </m:r>
                        <m:r>
                          <m:rPr>
                            <m:sty m:val="p"/>
                          </m:rPr>
                          <a:rPr lang="en-US" sz="2400">
                            <a:latin typeface="Cambria Math"/>
                          </a:rPr>
                          <m:t>diff</m:t>
                        </m:r>
                      </m:sub>
                    </m:sSub>
                    <m:r>
                      <a:rPr lang="en-US" sz="2400">
                        <a:latin typeface="Cambria Math"/>
                      </a:rPr>
                      <m:t>=</m:t>
                    </m:r>
                    <m:f>
                      <m:fPr>
                        <m:ctrlPr>
                          <a:rPr lang="en-US" sz="2400" i="1">
                            <a:latin typeface="Cambria Math"/>
                          </a:rPr>
                        </m:ctrlPr>
                      </m:fPr>
                      <m:num>
                        <m:r>
                          <a:rPr lang="en-US" sz="2400">
                            <a:latin typeface="Cambria Math"/>
                          </a:rPr>
                          <m:t>858</m:t>
                        </m:r>
                      </m:num>
                      <m:den>
                        <m:r>
                          <a:rPr lang="en-US" sz="2400">
                            <a:latin typeface="Cambria Math"/>
                          </a:rPr>
                          <m:t>3</m:t>
                        </m:r>
                      </m:den>
                    </m:f>
                    <m:r>
                      <a:rPr lang="en-US" sz="2400">
                        <a:latin typeface="Cambria Math"/>
                      </a:rPr>
                      <m:t>=</m:t>
                    </m:r>
                    <m:r>
                      <a:rPr lang="en-US" sz="2400">
                        <a:latin typeface="Cambria Math"/>
                      </a:rPr>
                      <m:t>286</m:t>
                    </m:r>
                    <m:r>
                      <a:rPr lang="en-US" sz="2400" b="0" i="0" smtClean="0">
                        <a:latin typeface="Cambria Math"/>
                      </a:rPr>
                      <m:t> </m:t>
                    </m:r>
                    <m:r>
                      <m:rPr>
                        <m:sty m:val="p"/>
                      </m:rPr>
                      <a:rPr lang="en-US" sz="2400" b="0" i="0" smtClean="0">
                        <a:latin typeface="Cambria Math"/>
                      </a:rPr>
                      <m:t>CFM</m:t>
                    </m:r>
                  </m:oMath>
                </a14:m>
                <a:endParaRPr lang="en-US" sz="2400" dirty="0"/>
              </a:p>
              <a:p>
                <a:pPr algn="l" rtl="0"/>
                <a:endParaRPr lang="en-US" sz="2400" dirty="0"/>
              </a:p>
              <a:p>
                <a:pPr algn="l" rtl="0"/>
                <a:r>
                  <a:rPr lang="en-US" sz="2400" dirty="0"/>
                  <a:t>Diffuser model : 6500-12*12(300*300) – 400  CFM</a:t>
                </a:r>
              </a:p>
              <a:p>
                <a:pPr algn="l" rtl="0"/>
                <a:endParaRPr lang="en-US" sz="2400" dirty="0" smtClean="0"/>
              </a:p>
              <a:p>
                <a:pPr algn="l" rtl="0"/>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0" y="0"/>
                <a:ext cx="9144000" cy="6858000"/>
              </a:xfrm>
              <a:blipFill rotWithShape="1">
                <a:blip r:embed="rId2"/>
                <a:stretch>
                  <a:fillRect/>
                </a:stretch>
              </a:blipFill>
            </p:spPr>
            <p:txBody>
              <a:bodyPr/>
              <a:lstStyle/>
              <a:p>
                <a:r>
                  <a:rPr lang="ar-JO">
                    <a:noFill/>
                  </a:rPr>
                  <a:t> </a:t>
                </a:r>
              </a:p>
            </p:txBody>
          </p:sp>
        </mc:Fallback>
      </mc:AlternateContent>
      <mc:AlternateContent xmlns:mc="http://schemas.openxmlformats.org/markup-compatibility/2006" xmlns:a14="http://schemas.microsoft.com/office/drawing/2010/main">
        <mc:Choice Requires="a14">
          <p:graphicFrame>
            <p:nvGraphicFramePr>
              <p:cNvPr id="10" name="Table 9"/>
              <p:cNvGraphicFramePr>
                <a:graphicFrameLocks noGrp="1"/>
              </p:cNvGraphicFramePr>
              <p:nvPr>
                <p:extLst>
                  <p:ext uri="{D42A27DB-BD31-4B8C-83A1-F6EECF244321}">
                    <p14:modId xmlns:p14="http://schemas.microsoft.com/office/powerpoint/2010/main" val="69571850"/>
                  </p:ext>
                </p:extLst>
              </p:nvPr>
            </p:nvGraphicFramePr>
            <p:xfrm>
              <a:off x="457200" y="2209800"/>
              <a:ext cx="4370070" cy="914400"/>
            </p:xfrm>
            <a:graphic>
              <a:graphicData uri="http://schemas.openxmlformats.org/drawingml/2006/table">
                <a:tbl>
                  <a:tblPr firstRow="1" firstCol="1" bandRow="1">
                    <a:tableStyleId>{5C22544A-7EE6-4342-B048-85BDC9FD1C3A}</a:tableStyleId>
                  </a:tblPr>
                  <a:tblGrid>
                    <a:gridCol w="4370070"/>
                  </a:tblGrid>
                  <a:tr h="914400">
                    <a:tc>
                      <a:txBody>
                        <a:bodyPr/>
                        <a:lstStyle/>
                        <a:p>
                          <a:pPr marL="0" marR="0" algn="just">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m:rPr>
                                    <m:sty m:val="p"/>
                                  </m:rPr>
                                  <a:rPr lang="en-US" sz="1600" smtClean="0">
                                    <a:solidFill>
                                      <a:schemeClr val="tx1"/>
                                    </a:solidFill>
                                    <a:effectLst/>
                                    <a:latin typeface="Cambria Math"/>
                                  </a:rPr>
                                  <m:t>Number</m:t>
                                </m:r>
                                <m:r>
                                  <a:rPr lang="en-US" sz="1600" smtClean="0">
                                    <a:solidFill>
                                      <a:schemeClr val="tx1"/>
                                    </a:solidFill>
                                    <a:effectLst/>
                                    <a:latin typeface="Cambria Math"/>
                                  </a:rPr>
                                  <m:t> </m:t>
                                </m:r>
                                <m:r>
                                  <m:rPr>
                                    <m:sty m:val="p"/>
                                  </m:rPr>
                                  <a:rPr lang="en-US" sz="1600" smtClean="0">
                                    <a:solidFill>
                                      <a:schemeClr val="tx1"/>
                                    </a:solidFill>
                                    <a:effectLst/>
                                    <a:latin typeface="Cambria Math"/>
                                  </a:rPr>
                                  <m:t>of</m:t>
                                </m:r>
                                <m:r>
                                  <a:rPr lang="en-US" sz="1600" smtClean="0">
                                    <a:solidFill>
                                      <a:schemeClr val="tx1"/>
                                    </a:solidFill>
                                    <a:effectLst/>
                                    <a:latin typeface="Cambria Math"/>
                                  </a:rPr>
                                  <m:t> </m:t>
                                </m:r>
                                <m:r>
                                  <m:rPr>
                                    <m:sty m:val="p"/>
                                  </m:rPr>
                                  <a:rPr lang="en-US" sz="1600" smtClean="0">
                                    <a:solidFill>
                                      <a:schemeClr val="tx1"/>
                                    </a:solidFill>
                                    <a:effectLst/>
                                    <a:latin typeface="Cambria Math"/>
                                  </a:rPr>
                                  <m:t>diffuser</m:t>
                                </m:r>
                                <m:r>
                                  <a:rPr lang="en-US" sz="1600" smtClean="0">
                                    <a:solidFill>
                                      <a:schemeClr val="tx1"/>
                                    </a:solidFill>
                                    <a:effectLst/>
                                    <a:latin typeface="Cambria Math"/>
                                  </a:rPr>
                                  <m:t>=</m:t>
                                </m:r>
                                <m:f>
                                  <m:fPr>
                                    <m:ctrlPr>
                                      <a:rPr lang="en-US" sz="1600" i="1">
                                        <a:solidFill>
                                          <a:schemeClr val="tx1"/>
                                        </a:solidFill>
                                        <a:effectLst/>
                                        <a:latin typeface="Cambria Math"/>
                                      </a:rPr>
                                    </m:ctrlPr>
                                  </m:fPr>
                                  <m:num>
                                    <m:sSub>
                                      <m:sSubPr>
                                        <m:ctrlPr>
                                          <a:rPr lang="en-US" sz="1600" i="1">
                                            <a:solidFill>
                                              <a:schemeClr val="tx1"/>
                                            </a:solidFill>
                                            <a:effectLst/>
                                            <a:latin typeface="Cambria Math"/>
                                          </a:rPr>
                                        </m:ctrlPr>
                                      </m:sSubPr>
                                      <m:e>
                                        <m:r>
                                          <m:rPr>
                                            <m:sty m:val="p"/>
                                          </m:rPr>
                                          <a:rPr lang="en-US" sz="1600">
                                            <a:solidFill>
                                              <a:schemeClr val="tx1"/>
                                            </a:solidFill>
                                            <a:effectLst/>
                                            <a:latin typeface="Cambria Math"/>
                                          </a:rPr>
                                          <m:t>V</m:t>
                                        </m:r>
                                      </m:e>
                                      <m:sub>
                                        <m:r>
                                          <m:rPr>
                                            <m:sty m:val="p"/>
                                          </m:rPr>
                                          <a:rPr lang="en-US" sz="1600">
                                            <a:solidFill>
                                              <a:schemeClr val="tx1"/>
                                            </a:solidFill>
                                            <a:effectLst/>
                                            <a:latin typeface="Cambria Math"/>
                                          </a:rPr>
                                          <m:t>circ</m:t>
                                        </m:r>
                                      </m:sub>
                                    </m:sSub>
                                    <m:d>
                                      <m:dPr>
                                        <m:ctrlPr>
                                          <a:rPr lang="en-US" sz="1600" i="1">
                                            <a:solidFill>
                                              <a:schemeClr val="tx1"/>
                                            </a:solidFill>
                                            <a:effectLst/>
                                            <a:latin typeface="Cambria Math"/>
                                          </a:rPr>
                                        </m:ctrlPr>
                                      </m:dPr>
                                      <m:e>
                                        <m:r>
                                          <m:rPr>
                                            <m:sty m:val="p"/>
                                          </m:rPr>
                                          <a:rPr lang="en-US" sz="1600">
                                            <a:solidFill>
                                              <a:schemeClr val="tx1"/>
                                            </a:solidFill>
                                            <a:effectLst/>
                                            <a:latin typeface="Cambria Math"/>
                                          </a:rPr>
                                          <m:t>CFM</m:t>
                                        </m:r>
                                      </m:e>
                                    </m:d>
                                  </m:num>
                                  <m:den>
                                    <m:r>
                                      <a:rPr lang="en-US" sz="1600">
                                        <a:solidFill>
                                          <a:schemeClr val="tx1"/>
                                        </a:solidFill>
                                        <a:effectLst/>
                                        <a:latin typeface="Cambria Math"/>
                                      </a:rPr>
                                      <m:t>400</m:t>
                                    </m:r>
                                  </m:den>
                                </m:f>
                              </m:oMath>
                            </m:oMathPara>
                          </a14:m>
                          <a:endParaRPr lang="en-US" sz="1600" dirty="0" smtClean="0">
                            <a:solidFill>
                              <a:schemeClr val="tx1"/>
                            </a:solidFill>
                            <a:effectLst/>
                            <a:latin typeface="Calibri"/>
                            <a:ea typeface="Calibri"/>
                            <a:cs typeface="Arial"/>
                          </a:endParaRPr>
                        </a:p>
                      </a:txBody>
                      <a:tcPr marL="68580" marR="68580" marT="0" marB="0"/>
                    </a:tc>
                  </a:tr>
                </a:tbl>
              </a:graphicData>
            </a:graphic>
          </p:graphicFrame>
        </mc:Choice>
        <mc:Fallback xmlns="">
          <p:graphicFrame>
            <p:nvGraphicFramePr>
              <p:cNvPr id="10" name="Table 9"/>
              <p:cNvGraphicFramePr>
                <a:graphicFrameLocks noGrp="1"/>
              </p:cNvGraphicFramePr>
              <p:nvPr>
                <p:extLst>
                  <p:ext uri="{D42A27DB-BD31-4B8C-83A1-F6EECF244321}">
                    <p14:modId xmlns:p14="http://schemas.microsoft.com/office/powerpoint/2010/main" val="1025084943"/>
                  </p:ext>
                </p:extLst>
              </p:nvPr>
            </p:nvGraphicFramePr>
            <p:xfrm>
              <a:off x="457200" y="2209800"/>
              <a:ext cx="4370070" cy="914400"/>
            </p:xfrm>
            <a:graphic>
              <a:graphicData uri="http://schemas.openxmlformats.org/drawingml/2006/table">
                <a:tbl>
                  <a:tblPr firstRow="1" firstCol="1" bandRow="1">
                    <a:tableStyleId>{5C22544A-7EE6-4342-B048-85BDC9FD1C3A}</a:tableStyleId>
                  </a:tblPr>
                  <a:tblGrid>
                    <a:gridCol w="4370070"/>
                  </a:tblGrid>
                  <a:tr h="914400">
                    <a:tc>
                      <a:txBody>
                        <a:bodyPr/>
                        <a:lstStyle/>
                        <a:p>
                          <a:endParaRPr lang="en-US"/>
                        </a:p>
                      </a:txBody>
                      <a:tcPr marL="68580" marR="68580" marT="0" marB="0">
                        <a:blipFill rotWithShape="1">
                          <a:blip r:embed="rId3"/>
                          <a:stretch>
                            <a:fillRect t="-667"/>
                          </a:stretch>
                        </a:blipFill>
                      </a:tcPr>
                    </a:tc>
                  </a:tr>
                </a:tbl>
              </a:graphicData>
            </a:graphic>
          </p:graphicFrame>
        </mc:Fallback>
      </mc:AlternateContent>
    </p:spTree>
    <p:extLst>
      <p:ext uri="{BB962C8B-B14F-4D97-AF65-F5344CB8AC3E}">
        <p14:creationId xmlns:p14="http://schemas.microsoft.com/office/powerpoint/2010/main" val="41195293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txBody>
          <a:bodyPr/>
          <a:lstStyle/>
          <a:p>
            <a:pPr marL="82296" indent="0" algn="ctr" rtl="0">
              <a:buNone/>
            </a:pPr>
            <a:r>
              <a:rPr lang="en-US" dirty="0" smtClean="0"/>
              <a:t>Fan coil unit selection.</a:t>
            </a:r>
          </a:p>
          <a:p>
            <a:pPr marL="82296" indent="0" algn="l" rtl="0">
              <a:buNone/>
            </a:pPr>
            <a:r>
              <a:rPr lang="en-US" sz="2400" dirty="0"/>
              <a:t>For multipurpose room (Room 1) in the ground floor: </a:t>
            </a:r>
            <a:endParaRPr lang="en-US" sz="2400" dirty="0" smtClean="0"/>
          </a:p>
          <a:p>
            <a:pPr marL="82296" indent="0" algn="l" rtl="0">
              <a:buNone/>
            </a:pPr>
            <a:endParaRPr lang="en-US" sz="2400" dirty="0" smtClean="0"/>
          </a:p>
          <a:p>
            <a:pPr marL="82296" indent="0" algn="l" rtl="0">
              <a:buNone/>
            </a:pPr>
            <a:endParaRPr lang="ar-JO"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3657600"/>
            <a:ext cx="8153400" cy="3122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5385" y="1479645"/>
            <a:ext cx="8138615" cy="1949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53973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223205805"/>
              </p:ext>
            </p:extLst>
          </p:nvPr>
        </p:nvGraphicFramePr>
        <p:xfrm>
          <a:off x="138544" y="0"/>
          <a:ext cx="8991601" cy="6753228"/>
        </p:xfrm>
        <a:graphic>
          <a:graphicData uri="http://schemas.openxmlformats.org/drawingml/2006/table">
            <a:tbl>
              <a:tblPr firstRow="1" firstCol="1" bandRow="1">
                <a:tableStyleId>{5C22544A-7EE6-4342-B048-85BDC9FD1C3A}</a:tableStyleId>
              </a:tblPr>
              <a:tblGrid>
                <a:gridCol w="1503093"/>
                <a:gridCol w="892374"/>
                <a:gridCol w="925839"/>
                <a:gridCol w="925839"/>
                <a:gridCol w="925839"/>
                <a:gridCol w="925839"/>
                <a:gridCol w="892374"/>
                <a:gridCol w="1000202"/>
                <a:gridCol w="1000202"/>
              </a:tblGrid>
              <a:tr h="955646">
                <a:tc gridSpan="9">
                  <a:txBody>
                    <a:bodyPr/>
                    <a:lstStyle/>
                    <a:p>
                      <a:pPr marL="0" marR="0" algn="ctr">
                        <a:lnSpc>
                          <a:spcPct val="115000"/>
                        </a:lnSpc>
                        <a:spcBef>
                          <a:spcPts val="0"/>
                        </a:spcBef>
                        <a:spcAft>
                          <a:spcPts val="0"/>
                        </a:spcAft>
                      </a:pPr>
                      <a:r>
                        <a:rPr lang="en-GB" sz="2000" b="0" i="0" dirty="0">
                          <a:effectLst/>
                          <a:latin typeface="Times New Roman" pitchFamily="18" charset="0"/>
                          <a:cs typeface="Times New Roman" pitchFamily="18" charset="0"/>
                        </a:rPr>
                        <a:t>Table (5.2): The equal pressure method for sizing</a:t>
                      </a:r>
                      <a:endParaRPr lang="en-US" sz="2000" b="0" i="0" dirty="0">
                        <a:solidFill>
                          <a:srgbClr val="31849B"/>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74998">
                <a:tc rowSpan="5">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Room 1</a:t>
                      </a:r>
                      <a:endParaRPr lang="en-US" sz="2000" b="0" i="0">
                        <a:solidFill>
                          <a:srgbClr val="31849B"/>
                        </a:solidFill>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Duct</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v' m</a:t>
                      </a:r>
                      <a:r>
                        <a:rPr lang="en-GB" sz="2000" b="0" i="0" baseline="30000">
                          <a:effectLst/>
                          <a:latin typeface="Times New Roman" pitchFamily="18" charset="0"/>
                          <a:cs typeface="Times New Roman" pitchFamily="18" charset="0"/>
                        </a:rPr>
                        <a:t>3</a:t>
                      </a:r>
                      <a:r>
                        <a:rPr lang="en-GB" sz="2000" b="0" i="0">
                          <a:effectLst/>
                          <a:latin typeface="Times New Roman" pitchFamily="18" charset="0"/>
                          <a:cs typeface="Times New Roman" pitchFamily="18" charset="0"/>
                        </a:rPr>
                        <a:t>/s)</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dirty="0">
                          <a:effectLst/>
                          <a:latin typeface="Times New Roman" pitchFamily="18" charset="0"/>
                          <a:cs typeface="Times New Roman" pitchFamily="18" charset="0"/>
                        </a:rPr>
                        <a:t>v(m/s)</a:t>
                      </a:r>
                      <a:endParaRPr lang="en-US" sz="2000" b="0" i="0" dirty="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A(m</a:t>
                      </a:r>
                      <a:r>
                        <a:rPr lang="en-GB" sz="2000" b="0" i="0" baseline="30000">
                          <a:effectLst/>
                          <a:latin typeface="Times New Roman" pitchFamily="18" charset="0"/>
                          <a:cs typeface="Times New Roman" pitchFamily="18" charset="0"/>
                        </a:rPr>
                        <a:t>2</a:t>
                      </a:r>
                      <a:r>
                        <a:rPr lang="en-GB" sz="2000" b="0" i="0">
                          <a:effectLst/>
                          <a:latin typeface="Times New Roman" pitchFamily="18" charset="0"/>
                          <a:cs typeface="Times New Roman" pitchFamily="18" charset="0"/>
                        </a:rPr>
                        <a:t>)</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D (m)</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dirty="0">
                          <a:effectLst/>
                          <a:latin typeface="Times New Roman" pitchFamily="18" charset="0"/>
                          <a:cs typeface="Times New Roman" pitchFamily="18" charset="0"/>
                        </a:rPr>
                        <a:t>p/L(pa/m)</a:t>
                      </a:r>
                      <a:endParaRPr lang="en-US" sz="2000" b="0" i="0" dirty="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H (mm)</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W (mm)</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r>
              <a:tr h="955646">
                <a:tc vMerge="1">
                  <a:txBody>
                    <a:bodyPr/>
                    <a:lstStyle/>
                    <a:p>
                      <a:endParaRPr lang="en-US"/>
                    </a:p>
                  </a:txBody>
                  <a:tcPr/>
                </a:tc>
                <a:tc>
                  <a:txBody>
                    <a:bodyPr/>
                    <a:lstStyle/>
                    <a:p>
                      <a:pPr marL="0" marR="0" algn="ctr">
                        <a:lnSpc>
                          <a:spcPct val="115000"/>
                        </a:lnSpc>
                        <a:spcBef>
                          <a:spcPts val="0"/>
                        </a:spcBef>
                        <a:spcAft>
                          <a:spcPts val="0"/>
                        </a:spcAft>
                      </a:pPr>
                      <a:r>
                        <a:rPr lang="en-GB" sz="2000" b="0" i="0" dirty="0">
                          <a:effectLst/>
                          <a:latin typeface="Times New Roman" pitchFamily="18" charset="0"/>
                          <a:cs typeface="Times New Roman" pitchFamily="18" charset="0"/>
                        </a:rPr>
                        <a:t>AB</a:t>
                      </a:r>
                      <a:endParaRPr lang="en-US" sz="2000" b="0" i="0" dirty="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0.39</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5</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0.096</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0.35</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0.9</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200</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280</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r>
              <a:tr h="955646">
                <a:tc vMerge="1">
                  <a:txBody>
                    <a:bodyPr/>
                    <a:lstStyle/>
                    <a:p>
                      <a:endParaRPr lang="en-US"/>
                    </a:p>
                  </a:txBody>
                  <a:tcPr/>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BC</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0.13</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4</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0.049</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0.25</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0.9</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200</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280</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r>
              <a:tr h="955646">
                <a:tc vMerge="1">
                  <a:txBody>
                    <a:bodyPr/>
                    <a:lstStyle/>
                    <a:p>
                      <a:endParaRPr lang="en-US"/>
                    </a:p>
                  </a:txBody>
                  <a:tcPr/>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BE</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0.13</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4</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0.049</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0.25</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0.9</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200</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280</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r>
              <a:tr h="955646">
                <a:tc vMerge="1">
                  <a:txBody>
                    <a:bodyPr/>
                    <a:lstStyle/>
                    <a:p>
                      <a:endParaRPr lang="en-US"/>
                    </a:p>
                  </a:txBody>
                  <a:tcPr/>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BD</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0.13</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4</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dirty="0">
                          <a:effectLst/>
                          <a:latin typeface="Times New Roman" pitchFamily="18" charset="0"/>
                          <a:cs typeface="Times New Roman" pitchFamily="18" charset="0"/>
                        </a:rPr>
                        <a:t>0.049</a:t>
                      </a:r>
                      <a:endParaRPr lang="en-US" sz="2000" b="0" i="0" dirty="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0.25</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0.9</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a:effectLst/>
                          <a:latin typeface="Times New Roman" pitchFamily="18" charset="0"/>
                          <a:cs typeface="Times New Roman" pitchFamily="18" charset="0"/>
                        </a:rPr>
                        <a:t>200</a:t>
                      </a:r>
                      <a:endParaRPr lang="en-US" sz="2000" b="0" i="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b="0" i="0" dirty="0">
                          <a:effectLst/>
                          <a:latin typeface="Times New Roman" pitchFamily="18" charset="0"/>
                          <a:cs typeface="Times New Roman" pitchFamily="18" charset="0"/>
                        </a:rPr>
                        <a:t>280</a:t>
                      </a:r>
                      <a:endParaRPr lang="en-US" sz="2000" b="0" i="0" dirty="0">
                        <a:solidFill>
                          <a:srgbClr val="31849B"/>
                        </a:solidFill>
                        <a:effectLst/>
                        <a:latin typeface="Times New Roman" pitchFamily="18" charset="0"/>
                        <a:ea typeface="Calibri"/>
                        <a:cs typeface="Times New Roman" pitchFamily="18" charset="0"/>
                      </a:endParaRPr>
                    </a:p>
                  </a:txBody>
                  <a:tcPr marL="68580" marR="68580" marT="0" marB="0"/>
                </a:tc>
              </a:tr>
            </a:tbl>
          </a:graphicData>
        </a:graphic>
      </p:graphicFrame>
    </p:spTree>
    <p:extLst>
      <p:ext uri="{BB962C8B-B14F-4D97-AF65-F5344CB8AC3E}">
        <p14:creationId xmlns:p14="http://schemas.microsoft.com/office/powerpoint/2010/main" val="36525295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05727636"/>
              </p:ext>
            </p:extLst>
          </p:nvPr>
        </p:nvGraphicFramePr>
        <p:xfrm>
          <a:off x="21418" y="2362200"/>
          <a:ext cx="9143364" cy="3263299"/>
        </p:xfrm>
        <a:graphic>
          <a:graphicData uri="http://schemas.openxmlformats.org/drawingml/2006/table">
            <a:tbl>
              <a:tblPr firstRow="1" firstCol="1" bandRow="1">
                <a:tableStyleId>{5C22544A-7EE6-4342-B048-85BDC9FD1C3A}</a:tableStyleId>
              </a:tblPr>
              <a:tblGrid>
                <a:gridCol w="1445100"/>
                <a:gridCol w="857945"/>
                <a:gridCol w="890117"/>
                <a:gridCol w="890117"/>
                <a:gridCol w="890117"/>
                <a:gridCol w="1123372"/>
                <a:gridCol w="1123372"/>
                <a:gridCol w="961612"/>
                <a:gridCol w="961612"/>
              </a:tblGrid>
              <a:tr h="543883">
                <a:tc gridSpan="9">
                  <a:txBody>
                    <a:bodyPr/>
                    <a:lstStyle/>
                    <a:p>
                      <a:pPr marL="0" marR="0" algn="ctr">
                        <a:lnSpc>
                          <a:spcPct val="115000"/>
                        </a:lnSpc>
                        <a:spcBef>
                          <a:spcPts val="0"/>
                        </a:spcBef>
                        <a:spcAft>
                          <a:spcPts val="0"/>
                        </a:spcAft>
                      </a:pPr>
                      <a:r>
                        <a:rPr lang="en-GB" sz="2000" dirty="0">
                          <a:effectLst/>
                          <a:latin typeface="Times New Roman" pitchFamily="18" charset="0"/>
                          <a:cs typeface="Times New Roman" pitchFamily="18" charset="0"/>
                        </a:rPr>
                        <a:t>Table (5.9): The equal pressure method for sizing</a:t>
                      </a:r>
                      <a:endParaRPr lang="en-US" sz="2000" dirty="0">
                        <a:solidFill>
                          <a:srgbClr val="31849B"/>
                        </a:solidFill>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7767">
                <a:tc rowSpan="4">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Bath 1</a:t>
                      </a:r>
                      <a:endParaRPr lang="en-US" sz="2000">
                        <a:solidFill>
                          <a:srgbClr val="31849B"/>
                        </a:solidFill>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GB" sz="2000" dirty="0">
                          <a:effectLst/>
                          <a:latin typeface="Times New Roman" pitchFamily="18" charset="0"/>
                          <a:cs typeface="Times New Roman" pitchFamily="18" charset="0"/>
                        </a:rPr>
                        <a:t>Duct</a:t>
                      </a:r>
                      <a:endParaRPr lang="en-US" sz="2000" dirty="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dirty="0">
                          <a:effectLst/>
                          <a:latin typeface="Times New Roman" pitchFamily="18" charset="0"/>
                          <a:cs typeface="Times New Roman" pitchFamily="18" charset="0"/>
                        </a:rPr>
                        <a:t>v' m</a:t>
                      </a:r>
                      <a:r>
                        <a:rPr lang="en-GB" sz="2000" baseline="30000" dirty="0">
                          <a:effectLst/>
                          <a:latin typeface="Times New Roman" pitchFamily="18" charset="0"/>
                          <a:cs typeface="Times New Roman" pitchFamily="18" charset="0"/>
                        </a:rPr>
                        <a:t>3</a:t>
                      </a:r>
                      <a:r>
                        <a:rPr lang="en-GB" sz="2000" dirty="0">
                          <a:effectLst/>
                          <a:latin typeface="Times New Roman" pitchFamily="18" charset="0"/>
                          <a:cs typeface="Times New Roman" pitchFamily="18" charset="0"/>
                        </a:rPr>
                        <a:t>/s)</a:t>
                      </a:r>
                      <a:endParaRPr lang="en-US" sz="2000" dirty="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dirty="0">
                          <a:effectLst/>
                          <a:latin typeface="Times New Roman" pitchFamily="18" charset="0"/>
                          <a:cs typeface="Times New Roman" pitchFamily="18" charset="0"/>
                        </a:rPr>
                        <a:t>v</a:t>
                      </a:r>
                      <a:endParaRPr lang="en-US" sz="2000" dirty="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A(m</a:t>
                      </a:r>
                      <a:r>
                        <a:rPr lang="en-GB" sz="2000" baseline="30000">
                          <a:effectLst/>
                          <a:latin typeface="Times New Roman" pitchFamily="18" charset="0"/>
                          <a:cs typeface="Times New Roman" pitchFamily="18" charset="0"/>
                        </a:rPr>
                        <a:t>2</a:t>
                      </a:r>
                      <a:r>
                        <a:rPr lang="en-GB" sz="2000">
                          <a:effectLst/>
                          <a:latin typeface="Times New Roman" pitchFamily="18" charset="0"/>
                          <a:cs typeface="Times New Roman" pitchFamily="18" charset="0"/>
                        </a:rPr>
                        <a:t>)</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D (m)</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p/L(pa/m)</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H (mm)</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W (mm)</a:t>
                      </a:r>
                      <a:endParaRPr lang="en-US" sz="2000">
                        <a:solidFill>
                          <a:srgbClr val="31849B"/>
                        </a:solidFill>
                        <a:effectLst/>
                        <a:latin typeface="Times New Roman" pitchFamily="18" charset="0"/>
                        <a:ea typeface="Calibri"/>
                        <a:cs typeface="Times New Roman" pitchFamily="18" charset="0"/>
                      </a:endParaRPr>
                    </a:p>
                  </a:txBody>
                  <a:tcPr marL="68580" marR="68580" marT="0" marB="0"/>
                </a:tc>
              </a:tr>
              <a:tr h="543883">
                <a:tc vMerge="1">
                  <a:txBody>
                    <a:bodyPr/>
                    <a:lstStyle/>
                    <a:p>
                      <a:endParaRPr lang="en-US"/>
                    </a:p>
                  </a:txBody>
                  <a:tcPr/>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AB</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0.166</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5</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0.0314</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0.20</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1.7</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200</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219</a:t>
                      </a:r>
                      <a:endParaRPr lang="en-US" sz="2000">
                        <a:solidFill>
                          <a:srgbClr val="31849B"/>
                        </a:solidFill>
                        <a:effectLst/>
                        <a:latin typeface="Times New Roman" pitchFamily="18" charset="0"/>
                        <a:ea typeface="Calibri"/>
                        <a:cs typeface="Times New Roman" pitchFamily="18" charset="0"/>
                      </a:endParaRPr>
                    </a:p>
                  </a:txBody>
                  <a:tcPr marL="68580" marR="68580" marT="0" marB="0"/>
                </a:tc>
              </a:tr>
              <a:tr h="543883">
                <a:tc vMerge="1">
                  <a:txBody>
                    <a:bodyPr/>
                    <a:lstStyle/>
                    <a:p>
                      <a:endParaRPr lang="en-US"/>
                    </a:p>
                  </a:txBody>
                  <a:tcPr/>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BC</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0.0833</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4.5</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0.020</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0.16</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1.7</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150</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170</a:t>
                      </a:r>
                      <a:endParaRPr lang="en-US" sz="2000">
                        <a:solidFill>
                          <a:srgbClr val="31849B"/>
                        </a:solidFill>
                        <a:effectLst/>
                        <a:latin typeface="Times New Roman" pitchFamily="18" charset="0"/>
                        <a:ea typeface="Calibri"/>
                        <a:cs typeface="Times New Roman" pitchFamily="18" charset="0"/>
                      </a:endParaRPr>
                    </a:p>
                  </a:txBody>
                  <a:tcPr marL="68580" marR="68580" marT="0" marB="0"/>
                </a:tc>
              </a:tr>
              <a:tr h="543883">
                <a:tc vMerge="1">
                  <a:txBody>
                    <a:bodyPr/>
                    <a:lstStyle/>
                    <a:p>
                      <a:endParaRPr lang="en-US"/>
                    </a:p>
                  </a:txBody>
                  <a:tcPr/>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BD</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0.0833</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4.5</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dirty="0">
                          <a:effectLst/>
                          <a:latin typeface="Times New Roman" pitchFamily="18" charset="0"/>
                          <a:cs typeface="Times New Roman" pitchFamily="18" charset="0"/>
                        </a:rPr>
                        <a:t>0.020</a:t>
                      </a:r>
                      <a:endParaRPr lang="en-US" sz="2000" dirty="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dirty="0">
                          <a:effectLst/>
                          <a:latin typeface="Times New Roman" pitchFamily="18" charset="0"/>
                          <a:cs typeface="Times New Roman" pitchFamily="18" charset="0"/>
                        </a:rPr>
                        <a:t>0.16</a:t>
                      </a:r>
                      <a:endParaRPr lang="en-US" sz="2000" dirty="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1.7</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a:effectLst/>
                          <a:latin typeface="Times New Roman" pitchFamily="18" charset="0"/>
                          <a:cs typeface="Times New Roman" pitchFamily="18" charset="0"/>
                        </a:rPr>
                        <a:t>150</a:t>
                      </a:r>
                      <a:endParaRPr lang="en-US" sz="2000">
                        <a:solidFill>
                          <a:srgbClr val="31849B"/>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dirty="0">
                          <a:effectLst/>
                          <a:latin typeface="Times New Roman" pitchFamily="18" charset="0"/>
                          <a:cs typeface="Times New Roman" pitchFamily="18" charset="0"/>
                        </a:rPr>
                        <a:t>170</a:t>
                      </a:r>
                      <a:endParaRPr lang="en-US" sz="2000" dirty="0">
                        <a:solidFill>
                          <a:srgbClr val="31849B"/>
                        </a:solidFill>
                        <a:effectLst/>
                        <a:latin typeface="Times New Roman" pitchFamily="18" charset="0"/>
                        <a:ea typeface="Calibri"/>
                        <a:cs typeface="Times New Roman" pitchFamily="18" charset="0"/>
                      </a:endParaRPr>
                    </a:p>
                  </a:txBody>
                  <a:tcPr marL="68580" marR="68580" marT="0" marB="0"/>
                </a:tc>
              </a:tr>
            </a:tbl>
          </a:graphicData>
        </a:graphic>
      </p:graphicFrame>
      <p:sp>
        <p:nvSpPr>
          <p:cNvPr id="5" name="Rectangle 1"/>
          <p:cNvSpPr>
            <a:spLocks noChangeArrowheads="1"/>
          </p:cNvSpPr>
          <p:nvPr/>
        </p:nvSpPr>
        <p:spPr bwMode="auto">
          <a:xfrm>
            <a:off x="1454150" y="27987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9"/>
          <p:cNvSpPr/>
          <p:nvPr/>
        </p:nvSpPr>
        <p:spPr>
          <a:xfrm>
            <a:off x="-63500" y="-152400"/>
            <a:ext cx="8978900" cy="1969770"/>
          </a:xfrm>
          <a:prstGeom prst="rect">
            <a:avLst/>
          </a:prstGeom>
        </p:spPr>
        <p:txBody>
          <a:bodyPr wrap="square">
            <a:spAutoFit/>
          </a:bodyPr>
          <a:lstStyle/>
          <a:p>
            <a:pPr lvl="0"/>
            <a:endParaRPr lang="en-US" sz="3200" b="1" dirty="0" smtClean="0">
              <a:ln w="12700">
                <a:solidFill>
                  <a:srgbClr val="4F271C">
                    <a:satMod val="155000"/>
                  </a:srgbClr>
                </a:solidFill>
                <a:prstDash val="solid"/>
              </a:ln>
              <a:effectLst>
                <a:outerShdw blurRad="41275" dist="20320" dir="1800000" algn="tl" rotWithShape="0">
                  <a:srgbClr val="000000">
                    <a:alpha val="40000"/>
                  </a:srgbClr>
                </a:outerShdw>
              </a:effectLst>
              <a:latin typeface="Times New Roman" pitchFamily="18" charset="0"/>
              <a:cs typeface="Times New Roman" pitchFamily="18" charset="0"/>
            </a:endParaRPr>
          </a:p>
          <a:p>
            <a:pPr lvl="0" algn="ctr"/>
            <a:r>
              <a:rPr lang="en-US" sz="3300" dirty="0" smtClean="0">
                <a:ln w="12700">
                  <a:solidFill>
                    <a:srgbClr val="4F271C">
                      <a:satMod val="155000"/>
                    </a:srgbClr>
                  </a:solidFill>
                  <a:prstDash val="solid"/>
                </a:ln>
                <a:cs typeface="Times New Roman" pitchFamily="18" charset="0"/>
              </a:rPr>
              <a:t>Bath rooms duct </a:t>
            </a:r>
            <a:r>
              <a:rPr lang="en-US" sz="3300" dirty="0" err="1" smtClean="0">
                <a:ln w="12700">
                  <a:solidFill>
                    <a:srgbClr val="4F271C">
                      <a:satMod val="155000"/>
                    </a:srgbClr>
                  </a:solidFill>
                  <a:prstDash val="solid"/>
                </a:ln>
                <a:cs typeface="Times New Roman" pitchFamily="18" charset="0"/>
              </a:rPr>
              <a:t>dsign</a:t>
            </a:r>
            <a:endParaRPr lang="en-US" sz="3300" dirty="0" smtClean="0">
              <a:ln w="12700">
                <a:solidFill>
                  <a:srgbClr val="4F271C">
                    <a:satMod val="155000"/>
                  </a:srgbClr>
                </a:solidFill>
                <a:prstDash val="solid"/>
              </a:ln>
              <a:cs typeface="Times New Roman" pitchFamily="18" charset="0"/>
            </a:endParaRPr>
          </a:p>
          <a:p>
            <a:pPr lvl="0"/>
            <a:endParaRPr lang="en-US" sz="3200" b="1" dirty="0">
              <a:ln w="12700">
                <a:solidFill>
                  <a:srgbClr val="4F271C">
                    <a:satMod val="155000"/>
                  </a:srgbClr>
                </a:solidFill>
                <a:prstDash val="solid"/>
              </a:ln>
              <a:effectLst>
                <a:outerShdw blurRad="41275" dist="20320" dir="1800000" algn="tl" rotWithShape="0">
                  <a:srgbClr val="000000">
                    <a:alpha val="40000"/>
                  </a:srgbClr>
                </a:outerShdw>
              </a:effectLst>
              <a:latin typeface="Times New Roman" pitchFamily="18" charset="0"/>
              <a:cs typeface="Times New Roman" pitchFamily="18" charset="0"/>
            </a:endParaRPr>
          </a:p>
          <a:p>
            <a:pPr lvl="0"/>
            <a:r>
              <a:rPr lang="en-US" sz="2500" dirty="0"/>
              <a:t> For </a:t>
            </a:r>
            <a:r>
              <a:rPr lang="en-US" sz="2500" dirty="0" smtClean="0"/>
              <a:t>bath room1</a:t>
            </a:r>
            <a:endParaRPr lang="en-US" sz="2500" dirty="0">
              <a:ln w="12700">
                <a:solidFill>
                  <a:srgbClr val="4F271C">
                    <a:satMod val="155000"/>
                  </a:srgbClr>
                </a:solidFill>
                <a:prstDash val="solid"/>
              </a:ln>
              <a:effectLst>
                <a:outerShdw blurRad="41275" dist="20320" dir="1800000" algn="tl" rotWithShape="0">
                  <a:srgbClr val="000000">
                    <a:alpha val="4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4544083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0" y="0"/>
            <a:ext cx="9144000" cy="6858000"/>
          </a:xfrm>
        </p:spPr>
        <p:txBody>
          <a:bodyPr>
            <a:normAutofit/>
          </a:bodyPr>
          <a:lstStyle/>
          <a:p>
            <a:pPr algn="l" rtl="0"/>
            <a:r>
              <a:rPr lang="en-US" sz="2800" b="1" dirty="0" smtClean="0"/>
              <a:t>  </a:t>
            </a:r>
            <a:r>
              <a:rPr lang="en-US" sz="2800" b="1" dirty="0"/>
              <a:t>Bath rooms and kitchen  Exhaust fan selection</a:t>
            </a:r>
            <a:r>
              <a:rPr lang="en-US" sz="2800" b="1" dirty="0" smtClean="0"/>
              <a:t>.</a:t>
            </a:r>
          </a:p>
          <a:p>
            <a:pPr algn="l" rtl="0"/>
            <a:endParaRPr lang="en-US" sz="2800" dirty="0"/>
          </a:p>
          <a:p>
            <a:pPr algn="l" rtl="0"/>
            <a:endParaRPr lang="en-US" sz="2800" dirty="0"/>
          </a:p>
        </p:txBody>
      </p:sp>
      <p:graphicFrame>
        <p:nvGraphicFramePr>
          <p:cNvPr id="5" name="Table 4"/>
          <p:cNvGraphicFramePr>
            <a:graphicFrameLocks noGrp="1"/>
          </p:cNvGraphicFramePr>
          <p:nvPr>
            <p:extLst>
              <p:ext uri="{D42A27DB-BD31-4B8C-83A1-F6EECF244321}">
                <p14:modId xmlns:p14="http://schemas.microsoft.com/office/powerpoint/2010/main" val="3235573654"/>
              </p:ext>
            </p:extLst>
          </p:nvPr>
        </p:nvGraphicFramePr>
        <p:xfrm>
          <a:off x="1" y="1219198"/>
          <a:ext cx="9143998" cy="5638803"/>
        </p:xfrm>
        <a:graphic>
          <a:graphicData uri="http://schemas.openxmlformats.org/drawingml/2006/table">
            <a:tbl>
              <a:tblPr firstRow="1" firstCol="1" bandRow="1">
                <a:tableStyleId>{5C22544A-7EE6-4342-B048-85BDC9FD1C3A}</a:tableStyleId>
              </a:tblPr>
              <a:tblGrid>
                <a:gridCol w="2468880"/>
                <a:gridCol w="3657598"/>
                <a:gridCol w="3017520"/>
              </a:tblGrid>
              <a:tr h="854897">
                <a:tc gridSpan="3">
                  <a:txBody>
                    <a:bodyPr/>
                    <a:lstStyle/>
                    <a:p>
                      <a:pPr marL="0" marR="0" algn="ctr">
                        <a:lnSpc>
                          <a:spcPct val="115000"/>
                        </a:lnSpc>
                        <a:spcBef>
                          <a:spcPts val="0"/>
                        </a:spcBef>
                        <a:spcAft>
                          <a:spcPts val="0"/>
                        </a:spcAft>
                      </a:pPr>
                      <a:r>
                        <a:rPr lang="en-US" sz="1800" dirty="0">
                          <a:effectLst/>
                          <a:latin typeface="Times New Roman" pitchFamily="18" charset="0"/>
                          <a:cs typeface="Times New Roman" pitchFamily="18" charset="0"/>
                        </a:rPr>
                        <a:t>1 SPEED</a:t>
                      </a:r>
                      <a:endParaRPr lang="en-US" sz="1800" dirty="0">
                        <a:effectLst/>
                        <a:latin typeface="Times New Roman" pitchFamily="18" charset="0"/>
                        <a:ea typeface="Calibri"/>
                        <a:cs typeface="Times New Roman" pitchFamily="18" charset="0"/>
                      </a:endParaRPr>
                    </a:p>
                  </a:txBody>
                  <a:tcPr marL="9525" marR="9525" marT="9525" marB="9525" anchor="ctr"/>
                </a:tc>
                <a:tc hMerge="1">
                  <a:txBody>
                    <a:bodyPr/>
                    <a:lstStyle/>
                    <a:p>
                      <a:endParaRPr lang="en-US"/>
                    </a:p>
                  </a:txBody>
                  <a:tcPr/>
                </a:tc>
                <a:tc hMerge="1">
                  <a:txBody>
                    <a:bodyPr/>
                    <a:lstStyle/>
                    <a:p>
                      <a:endParaRPr lang="en-US"/>
                    </a:p>
                  </a:txBody>
                  <a:tcPr/>
                </a:tc>
              </a:tr>
              <a:tr h="1024704">
                <a:tc>
                  <a:txBody>
                    <a:bodyPr/>
                    <a:lstStyle/>
                    <a:p>
                      <a:pPr marL="0" marR="0">
                        <a:lnSpc>
                          <a:spcPct val="115000"/>
                        </a:lnSpc>
                        <a:spcBef>
                          <a:spcPts val="0"/>
                        </a:spcBef>
                        <a:spcAft>
                          <a:spcPts val="0"/>
                        </a:spcAft>
                      </a:pPr>
                      <a:r>
                        <a:rPr lang="en-US" sz="1800" dirty="0">
                          <a:effectLst/>
                          <a:latin typeface="Times New Roman" pitchFamily="18" charset="0"/>
                          <a:cs typeface="Times New Roman" pitchFamily="18" charset="0"/>
                        </a:rPr>
                        <a:t>TYPE= Centrifugal</a:t>
                      </a:r>
                      <a:endParaRPr lang="en-US" sz="1800" dirty="0">
                        <a:effectLst/>
                        <a:latin typeface="Times New Roman" pitchFamily="18" charset="0"/>
                        <a:ea typeface="Calibri"/>
                        <a:cs typeface="Times New Roman" pitchFamily="18" charset="0"/>
                      </a:endParaRPr>
                    </a:p>
                  </a:txBody>
                  <a:tcPr marL="9525" marR="9525" marT="9525" marB="9525" anchor="ctr"/>
                </a:tc>
                <a:tc>
                  <a:txBody>
                    <a:bodyPr/>
                    <a:lstStyle/>
                    <a:p>
                      <a:pPr marL="0" marR="0">
                        <a:lnSpc>
                          <a:spcPct val="115000"/>
                        </a:lnSpc>
                        <a:spcBef>
                          <a:spcPts val="0"/>
                        </a:spcBef>
                        <a:spcAft>
                          <a:spcPts val="0"/>
                        </a:spcAft>
                      </a:pPr>
                      <a:r>
                        <a:rPr lang="en-US" sz="1800" dirty="0">
                          <a:effectLst/>
                          <a:latin typeface="Times New Roman" pitchFamily="18" charset="0"/>
                          <a:cs typeface="Times New Roman" pitchFamily="18" charset="0"/>
                        </a:rPr>
                        <a:t>CFM = 162 – 406</a:t>
                      </a:r>
                      <a:endParaRPr lang="en-US" sz="1800" dirty="0">
                        <a:effectLst/>
                        <a:latin typeface="Times New Roman" pitchFamily="18" charset="0"/>
                        <a:ea typeface="Calibri"/>
                        <a:cs typeface="Times New Roman" pitchFamily="18" charset="0"/>
                      </a:endParaRPr>
                    </a:p>
                  </a:txBody>
                  <a:tcPr marL="9525" marR="9525" marT="9525" marB="9525" anchor="ctr"/>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VOLTAGE = 115</a:t>
                      </a:r>
                      <a:endParaRPr lang="en-US" sz="1800">
                        <a:effectLst/>
                        <a:latin typeface="Times New Roman" pitchFamily="18" charset="0"/>
                        <a:ea typeface="Calibri"/>
                        <a:cs typeface="Times New Roman" pitchFamily="18" charset="0"/>
                      </a:endParaRPr>
                    </a:p>
                  </a:txBody>
                  <a:tcPr marL="9525" marR="9525" marT="9525" marB="9525" anchor="ctr"/>
                </a:tc>
              </a:tr>
              <a:tr h="927114">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WEIGHT (lbs) = 30</a:t>
                      </a:r>
                      <a:endParaRPr lang="en-US" sz="1800">
                        <a:effectLst/>
                        <a:latin typeface="Times New Roman" pitchFamily="18" charset="0"/>
                        <a:ea typeface="Calibri"/>
                        <a:cs typeface="Times New Roman" pitchFamily="18" charset="0"/>
                      </a:endParaRPr>
                    </a:p>
                  </a:txBody>
                  <a:tcPr marL="9525" marR="9525" marT="9525" marB="9525" anchor="ctr"/>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SONES @ ½ SP = 2.2 - 10.4</a:t>
                      </a:r>
                      <a:endParaRPr lang="en-US" sz="1800">
                        <a:effectLst/>
                        <a:latin typeface="Times New Roman" pitchFamily="18" charset="0"/>
                        <a:ea typeface="Calibri"/>
                        <a:cs typeface="Times New Roman" pitchFamily="18" charset="0"/>
                      </a:endParaRPr>
                    </a:p>
                  </a:txBody>
                  <a:tcPr marL="9525" marR="9525" marT="9525" marB="9525" anchor="ctr"/>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MAX BHp =.95</a:t>
                      </a:r>
                      <a:endParaRPr lang="en-US" sz="1800">
                        <a:effectLst/>
                        <a:latin typeface="Times New Roman" pitchFamily="18" charset="0"/>
                        <a:ea typeface="Calibri"/>
                        <a:cs typeface="Times New Roman" pitchFamily="18" charset="0"/>
                      </a:endParaRPr>
                    </a:p>
                  </a:txBody>
                  <a:tcPr marL="9525" marR="9525" marT="9525" marB="9525" anchor="ctr"/>
                </a:tc>
              </a:tr>
              <a:tr h="854897">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HP = 100 WATT</a:t>
                      </a:r>
                      <a:endParaRPr lang="en-US" sz="1800">
                        <a:effectLst/>
                        <a:latin typeface="Times New Roman" pitchFamily="18" charset="0"/>
                        <a:ea typeface="Calibri"/>
                        <a:cs typeface="Times New Roman" pitchFamily="18" charset="0"/>
                      </a:endParaRPr>
                    </a:p>
                  </a:txBody>
                  <a:tcPr marL="9525" marR="9525" marT="9525" marB="9525" anchor="ctr"/>
                </a:tc>
                <a:tc>
                  <a:txBody>
                    <a:bodyPr/>
                    <a:lstStyle/>
                    <a:p>
                      <a:pPr marL="0" marR="0">
                        <a:lnSpc>
                          <a:spcPct val="115000"/>
                        </a:lnSpc>
                        <a:spcBef>
                          <a:spcPts val="0"/>
                        </a:spcBef>
                        <a:spcAft>
                          <a:spcPts val="0"/>
                        </a:spcAft>
                      </a:pPr>
                      <a:r>
                        <a:rPr lang="en-US" sz="1800" dirty="0">
                          <a:effectLst/>
                          <a:latin typeface="Times New Roman" pitchFamily="18" charset="0"/>
                          <a:cs typeface="Times New Roman" pitchFamily="18" charset="0"/>
                        </a:rPr>
                        <a:t>SIZE = 6</a:t>
                      </a:r>
                      <a:endParaRPr lang="en-US" sz="1800" dirty="0">
                        <a:effectLst/>
                        <a:latin typeface="Times New Roman" pitchFamily="18" charset="0"/>
                        <a:ea typeface="Calibri"/>
                        <a:cs typeface="Times New Roman" pitchFamily="18" charset="0"/>
                      </a:endParaRPr>
                    </a:p>
                  </a:txBody>
                  <a:tcPr marL="9525" marR="9525" marT="9525" marB="9525" anchor="ctr"/>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RPM =1250-2700</a:t>
                      </a:r>
                      <a:endParaRPr lang="en-US" sz="1800">
                        <a:effectLst/>
                        <a:latin typeface="Times New Roman" pitchFamily="18" charset="0"/>
                        <a:ea typeface="Calibri"/>
                        <a:cs typeface="Times New Roman" pitchFamily="18" charset="0"/>
                      </a:endParaRPr>
                    </a:p>
                  </a:txBody>
                  <a:tcPr marL="9525" marR="9525" marT="9525" marB="9525" anchor="ctr"/>
                </a:tc>
              </a:tr>
              <a:tr h="1122294">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PHASE = 1</a:t>
                      </a:r>
                      <a:endParaRPr lang="en-US" sz="1800">
                        <a:effectLst/>
                        <a:latin typeface="Times New Roman" pitchFamily="18" charset="0"/>
                        <a:ea typeface="Calibri"/>
                        <a:cs typeface="Times New Roman" pitchFamily="18" charset="0"/>
                      </a:endParaRPr>
                    </a:p>
                  </a:txBody>
                  <a:tcPr marL="9525" marR="9525" marT="9525" marB="9525" anchor="ctr"/>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MOTOR = TE</a:t>
                      </a:r>
                      <a:endParaRPr lang="en-US" sz="1800">
                        <a:effectLst/>
                        <a:latin typeface="Times New Roman" pitchFamily="18" charset="0"/>
                        <a:ea typeface="Calibri"/>
                        <a:cs typeface="Times New Roman" pitchFamily="18" charset="0"/>
                      </a:endParaRPr>
                    </a:p>
                  </a:txBody>
                  <a:tcPr marL="9525" marR="9525" marT="9525" marB="9525" anchor="ctr"/>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RPM RANGE =</a:t>
                      </a:r>
                      <a:endParaRPr lang="en-US" sz="1800">
                        <a:effectLst/>
                        <a:latin typeface="Times New Roman" pitchFamily="18" charset="0"/>
                        <a:ea typeface="Calibri"/>
                        <a:cs typeface="Times New Roman" pitchFamily="18" charset="0"/>
                      </a:endParaRPr>
                    </a:p>
                  </a:txBody>
                  <a:tcPr marL="9525" marR="9525" marT="9525" marB="9525" anchor="ctr"/>
                </a:tc>
              </a:tr>
              <a:tr h="854897">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DRIVE =  Direct Drive</a:t>
                      </a:r>
                      <a:endParaRPr lang="en-US" sz="1800">
                        <a:effectLst/>
                        <a:latin typeface="Times New Roman" pitchFamily="18" charset="0"/>
                        <a:ea typeface="Calibri"/>
                        <a:cs typeface="Times New Roman" pitchFamily="18" charset="0"/>
                      </a:endParaRPr>
                    </a:p>
                  </a:txBody>
                  <a:tcPr marL="9525" marR="9525" marT="9525" marB="9525" anchor="ctr"/>
                </a:tc>
                <a:tc>
                  <a:txBody>
                    <a:bodyPr/>
                    <a:lstStyle/>
                    <a:p>
                      <a:pPr marL="0" marR="0">
                        <a:lnSpc>
                          <a:spcPct val="115000"/>
                        </a:lnSpc>
                        <a:spcBef>
                          <a:spcPts val="0"/>
                        </a:spcBef>
                        <a:spcAft>
                          <a:spcPts val="0"/>
                        </a:spcAft>
                      </a:pPr>
                      <a:r>
                        <a:rPr lang="en-US" sz="1800">
                          <a:effectLst/>
                          <a:latin typeface="Times New Roman" pitchFamily="18" charset="0"/>
                          <a:cs typeface="Times New Roman" pitchFamily="18" charset="0"/>
                        </a:rPr>
                        <a:t>dB(A) = -</a:t>
                      </a:r>
                      <a:endParaRPr lang="en-US" sz="1800">
                        <a:effectLst/>
                        <a:latin typeface="Times New Roman" pitchFamily="18" charset="0"/>
                        <a:ea typeface="Calibri"/>
                        <a:cs typeface="Times New Roman" pitchFamily="18" charset="0"/>
                      </a:endParaRPr>
                    </a:p>
                  </a:txBody>
                  <a:tcPr marL="9525" marR="9525" marT="9525" marB="9525" anchor="ctr"/>
                </a:tc>
                <a:tc>
                  <a:txBody>
                    <a:bodyPr/>
                    <a:lstStyle/>
                    <a:p>
                      <a:pPr marL="0" marR="0">
                        <a:lnSpc>
                          <a:spcPct val="115000"/>
                        </a:lnSpc>
                        <a:spcBef>
                          <a:spcPts val="0"/>
                        </a:spcBef>
                        <a:spcAft>
                          <a:spcPts val="0"/>
                        </a:spcAft>
                      </a:pPr>
                      <a:r>
                        <a:rPr lang="en-US" sz="1800" dirty="0">
                          <a:effectLst/>
                          <a:latin typeface="Times New Roman" pitchFamily="18" charset="0"/>
                          <a:cs typeface="Times New Roman" pitchFamily="18" charset="0"/>
                        </a:rPr>
                        <a:t>WARRANTY = 1 Year Motor</a:t>
                      </a:r>
                      <a:endParaRPr lang="en-US" sz="1800" dirty="0">
                        <a:effectLst/>
                        <a:latin typeface="Times New Roman" pitchFamily="18" charset="0"/>
                        <a:ea typeface="Calibri"/>
                        <a:cs typeface="Times New Roman" pitchFamily="18" charset="0"/>
                      </a:endParaRPr>
                    </a:p>
                  </a:txBody>
                  <a:tcPr marL="9525" marR="9525" marT="9525" marB="9525" anchor="ctr"/>
                </a:tc>
              </a:tr>
            </a:tbl>
          </a:graphicData>
        </a:graphic>
      </p:graphicFrame>
      <p:sp>
        <p:nvSpPr>
          <p:cNvPr id="6" name="Rectangle 1"/>
          <p:cNvSpPr>
            <a:spLocks noChangeArrowheads="1"/>
          </p:cNvSpPr>
          <p:nvPr/>
        </p:nvSpPr>
        <p:spPr bwMode="auto">
          <a:xfrm>
            <a:off x="152400" y="585029"/>
            <a:ext cx="5943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Table (</a:t>
            </a:r>
            <a:r>
              <a:rPr kumimoji="0" lang="ar-SA"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5</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.15): Exhaust fan electrical and mechanical data.</a:t>
            </a:r>
            <a:endParaRPr kumimoji="0" lang="en-US"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65280665"/>
              </p:ext>
            </p:extLst>
          </p:nvPr>
        </p:nvGraphicFramePr>
        <p:xfrm>
          <a:off x="0" y="1231360"/>
          <a:ext cx="3760470" cy="826040"/>
        </p:xfrm>
        <a:graphic>
          <a:graphicData uri="http://schemas.openxmlformats.org/drawingml/2006/table">
            <a:tbl>
              <a:tblPr firstRow="1" firstCol="1" bandRow="1">
                <a:tableStyleId>{5C22544A-7EE6-4342-B048-85BDC9FD1C3A}</a:tableStyleId>
              </a:tblPr>
              <a:tblGrid>
                <a:gridCol w="3760470"/>
              </a:tblGrid>
              <a:tr h="440545">
                <a:tc>
                  <a:txBody>
                    <a:bodyPr/>
                    <a:lstStyle/>
                    <a:p>
                      <a:pPr marL="0" marR="0" algn="ctr">
                        <a:lnSpc>
                          <a:spcPct val="115000"/>
                        </a:lnSpc>
                        <a:spcBef>
                          <a:spcPts val="0"/>
                        </a:spcBef>
                        <a:spcAft>
                          <a:spcPts val="0"/>
                        </a:spcAft>
                      </a:pPr>
                      <a:r>
                        <a:rPr lang="en-US" sz="1800" dirty="0">
                          <a:effectLst/>
                          <a:latin typeface="Times New Roman" pitchFamily="18" charset="0"/>
                          <a:cs typeface="Times New Roman" pitchFamily="18" charset="0"/>
                        </a:rPr>
                        <a:t> Exhaust Fan model</a:t>
                      </a:r>
                      <a:endParaRPr lang="en-US" sz="1800" dirty="0">
                        <a:effectLst/>
                        <a:latin typeface="Times New Roman" pitchFamily="18" charset="0"/>
                        <a:ea typeface="Calibri"/>
                        <a:cs typeface="Times New Roman" pitchFamily="18" charset="0"/>
                      </a:endParaRPr>
                    </a:p>
                  </a:txBody>
                  <a:tcPr marL="68580" marR="68580" marT="0" marB="0"/>
                </a:tc>
              </a:tr>
              <a:tr h="385495">
                <a:tc>
                  <a:txBody>
                    <a:bodyPr/>
                    <a:lstStyle/>
                    <a:p>
                      <a:pPr marL="0" marR="0" algn="ctr">
                        <a:lnSpc>
                          <a:spcPct val="115000"/>
                        </a:lnSpc>
                        <a:spcBef>
                          <a:spcPts val="0"/>
                        </a:spcBef>
                        <a:spcAft>
                          <a:spcPts val="0"/>
                        </a:spcAft>
                      </a:pPr>
                      <a:r>
                        <a:rPr lang="en-US" sz="1800" dirty="0">
                          <a:effectLst/>
                          <a:latin typeface="Times New Roman" pitchFamily="18" charset="0"/>
                          <a:cs typeface="Times New Roman" pitchFamily="18" charset="0"/>
                        </a:rPr>
                        <a:t>SP-SQD601AS</a:t>
                      </a:r>
                      <a:endParaRPr lang="en-US" sz="1800" dirty="0">
                        <a:effectLst/>
                        <a:latin typeface="Times New Roman" pitchFamily="18" charset="0"/>
                        <a:ea typeface="Calibri"/>
                        <a:cs typeface="Times New Roman" pitchFamily="18" charset="0"/>
                      </a:endParaRPr>
                    </a:p>
                  </a:txBody>
                  <a:tcPr marL="68580" marR="68580" marT="0" marB="0"/>
                </a:tc>
              </a:tr>
            </a:tbl>
          </a:graphicData>
        </a:graphic>
      </p:graphicFrame>
    </p:spTree>
    <p:extLst>
      <p:ext uri="{BB962C8B-B14F-4D97-AF65-F5344CB8AC3E}">
        <p14:creationId xmlns:p14="http://schemas.microsoft.com/office/powerpoint/2010/main" val="3928020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82296" indent="0" algn="l" rtl="0">
              <a:buNone/>
            </a:pPr>
            <a:r>
              <a:rPr lang="en-US" dirty="0" smtClean="0">
                <a:latin typeface="Times New Roman" pitchFamily="18" charset="0"/>
                <a:cs typeface="Times New Roman" pitchFamily="18" charset="0"/>
              </a:rPr>
              <a:t> Plumping </a:t>
            </a:r>
            <a:r>
              <a:rPr lang="en-US" dirty="0">
                <a:latin typeface="Times New Roman" pitchFamily="18" charset="0"/>
                <a:cs typeface="Times New Roman" pitchFamily="18" charset="0"/>
              </a:rPr>
              <a:t>&amp; </a:t>
            </a:r>
            <a:r>
              <a:rPr lang="en-US" dirty="0" smtClean="0">
                <a:latin typeface="Times New Roman" pitchFamily="18" charset="0"/>
                <a:cs typeface="Times New Roman" pitchFamily="18" charset="0"/>
              </a:rPr>
              <a:t>Fire fighting System.</a:t>
            </a:r>
          </a:p>
          <a:p>
            <a:pPr marL="82296" indent="0" algn="l" rtl="0">
              <a:buNone/>
            </a:pPr>
            <a:endParaRPr lang="en-US" dirty="0">
              <a:latin typeface="Times New Roman" pitchFamily="18" charset="0"/>
              <a:cs typeface="Times New Roman" pitchFamily="18" charset="0"/>
            </a:endParaRPr>
          </a:p>
          <a:p>
            <a:pPr marL="82296" indent="0" algn="l" rtl="0">
              <a:buNone/>
            </a:pPr>
            <a:r>
              <a:rPr lang="en-US" dirty="0" smtClean="0">
                <a:latin typeface="Times New Roman" pitchFamily="18" charset="0"/>
                <a:cs typeface="Times New Roman" pitchFamily="18" charset="0"/>
              </a:rPr>
              <a:t>1 - potable </a:t>
            </a:r>
            <a:r>
              <a:rPr lang="en-US" dirty="0">
                <a:latin typeface="Times New Roman" pitchFamily="18" charset="0"/>
                <a:cs typeface="Times New Roman" pitchFamily="18" charset="0"/>
              </a:rPr>
              <a:t>water system </a:t>
            </a:r>
            <a:endParaRPr lang="en-US" dirty="0" smtClean="0">
              <a:latin typeface="Times New Roman" pitchFamily="18" charset="0"/>
              <a:cs typeface="Times New Roman" pitchFamily="18" charset="0"/>
            </a:endParaRPr>
          </a:p>
          <a:p>
            <a:pPr algn="l" rtl="0"/>
            <a:endParaRPr lang="en-US" sz="2400" dirty="0">
              <a:latin typeface="Times New Roman" pitchFamily="18" charset="0"/>
              <a:cs typeface="Times New Roman" pitchFamily="18" charset="0"/>
            </a:endParaRPr>
          </a:p>
          <a:p>
            <a:pPr algn="l" rtl="0"/>
            <a:r>
              <a:rPr lang="en-US" sz="2400" dirty="0" smtClean="0">
                <a:latin typeface="Times New Roman" pitchFamily="18" charset="0"/>
                <a:cs typeface="Times New Roman" pitchFamily="18" charset="0"/>
              </a:rPr>
              <a:t>Plumbing </a:t>
            </a:r>
            <a:r>
              <a:rPr lang="en-US" sz="2400" dirty="0">
                <a:latin typeface="Times New Roman" pitchFamily="18" charset="0"/>
                <a:cs typeface="Times New Roman" pitchFamily="18" charset="0"/>
              </a:rPr>
              <a:t>also refers to a system of pipes and fixtures installed in a building for the distribution of potable water and the removal of waterborne wastes. </a:t>
            </a:r>
            <a:endParaRPr lang="en-US" sz="2400" dirty="0" smtClean="0">
              <a:latin typeface="Times New Roman" pitchFamily="18" charset="0"/>
              <a:cs typeface="Times New Roman" pitchFamily="18" charset="0"/>
            </a:endParaRPr>
          </a:p>
          <a:p>
            <a:pPr marL="82296" indent="0" algn="l" rtl="0">
              <a:buNone/>
            </a:pPr>
            <a:endParaRPr lang="en-US" sz="2400" dirty="0" smtClean="0">
              <a:latin typeface="Times New Roman" pitchFamily="18" charset="0"/>
              <a:cs typeface="Times New Roman" pitchFamily="18" charset="0"/>
            </a:endParaRPr>
          </a:p>
          <a:p>
            <a:pPr algn="l" rtl="0"/>
            <a:r>
              <a:rPr lang="en-US" sz="2400" dirty="0">
                <a:latin typeface="Times New Roman" pitchFamily="18" charset="0"/>
                <a:cs typeface="Times New Roman" pitchFamily="18" charset="0"/>
              </a:rPr>
              <a:t>In</a:t>
            </a:r>
            <a:r>
              <a:rPr lang="en-US" sz="2400" dirty="0"/>
              <a:t> </a:t>
            </a:r>
            <a:r>
              <a:rPr lang="en-US" sz="2400" dirty="0">
                <a:latin typeface="Times New Roman" pitchFamily="18" charset="0"/>
                <a:cs typeface="Times New Roman" pitchFamily="18" charset="0"/>
              </a:rPr>
              <a:t>our project the design of the pipes based on the flash tank type</a:t>
            </a:r>
            <a:r>
              <a:rPr lang="en-US" sz="2400" dirty="0" smtClean="0">
                <a:latin typeface="Times New Roman" pitchFamily="18" charset="0"/>
                <a:cs typeface="Times New Roman" pitchFamily="18" charset="0"/>
              </a:rPr>
              <a:t>.</a:t>
            </a:r>
          </a:p>
          <a:p>
            <a:pPr marL="82296" indent="0" algn="l" rtl="0">
              <a:buNone/>
            </a:pPr>
            <a:endParaRPr lang="en-US" sz="2400" dirty="0">
              <a:latin typeface="Times New Roman" pitchFamily="18" charset="0"/>
              <a:cs typeface="Times New Roman" pitchFamily="18" charset="0"/>
            </a:endParaRPr>
          </a:p>
          <a:p>
            <a:pPr algn="l" rtl="0"/>
            <a:r>
              <a:rPr lang="en-US" sz="2400" dirty="0">
                <a:latin typeface="Times New Roman" pitchFamily="18" charset="0"/>
                <a:cs typeface="Times New Roman" pitchFamily="18" charset="0"/>
              </a:rPr>
              <a:t>PVC were used for cold water services pipes in the building, and CPVC were used for hot water services </a:t>
            </a:r>
            <a:r>
              <a:rPr lang="en-US" sz="2400" dirty="0" smtClean="0">
                <a:latin typeface="Times New Roman" pitchFamily="18" charset="0"/>
                <a:cs typeface="Times New Roman" pitchFamily="18" charset="0"/>
              </a:rPr>
              <a:t>pipes. </a:t>
            </a:r>
          </a:p>
          <a:p>
            <a:pPr algn="l" rtl="0"/>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2117763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Building description cont.</a:t>
            </a:r>
            <a:endParaRPr lang="en-US" dirty="0"/>
          </a:p>
        </p:txBody>
      </p:sp>
      <p:sp>
        <p:nvSpPr>
          <p:cNvPr id="3" name="عنصر نائب للمحتوى 2"/>
          <p:cNvSpPr>
            <a:spLocks noGrp="1"/>
          </p:cNvSpPr>
          <p:nvPr>
            <p:ph idx="1"/>
          </p:nvPr>
        </p:nvSpPr>
        <p:spPr/>
        <p:txBody>
          <a:bodyPr/>
          <a:lstStyle/>
          <a:p>
            <a:pPr algn="l" rtl="0"/>
            <a:r>
              <a:rPr lang="en-US" dirty="0"/>
              <a:t>Inside and Outside Design </a:t>
            </a:r>
            <a:r>
              <a:rPr lang="en-US" dirty="0" smtClean="0"/>
              <a:t>condition:</a:t>
            </a:r>
          </a:p>
          <a:p>
            <a:pPr algn="l" rtl="0"/>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p:txBody>
      </p:sp>
      <p:graphicFrame>
        <p:nvGraphicFramePr>
          <p:cNvPr id="4" name="جدول 3"/>
          <p:cNvGraphicFramePr>
            <a:graphicFrameLocks noGrp="1"/>
          </p:cNvGraphicFramePr>
          <p:nvPr>
            <p:extLst>
              <p:ext uri="{D42A27DB-BD31-4B8C-83A1-F6EECF244321}">
                <p14:modId xmlns:p14="http://schemas.microsoft.com/office/powerpoint/2010/main" val="2444718292"/>
              </p:ext>
            </p:extLst>
          </p:nvPr>
        </p:nvGraphicFramePr>
        <p:xfrm>
          <a:off x="685800" y="2286000"/>
          <a:ext cx="7848594" cy="2454054"/>
        </p:xfrm>
        <a:graphic>
          <a:graphicData uri="http://schemas.openxmlformats.org/drawingml/2006/table">
            <a:tbl>
              <a:tblPr firstRow="1" firstCol="1" bandRow="1">
                <a:tableStyleId>{5C22544A-7EE6-4342-B048-85BDC9FD1C3A}</a:tableStyleId>
              </a:tblPr>
              <a:tblGrid>
                <a:gridCol w="1062066"/>
                <a:gridCol w="848316"/>
                <a:gridCol w="848316"/>
                <a:gridCol w="848316"/>
                <a:gridCol w="848316"/>
                <a:gridCol w="802467"/>
                <a:gridCol w="894165"/>
                <a:gridCol w="848316"/>
                <a:gridCol w="848316"/>
              </a:tblGrid>
              <a:tr h="860644">
                <a:tc>
                  <a:txBody>
                    <a:bodyPr/>
                    <a:lstStyle/>
                    <a:p>
                      <a:pPr marL="0" marR="0" algn="ctr">
                        <a:lnSpc>
                          <a:spcPct val="115000"/>
                        </a:lnSpc>
                        <a:spcBef>
                          <a:spcPts val="0"/>
                        </a:spcBef>
                        <a:spcAft>
                          <a:spcPts val="0"/>
                        </a:spcAft>
                      </a:pPr>
                      <a:r>
                        <a:rPr lang="en-US" sz="1500" dirty="0" smtClean="0">
                          <a:effectLst/>
                        </a:rPr>
                        <a:t/>
                      </a:r>
                      <a:br>
                        <a:rPr lang="en-US" sz="1500" dirty="0" smtClean="0">
                          <a:effectLst/>
                        </a:rPr>
                      </a:br>
                      <a:r>
                        <a:rPr lang="en-US" sz="1500" dirty="0" smtClean="0">
                          <a:effectLst/>
                        </a:rPr>
                        <a:t>Parameters</a:t>
                      </a:r>
                      <a:endParaRPr lang="en-US" sz="15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3000" dirty="0">
                          <a:effectLst/>
                        </a:rPr>
                        <a:t>T</a:t>
                      </a:r>
                      <a:r>
                        <a:rPr lang="en-US" sz="2000" baseline="-25000" dirty="0">
                          <a:effectLst/>
                        </a:rPr>
                        <a:t>in</a:t>
                      </a:r>
                      <a:endParaRPr lang="en-US" sz="20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3000" dirty="0">
                          <a:effectLst/>
                        </a:rPr>
                        <a:t>T</a:t>
                      </a:r>
                      <a:r>
                        <a:rPr lang="en-US" sz="2000" baseline="-25000" dirty="0">
                          <a:effectLst/>
                        </a:rPr>
                        <a:t>out</a:t>
                      </a:r>
                      <a:endParaRPr lang="en-US" sz="20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3000" dirty="0" err="1">
                          <a:effectLst/>
                        </a:rPr>
                        <a:t>Φ</a:t>
                      </a:r>
                      <a:r>
                        <a:rPr lang="en-US" sz="2000" baseline="-25000" dirty="0" err="1">
                          <a:effectLst/>
                        </a:rPr>
                        <a:t>in</a:t>
                      </a:r>
                      <a:endParaRPr lang="en-US" sz="20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3000" dirty="0" err="1" smtClean="0">
                          <a:effectLst/>
                        </a:rPr>
                        <a:t>Φ</a:t>
                      </a:r>
                      <a:r>
                        <a:rPr lang="en-US" sz="2000" baseline="-25000" dirty="0" err="1" smtClean="0">
                          <a:effectLst/>
                        </a:rPr>
                        <a:t>out</a:t>
                      </a:r>
                      <a:endParaRPr lang="en-US" sz="20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400" dirty="0" smtClean="0">
                          <a:effectLst/>
                        </a:rPr>
                        <a:t>w</a:t>
                      </a:r>
                      <a:r>
                        <a:rPr lang="en-US" sz="1600" baseline="-25000" dirty="0" smtClean="0">
                          <a:effectLst/>
                        </a:rPr>
                        <a:t>in</a:t>
                      </a:r>
                      <a:endParaRPr lang="en-US" sz="1600" dirty="0" smtClean="0">
                        <a:effectLst/>
                        <a:latin typeface="+mn-lt"/>
                        <a:ea typeface="Calibri"/>
                        <a:cs typeface="Arial"/>
                      </a:endParaRPr>
                    </a:p>
                    <a:p>
                      <a:pPr marL="0" marR="0" algn="ctr">
                        <a:lnSpc>
                          <a:spcPct val="115000"/>
                        </a:lnSpc>
                        <a:spcBef>
                          <a:spcPts val="0"/>
                        </a:spcBef>
                        <a:spcAft>
                          <a:spcPts val="0"/>
                        </a:spcAft>
                      </a:pP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2800" baseline="0" dirty="0" err="1" smtClean="0">
                          <a:effectLst/>
                        </a:rPr>
                        <a:t>w</a:t>
                      </a:r>
                      <a:r>
                        <a:rPr lang="en-US" sz="1800" baseline="-25000" dirty="0" err="1" smtClean="0">
                          <a:effectLst/>
                        </a:rPr>
                        <a:t>out</a:t>
                      </a:r>
                      <a:endParaRPr lang="en-US" sz="1800" dirty="0">
                        <a:effectLst/>
                        <a:latin typeface="+mn-lt"/>
                        <a:ea typeface="Calibri"/>
                        <a:cs typeface="Arial"/>
                      </a:endParaRPr>
                    </a:p>
                  </a:txBody>
                  <a:tcPr marL="68580" marR="68580" marT="0" marB="0"/>
                </a:tc>
                <a:tc>
                  <a:txBody>
                    <a:bodyPr/>
                    <a:lstStyle/>
                    <a:p>
                      <a:pPr marL="0" marR="0" algn="ctr">
                        <a:lnSpc>
                          <a:spcPct val="115000"/>
                        </a:lnSpc>
                        <a:spcBef>
                          <a:spcPts val="0"/>
                        </a:spcBef>
                        <a:spcAft>
                          <a:spcPts val="0"/>
                        </a:spcAft>
                      </a:pPr>
                      <a:r>
                        <a:rPr lang="en-US" sz="2800" dirty="0" err="1" smtClean="0">
                          <a:effectLst/>
                        </a:rPr>
                        <a:t>T</a:t>
                      </a:r>
                      <a:r>
                        <a:rPr lang="en-US" sz="1800" baseline="-25000" dirty="0" err="1" smtClean="0">
                          <a:effectLst/>
                        </a:rPr>
                        <a:t>un</a:t>
                      </a:r>
                      <a:endParaRPr lang="en-US" sz="1800" dirty="0" smtClean="0">
                        <a:effectLst/>
                        <a:latin typeface="+mn-lt"/>
                        <a:ea typeface="Calibri"/>
                        <a:cs typeface="Arial"/>
                      </a:endParaRPr>
                    </a:p>
                    <a:p>
                      <a:pPr marL="0" marR="0" algn="ctr">
                        <a:lnSpc>
                          <a:spcPct val="115000"/>
                        </a:lnSpc>
                        <a:spcBef>
                          <a:spcPts val="0"/>
                        </a:spcBef>
                        <a:spcAft>
                          <a:spcPts val="0"/>
                        </a:spcAft>
                      </a:pP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3000" dirty="0" err="1">
                          <a:effectLst/>
                        </a:rPr>
                        <a:t>T</a:t>
                      </a:r>
                      <a:r>
                        <a:rPr lang="en-US" sz="2000" baseline="-25000" dirty="0" err="1">
                          <a:effectLst/>
                        </a:rPr>
                        <a:t>ground</a:t>
                      </a:r>
                      <a:endParaRPr lang="en-US" sz="2000" dirty="0">
                        <a:effectLst/>
                        <a:latin typeface="Calibri"/>
                        <a:ea typeface="Calibri"/>
                        <a:cs typeface="Arial"/>
                      </a:endParaRPr>
                    </a:p>
                  </a:txBody>
                  <a:tcPr marL="68580" marR="68580" marT="0" marB="0"/>
                </a:tc>
              </a:tr>
              <a:tr h="788877">
                <a:tc>
                  <a:txBody>
                    <a:bodyPr/>
                    <a:lstStyle/>
                    <a:p>
                      <a:pPr marL="0" marR="0" algn="ctr">
                        <a:lnSpc>
                          <a:spcPct val="115000"/>
                        </a:lnSpc>
                        <a:spcBef>
                          <a:spcPts val="0"/>
                        </a:spcBef>
                        <a:spcAft>
                          <a:spcPts val="0"/>
                        </a:spcAft>
                      </a:pPr>
                      <a:r>
                        <a:rPr lang="en-US" sz="2000" dirty="0">
                          <a:effectLst/>
                        </a:rPr>
                        <a:t>Winter</a:t>
                      </a:r>
                      <a:endParaRPr lang="en-US" sz="20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500" dirty="0">
                          <a:effectLst/>
                        </a:rPr>
                        <a:t>23</a:t>
                      </a:r>
                      <a:endParaRPr lang="en-US" sz="15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500">
                          <a:effectLst/>
                        </a:rPr>
                        <a:t>4.7</a:t>
                      </a:r>
                      <a:endParaRPr lang="en-US" sz="15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500">
                          <a:effectLst/>
                        </a:rPr>
                        <a:t>50%</a:t>
                      </a:r>
                      <a:endParaRPr lang="en-US" sz="15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500" dirty="0">
                          <a:effectLst/>
                        </a:rPr>
                        <a:t>68%</a:t>
                      </a:r>
                      <a:endParaRPr lang="en-US" sz="15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500">
                          <a:effectLst/>
                        </a:rPr>
                        <a:t>9</a:t>
                      </a:r>
                      <a:endParaRPr lang="en-US" sz="15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500">
                          <a:effectLst/>
                        </a:rPr>
                        <a:t>3.8</a:t>
                      </a:r>
                      <a:endParaRPr lang="en-US" sz="15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500">
                          <a:effectLst/>
                        </a:rPr>
                        <a:t>13.85</a:t>
                      </a:r>
                      <a:endParaRPr lang="en-US" sz="15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500">
                          <a:effectLst/>
                        </a:rPr>
                        <a:t>10.7</a:t>
                      </a:r>
                      <a:endParaRPr lang="en-US" sz="1500">
                        <a:effectLst/>
                        <a:latin typeface="Calibri"/>
                        <a:ea typeface="Calibri"/>
                        <a:cs typeface="Arial"/>
                      </a:endParaRPr>
                    </a:p>
                  </a:txBody>
                  <a:tcPr marL="68580" marR="68580" marT="0" marB="0"/>
                </a:tc>
              </a:tr>
              <a:tr h="788877">
                <a:tc>
                  <a:txBody>
                    <a:bodyPr/>
                    <a:lstStyle/>
                    <a:p>
                      <a:pPr marL="0" marR="0" algn="ctr">
                        <a:lnSpc>
                          <a:spcPct val="115000"/>
                        </a:lnSpc>
                        <a:spcBef>
                          <a:spcPts val="0"/>
                        </a:spcBef>
                        <a:spcAft>
                          <a:spcPts val="0"/>
                        </a:spcAft>
                      </a:pPr>
                      <a:r>
                        <a:rPr lang="en-US" sz="2000" dirty="0">
                          <a:effectLst/>
                        </a:rPr>
                        <a:t>Summer</a:t>
                      </a:r>
                      <a:endParaRPr lang="en-US" sz="20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500">
                          <a:effectLst/>
                        </a:rPr>
                        <a:t>25</a:t>
                      </a:r>
                      <a:endParaRPr lang="en-US" sz="15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500">
                          <a:effectLst/>
                        </a:rPr>
                        <a:t>30</a:t>
                      </a:r>
                      <a:endParaRPr lang="en-US" sz="15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500">
                          <a:effectLst/>
                        </a:rPr>
                        <a:t>50%</a:t>
                      </a:r>
                      <a:endParaRPr lang="en-US" sz="15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500">
                          <a:effectLst/>
                        </a:rPr>
                        <a:t>60%</a:t>
                      </a:r>
                      <a:endParaRPr lang="en-US" sz="15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500">
                          <a:effectLst/>
                        </a:rPr>
                        <a:t>10</a:t>
                      </a:r>
                      <a:endParaRPr lang="en-US" sz="15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500" dirty="0">
                          <a:effectLst/>
                        </a:rPr>
                        <a:t>13</a:t>
                      </a:r>
                      <a:endParaRPr lang="en-US" sz="15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500">
                          <a:effectLst/>
                        </a:rPr>
                        <a:t>28.33</a:t>
                      </a:r>
                      <a:endParaRPr lang="en-US" sz="15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500" dirty="0">
                          <a:effectLst/>
                        </a:rPr>
                        <a:t>35</a:t>
                      </a:r>
                      <a:endParaRPr lang="en-US" sz="15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361951524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r>
              <a:rPr lang="en-US" dirty="0" smtClean="0">
                <a:latin typeface="Times New Roman" pitchFamily="18" charset="0"/>
                <a:cs typeface="Times New Roman" pitchFamily="18" charset="0"/>
              </a:rPr>
              <a:t>Sample of calculation :</a:t>
            </a:r>
          </a:p>
          <a:p>
            <a:pPr algn="l" rtl="0"/>
            <a:endParaRPr lang="en-US" dirty="0" smtClean="0">
              <a:latin typeface="Times New Roman" pitchFamily="18" charset="0"/>
              <a:cs typeface="Times New Roman" pitchFamily="18" charset="0"/>
            </a:endParaRPr>
          </a:p>
          <a:p>
            <a:pPr algn="l" rtl="0"/>
            <a:endParaRPr lang="en-US" dirty="0" smtClean="0">
              <a:latin typeface="Times New Roman" pitchFamily="18" charset="0"/>
              <a:cs typeface="Times New Roman" pitchFamily="18" charset="0"/>
            </a:endParaRPr>
          </a:p>
          <a:p>
            <a:pPr algn="l" rtl="0"/>
            <a:endParaRPr lang="en-US" dirty="0"/>
          </a:p>
        </p:txBody>
      </p:sp>
      <p:sp>
        <p:nvSpPr>
          <p:cNvPr id="6" name="Rectangle 1"/>
          <p:cNvSpPr>
            <a:spLocks noChangeArrowheads="1"/>
          </p:cNvSpPr>
          <p:nvPr/>
        </p:nvSpPr>
        <p:spPr bwMode="auto">
          <a:xfrm>
            <a:off x="0" y="762000"/>
            <a:ext cx="3977371"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Supply hot water pipes design: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725752182"/>
              </p:ext>
            </p:extLst>
          </p:nvPr>
        </p:nvGraphicFramePr>
        <p:xfrm>
          <a:off x="-2" y="1500663"/>
          <a:ext cx="9144001" cy="5357336"/>
        </p:xfrm>
        <a:graphic>
          <a:graphicData uri="http://schemas.openxmlformats.org/drawingml/2006/table">
            <a:tbl>
              <a:tblPr firstRow="1" firstCol="1" bandRow="1">
                <a:tableStyleId>{5C22544A-7EE6-4342-B048-85BDC9FD1C3A}</a:tableStyleId>
              </a:tblPr>
              <a:tblGrid>
                <a:gridCol w="1827961"/>
                <a:gridCol w="1829010"/>
                <a:gridCol w="1829010"/>
                <a:gridCol w="1829010"/>
                <a:gridCol w="1829010"/>
              </a:tblGrid>
              <a:tr h="1190828">
                <a:tc>
                  <a:txBody>
                    <a:bodyPr/>
                    <a:lstStyle/>
                    <a:p>
                      <a:pPr marL="0" marR="0" algn="ctr">
                        <a:lnSpc>
                          <a:spcPct val="150000"/>
                        </a:lnSpc>
                        <a:spcBef>
                          <a:spcPts val="0"/>
                        </a:spcBef>
                        <a:spcAft>
                          <a:spcPts val="0"/>
                        </a:spcAft>
                      </a:pPr>
                      <a:r>
                        <a:rPr lang="en-US" sz="1800" b="1" dirty="0">
                          <a:effectLst/>
                          <a:latin typeface="Times New Roman" pitchFamily="18" charset="0"/>
                          <a:cs typeface="Times New Roman" pitchFamily="18" charset="0"/>
                        </a:rPr>
                        <a:t>Branch name</a:t>
                      </a:r>
                      <a:endParaRPr lang="en-US" sz="1800" b="1"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Fixture unit</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Flow(l/s)</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dirty="0" smtClean="0">
                          <a:effectLst/>
                          <a:latin typeface="Times New Roman" pitchFamily="18" charset="0"/>
                          <a:cs typeface="Times New Roman" pitchFamily="18" charset="0"/>
                        </a:rPr>
                        <a:t>Δ</a:t>
                      </a:r>
                      <a:r>
                        <a:rPr lang="en-US" sz="2000" b="1" dirty="0" smtClean="0">
                          <a:effectLst/>
                          <a:latin typeface="Times New Roman" pitchFamily="18" charset="0"/>
                          <a:cs typeface="Times New Roman" pitchFamily="18" charset="0"/>
                        </a:rPr>
                        <a:t>P</a:t>
                      </a:r>
                      <a:r>
                        <a:rPr lang="en-US" sz="1800" b="1" dirty="0" smtClean="0">
                          <a:effectLst/>
                          <a:latin typeface="Times New Roman" pitchFamily="18" charset="0"/>
                          <a:cs typeface="Times New Roman" pitchFamily="18" charset="0"/>
                        </a:rPr>
                        <a:t>/L(pa/m</a:t>
                      </a:r>
                      <a:r>
                        <a:rPr lang="en-US" sz="1800" b="1" dirty="0">
                          <a:effectLst/>
                          <a:latin typeface="Times New Roman" pitchFamily="18" charset="0"/>
                          <a:cs typeface="Times New Roman" pitchFamily="18" charset="0"/>
                        </a:rPr>
                        <a:t>)</a:t>
                      </a:r>
                      <a:endParaRPr lang="en-US" sz="1800" b="1"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Diameter(in)</a:t>
                      </a:r>
                      <a:endParaRPr lang="en-US" sz="1800" b="1">
                        <a:effectLst/>
                        <a:latin typeface="Times New Roman" pitchFamily="18" charset="0"/>
                        <a:ea typeface="Calibri"/>
                        <a:cs typeface="Times New Roman" pitchFamily="18" charset="0"/>
                      </a:endParaRPr>
                    </a:p>
                  </a:txBody>
                  <a:tcPr marL="68580" marR="68580" marT="0" marB="0"/>
                </a:tc>
              </a:tr>
              <a:tr h="1388836">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A-B</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8.5</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0.84</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900</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¾”</a:t>
                      </a:r>
                      <a:endParaRPr lang="en-US" sz="1800" b="1">
                        <a:effectLst/>
                        <a:latin typeface="Times New Roman" pitchFamily="18" charset="0"/>
                        <a:ea typeface="Calibri"/>
                        <a:cs typeface="Times New Roman" pitchFamily="18" charset="0"/>
                      </a:endParaRPr>
                    </a:p>
                  </a:txBody>
                  <a:tcPr marL="68580" marR="68580" marT="0" marB="0"/>
                </a:tc>
              </a:tr>
              <a:tr h="1388836">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B-C</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4.75</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0.57</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450</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¾”</a:t>
                      </a:r>
                      <a:endParaRPr lang="en-US" sz="1800" b="1">
                        <a:effectLst/>
                        <a:latin typeface="Times New Roman" pitchFamily="18" charset="0"/>
                        <a:ea typeface="Calibri"/>
                        <a:cs typeface="Times New Roman" pitchFamily="18" charset="0"/>
                      </a:endParaRPr>
                    </a:p>
                  </a:txBody>
                  <a:tcPr marL="68580" marR="68580" marT="0" marB="0"/>
                </a:tc>
              </a:tr>
              <a:tr h="1388836">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C-D</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3.25</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0.44</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800</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dirty="0">
                          <a:effectLst/>
                          <a:latin typeface="Times New Roman" pitchFamily="18" charset="0"/>
                          <a:cs typeface="Times New Roman" pitchFamily="18" charset="0"/>
                        </a:rPr>
                        <a:t>½”</a:t>
                      </a:r>
                      <a:endParaRPr lang="en-US" sz="1800" b="1" dirty="0">
                        <a:effectLst/>
                        <a:latin typeface="Times New Roman" pitchFamily="18" charset="0"/>
                        <a:ea typeface="Calibri"/>
                        <a:cs typeface="Times New Roman" pitchFamily="18" charset="0"/>
                      </a:endParaRPr>
                    </a:p>
                  </a:txBody>
                  <a:tcPr marL="68580" marR="68580" marT="0" marB="0"/>
                </a:tc>
              </a:tr>
            </a:tbl>
          </a:graphicData>
        </a:graphic>
      </p:graphicFrame>
    </p:spTree>
    <p:extLst>
      <p:ext uri="{BB962C8B-B14F-4D97-AF65-F5344CB8AC3E}">
        <p14:creationId xmlns:p14="http://schemas.microsoft.com/office/powerpoint/2010/main" val="28916760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0" y="0"/>
            <a:ext cx="9144000" cy="6705600"/>
          </a:xfrm>
        </p:spPr>
        <p:txBody>
          <a:bodyPr/>
          <a:lstStyle/>
          <a:p>
            <a:pPr algn="l" rtl="0"/>
            <a:r>
              <a:rPr lang="en-US" dirty="0">
                <a:latin typeface="Times New Roman" pitchFamily="18" charset="0"/>
                <a:cs typeface="Times New Roman" pitchFamily="18" charset="0"/>
              </a:rPr>
              <a:t>Supply </a:t>
            </a:r>
            <a:r>
              <a:rPr lang="en-US" dirty="0" smtClean="0">
                <a:latin typeface="Times New Roman" pitchFamily="18" charset="0"/>
                <a:cs typeface="Times New Roman" pitchFamily="18" charset="0"/>
              </a:rPr>
              <a:t>hot water </a:t>
            </a:r>
            <a:r>
              <a:rPr lang="en-US" dirty="0">
                <a:latin typeface="Times New Roman" pitchFamily="18" charset="0"/>
                <a:cs typeface="Times New Roman" pitchFamily="18" charset="0"/>
              </a:rPr>
              <a:t>stack design</a:t>
            </a:r>
            <a:r>
              <a:rPr lang="en-US" dirty="0" smtClean="0">
                <a:latin typeface="Times New Roman" pitchFamily="18" charset="0"/>
                <a:cs typeface="Times New Roman" pitchFamily="18" charset="0"/>
              </a:rPr>
              <a:t>:</a:t>
            </a:r>
          </a:p>
          <a:p>
            <a:pPr algn="l" rtl="0"/>
            <a:endParaRPr lang="en-US" dirty="0">
              <a:latin typeface="Times New Roman" pitchFamily="18" charset="0"/>
              <a:cs typeface="Times New Roman" pitchFamily="18" charset="0"/>
            </a:endParaRPr>
          </a:p>
          <a:p>
            <a:pPr algn="l" rtl="0"/>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571788198"/>
              </p:ext>
            </p:extLst>
          </p:nvPr>
        </p:nvGraphicFramePr>
        <p:xfrm>
          <a:off x="-2" y="1066799"/>
          <a:ext cx="9144001" cy="5791200"/>
        </p:xfrm>
        <a:graphic>
          <a:graphicData uri="http://schemas.openxmlformats.org/drawingml/2006/table">
            <a:tbl>
              <a:tblPr firstRow="1" firstCol="1" bandRow="1">
                <a:tableStyleId>{5C22544A-7EE6-4342-B048-85BDC9FD1C3A}</a:tableStyleId>
              </a:tblPr>
              <a:tblGrid>
                <a:gridCol w="1827961"/>
                <a:gridCol w="1829010"/>
                <a:gridCol w="1829010"/>
                <a:gridCol w="1829010"/>
                <a:gridCol w="1829010"/>
              </a:tblGrid>
              <a:tr h="503736">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Branch name</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Fixture unit</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Flow(l/s)</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Δp(pa/m)</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Diameter(in)</a:t>
                      </a:r>
                      <a:endParaRPr lang="en-US" sz="1800" b="1">
                        <a:effectLst/>
                        <a:latin typeface="Times New Roman" pitchFamily="18" charset="0"/>
                        <a:ea typeface="Calibri"/>
                        <a:cs typeface="Times New Roman" pitchFamily="18" charset="0"/>
                      </a:endParaRPr>
                    </a:p>
                  </a:txBody>
                  <a:tcPr marL="68580" marR="68580" marT="0" marB="0"/>
                </a:tc>
              </a:tr>
              <a:tr h="587496">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1-2</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68</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2.2</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550</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 ¼”</a:t>
                      </a:r>
                      <a:endParaRPr lang="en-US" sz="1800" b="1">
                        <a:effectLst/>
                        <a:latin typeface="Times New Roman" pitchFamily="18" charset="0"/>
                        <a:ea typeface="Calibri"/>
                        <a:cs typeface="Times New Roman" pitchFamily="18" charset="0"/>
                      </a:endParaRPr>
                    </a:p>
                  </a:txBody>
                  <a:tcPr marL="68580" marR="68580" marT="0" marB="0"/>
                </a:tc>
              </a:tr>
              <a:tr h="587496">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2-3</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dirty="0">
                          <a:effectLst/>
                          <a:latin typeface="Times New Roman" pitchFamily="18" charset="0"/>
                          <a:cs typeface="Times New Roman" pitchFamily="18" charset="0"/>
                        </a:rPr>
                        <a:t>34</a:t>
                      </a:r>
                      <a:endParaRPr lang="en-US" sz="1800" b="1"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1.55</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150</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 ¼”</a:t>
                      </a:r>
                      <a:endParaRPr lang="en-US" sz="1800" b="1">
                        <a:effectLst/>
                        <a:latin typeface="Times New Roman" pitchFamily="18" charset="0"/>
                        <a:ea typeface="Calibri"/>
                        <a:cs typeface="Times New Roman" pitchFamily="18" charset="0"/>
                      </a:endParaRPr>
                    </a:p>
                  </a:txBody>
                  <a:tcPr marL="68580" marR="68580" marT="0" marB="0"/>
                </a:tc>
              </a:tr>
              <a:tr h="587496">
                <a:tc>
                  <a:txBody>
                    <a:bodyPr/>
                    <a:lstStyle/>
                    <a:p>
                      <a:pPr marL="0" marR="0" algn="ctr">
                        <a:lnSpc>
                          <a:spcPct val="150000"/>
                        </a:lnSpc>
                        <a:spcBef>
                          <a:spcPts val="0"/>
                        </a:spcBef>
                        <a:spcAft>
                          <a:spcPts val="0"/>
                        </a:spcAft>
                        <a:tabLst>
                          <a:tab pos="333375" algn="l"/>
                          <a:tab pos="484505" algn="ctr"/>
                        </a:tabLst>
                      </a:pPr>
                      <a:r>
                        <a:rPr lang="en-US" sz="1800" b="1">
                          <a:effectLst/>
                          <a:latin typeface="Times New Roman" pitchFamily="18" charset="0"/>
                          <a:cs typeface="Times New Roman" pitchFamily="18" charset="0"/>
                        </a:rPr>
                        <a:t>3-4</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25.5</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1.36</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300</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a:t>
                      </a:r>
                      <a:endParaRPr lang="en-US" sz="1800" b="1">
                        <a:effectLst/>
                        <a:latin typeface="Times New Roman" pitchFamily="18" charset="0"/>
                        <a:ea typeface="Calibri"/>
                        <a:cs typeface="Times New Roman" pitchFamily="18" charset="0"/>
                      </a:endParaRPr>
                    </a:p>
                  </a:txBody>
                  <a:tcPr marL="68580" marR="68580" marT="0" marB="0"/>
                </a:tc>
              </a:tr>
              <a:tr h="587496">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4-5</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17</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1.16</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320</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a:t>
                      </a:r>
                      <a:endParaRPr lang="en-US" sz="1800" b="1">
                        <a:effectLst/>
                        <a:latin typeface="Times New Roman" pitchFamily="18" charset="0"/>
                        <a:ea typeface="Calibri"/>
                        <a:cs typeface="Times New Roman" pitchFamily="18" charset="0"/>
                      </a:endParaRPr>
                    </a:p>
                  </a:txBody>
                  <a:tcPr marL="68580" marR="68580" marT="0" marB="0"/>
                </a:tc>
              </a:tr>
              <a:tr h="587496">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5-A</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8.5</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0.84</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700</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¾”</a:t>
                      </a:r>
                      <a:endParaRPr lang="en-US" sz="1800" b="1">
                        <a:effectLst/>
                        <a:latin typeface="Times New Roman" pitchFamily="18" charset="0"/>
                        <a:ea typeface="Calibri"/>
                        <a:cs typeface="Times New Roman" pitchFamily="18" charset="0"/>
                      </a:endParaRPr>
                    </a:p>
                  </a:txBody>
                  <a:tcPr marL="68580" marR="68580" marT="0" marB="0"/>
                </a:tc>
              </a:tr>
              <a:tr h="587496">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2-6</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34</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1.55</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150</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 ¼”</a:t>
                      </a:r>
                      <a:endParaRPr lang="en-US" sz="1800" b="1">
                        <a:effectLst/>
                        <a:latin typeface="Times New Roman" pitchFamily="18" charset="0"/>
                        <a:ea typeface="Calibri"/>
                        <a:cs typeface="Times New Roman" pitchFamily="18" charset="0"/>
                      </a:endParaRPr>
                    </a:p>
                  </a:txBody>
                  <a:tcPr marL="68580" marR="68580" marT="0" marB="0"/>
                </a:tc>
              </a:tr>
              <a:tr h="587496">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6-7</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25.5</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1.36</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300</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a:t>
                      </a:r>
                      <a:endParaRPr lang="en-US" sz="1800" b="1">
                        <a:effectLst/>
                        <a:latin typeface="Times New Roman" pitchFamily="18" charset="0"/>
                        <a:ea typeface="Calibri"/>
                        <a:cs typeface="Times New Roman" pitchFamily="18" charset="0"/>
                      </a:endParaRPr>
                    </a:p>
                  </a:txBody>
                  <a:tcPr marL="68580" marR="68580" marT="0" marB="0"/>
                </a:tc>
              </a:tr>
              <a:tr h="587496">
                <a:tc>
                  <a:txBody>
                    <a:bodyPr/>
                    <a:lstStyle/>
                    <a:p>
                      <a:pPr marL="0" marR="0" algn="ctr">
                        <a:lnSpc>
                          <a:spcPct val="150000"/>
                        </a:lnSpc>
                        <a:spcBef>
                          <a:spcPts val="0"/>
                        </a:spcBef>
                        <a:spcAft>
                          <a:spcPts val="0"/>
                        </a:spcAft>
                        <a:tabLst>
                          <a:tab pos="333375" algn="l"/>
                          <a:tab pos="484505" algn="ctr"/>
                        </a:tabLst>
                      </a:pPr>
                      <a:r>
                        <a:rPr lang="en-US" sz="1800" b="1">
                          <a:effectLst/>
                          <a:latin typeface="Times New Roman" pitchFamily="18" charset="0"/>
                          <a:cs typeface="Times New Roman" pitchFamily="18" charset="0"/>
                        </a:rPr>
                        <a:t>7-8</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17</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1.16</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320</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1”</a:t>
                      </a:r>
                      <a:endParaRPr lang="en-US" sz="1800" b="1">
                        <a:effectLst/>
                        <a:latin typeface="Times New Roman" pitchFamily="18" charset="0"/>
                        <a:ea typeface="Calibri"/>
                        <a:cs typeface="Times New Roman" pitchFamily="18" charset="0"/>
                      </a:endParaRPr>
                    </a:p>
                  </a:txBody>
                  <a:tcPr marL="68580" marR="68580" marT="0" marB="0"/>
                </a:tc>
              </a:tr>
              <a:tr h="587496">
                <a:tc>
                  <a:txBody>
                    <a:bodyPr/>
                    <a:lstStyle/>
                    <a:p>
                      <a:pPr marL="0" marR="0" algn="ctr">
                        <a:lnSpc>
                          <a:spcPct val="150000"/>
                        </a:lnSpc>
                        <a:spcBef>
                          <a:spcPts val="0"/>
                        </a:spcBef>
                        <a:spcAft>
                          <a:spcPts val="0"/>
                        </a:spcAft>
                        <a:tabLst>
                          <a:tab pos="333375" algn="l"/>
                          <a:tab pos="484505" algn="ctr"/>
                        </a:tabLst>
                      </a:pPr>
                      <a:r>
                        <a:rPr lang="en-US" sz="1800" b="1">
                          <a:effectLst/>
                          <a:latin typeface="Times New Roman" pitchFamily="18" charset="0"/>
                          <a:cs typeface="Times New Roman" pitchFamily="18" charset="0"/>
                        </a:rPr>
                        <a:t>8-A</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8.5</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0.84</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a:effectLst/>
                          <a:latin typeface="Times New Roman" pitchFamily="18" charset="0"/>
                          <a:cs typeface="Times New Roman" pitchFamily="18" charset="0"/>
                        </a:rPr>
                        <a:t>700</a:t>
                      </a:r>
                      <a:endParaRPr lang="en-US" sz="18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b="1" dirty="0">
                          <a:effectLst/>
                          <a:latin typeface="Times New Roman" pitchFamily="18" charset="0"/>
                          <a:cs typeface="Times New Roman" pitchFamily="18" charset="0"/>
                        </a:rPr>
                        <a:t>¾”</a:t>
                      </a:r>
                      <a:endParaRPr lang="en-US" sz="1800" b="1" dirty="0">
                        <a:effectLst/>
                        <a:latin typeface="Times New Roman" pitchFamily="18" charset="0"/>
                        <a:ea typeface="Calibri"/>
                        <a:cs typeface="Times New Roman" pitchFamily="18" charset="0"/>
                      </a:endParaRPr>
                    </a:p>
                  </a:txBody>
                  <a:tcPr marL="68580" marR="68580" marT="0" marB="0"/>
                </a:tc>
              </a:tr>
            </a:tbl>
          </a:graphicData>
        </a:graphic>
      </p:graphicFrame>
    </p:spTree>
    <p:extLst>
      <p:ext uri="{BB962C8B-B14F-4D97-AF65-F5344CB8AC3E}">
        <p14:creationId xmlns:p14="http://schemas.microsoft.com/office/powerpoint/2010/main" val="21462627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20000"/>
          </a:bodyPr>
          <a:lstStyle/>
          <a:p>
            <a:pPr algn="l" rtl="0"/>
            <a:r>
              <a:rPr lang="en-US" b="1" dirty="0">
                <a:latin typeface="Times New Roman" pitchFamily="18" charset="0"/>
                <a:cs typeface="Times New Roman" pitchFamily="18" charset="0"/>
              </a:rPr>
              <a:t>pump calculation. </a:t>
            </a:r>
            <a:endParaRPr lang="en-US" b="1" dirty="0" smtClean="0">
              <a:latin typeface="Times New Roman" pitchFamily="18" charset="0"/>
              <a:cs typeface="Times New Roman" pitchFamily="18" charset="0"/>
            </a:endParaRPr>
          </a:p>
          <a:p>
            <a:pPr marL="82296" indent="0" algn="l" rtl="0">
              <a:buNone/>
            </a:pPr>
            <a:r>
              <a:rPr lang="en-US" sz="2400" b="1" dirty="0" smtClean="0">
                <a:latin typeface="Times New Roman" pitchFamily="18" charset="0"/>
                <a:cs typeface="Times New Roman" pitchFamily="18" charset="0"/>
              </a:rPr>
              <a:t> </a:t>
            </a:r>
          </a:p>
          <a:p>
            <a:pPr marL="82296" indent="0" algn="l" rtl="0">
              <a:buNone/>
            </a:pPr>
            <a:r>
              <a:rPr lang="en-US" sz="2400" b="1" dirty="0">
                <a:latin typeface="Times New Roman" pitchFamily="18" charset="0"/>
                <a:cs typeface="Times New Roman" pitchFamily="18" charset="0"/>
              </a:rPr>
              <a:t> </a:t>
            </a:r>
            <a:r>
              <a:rPr lang="en-US" sz="2400" b="1" dirty="0" smtClean="0">
                <a:latin typeface="Times New Roman" pitchFamily="18" charset="0"/>
                <a:cs typeface="Times New Roman" pitchFamily="18" charset="0"/>
              </a:rPr>
              <a:t>          for </a:t>
            </a:r>
            <a:r>
              <a:rPr lang="en-US" sz="2400" b="1" dirty="0">
                <a:latin typeface="Times New Roman" pitchFamily="18" charset="0"/>
                <a:cs typeface="Times New Roman" pitchFamily="18" charset="0"/>
              </a:rPr>
              <a:t>hot water </a:t>
            </a:r>
            <a:r>
              <a:rPr lang="en-US" sz="2400" b="1" dirty="0" smtClean="0">
                <a:latin typeface="Times New Roman" pitchFamily="18" charset="0"/>
                <a:cs typeface="Times New Roman" pitchFamily="18" charset="0"/>
              </a:rPr>
              <a:t>.</a:t>
            </a:r>
          </a:p>
          <a:p>
            <a:pPr algn="l" rtl="0">
              <a:lnSpc>
                <a:spcPct val="150000"/>
              </a:lnSpc>
            </a:pPr>
            <a:r>
              <a:rPr lang="en-US" sz="2600" dirty="0">
                <a:latin typeface="Times New Roman" pitchFamily="18" charset="0"/>
                <a:cs typeface="Times New Roman" pitchFamily="18" charset="0"/>
              </a:rPr>
              <a:t>(ΔP)pump = (ΔP)head + (ΔP) friction ,fitting + (ΔP) flow</a:t>
            </a:r>
          </a:p>
          <a:p>
            <a:pPr algn="l" rtl="0">
              <a:lnSpc>
                <a:spcPct val="150000"/>
              </a:lnSpc>
            </a:pPr>
            <a:r>
              <a:rPr lang="en-US" sz="2600" dirty="0">
                <a:latin typeface="Times New Roman" pitchFamily="18" charset="0"/>
                <a:cs typeface="Times New Roman" pitchFamily="18" charset="0"/>
              </a:rPr>
              <a:t>(ΔP)head = 15*9.81 = 147.15  </a:t>
            </a:r>
            <a:r>
              <a:rPr lang="en-US" sz="2600" dirty="0" err="1">
                <a:latin typeface="Times New Roman" pitchFamily="18" charset="0"/>
                <a:cs typeface="Times New Roman" pitchFamily="18" charset="0"/>
              </a:rPr>
              <a:t>Kpa</a:t>
            </a:r>
            <a:r>
              <a:rPr lang="en-US" sz="2600" dirty="0">
                <a:latin typeface="Times New Roman" pitchFamily="18" charset="0"/>
                <a:cs typeface="Times New Roman" pitchFamily="18" charset="0"/>
              </a:rPr>
              <a:t>.</a:t>
            </a:r>
          </a:p>
          <a:p>
            <a:pPr algn="l" rtl="0">
              <a:lnSpc>
                <a:spcPct val="150000"/>
              </a:lnSpc>
            </a:pPr>
            <a:r>
              <a:rPr lang="en-US" sz="2600" dirty="0">
                <a:latin typeface="Times New Roman" pitchFamily="18" charset="0"/>
                <a:cs typeface="Times New Roman" pitchFamily="18" charset="0"/>
              </a:rPr>
              <a:t>(ΔP) flow = 5 psi * 6.89 = 34.45 </a:t>
            </a:r>
            <a:r>
              <a:rPr lang="en-US" sz="2600" dirty="0" err="1">
                <a:latin typeface="Times New Roman" pitchFamily="18" charset="0"/>
                <a:cs typeface="Times New Roman" pitchFamily="18" charset="0"/>
              </a:rPr>
              <a:t>Kpa</a:t>
            </a:r>
            <a:r>
              <a:rPr lang="en-US" sz="2600" dirty="0">
                <a:latin typeface="Times New Roman" pitchFamily="18" charset="0"/>
                <a:cs typeface="Times New Roman" pitchFamily="18" charset="0"/>
              </a:rPr>
              <a:t>.</a:t>
            </a:r>
          </a:p>
          <a:p>
            <a:pPr algn="l" rtl="0">
              <a:lnSpc>
                <a:spcPct val="150000"/>
              </a:lnSpc>
            </a:pPr>
            <a:r>
              <a:rPr lang="en-US" sz="2600" dirty="0">
                <a:latin typeface="Times New Roman" pitchFamily="18" charset="0"/>
                <a:cs typeface="Times New Roman" pitchFamily="18" charset="0"/>
              </a:rPr>
              <a:t>(ΔP) friction = ∑  (ΔP/L)*L = 77* 0.350 = 26.95 </a:t>
            </a:r>
            <a:r>
              <a:rPr lang="en-US" sz="2600" dirty="0" err="1">
                <a:latin typeface="Times New Roman" pitchFamily="18" charset="0"/>
                <a:cs typeface="Times New Roman" pitchFamily="18" charset="0"/>
              </a:rPr>
              <a:t>Kpa</a:t>
            </a:r>
            <a:r>
              <a:rPr lang="en-US" sz="2600" dirty="0">
                <a:latin typeface="Times New Roman" pitchFamily="18" charset="0"/>
                <a:cs typeface="Times New Roman" pitchFamily="18" charset="0"/>
              </a:rPr>
              <a:t>.</a:t>
            </a:r>
          </a:p>
          <a:p>
            <a:pPr algn="l" rtl="0">
              <a:lnSpc>
                <a:spcPct val="150000"/>
              </a:lnSpc>
            </a:pPr>
            <a:r>
              <a:rPr lang="en-US" sz="2600" dirty="0">
                <a:latin typeface="Times New Roman" pitchFamily="18" charset="0"/>
                <a:cs typeface="Times New Roman" pitchFamily="18" charset="0"/>
              </a:rPr>
              <a:t>(ΔP) friction ,fitting = 26.95 *1.8 = 48.5   </a:t>
            </a:r>
            <a:r>
              <a:rPr lang="en-US" sz="2600" dirty="0" err="1">
                <a:latin typeface="Times New Roman" pitchFamily="18" charset="0"/>
                <a:cs typeface="Times New Roman" pitchFamily="18" charset="0"/>
              </a:rPr>
              <a:t>Kpa</a:t>
            </a:r>
            <a:r>
              <a:rPr lang="en-US" sz="2600" dirty="0">
                <a:latin typeface="Times New Roman" pitchFamily="18" charset="0"/>
                <a:cs typeface="Times New Roman" pitchFamily="18" charset="0"/>
              </a:rPr>
              <a:t> .</a:t>
            </a:r>
          </a:p>
          <a:p>
            <a:pPr algn="l" rtl="0">
              <a:lnSpc>
                <a:spcPct val="150000"/>
              </a:lnSpc>
            </a:pPr>
            <a:r>
              <a:rPr lang="en-US" sz="2600" dirty="0">
                <a:latin typeface="Times New Roman" pitchFamily="18" charset="0"/>
                <a:cs typeface="Times New Roman" pitchFamily="18" charset="0"/>
              </a:rPr>
              <a:t>(ΔP)pump = (ΔP)head + (ΔP) friction ,fitting + (ΔP) flow</a:t>
            </a:r>
          </a:p>
          <a:p>
            <a:pPr algn="l" rtl="0">
              <a:lnSpc>
                <a:spcPct val="150000"/>
              </a:lnSpc>
            </a:pPr>
            <a:r>
              <a:rPr lang="en-US" sz="2600" dirty="0">
                <a:latin typeface="Times New Roman" pitchFamily="18" charset="0"/>
                <a:cs typeface="Times New Roman" pitchFamily="18" charset="0"/>
              </a:rPr>
              <a:t>(ΔP)pump = 147.15  + 48.5   + 34.45 = 230 </a:t>
            </a:r>
            <a:r>
              <a:rPr lang="en-US" sz="2600" dirty="0" err="1">
                <a:latin typeface="Times New Roman" pitchFamily="18" charset="0"/>
                <a:cs typeface="Times New Roman" pitchFamily="18" charset="0"/>
              </a:rPr>
              <a:t>Kpa</a:t>
            </a:r>
            <a:r>
              <a:rPr lang="en-US" sz="2600" dirty="0">
                <a:latin typeface="Times New Roman" pitchFamily="18" charset="0"/>
                <a:cs typeface="Times New Roman" pitchFamily="18" charset="0"/>
              </a:rPr>
              <a:t>.</a:t>
            </a:r>
          </a:p>
          <a:p>
            <a:pPr algn="l" rtl="0">
              <a:lnSpc>
                <a:spcPct val="150000"/>
              </a:lnSpc>
            </a:pPr>
            <a:r>
              <a:rPr lang="en-US" sz="2600" dirty="0">
                <a:latin typeface="Times New Roman" pitchFamily="18" charset="0"/>
                <a:cs typeface="Times New Roman" pitchFamily="18" charset="0"/>
              </a:rPr>
              <a:t>(ΔP)pump = (230/101.125) *14.7 = 33.5 psi.</a:t>
            </a:r>
          </a:p>
          <a:p>
            <a:pPr algn="l" rtl="0">
              <a:lnSpc>
                <a:spcPct val="150000"/>
              </a:lnSpc>
            </a:pPr>
            <a:r>
              <a:rPr lang="en-US" sz="2600" dirty="0">
                <a:latin typeface="Times New Roman" pitchFamily="18" charset="0"/>
                <a:cs typeface="Times New Roman" pitchFamily="18" charset="0"/>
              </a:rPr>
              <a:t>Q pump = 2.2 (L/s)</a:t>
            </a:r>
          </a:p>
          <a:p>
            <a:pPr marL="82296" indent="0" algn="l" rtl="0">
              <a:buNone/>
            </a:pPr>
            <a:r>
              <a:rPr lang="en-US" sz="2400" b="1"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lgn="l" rtl="0"/>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2450198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00200" y="990600"/>
            <a:ext cx="5943600" cy="5257800"/>
          </a:xfrm>
          <a:prstGeom prst="rect">
            <a:avLst/>
          </a:prstGeom>
          <a:noFill/>
          <a:ln>
            <a:noFill/>
          </a:ln>
        </p:spPr>
      </p:pic>
      <p:sp>
        <p:nvSpPr>
          <p:cNvPr id="5" name="Rectangle 4"/>
          <p:cNvSpPr/>
          <p:nvPr/>
        </p:nvSpPr>
        <p:spPr>
          <a:xfrm>
            <a:off x="0" y="76200"/>
            <a:ext cx="4495800" cy="461665"/>
          </a:xfrm>
          <a:prstGeom prst="rect">
            <a:avLst/>
          </a:prstGeom>
        </p:spPr>
        <p:txBody>
          <a:bodyPr wrap="square">
            <a:spAutoFit/>
          </a:bodyPr>
          <a:lstStyle/>
          <a:p>
            <a:r>
              <a:rPr lang="en-US" sz="2400" b="1" dirty="0">
                <a:latin typeface="Times New Roman" pitchFamily="18" charset="0"/>
                <a:cs typeface="Times New Roman" pitchFamily="18" charset="0"/>
              </a:rPr>
              <a:t>Hot water pump selections:</a:t>
            </a:r>
          </a:p>
        </p:txBody>
      </p:sp>
    </p:spTree>
    <p:extLst>
      <p:ext uri="{BB962C8B-B14F-4D97-AF65-F5344CB8AC3E}">
        <p14:creationId xmlns:p14="http://schemas.microsoft.com/office/powerpoint/2010/main" val="219283949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82296" indent="0" algn="l" rtl="0">
              <a:lnSpc>
                <a:spcPct val="150000"/>
              </a:lnSpc>
              <a:buNone/>
            </a:pPr>
            <a:r>
              <a:rPr lang="en-US" b="1" dirty="0" smtClean="0">
                <a:latin typeface="Times New Roman" pitchFamily="18" charset="0"/>
                <a:cs typeface="Times New Roman" pitchFamily="18" charset="0"/>
              </a:rPr>
              <a:t>     for </a:t>
            </a:r>
            <a:r>
              <a:rPr lang="en-US" b="1" dirty="0">
                <a:latin typeface="Times New Roman" pitchFamily="18" charset="0"/>
                <a:cs typeface="Times New Roman" pitchFamily="18" charset="0"/>
              </a:rPr>
              <a:t>cold  water </a:t>
            </a:r>
            <a:r>
              <a:rPr lang="en-US" b="1" dirty="0" smtClean="0">
                <a:latin typeface="Times New Roman" pitchFamily="18" charset="0"/>
                <a:cs typeface="Times New Roman" pitchFamily="18" charset="0"/>
              </a:rPr>
              <a:t>.</a:t>
            </a:r>
          </a:p>
          <a:p>
            <a:pPr marL="82296" indent="0" algn="l" rtl="0">
              <a:lnSpc>
                <a:spcPct val="150000"/>
              </a:lnSpc>
              <a:buNone/>
            </a:pPr>
            <a:endParaRPr lang="en-US" sz="2400" b="1" dirty="0">
              <a:latin typeface="Times New Roman" pitchFamily="18" charset="0"/>
              <a:cs typeface="Times New Roman" pitchFamily="18" charset="0"/>
            </a:endParaRPr>
          </a:p>
          <a:p>
            <a:pPr algn="l" rtl="0">
              <a:lnSpc>
                <a:spcPct val="150000"/>
              </a:lnSpc>
            </a:pPr>
            <a:r>
              <a:rPr lang="en-US" sz="2400" dirty="0">
                <a:latin typeface="Times New Roman" pitchFamily="18" charset="0"/>
                <a:cs typeface="Times New Roman" pitchFamily="18" charset="0"/>
              </a:rPr>
              <a:t>(ΔP)pump = (ΔP)head + (ΔP) friction ,fitting + (ΔP) flow</a:t>
            </a:r>
          </a:p>
          <a:p>
            <a:pPr algn="l" rtl="0">
              <a:lnSpc>
                <a:spcPct val="150000"/>
              </a:lnSpc>
            </a:pPr>
            <a:r>
              <a:rPr lang="en-US" sz="2400" dirty="0">
                <a:latin typeface="Times New Roman" pitchFamily="18" charset="0"/>
                <a:cs typeface="Times New Roman" pitchFamily="18" charset="0"/>
              </a:rPr>
              <a:t>(ΔP)pump = -39.24    + 28.8   + 34.45 = 24 </a:t>
            </a:r>
            <a:r>
              <a:rPr lang="en-US" sz="2400" dirty="0" err="1">
                <a:latin typeface="Times New Roman" pitchFamily="18" charset="0"/>
                <a:cs typeface="Times New Roman" pitchFamily="18" charset="0"/>
              </a:rPr>
              <a:t>Kpa</a:t>
            </a:r>
            <a:r>
              <a:rPr lang="en-US" sz="2400" dirty="0">
                <a:latin typeface="Times New Roman" pitchFamily="18" charset="0"/>
                <a:cs typeface="Times New Roman" pitchFamily="18" charset="0"/>
              </a:rPr>
              <a:t>.</a:t>
            </a:r>
          </a:p>
          <a:p>
            <a:pPr algn="l" rtl="0">
              <a:lnSpc>
                <a:spcPct val="150000"/>
              </a:lnSpc>
            </a:pPr>
            <a:r>
              <a:rPr lang="en-US" sz="2400" dirty="0">
                <a:latin typeface="Times New Roman" pitchFamily="18" charset="0"/>
                <a:cs typeface="Times New Roman" pitchFamily="18" charset="0"/>
              </a:rPr>
              <a:t>(ΔP)pump = (24/101.125) *14.7 = 3.5 psi.</a:t>
            </a:r>
          </a:p>
          <a:p>
            <a:pPr algn="l" rtl="0">
              <a:lnSpc>
                <a:spcPct val="150000"/>
              </a:lnSpc>
            </a:pPr>
            <a:r>
              <a:rPr lang="en-US" sz="2400" dirty="0">
                <a:latin typeface="Times New Roman" pitchFamily="18" charset="0"/>
                <a:cs typeface="Times New Roman" pitchFamily="18" charset="0"/>
              </a:rPr>
              <a:t>Q pump = 3.7 (L/s)</a:t>
            </a:r>
          </a:p>
          <a:p>
            <a:pPr algn="l" rtl="0">
              <a:lnSpc>
                <a:spcPct val="150000"/>
              </a:lnSpc>
            </a:pPr>
            <a:r>
              <a:rPr lang="en-US" sz="2400" dirty="0">
                <a:latin typeface="Times New Roman" pitchFamily="18" charset="0"/>
                <a:cs typeface="Times New Roman" pitchFamily="18" charset="0"/>
              </a:rPr>
              <a:t>The size  of the cold water tank = 3.7 * 30 min,*60 = 6660 = 6.66 m</a:t>
            </a:r>
            <a:r>
              <a:rPr lang="en-US" sz="2400" baseline="30000" dirty="0">
                <a:latin typeface="Times New Roman" pitchFamily="18" charset="0"/>
                <a:cs typeface="Times New Roman" pitchFamily="18" charset="0"/>
              </a:rPr>
              <a:t>3</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litre</a:t>
            </a:r>
            <a:r>
              <a:rPr lang="en-US" sz="2400" dirty="0">
                <a:latin typeface="Times New Roman" pitchFamily="18" charset="0"/>
                <a:cs typeface="Times New Roman" pitchFamily="18" charset="0"/>
              </a:rPr>
              <a:t> for a one day.</a:t>
            </a:r>
          </a:p>
          <a:p>
            <a:pPr marL="82296" indent="0" algn="l" rtl="0">
              <a:lnSpc>
                <a:spcPct val="150000"/>
              </a:lnSpc>
              <a:buNone/>
            </a:pPr>
            <a:r>
              <a:rPr lang="en-US" sz="2400" dirty="0" smtClean="0">
                <a:latin typeface="Times New Roman" pitchFamily="18" charset="0"/>
                <a:cs typeface="Times New Roman" pitchFamily="18" charset="0"/>
              </a:rPr>
              <a:t>    But </a:t>
            </a:r>
            <a:r>
              <a:rPr lang="en-US" sz="2400" dirty="0">
                <a:latin typeface="Times New Roman" pitchFamily="18" charset="0"/>
                <a:cs typeface="Times New Roman" pitchFamily="18" charset="0"/>
              </a:rPr>
              <a:t>tank size for a three days = 6.66 * 3 = 19.98 m</a:t>
            </a:r>
            <a:r>
              <a:rPr lang="en-US" sz="2400" baseline="30000" dirty="0">
                <a:latin typeface="Times New Roman" pitchFamily="18" charset="0"/>
                <a:cs typeface="Times New Roman" pitchFamily="18" charset="0"/>
              </a:rPr>
              <a:t>3  </a:t>
            </a:r>
            <a:r>
              <a:rPr lang="en-US" sz="2400" dirty="0">
                <a:latin typeface="Times New Roman" pitchFamily="18" charset="0"/>
                <a:cs typeface="Times New Roman" pitchFamily="18" charset="0"/>
              </a:rPr>
              <a:t> , so select 20 m</a:t>
            </a:r>
            <a:r>
              <a:rPr lang="en-US" sz="2400" baseline="30000" dirty="0">
                <a:latin typeface="Times New Roman" pitchFamily="18" charset="0"/>
                <a:cs typeface="Times New Roman" pitchFamily="18" charset="0"/>
              </a:rPr>
              <a:t>3</a:t>
            </a:r>
            <a:r>
              <a:rPr lang="en-US" sz="2400" dirty="0">
                <a:latin typeface="Times New Roman" pitchFamily="18" charset="0"/>
                <a:cs typeface="Times New Roman" pitchFamily="18" charset="0"/>
              </a:rPr>
              <a:t>.</a:t>
            </a:r>
          </a:p>
          <a:p>
            <a:pPr algn="l" rtl="0">
              <a:lnSpc>
                <a:spcPct val="150000"/>
              </a:lnSpc>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31849792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0" y="0"/>
            <a:ext cx="9144000" cy="6858000"/>
          </a:xfrm>
        </p:spPr>
        <p:txBody>
          <a:bodyPr/>
          <a:lstStyle/>
          <a:p>
            <a:pPr algn="l" rtl="0"/>
            <a:r>
              <a:rPr lang="en-US" b="1" dirty="0">
                <a:latin typeface="Times New Roman" pitchFamily="18" charset="0"/>
                <a:cs typeface="Times New Roman" pitchFamily="18" charset="0"/>
              </a:rPr>
              <a:t>for return hot  water </a:t>
            </a:r>
            <a:r>
              <a:rPr lang="en-US" b="1" dirty="0" smtClean="0">
                <a:latin typeface="Times New Roman" pitchFamily="18" charset="0"/>
                <a:cs typeface="Times New Roman" pitchFamily="18" charset="0"/>
              </a:rPr>
              <a:t>.</a:t>
            </a:r>
          </a:p>
          <a:p>
            <a:pPr algn="l" rtl="0"/>
            <a:endParaRPr lang="en-US" b="1" dirty="0" smtClean="0"/>
          </a:p>
          <a:p>
            <a:pPr algn="l" rtl="0">
              <a:lnSpc>
                <a:spcPct val="150000"/>
              </a:lnSpc>
            </a:pPr>
            <a:r>
              <a:rPr lang="en-US" dirty="0" smtClean="0"/>
              <a:t>(</a:t>
            </a:r>
            <a:r>
              <a:rPr lang="en-US" sz="2400" dirty="0" smtClean="0">
                <a:latin typeface="Times New Roman" pitchFamily="18" charset="0"/>
                <a:cs typeface="Times New Roman" pitchFamily="18" charset="0"/>
              </a:rPr>
              <a:t>ΔP)pump </a:t>
            </a:r>
            <a:r>
              <a:rPr lang="en-US" sz="2400" dirty="0">
                <a:latin typeface="Times New Roman" pitchFamily="18" charset="0"/>
                <a:cs typeface="Times New Roman" pitchFamily="18" charset="0"/>
              </a:rPr>
              <a:t>= (ΔP)head + (ΔP) friction ,fitting + (ΔP) flow</a:t>
            </a:r>
          </a:p>
          <a:p>
            <a:pPr algn="l" rtl="0">
              <a:lnSpc>
                <a:spcPct val="150000"/>
              </a:lnSpc>
            </a:pPr>
            <a:r>
              <a:rPr lang="en-US" sz="2400" dirty="0">
                <a:latin typeface="Times New Roman" pitchFamily="18" charset="0"/>
                <a:cs typeface="Times New Roman" pitchFamily="18" charset="0"/>
              </a:rPr>
              <a:t>(ΔP)pump = 0 + 22+ 0  = 22 </a:t>
            </a:r>
            <a:r>
              <a:rPr lang="en-US" sz="2400" dirty="0" err="1">
                <a:latin typeface="Times New Roman" pitchFamily="18" charset="0"/>
                <a:cs typeface="Times New Roman" pitchFamily="18" charset="0"/>
              </a:rPr>
              <a:t>Kpa</a:t>
            </a:r>
            <a:r>
              <a:rPr lang="en-US" sz="2400" dirty="0">
                <a:latin typeface="Times New Roman" pitchFamily="18" charset="0"/>
                <a:cs typeface="Times New Roman" pitchFamily="18" charset="0"/>
              </a:rPr>
              <a:t>.</a:t>
            </a:r>
          </a:p>
          <a:p>
            <a:pPr algn="l" rtl="0">
              <a:lnSpc>
                <a:spcPct val="150000"/>
              </a:lnSpc>
            </a:pPr>
            <a:r>
              <a:rPr lang="en-US" sz="2400" dirty="0">
                <a:latin typeface="Times New Roman" pitchFamily="18" charset="0"/>
                <a:cs typeface="Times New Roman" pitchFamily="18" charset="0"/>
              </a:rPr>
              <a:t>(ΔP)pump = (22/101.125) *14.7 = 3.2 psi.</a:t>
            </a:r>
          </a:p>
          <a:p>
            <a:pPr algn="l" rtl="0">
              <a:lnSpc>
                <a:spcPct val="150000"/>
              </a:lnSpc>
            </a:pPr>
            <a:r>
              <a:rPr lang="en-US" sz="2400" dirty="0">
                <a:latin typeface="Times New Roman" pitchFamily="18" charset="0"/>
                <a:cs typeface="Times New Roman" pitchFamily="18" charset="0"/>
              </a:rPr>
              <a:t>Q pump = 1.32 (L/s).</a:t>
            </a:r>
          </a:p>
          <a:p>
            <a:pPr algn="l" rtl="0"/>
            <a:endParaRPr lang="en-US" dirty="0"/>
          </a:p>
        </p:txBody>
      </p:sp>
    </p:spTree>
    <p:extLst>
      <p:ext uri="{BB962C8B-B14F-4D97-AF65-F5344CB8AC3E}">
        <p14:creationId xmlns:p14="http://schemas.microsoft.com/office/powerpoint/2010/main" val="206506174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0" y="0"/>
            <a:ext cx="9144000" cy="6858000"/>
          </a:xfrm>
        </p:spPr>
        <p:txBody>
          <a:bodyPr/>
          <a:lstStyle/>
          <a:p>
            <a:pPr marL="82296" indent="0" algn="l" rtl="0">
              <a:buNone/>
            </a:pPr>
            <a:endParaRPr lang="en-US" b="1" dirty="0" smtClean="0">
              <a:latin typeface="Times New Roman" pitchFamily="18" charset="0"/>
              <a:cs typeface="Times New Roman" pitchFamily="18" charset="0"/>
            </a:endParaRPr>
          </a:p>
          <a:p>
            <a:pPr marL="82296" indent="0" algn="l" rtl="0">
              <a:buNone/>
            </a:pPr>
            <a:r>
              <a:rPr lang="en-US" b="1" dirty="0" smtClean="0">
                <a:latin typeface="Times New Roman" pitchFamily="18" charset="0"/>
                <a:cs typeface="Times New Roman" pitchFamily="18" charset="0"/>
              </a:rPr>
              <a:t>2-  Sanitary </a:t>
            </a:r>
            <a:r>
              <a:rPr lang="en-US" b="1" dirty="0">
                <a:latin typeface="Times New Roman" pitchFamily="18" charset="0"/>
                <a:cs typeface="Times New Roman" pitchFamily="18" charset="0"/>
              </a:rPr>
              <a:t>Drainage system</a:t>
            </a:r>
            <a:r>
              <a:rPr lang="en-US" b="1" dirty="0" smtClean="0">
                <a:latin typeface="Times New Roman" pitchFamily="18" charset="0"/>
                <a:cs typeface="Times New Roman" pitchFamily="18" charset="0"/>
              </a:rPr>
              <a:t>.</a:t>
            </a:r>
          </a:p>
          <a:p>
            <a:pPr algn="l" rtl="0"/>
            <a:endParaRPr lang="en-US" dirty="0"/>
          </a:p>
          <a:p>
            <a:pPr algn="l" rtl="0"/>
            <a:r>
              <a:rPr lang="en-US" sz="2400" dirty="0">
                <a:latin typeface="Times New Roman" pitchFamily="18" charset="0"/>
                <a:cs typeface="Times New Roman" pitchFamily="18" charset="0"/>
              </a:rPr>
              <a:t>Sanitary Drainage system is that system in which waste and soil are transferred to main sewer line or other sewage system</a:t>
            </a:r>
            <a:r>
              <a:rPr lang="en-US" sz="2400" dirty="0" smtClean="0">
                <a:latin typeface="Times New Roman" pitchFamily="18" charset="0"/>
                <a:cs typeface="Times New Roman" pitchFamily="18" charset="0"/>
              </a:rPr>
              <a:t>.</a:t>
            </a:r>
          </a:p>
          <a:p>
            <a:pPr marL="82296" indent="0" algn="l" rtl="0">
              <a:buNone/>
            </a:pPr>
            <a:endParaRPr lang="en-US" sz="2400" dirty="0" smtClean="0">
              <a:latin typeface="Times New Roman" pitchFamily="18" charset="0"/>
              <a:cs typeface="Times New Roman" pitchFamily="18" charset="0"/>
            </a:endParaRPr>
          </a:p>
          <a:p>
            <a:pPr algn="l" rtl="0"/>
            <a:endParaRPr lang="en-US" sz="2400" b="1" dirty="0" smtClean="0"/>
          </a:p>
          <a:p>
            <a:pPr algn="l" rtl="0"/>
            <a:r>
              <a:rPr lang="en-US" sz="2400" b="1" dirty="0" smtClean="0"/>
              <a:t>Used </a:t>
            </a:r>
            <a:r>
              <a:rPr lang="en-US" sz="2400" b="1" dirty="0"/>
              <a:t>fixture</a:t>
            </a:r>
            <a:r>
              <a:rPr lang="en-US" sz="2400" b="1" dirty="0" smtClean="0"/>
              <a:t>.</a:t>
            </a:r>
          </a:p>
          <a:p>
            <a:pPr marL="539496" indent="-457200" algn="l" rtl="0">
              <a:buFont typeface="+mj-lt"/>
              <a:buAutoNum type="arabicPeriod"/>
            </a:pPr>
            <a:r>
              <a:rPr lang="en-US" sz="2400" dirty="0" smtClean="0"/>
              <a:t>Bathtub</a:t>
            </a:r>
          </a:p>
          <a:p>
            <a:pPr marL="539496" indent="-457200" algn="l" rtl="0">
              <a:buFont typeface="+mj-lt"/>
              <a:buAutoNum type="arabicPeriod"/>
            </a:pPr>
            <a:r>
              <a:rPr lang="en-US" sz="2400" dirty="0" smtClean="0"/>
              <a:t>Lavatory</a:t>
            </a:r>
          </a:p>
          <a:p>
            <a:pPr marL="539496" lvl="0" indent="-457200" algn="l" rtl="0">
              <a:buFont typeface="+mj-lt"/>
              <a:buAutoNum type="arabicPeriod"/>
            </a:pPr>
            <a:r>
              <a:rPr lang="en-US" sz="2400" dirty="0"/>
              <a:t>Water closet (</a:t>
            </a:r>
            <a:r>
              <a:rPr lang="en-US" sz="2400" dirty="0" err="1"/>
              <a:t>wc</a:t>
            </a:r>
            <a:r>
              <a:rPr lang="en-US" sz="2400" dirty="0" smtClean="0"/>
              <a:t>).</a:t>
            </a:r>
          </a:p>
          <a:p>
            <a:pPr marL="539496" indent="-457200" algn="l" rtl="0">
              <a:buFont typeface="+mj-lt"/>
              <a:buAutoNum type="arabicPeriod"/>
            </a:pPr>
            <a:r>
              <a:rPr lang="en-US" sz="2400" dirty="0"/>
              <a:t>Kitchen sink.</a:t>
            </a:r>
          </a:p>
          <a:p>
            <a:pPr marL="82296" lvl="0" indent="0" algn="l" rtl="0">
              <a:buNone/>
            </a:pPr>
            <a:endParaRPr lang="en-US" sz="2400" dirty="0"/>
          </a:p>
          <a:p>
            <a:pPr marL="82296" indent="0" algn="l" rtl="0">
              <a:buNone/>
            </a:pPr>
            <a:endParaRPr lang="en-US" sz="2400" dirty="0">
              <a:latin typeface="Times New Roman" pitchFamily="18" charset="0"/>
              <a:cs typeface="Times New Roman" pitchFamily="18" charset="0"/>
            </a:endParaRPr>
          </a:p>
          <a:p>
            <a:pPr algn="l" rtl="0"/>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13329403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r>
              <a:rPr lang="en-US" b="1" dirty="0">
                <a:latin typeface="Times New Roman" pitchFamily="18" charset="0"/>
                <a:cs typeface="Times New Roman" pitchFamily="18" charset="0"/>
              </a:rPr>
              <a:t>Drainage pipe sizing</a:t>
            </a:r>
            <a:r>
              <a:rPr lang="en-US" b="1" dirty="0" smtClean="0">
                <a:latin typeface="Times New Roman" pitchFamily="18" charset="0"/>
                <a:cs typeface="Times New Roman" pitchFamily="18" charset="0"/>
              </a:rPr>
              <a:t>.</a:t>
            </a:r>
          </a:p>
          <a:p>
            <a:pPr marL="82296" indent="0" algn="l" rtl="0">
              <a:buNone/>
            </a:pPr>
            <a:r>
              <a:rPr lang="en-US" dirty="0"/>
              <a:t> </a:t>
            </a:r>
            <a:endParaRPr lang="en-US" dirty="0" smtClean="0"/>
          </a:p>
          <a:p>
            <a:pPr marL="82296" indent="0" algn="l" rtl="0">
              <a:buNone/>
            </a:pPr>
            <a:r>
              <a:rPr lang="en-US" dirty="0"/>
              <a:t> </a:t>
            </a:r>
            <a:r>
              <a:rPr lang="en-US" sz="2400" dirty="0" smtClean="0">
                <a:latin typeface="Times New Roman" pitchFamily="18" charset="0"/>
                <a:cs typeface="Times New Roman" pitchFamily="18" charset="0"/>
              </a:rPr>
              <a:t> To </a:t>
            </a:r>
            <a:r>
              <a:rPr lang="en-US" sz="2400" dirty="0">
                <a:latin typeface="Times New Roman" pitchFamily="18" charset="0"/>
                <a:cs typeface="Times New Roman" pitchFamily="18" charset="0"/>
              </a:rPr>
              <a:t>determine drainage pipe size tow factor govern the size.</a:t>
            </a:r>
          </a:p>
          <a:p>
            <a:pPr marL="82296" indent="0" algn="l" rtl="0">
              <a:buNone/>
            </a:pPr>
            <a:r>
              <a:rPr lang="en-US" sz="2400" dirty="0" smtClean="0">
                <a:latin typeface="Times New Roman" pitchFamily="18" charset="0"/>
                <a:cs typeface="Times New Roman" pitchFamily="18" charset="0"/>
              </a:rPr>
              <a:t>     1-Number </a:t>
            </a:r>
            <a:r>
              <a:rPr lang="en-US" sz="2400" dirty="0">
                <a:latin typeface="Times New Roman" pitchFamily="18" charset="0"/>
                <a:cs typeface="Times New Roman" pitchFamily="18" charset="0"/>
              </a:rPr>
              <a:t>of fixture unit.</a:t>
            </a:r>
          </a:p>
          <a:p>
            <a:pPr marL="82296" indent="0" algn="l" rtl="0">
              <a:buNone/>
            </a:pPr>
            <a:r>
              <a:rPr lang="en-US" sz="2400" dirty="0" smtClean="0">
                <a:latin typeface="Times New Roman" pitchFamily="18" charset="0"/>
                <a:cs typeface="Times New Roman" pitchFamily="18" charset="0"/>
              </a:rPr>
              <a:t>     2-Self </a:t>
            </a:r>
            <a:r>
              <a:rPr lang="en-US" sz="2400" dirty="0">
                <a:latin typeface="Times New Roman" pitchFamily="18" charset="0"/>
                <a:cs typeface="Times New Roman" pitchFamily="18" charset="0"/>
              </a:rPr>
              <a:t>clean velocity</a:t>
            </a:r>
            <a:r>
              <a:rPr lang="en-US" sz="2400" dirty="0" smtClean="0">
                <a:latin typeface="Times New Roman" pitchFamily="18" charset="0"/>
                <a:cs typeface="Times New Roman" pitchFamily="18" charset="0"/>
              </a:rPr>
              <a:t>.</a:t>
            </a:r>
          </a:p>
          <a:p>
            <a:pPr marL="82296" indent="0" algn="l" rtl="0">
              <a:buNone/>
            </a:pPr>
            <a:endParaRPr lang="en-US" sz="2400" dirty="0">
              <a:latin typeface="Times New Roman" pitchFamily="18" charset="0"/>
              <a:cs typeface="Times New Roman" pitchFamily="18" charset="0"/>
            </a:endParaRPr>
          </a:p>
          <a:p>
            <a:pPr marL="82296" indent="0" algn="l" rtl="0">
              <a:buNone/>
            </a:pPr>
            <a:endParaRPr lang="en-US" sz="2400" dirty="0">
              <a:latin typeface="Times New Roman" pitchFamily="18" charset="0"/>
              <a:cs typeface="Times New Roman" pitchFamily="18" charset="0"/>
            </a:endParaRPr>
          </a:p>
          <a:p>
            <a:pPr algn="l" rtl="0"/>
            <a:endParaRPr lang="en-US" sz="2400" dirty="0">
              <a:latin typeface="Times New Roman" pitchFamily="18" charset="0"/>
              <a:cs typeface="Times New Roman" pitchFamily="18" charset="0"/>
            </a:endParaRPr>
          </a:p>
          <a:p>
            <a:pPr marL="82296" indent="0" algn="l" rtl="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57363087"/>
              </p:ext>
            </p:extLst>
          </p:nvPr>
        </p:nvGraphicFramePr>
        <p:xfrm>
          <a:off x="27710" y="3429000"/>
          <a:ext cx="9116289" cy="3429001"/>
        </p:xfrm>
        <a:graphic>
          <a:graphicData uri="http://schemas.openxmlformats.org/drawingml/2006/table">
            <a:tbl>
              <a:tblPr firstRow="1" firstCol="1" bandRow="1">
                <a:tableStyleId>{5C22544A-7EE6-4342-B048-85BDC9FD1C3A}</a:tableStyleId>
              </a:tblPr>
              <a:tblGrid>
                <a:gridCol w="1519207"/>
                <a:gridCol w="1519207"/>
                <a:gridCol w="1519207"/>
                <a:gridCol w="1519207"/>
                <a:gridCol w="1519207"/>
                <a:gridCol w="1520254"/>
              </a:tblGrid>
              <a:tr h="1501274">
                <a:tc>
                  <a:txBody>
                    <a:bodyPr/>
                    <a:lstStyle/>
                    <a:p>
                      <a:pPr marL="0" marR="0" algn="ctr">
                        <a:lnSpc>
                          <a:spcPct val="150000"/>
                        </a:lnSpc>
                        <a:spcBef>
                          <a:spcPts val="0"/>
                        </a:spcBef>
                        <a:spcAft>
                          <a:spcPts val="0"/>
                        </a:spcAft>
                      </a:pPr>
                      <a:r>
                        <a:rPr lang="en-US" sz="1800" dirty="0">
                          <a:effectLst/>
                          <a:latin typeface="Times New Roman" pitchFamily="18" charset="0"/>
                          <a:cs typeface="Times New Roman" pitchFamily="18" charset="0"/>
                        </a:rPr>
                        <a:t> </a:t>
                      </a:r>
                    </a:p>
                    <a:p>
                      <a:pPr marL="0" marR="0">
                        <a:lnSpc>
                          <a:spcPct val="150000"/>
                        </a:lnSpc>
                        <a:spcBef>
                          <a:spcPts val="0"/>
                        </a:spcBef>
                        <a:spcAft>
                          <a:spcPts val="0"/>
                        </a:spcAft>
                      </a:pPr>
                      <a:r>
                        <a:rPr lang="en-US" sz="1800" dirty="0">
                          <a:effectLst/>
                          <a:latin typeface="Times New Roman" pitchFamily="18" charset="0"/>
                          <a:cs typeface="Times New Roman" pitchFamily="18" charset="0"/>
                        </a:rPr>
                        <a:t>Used fixture</a:t>
                      </a:r>
                      <a:endParaRPr lang="en-US" sz="1800"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effectLst/>
                          <a:latin typeface="Times New Roman" pitchFamily="18" charset="0"/>
                          <a:cs typeface="Times New Roman" pitchFamily="18" charset="0"/>
                        </a:rPr>
                        <a:t> </a:t>
                      </a:r>
                    </a:p>
                    <a:p>
                      <a:pPr marL="0" marR="0" algn="ctr">
                        <a:lnSpc>
                          <a:spcPct val="150000"/>
                        </a:lnSpc>
                        <a:spcBef>
                          <a:spcPts val="0"/>
                        </a:spcBef>
                        <a:spcAft>
                          <a:spcPts val="0"/>
                        </a:spcAft>
                      </a:pPr>
                      <a:r>
                        <a:rPr lang="en-US" sz="1800" dirty="0">
                          <a:effectLst/>
                          <a:latin typeface="Times New Roman" pitchFamily="18" charset="0"/>
                          <a:cs typeface="Times New Roman" pitchFamily="18" charset="0"/>
                        </a:rPr>
                        <a:t>Equivalent</a:t>
                      </a:r>
                    </a:p>
                    <a:p>
                      <a:pPr marL="0" marR="0" algn="ctr">
                        <a:lnSpc>
                          <a:spcPct val="150000"/>
                        </a:lnSpc>
                        <a:spcBef>
                          <a:spcPts val="0"/>
                        </a:spcBef>
                        <a:spcAft>
                          <a:spcPts val="0"/>
                        </a:spcAft>
                      </a:pPr>
                      <a:r>
                        <a:rPr lang="en-US" sz="1800" dirty="0">
                          <a:effectLst/>
                          <a:latin typeface="Times New Roman" pitchFamily="18" charset="0"/>
                          <a:cs typeface="Times New Roman" pitchFamily="18" charset="0"/>
                        </a:rPr>
                        <a:t>Fixture unit</a:t>
                      </a:r>
                      <a:endParaRPr lang="en-US" sz="1800" dirty="0">
                        <a:effectLst/>
                        <a:latin typeface="Times New Roman" pitchFamily="18" charset="0"/>
                        <a:ea typeface="Calibri"/>
                        <a:cs typeface="Times New Roman" pitchFamily="18" charset="0"/>
                      </a:endParaRPr>
                    </a:p>
                  </a:txBody>
                  <a:tcPr marL="68580" marR="68580" marT="0" marB="0"/>
                </a:tc>
                <a:tc>
                  <a:txBody>
                    <a:bodyPr/>
                    <a:lstStyle/>
                    <a:p>
                      <a:pPr marL="0" marR="0">
                        <a:lnSpc>
                          <a:spcPct val="150000"/>
                        </a:lnSpc>
                        <a:spcBef>
                          <a:spcPts val="0"/>
                        </a:spcBef>
                        <a:spcAft>
                          <a:spcPts val="0"/>
                        </a:spcAft>
                      </a:pPr>
                      <a:r>
                        <a:rPr lang="en-US" sz="1800" dirty="0">
                          <a:effectLst/>
                          <a:latin typeface="Times New Roman" pitchFamily="18" charset="0"/>
                          <a:cs typeface="Times New Roman" pitchFamily="18" charset="0"/>
                        </a:rPr>
                        <a:t>Branch line to floor drain (in)</a:t>
                      </a:r>
                      <a:endParaRPr lang="en-US" sz="1800"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effectLst/>
                          <a:latin typeface="Times New Roman" pitchFamily="18" charset="0"/>
                          <a:cs typeface="Times New Roman" pitchFamily="18" charset="0"/>
                        </a:rPr>
                        <a:t>Floor drain to stack</a:t>
                      </a:r>
                    </a:p>
                    <a:p>
                      <a:pPr marL="0" marR="0" algn="ctr">
                        <a:lnSpc>
                          <a:spcPct val="150000"/>
                        </a:lnSpc>
                        <a:spcBef>
                          <a:spcPts val="0"/>
                        </a:spcBef>
                        <a:spcAft>
                          <a:spcPts val="0"/>
                        </a:spcAft>
                      </a:pPr>
                      <a:r>
                        <a:rPr lang="en-US" sz="1800">
                          <a:effectLst/>
                          <a:latin typeface="Times New Roman" pitchFamily="18" charset="0"/>
                          <a:cs typeface="Times New Roman" pitchFamily="18" charset="0"/>
                        </a:rPr>
                        <a:t>(in)</a:t>
                      </a:r>
                      <a:endParaRPr lang="en-US" sz="1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effectLst/>
                          <a:latin typeface="Times New Roman" pitchFamily="18" charset="0"/>
                          <a:cs typeface="Times New Roman" pitchFamily="18" charset="0"/>
                        </a:rPr>
                        <a:t>Vent  size</a:t>
                      </a:r>
                    </a:p>
                    <a:p>
                      <a:pPr marL="0" marR="0" algn="ctr">
                        <a:lnSpc>
                          <a:spcPct val="150000"/>
                        </a:lnSpc>
                        <a:spcBef>
                          <a:spcPts val="0"/>
                        </a:spcBef>
                        <a:spcAft>
                          <a:spcPts val="0"/>
                        </a:spcAft>
                      </a:pPr>
                      <a:r>
                        <a:rPr lang="en-US" sz="1800">
                          <a:effectLst/>
                          <a:latin typeface="Times New Roman" pitchFamily="18" charset="0"/>
                          <a:cs typeface="Times New Roman" pitchFamily="18" charset="0"/>
                        </a:rPr>
                        <a:t>(in)</a:t>
                      </a:r>
                      <a:endParaRPr lang="en-US" sz="1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effectLst/>
                          <a:latin typeface="Times New Roman" pitchFamily="18" charset="0"/>
                          <a:cs typeface="Times New Roman" pitchFamily="18" charset="0"/>
                        </a:rPr>
                        <a:t>Stack size</a:t>
                      </a:r>
                    </a:p>
                    <a:p>
                      <a:pPr marL="0" marR="0" algn="ctr">
                        <a:lnSpc>
                          <a:spcPct val="150000"/>
                        </a:lnSpc>
                        <a:spcBef>
                          <a:spcPts val="0"/>
                        </a:spcBef>
                        <a:spcAft>
                          <a:spcPts val="0"/>
                        </a:spcAft>
                      </a:pPr>
                      <a:r>
                        <a:rPr lang="en-US" sz="1800">
                          <a:effectLst/>
                          <a:latin typeface="Times New Roman" pitchFamily="18" charset="0"/>
                          <a:cs typeface="Times New Roman" pitchFamily="18" charset="0"/>
                        </a:rPr>
                        <a:t>(in)</a:t>
                      </a:r>
                      <a:endParaRPr lang="en-US" sz="1800">
                        <a:effectLst/>
                        <a:latin typeface="Times New Roman" pitchFamily="18" charset="0"/>
                        <a:ea typeface="Calibri"/>
                        <a:cs typeface="Times New Roman" pitchFamily="18" charset="0"/>
                      </a:endParaRPr>
                    </a:p>
                  </a:txBody>
                  <a:tcPr marL="68580" marR="68580" marT="0" marB="0"/>
                </a:tc>
              </a:tr>
              <a:tr h="713651">
                <a:tc>
                  <a:txBody>
                    <a:bodyPr/>
                    <a:lstStyle/>
                    <a:p>
                      <a:pPr marL="0" marR="0" algn="ctr">
                        <a:lnSpc>
                          <a:spcPct val="150000"/>
                        </a:lnSpc>
                        <a:spcBef>
                          <a:spcPts val="0"/>
                        </a:spcBef>
                        <a:spcAft>
                          <a:spcPts val="0"/>
                        </a:spcAft>
                      </a:pPr>
                      <a:r>
                        <a:rPr lang="en-US" sz="1800">
                          <a:effectLst/>
                          <a:latin typeface="Times New Roman" pitchFamily="18" charset="0"/>
                          <a:cs typeface="Times New Roman" pitchFamily="18" charset="0"/>
                        </a:rPr>
                        <a:t>Kitchen sink</a:t>
                      </a:r>
                      <a:endParaRPr lang="en-US" sz="1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effectLst/>
                          <a:latin typeface="Times New Roman" pitchFamily="18" charset="0"/>
                          <a:cs typeface="Times New Roman" pitchFamily="18" charset="0"/>
                        </a:rPr>
                        <a:t>2</a:t>
                      </a:r>
                      <a:endParaRPr lang="en-US" sz="1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effectLst/>
                          <a:latin typeface="Times New Roman" pitchFamily="18" charset="0"/>
                          <a:cs typeface="Times New Roman" pitchFamily="18" charset="0"/>
                        </a:rPr>
                        <a:t>2”</a:t>
                      </a:r>
                      <a:endParaRPr lang="en-US" sz="1800">
                        <a:effectLst/>
                        <a:latin typeface="Times New Roman" pitchFamily="18" charset="0"/>
                        <a:ea typeface="Calibri"/>
                        <a:cs typeface="Times New Roman" pitchFamily="18" charset="0"/>
                      </a:endParaRPr>
                    </a:p>
                  </a:txBody>
                  <a:tcPr marL="68580" marR="68580" marT="0" marB="0"/>
                </a:tc>
                <a:tc rowSpan="3">
                  <a:txBody>
                    <a:bodyPr/>
                    <a:lstStyle/>
                    <a:p>
                      <a:pPr marL="0" marR="0" algn="ctr">
                        <a:lnSpc>
                          <a:spcPct val="150000"/>
                        </a:lnSpc>
                        <a:spcBef>
                          <a:spcPts val="0"/>
                        </a:spcBef>
                        <a:spcAft>
                          <a:spcPts val="0"/>
                        </a:spcAft>
                      </a:pPr>
                      <a:r>
                        <a:rPr lang="en-US" sz="1800">
                          <a:effectLst/>
                          <a:latin typeface="Times New Roman" pitchFamily="18" charset="0"/>
                          <a:cs typeface="Times New Roman" pitchFamily="18" charset="0"/>
                        </a:rPr>
                        <a:t> </a:t>
                      </a:r>
                    </a:p>
                    <a:p>
                      <a:pPr marL="0" marR="0" algn="ctr">
                        <a:lnSpc>
                          <a:spcPct val="150000"/>
                        </a:lnSpc>
                        <a:spcBef>
                          <a:spcPts val="0"/>
                        </a:spcBef>
                        <a:spcAft>
                          <a:spcPts val="0"/>
                        </a:spcAft>
                      </a:pPr>
                      <a:r>
                        <a:rPr lang="en-US" sz="1800">
                          <a:effectLst/>
                          <a:latin typeface="Times New Roman" pitchFamily="18" charset="0"/>
                          <a:cs typeface="Times New Roman" pitchFamily="18" charset="0"/>
                        </a:rPr>
                        <a:t>4”</a:t>
                      </a:r>
                      <a:endParaRPr lang="en-US" sz="1800">
                        <a:effectLst/>
                        <a:latin typeface="Times New Roman" pitchFamily="18" charset="0"/>
                        <a:ea typeface="Calibri"/>
                        <a:cs typeface="Times New Roman" pitchFamily="18" charset="0"/>
                      </a:endParaRPr>
                    </a:p>
                  </a:txBody>
                  <a:tcPr marL="68580" marR="68580" marT="0" marB="0"/>
                </a:tc>
                <a:tc rowSpan="3">
                  <a:txBody>
                    <a:bodyPr/>
                    <a:lstStyle/>
                    <a:p>
                      <a:pPr marL="0" marR="0" algn="ctr">
                        <a:lnSpc>
                          <a:spcPct val="150000"/>
                        </a:lnSpc>
                        <a:spcBef>
                          <a:spcPts val="0"/>
                        </a:spcBef>
                        <a:spcAft>
                          <a:spcPts val="0"/>
                        </a:spcAft>
                      </a:pPr>
                      <a:r>
                        <a:rPr lang="en-US" sz="1800">
                          <a:effectLst/>
                          <a:latin typeface="Times New Roman" pitchFamily="18" charset="0"/>
                          <a:cs typeface="Times New Roman" pitchFamily="18" charset="0"/>
                        </a:rPr>
                        <a:t> </a:t>
                      </a:r>
                    </a:p>
                    <a:p>
                      <a:pPr marL="0" marR="0" algn="ctr">
                        <a:lnSpc>
                          <a:spcPct val="150000"/>
                        </a:lnSpc>
                        <a:spcBef>
                          <a:spcPts val="0"/>
                        </a:spcBef>
                        <a:spcAft>
                          <a:spcPts val="0"/>
                        </a:spcAft>
                      </a:pPr>
                      <a:r>
                        <a:rPr lang="en-US" sz="1800">
                          <a:effectLst/>
                          <a:latin typeface="Times New Roman" pitchFamily="18" charset="0"/>
                          <a:cs typeface="Times New Roman" pitchFamily="18" charset="0"/>
                        </a:rPr>
                        <a:t>4”</a:t>
                      </a:r>
                      <a:endParaRPr lang="en-US" sz="1800">
                        <a:effectLst/>
                        <a:latin typeface="Times New Roman" pitchFamily="18" charset="0"/>
                        <a:ea typeface="Calibri"/>
                        <a:cs typeface="Times New Roman" pitchFamily="18" charset="0"/>
                      </a:endParaRPr>
                    </a:p>
                  </a:txBody>
                  <a:tcPr marL="68580" marR="68580" marT="0" marB="0"/>
                </a:tc>
                <a:tc rowSpan="3">
                  <a:txBody>
                    <a:bodyPr/>
                    <a:lstStyle/>
                    <a:p>
                      <a:pPr marL="0" marR="0" algn="ctr">
                        <a:lnSpc>
                          <a:spcPct val="150000"/>
                        </a:lnSpc>
                        <a:spcBef>
                          <a:spcPts val="0"/>
                        </a:spcBef>
                        <a:spcAft>
                          <a:spcPts val="0"/>
                        </a:spcAft>
                      </a:pPr>
                      <a:r>
                        <a:rPr lang="en-US" sz="1800">
                          <a:effectLst/>
                          <a:latin typeface="Times New Roman" pitchFamily="18" charset="0"/>
                          <a:cs typeface="Times New Roman" pitchFamily="18" charset="0"/>
                        </a:rPr>
                        <a:t> </a:t>
                      </a:r>
                    </a:p>
                    <a:p>
                      <a:pPr marL="0" marR="0" algn="ctr">
                        <a:lnSpc>
                          <a:spcPct val="150000"/>
                        </a:lnSpc>
                        <a:spcBef>
                          <a:spcPts val="0"/>
                        </a:spcBef>
                        <a:spcAft>
                          <a:spcPts val="0"/>
                        </a:spcAft>
                      </a:pPr>
                      <a:r>
                        <a:rPr lang="en-US" sz="1800">
                          <a:effectLst/>
                          <a:latin typeface="Times New Roman" pitchFamily="18" charset="0"/>
                          <a:cs typeface="Times New Roman" pitchFamily="18" charset="0"/>
                        </a:rPr>
                        <a:t>4”</a:t>
                      </a:r>
                      <a:endParaRPr lang="en-US" sz="1800">
                        <a:effectLst/>
                        <a:latin typeface="Times New Roman" pitchFamily="18" charset="0"/>
                        <a:ea typeface="Calibri"/>
                        <a:cs typeface="Times New Roman" pitchFamily="18" charset="0"/>
                      </a:endParaRPr>
                    </a:p>
                  </a:txBody>
                  <a:tcPr marL="68580" marR="68580" marT="0" marB="0"/>
                </a:tc>
              </a:tr>
              <a:tr h="713651">
                <a:tc>
                  <a:txBody>
                    <a:bodyPr/>
                    <a:lstStyle/>
                    <a:p>
                      <a:pPr marL="0" marR="0" algn="ctr">
                        <a:lnSpc>
                          <a:spcPct val="150000"/>
                        </a:lnSpc>
                        <a:spcBef>
                          <a:spcPts val="0"/>
                        </a:spcBef>
                        <a:spcAft>
                          <a:spcPts val="0"/>
                        </a:spcAft>
                      </a:pPr>
                      <a:r>
                        <a:rPr lang="en-US" sz="1800">
                          <a:effectLst/>
                          <a:latin typeface="Times New Roman" pitchFamily="18" charset="0"/>
                          <a:cs typeface="Times New Roman" pitchFamily="18" charset="0"/>
                        </a:rPr>
                        <a:t>Dish washer</a:t>
                      </a:r>
                      <a:endParaRPr lang="en-US" sz="1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effectLst/>
                          <a:latin typeface="Times New Roman" pitchFamily="18" charset="0"/>
                          <a:cs typeface="Times New Roman" pitchFamily="18" charset="0"/>
                        </a:rPr>
                        <a:t>2</a:t>
                      </a:r>
                      <a:endParaRPr lang="en-US" sz="1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effectLst/>
                          <a:latin typeface="Times New Roman" pitchFamily="18" charset="0"/>
                          <a:cs typeface="Times New Roman" pitchFamily="18" charset="0"/>
                        </a:rPr>
                        <a:t>2”</a:t>
                      </a:r>
                      <a:endParaRPr lang="en-US" sz="1800">
                        <a:effectLst/>
                        <a:latin typeface="Times New Roman" pitchFamily="18" charset="0"/>
                        <a:ea typeface="Calibri"/>
                        <a:cs typeface="Times New Roman" pitchFamily="18" charset="0"/>
                      </a:endParaRPr>
                    </a:p>
                  </a:txBody>
                  <a:tcPr marL="68580" marR="68580" marT="0" marB="0"/>
                </a:tc>
                <a:tc vMerge="1">
                  <a:txBody>
                    <a:bodyPr/>
                    <a:lstStyle/>
                    <a:p>
                      <a:endParaRPr lang="en-US"/>
                    </a:p>
                  </a:txBody>
                  <a:tcPr/>
                </a:tc>
                <a:tc vMerge="1">
                  <a:txBody>
                    <a:bodyPr/>
                    <a:lstStyle/>
                    <a:p>
                      <a:endParaRPr lang="en-US"/>
                    </a:p>
                  </a:txBody>
                  <a:tcPr/>
                </a:tc>
                <a:tc vMerge="1">
                  <a:txBody>
                    <a:bodyPr/>
                    <a:lstStyle/>
                    <a:p>
                      <a:endParaRPr lang="en-US"/>
                    </a:p>
                  </a:txBody>
                  <a:tcPr/>
                </a:tc>
              </a:tr>
              <a:tr h="500425">
                <a:tc>
                  <a:txBody>
                    <a:bodyPr/>
                    <a:lstStyle/>
                    <a:p>
                      <a:pPr marL="0" marR="0" algn="ctr">
                        <a:lnSpc>
                          <a:spcPct val="150000"/>
                        </a:lnSpc>
                        <a:spcBef>
                          <a:spcPts val="0"/>
                        </a:spcBef>
                        <a:spcAft>
                          <a:spcPts val="0"/>
                        </a:spcAft>
                      </a:pPr>
                      <a:r>
                        <a:rPr lang="en-US" sz="1800">
                          <a:effectLst/>
                          <a:latin typeface="Times New Roman" pitchFamily="18" charset="0"/>
                          <a:cs typeface="Times New Roman" pitchFamily="18" charset="0"/>
                        </a:rPr>
                        <a:t>floor drain</a:t>
                      </a:r>
                      <a:endParaRPr lang="en-US" sz="1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effectLst/>
                          <a:latin typeface="Times New Roman" pitchFamily="18" charset="0"/>
                          <a:cs typeface="Times New Roman" pitchFamily="18" charset="0"/>
                        </a:rPr>
                        <a:t>6</a:t>
                      </a:r>
                      <a:endParaRPr lang="en-US" sz="1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effectLst/>
                          <a:latin typeface="Times New Roman" pitchFamily="18" charset="0"/>
                          <a:cs typeface="Times New Roman" pitchFamily="18" charset="0"/>
                        </a:rPr>
                        <a:t>-</a:t>
                      </a:r>
                      <a:endParaRPr lang="en-US" sz="1800" dirty="0">
                        <a:effectLst/>
                        <a:latin typeface="Times New Roman" pitchFamily="18" charset="0"/>
                        <a:ea typeface="Calibri"/>
                        <a:cs typeface="Times New Roman" pitchFamily="18" charset="0"/>
                      </a:endParaRPr>
                    </a:p>
                  </a:txBody>
                  <a:tcPr marL="68580" marR="68580" marT="0" marB="0"/>
                </a:tc>
                <a:tc vMerge="1">
                  <a:txBody>
                    <a:bodyPr/>
                    <a:lstStyle/>
                    <a:p>
                      <a:endParaRPr lang="en-US"/>
                    </a:p>
                  </a:txBody>
                  <a:tcPr/>
                </a:tc>
                <a:tc vMerge="1">
                  <a:txBody>
                    <a:bodyPr/>
                    <a:lstStyle/>
                    <a:p>
                      <a:endParaRPr lang="en-US"/>
                    </a:p>
                  </a:txBody>
                  <a:tcPr/>
                </a:tc>
                <a:tc vMerge="1">
                  <a:txBody>
                    <a:bodyPr/>
                    <a:lstStyle/>
                    <a:p>
                      <a:endParaRPr lang="en-US"/>
                    </a:p>
                  </a:txBody>
                  <a:tcPr/>
                </a:tc>
              </a:tr>
            </a:tbl>
          </a:graphicData>
        </a:graphic>
      </p:graphicFrame>
      <p:sp>
        <p:nvSpPr>
          <p:cNvPr id="5" name="Rectangle 1"/>
          <p:cNvSpPr>
            <a:spLocks noChangeArrowheads="1"/>
          </p:cNvSpPr>
          <p:nvPr/>
        </p:nvSpPr>
        <p:spPr bwMode="auto">
          <a:xfrm>
            <a:off x="27709" y="2841109"/>
            <a:ext cx="220477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Table (</a:t>
            </a:r>
            <a:r>
              <a:rPr lang="en-US" b="1" dirty="0">
                <a:latin typeface="Times New Roman" pitchFamily="18" charset="0"/>
                <a:ea typeface="Calibri" pitchFamily="34" charset="0"/>
                <a:cs typeface="Times New Roman" pitchFamily="18" charset="0"/>
              </a:rPr>
              <a:t>6</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.7): kitchen.</a:t>
            </a:r>
            <a:endParaRPr kumimoji="0" lang="en-US"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1241438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82296" indent="0" algn="l" rtl="0">
              <a:buNone/>
            </a:pPr>
            <a:r>
              <a:rPr lang="en-US" b="1" dirty="0" smtClean="0">
                <a:latin typeface="Times New Roman" pitchFamily="18" charset="0"/>
                <a:cs typeface="Times New Roman" pitchFamily="18" charset="0"/>
              </a:rPr>
              <a:t>3 -  </a:t>
            </a:r>
            <a:r>
              <a:rPr lang="en-US" b="1" dirty="0">
                <a:latin typeface="Times New Roman" pitchFamily="18" charset="0"/>
                <a:cs typeface="Times New Roman" pitchFamily="18" charset="0"/>
              </a:rPr>
              <a:t>fire </a:t>
            </a:r>
            <a:r>
              <a:rPr lang="en-US" b="1" dirty="0" smtClean="0">
                <a:latin typeface="Times New Roman" pitchFamily="18" charset="0"/>
                <a:cs typeface="Times New Roman" pitchFamily="18" charset="0"/>
              </a:rPr>
              <a:t>fighting system</a:t>
            </a:r>
          </a:p>
          <a:p>
            <a:pPr algn="l" rtl="0"/>
            <a:endParaRPr lang="en-US" b="1" dirty="0" smtClean="0">
              <a:latin typeface="Times New Roman" pitchFamily="18" charset="0"/>
              <a:cs typeface="Times New Roman" pitchFamily="18" charset="0"/>
            </a:endParaRPr>
          </a:p>
          <a:p>
            <a:pPr algn="l" rtl="0"/>
            <a:r>
              <a:rPr lang="en-US" sz="2400" dirty="0" smtClean="0">
                <a:latin typeface="Times New Roman" pitchFamily="18" charset="0"/>
                <a:cs typeface="Times New Roman" pitchFamily="18" charset="0"/>
              </a:rPr>
              <a:t>Fire protection </a:t>
            </a:r>
            <a:r>
              <a:rPr lang="en-US" sz="2400" dirty="0">
                <a:latin typeface="Times New Roman" pitchFamily="18" charset="0"/>
                <a:cs typeface="Times New Roman" pitchFamily="18" charset="0"/>
              </a:rPr>
              <a:t>is the study and practice of </a:t>
            </a:r>
            <a:r>
              <a:rPr lang="en-US" sz="2400" dirty="0" smtClean="0">
                <a:latin typeface="Times New Roman" pitchFamily="18" charset="0"/>
                <a:cs typeface="Times New Roman" pitchFamily="18" charset="0"/>
              </a:rPr>
              <a:t>managing the </a:t>
            </a:r>
            <a:r>
              <a:rPr lang="en-US" sz="2400" dirty="0">
                <a:latin typeface="Times New Roman" pitchFamily="18" charset="0"/>
                <a:cs typeface="Times New Roman" pitchFamily="18" charset="0"/>
              </a:rPr>
              <a:t>unwanted effects of </a:t>
            </a:r>
            <a:r>
              <a:rPr lang="en-US" sz="2400" dirty="0" smtClean="0">
                <a:latin typeface="Times New Roman" pitchFamily="18" charset="0"/>
                <a:cs typeface="Times New Roman" pitchFamily="18" charset="0"/>
              </a:rPr>
              <a:t>fires.</a:t>
            </a:r>
          </a:p>
          <a:p>
            <a:pPr algn="l" rtl="0"/>
            <a:endParaRPr lang="en-US" sz="2400" b="1" dirty="0" smtClean="0">
              <a:latin typeface="Times New Roman" pitchFamily="18" charset="0"/>
              <a:cs typeface="Times New Roman" pitchFamily="18" charset="0"/>
            </a:endParaRPr>
          </a:p>
          <a:p>
            <a:pPr algn="l" rtl="0"/>
            <a:r>
              <a:rPr lang="en-US" sz="2400" b="1" dirty="0" smtClean="0">
                <a:latin typeface="Times New Roman" pitchFamily="18" charset="0"/>
                <a:cs typeface="Times New Roman" pitchFamily="18" charset="0"/>
              </a:rPr>
              <a:t>Standpipe system </a:t>
            </a:r>
          </a:p>
          <a:p>
            <a:pPr marL="82296" indent="0" algn="l" rtl="0">
              <a:buNone/>
            </a:pP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 </a:t>
            </a:r>
            <a:r>
              <a:rPr lang="en-US" sz="2400" dirty="0">
                <a:latin typeface="Times New Roman" pitchFamily="18" charset="0"/>
                <a:cs typeface="Times New Roman" pitchFamily="18" charset="0"/>
              </a:rPr>
              <a:t>standpipe</a:t>
            </a:r>
            <a:r>
              <a:rPr lang="en-US" sz="2400" b="1" dirty="0">
                <a:latin typeface="Times New Roman" pitchFamily="18" charset="0"/>
                <a:cs typeface="Times New Roman" pitchFamily="18" charset="0"/>
              </a:rPr>
              <a:t> </a:t>
            </a:r>
            <a:r>
              <a:rPr lang="en-US" sz="2400" dirty="0">
                <a:latin typeface="Times New Roman" pitchFamily="18" charset="0"/>
                <a:cs typeface="Times New Roman" pitchFamily="18" charset="0"/>
              </a:rPr>
              <a:t>is a type of rigid </a:t>
            </a:r>
            <a:r>
              <a:rPr lang="en-US" sz="2400" dirty="0">
                <a:latin typeface="Times New Roman" pitchFamily="18" charset="0"/>
                <a:cs typeface="Times New Roman" pitchFamily="18" charset="0"/>
                <a:hlinkClick r:id="rId2"/>
              </a:rPr>
              <a:t>water</a:t>
            </a:r>
            <a:r>
              <a:rPr lang="en-US" sz="2400" dirty="0">
                <a:latin typeface="Times New Roman" pitchFamily="18" charset="0"/>
                <a:cs typeface="Times New Roman" pitchFamily="18" charset="0"/>
              </a:rPr>
              <a:t> </a:t>
            </a:r>
            <a:r>
              <a:rPr lang="en-US" sz="2400" dirty="0">
                <a:latin typeface="Times New Roman" pitchFamily="18" charset="0"/>
                <a:cs typeface="Times New Roman" pitchFamily="18" charset="0"/>
                <a:hlinkClick r:id="rId3"/>
              </a:rPr>
              <a:t>piping</a:t>
            </a:r>
            <a:r>
              <a:rPr lang="en-US" sz="2400" dirty="0">
                <a:latin typeface="Times New Roman" pitchFamily="18" charset="0"/>
                <a:cs typeface="Times New Roman" pitchFamily="18" charset="0"/>
              </a:rPr>
              <a:t> which is built into </a:t>
            </a:r>
            <a:r>
              <a:rPr lang="en-US" sz="2400" dirty="0" smtClean="0">
                <a:latin typeface="Times New Roman" pitchFamily="18" charset="0"/>
                <a:cs typeface="Times New Roman" pitchFamily="18" charset="0"/>
              </a:rPr>
              <a:t>multi-story buildings </a:t>
            </a:r>
            <a:r>
              <a:rPr lang="en-US" sz="2400" dirty="0">
                <a:latin typeface="Times New Roman" pitchFamily="18" charset="0"/>
                <a:cs typeface="Times New Roman" pitchFamily="18" charset="0"/>
              </a:rPr>
              <a:t>in a vertical </a:t>
            </a:r>
            <a:r>
              <a:rPr lang="en-US" sz="2400" dirty="0" smtClean="0">
                <a:latin typeface="Times New Roman" pitchFamily="18" charset="0"/>
                <a:cs typeface="Times New Roman" pitchFamily="18" charset="0"/>
              </a:rPr>
              <a:t>position.</a:t>
            </a:r>
          </a:p>
          <a:p>
            <a:pPr algn="l" rtl="0"/>
            <a:r>
              <a:rPr lang="en-US" sz="2400" dirty="0"/>
              <a:t>the diameter of the risers is </a:t>
            </a:r>
            <a:endParaRPr lang="en-US" sz="2400" dirty="0" smtClean="0"/>
          </a:p>
          <a:p>
            <a:pPr marL="82296" indent="0" algn="l" rtl="0">
              <a:buNone/>
            </a:pPr>
            <a:r>
              <a:rPr lang="en-US" sz="2400" dirty="0" smtClean="0"/>
              <a:t>    usually </a:t>
            </a:r>
            <a:r>
              <a:rPr lang="en-US" sz="2400" dirty="0"/>
              <a:t>(</a:t>
            </a:r>
            <a:r>
              <a:rPr lang="en-US" sz="2400" b="1" dirty="0"/>
              <a:t>4’</a:t>
            </a:r>
            <a:r>
              <a:rPr lang="en-US" sz="2400" dirty="0"/>
              <a:t>’), and for the line </a:t>
            </a:r>
            <a:endParaRPr lang="en-US" sz="2400" dirty="0" smtClean="0"/>
          </a:p>
          <a:p>
            <a:pPr marL="82296" indent="0" algn="l" rtl="0">
              <a:buNone/>
            </a:pPr>
            <a:r>
              <a:rPr lang="en-US" sz="2400" dirty="0" smtClean="0"/>
              <a:t>    which </a:t>
            </a:r>
            <a:r>
              <a:rPr lang="en-US" sz="2400" dirty="0"/>
              <a:t>goes to the landing valve </a:t>
            </a:r>
            <a:r>
              <a:rPr lang="en-US" sz="2400" dirty="0" smtClean="0"/>
              <a:t>is</a:t>
            </a:r>
          </a:p>
          <a:p>
            <a:pPr marL="82296" indent="0" algn="l" rtl="0">
              <a:buNone/>
            </a:pPr>
            <a:r>
              <a:rPr lang="en-US" sz="2400" dirty="0" smtClean="0"/>
              <a:t>    </a:t>
            </a:r>
            <a:r>
              <a:rPr lang="en-US" sz="2400" dirty="0"/>
              <a:t>(</a:t>
            </a:r>
            <a:r>
              <a:rPr lang="en-US" sz="2400" b="1" dirty="0"/>
              <a:t>2.5’’</a:t>
            </a:r>
            <a:r>
              <a:rPr lang="en-US" sz="2400" dirty="0"/>
              <a:t>) </a:t>
            </a:r>
            <a:r>
              <a:rPr lang="en-US" sz="2400" dirty="0" smtClean="0"/>
              <a:t>.</a:t>
            </a:r>
            <a:endParaRPr lang="en-US" sz="2400" dirty="0">
              <a:latin typeface="Times New Roman" pitchFamily="18" charset="0"/>
              <a:cs typeface="Times New Roman" pitchFamily="18" charset="0"/>
            </a:endParaRPr>
          </a:p>
          <a:p>
            <a:pPr algn="l" rtl="0"/>
            <a:endParaRPr lang="en-US" dirty="0"/>
          </a:p>
        </p:txBody>
      </p:sp>
      <p:pic>
        <p:nvPicPr>
          <p:cNvPr id="4" name="Picture 3"/>
          <p:cNvPicPr/>
          <p:nvPr/>
        </p:nvPicPr>
        <p:blipFill>
          <a:blip r:embed="rId4" cstate="print">
            <a:extLst>
              <a:ext uri="{28A0092B-C50C-407E-A947-70E740481C1C}">
                <a14:useLocalDpi xmlns:a14="http://schemas.microsoft.com/office/drawing/2010/main" val="0"/>
              </a:ext>
            </a:extLst>
          </a:blip>
          <a:stretch>
            <a:fillRect/>
          </a:stretch>
        </p:blipFill>
        <p:spPr>
          <a:xfrm>
            <a:off x="4724400" y="3276600"/>
            <a:ext cx="4140200" cy="3371850"/>
          </a:xfrm>
          <a:prstGeom prst="rect">
            <a:avLst/>
          </a:prstGeom>
          <a:ln>
            <a:solidFill>
              <a:schemeClr val="tx1"/>
            </a:solidFill>
          </a:ln>
        </p:spPr>
      </p:pic>
    </p:spTree>
    <p:extLst>
      <p:ext uri="{BB962C8B-B14F-4D97-AF65-F5344CB8AC3E}">
        <p14:creationId xmlns:p14="http://schemas.microsoft.com/office/powerpoint/2010/main" val="174401297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067800" cy="6858000"/>
          </a:xfrm>
        </p:spPr>
        <p:txBody>
          <a:bodyPr>
            <a:normAutofit/>
          </a:bodyPr>
          <a:lstStyle/>
          <a:p>
            <a:pPr algn="l" rtl="0"/>
            <a:r>
              <a:rPr lang="en-US" b="1" dirty="0" smtClean="0">
                <a:latin typeface="Times New Roman" pitchFamily="18" charset="0"/>
                <a:cs typeface="Times New Roman" pitchFamily="18" charset="0"/>
              </a:rPr>
              <a:t>Fire fighting pump calculation.</a:t>
            </a:r>
          </a:p>
          <a:p>
            <a:pPr algn="just" rtl="0"/>
            <a:endParaRPr lang="en-US" dirty="0" smtClean="0"/>
          </a:p>
          <a:p>
            <a:pPr marL="82296" indent="0" algn="just" rtl="0">
              <a:buNone/>
            </a:pPr>
            <a:r>
              <a:rPr lang="en-US" sz="2800" dirty="0">
                <a:latin typeface="Times New Roman" pitchFamily="18" charset="0"/>
                <a:cs typeface="Times New Roman" pitchFamily="18" charset="0"/>
              </a:rPr>
              <a:t>The</a:t>
            </a:r>
            <a:r>
              <a:rPr lang="en-US" dirty="0"/>
              <a:t> </a:t>
            </a:r>
            <a:r>
              <a:rPr lang="en-US" sz="2400" dirty="0">
                <a:latin typeface="Times New Roman" pitchFamily="18" charset="0"/>
                <a:cs typeface="Times New Roman" pitchFamily="18" charset="0"/>
              </a:rPr>
              <a:t>total pressure drop due to friction  = 14.8 </a:t>
            </a:r>
            <a:r>
              <a:rPr lang="en-US" sz="2400" i="1" dirty="0">
                <a:latin typeface="Times New Roman" pitchFamily="18" charset="0"/>
                <a:cs typeface="Times New Roman" pitchFamily="18" charset="0"/>
              </a:rPr>
              <a:t>psi</a:t>
            </a:r>
            <a:endParaRPr lang="en-US" sz="2400" dirty="0">
              <a:latin typeface="Times New Roman" pitchFamily="18" charset="0"/>
              <a:cs typeface="Times New Roman" pitchFamily="18" charset="0"/>
            </a:endParaRPr>
          </a:p>
          <a:p>
            <a:pPr marL="82296" indent="0" algn="just" rtl="0">
              <a:buNone/>
            </a:pPr>
            <a:r>
              <a:rPr lang="en-US" sz="2400" dirty="0">
                <a:latin typeface="Times New Roman" pitchFamily="18" charset="0"/>
                <a:cs typeface="Times New Roman" pitchFamily="18" charset="0"/>
              </a:rPr>
              <a:t>The total pressure drop in pipes and fittings = 1.8 *14.8 = 26.6 </a:t>
            </a:r>
            <a:r>
              <a:rPr lang="en-US" sz="2400" i="1" dirty="0">
                <a:latin typeface="Times New Roman" pitchFamily="18" charset="0"/>
                <a:cs typeface="Times New Roman" pitchFamily="18" charset="0"/>
              </a:rPr>
              <a:t>psi</a:t>
            </a:r>
            <a:r>
              <a:rPr lang="en-US" sz="2400" dirty="0">
                <a:latin typeface="Times New Roman" pitchFamily="18" charset="0"/>
                <a:cs typeface="Times New Roman" pitchFamily="18" charset="0"/>
              </a:rPr>
              <a:t>   </a:t>
            </a:r>
          </a:p>
          <a:p>
            <a:pPr marL="82296" indent="0" algn="just" rtl="0">
              <a:buNone/>
            </a:pP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Δp</a:t>
            </a:r>
            <a:r>
              <a:rPr lang="en-US" sz="2400" dirty="0">
                <a:latin typeface="Times New Roman" pitchFamily="18" charset="0"/>
                <a:cs typeface="Times New Roman" pitchFamily="18" charset="0"/>
              </a:rPr>
              <a:t> due to head = 12*9.81 = 117.72 </a:t>
            </a:r>
            <a:r>
              <a:rPr lang="en-US" sz="2400" dirty="0" err="1">
                <a:latin typeface="Times New Roman" pitchFamily="18" charset="0"/>
                <a:cs typeface="Times New Roman" pitchFamily="18" charset="0"/>
              </a:rPr>
              <a:t>Kpa</a:t>
            </a:r>
            <a:r>
              <a:rPr lang="en-US" sz="2400" dirty="0">
                <a:latin typeface="Times New Roman" pitchFamily="18" charset="0"/>
                <a:cs typeface="Times New Roman" pitchFamily="18" charset="0"/>
              </a:rPr>
              <a:t> = 17 psi.</a:t>
            </a:r>
          </a:p>
          <a:p>
            <a:pPr marL="82296" indent="0" algn="just" rtl="0">
              <a:buNone/>
            </a:pP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Δp</a:t>
            </a:r>
            <a:r>
              <a:rPr lang="en-US" sz="2400" dirty="0">
                <a:latin typeface="Times New Roman" pitchFamily="18" charset="0"/>
                <a:cs typeface="Times New Roman" pitchFamily="18" charset="0"/>
              </a:rPr>
              <a:t> due to flow = 100 psi   </a:t>
            </a:r>
          </a:p>
          <a:p>
            <a:pPr marL="82296" indent="0" algn="just" rtl="0">
              <a:buNone/>
            </a:pPr>
            <a:r>
              <a:rPr lang="en-US" sz="2400" dirty="0">
                <a:latin typeface="Times New Roman" pitchFamily="18" charset="0"/>
                <a:cs typeface="Times New Roman" pitchFamily="18" charset="0"/>
              </a:rPr>
              <a:t>Total head for the pump = 26.6 + 17 + 100 = 144 psi .  </a:t>
            </a:r>
            <a:endParaRPr lang="en-US" sz="2400" dirty="0" smtClean="0">
              <a:latin typeface="Times New Roman" pitchFamily="18" charset="0"/>
              <a:cs typeface="Times New Roman" pitchFamily="18" charset="0"/>
            </a:endParaRPr>
          </a:p>
          <a:p>
            <a:pPr marL="82296" indent="0" algn="just" rtl="0">
              <a:buNone/>
            </a:pPr>
            <a:r>
              <a:rPr lang="en-US" sz="2400"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marL="82296" lvl="0" indent="0" algn="just" rtl="0">
              <a:buNone/>
            </a:pPr>
            <a:r>
              <a:rPr lang="en-US" sz="2400" dirty="0" smtClean="0">
                <a:latin typeface="Times New Roman" pitchFamily="18" charset="0"/>
                <a:cs typeface="Times New Roman" pitchFamily="18" charset="0"/>
              </a:rPr>
              <a:t>The </a:t>
            </a:r>
            <a:r>
              <a:rPr lang="en-US" sz="2400" b="1" dirty="0">
                <a:latin typeface="Times New Roman" pitchFamily="18" charset="0"/>
                <a:cs typeface="Times New Roman" pitchFamily="18" charset="0"/>
              </a:rPr>
              <a:t>jockey pump</a:t>
            </a:r>
            <a:r>
              <a:rPr lang="en-US" sz="2400" dirty="0">
                <a:latin typeface="Times New Roman" pitchFamily="18" charset="0"/>
                <a:cs typeface="Times New Roman" pitchFamily="18" charset="0"/>
              </a:rPr>
              <a:t> pressure is </a:t>
            </a:r>
            <a:r>
              <a:rPr lang="en-US" sz="2400" b="1" dirty="0">
                <a:latin typeface="Times New Roman" pitchFamily="18" charset="0"/>
                <a:cs typeface="Times New Roman" pitchFamily="18" charset="0"/>
              </a:rPr>
              <a:t>149 psi</a:t>
            </a:r>
            <a:r>
              <a:rPr lang="en-US" sz="2400" dirty="0">
                <a:latin typeface="Times New Roman" pitchFamily="18" charset="0"/>
                <a:cs typeface="Times New Roman" pitchFamily="18" charset="0"/>
              </a:rPr>
              <a:t>, and its flow rate is </a:t>
            </a:r>
            <a:r>
              <a:rPr lang="en-US" sz="2400" b="1" dirty="0">
                <a:latin typeface="Times New Roman" pitchFamily="18" charset="0"/>
                <a:cs typeface="Times New Roman" pitchFamily="18" charset="0"/>
              </a:rPr>
              <a:t>7. 5 </a:t>
            </a:r>
            <a:r>
              <a:rPr lang="en-US" sz="2400" b="1" dirty="0" err="1">
                <a:latin typeface="Times New Roman" pitchFamily="18" charset="0"/>
                <a:cs typeface="Times New Roman" pitchFamily="18" charset="0"/>
              </a:rPr>
              <a:t>gpm</a:t>
            </a:r>
            <a:r>
              <a:rPr lang="en-US" sz="2400" b="1"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a:p>
            <a:pPr lvl="0" algn="just" rtl="0"/>
            <a:r>
              <a:rPr lang="en-US" sz="2400" b="1" dirty="0">
                <a:latin typeface="Times New Roman" pitchFamily="18" charset="0"/>
                <a:cs typeface="Times New Roman" pitchFamily="18" charset="0"/>
              </a:rPr>
              <a:t>Tank capacity:</a:t>
            </a:r>
            <a:endParaRPr lang="en-US" sz="2400" dirty="0">
              <a:latin typeface="Times New Roman" pitchFamily="18" charset="0"/>
              <a:cs typeface="Times New Roman" pitchFamily="18" charset="0"/>
            </a:endParaRPr>
          </a:p>
          <a:p>
            <a:pPr marL="82296" indent="0" algn="just" rtl="0">
              <a:buNone/>
            </a:pPr>
            <a:r>
              <a:rPr lang="en-US" sz="2400" dirty="0" smtClean="0">
                <a:latin typeface="Times New Roman" pitchFamily="18" charset="0"/>
                <a:cs typeface="Times New Roman" pitchFamily="18" charset="0"/>
              </a:rPr>
              <a:t>Total </a:t>
            </a:r>
            <a:r>
              <a:rPr lang="en-US" sz="2400" dirty="0">
                <a:latin typeface="Times New Roman" pitchFamily="18" charset="0"/>
                <a:cs typeface="Times New Roman" pitchFamily="18" charset="0"/>
              </a:rPr>
              <a:t>demand=750 gallon/min = 750* 3.8*90*10</a:t>
            </a:r>
            <a:r>
              <a:rPr lang="en-US" sz="2400" baseline="30000" dirty="0">
                <a:latin typeface="Times New Roman" pitchFamily="18" charset="0"/>
                <a:cs typeface="Times New Roman" pitchFamily="18" charset="0"/>
              </a:rPr>
              <a:t>-3 </a:t>
            </a:r>
            <a:r>
              <a:rPr lang="en-US" sz="2400" dirty="0">
                <a:latin typeface="Times New Roman" pitchFamily="18" charset="0"/>
                <a:cs typeface="Times New Roman" pitchFamily="18" charset="0"/>
              </a:rPr>
              <a:t>= 257 </a:t>
            </a:r>
            <a:r>
              <a:rPr lang="en-US" sz="2400" i="1" dirty="0">
                <a:latin typeface="Times New Roman" pitchFamily="18" charset="0"/>
                <a:cs typeface="Times New Roman" pitchFamily="18" charset="0"/>
              </a:rPr>
              <a:t>m</a:t>
            </a:r>
            <a:r>
              <a:rPr lang="en-US" sz="2400" i="1" baseline="30000" dirty="0">
                <a:latin typeface="Times New Roman" pitchFamily="18" charset="0"/>
                <a:cs typeface="Times New Roman" pitchFamily="18" charset="0"/>
              </a:rPr>
              <a:t>3</a:t>
            </a:r>
            <a:endParaRPr lang="en-US" sz="2400" dirty="0">
              <a:latin typeface="Times New Roman" pitchFamily="18" charset="0"/>
              <a:cs typeface="Times New Roman" pitchFamily="18" charset="0"/>
            </a:endParaRPr>
          </a:p>
          <a:p>
            <a:pPr marL="82296" indent="0" algn="just" rtl="0">
              <a:buNone/>
            </a:pPr>
            <a:r>
              <a:rPr lang="en-US" sz="2400" dirty="0">
                <a:latin typeface="Times New Roman" pitchFamily="18" charset="0"/>
                <a:cs typeface="Times New Roman" pitchFamily="18" charset="0"/>
              </a:rPr>
              <a:t>standard size of tank by calculation the tank size should be 260 m</a:t>
            </a:r>
            <a:r>
              <a:rPr lang="en-US" sz="2800" baseline="30000" dirty="0">
                <a:latin typeface="Times New Roman" pitchFamily="18" charset="0"/>
                <a:cs typeface="Times New Roman" pitchFamily="18" charset="0"/>
              </a:rPr>
              <a:t>3 </a:t>
            </a:r>
            <a:endParaRPr lang="en-US" sz="2800" dirty="0">
              <a:latin typeface="Times New Roman" pitchFamily="18" charset="0"/>
              <a:cs typeface="Times New Roman" pitchFamily="18" charset="0"/>
            </a:endParaRPr>
          </a:p>
          <a:p>
            <a:pPr algn="l" rtl="0"/>
            <a:endParaRPr lang="en-US" dirty="0"/>
          </a:p>
        </p:txBody>
      </p:sp>
    </p:spTree>
    <p:extLst>
      <p:ext uri="{BB962C8B-B14F-4D97-AF65-F5344CB8AC3E}">
        <p14:creationId xmlns:p14="http://schemas.microsoft.com/office/powerpoint/2010/main" val="1396112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Building description cont.</a:t>
            </a:r>
            <a:endParaRPr lang="en-US"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1371600"/>
            <a:ext cx="9633589" cy="5244845"/>
          </a:xfrm>
        </p:spPr>
      </p:pic>
    </p:spTree>
    <p:extLst>
      <p:ext uri="{BB962C8B-B14F-4D97-AF65-F5344CB8AC3E}">
        <p14:creationId xmlns:p14="http://schemas.microsoft.com/office/powerpoint/2010/main" val="282795026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0" y="0"/>
            <a:ext cx="9144000" cy="6858000"/>
          </a:xfrm>
        </p:spPr>
        <p:txBody>
          <a:bodyPr/>
          <a:lstStyle/>
          <a:p>
            <a:pPr algn="l" rtl="0"/>
            <a:r>
              <a:rPr lang="en-US" b="1" dirty="0"/>
              <a:t>firefighting pump selection:</a:t>
            </a:r>
            <a:r>
              <a:rPr lang="en-US" dirty="0"/>
              <a:t> </a:t>
            </a:r>
            <a:endParaRPr lang="en-US" dirty="0" smtClean="0"/>
          </a:p>
          <a:p>
            <a:pPr marL="82296" indent="0" algn="l" rtl="0">
              <a:buNone/>
            </a:pPr>
            <a:r>
              <a:rPr lang="en-US" sz="2400" dirty="0" smtClean="0"/>
              <a:t>Total </a:t>
            </a:r>
            <a:r>
              <a:rPr lang="en-US" sz="2400" dirty="0"/>
              <a:t>head for the pump = 144 psi .                              </a:t>
            </a:r>
          </a:p>
          <a:p>
            <a:pPr marL="82296" indent="0" algn="l" rtl="0">
              <a:buNone/>
            </a:pPr>
            <a:r>
              <a:rPr lang="en-US" sz="2400" dirty="0"/>
              <a:t>flow rate = 750 </a:t>
            </a:r>
            <a:r>
              <a:rPr lang="en-US" sz="2400" dirty="0" err="1"/>
              <a:t>gpm</a:t>
            </a:r>
            <a:r>
              <a:rPr lang="en-US" sz="2400" dirty="0"/>
              <a:t>.</a:t>
            </a:r>
          </a:p>
          <a:p>
            <a:pPr algn="l" rtl="0"/>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3276600" y="1447800"/>
            <a:ext cx="5410200" cy="5115792"/>
          </a:xfrm>
          <a:prstGeom prst="rect">
            <a:avLst/>
          </a:prstGeom>
          <a:ln>
            <a:solidFill>
              <a:schemeClr val="tx1"/>
            </a:solidFill>
          </a:ln>
        </p:spPr>
      </p:pic>
    </p:spTree>
    <p:extLst>
      <p:ext uri="{BB962C8B-B14F-4D97-AF65-F5344CB8AC3E}">
        <p14:creationId xmlns:p14="http://schemas.microsoft.com/office/powerpoint/2010/main" val="9810542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819400"/>
            <a:ext cx="8229600" cy="1143000"/>
          </a:xfrm>
        </p:spPr>
        <p:txBody>
          <a:bodyPr/>
          <a:lstStyle/>
          <a:p>
            <a:r>
              <a:rPr lang="en-US" dirty="0" smtClean="0"/>
              <a:t>               Cost Analysis</a:t>
            </a:r>
            <a:endParaRPr lang="ar-JO" dirty="0"/>
          </a:p>
        </p:txBody>
      </p:sp>
    </p:spTree>
    <p:extLst>
      <p:ext uri="{BB962C8B-B14F-4D97-AF65-F5344CB8AC3E}">
        <p14:creationId xmlns:p14="http://schemas.microsoft.com/office/powerpoint/2010/main" val="362052492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Cost analysis</a:t>
            </a:r>
            <a:endParaRPr lang="en-US" dirty="0"/>
          </a:p>
        </p:txBody>
      </p:sp>
      <p:sp>
        <p:nvSpPr>
          <p:cNvPr id="3" name="Content Placeholder 2"/>
          <p:cNvSpPr>
            <a:spLocks noGrp="1"/>
          </p:cNvSpPr>
          <p:nvPr>
            <p:ph idx="1"/>
          </p:nvPr>
        </p:nvSpPr>
        <p:spPr/>
        <p:txBody>
          <a:bodyPr/>
          <a:lstStyle/>
          <a:p>
            <a:pPr algn="l" rtl="0"/>
            <a:r>
              <a:rPr lang="en-US" dirty="0" smtClean="0"/>
              <a:t>Normal System:</a:t>
            </a:r>
          </a:p>
          <a:p>
            <a:pPr marL="0" indent="0" algn="l" rtl="0">
              <a:buNone/>
            </a:pPr>
            <a:r>
              <a:rPr lang="en-US" dirty="0" smtClean="0"/>
              <a:t>1. Initial cost:</a:t>
            </a:r>
          </a:p>
          <a:p>
            <a:pPr marL="0" indent="0" algn="l" rtl="0">
              <a:buNone/>
            </a:pPr>
            <a:r>
              <a:rPr lang="en-US" sz="2400" dirty="0"/>
              <a:t>The mechanical room </a:t>
            </a:r>
            <a:r>
              <a:rPr lang="en-US" sz="2400" dirty="0" smtClean="0"/>
              <a:t>that </a:t>
            </a:r>
            <a:r>
              <a:rPr lang="en-US" sz="2400" dirty="0"/>
              <a:t>needed for (104.43)KW heating will has a 1300 $ initial </a:t>
            </a:r>
            <a:r>
              <a:rPr lang="en-US" sz="2400" dirty="0" smtClean="0"/>
              <a:t>cost.</a:t>
            </a:r>
          </a:p>
          <a:p>
            <a:pPr marL="0" indent="0" algn="l" rtl="0">
              <a:buNone/>
            </a:pPr>
            <a:r>
              <a:rPr lang="en-US" sz="2400" dirty="0"/>
              <a:t>T</a:t>
            </a:r>
            <a:r>
              <a:rPr lang="en-US" sz="2400" dirty="0" smtClean="0"/>
              <a:t>he </a:t>
            </a:r>
            <a:r>
              <a:rPr lang="en-US" sz="2400" dirty="0"/>
              <a:t>chiller required for (131.05)KW cooling has a 44000 $ </a:t>
            </a:r>
            <a:r>
              <a:rPr lang="en-US" sz="2400" dirty="0" smtClean="0"/>
              <a:t>cost.</a:t>
            </a:r>
            <a:br>
              <a:rPr lang="en-US" sz="2400" dirty="0" smtClean="0"/>
            </a:br>
            <a:endParaRPr lang="en-US" sz="2400" dirty="0"/>
          </a:p>
          <a:p>
            <a:pPr marL="0" indent="0" algn="l" rtl="0">
              <a:buNone/>
            </a:pPr>
            <a:r>
              <a:rPr lang="en-US" sz="2400" dirty="0"/>
              <a:t>Initial cost = (1300) + (44000) = (45300)$</a:t>
            </a:r>
          </a:p>
          <a:p>
            <a:pPr marL="514350" indent="-514350" algn="l" rtl="0">
              <a:buFont typeface="+mj-lt"/>
              <a:buAutoNum type="arabicPeriod"/>
            </a:pPr>
            <a:endParaRPr lang="en-US" sz="2400" dirty="0" smtClean="0"/>
          </a:p>
        </p:txBody>
      </p:sp>
    </p:spTree>
    <p:extLst>
      <p:ext uri="{BB962C8B-B14F-4D97-AF65-F5344CB8AC3E}">
        <p14:creationId xmlns:p14="http://schemas.microsoft.com/office/powerpoint/2010/main" val="17128488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Cost Analysis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20000"/>
              </a:bodyPr>
              <a:lstStyle/>
              <a:p>
                <a:pPr algn="l" rtl="0"/>
                <a:r>
                  <a:rPr lang="en-US" dirty="0" smtClean="0"/>
                  <a:t>Normal System:</a:t>
                </a:r>
              </a:p>
              <a:p>
                <a:pPr marL="0" indent="0" algn="l" rtl="0">
                  <a:buNone/>
                </a:pPr>
                <a:r>
                  <a:rPr lang="en-US" dirty="0" smtClean="0"/>
                  <a:t>2. Running cost:</a:t>
                </a:r>
              </a:p>
              <a:p>
                <a:pPr algn="l" rtl="0">
                  <a:buFont typeface="Wingdings" pitchFamily="2" charset="2"/>
                  <a:buChar char="Ø"/>
                </a:pPr>
                <a:r>
                  <a:rPr lang="en-US" sz="2800" dirty="0" smtClean="0"/>
                  <a:t>Heating cost:</a:t>
                </a:r>
                <a:endParaRPr lang="en-US" sz="2800" dirty="0"/>
              </a:p>
              <a:p>
                <a:pPr marL="0" indent="0" algn="l" rtl="0">
                  <a:buNone/>
                </a:pPr>
                <a:r>
                  <a:rPr lang="en-US" sz="2600" dirty="0" smtClean="0"/>
                  <a:t>By using the </a:t>
                </a:r>
                <a:r>
                  <a:rPr lang="en-US" sz="2600" dirty="0"/>
                  <a:t>D</a:t>
                </a:r>
                <a:r>
                  <a:rPr lang="en-US" sz="2600" dirty="0" smtClean="0"/>
                  <a:t>aily </a:t>
                </a:r>
                <a:r>
                  <a:rPr lang="en-US" sz="2600" dirty="0"/>
                  <a:t>A</a:t>
                </a:r>
                <a:r>
                  <a:rPr lang="en-US" sz="2600" dirty="0" smtClean="0"/>
                  <a:t>verage Method</a:t>
                </a:r>
              </a:p>
              <a:p>
                <a:pPr marL="0" indent="0" algn="l" rtl="0">
                  <a:buNone/>
                </a:pPr>
                <a14:m>
                  <m:oMathPara xmlns:m="http://schemas.openxmlformats.org/officeDocument/2006/math">
                    <m:oMathParaPr>
                      <m:jc m:val="centerGroup"/>
                    </m:oMathParaPr>
                    <m:oMath xmlns:m="http://schemas.openxmlformats.org/officeDocument/2006/math">
                      <m:sSub>
                        <m:sSubPr>
                          <m:ctrlPr>
                            <a:rPr lang="en-US" sz="2600" i="1">
                              <a:latin typeface="Cambria Math"/>
                            </a:rPr>
                          </m:ctrlPr>
                        </m:sSubPr>
                        <m:e>
                          <m:r>
                            <a:rPr lang="en-US" sz="2600" b="0" i="1">
                              <a:latin typeface="Cambria Math"/>
                            </a:rPr>
                            <m:t>𝑚</m:t>
                          </m:r>
                        </m:e>
                        <m:sub>
                          <m:r>
                            <a:rPr lang="en-US" sz="2600" b="0" i="1">
                              <a:latin typeface="Cambria Math"/>
                            </a:rPr>
                            <m:t>𝑓</m:t>
                          </m:r>
                          <m:r>
                            <a:rPr lang="en-US" sz="2600" b="0" i="1">
                              <a:latin typeface="Cambria Math"/>
                            </a:rPr>
                            <m:t>=</m:t>
                          </m:r>
                          <m:f>
                            <m:fPr>
                              <m:ctrlPr>
                                <a:rPr lang="en-US" sz="2600" i="1">
                                  <a:latin typeface="Cambria Math"/>
                                </a:rPr>
                              </m:ctrlPr>
                            </m:fPr>
                            <m:num>
                              <m:r>
                                <a:rPr lang="en-US" sz="2600" b="0" i="1">
                                  <a:latin typeface="Cambria Math"/>
                                </a:rPr>
                                <m:t>𝑄</m:t>
                              </m:r>
                              <m:r>
                                <a:rPr lang="en-US" sz="2600" b="0" i="1">
                                  <a:latin typeface="Cambria Math"/>
                                </a:rPr>
                                <m:t>  ×</m:t>
                              </m:r>
                              <m:r>
                                <a:rPr lang="en-US" sz="2600" b="0" i="1">
                                  <a:latin typeface="Cambria Math"/>
                                </a:rPr>
                                <m:t>3600</m:t>
                              </m:r>
                              <m:r>
                                <a:rPr lang="en-US" sz="2600" b="0" i="1">
                                  <a:latin typeface="Cambria Math"/>
                                </a:rPr>
                                <m:t> ×</m:t>
                              </m:r>
                              <m:r>
                                <a:rPr lang="en-US" sz="2600" b="0" i="1">
                                  <a:latin typeface="Cambria Math"/>
                                </a:rPr>
                                <m:t>𝐷𝐷</m:t>
                              </m:r>
                              <m:r>
                                <a:rPr lang="en-US" sz="2600" b="0" i="1">
                                  <a:latin typeface="Cambria Math"/>
                                </a:rPr>
                                <m:t> ×</m:t>
                              </m:r>
                              <m:r>
                                <a:rPr lang="en-US" sz="2600" b="0" i="1">
                                  <a:latin typeface="Cambria Math"/>
                                </a:rPr>
                                <m:t>8</m:t>
                              </m:r>
                              <m:r>
                                <a:rPr lang="en-US" sz="2600" b="0" i="1">
                                  <a:latin typeface="Cambria Math"/>
                                </a:rPr>
                                <m:t> ×</m:t>
                              </m:r>
                              <m:r>
                                <a:rPr lang="en-US" sz="2600" b="0" i="1">
                                  <a:latin typeface="Cambria Math"/>
                                </a:rPr>
                                <m:t>𝐶𝑑</m:t>
                              </m:r>
                              <m:r>
                                <a:rPr lang="en-US" sz="2600" b="0" i="1">
                                  <a:latin typeface="Cambria Math"/>
                                </a:rPr>
                                <m:t> </m:t>
                              </m:r>
                            </m:num>
                            <m:den>
                              <m:d>
                                <m:dPr>
                                  <m:ctrlPr>
                                    <a:rPr lang="en-US" sz="2600" i="1">
                                      <a:latin typeface="Cambria Math"/>
                                    </a:rPr>
                                  </m:ctrlPr>
                                </m:dPr>
                                <m:e>
                                  <m:sSub>
                                    <m:sSubPr>
                                      <m:ctrlPr>
                                        <a:rPr lang="en-US" sz="2600" i="1">
                                          <a:latin typeface="Cambria Math"/>
                                        </a:rPr>
                                      </m:ctrlPr>
                                    </m:sSubPr>
                                    <m:e>
                                      <m:r>
                                        <a:rPr lang="en-US" sz="2600" b="0" i="1">
                                          <a:latin typeface="Cambria Math"/>
                                        </a:rPr>
                                        <m:t>𝑇</m:t>
                                      </m:r>
                                    </m:e>
                                    <m:sub>
                                      <m:r>
                                        <a:rPr lang="en-US" sz="2600" b="0" i="1">
                                          <a:latin typeface="Cambria Math"/>
                                        </a:rPr>
                                        <m:t>𝑜</m:t>
                                      </m:r>
                                      <m:r>
                                        <a:rPr lang="en-US" sz="2600" b="0" i="1">
                                          <a:latin typeface="Cambria Math"/>
                                        </a:rPr>
                                        <m:t>− </m:t>
                                      </m:r>
                                      <m:sSub>
                                        <m:sSubPr>
                                          <m:ctrlPr>
                                            <a:rPr lang="en-US" sz="2600" i="1">
                                              <a:latin typeface="Cambria Math"/>
                                            </a:rPr>
                                          </m:ctrlPr>
                                        </m:sSubPr>
                                        <m:e>
                                          <m:r>
                                            <a:rPr lang="en-US" sz="2600" b="0" i="1">
                                              <a:latin typeface="Cambria Math"/>
                                            </a:rPr>
                                            <m:t>𝑇</m:t>
                                          </m:r>
                                        </m:e>
                                        <m:sub>
                                          <m:r>
                                            <a:rPr lang="en-US" sz="2600" b="0" i="1">
                                              <a:latin typeface="Cambria Math"/>
                                            </a:rPr>
                                            <m:t>𝑖</m:t>
                                          </m:r>
                                        </m:sub>
                                      </m:sSub>
                                    </m:sub>
                                  </m:sSub>
                                </m:e>
                              </m:d>
                              <m:r>
                                <a:rPr lang="en-US" sz="2600" b="0" i="1">
                                  <a:latin typeface="Cambria Math"/>
                                </a:rPr>
                                <m:t>×</m:t>
                              </m:r>
                              <m:r>
                                <a:rPr lang="en-US" sz="2600" b="0" i="1">
                                  <a:latin typeface="Cambria Math"/>
                                </a:rPr>
                                <m:t>𝐶𝑉</m:t>
                              </m:r>
                              <m:r>
                                <a:rPr lang="en-US" sz="2600" b="0" i="1">
                                  <a:latin typeface="Cambria Math"/>
                                </a:rPr>
                                <m:t> ×</m:t>
                              </m:r>
                              <m:r>
                                <a:rPr lang="en-US" sz="2600" b="0" i="1">
                                  <a:latin typeface="Cambria Math"/>
                                </a:rPr>
                                <m:t>𝑒𝑓𝑓</m:t>
                              </m:r>
                            </m:den>
                          </m:f>
                        </m:sub>
                      </m:sSub>
                    </m:oMath>
                  </m:oMathPara>
                </a14:m>
                <a:endParaRPr lang="en-US" sz="2600" i="1" dirty="0" smtClean="0"/>
              </a:p>
              <a:p>
                <a:pPr marL="0" indent="0" algn="l" rtl="0">
                  <a:buNone/>
                </a:pPr>
                <a:r>
                  <a:rPr lang="en-US" sz="2600" dirty="0" smtClean="0"/>
                  <a:t>Where:</a:t>
                </a:r>
              </a:p>
              <a:p>
                <a:pPr marL="0" indent="0" algn="l" rtl="0">
                  <a:buNone/>
                </a:pPr>
                <a14:m>
                  <m:oMath xmlns:m="http://schemas.openxmlformats.org/officeDocument/2006/math">
                    <m:sSub>
                      <m:sSubPr>
                        <m:ctrlPr>
                          <a:rPr lang="en-US" sz="2200" i="1">
                            <a:latin typeface="Cambria Math"/>
                          </a:rPr>
                        </m:ctrlPr>
                      </m:sSubPr>
                      <m:e>
                        <m:r>
                          <m:rPr>
                            <m:sty m:val="p"/>
                          </m:rPr>
                          <a:rPr lang="en-US" sz="2200" b="0" i="0">
                            <a:latin typeface="Cambria Math"/>
                          </a:rPr>
                          <m:t>m</m:t>
                        </m:r>
                      </m:e>
                      <m:sub>
                        <m:r>
                          <m:rPr>
                            <m:sty m:val="p"/>
                          </m:rPr>
                          <a:rPr lang="en-US" sz="2200" b="0" i="0">
                            <a:latin typeface="Cambria Math"/>
                          </a:rPr>
                          <m:t>f</m:t>
                        </m:r>
                      </m:sub>
                    </m:sSub>
                  </m:oMath>
                </a14:m>
                <a:r>
                  <a:rPr lang="en-US" sz="2200" dirty="0"/>
                  <a:t> = mass of fuel </a:t>
                </a:r>
                <a:r>
                  <a:rPr lang="en-US" sz="2200" dirty="0" smtClean="0"/>
                  <a:t>consumed.</a:t>
                </a:r>
              </a:p>
              <a:p>
                <a:pPr marL="0" indent="0" algn="l" rtl="0">
                  <a:buNone/>
                </a:pPr>
                <a:r>
                  <a:rPr lang="en-US" sz="2200" dirty="0" smtClean="0"/>
                  <a:t>Q </a:t>
                </a:r>
                <a:r>
                  <a:rPr lang="en-US" sz="2200" dirty="0"/>
                  <a:t>= required heating load </a:t>
                </a:r>
                <a:r>
                  <a:rPr lang="en-US" sz="2200" dirty="0" smtClean="0"/>
                  <a:t>Kwh.</a:t>
                </a:r>
              </a:p>
              <a:p>
                <a:pPr marL="0" indent="0" algn="l" rtl="0">
                  <a:buNone/>
                </a:pPr>
                <a:r>
                  <a:rPr lang="en-US" sz="2200" dirty="0" smtClean="0"/>
                  <a:t>Cd = empirical correction factor for heating effect versus degree.</a:t>
                </a:r>
              </a:p>
              <a:p>
                <a:pPr marL="0" indent="0" algn="l" rtl="0">
                  <a:buNone/>
                </a:pPr>
                <a:r>
                  <a:rPr lang="en-US" sz="2200" dirty="0" smtClean="0"/>
                  <a:t>CV </a:t>
                </a:r>
                <a:r>
                  <a:rPr lang="en-US" sz="2200" dirty="0"/>
                  <a:t>= calorific value for fuel used for (diesel 39000 KJ/Kg).</a:t>
                </a:r>
              </a:p>
              <a:p>
                <a:pPr marL="0" indent="0" algn="l" rtl="0">
                  <a:buNone/>
                </a:pPr>
                <a:r>
                  <a:rPr lang="en-US" sz="2200" dirty="0" err="1" smtClean="0"/>
                  <a:t>eff</a:t>
                </a:r>
                <a:r>
                  <a:rPr lang="en-US" sz="2200" dirty="0" smtClean="0"/>
                  <a:t> </a:t>
                </a:r>
                <a:r>
                  <a:rPr lang="en-US" sz="2200" dirty="0"/>
                  <a:t>= efficiency for (fuel 80</a:t>
                </a:r>
                <a:r>
                  <a:rPr lang="en-US" sz="2200" dirty="0" smtClean="0"/>
                  <a:t>%).</a:t>
                </a:r>
              </a:p>
              <a:p>
                <a:pPr marL="0" indent="0" algn="l" rtl="0">
                  <a:buNone/>
                </a:pPr>
                <a:r>
                  <a:rPr lang="en-US" sz="2200" dirty="0"/>
                  <a:t>DD = degree-day for estimated period.</a:t>
                </a:r>
              </a:p>
              <a:p>
                <a:pPr marL="0" indent="0" algn="l" rtl="0">
                  <a:buNone/>
                </a:pPr>
                <a:endParaRPr lang="en-US" sz="2400" dirty="0" smtClean="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1272" t="-2578" b="-9227"/>
                </a:stretch>
              </a:blipFill>
            </p:spPr>
            <p:txBody>
              <a:bodyPr/>
              <a:lstStyle/>
              <a:p>
                <a:r>
                  <a:rPr lang="en-US">
                    <a:noFill/>
                  </a:rPr>
                  <a:t> </a:t>
                </a:r>
              </a:p>
            </p:txBody>
          </p:sp>
        </mc:Fallback>
      </mc:AlternateContent>
    </p:spTree>
    <p:extLst>
      <p:ext uri="{BB962C8B-B14F-4D97-AF65-F5344CB8AC3E}">
        <p14:creationId xmlns:p14="http://schemas.microsoft.com/office/powerpoint/2010/main" val="97337670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Cost Analysis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lgn="ctr" rtl="0">
                  <a:buNone/>
                </a:pPr>
                <a14:m>
                  <m:oMath xmlns:m="http://schemas.openxmlformats.org/officeDocument/2006/math">
                    <m:r>
                      <a:rPr lang="en-US" sz="2400" i="1">
                        <a:latin typeface="Cambria Math"/>
                      </a:rPr>
                      <m:t>𝐷𝐷</m:t>
                    </m:r>
                    <m:r>
                      <a:rPr lang="en-US" sz="2400" i="1">
                        <a:latin typeface="Cambria Math"/>
                      </a:rPr>
                      <m:t>=</m:t>
                    </m:r>
                    <m:d>
                      <m:dPr>
                        <m:ctrlPr>
                          <a:rPr lang="en-US" sz="2400" i="1">
                            <a:latin typeface="Cambria Math"/>
                          </a:rPr>
                        </m:ctrlPr>
                      </m:dPr>
                      <m:e>
                        <m:r>
                          <a:rPr lang="en-US" sz="2400" i="1">
                            <a:latin typeface="Cambria Math"/>
                          </a:rPr>
                          <m:t>18</m:t>
                        </m:r>
                        <m:r>
                          <a:rPr lang="en-US" sz="2400" i="1">
                            <a:latin typeface="Cambria Math"/>
                          </a:rPr>
                          <m:t>.</m:t>
                        </m:r>
                        <m:r>
                          <a:rPr lang="en-US" sz="2400" i="1">
                            <a:latin typeface="Cambria Math"/>
                          </a:rPr>
                          <m:t>3</m:t>
                        </m:r>
                        <m:r>
                          <a:rPr lang="en-US" sz="2400" i="1">
                            <a:latin typeface="Cambria Math"/>
                          </a:rPr>
                          <m:t>− </m:t>
                        </m:r>
                        <m:sSub>
                          <m:sSubPr>
                            <m:ctrlPr>
                              <a:rPr lang="en-US" sz="2400" i="1">
                                <a:latin typeface="Cambria Math"/>
                              </a:rPr>
                            </m:ctrlPr>
                          </m:sSubPr>
                          <m:e>
                            <m:r>
                              <a:rPr lang="en-US" sz="2400" i="1">
                                <a:latin typeface="Cambria Math"/>
                              </a:rPr>
                              <m:t>𝑇</m:t>
                            </m:r>
                          </m:e>
                          <m:sub>
                            <m:r>
                              <a:rPr lang="en-US" sz="2400" i="1">
                                <a:latin typeface="Cambria Math"/>
                              </a:rPr>
                              <m:t>𝑎</m:t>
                            </m:r>
                          </m:sub>
                        </m:sSub>
                      </m:e>
                    </m:d>
                    <m:r>
                      <a:rPr lang="en-US" sz="2400" i="1">
                        <a:latin typeface="Cambria Math"/>
                      </a:rPr>
                      <m:t>×</m:t>
                    </m:r>
                    <m:r>
                      <a:rPr lang="en-US" sz="2400" i="1">
                        <a:latin typeface="Cambria Math"/>
                      </a:rPr>
                      <m:t>𝑑𝑎𝑦𝑠</m:t>
                    </m:r>
                    <m:r>
                      <a:rPr lang="en-US" sz="2400" i="1">
                        <a:latin typeface="Cambria Math"/>
                      </a:rPr>
                      <m:t> </m:t>
                    </m:r>
                    <m:r>
                      <a:rPr lang="en-US" sz="2400" i="1">
                        <a:latin typeface="Cambria Math"/>
                      </a:rPr>
                      <m:t>𝑜𝑓</m:t>
                    </m:r>
                    <m:r>
                      <a:rPr lang="en-US" sz="2400" i="1">
                        <a:latin typeface="Cambria Math"/>
                      </a:rPr>
                      <m:t> </m:t>
                    </m:r>
                    <m:r>
                      <a:rPr lang="en-US" sz="2400" i="1">
                        <a:latin typeface="Cambria Math"/>
                      </a:rPr>
                      <m:t>𝑚𝑜𝑛𝑡</m:t>
                    </m:r>
                    <m:r>
                      <a:rPr lang="en-US" sz="2400" i="1">
                        <a:latin typeface="Cambria Math"/>
                      </a:rPr>
                      <m:t>h</m:t>
                    </m:r>
                  </m:oMath>
                </a14:m>
                <a:r>
                  <a:rPr lang="en-US" sz="2400" dirty="0"/>
                  <a:t> </a:t>
                </a:r>
                <a:endParaRPr lang="en-US" sz="2400" dirty="0" smtClean="0"/>
              </a:p>
              <a:p>
                <a:pPr marL="0" indent="0" algn="l" rtl="0">
                  <a:buNone/>
                </a:pPr>
                <a:r>
                  <a:rPr lang="en-US" sz="2000" dirty="0" smtClean="0"/>
                  <a:t>Where Ta = </a:t>
                </a:r>
                <a:r>
                  <a:rPr lang="en-US" sz="2000" dirty="0"/>
                  <a:t>mean month temperature</a:t>
                </a:r>
                <a:r>
                  <a:rPr lang="en-US" sz="2000" dirty="0" smtClean="0"/>
                  <a:t>.</a:t>
                </a:r>
              </a:p>
              <a:p>
                <a:pPr marL="0" indent="0" algn="l" rtl="0">
                  <a:buNone/>
                </a:pPr>
                <a:endParaRPr lang="en-US" sz="2000" dirty="0"/>
              </a:p>
              <a:p>
                <a:pPr marL="0" indent="0" algn="ctr" rtl="0">
                  <a:buNone/>
                </a:pPr>
                <a:r>
                  <a:rPr lang="en-US" sz="2400" dirty="0"/>
                  <a:t>The values of Cd are given by:</a:t>
                </a:r>
              </a:p>
              <a:p>
                <a:pPr marL="0" indent="0" algn="ctr" rtl="0">
                  <a:buNone/>
                </a:pPr>
                <a:r>
                  <a:rPr lang="en-US" sz="2400" dirty="0"/>
                  <a:t>0.8    for  </a:t>
                </a:r>
                <a:r>
                  <a:rPr lang="en-US" sz="2400" dirty="0" smtClean="0"/>
                  <a:t>          </a:t>
                </a:r>
                <a:r>
                  <a:rPr lang="en-US" sz="2400" dirty="0"/>
                  <a:t>0 – 1000 DD</a:t>
                </a:r>
              </a:p>
              <a:p>
                <a:pPr marL="0" indent="0" algn="ctr" rtl="0">
                  <a:buNone/>
                </a:pPr>
                <a:r>
                  <a:rPr lang="en-US" sz="2400" dirty="0"/>
                  <a:t>0.75  for </a:t>
                </a:r>
                <a:r>
                  <a:rPr lang="en-US" sz="2400" dirty="0" smtClean="0"/>
                  <a:t>     </a:t>
                </a:r>
                <a:r>
                  <a:rPr lang="en-US" sz="2400" dirty="0"/>
                  <a:t>1000 – 2000 DD</a:t>
                </a:r>
              </a:p>
              <a:p>
                <a:pPr marL="0" indent="0" algn="ctr" rtl="0">
                  <a:buNone/>
                </a:pPr>
                <a:r>
                  <a:rPr lang="en-US" sz="2400" dirty="0"/>
                  <a:t>0.7    for  </a:t>
                </a:r>
                <a:r>
                  <a:rPr lang="en-US" sz="2400" dirty="0" smtClean="0"/>
                  <a:t>    </a:t>
                </a:r>
                <a:r>
                  <a:rPr lang="en-US" sz="2400" dirty="0"/>
                  <a:t>2000 – 3000 </a:t>
                </a:r>
                <a:r>
                  <a:rPr lang="en-US" sz="2400" dirty="0" smtClean="0"/>
                  <a:t>DD</a:t>
                </a: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1">
                <a:blip r:embed="rId2"/>
                <a:stretch>
                  <a:fillRect l="-823" t="-1085"/>
                </a:stretch>
              </a:blipFill>
            </p:spPr>
            <p:txBody>
              <a:bodyPr/>
              <a:lstStyle/>
              <a:p>
                <a:r>
                  <a:rPr lang="en-US">
                    <a:noFill/>
                  </a:rPr>
                  <a:t> </a:t>
                </a:r>
              </a:p>
            </p:txBody>
          </p:sp>
        </mc:Fallback>
      </mc:AlternateContent>
    </p:spTree>
    <p:extLst>
      <p:ext uri="{BB962C8B-B14F-4D97-AF65-F5344CB8AC3E}">
        <p14:creationId xmlns:p14="http://schemas.microsoft.com/office/powerpoint/2010/main" val="137383990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Cost Analysis</a:t>
            </a:r>
            <a:endParaRPr lang="en-US"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rmAutofit lnSpcReduction="10000"/>
              </a:bodyPr>
              <a:lstStyle/>
              <a:p>
                <a:pPr marL="0" indent="0" algn="ctr" rtl="0">
                  <a:buNone/>
                </a:pPr>
                <a:r>
                  <a:rPr lang="en-US" sz="2400" dirty="0" smtClean="0"/>
                  <a:t>DD values of each month:</a:t>
                </a:r>
              </a:p>
              <a:p>
                <a:pPr marL="0" indent="0" algn="ctr" rtl="0">
                  <a:buNone/>
                </a:pPr>
                <a:endParaRPr lang="en-US" sz="2400" dirty="0"/>
              </a:p>
              <a:p>
                <a:pPr marL="0" indent="0" algn="ctr" rtl="0">
                  <a:buNone/>
                </a:pPr>
                <a:endParaRPr lang="en-US" sz="2400" dirty="0" smtClean="0"/>
              </a:p>
              <a:p>
                <a:pPr marL="0" indent="0" algn="ctr" rtl="0">
                  <a:buNone/>
                </a:pPr>
                <a:endParaRPr lang="en-US" sz="2400" dirty="0" smtClean="0"/>
              </a:p>
              <a:p>
                <a:pPr marL="0" indent="0" algn="ctr" rtl="0">
                  <a:buNone/>
                </a:pPr>
                <a:endParaRPr lang="en-US" sz="2400" dirty="0" smtClean="0"/>
              </a:p>
              <a:p>
                <a:pPr marL="0" indent="0" algn="l" rtl="0">
                  <a:buNone/>
                </a:pPr>
                <a:r>
                  <a:rPr lang="en-US" sz="2400" dirty="0" smtClean="0"/>
                  <a:t>The Sum of DD is equal to 909.</a:t>
                </a:r>
              </a:p>
              <a:p>
                <a:pPr marL="0" indent="0" algn="ctr" rtl="0">
                  <a:buNone/>
                </a:pPr>
                <a:endParaRPr lang="en-US" sz="2400" i="1" dirty="0" smtClean="0"/>
              </a:p>
              <a:p>
                <a:pPr marL="0" indent="0" algn="ctr" rtl="0">
                  <a:buNone/>
                </a:pPr>
                <a14:m>
                  <m:oMathPara xmlns:m="http://schemas.openxmlformats.org/officeDocument/2006/math">
                    <m:oMathParaPr>
                      <m:jc m:val="center"/>
                    </m:oMathParaPr>
                    <m:oMath xmlns:m="http://schemas.openxmlformats.org/officeDocument/2006/math">
                      <m:sSub>
                        <m:sSubPr>
                          <m:ctrlPr>
                            <a:rPr lang="en-US" sz="2400" i="1">
                              <a:latin typeface="Cambria Math"/>
                            </a:rPr>
                          </m:ctrlPr>
                        </m:sSubPr>
                        <m:e>
                          <m:r>
                            <a:rPr lang="en-US" sz="2400" i="1">
                              <a:latin typeface="Cambria Math"/>
                            </a:rPr>
                            <m:t>𝑚</m:t>
                          </m:r>
                        </m:e>
                        <m:sub>
                          <m:r>
                            <a:rPr lang="en-US" sz="2400" i="1">
                              <a:latin typeface="Cambria Math"/>
                            </a:rPr>
                            <m:t>𝑓</m:t>
                          </m:r>
                          <m:r>
                            <a:rPr lang="en-US" sz="2400" i="1">
                              <a:latin typeface="Cambria Math"/>
                            </a:rPr>
                            <m:t>= </m:t>
                          </m:r>
                          <m:f>
                            <m:fPr>
                              <m:ctrlPr>
                                <a:rPr lang="en-US" sz="2400" i="1">
                                  <a:latin typeface="Cambria Math"/>
                                </a:rPr>
                              </m:ctrlPr>
                            </m:fPr>
                            <m:num>
                              <m:d>
                                <m:dPr>
                                  <m:ctrlPr>
                                    <a:rPr lang="en-US" sz="2400" i="1">
                                      <a:latin typeface="Cambria Math"/>
                                    </a:rPr>
                                  </m:ctrlPr>
                                </m:dPr>
                                <m:e>
                                  <m:r>
                                    <a:rPr lang="en-US" sz="2400" i="1">
                                      <a:latin typeface="Cambria Math"/>
                                    </a:rPr>
                                    <m:t>104</m:t>
                                  </m:r>
                                  <m:r>
                                    <a:rPr lang="en-US" sz="2400" i="1">
                                      <a:latin typeface="Cambria Math"/>
                                    </a:rPr>
                                    <m:t>.</m:t>
                                  </m:r>
                                  <m:r>
                                    <a:rPr lang="en-US" sz="2400" i="1">
                                      <a:latin typeface="Cambria Math"/>
                                    </a:rPr>
                                    <m:t>43</m:t>
                                  </m:r>
                                  <m:r>
                                    <a:rPr lang="en-US" sz="2400" i="1">
                                      <a:latin typeface="Cambria Math"/>
                                    </a:rPr>
                                    <m:t> ×</m:t>
                                  </m:r>
                                  <m:r>
                                    <a:rPr lang="en-US" sz="2400" i="1">
                                      <a:latin typeface="Cambria Math"/>
                                    </a:rPr>
                                    <m:t>3600</m:t>
                                  </m:r>
                                  <m:r>
                                    <a:rPr lang="en-US" sz="2400" i="1">
                                      <a:latin typeface="Cambria Math"/>
                                    </a:rPr>
                                    <m:t> ×</m:t>
                                  </m:r>
                                  <m:r>
                                    <a:rPr lang="en-US" sz="2400" i="1">
                                      <a:latin typeface="Cambria Math"/>
                                    </a:rPr>
                                    <m:t>909</m:t>
                                  </m:r>
                                  <m:r>
                                    <a:rPr lang="en-US" sz="2400" i="1">
                                      <a:latin typeface="Cambria Math"/>
                                    </a:rPr>
                                    <m:t> ×</m:t>
                                  </m:r>
                                  <m:r>
                                    <a:rPr lang="en-US" sz="2400" i="1">
                                      <a:latin typeface="Cambria Math"/>
                                    </a:rPr>
                                    <m:t>8</m:t>
                                  </m:r>
                                  <m:r>
                                    <a:rPr lang="en-US" sz="2400" i="1">
                                      <a:latin typeface="Cambria Math"/>
                                    </a:rPr>
                                    <m:t>  ×</m:t>
                                  </m:r>
                                  <m:r>
                                    <a:rPr lang="en-US" sz="2400" i="1">
                                      <a:latin typeface="Cambria Math"/>
                                    </a:rPr>
                                    <m:t>0</m:t>
                                  </m:r>
                                  <m:r>
                                    <a:rPr lang="en-US" sz="2400" i="1">
                                      <a:latin typeface="Cambria Math"/>
                                    </a:rPr>
                                    <m:t>.</m:t>
                                  </m:r>
                                  <m:r>
                                    <a:rPr lang="en-US" sz="2400" i="1">
                                      <a:latin typeface="Cambria Math"/>
                                    </a:rPr>
                                    <m:t>8</m:t>
                                  </m:r>
                                </m:e>
                              </m:d>
                            </m:num>
                            <m:den>
                              <m:d>
                                <m:dPr>
                                  <m:ctrlPr>
                                    <a:rPr lang="en-US" sz="2400" i="1">
                                      <a:latin typeface="Cambria Math"/>
                                    </a:rPr>
                                  </m:ctrlPr>
                                </m:dPr>
                                <m:e>
                                  <m:r>
                                    <a:rPr lang="en-US" sz="2400" i="1">
                                      <a:latin typeface="Cambria Math"/>
                                    </a:rPr>
                                    <m:t>22</m:t>
                                  </m:r>
                                  <m:r>
                                    <a:rPr lang="en-US" sz="2400" i="1">
                                      <a:latin typeface="Cambria Math"/>
                                    </a:rPr>
                                    <m:t>−</m:t>
                                  </m:r>
                                  <m:r>
                                    <a:rPr lang="en-US" sz="2400" i="1">
                                      <a:latin typeface="Cambria Math"/>
                                    </a:rPr>
                                    <m:t>5</m:t>
                                  </m:r>
                                  <m:r>
                                    <a:rPr lang="en-US" sz="2400" i="1">
                                      <a:latin typeface="Cambria Math"/>
                                    </a:rPr>
                                    <m:t>.</m:t>
                                  </m:r>
                                  <m:r>
                                    <a:rPr lang="en-US" sz="2400" i="1">
                                      <a:latin typeface="Cambria Math"/>
                                    </a:rPr>
                                    <m:t>7</m:t>
                                  </m:r>
                                </m:e>
                              </m:d>
                              <m:r>
                                <a:rPr lang="en-US" sz="2400" i="1">
                                  <a:latin typeface="Cambria Math"/>
                                </a:rPr>
                                <m:t>×</m:t>
                              </m:r>
                              <m:r>
                                <a:rPr lang="en-US" sz="2400" i="1">
                                  <a:latin typeface="Cambria Math"/>
                                </a:rPr>
                                <m:t>39000</m:t>
                              </m:r>
                              <m:r>
                                <a:rPr lang="en-US" sz="2400" i="1">
                                  <a:latin typeface="Cambria Math"/>
                                </a:rPr>
                                <m:t>  ×</m:t>
                              </m:r>
                              <m:r>
                                <a:rPr lang="en-US" sz="2400" i="1">
                                  <a:latin typeface="Cambria Math"/>
                                </a:rPr>
                                <m:t>0</m:t>
                              </m:r>
                              <m:r>
                                <a:rPr lang="en-US" sz="2400" i="1">
                                  <a:latin typeface="Cambria Math"/>
                                </a:rPr>
                                <m:t>.</m:t>
                              </m:r>
                              <m:r>
                                <a:rPr lang="en-US" sz="2400" i="1">
                                  <a:latin typeface="Cambria Math"/>
                                </a:rPr>
                                <m:t>8</m:t>
                              </m:r>
                            </m:den>
                          </m:f>
                          <m:r>
                            <a:rPr lang="en-US" sz="2400" i="1">
                              <a:latin typeface="Cambria Math"/>
                            </a:rPr>
                            <m:t>=</m:t>
                          </m:r>
                          <m:r>
                            <a:rPr lang="en-US" sz="2400" i="1">
                              <a:latin typeface="Cambria Math"/>
                            </a:rPr>
                            <m:t>4300</m:t>
                          </m:r>
                          <m:r>
                            <a:rPr lang="en-US" sz="2400" i="1">
                              <a:latin typeface="Cambria Math"/>
                            </a:rPr>
                            <m:t>.</m:t>
                          </m:r>
                          <m:r>
                            <a:rPr lang="en-US" sz="2400" i="1">
                              <a:latin typeface="Cambria Math"/>
                            </a:rPr>
                            <m:t>6</m:t>
                          </m:r>
                          <m:r>
                            <a:rPr lang="en-US" sz="2400" i="1">
                              <a:latin typeface="Cambria Math"/>
                            </a:rPr>
                            <m:t> </m:t>
                          </m:r>
                          <m:r>
                            <a:rPr lang="en-US" sz="2400" i="1">
                              <a:latin typeface="Cambria Math"/>
                            </a:rPr>
                            <m:t>𝐾𝑔</m:t>
                          </m:r>
                          <m:r>
                            <a:rPr lang="en-US" sz="2400" i="1">
                              <a:latin typeface="Cambria Math"/>
                            </a:rPr>
                            <m:t> </m:t>
                          </m:r>
                          <m:r>
                            <a:rPr lang="en-US" sz="2400" i="1">
                              <a:latin typeface="Cambria Math"/>
                            </a:rPr>
                            <m:t>𝑜𝑓</m:t>
                          </m:r>
                          <m:r>
                            <a:rPr lang="en-US" sz="2400" i="1">
                              <a:latin typeface="Cambria Math"/>
                            </a:rPr>
                            <m:t> </m:t>
                          </m:r>
                          <m:r>
                            <a:rPr lang="en-US" sz="2400" i="1">
                              <a:latin typeface="Cambria Math"/>
                            </a:rPr>
                            <m:t>𝑑𝑖𝑒𝑠𝑒𝑙</m:t>
                          </m:r>
                        </m:sub>
                      </m:sSub>
                    </m:oMath>
                  </m:oMathPara>
                </a14:m>
                <a:endParaRPr lang="en-US" sz="2400" dirty="0" smtClean="0"/>
              </a:p>
              <a:p>
                <a:pPr marL="0" indent="0" algn="l" rtl="0">
                  <a:buNone/>
                </a:pPr>
                <a:endParaRPr lang="en-US" sz="2400" dirty="0"/>
              </a:p>
              <a:p>
                <a:pPr marL="0" indent="0" algn="l" rtl="0">
                  <a:buNone/>
                </a:pPr>
                <a:r>
                  <a:rPr lang="en-US" sz="2400" dirty="0"/>
                  <a:t>For a (2 $) cost of 1 letter, the running cost for heating is:</a:t>
                </a:r>
              </a:p>
              <a:p>
                <a:pPr marL="0" indent="0" algn="l" rtl="0">
                  <a:buNone/>
                </a:pPr>
                <a:r>
                  <a:rPr lang="en-US" sz="2400" dirty="0" err="1"/>
                  <a:t>Rc</a:t>
                </a:r>
                <a:r>
                  <a:rPr lang="en-US" sz="2400" dirty="0"/>
                  <a:t> = (2 </a:t>
                </a:r>
                <a14:m>
                  <m:oMath xmlns:m="http://schemas.openxmlformats.org/officeDocument/2006/math">
                    <m:r>
                      <a:rPr lang="en-US" sz="2400" i="1">
                        <a:latin typeface="Cambria Math"/>
                      </a:rPr>
                      <m:t>×</m:t>
                    </m:r>
                  </m:oMath>
                </a14:m>
                <a:r>
                  <a:rPr lang="en-US" sz="2400" dirty="0"/>
                  <a:t> 4300.6) = 8601 </a:t>
                </a:r>
                <a:r>
                  <a:rPr lang="en-US" sz="2400" dirty="0" smtClean="0"/>
                  <a:t>$</a:t>
                </a:r>
                <a:endParaRPr lang="en-US" sz="2400" dirty="0"/>
              </a:p>
            </p:txBody>
          </p:sp>
        </mc:Choice>
        <mc:Fallback xmlns="">
          <p:sp>
            <p:nvSpPr>
              <p:cNvPr id="6" name="Content Placeholder 5"/>
              <p:cNvSpPr>
                <a:spLocks noGrp="1" noRot="1" noChangeAspect="1" noMove="1" noResize="1" noEditPoints="1" noAdjustHandles="1" noChangeArrowheads="1" noChangeShapeType="1" noTextEdit="1"/>
              </p:cNvSpPr>
              <p:nvPr>
                <p:ph sz="quarter" idx="1"/>
              </p:nvPr>
            </p:nvSpPr>
            <p:spPr>
              <a:blipFill rotWithShape="1">
                <a:blip r:embed="rId2"/>
                <a:stretch>
                  <a:fillRect l="-972" t="-1493" b="-2578"/>
                </a:stretch>
              </a:blipFill>
            </p:spPr>
            <p:txBody>
              <a:bodyPr/>
              <a:lstStyle/>
              <a:p>
                <a:r>
                  <a:rPr lang="en-US">
                    <a:noFill/>
                  </a:rPr>
                  <a:t> </a:t>
                </a:r>
              </a:p>
            </p:txBody>
          </p:sp>
        </mc:Fallback>
      </mc:AlternateContent>
      <p:graphicFrame>
        <p:nvGraphicFramePr>
          <p:cNvPr id="7" name="Table 6"/>
          <p:cNvGraphicFramePr>
            <a:graphicFrameLocks noGrp="1"/>
          </p:cNvGraphicFramePr>
          <p:nvPr>
            <p:extLst>
              <p:ext uri="{D42A27DB-BD31-4B8C-83A1-F6EECF244321}">
                <p14:modId xmlns:p14="http://schemas.microsoft.com/office/powerpoint/2010/main" val="2743762241"/>
              </p:ext>
            </p:extLst>
          </p:nvPr>
        </p:nvGraphicFramePr>
        <p:xfrm>
          <a:off x="755574" y="2132856"/>
          <a:ext cx="6717404" cy="1224135"/>
        </p:xfrm>
        <a:graphic>
          <a:graphicData uri="http://schemas.openxmlformats.org/drawingml/2006/table">
            <a:tbl>
              <a:tblPr firstRow="1" firstCol="1" bandRow="1">
                <a:tableStyleId>{5C22544A-7EE6-4342-B048-85BDC9FD1C3A}</a:tableStyleId>
              </a:tblPr>
              <a:tblGrid>
                <a:gridCol w="1280509"/>
                <a:gridCol w="675395"/>
                <a:gridCol w="675395"/>
                <a:gridCol w="675395"/>
                <a:gridCol w="675395"/>
                <a:gridCol w="675395"/>
                <a:gridCol w="686640"/>
                <a:gridCol w="686640"/>
                <a:gridCol w="686640"/>
              </a:tblGrid>
              <a:tr h="408045">
                <a:tc>
                  <a:txBody>
                    <a:bodyPr/>
                    <a:lstStyle/>
                    <a:p>
                      <a:pPr marL="0" marR="0" algn="ctr" rtl="0">
                        <a:lnSpc>
                          <a:spcPct val="150000"/>
                        </a:lnSpc>
                        <a:spcBef>
                          <a:spcPts val="0"/>
                        </a:spcBef>
                        <a:spcAft>
                          <a:spcPts val="0"/>
                        </a:spcAft>
                        <a:tabLst>
                          <a:tab pos="457200" algn="l"/>
                          <a:tab pos="2962275" algn="l"/>
                        </a:tabLst>
                      </a:pPr>
                      <a:r>
                        <a:rPr lang="en-US" sz="1200" dirty="0">
                          <a:effectLst/>
                        </a:rPr>
                        <a:t>Month</a:t>
                      </a:r>
                      <a:endParaRPr lang="en-US" sz="1100" dirty="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1</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2</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3</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4</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5</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10</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11</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12</a:t>
                      </a:r>
                      <a:endParaRPr lang="en-US" sz="1100">
                        <a:effectLst/>
                        <a:latin typeface="Calibri"/>
                        <a:ea typeface="Calibri"/>
                        <a:cs typeface="Arial"/>
                      </a:endParaRPr>
                    </a:p>
                  </a:txBody>
                  <a:tcPr marL="68580" marR="68580" marT="0" marB="0"/>
                </a:tc>
              </a:tr>
              <a:tr h="408045">
                <a:tc>
                  <a:txBody>
                    <a:bodyPr/>
                    <a:lstStyle/>
                    <a:p>
                      <a:pPr marL="0" marR="0" algn="ctr" rtl="0">
                        <a:lnSpc>
                          <a:spcPct val="150000"/>
                        </a:lnSpc>
                        <a:spcBef>
                          <a:spcPts val="0"/>
                        </a:spcBef>
                        <a:spcAft>
                          <a:spcPts val="0"/>
                        </a:spcAft>
                        <a:tabLst>
                          <a:tab pos="457200" algn="l"/>
                          <a:tab pos="2962275" algn="l"/>
                        </a:tabLst>
                      </a:pPr>
                      <a:r>
                        <a:rPr lang="en-US" sz="1200" dirty="0">
                          <a:effectLst/>
                        </a:rPr>
                        <a:t>Mean temp.</a:t>
                      </a:r>
                      <a:endParaRPr lang="en-US" sz="1100" dirty="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10.2</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10.4</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11.7</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17</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20.7</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21.3</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17.7</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12.7</a:t>
                      </a:r>
                      <a:endParaRPr lang="en-US" sz="1100">
                        <a:effectLst/>
                        <a:latin typeface="Calibri"/>
                        <a:ea typeface="Calibri"/>
                        <a:cs typeface="Arial"/>
                      </a:endParaRPr>
                    </a:p>
                  </a:txBody>
                  <a:tcPr marL="68580" marR="68580" marT="0" marB="0"/>
                </a:tc>
              </a:tr>
              <a:tr h="408045">
                <a:tc>
                  <a:txBody>
                    <a:bodyPr/>
                    <a:lstStyle/>
                    <a:p>
                      <a:pPr marL="0" marR="0" algn="ctr" rtl="0">
                        <a:lnSpc>
                          <a:spcPct val="150000"/>
                        </a:lnSpc>
                        <a:spcBef>
                          <a:spcPts val="0"/>
                        </a:spcBef>
                        <a:spcAft>
                          <a:spcPts val="0"/>
                        </a:spcAft>
                        <a:tabLst>
                          <a:tab pos="457200" algn="l"/>
                          <a:tab pos="2962275" algn="l"/>
                        </a:tabLst>
                      </a:pPr>
                      <a:r>
                        <a:rPr lang="en-US" sz="1200">
                          <a:effectLst/>
                        </a:rPr>
                        <a:t>DD value</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251</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221</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205</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40</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0</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0</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a:effectLst/>
                        </a:rPr>
                        <a:t>18</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200" dirty="0">
                          <a:effectLst/>
                        </a:rPr>
                        <a:t>174</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66178619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Cost Analysis</a:t>
            </a:r>
            <a:endParaRPr lang="en-US" dirty="0"/>
          </a:p>
        </p:txBody>
      </p:sp>
      <p:sp>
        <p:nvSpPr>
          <p:cNvPr id="3" name="Content Placeholder 2"/>
          <p:cNvSpPr>
            <a:spLocks noGrp="1"/>
          </p:cNvSpPr>
          <p:nvPr>
            <p:ph idx="1"/>
          </p:nvPr>
        </p:nvSpPr>
        <p:spPr/>
        <p:txBody>
          <a:bodyPr/>
          <a:lstStyle/>
          <a:p>
            <a:pPr algn="l" rtl="0">
              <a:buFont typeface="Wingdings" pitchFamily="2" charset="2"/>
              <a:buChar char="Ø"/>
            </a:pPr>
            <a:r>
              <a:rPr lang="en-US" dirty="0" smtClean="0"/>
              <a:t>Cooling cost:</a:t>
            </a:r>
          </a:p>
          <a:p>
            <a:pPr marL="0" indent="0" algn="l" rtl="0">
              <a:buNone/>
            </a:pPr>
            <a:endParaRPr lang="en-US" dirty="0"/>
          </a:p>
          <a:p>
            <a:pPr marL="0" indent="0" algn="ctr" rtl="0">
              <a:buNone/>
            </a:pPr>
            <a:r>
              <a:rPr lang="en-US" sz="2200" dirty="0" smtClean="0"/>
              <a:t>Power consumed each hour:</a:t>
            </a:r>
          </a:p>
          <a:p>
            <a:pPr marL="0" indent="0" algn="l" rtl="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51410403"/>
              </p:ext>
            </p:extLst>
          </p:nvPr>
        </p:nvGraphicFramePr>
        <p:xfrm>
          <a:off x="899592" y="3140968"/>
          <a:ext cx="6911411" cy="3232847"/>
        </p:xfrm>
        <a:graphic>
          <a:graphicData uri="http://schemas.openxmlformats.org/drawingml/2006/table">
            <a:tbl>
              <a:tblPr firstRow="1" firstCol="1" bandRow="1">
                <a:tableStyleId>{5C22544A-7EE6-4342-B048-85BDC9FD1C3A}</a:tableStyleId>
              </a:tblPr>
              <a:tblGrid>
                <a:gridCol w="859321"/>
                <a:gridCol w="533575"/>
                <a:gridCol w="849740"/>
                <a:gridCol w="583689"/>
                <a:gridCol w="582952"/>
                <a:gridCol w="583689"/>
                <a:gridCol w="583689"/>
                <a:gridCol w="583689"/>
                <a:gridCol w="583689"/>
                <a:gridCol w="583689"/>
                <a:gridCol w="583689"/>
              </a:tblGrid>
              <a:tr h="288295">
                <a:tc gridSpan="2">
                  <a:txBody>
                    <a:bodyPr/>
                    <a:lstStyle/>
                    <a:p>
                      <a:pPr marL="0" marR="0" algn="ctr" rtl="0">
                        <a:lnSpc>
                          <a:spcPct val="150000"/>
                        </a:lnSpc>
                        <a:spcBef>
                          <a:spcPts val="0"/>
                        </a:spcBef>
                        <a:spcAft>
                          <a:spcPts val="0"/>
                        </a:spcAft>
                        <a:tabLst>
                          <a:tab pos="457200" algn="l"/>
                          <a:tab pos="2962275" algn="l"/>
                        </a:tabLst>
                      </a:pPr>
                      <a:r>
                        <a:rPr lang="en-US" sz="1100" dirty="0">
                          <a:effectLst/>
                        </a:rPr>
                        <a:t> </a:t>
                      </a:r>
                      <a:endParaRPr lang="en-US" sz="1100" dirty="0">
                        <a:effectLst/>
                        <a:latin typeface="Calibri"/>
                        <a:ea typeface="Calibri"/>
                        <a:cs typeface="Arial"/>
                      </a:endParaRPr>
                    </a:p>
                  </a:txBody>
                  <a:tcPr marL="68580" marR="68580" marT="0" marB="0"/>
                </a:tc>
                <a:tc hMerge="1">
                  <a:txBody>
                    <a:bodyPr/>
                    <a:lstStyle/>
                    <a:p>
                      <a:endParaRPr lang="en-US"/>
                    </a:p>
                  </a:txBody>
                  <a:tcPr/>
                </a:tc>
                <a:tc>
                  <a:txBody>
                    <a:bodyPr/>
                    <a:lstStyle/>
                    <a:p>
                      <a:pPr marL="0" marR="0" algn="ctr" rtl="0">
                        <a:lnSpc>
                          <a:spcPct val="150000"/>
                        </a:lnSpc>
                        <a:spcBef>
                          <a:spcPts val="0"/>
                        </a:spcBef>
                        <a:spcAft>
                          <a:spcPts val="0"/>
                        </a:spcAft>
                        <a:tabLst>
                          <a:tab pos="457200" algn="l"/>
                          <a:tab pos="2962275" algn="l"/>
                        </a:tabLst>
                      </a:pPr>
                      <a:r>
                        <a:rPr lang="en-US" sz="1100" dirty="0">
                          <a:effectLst/>
                        </a:rPr>
                        <a:t>Time Hr.</a:t>
                      </a:r>
                      <a:endParaRPr lang="en-US" sz="1100" dirty="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11</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12</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13</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14</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15</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16</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17</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18</a:t>
                      </a:r>
                      <a:endParaRPr lang="en-US" sz="1100">
                        <a:effectLst/>
                        <a:latin typeface="Calibri"/>
                        <a:ea typeface="Calibri"/>
                        <a:cs typeface="Arial"/>
                      </a:endParaRPr>
                    </a:p>
                  </a:txBody>
                  <a:tcPr marL="68580" marR="68580" marT="0" marB="0"/>
                </a:tc>
              </a:tr>
              <a:tr h="497237">
                <a:tc>
                  <a:txBody>
                    <a:bodyPr/>
                    <a:lstStyle/>
                    <a:p>
                      <a:pPr marL="0" marR="0" algn="ctr" rtl="0">
                        <a:lnSpc>
                          <a:spcPct val="150000"/>
                        </a:lnSpc>
                        <a:spcBef>
                          <a:spcPts val="0"/>
                        </a:spcBef>
                        <a:spcAft>
                          <a:spcPts val="0"/>
                        </a:spcAft>
                        <a:tabLst>
                          <a:tab pos="457200" algn="l"/>
                          <a:tab pos="2962275" algn="l"/>
                        </a:tabLst>
                      </a:pPr>
                      <a:r>
                        <a:rPr lang="en-US" sz="1100" dirty="0">
                          <a:effectLst/>
                        </a:rPr>
                        <a:t> </a:t>
                      </a:r>
                      <a:endParaRPr lang="en-US" sz="1100" dirty="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 </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Hour ratio</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0.7</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0.73</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0.75</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0.78</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0.8</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0.8</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0.85</a:t>
                      </a:r>
                      <a:endParaRPr lang="en-US" sz="1100">
                        <a:effectLst/>
                        <a:latin typeface="Calibri"/>
                        <a:ea typeface="Calibri"/>
                        <a:cs typeface="Arial"/>
                      </a:endParaRPr>
                    </a:p>
                  </a:txBody>
                  <a:tcPr marL="68580" marR="68580" marT="0" marB="0"/>
                </a:tc>
              </a:tr>
              <a:tr h="576590">
                <a:tc>
                  <a:txBody>
                    <a:bodyPr/>
                    <a:lstStyle/>
                    <a:p>
                      <a:pPr marL="0" marR="0" algn="ctr" rtl="0">
                        <a:lnSpc>
                          <a:spcPct val="150000"/>
                        </a:lnSpc>
                        <a:spcBef>
                          <a:spcPts val="0"/>
                        </a:spcBef>
                        <a:spcAft>
                          <a:spcPts val="0"/>
                        </a:spcAft>
                        <a:tabLst>
                          <a:tab pos="457200" algn="l"/>
                          <a:tab pos="2962275" algn="l"/>
                        </a:tabLst>
                      </a:pPr>
                      <a:r>
                        <a:rPr lang="en-US" sz="1100">
                          <a:effectLst/>
                        </a:rPr>
                        <a:t>Month</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Month ratio</a:t>
                      </a:r>
                      <a:endParaRPr lang="en-US" sz="1100">
                        <a:effectLst/>
                        <a:latin typeface="Calibri"/>
                        <a:ea typeface="Calibri"/>
                        <a:cs typeface="Arial"/>
                      </a:endParaRPr>
                    </a:p>
                  </a:txBody>
                  <a:tcPr marL="68580" marR="68580" marT="0" marB="0"/>
                </a:tc>
                <a:tc gridSpan="9">
                  <a:txBody>
                    <a:bodyPr/>
                    <a:lstStyle/>
                    <a:p>
                      <a:pPr marL="0" marR="0" algn="ctr" rtl="0">
                        <a:lnSpc>
                          <a:spcPct val="150000"/>
                        </a:lnSpc>
                        <a:spcBef>
                          <a:spcPts val="0"/>
                        </a:spcBef>
                        <a:spcAft>
                          <a:spcPts val="0"/>
                        </a:spcAft>
                        <a:tabLst>
                          <a:tab pos="457200" algn="l"/>
                          <a:tab pos="2962275" algn="l"/>
                        </a:tabLst>
                      </a:pPr>
                      <a:r>
                        <a:rPr lang="en-US" sz="1100" dirty="0">
                          <a:effectLst/>
                        </a:rPr>
                        <a:t> </a:t>
                      </a:r>
                      <a:endParaRPr lang="en-US" sz="1100" dirty="0">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88295">
                <a:tc>
                  <a:txBody>
                    <a:bodyPr/>
                    <a:lstStyle/>
                    <a:p>
                      <a:pPr marL="0" marR="0" algn="ctr" rtl="0">
                        <a:lnSpc>
                          <a:spcPct val="150000"/>
                        </a:lnSpc>
                        <a:spcBef>
                          <a:spcPts val="0"/>
                        </a:spcBef>
                        <a:spcAft>
                          <a:spcPts val="0"/>
                        </a:spcAft>
                        <a:tabLst>
                          <a:tab pos="457200" algn="l"/>
                          <a:tab pos="2962275" algn="l"/>
                        </a:tabLst>
                      </a:pPr>
                      <a:r>
                        <a:rPr lang="en-US" sz="1100">
                          <a:effectLst/>
                        </a:rPr>
                        <a:t>June</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a:t>
                      </a:r>
                      <a:endParaRPr lang="en-US" sz="1100">
                        <a:effectLst/>
                        <a:latin typeface="Calibri"/>
                        <a:ea typeface="Calibri"/>
                        <a:cs typeface="Arial"/>
                      </a:endParaRPr>
                    </a:p>
                  </a:txBody>
                  <a:tcPr marL="68580" marR="68580" marT="0" marB="0"/>
                </a:tc>
                <a:tc rowSpan="4">
                  <a:txBody>
                    <a:bodyPr/>
                    <a:lstStyle/>
                    <a:p>
                      <a:pPr marL="0" marR="0" algn="ctr" rtl="0">
                        <a:lnSpc>
                          <a:spcPct val="150000"/>
                        </a:lnSpc>
                        <a:spcBef>
                          <a:spcPts val="0"/>
                        </a:spcBef>
                        <a:spcAft>
                          <a:spcPts val="0"/>
                        </a:spcAft>
                        <a:tabLst>
                          <a:tab pos="457200" algn="l"/>
                          <a:tab pos="2962275" algn="l"/>
                        </a:tabLst>
                      </a:pPr>
                      <a:r>
                        <a:rPr lang="en-US" sz="1100">
                          <a:effectLst/>
                        </a:rPr>
                        <a:t>Power (KW)</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91.8</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95.7</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98.325</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102.12</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107.5</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131.1</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107.1</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112.47</a:t>
                      </a:r>
                      <a:endParaRPr lang="en-US" sz="1100">
                        <a:effectLst/>
                        <a:latin typeface="Calibri"/>
                        <a:ea typeface="Calibri"/>
                        <a:cs typeface="Arial"/>
                      </a:endParaRPr>
                    </a:p>
                  </a:txBody>
                  <a:tcPr marL="68580" marR="68580" marT="0" marB="0"/>
                </a:tc>
              </a:tr>
              <a:tr h="288295">
                <a:tc>
                  <a:txBody>
                    <a:bodyPr/>
                    <a:lstStyle/>
                    <a:p>
                      <a:pPr marL="0" marR="0" algn="ctr" rtl="0">
                        <a:lnSpc>
                          <a:spcPct val="150000"/>
                        </a:lnSpc>
                        <a:spcBef>
                          <a:spcPts val="0"/>
                        </a:spcBef>
                        <a:spcAft>
                          <a:spcPts val="0"/>
                        </a:spcAft>
                        <a:tabLst>
                          <a:tab pos="457200" algn="l"/>
                          <a:tab pos="2962275" algn="l"/>
                        </a:tabLst>
                      </a:pPr>
                      <a:r>
                        <a:rPr lang="en-US" sz="1100">
                          <a:effectLst/>
                        </a:rPr>
                        <a:t>July</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0.84</a:t>
                      </a:r>
                      <a:endParaRPr lang="en-US" sz="1100">
                        <a:effectLst/>
                        <a:latin typeface="Calibri"/>
                        <a:ea typeface="Calibri"/>
                        <a:cs typeface="Arial"/>
                      </a:endParaRPr>
                    </a:p>
                  </a:txBody>
                  <a:tcPr marL="68580" marR="68580" marT="0" marB="0"/>
                </a:tc>
                <a:tc vMerge="1">
                  <a:txBody>
                    <a:bodyPr/>
                    <a:lstStyle/>
                    <a:p>
                      <a:endParaRPr lang="en-US"/>
                    </a:p>
                  </a:txBody>
                  <a:tcPr/>
                </a:tc>
                <a:tc>
                  <a:txBody>
                    <a:bodyPr/>
                    <a:lstStyle/>
                    <a:p>
                      <a:pPr marL="0" marR="0" algn="ctr" rtl="0">
                        <a:lnSpc>
                          <a:spcPct val="150000"/>
                        </a:lnSpc>
                        <a:spcBef>
                          <a:spcPts val="0"/>
                        </a:spcBef>
                        <a:spcAft>
                          <a:spcPts val="0"/>
                        </a:spcAft>
                        <a:tabLst>
                          <a:tab pos="457200" algn="l"/>
                          <a:tab pos="2962275" algn="l"/>
                        </a:tabLst>
                      </a:pPr>
                      <a:r>
                        <a:rPr lang="en-US" sz="1100">
                          <a:effectLst/>
                        </a:rPr>
                        <a:t>76.8</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80.04</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82.25</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85.56</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89.7</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109.7</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89.64</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93.84</a:t>
                      </a:r>
                      <a:endParaRPr lang="en-US" sz="1100">
                        <a:effectLst/>
                        <a:latin typeface="Calibri"/>
                        <a:ea typeface="Calibri"/>
                        <a:cs typeface="Arial"/>
                      </a:endParaRPr>
                    </a:p>
                  </a:txBody>
                  <a:tcPr marL="68580" marR="68580" marT="0" marB="0"/>
                </a:tc>
              </a:tr>
              <a:tr h="288295">
                <a:tc>
                  <a:txBody>
                    <a:bodyPr/>
                    <a:lstStyle/>
                    <a:p>
                      <a:pPr marL="0" marR="0" algn="ctr" rtl="0">
                        <a:lnSpc>
                          <a:spcPct val="150000"/>
                        </a:lnSpc>
                        <a:spcBef>
                          <a:spcPts val="0"/>
                        </a:spcBef>
                        <a:spcAft>
                          <a:spcPts val="0"/>
                        </a:spcAft>
                        <a:tabLst>
                          <a:tab pos="457200" algn="l"/>
                          <a:tab pos="2962275" algn="l"/>
                        </a:tabLst>
                      </a:pPr>
                      <a:r>
                        <a:rPr lang="en-US" sz="1100">
                          <a:effectLst/>
                        </a:rPr>
                        <a:t>August</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0.78</a:t>
                      </a:r>
                      <a:endParaRPr lang="en-US" sz="1100">
                        <a:effectLst/>
                        <a:latin typeface="Calibri"/>
                        <a:ea typeface="Calibri"/>
                        <a:cs typeface="Arial"/>
                      </a:endParaRPr>
                    </a:p>
                  </a:txBody>
                  <a:tcPr marL="68580" marR="68580" marT="0" marB="0"/>
                </a:tc>
                <a:tc vMerge="1">
                  <a:txBody>
                    <a:bodyPr/>
                    <a:lstStyle/>
                    <a:p>
                      <a:endParaRPr lang="en-US"/>
                    </a:p>
                  </a:txBody>
                  <a:tcPr/>
                </a:tc>
                <a:tc>
                  <a:txBody>
                    <a:bodyPr/>
                    <a:lstStyle/>
                    <a:p>
                      <a:pPr marL="0" marR="0" algn="ctr" rtl="0">
                        <a:lnSpc>
                          <a:spcPct val="150000"/>
                        </a:lnSpc>
                        <a:spcBef>
                          <a:spcPts val="0"/>
                        </a:spcBef>
                        <a:spcAft>
                          <a:spcPts val="0"/>
                        </a:spcAft>
                        <a:tabLst>
                          <a:tab pos="457200" algn="l"/>
                          <a:tab pos="2962275" algn="l"/>
                        </a:tabLst>
                      </a:pPr>
                      <a:r>
                        <a:rPr lang="en-US" sz="1100">
                          <a:effectLst/>
                        </a:rPr>
                        <a:t>71.58</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74.52</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76.73</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80.04</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83.83</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102.12</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83.56</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87.77</a:t>
                      </a:r>
                      <a:endParaRPr lang="en-US" sz="1100">
                        <a:effectLst/>
                        <a:latin typeface="Calibri"/>
                        <a:ea typeface="Calibri"/>
                        <a:cs typeface="Arial"/>
                      </a:endParaRPr>
                    </a:p>
                  </a:txBody>
                  <a:tcPr marL="68580" marR="68580" marT="0" marB="0"/>
                </a:tc>
              </a:tr>
              <a:tr h="288295">
                <a:tc>
                  <a:txBody>
                    <a:bodyPr/>
                    <a:lstStyle/>
                    <a:p>
                      <a:pPr marL="0" marR="0" algn="ctr" rtl="0">
                        <a:lnSpc>
                          <a:spcPct val="150000"/>
                        </a:lnSpc>
                        <a:spcBef>
                          <a:spcPts val="0"/>
                        </a:spcBef>
                        <a:spcAft>
                          <a:spcPts val="0"/>
                        </a:spcAft>
                        <a:tabLst>
                          <a:tab pos="457200" algn="l"/>
                          <a:tab pos="2962275" algn="l"/>
                        </a:tabLst>
                      </a:pPr>
                      <a:r>
                        <a:rPr lang="en-US" sz="1100">
                          <a:effectLst/>
                        </a:rPr>
                        <a:t>September</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0.75</a:t>
                      </a:r>
                      <a:endParaRPr lang="en-US" sz="1100">
                        <a:effectLst/>
                        <a:latin typeface="Calibri"/>
                        <a:ea typeface="Calibri"/>
                        <a:cs typeface="Arial"/>
                      </a:endParaRPr>
                    </a:p>
                  </a:txBody>
                  <a:tcPr marL="68580" marR="68580" marT="0" marB="0"/>
                </a:tc>
                <a:tc vMerge="1">
                  <a:txBody>
                    <a:bodyPr/>
                    <a:lstStyle/>
                    <a:p>
                      <a:endParaRPr lang="en-US"/>
                    </a:p>
                  </a:txBody>
                  <a:tcPr/>
                </a:tc>
                <a:tc>
                  <a:txBody>
                    <a:bodyPr/>
                    <a:lstStyle/>
                    <a:p>
                      <a:pPr marL="0" marR="0" algn="ctr" rtl="0">
                        <a:lnSpc>
                          <a:spcPct val="150000"/>
                        </a:lnSpc>
                        <a:spcBef>
                          <a:spcPts val="0"/>
                        </a:spcBef>
                        <a:spcAft>
                          <a:spcPts val="0"/>
                        </a:spcAft>
                        <a:tabLst>
                          <a:tab pos="457200" algn="l"/>
                          <a:tab pos="2962275" algn="l"/>
                        </a:tabLst>
                      </a:pPr>
                      <a:r>
                        <a:rPr lang="en-US" sz="1100">
                          <a:effectLst/>
                        </a:rPr>
                        <a:t>68.86</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71.76</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73.14</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77</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80.04</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98</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80.04</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84.18</a:t>
                      </a:r>
                      <a:endParaRPr lang="en-US" sz="1100">
                        <a:effectLst/>
                        <a:latin typeface="Calibri"/>
                        <a:ea typeface="Calibri"/>
                        <a:cs typeface="Arial"/>
                      </a:endParaRPr>
                    </a:p>
                  </a:txBody>
                  <a:tcPr marL="68580" marR="68580" marT="0" marB="0"/>
                </a:tc>
              </a:tr>
              <a:tr h="288295">
                <a:tc>
                  <a:txBody>
                    <a:bodyPr/>
                    <a:lstStyle/>
                    <a:p>
                      <a:pPr marL="0" marR="0" algn="ctr" rtl="0">
                        <a:lnSpc>
                          <a:spcPct val="150000"/>
                        </a:lnSpc>
                        <a:spcBef>
                          <a:spcPts val="0"/>
                        </a:spcBef>
                        <a:spcAft>
                          <a:spcPts val="0"/>
                        </a:spcAft>
                        <a:tabLst>
                          <a:tab pos="457200" algn="l"/>
                          <a:tab pos="2962275" algn="l"/>
                        </a:tabLst>
                      </a:pPr>
                      <a:r>
                        <a:rPr lang="en-US" sz="1100">
                          <a:effectLst/>
                        </a:rPr>
                        <a:t>Total Power</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 </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dirty="0">
                          <a:effectLst/>
                        </a:rPr>
                        <a:t>KW</a:t>
                      </a:r>
                      <a:endParaRPr lang="en-US" sz="1100" dirty="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dirty="0">
                          <a:effectLst/>
                        </a:rPr>
                        <a:t>309</a:t>
                      </a:r>
                      <a:endParaRPr lang="en-US" sz="1100" dirty="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322</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330.45</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344.72</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361.1</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440.92</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a:effectLst/>
                        </a:rPr>
                        <a:t>360.34</a:t>
                      </a:r>
                      <a:endParaRPr lang="en-US" sz="1100">
                        <a:effectLst/>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tabLst>
                          <a:tab pos="457200" algn="l"/>
                          <a:tab pos="2962275" algn="l"/>
                        </a:tabLst>
                      </a:pPr>
                      <a:r>
                        <a:rPr lang="en-US" sz="1100" dirty="0">
                          <a:effectLst/>
                        </a:rPr>
                        <a:t>378.26</a:t>
                      </a:r>
                      <a:endParaRPr lang="en-US" sz="1100" dirty="0">
                        <a:effectLst/>
                        <a:latin typeface="Calibri"/>
                        <a:ea typeface="Calibri"/>
                        <a:cs typeface="Arial"/>
                      </a:endParaRPr>
                    </a:p>
                  </a:txBody>
                  <a:tcPr marL="68580" marR="68580" marT="0" marB="0"/>
                </a:tc>
              </a:tr>
            </a:tbl>
          </a:graphicData>
        </a:graphic>
      </p:graphicFrame>
      <p:sp>
        <p:nvSpPr>
          <p:cNvPr id="5" name="Rectangle 1"/>
          <p:cNvSpPr>
            <a:spLocks noChangeArrowheads="1"/>
          </p:cNvSpPr>
          <p:nvPr/>
        </p:nvSpPr>
        <p:spPr bwMode="auto">
          <a:xfrm>
            <a:off x="1711325" y="21383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 pos="2962275"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1611049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Cost Analysis</a:t>
            </a:r>
            <a:endParaRPr lang="en-US" dirty="0"/>
          </a:p>
        </p:txBody>
      </p:sp>
      <p:sp>
        <p:nvSpPr>
          <p:cNvPr id="3" name="Content Placeholder 2"/>
          <p:cNvSpPr>
            <a:spLocks noGrp="1"/>
          </p:cNvSpPr>
          <p:nvPr>
            <p:ph idx="1"/>
          </p:nvPr>
        </p:nvSpPr>
        <p:spPr/>
        <p:txBody>
          <a:bodyPr>
            <a:normAutofit/>
          </a:bodyPr>
          <a:lstStyle/>
          <a:p>
            <a:pPr algn="l" rtl="0">
              <a:buFont typeface="Wingdings" pitchFamily="2" charset="2"/>
              <a:buChar char="Ø"/>
            </a:pPr>
            <a:r>
              <a:rPr lang="en-US" sz="2200" dirty="0"/>
              <a:t>W</a:t>
            </a:r>
            <a:r>
              <a:rPr lang="en-US" sz="2200" dirty="0" smtClean="0"/>
              <a:t>e </a:t>
            </a:r>
            <a:r>
              <a:rPr lang="en-US" sz="2200" dirty="0"/>
              <a:t>can estimate the total power of </a:t>
            </a:r>
            <a:r>
              <a:rPr lang="en-US" sz="2200" dirty="0" smtClean="0"/>
              <a:t>needed to be </a:t>
            </a:r>
            <a:r>
              <a:rPr lang="en-US" sz="2200" dirty="0"/>
              <a:t>(2847 KW</a:t>
            </a:r>
            <a:r>
              <a:rPr lang="en-US" sz="2200" dirty="0" smtClean="0"/>
              <a:t>).</a:t>
            </a:r>
          </a:p>
          <a:p>
            <a:pPr marL="82296" indent="0" algn="l" rtl="0">
              <a:buNone/>
            </a:pPr>
            <a:endParaRPr lang="en-US" sz="2200" dirty="0" smtClean="0"/>
          </a:p>
          <a:p>
            <a:pPr algn="l" rtl="0">
              <a:buFont typeface="Wingdings" pitchFamily="2" charset="2"/>
              <a:buChar char="Ø"/>
            </a:pPr>
            <a:r>
              <a:rPr lang="en-US" sz="2200" dirty="0" smtClean="0"/>
              <a:t>From </a:t>
            </a:r>
            <a:r>
              <a:rPr lang="en-US" sz="2200" dirty="0"/>
              <a:t>which we have the power input to be (2847*60/2.9</a:t>
            </a:r>
            <a:r>
              <a:rPr lang="en-US" sz="2200" dirty="0" smtClean="0"/>
              <a:t>) = 58903 KWh.</a:t>
            </a:r>
          </a:p>
          <a:p>
            <a:pPr algn="l" rtl="0">
              <a:buFont typeface="Wingdings" pitchFamily="2" charset="2"/>
              <a:buChar char="Ø"/>
            </a:pPr>
            <a:endParaRPr lang="en-US" sz="2200" dirty="0"/>
          </a:p>
          <a:p>
            <a:pPr algn="l" rtl="0">
              <a:buFont typeface="Wingdings" pitchFamily="2" charset="2"/>
              <a:buChar char="Ø"/>
            </a:pPr>
            <a:r>
              <a:rPr lang="en-US" sz="2200" dirty="0" smtClean="0"/>
              <a:t>If </a:t>
            </a:r>
            <a:r>
              <a:rPr lang="en-US" sz="2200" dirty="0"/>
              <a:t>the 1 KWh cost is 0.3 $, then the annual cost will be </a:t>
            </a:r>
            <a:r>
              <a:rPr lang="en-US" sz="2200" dirty="0" err="1" smtClean="0"/>
              <a:t>Rc</a:t>
            </a:r>
            <a:r>
              <a:rPr lang="en-US" sz="2200" dirty="0" smtClean="0"/>
              <a:t>=17670 </a:t>
            </a:r>
            <a:r>
              <a:rPr lang="en-US" sz="2200" dirty="0"/>
              <a:t>$.</a:t>
            </a:r>
          </a:p>
        </p:txBody>
      </p:sp>
    </p:spTree>
    <p:extLst>
      <p:ext uri="{BB962C8B-B14F-4D97-AF65-F5344CB8AC3E}">
        <p14:creationId xmlns:p14="http://schemas.microsoft.com/office/powerpoint/2010/main" val="61126961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Cost Analysis</a:t>
            </a:r>
            <a:endParaRPr lang="en-US" dirty="0"/>
          </a:p>
        </p:txBody>
      </p:sp>
      <p:sp>
        <p:nvSpPr>
          <p:cNvPr id="3" name="Content Placeholder 2"/>
          <p:cNvSpPr>
            <a:spLocks noGrp="1"/>
          </p:cNvSpPr>
          <p:nvPr>
            <p:ph idx="1"/>
          </p:nvPr>
        </p:nvSpPr>
        <p:spPr/>
        <p:txBody>
          <a:bodyPr>
            <a:normAutofit lnSpcReduction="10000"/>
          </a:bodyPr>
          <a:lstStyle/>
          <a:p>
            <a:pPr algn="l" rtl="0"/>
            <a:r>
              <a:rPr lang="en-US" dirty="0" smtClean="0"/>
              <a:t>Geothermal System:</a:t>
            </a:r>
          </a:p>
          <a:p>
            <a:pPr marL="0" indent="0" algn="l" rtl="0">
              <a:buNone/>
            </a:pPr>
            <a:r>
              <a:rPr lang="en-US" dirty="0" smtClean="0"/>
              <a:t>1. Initial cost:</a:t>
            </a:r>
          </a:p>
          <a:p>
            <a:pPr algn="l" rtl="0">
              <a:buFont typeface="Wingdings" pitchFamily="2" charset="2"/>
              <a:buChar char="Ø"/>
            </a:pPr>
            <a:r>
              <a:rPr lang="en-US" sz="2400" dirty="0" smtClean="0"/>
              <a:t>High initial cost due </a:t>
            </a:r>
            <a:r>
              <a:rPr lang="en-US" sz="2400" dirty="0"/>
              <a:t>to the holes drilling and pipe system. </a:t>
            </a:r>
            <a:endParaRPr lang="en-US" sz="2400" dirty="0" smtClean="0"/>
          </a:p>
          <a:p>
            <a:pPr algn="l" rtl="0">
              <a:buFont typeface="Wingdings" pitchFamily="2" charset="2"/>
              <a:buChar char="Ø"/>
            </a:pPr>
            <a:r>
              <a:rPr lang="en-US" sz="2400" dirty="0" smtClean="0"/>
              <a:t>The </a:t>
            </a:r>
            <a:r>
              <a:rPr lang="en-US" sz="2400" dirty="0"/>
              <a:t>cost of finishing one borehole </a:t>
            </a:r>
            <a:r>
              <a:rPr lang="en-US" sz="2400" dirty="0" smtClean="0"/>
              <a:t>will </a:t>
            </a:r>
            <a:r>
              <a:rPr lang="en-US" sz="2400" dirty="0"/>
              <a:t>be about 5000 </a:t>
            </a:r>
            <a:r>
              <a:rPr lang="en-US" sz="2400" dirty="0" smtClean="0"/>
              <a:t>$ (we need 25 holes).</a:t>
            </a:r>
          </a:p>
          <a:p>
            <a:pPr algn="l" rtl="0">
              <a:buFont typeface="Wingdings" pitchFamily="2" charset="2"/>
              <a:buChar char="Ø"/>
            </a:pPr>
            <a:r>
              <a:rPr lang="en-US" sz="2400" dirty="0" smtClean="0"/>
              <a:t>The </a:t>
            </a:r>
            <a:r>
              <a:rPr lang="en-US" sz="2400" dirty="0"/>
              <a:t>price of the water to water heat pump for 131 KW cooling and 104 KW heating is about 40000 </a:t>
            </a:r>
            <a:r>
              <a:rPr lang="en-US" sz="2400" dirty="0" smtClean="0"/>
              <a:t>$.</a:t>
            </a:r>
          </a:p>
          <a:p>
            <a:pPr marL="0" indent="0" algn="l" rtl="0">
              <a:buNone/>
            </a:pPr>
            <a:r>
              <a:rPr lang="en-US" sz="2400" dirty="0" smtClean="0"/>
              <a:t>Then:</a:t>
            </a:r>
            <a:endParaRPr lang="en-US" sz="2400" dirty="0"/>
          </a:p>
          <a:p>
            <a:pPr algn="l" rtl="0">
              <a:buFont typeface="Wingdings" pitchFamily="2" charset="2"/>
              <a:buChar char="Ø"/>
            </a:pPr>
            <a:r>
              <a:rPr lang="en-US" sz="2400" dirty="0"/>
              <a:t>T</a:t>
            </a:r>
            <a:r>
              <a:rPr lang="en-US" sz="2400" dirty="0" smtClean="0"/>
              <a:t>he </a:t>
            </a:r>
            <a:r>
              <a:rPr lang="en-US" sz="2400" dirty="0"/>
              <a:t>initial cost will be about (40000) + (5000*25) = </a:t>
            </a:r>
            <a:r>
              <a:rPr lang="en-US" sz="2400" dirty="0" smtClean="0"/>
              <a:t>165000$.</a:t>
            </a:r>
            <a:endParaRPr lang="en-US" sz="2400" dirty="0"/>
          </a:p>
        </p:txBody>
      </p:sp>
    </p:spTree>
    <p:extLst>
      <p:ext uri="{BB962C8B-B14F-4D97-AF65-F5344CB8AC3E}">
        <p14:creationId xmlns:p14="http://schemas.microsoft.com/office/powerpoint/2010/main" val="13229297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Cost Analysis</a:t>
            </a:r>
            <a:endParaRPr lang="en-US" dirty="0"/>
          </a:p>
        </p:txBody>
      </p:sp>
      <p:sp>
        <p:nvSpPr>
          <p:cNvPr id="3" name="Content Placeholder 2"/>
          <p:cNvSpPr>
            <a:spLocks noGrp="1"/>
          </p:cNvSpPr>
          <p:nvPr>
            <p:ph idx="1"/>
          </p:nvPr>
        </p:nvSpPr>
        <p:spPr/>
        <p:txBody>
          <a:bodyPr/>
          <a:lstStyle/>
          <a:p>
            <a:pPr marL="0" indent="0" algn="l" rtl="0">
              <a:buNone/>
            </a:pPr>
            <a:r>
              <a:rPr lang="en-US" dirty="0" smtClean="0"/>
              <a:t>2. Running cost:</a:t>
            </a:r>
          </a:p>
          <a:p>
            <a:pPr algn="l" rtl="0">
              <a:buFont typeface="Wingdings" pitchFamily="2" charset="2"/>
              <a:buChar char="Ø"/>
            </a:pPr>
            <a:r>
              <a:rPr lang="en-US" sz="2400" dirty="0"/>
              <a:t>T</a:t>
            </a:r>
            <a:r>
              <a:rPr lang="en-US" sz="2400" dirty="0" smtClean="0"/>
              <a:t>he </a:t>
            </a:r>
            <a:r>
              <a:rPr lang="en-US" sz="2400" dirty="0"/>
              <a:t>input power will be about 8441.25 Kwh. From which the running cost is determined by multiplying the power with 0.3 $ and will be about 2533 </a:t>
            </a:r>
            <a:r>
              <a:rPr lang="en-US" sz="2400" dirty="0" smtClean="0"/>
              <a:t>$.</a:t>
            </a:r>
          </a:p>
          <a:p>
            <a:pPr algn="l" rtl="0">
              <a:buFont typeface="Wingdings" pitchFamily="2" charset="2"/>
              <a:buChar char="Ø"/>
            </a:pPr>
            <a:r>
              <a:rPr lang="en-US" sz="2400" dirty="0"/>
              <a:t>T</a:t>
            </a:r>
            <a:r>
              <a:rPr lang="en-US" sz="2400" dirty="0" smtClean="0"/>
              <a:t>he </a:t>
            </a:r>
            <a:r>
              <a:rPr lang="en-US" sz="2400" dirty="0"/>
              <a:t>input heat pump power to be (2847*60/5.7) = </a:t>
            </a:r>
            <a:r>
              <a:rPr lang="en-US" sz="2400" dirty="0" smtClean="0"/>
              <a:t>29970Kwh</a:t>
            </a:r>
            <a:r>
              <a:rPr lang="en-US" sz="2400" dirty="0"/>
              <a:t> </a:t>
            </a:r>
            <a:r>
              <a:rPr lang="en-US" sz="2400" dirty="0" smtClean="0"/>
              <a:t>(29970*0.3) = 8990 $.</a:t>
            </a:r>
          </a:p>
          <a:p>
            <a:pPr algn="l" rtl="0">
              <a:buFont typeface="Wingdings" pitchFamily="2" charset="2"/>
              <a:buChar char="Ø"/>
            </a:pPr>
            <a:endParaRPr lang="en-US" sz="2400" dirty="0" smtClean="0"/>
          </a:p>
          <a:p>
            <a:pPr marL="0" indent="0" algn="l" rtl="0">
              <a:buNone/>
            </a:pPr>
            <a:r>
              <a:rPr lang="en-US" sz="2400" dirty="0" smtClean="0"/>
              <a:t>Then:</a:t>
            </a:r>
          </a:p>
          <a:p>
            <a:pPr algn="l" rtl="0">
              <a:buFont typeface="Wingdings" pitchFamily="2" charset="2"/>
              <a:buChar char="Ø"/>
            </a:pPr>
            <a:r>
              <a:rPr lang="en-US" sz="2400" dirty="0" smtClean="0"/>
              <a:t>The </a:t>
            </a:r>
            <a:r>
              <a:rPr lang="en-US" sz="2400" dirty="0"/>
              <a:t>annual running cost will be </a:t>
            </a:r>
            <a:r>
              <a:rPr lang="en-US" sz="2400" dirty="0" err="1"/>
              <a:t>Rc</a:t>
            </a:r>
            <a:r>
              <a:rPr lang="en-US" sz="2400" dirty="0"/>
              <a:t> </a:t>
            </a:r>
            <a:r>
              <a:rPr lang="en-US" sz="2400" dirty="0" smtClean="0"/>
              <a:t>=(2533+8990) = 11523$.</a:t>
            </a:r>
            <a:endParaRPr lang="en-US" sz="2400" dirty="0"/>
          </a:p>
          <a:p>
            <a:pPr algn="l" rtl="0">
              <a:buFont typeface="Wingdings" pitchFamily="2" charset="2"/>
              <a:buChar char="Ø"/>
            </a:pPr>
            <a:endParaRPr lang="en-US" sz="2400" dirty="0"/>
          </a:p>
        </p:txBody>
      </p:sp>
    </p:spTree>
    <p:extLst>
      <p:ext uri="{BB962C8B-B14F-4D97-AF65-F5344CB8AC3E}">
        <p14:creationId xmlns:p14="http://schemas.microsoft.com/office/powerpoint/2010/main" val="1009569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325562"/>
          </a:xfrm>
        </p:spPr>
        <p:txBody>
          <a:bodyPr>
            <a:normAutofit fontScale="90000"/>
          </a:bodyPr>
          <a:lstStyle/>
          <a:p>
            <a:r>
              <a:rPr lang="en-US" b="1" dirty="0" smtClean="0"/>
              <a:t>Overall heat transfer coefficient  </a:t>
            </a:r>
            <a:r>
              <a:rPr lang="en-US" b="1" dirty="0" err="1" smtClean="0"/>
              <a:t>U</a:t>
            </a:r>
            <a:r>
              <a:rPr lang="en-US" b="1" baseline="-25000" dirty="0" err="1" smtClean="0"/>
              <a:t>overall</a:t>
            </a:r>
            <a:r>
              <a:rPr lang="en-US" b="1" baseline="-25000" dirty="0" smtClean="0"/>
              <a:t>.</a:t>
            </a:r>
            <a:endParaRPr lang="en-US"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lstStyle/>
              <a:p>
                <a:pPr marL="0" indent="0" algn="l" rtl="0">
                  <a:buNone/>
                </a:pPr>
                <a:r>
                  <a:rPr lang="en-US" dirty="0" smtClean="0"/>
                  <a:t>According to equations</a:t>
                </a:r>
              </a:p>
              <a:p>
                <a:pPr marL="0" indent="0" algn="l" rtl="0">
                  <a:buNone/>
                </a:pPr>
                <a:endParaRPr lang="en-US" dirty="0" smtClean="0"/>
              </a:p>
              <a:p>
                <a:pPr algn="l" rtl="0">
                  <a:buFontTx/>
                  <a:buChar char="-"/>
                </a:pPr>
                <a:r>
                  <a:rPr lang="en-US" dirty="0" smtClean="0"/>
                  <a:t>R </a:t>
                </a:r>
                <a:r>
                  <a:rPr lang="en-US" baseline="-25000" dirty="0"/>
                  <a:t>total</a:t>
                </a:r>
                <a:r>
                  <a:rPr lang="en-US" dirty="0"/>
                  <a:t> = </a:t>
                </a:r>
                <a:r>
                  <a:rPr lang="en-US" dirty="0" err="1"/>
                  <a:t>R</a:t>
                </a:r>
                <a:r>
                  <a:rPr lang="en-US" baseline="-25000" dirty="0" err="1"/>
                  <a:t>i</a:t>
                </a:r>
                <a:r>
                  <a:rPr lang="en-US" dirty="0"/>
                  <a:t>+ R+ R</a:t>
                </a:r>
                <a:r>
                  <a:rPr lang="en-US" baseline="-25000" dirty="0"/>
                  <a:t>o</a:t>
                </a:r>
                <a:r>
                  <a:rPr lang="en-US" dirty="0"/>
                  <a:t> </a:t>
                </a:r>
                <a:endParaRPr lang="en-US" dirty="0" smtClean="0"/>
              </a:p>
              <a:p>
                <a:pPr algn="l" rtl="0">
                  <a:buFontTx/>
                  <a:buChar char="-"/>
                </a:pPr>
                <a:r>
                  <a:rPr lang="en-US" dirty="0"/>
                  <a:t>R= ∑ </a:t>
                </a:r>
                <a14:m>
                  <m:oMath xmlns:m="http://schemas.openxmlformats.org/officeDocument/2006/math">
                    <m:f>
                      <m:fPr>
                        <m:ctrlPr>
                          <a:rPr lang="en-US" i="1">
                            <a:latin typeface="Cambria Math"/>
                          </a:rPr>
                        </m:ctrlPr>
                      </m:fPr>
                      <m:num>
                        <m:r>
                          <a:rPr lang="en-US" i="1">
                            <a:latin typeface="Cambria Math"/>
                          </a:rPr>
                          <m:t>𝑥</m:t>
                        </m:r>
                      </m:num>
                      <m:den>
                        <m:r>
                          <a:rPr lang="en-US" i="1">
                            <a:latin typeface="Cambria Math"/>
                          </a:rPr>
                          <m:t>𝑘</m:t>
                        </m:r>
                      </m:den>
                    </m:f>
                  </m:oMath>
                </a14:m>
                <a:endParaRPr lang="en-US" dirty="0" smtClean="0"/>
              </a:p>
              <a:p>
                <a:pPr algn="l" rtl="0">
                  <a:buFontTx/>
                  <a:buChar char="-"/>
                </a:pPr>
                <a:r>
                  <a:rPr lang="en-US" dirty="0" smtClean="0"/>
                  <a:t>U</a:t>
                </a:r>
                <a:r>
                  <a:rPr lang="en-US" dirty="0"/>
                  <a:t>= </a:t>
                </a:r>
                <a14:m>
                  <m:oMath xmlns:m="http://schemas.openxmlformats.org/officeDocument/2006/math">
                    <m:f>
                      <m:fPr>
                        <m:ctrlPr>
                          <a:rPr lang="en-US" i="1">
                            <a:latin typeface="Cambria Math"/>
                          </a:rPr>
                        </m:ctrlPr>
                      </m:fPr>
                      <m:num>
                        <m:r>
                          <a:rPr lang="en-US" i="1">
                            <a:latin typeface="Cambria Math"/>
                          </a:rPr>
                          <m:t>1</m:t>
                        </m:r>
                      </m:num>
                      <m:den>
                        <m:r>
                          <a:rPr lang="en-US" i="1">
                            <a:latin typeface="Cambria Math"/>
                          </a:rPr>
                          <m:t>𝑅𝑡𝑜𝑡</m:t>
                        </m:r>
                      </m:den>
                    </m:f>
                  </m:oMath>
                </a14:m>
                <a:r>
                  <a:rPr lang="en-US" dirty="0"/>
                  <a:t> </a:t>
                </a:r>
                <a:endParaRPr lang="en-US" dirty="0" smtClean="0"/>
              </a:p>
              <a:p>
                <a:pPr algn="l" rtl="0">
                  <a:buFontTx/>
                  <a:buChar char="-"/>
                </a:pPr>
                <a:endParaRPr lang="en-US" dirty="0" smtClean="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2114" t="-1652"/>
                </a:stretch>
              </a:blipFill>
            </p:spPr>
            <p:txBody>
              <a:bodyPr/>
              <a:lstStyle/>
              <a:p>
                <a:r>
                  <a:rPr lang="ar-JO">
                    <a:noFill/>
                  </a:rPr>
                  <a:t> </a:t>
                </a:r>
              </a:p>
            </p:txBody>
          </p:sp>
        </mc:Fallback>
      </mc:AlternateContent>
    </p:spTree>
    <p:extLst>
      <p:ext uri="{BB962C8B-B14F-4D97-AF65-F5344CB8AC3E}">
        <p14:creationId xmlns:p14="http://schemas.microsoft.com/office/powerpoint/2010/main" val="112415980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Analysis</a:t>
            </a:r>
            <a:endParaRPr lang="en-US" dirty="0"/>
          </a:p>
        </p:txBody>
      </p:sp>
      <p:sp>
        <p:nvSpPr>
          <p:cNvPr id="3" name="Content Placeholder 2"/>
          <p:cNvSpPr>
            <a:spLocks noGrp="1"/>
          </p:cNvSpPr>
          <p:nvPr>
            <p:ph idx="1"/>
          </p:nvPr>
        </p:nvSpPr>
        <p:spPr/>
        <p:txBody>
          <a:bodyPr>
            <a:normAutofit/>
          </a:bodyPr>
          <a:lstStyle/>
          <a:p>
            <a:pPr algn="l" rtl="0"/>
            <a:r>
              <a:rPr lang="en-US" dirty="0" smtClean="0"/>
              <a:t>Final Result:</a:t>
            </a:r>
          </a:p>
          <a:p>
            <a:pPr algn="l" rtl="0">
              <a:buFont typeface="Wingdings" pitchFamily="2" charset="2"/>
              <a:buChar char="Ø"/>
            </a:pPr>
            <a:r>
              <a:rPr lang="en-US" sz="2400" dirty="0" smtClean="0"/>
              <a:t>High initial cost for the geothermal system (165000 $).</a:t>
            </a:r>
          </a:p>
          <a:p>
            <a:pPr algn="l" rtl="0">
              <a:buFont typeface="Wingdings" pitchFamily="2" charset="2"/>
              <a:buChar char="Ø"/>
            </a:pPr>
            <a:r>
              <a:rPr lang="en-US" sz="2400" dirty="0" smtClean="0"/>
              <a:t>Low initial cost for the normal system (45300 $).</a:t>
            </a:r>
          </a:p>
          <a:p>
            <a:pPr algn="l" rtl="0">
              <a:buFont typeface="Wingdings" pitchFamily="2" charset="2"/>
              <a:buChar char="Ø"/>
            </a:pPr>
            <a:r>
              <a:rPr lang="en-US" sz="2400" dirty="0" smtClean="0"/>
              <a:t>The running cost for normal system will be about (8601+17670) = 26271 $.</a:t>
            </a:r>
          </a:p>
          <a:p>
            <a:pPr algn="l" rtl="0">
              <a:buFont typeface="Wingdings" pitchFamily="2" charset="2"/>
              <a:buChar char="Ø"/>
            </a:pPr>
            <a:r>
              <a:rPr lang="en-US" sz="2400" dirty="0" smtClean="0"/>
              <a:t>The running cost for geothermal system is about (2533+8990)= 11523 $.</a:t>
            </a:r>
          </a:p>
          <a:p>
            <a:pPr algn="l" rtl="0">
              <a:buFont typeface="Wingdings" pitchFamily="2" charset="2"/>
              <a:buChar char="Ø"/>
            </a:pPr>
            <a:endParaRPr lang="en-US" sz="2400" dirty="0"/>
          </a:p>
          <a:p>
            <a:pPr algn="l" rtl="0">
              <a:buFont typeface="Wingdings" pitchFamily="2" charset="2"/>
              <a:buChar char="Ø"/>
            </a:pPr>
            <a:r>
              <a:rPr lang="en-US" sz="2400" dirty="0" smtClean="0"/>
              <a:t>The </a:t>
            </a:r>
            <a:r>
              <a:rPr lang="en-US" sz="2400" dirty="0"/>
              <a:t>running cost of the geothermal system is almost 43% of the running cost for the normal system.</a:t>
            </a:r>
          </a:p>
          <a:p>
            <a:pPr marL="0" indent="0" algn="l" rtl="0">
              <a:buNone/>
            </a:pPr>
            <a:endParaRPr lang="en-US" sz="2400" dirty="0" smtClean="0"/>
          </a:p>
        </p:txBody>
      </p:sp>
    </p:spTree>
    <p:extLst>
      <p:ext uri="{BB962C8B-B14F-4D97-AF65-F5344CB8AC3E}">
        <p14:creationId xmlns:p14="http://schemas.microsoft.com/office/powerpoint/2010/main" val="215431107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Analysis</a:t>
            </a:r>
            <a:endParaRPr lang="en-US" dirty="0"/>
          </a:p>
        </p:txBody>
      </p:sp>
      <p:sp>
        <p:nvSpPr>
          <p:cNvPr id="3" name="Content Placeholder 2"/>
          <p:cNvSpPr>
            <a:spLocks noGrp="1"/>
          </p:cNvSpPr>
          <p:nvPr>
            <p:ph idx="1"/>
          </p:nvPr>
        </p:nvSpPr>
        <p:spPr/>
        <p:txBody>
          <a:bodyPr>
            <a:normAutofit fontScale="92500" lnSpcReduction="10000"/>
          </a:bodyPr>
          <a:lstStyle/>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smtClean="0"/>
          </a:p>
          <a:p>
            <a:pPr algn="l" rtl="0">
              <a:buFont typeface="Wingdings" pitchFamily="2" charset="2"/>
              <a:buChar char="Ø"/>
            </a:pPr>
            <a:endParaRPr lang="en-US" sz="2400" dirty="0" smtClean="0"/>
          </a:p>
          <a:p>
            <a:pPr algn="l" rtl="0">
              <a:buFont typeface="Wingdings" pitchFamily="2" charset="2"/>
              <a:buChar char="Ø"/>
            </a:pPr>
            <a:r>
              <a:rPr lang="en-US" sz="2400" dirty="0" smtClean="0"/>
              <a:t>We can </a:t>
            </a:r>
            <a:r>
              <a:rPr lang="en-US" sz="2400" dirty="0"/>
              <a:t>see that after about 10 years, geothermal system is less cost than the normal </a:t>
            </a:r>
            <a:r>
              <a:rPr lang="en-US" sz="2400" dirty="0" smtClean="0"/>
              <a:t>system.</a:t>
            </a:r>
          </a:p>
          <a:p>
            <a:pPr algn="l" rtl="0">
              <a:buFont typeface="Wingdings" pitchFamily="2" charset="2"/>
              <a:buChar char="Ø"/>
            </a:pPr>
            <a:r>
              <a:rPr lang="en-US" sz="2400" dirty="0" smtClean="0"/>
              <a:t>Then, </a:t>
            </a:r>
            <a:r>
              <a:rPr lang="en-US" sz="2400" dirty="0"/>
              <a:t>geothermal system is more economic than the normal system.</a:t>
            </a:r>
          </a:p>
          <a:p>
            <a:pPr marL="0" indent="0" algn="l" rtl="0">
              <a:buNone/>
            </a:pPr>
            <a:endParaRPr lang="en-US" dirty="0" smtClean="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628800"/>
            <a:ext cx="5026001" cy="2736304"/>
          </a:xfrm>
          <a:prstGeom prst="rect">
            <a:avLst/>
          </a:prstGeom>
          <a:noFill/>
        </p:spPr>
      </p:pic>
    </p:spTree>
    <p:extLst>
      <p:ext uri="{BB962C8B-B14F-4D97-AF65-F5344CB8AC3E}">
        <p14:creationId xmlns:p14="http://schemas.microsoft.com/office/powerpoint/2010/main" val="27042435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09800" y="1981200"/>
            <a:ext cx="4724400" cy="2362200"/>
          </a:xfrm>
        </p:spPr>
        <p:txBody>
          <a:bodyPr>
            <a:normAutofit/>
          </a:bodyPr>
          <a:lstStyle/>
          <a:p>
            <a:pPr algn="ctr"/>
            <a:r>
              <a:rPr lang="en-US" dirty="0" smtClean="0">
                <a:latin typeface="Berlin Sans FB Demi" pitchFamily="34" charset="0"/>
                <a:cs typeface="Aharoni" pitchFamily="2" charset="-79"/>
              </a:rPr>
              <a:t>Thank you</a:t>
            </a:r>
            <a:br>
              <a:rPr lang="en-US" dirty="0" smtClean="0">
                <a:latin typeface="Berlin Sans FB Demi" pitchFamily="34" charset="0"/>
                <a:cs typeface="Aharoni" pitchFamily="2" charset="-79"/>
              </a:rPr>
            </a:br>
            <a:r>
              <a:rPr lang="en-US" dirty="0" smtClean="0">
                <a:latin typeface="Berlin Sans FB Demi" pitchFamily="34" charset="0"/>
                <a:cs typeface="Aharoni" pitchFamily="2" charset="-79"/>
              </a:rPr>
              <a:t>any question??</a:t>
            </a:r>
            <a:endParaRPr lang="ar-JO" dirty="0">
              <a:latin typeface="Berlin Sans FB Demi" pitchFamily="34" charset="0"/>
            </a:endParaRPr>
          </a:p>
        </p:txBody>
      </p:sp>
    </p:spTree>
    <p:extLst>
      <p:ext uri="{BB962C8B-B14F-4D97-AF65-F5344CB8AC3E}">
        <p14:creationId xmlns:p14="http://schemas.microsoft.com/office/powerpoint/2010/main" val="2492798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381000"/>
            <a:ext cx="8229600" cy="6172200"/>
          </a:xfrm>
        </p:spPr>
        <p:txBody>
          <a:bodyPr>
            <a:normAutofit/>
          </a:bodyPr>
          <a:lstStyle/>
          <a:p>
            <a:pPr algn="l" rtl="0"/>
            <a:r>
              <a:rPr lang="en-US" dirty="0" smtClean="0"/>
              <a:t>For external wall</a:t>
            </a:r>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smtClean="0"/>
          </a:p>
          <a:p>
            <a:pPr algn="l" rtl="0"/>
            <a:r>
              <a:rPr lang="en-US" i="1" dirty="0"/>
              <a:t>R</a:t>
            </a:r>
            <a:r>
              <a:rPr lang="en-US" i="1" baseline="-25000" dirty="0"/>
              <a:t>o</a:t>
            </a:r>
            <a:r>
              <a:rPr lang="en-US" dirty="0"/>
              <a:t>= 0.03 m</a:t>
            </a:r>
            <a:r>
              <a:rPr lang="en-US" baseline="30000" dirty="0"/>
              <a:t>2</a:t>
            </a:r>
            <a:r>
              <a:rPr lang="en-US" dirty="0"/>
              <a:t>. C</a:t>
            </a:r>
            <a:r>
              <a:rPr lang="en-US" baseline="30000" dirty="0"/>
              <a:t>o</a:t>
            </a:r>
            <a:r>
              <a:rPr lang="en-US" dirty="0"/>
              <a:t>/W </a:t>
            </a:r>
          </a:p>
          <a:p>
            <a:pPr algn="l" rtl="0"/>
            <a:r>
              <a:rPr lang="en-US" i="1" dirty="0" err="1"/>
              <a:t>R</a:t>
            </a:r>
            <a:r>
              <a:rPr lang="en-US" baseline="-25000" dirty="0" err="1"/>
              <a:t>i</a:t>
            </a:r>
            <a:r>
              <a:rPr lang="en-US" dirty="0"/>
              <a:t>= 0.12 </a:t>
            </a:r>
            <a:r>
              <a:rPr lang="en-US" dirty="0" smtClean="0"/>
              <a:t>m­</a:t>
            </a:r>
            <a:r>
              <a:rPr lang="en-US" baseline="30000" dirty="0" smtClean="0"/>
              <a:t>2</a:t>
            </a:r>
            <a:r>
              <a:rPr lang="en-US" dirty="0" smtClean="0"/>
              <a:t>.C</a:t>
            </a:r>
            <a:r>
              <a:rPr lang="en-US" baseline="30000" dirty="0" smtClean="0"/>
              <a:t>o</a:t>
            </a:r>
            <a:r>
              <a:rPr lang="en-US" dirty="0" smtClean="0"/>
              <a:t>/W</a:t>
            </a:r>
          </a:p>
          <a:p>
            <a:pPr marL="0" indent="0" algn="l" rtl="0">
              <a:buNone/>
            </a:pPr>
            <a:endParaRPr lang="en-US" dirty="0" smtClean="0"/>
          </a:p>
          <a:p>
            <a:pPr algn="l" rtl="0"/>
            <a:r>
              <a:rPr lang="en-US" dirty="0" smtClean="0"/>
              <a:t>U=0.8692 </a:t>
            </a:r>
            <a:r>
              <a:rPr lang="en-US" dirty="0"/>
              <a:t>W/m</a:t>
            </a:r>
            <a:r>
              <a:rPr lang="en-US" baseline="30000" dirty="0"/>
              <a:t>2</a:t>
            </a:r>
            <a:r>
              <a:rPr lang="en-US" dirty="0"/>
              <a:t>.k</a:t>
            </a:r>
            <a:endParaRPr lang="en-US" dirty="0" smtClean="0"/>
          </a:p>
        </p:txBody>
      </p:sp>
      <mc:AlternateContent xmlns:mc="http://schemas.openxmlformats.org/markup-compatibility/2006" xmlns:a14="http://schemas.microsoft.com/office/drawing/2010/main">
        <mc:Choice Requires="a14">
          <p:graphicFrame>
            <p:nvGraphicFramePr>
              <p:cNvPr id="4" name="جدول 3"/>
              <p:cNvGraphicFramePr>
                <a:graphicFrameLocks noGrp="1"/>
              </p:cNvGraphicFramePr>
              <p:nvPr>
                <p:extLst>
                  <p:ext uri="{D42A27DB-BD31-4B8C-83A1-F6EECF244321}">
                    <p14:modId xmlns:p14="http://schemas.microsoft.com/office/powerpoint/2010/main" val="2777655690"/>
                  </p:ext>
                </p:extLst>
              </p:nvPr>
            </p:nvGraphicFramePr>
            <p:xfrm>
              <a:off x="914400" y="1295400"/>
              <a:ext cx="7315201" cy="2209801"/>
            </p:xfrm>
            <a:graphic>
              <a:graphicData uri="http://schemas.openxmlformats.org/drawingml/2006/table">
                <a:tbl>
                  <a:tblPr firstRow="1" firstCol="1" bandRow="1">
                    <a:tableStyleId>{5C22544A-7EE6-4342-B048-85BDC9FD1C3A}</a:tableStyleId>
                  </a:tblPr>
                  <a:tblGrid>
                    <a:gridCol w="660820"/>
                    <a:gridCol w="1392500"/>
                    <a:gridCol w="1074032"/>
                    <a:gridCol w="2150453"/>
                    <a:gridCol w="2037396"/>
                  </a:tblGrid>
                  <a:tr h="647846">
                    <a:tc>
                      <a:txBody>
                        <a:bodyPr/>
                        <a:lstStyle/>
                        <a:p>
                          <a:pPr marL="0" marR="0" algn="ctr">
                            <a:lnSpc>
                              <a:spcPct val="115000"/>
                            </a:lnSpc>
                            <a:spcBef>
                              <a:spcPts val="0"/>
                            </a:spcBef>
                            <a:spcAft>
                              <a:spcPts val="0"/>
                            </a:spcAft>
                          </a:pPr>
                          <a:r>
                            <a:rPr lang="en-US" sz="1100" dirty="0">
                              <a:effectLst/>
                            </a:rPr>
                            <a:t>Layer NO.</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construction</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dirty="0">
                              <a:effectLst/>
                            </a:rPr>
                            <a:t>Thickness X (m)</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Thermal conductivity K (w/m.K)</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Thermal resistance R</a:t>
                          </a:r>
                        </a:p>
                        <a:p>
                          <a:pPr marL="0" marR="0" algn="ctr">
                            <a:lnSpc>
                              <a:spcPct val="115000"/>
                            </a:lnSpc>
                            <a:spcBef>
                              <a:spcPts val="0"/>
                            </a:spcBef>
                            <a:spcAft>
                              <a:spcPts val="0"/>
                            </a:spcAft>
                          </a:pPr>
                          <a:r>
                            <a:rPr lang="en-US" sz="1100">
                              <a:effectLst/>
                            </a:rPr>
                            <a:t>(  </a:t>
                          </a:r>
                          <a14:m>
                            <m:oMath xmlns:m="http://schemas.openxmlformats.org/officeDocument/2006/math">
                              <m:sSup>
                                <m:sSupPr>
                                  <m:ctrlPr>
                                    <a:rPr lang="en-US" sz="1100" i="1">
                                      <a:effectLst/>
                                      <a:latin typeface="Cambria Math"/>
                                    </a:rPr>
                                  </m:ctrlPr>
                                </m:sSupPr>
                                <m:e>
                                  <m:r>
                                    <a:rPr lang="en-US" sz="1100">
                                      <a:effectLst/>
                                      <a:latin typeface="Cambria Math"/>
                                    </a:rPr>
                                    <m:t>𝑚</m:t>
                                  </m:r>
                                </m:e>
                                <m:sup>
                                  <m:r>
                                    <a:rPr lang="en-US" sz="1100">
                                      <a:effectLst/>
                                      <a:latin typeface="Cambria Math"/>
                                    </a:rPr>
                                    <m:t>2</m:t>
                                  </m:r>
                                </m:sup>
                              </m:sSup>
                            </m:oMath>
                          </a14:m>
                          <a:r>
                            <a:rPr lang="en-US" sz="1100">
                              <a:effectLst/>
                            </a:rPr>
                            <a:t>.K /w)</a:t>
                          </a:r>
                          <a:endParaRPr lang="en-US" sz="1100">
                            <a:effectLst/>
                            <a:latin typeface="Calibri"/>
                            <a:ea typeface="Calibri"/>
                            <a:cs typeface="Arial"/>
                          </a:endParaRPr>
                        </a:p>
                      </a:txBody>
                      <a:tcPr marL="68580" marR="68580" marT="0" marB="0"/>
                    </a:tc>
                  </a:tr>
                  <a:tr h="312391">
                    <a:tc>
                      <a:txBody>
                        <a:bodyPr/>
                        <a:lstStyle/>
                        <a:p>
                          <a:pPr marL="0" marR="0" algn="ctr">
                            <a:lnSpc>
                              <a:spcPct val="115000"/>
                            </a:lnSpc>
                            <a:spcBef>
                              <a:spcPts val="0"/>
                            </a:spcBef>
                            <a:spcAft>
                              <a:spcPts val="0"/>
                            </a:spcAft>
                          </a:pPr>
                          <a:r>
                            <a:rPr lang="en-US" sz="1100">
                              <a:effectLst/>
                            </a:rPr>
                            <a:t>3</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insulation</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0.03</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0.04</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0.750</a:t>
                          </a:r>
                          <a:endParaRPr lang="en-US" sz="1100">
                            <a:effectLst/>
                            <a:latin typeface="Calibri"/>
                            <a:ea typeface="Calibri"/>
                            <a:cs typeface="Arial"/>
                          </a:endParaRPr>
                        </a:p>
                      </a:txBody>
                      <a:tcPr marL="68580" marR="68580" marT="0" marB="0"/>
                    </a:tc>
                  </a:tr>
                  <a:tr h="312391">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dirty="0">
                              <a:effectLst/>
                            </a:rPr>
                            <a:t>Concrete</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0.20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1.75</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0.114</a:t>
                          </a:r>
                          <a:endParaRPr lang="en-US" sz="1100">
                            <a:effectLst/>
                            <a:latin typeface="Calibri"/>
                            <a:ea typeface="Calibri"/>
                            <a:cs typeface="Arial"/>
                          </a:endParaRPr>
                        </a:p>
                      </a:txBody>
                      <a:tcPr marL="68580" marR="68580" marT="0" marB="0"/>
                    </a:tc>
                  </a:tr>
                  <a:tr h="312391">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Cement brick</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0.07</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0.078</a:t>
                          </a:r>
                          <a:endParaRPr lang="en-US" sz="1100">
                            <a:effectLst/>
                            <a:latin typeface="Calibri"/>
                            <a:ea typeface="Calibri"/>
                            <a:cs typeface="Arial"/>
                          </a:endParaRPr>
                        </a:p>
                      </a:txBody>
                      <a:tcPr marL="68580" marR="68580" marT="0" marB="0"/>
                    </a:tc>
                  </a:tr>
                  <a:tr h="312391">
                    <a:tc>
                      <a:txBody>
                        <a:bodyPr/>
                        <a:lstStyle/>
                        <a:p>
                          <a:pPr marL="0" marR="0" algn="ctr">
                            <a:lnSpc>
                              <a:spcPct val="115000"/>
                            </a:lnSpc>
                            <a:spcBef>
                              <a:spcPts val="0"/>
                            </a:spcBef>
                            <a:spcAft>
                              <a:spcPts val="0"/>
                            </a:spcAft>
                          </a:pPr>
                          <a:r>
                            <a:rPr lang="en-US" sz="1100">
                              <a:effectLst/>
                            </a:rPr>
                            <a:t>5</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stone</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0.07</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1.70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0.041</a:t>
                          </a:r>
                          <a:endParaRPr lang="en-US" sz="1100">
                            <a:effectLst/>
                            <a:latin typeface="Calibri"/>
                            <a:ea typeface="Calibri"/>
                            <a:cs typeface="Arial"/>
                          </a:endParaRPr>
                        </a:p>
                      </a:txBody>
                      <a:tcPr marL="68580" marR="68580" marT="0" marB="0"/>
                    </a:tc>
                  </a:tr>
                  <a:tr h="312391">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plaster</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0.03</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1.2</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dirty="0">
                              <a:effectLst/>
                            </a:rPr>
                            <a:t>0.025</a:t>
                          </a:r>
                          <a:endParaRPr lang="en-US" sz="1100" dirty="0">
                            <a:effectLst/>
                            <a:latin typeface="Calibri"/>
                            <a:ea typeface="Calibri"/>
                            <a:cs typeface="Arial"/>
                          </a:endParaRPr>
                        </a:p>
                      </a:txBody>
                      <a:tcPr marL="68580" marR="68580" marT="0" marB="0"/>
                    </a:tc>
                  </a:tr>
                </a:tbl>
              </a:graphicData>
            </a:graphic>
          </p:graphicFrame>
        </mc:Choice>
        <mc:Fallback xmlns="">
          <p:graphicFrame>
            <p:nvGraphicFramePr>
              <p:cNvPr id="4" name="جدول 3"/>
              <p:cNvGraphicFramePr>
                <a:graphicFrameLocks noGrp="1"/>
              </p:cNvGraphicFramePr>
              <p:nvPr>
                <p:extLst>
                  <p:ext uri="{D42A27DB-BD31-4B8C-83A1-F6EECF244321}">
                    <p14:modId xmlns:p14="http://schemas.microsoft.com/office/powerpoint/2010/main" val="2777655690"/>
                  </p:ext>
                </p:extLst>
              </p:nvPr>
            </p:nvGraphicFramePr>
            <p:xfrm>
              <a:off x="914400" y="1295400"/>
              <a:ext cx="7315201" cy="2209801"/>
            </p:xfrm>
            <a:graphic>
              <a:graphicData uri="http://schemas.openxmlformats.org/drawingml/2006/table">
                <a:tbl>
                  <a:tblPr firstRow="1" firstCol="1" bandRow="1">
                    <a:tableStyleId>{5C22544A-7EE6-4342-B048-85BDC9FD1C3A}</a:tableStyleId>
                  </a:tblPr>
                  <a:tblGrid>
                    <a:gridCol w="660820"/>
                    <a:gridCol w="1392500"/>
                    <a:gridCol w="1074032"/>
                    <a:gridCol w="2150453"/>
                    <a:gridCol w="2037396"/>
                  </a:tblGrid>
                  <a:tr h="647846">
                    <a:tc>
                      <a:txBody>
                        <a:bodyPr/>
                        <a:lstStyle/>
                        <a:p>
                          <a:pPr marL="0" marR="0" algn="ctr">
                            <a:lnSpc>
                              <a:spcPct val="115000"/>
                            </a:lnSpc>
                            <a:spcBef>
                              <a:spcPts val="0"/>
                            </a:spcBef>
                            <a:spcAft>
                              <a:spcPts val="0"/>
                            </a:spcAft>
                          </a:pPr>
                          <a:r>
                            <a:rPr lang="en-US" sz="1100" dirty="0">
                              <a:effectLst/>
                            </a:rPr>
                            <a:t>Layer NO.</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construction</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dirty="0">
                              <a:effectLst/>
                            </a:rPr>
                            <a:t>Thickness X (m)</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Thermal conductivity K (w/m.K)</a:t>
                          </a:r>
                          <a:endParaRPr lang="en-US" sz="1100">
                            <a:effectLst/>
                            <a:latin typeface="Calibri"/>
                            <a:ea typeface="Calibri"/>
                            <a:cs typeface="Arial"/>
                          </a:endParaRPr>
                        </a:p>
                      </a:txBody>
                      <a:tcPr marL="68580" marR="68580" marT="0" marB="0"/>
                    </a:tc>
                    <a:tc>
                      <a:txBody>
                        <a:bodyPr/>
                        <a:lstStyle/>
                        <a:p>
                          <a:endParaRPr lang="en-US"/>
                        </a:p>
                      </a:txBody>
                      <a:tcPr marL="68580" marR="68580" marT="0" marB="0">
                        <a:blipFill rotWithShape="1">
                          <a:blip r:embed="rId2"/>
                          <a:stretch>
                            <a:fillRect l="-259281" t="-5660" b="-241509"/>
                          </a:stretch>
                        </a:blipFill>
                      </a:tcPr>
                    </a:tc>
                  </a:tr>
                  <a:tr h="312391">
                    <a:tc>
                      <a:txBody>
                        <a:bodyPr/>
                        <a:lstStyle/>
                        <a:p>
                          <a:pPr marL="0" marR="0" algn="ctr">
                            <a:lnSpc>
                              <a:spcPct val="115000"/>
                            </a:lnSpc>
                            <a:spcBef>
                              <a:spcPts val="0"/>
                            </a:spcBef>
                            <a:spcAft>
                              <a:spcPts val="0"/>
                            </a:spcAft>
                          </a:pPr>
                          <a:r>
                            <a:rPr lang="en-US" sz="1100">
                              <a:effectLst/>
                            </a:rPr>
                            <a:t>3</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insulation</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0.03</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0.04</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0.750</a:t>
                          </a:r>
                          <a:endParaRPr lang="en-US" sz="1100">
                            <a:effectLst/>
                            <a:latin typeface="Calibri"/>
                            <a:ea typeface="Calibri"/>
                            <a:cs typeface="Arial"/>
                          </a:endParaRPr>
                        </a:p>
                      </a:txBody>
                      <a:tcPr marL="68580" marR="68580" marT="0" marB="0"/>
                    </a:tc>
                  </a:tr>
                  <a:tr h="312391">
                    <a:tc>
                      <a:txBody>
                        <a:bodyPr/>
                        <a:lstStyle/>
                        <a:p>
                          <a:pPr marL="0" marR="0" algn="ctr">
                            <a:lnSpc>
                              <a:spcPct val="115000"/>
                            </a:lnSpc>
                            <a:spcBef>
                              <a:spcPts val="0"/>
                            </a:spcBef>
                            <a:spcAft>
                              <a:spcPts val="0"/>
                            </a:spcAft>
                          </a:pPr>
                          <a:r>
                            <a:rPr lang="en-US" sz="1100">
                              <a:effectLst/>
                            </a:rPr>
                            <a:t>4</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dirty="0">
                              <a:effectLst/>
                            </a:rPr>
                            <a:t>Concrete</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0.20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1.75</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0.114</a:t>
                          </a:r>
                          <a:endParaRPr lang="en-US" sz="1100">
                            <a:effectLst/>
                            <a:latin typeface="Calibri"/>
                            <a:ea typeface="Calibri"/>
                            <a:cs typeface="Arial"/>
                          </a:endParaRPr>
                        </a:p>
                      </a:txBody>
                      <a:tcPr marL="68580" marR="68580" marT="0" marB="0"/>
                    </a:tc>
                  </a:tr>
                  <a:tr h="312391">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Cement brick</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0.07</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0.078</a:t>
                          </a:r>
                          <a:endParaRPr lang="en-US" sz="1100">
                            <a:effectLst/>
                            <a:latin typeface="Calibri"/>
                            <a:ea typeface="Calibri"/>
                            <a:cs typeface="Arial"/>
                          </a:endParaRPr>
                        </a:p>
                      </a:txBody>
                      <a:tcPr marL="68580" marR="68580" marT="0" marB="0"/>
                    </a:tc>
                  </a:tr>
                  <a:tr h="312391">
                    <a:tc>
                      <a:txBody>
                        <a:bodyPr/>
                        <a:lstStyle/>
                        <a:p>
                          <a:pPr marL="0" marR="0" algn="ctr">
                            <a:lnSpc>
                              <a:spcPct val="115000"/>
                            </a:lnSpc>
                            <a:spcBef>
                              <a:spcPts val="0"/>
                            </a:spcBef>
                            <a:spcAft>
                              <a:spcPts val="0"/>
                            </a:spcAft>
                          </a:pPr>
                          <a:r>
                            <a:rPr lang="en-US" sz="1100">
                              <a:effectLst/>
                            </a:rPr>
                            <a:t>5</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stone</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0.07</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1.70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0.041</a:t>
                          </a:r>
                          <a:endParaRPr lang="en-US" sz="1100">
                            <a:effectLst/>
                            <a:latin typeface="Calibri"/>
                            <a:ea typeface="Calibri"/>
                            <a:cs typeface="Arial"/>
                          </a:endParaRPr>
                        </a:p>
                      </a:txBody>
                      <a:tcPr marL="68580" marR="68580" marT="0" marB="0"/>
                    </a:tc>
                  </a:tr>
                  <a:tr h="312391">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plaster</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0.03</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1.2</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dirty="0">
                              <a:effectLst/>
                            </a:rPr>
                            <a:t>0.025</a:t>
                          </a:r>
                          <a:endParaRPr lang="en-US" sz="1100" dirty="0">
                            <a:effectLst/>
                            <a:latin typeface="Calibri"/>
                            <a:ea typeface="Calibri"/>
                            <a:cs typeface="Arial"/>
                          </a:endParaRPr>
                        </a:p>
                      </a:txBody>
                      <a:tcPr marL="68580" marR="68580" marT="0" marB="0"/>
                    </a:tc>
                  </a:tr>
                </a:tbl>
              </a:graphicData>
            </a:graphic>
          </p:graphicFrame>
        </mc:Fallback>
      </mc:AlternateContent>
      <p:pic>
        <p:nvPicPr>
          <p:cNvPr id="6" name="Picture 1"/>
          <p:cNvPicPr/>
          <p:nvPr/>
        </p:nvPicPr>
        <p:blipFill>
          <a:blip r:embed="rId3" cstate="print"/>
          <a:srcRect/>
          <a:stretch>
            <a:fillRect/>
          </a:stretch>
        </p:blipFill>
        <p:spPr bwMode="auto">
          <a:xfrm>
            <a:off x="4495800" y="3886200"/>
            <a:ext cx="2590800" cy="253365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31516697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533400"/>
            <a:ext cx="8229600" cy="6019800"/>
          </a:xfrm>
        </p:spPr>
        <p:txBody>
          <a:bodyPr>
            <a:normAutofit/>
          </a:bodyPr>
          <a:lstStyle/>
          <a:p>
            <a:pPr algn="l" rtl="0"/>
            <a:r>
              <a:rPr lang="en-US" dirty="0" smtClean="0"/>
              <a:t>For internal wall</a:t>
            </a:r>
          </a:p>
          <a:p>
            <a:pPr marL="0" indent="0" algn="l" rtl="0">
              <a:buNone/>
            </a:pPr>
            <a:endParaRPr lang="en-US" dirty="0" smtClean="0"/>
          </a:p>
          <a:p>
            <a:pPr algn="l" rtl="0"/>
            <a:endParaRPr lang="en-US" dirty="0" smtClean="0"/>
          </a:p>
          <a:p>
            <a:pPr algn="l" rtl="0"/>
            <a:endParaRPr lang="en-US" dirty="0"/>
          </a:p>
          <a:p>
            <a:pPr algn="l" rtl="0"/>
            <a:endParaRPr lang="en-US" dirty="0" smtClean="0"/>
          </a:p>
          <a:p>
            <a:pPr algn="l" rtl="0"/>
            <a:r>
              <a:rPr lang="en-US" i="1" dirty="0" smtClean="0"/>
              <a:t>R</a:t>
            </a:r>
            <a:r>
              <a:rPr lang="en-US" i="1" baseline="-25000" dirty="0" smtClean="0"/>
              <a:t>o</a:t>
            </a:r>
            <a:r>
              <a:rPr lang="en-US" dirty="0" smtClean="0"/>
              <a:t>= </a:t>
            </a:r>
            <a:r>
              <a:rPr lang="en-US" i="1" dirty="0" err="1" smtClean="0"/>
              <a:t>R</a:t>
            </a:r>
            <a:r>
              <a:rPr lang="en-US" baseline="-25000" dirty="0" err="1" smtClean="0"/>
              <a:t>i</a:t>
            </a:r>
            <a:r>
              <a:rPr lang="en-US" baseline="-25000" dirty="0" smtClean="0"/>
              <a:t> </a:t>
            </a:r>
            <a:r>
              <a:rPr lang="en-US" dirty="0" smtClean="0"/>
              <a:t>= 0.12 m­</a:t>
            </a:r>
            <a:r>
              <a:rPr lang="en-US" baseline="30000" dirty="0" smtClean="0"/>
              <a:t>2</a:t>
            </a:r>
            <a:r>
              <a:rPr lang="en-US" dirty="0" smtClean="0"/>
              <a:t>.C</a:t>
            </a:r>
            <a:r>
              <a:rPr lang="en-US" baseline="30000" dirty="0" smtClean="0"/>
              <a:t>o</a:t>
            </a:r>
            <a:r>
              <a:rPr lang="en-US" dirty="0" smtClean="0"/>
              <a:t>/W</a:t>
            </a:r>
          </a:p>
          <a:p>
            <a:pPr marL="0" indent="0" algn="l" rtl="0">
              <a:buNone/>
            </a:pPr>
            <a:endParaRPr lang="en-US" dirty="0" smtClean="0"/>
          </a:p>
          <a:p>
            <a:pPr algn="l" rtl="0"/>
            <a:r>
              <a:rPr lang="en-US" dirty="0" smtClean="0"/>
              <a:t>U=2.05 W/m</a:t>
            </a:r>
            <a:r>
              <a:rPr lang="en-US" baseline="30000" dirty="0" smtClean="0"/>
              <a:t>2</a:t>
            </a:r>
            <a:r>
              <a:rPr lang="en-US" dirty="0" smtClean="0"/>
              <a:t>.k</a:t>
            </a:r>
          </a:p>
          <a:p>
            <a:pPr marL="0" indent="0" algn="l" rtl="0">
              <a:buNone/>
            </a:pPr>
            <a:endParaRPr lang="en-US" dirty="0"/>
          </a:p>
        </p:txBody>
      </p:sp>
      <p:graphicFrame>
        <p:nvGraphicFramePr>
          <p:cNvPr id="5" name="جدول 4"/>
          <p:cNvGraphicFramePr>
            <a:graphicFrameLocks noGrp="1"/>
          </p:cNvGraphicFramePr>
          <p:nvPr>
            <p:extLst>
              <p:ext uri="{D42A27DB-BD31-4B8C-83A1-F6EECF244321}">
                <p14:modId xmlns:p14="http://schemas.microsoft.com/office/powerpoint/2010/main" val="2954765697"/>
              </p:ext>
            </p:extLst>
          </p:nvPr>
        </p:nvGraphicFramePr>
        <p:xfrm>
          <a:off x="838200" y="1371600"/>
          <a:ext cx="7010400" cy="1447800"/>
        </p:xfrm>
        <a:graphic>
          <a:graphicData uri="http://schemas.openxmlformats.org/drawingml/2006/table">
            <a:tbl>
              <a:tblPr firstRow="1" firstCol="1" bandRow="1">
                <a:tableStyleId>{5C22544A-7EE6-4342-B048-85BDC9FD1C3A}</a:tableStyleId>
              </a:tblPr>
              <a:tblGrid>
                <a:gridCol w="992354"/>
                <a:gridCol w="1586009"/>
                <a:gridCol w="1698668"/>
                <a:gridCol w="2733369"/>
              </a:tblGrid>
              <a:tr h="482600">
                <a:tc>
                  <a:txBody>
                    <a:bodyPr/>
                    <a:lstStyle/>
                    <a:p>
                      <a:pPr marL="0" marR="0" algn="ctr">
                        <a:lnSpc>
                          <a:spcPct val="115000"/>
                        </a:lnSpc>
                        <a:spcBef>
                          <a:spcPts val="0"/>
                        </a:spcBef>
                        <a:spcAft>
                          <a:spcPts val="0"/>
                        </a:spcAft>
                      </a:pPr>
                      <a:r>
                        <a:rPr lang="en-US" sz="1100" dirty="0">
                          <a:effectLst/>
                        </a:rPr>
                        <a:t> </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Construction</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Thickness[m]</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Thermal conductivity k[w/m.k)</a:t>
                      </a:r>
                      <a:endParaRPr lang="en-US" sz="1100">
                        <a:effectLst/>
                        <a:latin typeface="Calibri"/>
                        <a:ea typeface="Calibri"/>
                        <a:cs typeface="Arial"/>
                      </a:endParaRPr>
                    </a:p>
                  </a:txBody>
                  <a:tcPr marL="68580" marR="68580" marT="0" marB="0" anchor="ctr"/>
                </a:tc>
              </a:tr>
              <a:tr h="482600">
                <a:tc>
                  <a:txBody>
                    <a:bodyPr/>
                    <a:lstStyle/>
                    <a:p>
                      <a:pPr marL="0" marR="0" algn="ctr">
                        <a:lnSpc>
                          <a:spcPct val="115000"/>
                        </a:lnSpc>
                        <a:spcBef>
                          <a:spcPts val="0"/>
                        </a:spcBef>
                        <a:spcAft>
                          <a:spcPts val="0"/>
                        </a:spcAft>
                      </a:pPr>
                      <a:r>
                        <a:rPr lang="en-US" sz="1100">
                          <a:effectLst/>
                        </a:rPr>
                        <a:t>1</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Plaster</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0.02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1.2</a:t>
                      </a:r>
                      <a:endParaRPr lang="en-US" sz="1100">
                        <a:effectLst/>
                        <a:latin typeface="Calibri"/>
                        <a:ea typeface="Calibri"/>
                        <a:cs typeface="Arial"/>
                      </a:endParaRPr>
                    </a:p>
                  </a:txBody>
                  <a:tcPr marL="68580" marR="68580" marT="0" marB="0" anchor="ctr"/>
                </a:tc>
              </a:tr>
              <a:tr h="482600">
                <a:tc>
                  <a:txBody>
                    <a:bodyPr/>
                    <a:lstStyle/>
                    <a:p>
                      <a:pPr marL="0" marR="0" algn="ctr">
                        <a:lnSpc>
                          <a:spcPct val="115000"/>
                        </a:lnSpc>
                        <a:spcBef>
                          <a:spcPts val="0"/>
                        </a:spcBef>
                        <a:spcAft>
                          <a:spcPts val="0"/>
                        </a:spcAft>
                      </a:pPr>
                      <a:r>
                        <a:rPr lang="en-US" sz="1100">
                          <a:effectLst/>
                        </a:rPr>
                        <a:t>2</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100">
                          <a:effectLst/>
                        </a:rPr>
                        <a:t>Cement brick</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a:effectLst/>
                        </a:rPr>
                        <a:t>0.2</a:t>
                      </a:r>
                      <a:endParaRPr lang="en-US" sz="1100">
                        <a:effectLst/>
                        <a:latin typeface="Calibri"/>
                        <a:ea typeface="Calibri"/>
                        <a:cs typeface="Arial"/>
                      </a:endParaRPr>
                    </a:p>
                  </a:txBody>
                  <a:tcPr marL="68580" marR="68580" marT="0" marB="0" anchor="ctr"/>
                </a:tc>
                <a:tc>
                  <a:txBody>
                    <a:bodyPr/>
                    <a:lstStyle/>
                    <a:p>
                      <a:pPr marL="0" marR="0" algn="ctr">
                        <a:lnSpc>
                          <a:spcPct val="115000"/>
                        </a:lnSpc>
                        <a:spcBef>
                          <a:spcPts val="0"/>
                        </a:spcBef>
                        <a:spcAft>
                          <a:spcPts val="0"/>
                        </a:spcAft>
                      </a:pPr>
                      <a:r>
                        <a:rPr lang="en-US" sz="1100" dirty="0">
                          <a:effectLst/>
                        </a:rPr>
                        <a:t>0.95</a:t>
                      </a:r>
                      <a:endParaRPr lang="en-US" sz="1100" dirty="0">
                        <a:effectLst/>
                        <a:latin typeface="Calibri"/>
                        <a:ea typeface="Calibri"/>
                        <a:cs typeface="Arial"/>
                      </a:endParaRPr>
                    </a:p>
                  </a:txBody>
                  <a:tcPr marL="68580" marR="68580" marT="0" marB="0" anchor="ctr"/>
                </a:tc>
              </a:tr>
            </a:tbl>
          </a:graphicData>
        </a:graphic>
      </p:graphicFrame>
      <p:pic>
        <p:nvPicPr>
          <p:cNvPr id="6" name="Picture 9"/>
          <p:cNvPicPr/>
          <p:nvPr/>
        </p:nvPicPr>
        <p:blipFill>
          <a:blip r:embed="rId2" cstate="print">
            <a:duotone>
              <a:schemeClr val="accent1">
                <a:shade val="45000"/>
                <a:satMod val="135000"/>
              </a:schemeClr>
              <a:prstClr val="white"/>
            </a:duotone>
          </a:blip>
          <a:srcRect b="24054"/>
          <a:stretch>
            <a:fillRect/>
          </a:stretch>
        </p:blipFill>
        <p:spPr bwMode="auto">
          <a:xfrm>
            <a:off x="5105400" y="3352800"/>
            <a:ext cx="2286000" cy="255587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34306475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317</TotalTime>
  <Words>3304</Words>
  <Application>Microsoft Office PowerPoint</Application>
  <PresentationFormat>عرض على الشاشة (3:4)‏</PresentationFormat>
  <Paragraphs>876</Paragraphs>
  <Slides>72</Slides>
  <Notes>0</Notes>
  <HiddenSlides>0</HiddenSlides>
  <MMClips>0</MMClips>
  <ScaleCrop>false</ScaleCrop>
  <HeadingPairs>
    <vt:vector size="4" baseType="variant">
      <vt:variant>
        <vt:lpstr>نسق</vt:lpstr>
      </vt:variant>
      <vt:variant>
        <vt:i4>1</vt:i4>
      </vt:variant>
      <vt:variant>
        <vt:lpstr>عناوين الشرائح</vt:lpstr>
      </vt:variant>
      <vt:variant>
        <vt:i4>72</vt:i4>
      </vt:variant>
    </vt:vector>
  </HeadingPairs>
  <TitlesOfParts>
    <vt:vector size="73" baseType="lpstr">
      <vt:lpstr>انقلاب</vt:lpstr>
      <vt:lpstr>عرض تقديمي في PowerPoint</vt:lpstr>
      <vt:lpstr>Objective</vt:lpstr>
      <vt:lpstr>Outline </vt:lpstr>
      <vt:lpstr>Building description </vt:lpstr>
      <vt:lpstr>Building description cont.</vt:lpstr>
      <vt:lpstr>Building description cont.</vt:lpstr>
      <vt:lpstr>Overall heat transfer coefficient  Uoverall.</vt:lpstr>
      <vt:lpstr>عرض تقديمي في PowerPoint</vt:lpstr>
      <vt:lpstr>عرض تقديمي في PowerPoint</vt:lpstr>
      <vt:lpstr>عرض تقديمي في PowerPoint</vt:lpstr>
      <vt:lpstr>عرض تقديمي في PowerPoint</vt:lpstr>
      <vt:lpstr>Heating load calculation Source</vt:lpstr>
      <vt:lpstr>The Heat load Equation</vt:lpstr>
      <vt:lpstr>Boiler selection</vt:lpstr>
      <vt:lpstr>Radiators selection</vt:lpstr>
      <vt:lpstr>Pump selection</vt:lpstr>
      <vt:lpstr>Cooling load Source</vt:lpstr>
      <vt:lpstr>Cooling Load equation : </vt:lpstr>
      <vt:lpstr>Cooling calculation  sample calculation for room 1</vt:lpstr>
      <vt:lpstr>Cooling calculation cont.</vt:lpstr>
      <vt:lpstr>Chiller selection</vt:lpstr>
      <vt:lpstr>Pump selection</vt:lpstr>
      <vt:lpstr>         Geothermal system</vt:lpstr>
      <vt:lpstr>عرض تقديمي في PowerPoint</vt:lpstr>
      <vt:lpstr>Type of Geothermal Exchange Systems:</vt:lpstr>
      <vt:lpstr>Open loop Geothermal Exchange System:</vt:lpstr>
      <vt:lpstr>عرض تقديمي في PowerPoint</vt:lpstr>
      <vt:lpstr>Closed loop Geothermal Exchange System:</vt:lpstr>
      <vt:lpstr>1. Vertical loop system: </vt:lpstr>
      <vt:lpstr>2. Horizontal loop system: </vt:lpstr>
      <vt:lpstr>Geothermal in heating and cooling</vt:lpstr>
      <vt:lpstr>Geothermal design</vt:lpstr>
      <vt:lpstr>Steps GSHP design</vt:lpstr>
      <vt:lpstr>عرض تقديمي في PowerPoint</vt:lpstr>
      <vt:lpstr>For our building (131KW cooling &amp; 104KW heating)  EKW130 is enough to cover the building</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Duct Design  and Fan-coil unit system</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Cost Analysis</vt:lpstr>
      <vt:lpstr>Cost analysis</vt:lpstr>
      <vt:lpstr>Cost Analysis</vt:lpstr>
      <vt:lpstr>Cost Analysis</vt:lpstr>
      <vt:lpstr>Cost Analysis</vt:lpstr>
      <vt:lpstr>Cost Analysis</vt:lpstr>
      <vt:lpstr>Cost Analysis</vt:lpstr>
      <vt:lpstr>Cost Analysis</vt:lpstr>
      <vt:lpstr>Cost Analysis</vt:lpstr>
      <vt:lpstr>Cost Analysis</vt:lpstr>
      <vt:lpstr>Cost Analysis</vt:lpstr>
      <vt:lpstr>Thank you any question??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omar</dc:creator>
  <cp:lastModifiedBy>omar</cp:lastModifiedBy>
  <cp:revision>30</cp:revision>
  <dcterms:created xsi:type="dcterms:W3CDTF">2013-12-20T17:23:27Z</dcterms:created>
  <dcterms:modified xsi:type="dcterms:W3CDTF">2013-12-25T20:39:35Z</dcterms:modified>
</cp:coreProperties>
</file>